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59" r:id="rId6"/>
    <p:sldId id="258" r:id="rId7"/>
    <p:sldId id="262" r:id="rId8"/>
    <p:sldId id="263" r:id="rId9"/>
    <p:sldId id="264" r:id="rId10"/>
    <p:sldId id="272" r:id="rId11"/>
    <p:sldId id="265" r:id="rId12"/>
    <p:sldId id="266" r:id="rId13"/>
    <p:sldId id="267" r:id="rId14"/>
    <p:sldId id="270" r:id="rId15"/>
    <p:sldId id="260" r:id="rId1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297" autoAdjust="0"/>
  </p:normalViewPr>
  <p:slideViewPr>
    <p:cSldViewPr snapToGrid="0">
      <p:cViewPr varScale="1">
        <p:scale>
          <a:sx n="48" d="100"/>
          <a:sy n="48" d="100"/>
        </p:scale>
        <p:origin x="67" y="322"/>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INTRODUCTION</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endParaRPr lang="fr-FR" noProof="0" dirty="0"/>
        </a:p>
        <a:p>
          <a:pPr rtl="0">
            <a:lnSpc>
              <a:spcPct val="100000"/>
            </a:lnSpc>
          </a:pPr>
          <a:r>
            <a:rPr lang="fr-FR" noProof="0" dirty="0"/>
            <a:t>PROBLEMATIQUE ET OBJECTIF</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FA36C7C7-4D80-4AAC-927E-59278EA0C099}">
      <dgm:prSet phldrT="[Text]"/>
      <dgm:spPr/>
      <dgm:t>
        <a:bodyPr rtlCol="0"/>
        <a:lstStyle/>
        <a:p>
          <a:pPr rtl="0">
            <a:lnSpc>
              <a:spcPct val="100000"/>
            </a:lnSpc>
          </a:pPr>
          <a:r>
            <a:rPr lang="fr-FR" noProof="0" dirty="0"/>
            <a:t>DESCRIPTION DES DONNEES</a:t>
          </a:r>
        </a:p>
      </dgm:t>
    </dgm:pt>
    <dgm:pt modelId="{672034FA-A937-4068-B6B2-13D18EFAF74C}" type="parTrans" cxnId="{C61432B7-CAA8-4D68-8B1B-4EA201E920ED}">
      <dgm:prSet/>
      <dgm:spPr/>
      <dgm:t>
        <a:bodyPr/>
        <a:lstStyle/>
        <a:p>
          <a:endParaRPr lang="fr-FR"/>
        </a:p>
      </dgm:t>
    </dgm:pt>
    <dgm:pt modelId="{9F14970D-1599-4997-8E82-498C28025921}" type="sibTrans" cxnId="{C61432B7-CAA8-4D68-8B1B-4EA201E920ED}">
      <dgm:prSet/>
      <dgm:spPr/>
      <dgm:t>
        <a:bodyPr/>
        <a:lstStyle/>
        <a:p>
          <a:endParaRPr lang="fr-FR"/>
        </a:p>
      </dgm:t>
    </dgm:pt>
    <dgm:pt modelId="{4063A61F-F6ED-4081-BCD0-1FF9303CA851}">
      <dgm:prSet phldrT="[Text]"/>
      <dgm:spPr/>
      <dgm:t>
        <a:bodyPr rtlCol="0"/>
        <a:lstStyle/>
        <a:p>
          <a:pPr rtl="0">
            <a:lnSpc>
              <a:spcPct val="100000"/>
            </a:lnSpc>
          </a:pPr>
          <a:r>
            <a:rPr lang="fr-FR" noProof="0" dirty="0"/>
            <a:t>MODELES DEEP LEARNING</a:t>
          </a:r>
        </a:p>
      </dgm:t>
    </dgm:pt>
    <dgm:pt modelId="{24E057CB-B96D-43E1-B316-D8A26EF91597}" type="parTrans" cxnId="{72E4CA6B-32B0-4786-973A-21CE6897B155}">
      <dgm:prSet/>
      <dgm:spPr/>
      <dgm:t>
        <a:bodyPr/>
        <a:lstStyle/>
        <a:p>
          <a:endParaRPr lang="fr-FR"/>
        </a:p>
      </dgm:t>
    </dgm:pt>
    <dgm:pt modelId="{B6AEA392-1EF8-4C55-91DD-23537F2F08C1}" type="sibTrans" cxnId="{72E4CA6B-32B0-4786-973A-21CE6897B155}">
      <dgm:prSet/>
      <dgm:spPr/>
      <dgm:t>
        <a:bodyPr/>
        <a:lstStyle/>
        <a:p>
          <a:endParaRPr lang="fr-FR"/>
        </a:p>
      </dgm:t>
    </dgm:pt>
    <dgm:pt modelId="{A502CDD2-0C66-461F-A3F7-729F69924A80}">
      <dgm:prSet phldrT="[Text]"/>
      <dgm:spPr/>
      <dgm:t>
        <a:bodyPr rtlCol="0"/>
        <a:lstStyle/>
        <a:p>
          <a:pPr rtl="0">
            <a:lnSpc>
              <a:spcPct val="100000"/>
            </a:lnSpc>
          </a:pPr>
          <a:r>
            <a:rPr lang="fr-FR" noProof="0" dirty="0"/>
            <a:t>CONCLUSION</a:t>
          </a:r>
        </a:p>
        <a:p>
          <a:pPr rtl="0">
            <a:lnSpc>
              <a:spcPct val="100000"/>
            </a:lnSpc>
          </a:pPr>
          <a:endParaRPr lang="fr-FR" noProof="0" dirty="0"/>
        </a:p>
      </dgm:t>
    </dgm:pt>
    <dgm:pt modelId="{1675C88B-DD95-4BCA-AAC4-4D893BA4B459}" type="parTrans" cxnId="{CC575F1D-5F52-4973-921A-E657496D9CF7}">
      <dgm:prSet/>
      <dgm:spPr/>
      <dgm:t>
        <a:bodyPr/>
        <a:lstStyle/>
        <a:p>
          <a:endParaRPr lang="fr-FR"/>
        </a:p>
      </dgm:t>
    </dgm:pt>
    <dgm:pt modelId="{79C80D68-3A04-45AA-9C40-DBAA45E9E204}" type="sibTrans" cxnId="{CC575F1D-5F52-4973-921A-E657496D9CF7}">
      <dgm:prSet/>
      <dgm:spPr/>
      <dgm:t>
        <a:bodyPr/>
        <a:lstStyle/>
        <a:p>
          <a:endParaRPr lang="fr-FR"/>
        </a:p>
      </dgm:t>
    </dgm:pt>
    <dgm:pt modelId="{69074ED1-4EFD-410E-96A1-D4AEF1C6E756}">
      <dgm:prSet phldrT="[Text]"/>
      <dgm:spPr/>
      <dgm:t>
        <a:bodyPr rtlCol="0"/>
        <a:lstStyle/>
        <a:p>
          <a:pPr rtl="0">
            <a:lnSpc>
              <a:spcPct val="100000"/>
            </a:lnSpc>
          </a:pPr>
          <a:r>
            <a:rPr lang="fr-FR" noProof="0" dirty="0"/>
            <a:t>METHODES</a:t>
          </a:r>
        </a:p>
      </dgm:t>
    </dgm:pt>
    <dgm:pt modelId="{84EABE01-D298-4137-B3A9-2836F93BA833}" type="parTrans" cxnId="{4E6F9DA1-A607-457A-B74F-FFD21B3E6BD7}">
      <dgm:prSet/>
      <dgm:spPr/>
      <dgm:t>
        <a:bodyPr/>
        <a:lstStyle/>
        <a:p>
          <a:endParaRPr lang="fr-FR"/>
        </a:p>
      </dgm:t>
    </dgm:pt>
    <dgm:pt modelId="{B00C4F5B-C1D3-4762-844D-E6A8D5D00A7E}" type="sibTrans" cxnId="{4E6F9DA1-A607-457A-B74F-FFD21B3E6BD7}">
      <dgm:prSet/>
      <dgm:spPr/>
      <dgm:t>
        <a:bodyPr/>
        <a:lstStyle/>
        <a:p>
          <a:endParaRPr lang="fr-F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6"/>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6"/>
      <dgm:spPr/>
    </dgm:pt>
    <dgm:pt modelId="{429CABD1-4116-474B-81BF-735E2CA9DD00}" type="pres">
      <dgm:prSet presAssocID="{7E5AA53B-3EEE-4DE4-BB81-9044890C2946}" presName="dstNode" presStyleLbl="node1" presStyleIdx="0" presStyleCnt="6"/>
      <dgm:spPr/>
    </dgm:pt>
    <dgm:pt modelId="{58319267-C71E-43C9-94E1-827D0616C7A7}" type="pres">
      <dgm:prSet presAssocID="{6750AC01-D39D-4F3A-9DC8-2A211EE986A2}" presName="text_1" presStyleLbl="node1" presStyleIdx="0" presStyleCnt="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6"/>
      <dgm:spPr/>
    </dgm:pt>
    <dgm:pt modelId="{95DE6538-27BD-44AF-A1A8-CA8F6B10FDD2}" type="pres">
      <dgm:prSet presAssocID="{0BEF68B8-1228-47BB-83B5-7B9CD1E3F84E}" presName="text_2" presStyleLbl="node1" presStyleIdx="1" presStyleCnt="6" custLinFactNeighborX="-255" custLinFactNeighborY="-145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6"/>
      <dgm:spPr/>
    </dgm:pt>
    <dgm:pt modelId="{6F5D0A22-14F4-4417-8402-AB0CCAA74D76}" type="pres">
      <dgm:prSet presAssocID="{FA36C7C7-4D80-4AAC-927E-59278EA0C099}" presName="text_3" presStyleLbl="node1" presStyleIdx="2" presStyleCnt="6">
        <dgm:presLayoutVars>
          <dgm:bulletEnabled val="1"/>
        </dgm:presLayoutVars>
      </dgm:prSet>
      <dgm:spPr/>
    </dgm:pt>
    <dgm:pt modelId="{B19DF380-CFFA-4C95-8C23-158A25BE40EF}" type="pres">
      <dgm:prSet presAssocID="{FA36C7C7-4D80-4AAC-927E-59278EA0C099}" presName="accent_3" presStyleCnt="0"/>
      <dgm:spPr/>
    </dgm:pt>
    <dgm:pt modelId="{51C7ED3F-84F2-475C-B5BD-12C7275BD71F}" type="pres">
      <dgm:prSet presAssocID="{FA36C7C7-4D80-4AAC-927E-59278EA0C099}" presName="accentRepeatNode" presStyleLbl="solidFgAcc1" presStyleIdx="2" presStyleCnt="6"/>
      <dgm:spPr/>
    </dgm:pt>
    <dgm:pt modelId="{CA0D52BA-EBBD-431F-8452-3790ED3628F5}" type="pres">
      <dgm:prSet presAssocID="{69074ED1-4EFD-410E-96A1-D4AEF1C6E756}" presName="text_4" presStyleLbl="node1" presStyleIdx="3" presStyleCnt="6">
        <dgm:presLayoutVars>
          <dgm:bulletEnabled val="1"/>
        </dgm:presLayoutVars>
      </dgm:prSet>
      <dgm:spPr/>
    </dgm:pt>
    <dgm:pt modelId="{9F641B05-64FB-406A-9655-1256B9C21FDE}" type="pres">
      <dgm:prSet presAssocID="{69074ED1-4EFD-410E-96A1-D4AEF1C6E756}" presName="accent_4" presStyleCnt="0"/>
      <dgm:spPr/>
    </dgm:pt>
    <dgm:pt modelId="{208AFA7E-48D7-448C-A53A-8F6463E5C487}" type="pres">
      <dgm:prSet presAssocID="{69074ED1-4EFD-410E-96A1-D4AEF1C6E756}" presName="accentRepeatNode" presStyleLbl="solidFgAcc1" presStyleIdx="3" presStyleCnt="6"/>
      <dgm:spPr/>
    </dgm:pt>
    <dgm:pt modelId="{6324A09B-D579-40DF-A5B9-FA768D0C6A70}" type="pres">
      <dgm:prSet presAssocID="{4063A61F-F6ED-4081-BCD0-1FF9303CA851}" presName="text_5" presStyleLbl="node1" presStyleIdx="4" presStyleCnt="6">
        <dgm:presLayoutVars>
          <dgm:bulletEnabled val="1"/>
        </dgm:presLayoutVars>
      </dgm:prSet>
      <dgm:spPr/>
    </dgm:pt>
    <dgm:pt modelId="{305A645D-6E73-4AFB-BB8A-BE34B7ED8F17}" type="pres">
      <dgm:prSet presAssocID="{4063A61F-F6ED-4081-BCD0-1FF9303CA851}" presName="accent_5" presStyleCnt="0"/>
      <dgm:spPr/>
    </dgm:pt>
    <dgm:pt modelId="{378A7CF1-EB8D-4607-80C5-B73DD14B70E0}" type="pres">
      <dgm:prSet presAssocID="{4063A61F-F6ED-4081-BCD0-1FF9303CA851}" presName="accentRepeatNode" presStyleLbl="solidFgAcc1" presStyleIdx="4" presStyleCnt="6"/>
      <dgm:spPr/>
    </dgm:pt>
    <dgm:pt modelId="{380495CE-F7AA-479A-987B-24879A904642}" type="pres">
      <dgm:prSet presAssocID="{A502CDD2-0C66-461F-A3F7-729F69924A80}" presName="text_6" presStyleLbl="node1" presStyleIdx="5" presStyleCnt="6">
        <dgm:presLayoutVars>
          <dgm:bulletEnabled val="1"/>
        </dgm:presLayoutVars>
      </dgm:prSet>
      <dgm:spPr/>
    </dgm:pt>
    <dgm:pt modelId="{B4089578-D360-4284-8ECC-B0E99040557D}" type="pres">
      <dgm:prSet presAssocID="{A502CDD2-0C66-461F-A3F7-729F69924A80}" presName="accent_6" presStyleCnt="0"/>
      <dgm:spPr/>
    </dgm:pt>
    <dgm:pt modelId="{FB512ECB-DEE8-4DE9-BDAD-2C2ACD127DE1}" type="pres">
      <dgm:prSet presAssocID="{A502CDD2-0C66-461F-A3F7-729F69924A80}" presName="accentRepeatNode" presStyleLbl="solidFgAcc1" presStyleIdx="5" presStyleCnt="6"/>
      <dgm:spPr/>
    </dgm:pt>
  </dgm:ptLst>
  <dgm:cxnLst>
    <dgm:cxn modelId="{CC575F1D-5F52-4973-921A-E657496D9CF7}" srcId="{7E5AA53B-3EEE-4DE4-BB81-9044890C2946}" destId="{A502CDD2-0C66-461F-A3F7-729F69924A80}" srcOrd="5" destOrd="0" parTransId="{1675C88B-DD95-4BCA-AAC4-4D893BA4B459}" sibTransId="{79C80D68-3A04-45AA-9C40-DBAA45E9E204}"/>
    <dgm:cxn modelId="{A0F62F3E-6932-4DEF-80E2-F0A8825AC093}"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2E4CA6B-32B0-4786-973A-21CE6897B155}" srcId="{7E5AA53B-3EEE-4DE4-BB81-9044890C2946}" destId="{4063A61F-F6ED-4081-BCD0-1FF9303CA851}" srcOrd="4" destOrd="0" parTransId="{24E057CB-B96D-43E1-B316-D8A26EF91597}" sibTransId="{B6AEA392-1EF8-4C55-91DD-23537F2F08C1}"/>
    <dgm:cxn modelId="{29DA474E-5DFA-4C66-882F-319C49ABBB19}" type="presOf" srcId="{6750AC01-D39D-4F3A-9DC8-2A211EE986A2}" destId="{58319267-C71E-43C9-94E1-827D0616C7A7}" srcOrd="0" destOrd="0" presId="urn:microsoft.com/office/officeart/2008/layout/VerticalCurvedList"/>
    <dgm:cxn modelId="{710FE758-A725-49ED-8243-9190DF4094CD}" type="presOf" srcId="{4063A61F-F6ED-4081-BCD0-1FF9303CA851}" destId="{6324A09B-D579-40DF-A5B9-FA768D0C6A70}"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AEFDE190-A767-4738-A1C7-CB3B86B5DD17}" type="presOf" srcId="{FA36C7C7-4D80-4AAC-927E-59278EA0C099}" destId="{6F5D0A22-14F4-4417-8402-AB0CCAA74D76}"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394C3D9B-C119-4788-A94B-F53560333736}" type="presOf" srcId="{A502CDD2-0C66-461F-A3F7-729F69924A80}" destId="{380495CE-F7AA-479A-987B-24879A904642}" srcOrd="0" destOrd="0" presId="urn:microsoft.com/office/officeart/2008/layout/VerticalCurvedList"/>
    <dgm:cxn modelId="{4E6F9DA1-A607-457A-B74F-FFD21B3E6BD7}" srcId="{7E5AA53B-3EEE-4DE4-BB81-9044890C2946}" destId="{69074ED1-4EFD-410E-96A1-D4AEF1C6E756}" srcOrd="3" destOrd="0" parTransId="{84EABE01-D298-4137-B3A9-2836F93BA833}" sibTransId="{B00C4F5B-C1D3-4762-844D-E6A8D5D00A7E}"/>
    <dgm:cxn modelId="{C61432B7-CAA8-4D68-8B1B-4EA201E920ED}" srcId="{7E5AA53B-3EEE-4DE4-BB81-9044890C2946}" destId="{FA36C7C7-4D80-4AAC-927E-59278EA0C099}" srcOrd="2" destOrd="0" parTransId="{672034FA-A937-4068-B6B2-13D18EFAF74C}" sibTransId="{9F14970D-1599-4997-8E82-498C28025921}"/>
    <dgm:cxn modelId="{A5088FEF-D1C1-42F7-B082-96FADED5EC9D}" type="presOf" srcId="{69074ED1-4EFD-410E-96A1-D4AEF1C6E756}" destId="{CA0D52BA-EBBD-431F-8452-3790ED3628F5}"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6FA6D744-AAED-49D3-A46B-F12C338F976D}" type="presParOf" srcId="{90561C55-3C6E-4D53-85E1-2C50BCDDA392}" destId="{6F5D0A22-14F4-4417-8402-AB0CCAA74D76}" srcOrd="5" destOrd="0" presId="urn:microsoft.com/office/officeart/2008/layout/VerticalCurvedList"/>
    <dgm:cxn modelId="{C237EB5A-FD4F-4CCC-B93C-952458435E1E}" type="presParOf" srcId="{90561C55-3C6E-4D53-85E1-2C50BCDDA392}" destId="{B19DF380-CFFA-4C95-8C23-158A25BE40EF}" srcOrd="6" destOrd="0" presId="urn:microsoft.com/office/officeart/2008/layout/VerticalCurvedList"/>
    <dgm:cxn modelId="{F9FB6AB7-5881-44CA-A09D-79F20EE84937}" type="presParOf" srcId="{B19DF380-CFFA-4C95-8C23-158A25BE40EF}" destId="{51C7ED3F-84F2-475C-B5BD-12C7275BD71F}" srcOrd="0" destOrd="0" presId="urn:microsoft.com/office/officeart/2008/layout/VerticalCurvedList"/>
    <dgm:cxn modelId="{60973D63-7B47-4C6F-9B69-30324C8FDF2C}" type="presParOf" srcId="{90561C55-3C6E-4D53-85E1-2C50BCDDA392}" destId="{CA0D52BA-EBBD-431F-8452-3790ED3628F5}" srcOrd="7" destOrd="0" presId="urn:microsoft.com/office/officeart/2008/layout/VerticalCurvedList"/>
    <dgm:cxn modelId="{F5432412-2C98-4930-A003-FEB6015E93CD}" type="presParOf" srcId="{90561C55-3C6E-4D53-85E1-2C50BCDDA392}" destId="{9F641B05-64FB-406A-9655-1256B9C21FDE}" srcOrd="8" destOrd="0" presId="urn:microsoft.com/office/officeart/2008/layout/VerticalCurvedList"/>
    <dgm:cxn modelId="{8A89E47A-9CD2-487B-AE07-A3AED98EC35F}" type="presParOf" srcId="{9F641B05-64FB-406A-9655-1256B9C21FDE}" destId="{208AFA7E-48D7-448C-A53A-8F6463E5C487}" srcOrd="0" destOrd="0" presId="urn:microsoft.com/office/officeart/2008/layout/VerticalCurvedList"/>
    <dgm:cxn modelId="{D3A70A52-FDCA-41FF-B031-6E0BD589D0E7}" type="presParOf" srcId="{90561C55-3C6E-4D53-85E1-2C50BCDDA392}" destId="{6324A09B-D579-40DF-A5B9-FA768D0C6A70}" srcOrd="9" destOrd="0" presId="urn:microsoft.com/office/officeart/2008/layout/VerticalCurvedList"/>
    <dgm:cxn modelId="{A6DAEE96-5222-41F7-8C51-C6469F37BFB6}" type="presParOf" srcId="{90561C55-3C6E-4D53-85E1-2C50BCDDA392}" destId="{305A645D-6E73-4AFB-BB8A-BE34B7ED8F17}" srcOrd="10" destOrd="0" presId="urn:microsoft.com/office/officeart/2008/layout/VerticalCurvedList"/>
    <dgm:cxn modelId="{50E979E0-CCBD-4FEB-B4CF-BB3F7A0C273D}" type="presParOf" srcId="{305A645D-6E73-4AFB-BB8A-BE34B7ED8F17}" destId="{378A7CF1-EB8D-4607-80C5-B73DD14B70E0}" srcOrd="0" destOrd="0" presId="urn:microsoft.com/office/officeart/2008/layout/VerticalCurvedList"/>
    <dgm:cxn modelId="{20EFC194-9E7F-443C-AE57-D7C05B2D0729}" type="presParOf" srcId="{90561C55-3C6E-4D53-85E1-2C50BCDDA392}" destId="{380495CE-F7AA-479A-987B-24879A904642}" srcOrd="11" destOrd="0" presId="urn:microsoft.com/office/officeart/2008/layout/VerticalCurvedList"/>
    <dgm:cxn modelId="{DCEFA788-6DDD-432B-8164-18A754A53B6B}" type="presParOf" srcId="{90561C55-3C6E-4D53-85E1-2C50BCDDA392}" destId="{B4089578-D360-4284-8ECC-B0E99040557D}" srcOrd="12" destOrd="0" presId="urn:microsoft.com/office/officeart/2008/layout/VerticalCurvedList"/>
    <dgm:cxn modelId="{39772ED2-8042-412E-AE3C-0129149FFD51}" type="presParOf" srcId="{B4089578-D360-4284-8ECC-B0E99040557D}" destId="{FB512ECB-DEE8-4DE9-BDAD-2C2ACD127DE1}"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597087" y="-856852"/>
          <a:ext cx="6664012" cy="6664012"/>
        </a:xfrm>
        <a:prstGeom prst="blockArc">
          <a:avLst>
            <a:gd name="adj1" fmla="val 18900000"/>
            <a:gd name="adj2" fmla="val 2700000"/>
            <a:gd name="adj3" fmla="val 324"/>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97629" y="260683"/>
          <a:ext cx="6387434" cy="52116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3677" tIns="33020" rIns="33020" bIns="33020" numCol="1" spcCol="1270" rtlCol="0" anchor="ctr" anchorCtr="0">
          <a:noAutofit/>
        </a:bodyPr>
        <a:lstStyle/>
        <a:p>
          <a:pPr marL="0" lvl="0" indent="0" algn="l" defTabSz="577850" rtl="0">
            <a:lnSpc>
              <a:spcPct val="100000"/>
            </a:lnSpc>
            <a:spcBef>
              <a:spcPct val="0"/>
            </a:spcBef>
            <a:spcAft>
              <a:spcPct val="35000"/>
            </a:spcAft>
            <a:buNone/>
          </a:pPr>
          <a:r>
            <a:rPr lang="fr-FR" sz="1300" kern="1200" noProof="0" dirty="0"/>
            <a:t>INTRODUCTION</a:t>
          </a:r>
        </a:p>
      </dsp:txBody>
      <dsp:txXfrm>
        <a:off x="397629" y="260683"/>
        <a:ext cx="6387434" cy="521168"/>
      </dsp:txXfrm>
    </dsp:sp>
    <dsp:sp modelId="{07CB3071-D555-47DA-A36A-69EB91531FD8}">
      <dsp:nvSpPr>
        <dsp:cNvPr id="0" name=""/>
        <dsp:cNvSpPr/>
      </dsp:nvSpPr>
      <dsp:spPr>
        <a:xfrm>
          <a:off x="71898" y="195537"/>
          <a:ext cx="651460" cy="65146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811130" y="1034758"/>
          <a:ext cx="5958737" cy="52116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3677" tIns="33020" rIns="33020" bIns="33020" numCol="1" spcCol="1270" rtlCol="0" anchor="ctr" anchorCtr="0">
          <a:noAutofit/>
        </a:bodyPr>
        <a:lstStyle/>
        <a:p>
          <a:pPr marL="0" lvl="0" indent="0" algn="l" defTabSz="577850" rtl="0">
            <a:lnSpc>
              <a:spcPct val="100000"/>
            </a:lnSpc>
            <a:spcBef>
              <a:spcPct val="0"/>
            </a:spcBef>
            <a:spcAft>
              <a:spcPct val="35000"/>
            </a:spcAft>
            <a:buNone/>
          </a:pPr>
          <a:endParaRPr lang="fr-FR" sz="1300" kern="1200" noProof="0" dirty="0"/>
        </a:p>
        <a:p>
          <a:pPr marL="0" lvl="0" indent="0" algn="l" defTabSz="577850" rtl="0">
            <a:lnSpc>
              <a:spcPct val="100000"/>
            </a:lnSpc>
            <a:spcBef>
              <a:spcPct val="0"/>
            </a:spcBef>
            <a:spcAft>
              <a:spcPct val="35000"/>
            </a:spcAft>
            <a:buNone/>
          </a:pPr>
          <a:r>
            <a:rPr lang="fr-FR" sz="1300" kern="1200" noProof="0" dirty="0"/>
            <a:t>PROBLEMATIQUE ET OBJECTIF</a:t>
          </a:r>
        </a:p>
      </dsp:txBody>
      <dsp:txXfrm>
        <a:off x="811130" y="1034758"/>
        <a:ext cx="5958737" cy="521168"/>
      </dsp:txXfrm>
    </dsp:sp>
    <dsp:sp modelId="{3F8116AC-FAC3-4E95-9865-93CCFEB191B9}">
      <dsp:nvSpPr>
        <dsp:cNvPr id="0" name=""/>
        <dsp:cNvSpPr/>
      </dsp:nvSpPr>
      <dsp:spPr>
        <a:xfrm>
          <a:off x="500595" y="977190"/>
          <a:ext cx="651460" cy="65146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F5D0A22-14F4-4417-8402-AB0CCAA74D76}">
      <dsp:nvSpPr>
        <dsp:cNvPr id="0" name=""/>
        <dsp:cNvSpPr/>
      </dsp:nvSpPr>
      <dsp:spPr>
        <a:xfrm>
          <a:off x="1022357" y="1823990"/>
          <a:ext cx="5762705" cy="52116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3677" tIns="33020" rIns="33020" bIns="33020" numCol="1" spcCol="1270" rtlCol="0" anchor="ctr" anchorCtr="0">
          <a:noAutofit/>
        </a:bodyPr>
        <a:lstStyle/>
        <a:p>
          <a:pPr marL="0" lvl="0" indent="0" algn="l" defTabSz="577850" rtl="0">
            <a:lnSpc>
              <a:spcPct val="100000"/>
            </a:lnSpc>
            <a:spcBef>
              <a:spcPct val="0"/>
            </a:spcBef>
            <a:spcAft>
              <a:spcPct val="35000"/>
            </a:spcAft>
            <a:buNone/>
          </a:pPr>
          <a:r>
            <a:rPr lang="fr-FR" sz="1300" kern="1200" noProof="0" dirty="0"/>
            <a:t>DESCRIPTION DES DONNEES</a:t>
          </a:r>
        </a:p>
      </dsp:txBody>
      <dsp:txXfrm>
        <a:off x="1022357" y="1823990"/>
        <a:ext cx="5762705" cy="521168"/>
      </dsp:txXfrm>
    </dsp:sp>
    <dsp:sp modelId="{51C7ED3F-84F2-475C-B5BD-12C7275BD71F}">
      <dsp:nvSpPr>
        <dsp:cNvPr id="0" name=""/>
        <dsp:cNvSpPr/>
      </dsp:nvSpPr>
      <dsp:spPr>
        <a:xfrm>
          <a:off x="696627" y="1758844"/>
          <a:ext cx="651460" cy="65146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A0D52BA-EBBD-431F-8452-3790ED3628F5}">
      <dsp:nvSpPr>
        <dsp:cNvPr id="0" name=""/>
        <dsp:cNvSpPr/>
      </dsp:nvSpPr>
      <dsp:spPr>
        <a:xfrm>
          <a:off x="1022357" y="2605148"/>
          <a:ext cx="5762705" cy="52116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3677" tIns="33020" rIns="33020" bIns="33020" numCol="1" spcCol="1270" rtlCol="0" anchor="ctr" anchorCtr="0">
          <a:noAutofit/>
        </a:bodyPr>
        <a:lstStyle/>
        <a:p>
          <a:pPr marL="0" lvl="0" indent="0" algn="l" defTabSz="577850" rtl="0">
            <a:lnSpc>
              <a:spcPct val="100000"/>
            </a:lnSpc>
            <a:spcBef>
              <a:spcPct val="0"/>
            </a:spcBef>
            <a:spcAft>
              <a:spcPct val="35000"/>
            </a:spcAft>
            <a:buNone/>
          </a:pPr>
          <a:r>
            <a:rPr lang="fr-FR" sz="1300" kern="1200" noProof="0" dirty="0"/>
            <a:t>METHODES</a:t>
          </a:r>
        </a:p>
      </dsp:txBody>
      <dsp:txXfrm>
        <a:off x="1022357" y="2605148"/>
        <a:ext cx="5762705" cy="521168"/>
      </dsp:txXfrm>
    </dsp:sp>
    <dsp:sp modelId="{208AFA7E-48D7-448C-A53A-8F6463E5C487}">
      <dsp:nvSpPr>
        <dsp:cNvPr id="0" name=""/>
        <dsp:cNvSpPr/>
      </dsp:nvSpPr>
      <dsp:spPr>
        <a:xfrm>
          <a:off x="696627" y="2540002"/>
          <a:ext cx="651460" cy="65146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24A09B-D579-40DF-A5B9-FA768D0C6A70}">
      <dsp:nvSpPr>
        <dsp:cNvPr id="0" name=""/>
        <dsp:cNvSpPr/>
      </dsp:nvSpPr>
      <dsp:spPr>
        <a:xfrm>
          <a:off x="826325" y="3386802"/>
          <a:ext cx="5958737" cy="52116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3677" tIns="33020" rIns="33020" bIns="33020" numCol="1" spcCol="1270" rtlCol="0" anchor="ctr" anchorCtr="0">
          <a:noAutofit/>
        </a:bodyPr>
        <a:lstStyle/>
        <a:p>
          <a:pPr marL="0" lvl="0" indent="0" algn="l" defTabSz="577850" rtl="0">
            <a:lnSpc>
              <a:spcPct val="100000"/>
            </a:lnSpc>
            <a:spcBef>
              <a:spcPct val="0"/>
            </a:spcBef>
            <a:spcAft>
              <a:spcPct val="35000"/>
            </a:spcAft>
            <a:buNone/>
          </a:pPr>
          <a:r>
            <a:rPr lang="fr-FR" sz="1300" kern="1200" noProof="0" dirty="0"/>
            <a:t>MODELES DEEP LEARNING</a:t>
          </a:r>
        </a:p>
      </dsp:txBody>
      <dsp:txXfrm>
        <a:off x="826325" y="3386802"/>
        <a:ext cx="5958737" cy="521168"/>
      </dsp:txXfrm>
    </dsp:sp>
    <dsp:sp modelId="{378A7CF1-EB8D-4607-80C5-B73DD14B70E0}">
      <dsp:nvSpPr>
        <dsp:cNvPr id="0" name=""/>
        <dsp:cNvSpPr/>
      </dsp:nvSpPr>
      <dsp:spPr>
        <a:xfrm>
          <a:off x="500595" y="3321655"/>
          <a:ext cx="651460" cy="65146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80495CE-F7AA-479A-987B-24879A904642}">
      <dsp:nvSpPr>
        <dsp:cNvPr id="0" name=""/>
        <dsp:cNvSpPr/>
      </dsp:nvSpPr>
      <dsp:spPr>
        <a:xfrm>
          <a:off x="397629" y="4168455"/>
          <a:ext cx="6387434" cy="521168"/>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3677" tIns="33020" rIns="33020" bIns="33020" numCol="1" spcCol="1270" rtlCol="0" anchor="ctr" anchorCtr="0">
          <a:noAutofit/>
        </a:bodyPr>
        <a:lstStyle/>
        <a:p>
          <a:pPr marL="0" lvl="0" indent="0" algn="l" defTabSz="577850" rtl="0">
            <a:lnSpc>
              <a:spcPct val="100000"/>
            </a:lnSpc>
            <a:spcBef>
              <a:spcPct val="0"/>
            </a:spcBef>
            <a:spcAft>
              <a:spcPct val="35000"/>
            </a:spcAft>
            <a:buNone/>
          </a:pPr>
          <a:r>
            <a:rPr lang="fr-FR" sz="1300" kern="1200" noProof="0" dirty="0"/>
            <a:t>CONCLUSION</a:t>
          </a:r>
        </a:p>
        <a:p>
          <a:pPr marL="0" lvl="0" indent="0" algn="l" defTabSz="577850" rtl="0">
            <a:lnSpc>
              <a:spcPct val="100000"/>
            </a:lnSpc>
            <a:spcBef>
              <a:spcPct val="0"/>
            </a:spcBef>
            <a:spcAft>
              <a:spcPct val="35000"/>
            </a:spcAft>
            <a:buNone/>
          </a:pPr>
          <a:endParaRPr lang="fr-FR" sz="1300" kern="1200" noProof="0" dirty="0"/>
        </a:p>
      </dsp:txBody>
      <dsp:txXfrm>
        <a:off x="397629" y="4168455"/>
        <a:ext cx="6387434" cy="521168"/>
      </dsp:txXfrm>
    </dsp:sp>
    <dsp:sp modelId="{FB512ECB-DEE8-4DE9-BDAD-2C2ACD127DE1}">
      <dsp:nvSpPr>
        <dsp:cNvPr id="0" name=""/>
        <dsp:cNvSpPr/>
      </dsp:nvSpPr>
      <dsp:spPr>
        <a:xfrm>
          <a:off x="71898" y="4103309"/>
          <a:ext cx="651460" cy="65146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01/02/2022</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01/02/2022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r.wikipedia.org/wiki/Coloration_(microscopi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fr.wikipedia.org/wiki/Histopathologie" TargetMode="External"/><Relationship Id="rId4" Type="http://schemas.openxmlformats.org/officeDocument/2006/relationships/hyperlink" Target="https://fr.wikipedia.org/wiki/Histologi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dirty="0"/>
              <a:t>Pour valider l'approche, nous utilisons une validation croisée stratifiée 10 fois. Pour les non-carcinomes de 2 classes (normaux et bénins) par rapport aux carcinomes (</a:t>
            </a:r>
            <a:r>
              <a:rPr lang="fr-FR" dirty="0" err="1"/>
              <a:t>insitu,invasive</a:t>
            </a:r>
            <a:r>
              <a:rPr lang="fr-FR" dirty="0"/>
              <a:t>) la précision de la classification était de 93,8±2,3%,</a:t>
            </a:r>
          </a:p>
          <a:p>
            <a:pPr algn="l"/>
            <a:endParaRPr lang="fr-FR" dirty="0"/>
          </a:p>
          <a:p>
            <a:pPr algn="l"/>
            <a:r>
              <a:rPr lang="fr-FR" dirty="0"/>
              <a:t>. La précision moyenne sur tous les plis était de 87,2±2,6 %. Enfin, l'importance de la forte augmentation et de la fusion de modèles que nous utilisons est particulièrement évidente dans le tableau 1. La précision du modèle fusionné est de 4 à 5 % supérieure à celle de n'importe lequel de ses composants individuels.</a:t>
            </a:r>
          </a:p>
          <a:p>
            <a:pPr algn="l"/>
            <a:endParaRPr lang="fr-FR" dirty="0"/>
          </a:p>
          <a:p>
            <a:pPr algn="l"/>
            <a:r>
              <a:rPr lang="fr-FR" dirty="0"/>
              <a:t>L'écart type de l'ensemble sur 10 plis est deux fois plus faible que l'écart type moyen des modèles individuels. De plus, tous nos résultats dans le tableau 1 sont légèrement améliorés en faisant la moyenne sur 5 modèles prédéfinis.</a:t>
            </a: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10</a:t>
            </a:fld>
            <a:endParaRPr lang="fr-FR" dirty="0"/>
          </a:p>
        </p:txBody>
      </p:sp>
    </p:spTree>
    <p:extLst>
      <p:ext uri="{BB962C8B-B14F-4D97-AF65-F5344CB8AC3E}">
        <p14:creationId xmlns:p14="http://schemas.microsoft.com/office/powerpoint/2010/main" val="229933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11</a:t>
            </a:fld>
            <a:endParaRPr lang="fr-FR" dirty="0"/>
          </a:p>
        </p:txBody>
      </p:sp>
    </p:spTree>
    <p:extLst>
      <p:ext uri="{BB962C8B-B14F-4D97-AF65-F5344CB8AC3E}">
        <p14:creationId xmlns:p14="http://schemas.microsoft.com/office/powerpoint/2010/main" val="292390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12</a:t>
            </a:fld>
            <a:endParaRPr lang="fr-FR"/>
          </a:p>
        </p:txBody>
      </p:sp>
    </p:spTree>
    <p:extLst>
      <p:ext uri="{BB962C8B-B14F-4D97-AF65-F5344CB8AC3E}">
        <p14:creationId xmlns:p14="http://schemas.microsoft.com/office/powerpoint/2010/main" val="415033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a:t>
            </a:fld>
            <a:endParaRPr lang="fr-FR"/>
          </a:p>
        </p:txBody>
      </p:sp>
    </p:spTree>
    <p:extLst>
      <p:ext uri="{BB962C8B-B14F-4D97-AF65-F5344CB8AC3E}">
        <p14:creationId xmlns:p14="http://schemas.microsoft.com/office/powerpoint/2010/main" val="360579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Il existe de nombreuses méthodes développées pour l'analyse d'images de pathologie numérique, allant des règles aux applications d'apprentissage automatique.</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 Récemment, il a été démontré que les approches basées sur l'apprentissage en profondeur surpassaient les méthodes d'apprentissage automatique conventionnelles dans de nombreuses tâches d'analyse d'images. </a:t>
            </a:r>
          </a:p>
          <a:p>
            <a:pPr marL="171450" indent="-171450">
              <a:buFont typeface="Arial" panose="020B0604020202020204" pitchFamily="34" charset="0"/>
              <a:buChar char="•"/>
            </a:pPr>
            <a:r>
              <a:rPr lang="fr-FR" dirty="0"/>
              <a:t>Dans le domaine de l'imagerie médicale, les réseaux de neurones convolutifs (CNN) ont été utilisés avec succès pour le dépistage de la rétinopathie diabétique, la prédiction des maladies osseuses ainsi que beaucoup d’autres pathologies </a:t>
            </a: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3</a:t>
            </a:fld>
            <a:endParaRPr lang="fr-FR" dirty="0"/>
          </a:p>
        </p:txBody>
      </p:sp>
    </p:spTree>
    <p:extLst>
      <p:ext uri="{BB962C8B-B14F-4D97-AF65-F5344CB8AC3E}">
        <p14:creationId xmlns:p14="http://schemas.microsoft.com/office/powerpoint/2010/main" val="310541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H&amp;E (</a:t>
            </a:r>
            <a:r>
              <a:rPr lang="fr-FR" b="0" i="0" dirty="0">
                <a:solidFill>
                  <a:srgbClr val="BDC1C6"/>
                </a:solidFill>
                <a:effectLst/>
                <a:latin typeface="arial" panose="020B0604020202020204" pitchFamily="34" charset="0"/>
              </a:rPr>
              <a:t>Hématoxyline et Eosine) </a:t>
            </a:r>
            <a:r>
              <a:rPr lang="fr-FR" b="0" i="0" dirty="0">
                <a:solidFill>
                  <a:srgbClr val="202122"/>
                </a:solidFill>
                <a:effectLst/>
                <a:latin typeface="Arial" panose="020B0604020202020204" pitchFamily="34" charset="0"/>
              </a:rPr>
              <a:t>est une technique de </a:t>
            </a:r>
            <a:r>
              <a:rPr lang="fr-FR" b="0" i="0" u="none" strike="noStrike" dirty="0">
                <a:solidFill>
                  <a:srgbClr val="0645AD"/>
                </a:solidFill>
                <a:effectLst/>
                <a:latin typeface="Arial" panose="020B0604020202020204" pitchFamily="34" charset="0"/>
                <a:hlinkClick r:id="rId3" tooltip="Coloration (microscopie)"/>
              </a:rPr>
              <a:t>coloration</a:t>
            </a:r>
            <a:r>
              <a:rPr lang="fr-FR" b="0" i="0" dirty="0">
                <a:solidFill>
                  <a:srgbClr val="202122"/>
                </a:solidFill>
                <a:effectLst/>
                <a:latin typeface="Arial" panose="020B0604020202020204" pitchFamily="34" charset="0"/>
              </a:rPr>
              <a:t> d'usage courant en </a:t>
            </a:r>
            <a:r>
              <a:rPr lang="fr-FR" b="0" i="0" u="none" strike="noStrike" dirty="0">
                <a:solidFill>
                  <a:srgbClr val="0645AD"/>
                </a:solidFill>
                <a:effectLst/>
                <a:latin typeface="Arial" panose="020B0604020202020204" pitchFamily="34" charset="0"/>
                <a:hlinkClick r:id="rId4" tooltip="Histologie"/>
              </a:rPr>
              <a:t>histologie</a:t>
            </a:r>
            <a:r>
              <a:rPr lang="fr-FR" b="0" i="0" dirty="0">
                <a:solidFill>
                  <a:srgbClr val="202122"/>
                </a:solidFill>
                <a:effectLst/>
                <a:latin typeface="Arial" panose="020B0604020202020204" pitchFamily="34" charset="0"/>
              </a:rPr>
              <a:t> et en </a:t>
            </a:r>
            <a:r>
              <a:rPr lang="fr-FR" b="0" i="0" u="none" strike="noStrike" dirty="0">
                <a:solidFill>
                  <a:srgbClr val="0645AD"/>
                </a:solidFill>
                <a:effectLst/>
                <a:latin typeface="Arial" panose="020B0604020202020204" pitchFamily="34" charset="0"/>
                <a:hlinkClick r:id="rId5" tooltip="Histopathologie"/>
              </a:rPr>
              <a:t>histopathologie</a:t>
            </a:r>
            <a:r>
              <a:rPr lang="fr-FR" b="0" i="0" dirty="0">
                <a:solidFill>
                  <a:srgbClr val="202122"/>
                </a:solidFill>
                <a:effectLst/>
                <a:latin typeface="Arial" panose="020B0604020202020204" pitchFamily="34" charset="0"/>
              </a:rPr>
              <a:t>.</a:t>
            </a:r>
            <a:endParaRPr lang="fr-FR"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t>Chaque image est étiquetée avec l'une des quatre classes équilibrées : normale, bénigne, carcinome et carcinome invasif, où la classe est définie comme un type de cancer prédominant dans l'image. L'annotation de l'image a été réalisée par deux experts médicaux . Le but du défi est de fournir une classification automatique de chaque image d'entrée.</a:t>
            </a:r>
          </a:p>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4</a:t>
            </a:fld>
            <a:endParaRPr lang="fr-FR" dirty="0"/>
          </a:p>
        </p:txBody>
      </p:sp>
    </p:spTree>
    <p:extLst>
      <p:ext uri="{BB962C8B-B14F-4D97-AF65-F5344CB8AC3E}">
        <p14:creationId xmlns:p14="http://schemas.microsoft.com/office/powerpoint/2010/main" val="3607781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Cependant, la taille limitée du jeu de données (400 images de 4 classes) pose un défi important pour la formation d'un modèle d'apprentissage en profondeur.</a:t>
            </a:r>
          </a:p>
          <a:p>
            <a:pPr marL="171450" indent="-171450">
              <a:buFont typeface="Arial" panose="020B0604020202020204" pitchFamily="34" charset="0"/>
              <a:buChar char="•"/>
            </a:pPr>
            <a:r>
              <a:rPr lang="fr-FR" dirty="0"/>
              <a:t>Nous évitons délibérément de former des réseaux de neurones sur cette petite quantité de données pour éviter une généralisation sous-optimale. Au lieu de cela, nous utilisons un processus en 2 étapes utilisant une représentation de caractéristiques </a:t>
            </a:r>
            <a:r>
              <a:rPr lang="fr-FR" dirty="0" err="1"/>
              <a:t>convolutionnelles</a:t>
            </a:r>
            <a:r>
              <a:rPr lang="fr-FR" dirty="0"/>
              <a:t> </a:t>
            </a:r>
            <a:r>
              <a:rPr lang="fr-FR" dirty="0" err="1"/>
              <a:t>profondes.Dans</a:t>
            </a:r>
            <a:r>
              <a:rPr lang="fr-FR" dirty="0"/>
              <a:t> la première étape, des CNN profonds, formés sur de grands ensembles de données généraux comme </a:t>
            </a:r>
            <a:r>
              <a:rPr lang="fr-FR" dirty="0" err="1"/>
              <a:t>ImageNet</a:t>
            </a:r>
            <a:r>
              <a:rPr lang="fr-FR" dirty="0"/>
              <a:t> (images 10M, classes 20K), sont utilisés pour l'extraction de caractéristiques non supervisée. Cette étape de réduction de la dimensionnalité non supervisée atténue le risque de surajustement lors de la prochaine étape de l'apprentissage supervisé.</a:t>
            </a:r>
          </a:p>
          <a:p>
            <a:pPr marL="171450" indent="-171450">
              <a:buFont typeface="Arial" panose="020B0604020202020204" pitchFamily="34" charset="0"/>
              <a:buChar char="•"/>
            </a:pPr>
            <a:r>
              <a:rPr lang="fr-FR" dirty="0"/>
              <a:t>Dans la deuxième étape, nous utilisons </a:t>
            </a:r>
            <a:r>
              <a:rPr lang="fr-FR" dirty="0" err="1"/>
              <a:t>LightGBM</a:t>
            </a:r>
            <a:r>
              <a:rPr lang="fr-FR" dirty="0"/>
              <a:t> comme une implémentation rapide, distribuée et haute performance d'arbres boostés par gradient pour la classification supervisée. </a:t>
            </a:r>
          </a:p>
          <a:p>
            <a:pPr marL="171450" indent="-171450">
              <a:buFont typeface="Arial" panose="020B0604020202020204" pitchFamily="34" charset="0"/>
              <a:buChar char="•"/>
            </a:pPr>
            <a:r>
              <a:rPr lang="fr-FR" dirty="0"/>
              <a:t>Les modèles d'amplification de gradient sont largement utilisés dans l'apprentissage automatique en raison de leur vitesse, de leur précision et de leur robustesse contre le surajustement.</a:t>
            </a: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5</a:t>
            </a:fld>
            <a:endParaRPr lang="fr-FR" dirty="0"/>
          </a:p>
        </p:txBody>
      </p:sp>
    </p:spTree>
    <p:extLst>
      <p:ext uri="{BB962C8B-B14F-4D97-AF65-F5344CB8AC3E}">
        <p14:creationId xmlns:p14="http://schemas.microsoft.com/office/powerpoint/2010/main" val="46212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Apres le premier point</a:t>
            </a:r>
          </a:p>
          <a:p>
            <a:endParaRPr lang="fr-FR" sz="1200" dirty="0"/>
          </a:p>
          <a:p>
            <a:r>
              <a:rPr lang="fr-FR" sz="1200" dirty="0"/>
              <a:t>Pour chaque image, nous effectuons 50 augmentations de couleurs aléatoires. Suivant [23], la quantité de H&amp;E est ajustée en décomposant la couleur RVB du tissu en espace colorimétrique H&amp;E, puis en multipliant la magnitude de H&amp;E de chaque pixel par deux variables uniformes aléatoires de la plage [0.sept,1.3]. </a:t>
            </a:r>
          </a:p>
          <a:p>
            <a:endParaRPr lang="fr-FR" sz="1200" dirty="0"/>
          </a:p>
          <a:p>
            <a:r>
              <a:rPr lang="fr-FR" sz="1200" dirty="0"/>
              <a:t>Vers la fin</a:t>
            </a:r>
          </a:p>
          <a:p>
            <a:endParaRPr lang="fr-FR" sz="1200" dirty="0"/>
          </a:p>
          <a:p>
            <a:r>
              <a:rPr lang="fr-FR" sz="1200" dirty="0"/>
              <a:t>Dernièrement, nous avons trouvé que les images réduites suffisaient. Ainsi, chaque image est représentée par 20 recadrages.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24268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b="0" i="0" dirty="0">
              <a:effectLst/>
              <a:latin typeface="Montserrat" panose="020B0604020202020204" pitchFamily="2" charset="0"/>
            </a:endParaRPr>
          </a:p>
          <a:p>
            <a:pPr algn="l"/>
            <a:r>
              <a:rPr lang="fr-FR" b="0" i="0" dirty="0">
                <a:effectLst/>
                <a:latin typeface="Montserrat" panose="020B0604020202020204" pitchFamily="2" charset="0"/>
              </a:rPr>
              <a:t>Chaque couche de convolution (coloré ici en noire) a pour fonction d'activation non </a:t>
            </a:r>
            <a:r>
              <a:rPr lang="fr-FR" b="0" i="0" dirty="0" err="1">
                <a:effectLst/>
                <a:latin typeface="Montserrat" panose="020B0604020202020204" pitchFamily="2" charset="0"/>
              </a:rPr>
              <a:t>liéaire</a:t>
            </a:r>
            <a:r>
              <a:rPr lang="fr-FR" b="0" i="0" dirty="0">
                <a:effectLst/>
                <a:latin typeface="Montserrat" panose="020B0604020202020204" pitchFamily="2" charset="0"/>
              </a:rPr>
              <a:t> </a:t>
            </a:r>
            <a:r>
              <a:rPr lang="fr-FR" b="0" i="0" dirty="0" err="1">
                <a:effectLst/>
                <a:latin typeface="Montserrat" panose="020B0604020202020204" pitchFamily="2" charset="0"/>
              </a:rPr>
              <a:t>ReLU</a:t>
            </a:r>
            <a:r>
              <a:rPr lang="fr-FR" b="0" i="0" dirty="0">
                <a:effectLst/>
                <a:latin typeface="Montserrat" panose="020B0604020202020204" pitchFamily="2" charset="0"/>
              </a:rPr>
              <a:t>. Autrement dit, il y a toujours une couche de correction </a:t>
            </a:r>
            <a:r>
              <a:rPr lang="fr-FR" b="0" i="0" dirty="0" err="1">
                <a:effectLst/>
                <a:latin typeface="Montserrat" panose="020B0604020202020204" pitchFamily="2" charset="0"/>
              </a:rPr>
              <a:t>ReLU</a:t>
            </a:r>
            <a:r>
              <a:rPr lang="fr-FR" b="0" i="0" dirty="0">
                <a:effectLst/>
                <a:latin typeface="Montserrat" panose="020B0604020202020204" pitchFamily="2" charset="0"/>
              </a:rPr>
              <a:t> après une couche de convolution.</a:t>
            </a:r>
          </a:p>
          <a:p>
            <a:pPr algn="l"/>
            <a:endParaRPr lang="fr-FR" b="0" i="0" dirty="0">
              <a:effectLst/>
              <a:latin typeface="Montserrat" panose="020B0604020202020204" pitchFamily="2" charset="0"/>
            </a:endParaRPr>
          </a:p>
          <a:p>
            <a:pPr algn="l"/>
            <a:r>
              <a:rPr lang="fr-FR" b="0" i="0" dirty="0">
                <a:effectLst/>
                <a:latin typeface="Montserrat" panose="020B0604020202020204" pitchFamily="2" charset="0"/>
              </a:rPr>
              <a:t>Les couches colorés en rouges sont des couches de regroupement maximum( max </a:t>
            </a:r>
            <a:r>
              <a:rPr lang="fr-FR" b="0" i="0" dirty="0" err="1">
                <a:effectLst/>
                <a:latin typeface="Montserrat" panose="020B0604020202020204" pitchFamily="2" charset="0"/>
              </a:rPr>
              <a:t>pooling</a:t>
            </a:r>
            <a:r>
              <a:rPr lang="fr-FR" b="0" i="0" dirty="0">
                <a:effectLst/>
                <a:latin typeface="Montserrat" panose="020B0604020202020204" pitchFamily="2" charset="0"/>
              </a:rPr>
              <a:t>)</a:t>
            </a:r>
          </a:p>
          <a:p>
            <a:pPr algn="l"/>
            <a:endParaRPr lang="fr-FR" b="0" i="0" dirty="0">
              <a:effectLst/>
              <a:latin typeface="Montserrat" panose="020B0604020202020204" pitchFamily="2" charset="0"/>
            </a:endParaRPr>
          </a:p>
          <a:p>
            <a:pPr algn="l"/>
            <a:r>
              <a:rPr lang="fr-FR" b="0" i="0" dirty="0">
                <a:effectLst/>
                <a:latin typeface="Montserrat" panose="020B0604020202020204" pitchFamily="2" charset="0"/>
              </a:rPr>
              <a:t>Les deux premières couches </a:t>
            </a:r>
            <a:r>
              <a:rPr lang="fr-FR" b="0" i="1" dirty="0" err="1">
                <a:effectLst/>
                <a:latin typeface="Montserrat" panose="020B0604020202020204" pitchFamily="2" charset="0"/>
              </a:rPr>
              <a:t>fully-connected</a:t>
            </a:r>
            <a:r>
              <a:rPr lang="fr-FR" b="0" i="0" dirty="0">
                <a:effectLst/>
                <a:latin typeface="Montserrat" panose="020B0604020202020204" pitchFamily="2" charset="0"/>
              </a:rPr>
              <a:t> calculent chacune un vecteur de taille 4096, et sont chacune suivies d'une couche </a:t>
            </a:r>
            <a:r>
              <a:rPr lang="fr-FR" b="0" i="0" dirty="0" err="1">
                <a:effectLst/>
                <a:latin typeface="Montserrat" panose="020B0604020202020204" pitchFamily="2" charset="0"/>
              </a:rPr>
              <a:t>ReLU</a:t>
            </a:r>
            <a:r>
              <a:rPr lang="fr-FR" b="0" i="0" dirty="0">
                <a:effectLst/>
                <a:latin typeface="Montserrat" panose="020B0604020202020204" pitchFamily="2" charset="0"/>
              </a:rPr>
              <a:t>.</a:t>
            </a:r>
          </a:p>
          <a:p>
            <a:pPr algn="l"/>
            <a:endParaRPr lang="fr-FR" b="0" i="0" dirty="0">
              <a:effectLst/>
              <a:latin typeface="Montserrat" panose="020B0604020202020204" pitchFamily="2" charset="0"/>
            </a:endParaRPr>
          </a:p>
          <a:p>
            <a:pPr algn="l"/>
            <a:r>
              <a:rPr lang="fr-FR" b="0" i="0" dirty="0">
                <a:effectLst/>
                <a:latin typeface="Montserrat" panose="020B0604020202020204" pitchFamily="2" charset="0"/>
              </a:rPr>
              <a:t>. La dernière couche (</a:t>
            </a:r>
            <a:r>
              <a:rPr lang="fr-FR" b="0" i="0" dirty="0" err="1">
                <a:effectLst/>
                <a:latin typeface="Montserrat" panose="020B0604020202020204" pitchFamily="2" charset="0"/>
              </a:rPr>
              <a:t>softmax</a:t>
            </a:r>
            <a:r>
              <a:rPr lang="fr-FR" b="0" i="0" dirty="0">
                <a:effectLst/>
                <a:latin typeface="Montserrat" panose="020B0604020202020204" pitchFamily="2" charset="0"/>
              </a:rPr>
              <a:t>) renvoie le vecteur de probabilités de taille 1000.</a:t>
            </a:r>
          </a:p>
          <a:p>
            <a:pPr algn="l"/>
            <a:endParaRPr lang="fr-FR" b="0" i="0" dirty="0">
              <a:effectLst/>
              <a:latin typeface="Montserrat" panose="020B0604020202020204" pitchFamily="2" charset="0"/>
            </a:endParaRP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7</a:t>
            </a:fld>
            <a:endParaRPr lang="fr-FR" dirty="0"/>
          </a:p>
        </p:txBody>
      </p:sp>
    </p:spTree>
    <p:extLst>
      <p:ext uri="{BB962C8B-B14F-4D97-AF65-F5344CB8AC3E}">
        <p14:creationId xmlns:p14="http://schemas.microsoft.com/office/powerpoint/2010/main" val="3844529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Le pipeline de prétraitement global est illustré dans cette figure. Pour l'extraction des caractéristiques, nous utilisons les réseaux standard </a:t>
            </a:r>
            <a:r>
              <a:rPr lang="fr-FR" dirty="0" err="1"/>
              <a:t>pré-formés</a:t>
            </a:r>
            <a:r>
              <a:rPr lang="fr-FR" dirty="0"/>
              <a:t> ResNet-50, InceptionV3 et VGG-16 de la distribution </a:t>
            </a:r>
            <a:r>
              <a:rPr lang="fr-FR" dirty="0" err="1"/>
              <a:t>Keras</a:t>
            </a:r>
            <a:r>
              <a:rPr lang="fr-FR" dirty="0"/>
              <a:t> [26].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les couches entièrement connectées ont été supprimé de chaque modèle pour permettre aux réseaux de consommer des images d'une taille arbitraire. Avec VGG-16, nous appliquons le </a:t>
            </a:r>
            <a:r>
              <a:rPr lang="fr-FR" dirty="0" err="1"/>
              <a:t>GlobalAveragePooling</a:t>
            </a:r>
            <a:r>
              <a:rPr lang="fr-FR" dirty="0"/>
              <a:t> fonctionnement aux quatre couches convolutives internes : bloc2, bloc3, bloc4, bloc5 avec respectivement 128, 256, 512, 512 canaux. Nous les concaténons en un seul vecteur d'une longueur de 1408</a:t>
            </a: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8</a:t>
            </a:fld>
            <a:endParaRPr lang="fr-FR" dirty="0"/>
          </a:p>
        </p:txBody>
      </p:sp>
    </p:spTree>
    <p:extLst>
      <p:ext uri="{BB962C8B-B14F-4D97-AF65-F5344CB8AC3E}">
        <p14:creationId xmlns:p14="http://schemas.microsoft.com/office/powerpoint/2010/main" val="222892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9</a:t>
            </a:fld>
            <a:endParaRPr lang="fr-FR" dirty="0"/>
          </a:p>
        </p:txBody>
      </p:sp>
    </p:spTree>
    <p:extLst>
      <p:ext uri="{BB962C8B-B14F-4D97-AF65-F5344CB8AC3E}">
        <p14:creationId xmlns:p14="http://schemas.microsoft.com/office/powerpoint/2010/main" val="78714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491B263F-8FE2-49D1-A87C-93CE00AF3B3D}" type="datetime1">
              <a:rPr lang="fr-FR" noProof="0" smtClean="0"/>
              <a:t>01/02/2022</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95757366-1CE0-4D52-A9A5-6E3B43217237}" type="datetime1">
              <a:rPr lang="fr-FR" noProof="0" smtClean="0"/>
              <a:t>01/02/2022</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5CED30B7-C0AC-48A5-9322-9EF1614303B2}" type="datetime1">
              <a:rPr lang="fr-FR" noProof="0" smtClean="0"/>
              <a:t>01/02/2022</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214AFDA8-449D-4592-932F-AD686C5EF3F9}" type="datetime1">
              <a:rPr lang="fr-FR" noProof="0" smtClean="0"/>
              <a:t>01/02/2022</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E68FA17-3ACA-43D4-A3B5-6A0505816A8C}" type="datetime1">
              <a:rPr lang="fr-FR" noProof="0" smtClean="0"/>
              <a:t>01/02/2022</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BAF9FE7D-96DE-4F16-ADB7-1DBA4B1A8584}" type="datetime1">
              <a:rPr lang="fr-FR" noProof="0" smtClean="0"/>
              <a:t>01/02/2022</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147A03D4-834C-4C90-99D1-97518D9C35D3}" type="datetime1">
              <a:rPr lang="fr-FR" noProof="0" smtClean="0"/>
              <a:t>01/02/2022</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9F3A9F87-6E76-4524-A2F4-B4D4627B4EC7}" type="datetime1">
              <a:rPr lang="fr-FR" noProof="0" smtClean="0"/>
              <a:t>01/02/2022</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4078C1B3-5694-465A-90BA-7C14717EB5DA}" type="datetime1">
              <a:rPr lang="fr-FR" noProof="0" smtClean="0"/>
              <a:t>01/02/2022</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649772BC-8BFE-4E11-81A6-06A6128DB484}" type="datetime1">
              <a:rPr lang="fr-FR" noProof="0" smtClean="0"/>
              <a:t>01/02/2022</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41C7575B-25DA-416B-83FF-DDB299458AEF}" type="datetime1">
              <a:rPr lang="fr-FR" noProof="0" smtClean="0"/>
              <a:t>01/02/2022</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15915C59-923D-4242-9E9B-8759DA44E758}" type="datetime1">
              <a:rPr lang="fr-FR" noProof="0" smtClean="0"/>
              <a:t>01/02/2022</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482601" y="4619643"/>
            <a:ext cx="10974293" cy="1504699"/>
          </a:xfrm>
        </p:spPr>
        <p:txBody>
          <a:bodyPr rtlCol="0">
            <a:noAutofit/>
          </a:bodyPr>
          <a:lstStyle/>
          <a:p>
            <a:pPr algn="ctr"/>
            <a:r>
              <a:rPr lang="fr-FR" sz="4200" dirty="0" err="1">
                <a:solidFill>
                  <a:schemeClr val="bg1"/>
                </a:solidFill>
              </a:rPr>
              <a:t>Deep</a:t>
            </a:r>
            <a:r>
              <a:rPr lang="fr-FR" sz="4200" dirty="0">
                <a:solidFill>
                  <a:schemeClr val="bg1"/>
                </a:solidFill>
              </a:rPr>
              <a:t> CNN pour l'analyse d'images histologiques du cancer du sein</a:t>
            </a:r>
          </a:p>
        </p:txBody>
      </p:sp>
      <p:sp>
        <p:nvSpPr>
          <p:cNvPr id="6" name="Espace réservé du numéro de diapositive 5">
            <a:extLst>
              <a:ext uri="{FF2B5EF4-FFF2-40B4-BE49-F238E27FC236}">
                <a16:creationId xmlns:a16="http://schemas.microsoft.com/office/drawing/2014/main" id="{787B3EA8-C0D7-45B4-86FF-38355035D9B3}"/>
              </a:ext>
            </a:extLst>
          </p:cNvPr>
          <p:cNvSpPr>
            <a:spLocks noGrp="1"/>
          </p:cNvSpPr>
          <p:nvPr>
            <p:ph type="sldNum" sz="quarter" idx="12"/>
          </p:nvPr>
        </p:nvSpPr>
        <p:spPr/>
        <p:txBody>
          <a:bodyPr/>
          <a:lstStyle/>
          <a:p>
            <a:pPr rtl="0"/>
            <a:fld id="{D57F1E4F-1CFF-5643-939E-217C01CDF565}" type="slidenum">
              <a:rPr lang="fr-FR" noProof="0" smtClean="0"/>
              <a:pPr rtl="0"/>
              <a:t>1</a:t>
            </a:fld>
            <a:endParaRPr lang="fr-FR" noProof="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472984"/>
            <a:ext cx="11029616" cy="988332"/>
          </a:xfrm>
        </p:spPr>
        <p:txBody>
          <a:bodyPr rtlCol="0"/>
          <a:lstStyle/>
          <a:p>
            <a:pPr rtl="0"/>
            <a:r>
              <a:rPr lang="fr-FR" dirty="0"/>
              <a:t>Résultats</a:t>
            </a:r>
          </a:p>
        </p:txBody>
      </p:sp>
      <p:sp>
        <p:nvSpPr>
          <p:cNvPr id="7" name="Espace réservé du numéro de diapositive 6">
            <a:extLst>
              <a:ext uri="{FF2B5EF4-FFF2-40B4-BE49-F238E27FC236}">
                <a16:creationId xmlns:a16="http://schemas.microsoft.com/office/drawing/2014/main" id="{3EE6EACB-BD0B-4D65-8D0B-A83FBF87D35D}"/>
              </a:ext>
            </a:extLst>
          </p:cNvPr>
          <p:cNvSpPr>
            <a:spLocks noGrp="1"/>
          </p:cNvSpPr>
          <p:nvPr>
            <p:ph type="sldNum" sz="quarter" idx="12"/>
          </p:nvPr>
        </p:nvSpPr>
        <p:spPr/>
        <p:txBody>
          <a:bodyPr/>
          <a:lstStyle/>
          <a:p>
            <a:pPr rtl="0"/>
            <a:fld id="{D57F1E4F-1CFF-5643-939E-217C01CDF565}" type="slidenum">
              <a:rPr lang="fr-FR" noProof="0" smtClean="0"/>
              <a:pPr rtl="0"/>
              <a:t>10</a:t>
            </a:fld>
            <a:endParaRPr lang="fr-FR" noProof="0"/>
          </a:p>
        </p:txBody>
      </p:sp>
      <p:pic>
        <p:nvPicPr>
          <p:cNvPr id="8" name="Image 7">
            <a:extLst>
              <a:ext uri="{FF2B5EF4-FFF2-40B4-BE49-F238E27FC236}">
                <a16:creationId xmlns:a16="http://schemas.microsoft.com/office/drawing/2014/main" id="{4C0CA68E-8FB9-45CB-AF87-43AD7988BEDE}"/>
              </a:ext>
            </a:extLst>
          </p:cNvPr>
          <p:cNvPicPr>
            <a:picLocks noChangeAspect="1"/>
          </p:cNvPicPr>
          <p:nvPr/>
        </p:nvPicPr>
        <p:blipFill rotWithShape="1">
          <a:blip r:embed="rId3"/>
          <a:srcRect l="53961" t="-313"/>
          <a:stretch/>
        </p:blipFill>
        <p:spPr>
          <a:xfrm>
            <a:off x="6400799" y="2422358"/>
            <a:ext cx="3542819" cy="3716341"/>
          </a:xfrm>
          <a:prstGeom prst="rect">
            <a:avLst/>
          </a:prstGeom>
        </p:spPr>
      </p:pic>
      <p:pic>
        <p:nvPicPr>
          <p:cNvPr id="10" name="Image 9">
            <a:extLst>
              <a:ext uri="{FF2B5EF4-FFF2-40B4-BE49-F238E27FC236}">
                <a16:creationId xmlns:a16="http://schemas.microsoft.com/office/drawing/2014/main" id="{CA9EA829-616B-4FD3-AF05-61C5484AD275}"/>
              </a:ext>
            </a:extLst>
          </p:cNvPr>
          <p:cNvPicPr>
            <a:picLocks noChangeAspect="1"/>
          </p:cNvPicPr>
          <p:nvPr/>
        </p:nvPicPr>
        <p:blipFill>
          <a:blip r:embed="rId4"/>
          <a:stretch>
            <a:fillRect/>
          </a:stretch>
        </p:blipFill>
        <p:spPr>
          <a:xfrm>
            <a:off x="581193" y="2902609"/>
            <a:ext cx="5830030" cy="2808379"/>
          </a:xfrm>
          <a:prstGeom prst="rect">
            <a:avLst/>
          </a:prstGeom>
        </p:spPr>
      </p:pic>
    </p:spTree>
    <p:extLst>
      <p:ext uri="{BB962C8B-B14F-4D97-AF65-F5344CB8AC3E}">
        <p14:creationId xmlns:p14="http://schemas.microsoft.com/office/powerpoint/2010/main" val="364018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472984"/>
            <a:ext cx="11029616" cy="988332"/>
          </a:xfrm>
        </p:spPr>
        <p:txBody>
          <a:bodyPr rtlCol="0"/>
          <a:lstStyle/>
          <a:p>
            <a:pPr rtl="0"/>
            <a:r>
              <a:rPr lang="fr-FR" dirty="0"/>
              <a:t>Conclusion</a:t>
            </a:r>
          </a:p>
        </p:txBody>
      </p:sp>
      <p:sp>
        <p:nvSpPr>
          <p:cNvPr id="7" name="Espace réservé du numéro de diapositive 6">
            <a:extLst>
              <a:ext uri="{FF2B5EF4-FFF2-40B4-BE49-F238E27FC236}">
                <a16:creationId xmlns:a16="http://schemas.microsoft.com/office/drawing/2014/main" id="{7148506B-6433-41F9-8C2A-77A172D8F40C}"/>
              </a:ext>
            </a:extLst>
          </p:cNvPr>
          <p:cNvSpPr>
            <a:spLocks noGrp="1"/>
          </p:cNvSpPr>
          <p:nvPr>
            <p:ph type="sldNum" sz="quarter" idx="12"/>
          </p:nvPr>
        </p:nvSpPr>
        <p:spPr/>
        <p:txBody>
          <a:bodyPr/>
          <a:lstStyle/>
          <a:p>
            <a:pPr rtl="0"/>
            <a:fld id="{D57F1E4F-1CFF-5643-939E-217C01CDF565}" type="slidenum">
              <a:rPr lang="fr-FR" noProof="0" smtClean="0"/>
              <a:pPr rtl="0"/>
              <a:t>11</a:t>
            </a:fld>
            <a:endParaRPr lang="fr-FR" noProof="0"/>
          </a:p>
        </p:txBody>
      </p:sp>
      <p:sp>
        <p:nvSpPr>
          <p:cNvPr id="3" name="ZoneTexte 2">
            <a:extLst>
              <a:ext uri="{FF2B5EF4-FFF2-40B4-BE49-F238E27FC236}">
                <a16:creationId xmlns:a16="http://schemas.microsoft.com/office/drawing/2014/main" id="{92FBCDC7-1C8B-49E7-8CB8-E85ACDD41AA1}"/>
              </a:ext>
            </a:extLst>
          </p:cNvPr>
          <p:cNvSpPr txBox="1"/>
          <p:nvPr/>
        </p:nvSpPr>
        <p:spPr>
          <a:xfrm>
            <a:off x="581193" y="2197768"/>
            <a:ext cx="11029616" cy="4093428"/>
          </a:xfrm>
          <a:prstGeom prst="rect">
            <a:avLst/>
          </a:prstGeom>
          <a:noFill/>
        </p:spPr>
        <p:txBody>
          <a:bodyPr wrap="square" rtlCol="0">
            <a:spAutoFit/>
          </a:bodyPr>
          <a:lstStyle/>
          <a:p>
            <a:pPr marL="285750" indent="-285750">
              <a:buFont typeface="Arial" panose="020B0604020202020204" pitchFamily="34" charset="0"/>
              <a:buChar char="•"/>
            </a:pPr>
            <a:r>
              <a:rPr lang="fr-FR" sz="2000" dirty="0"/>
              <a:t>Dans cet article, nous proposons une méthode simple et efficace pour la classification des images histologiques colorées H&amp;E du cancer du sein dans le cas de très petites données d'apprentissage (quelques centaines d'échantillons).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Pour augmenter la robustesse du classificateur, nous utilisons une forte augmentation des données et des caractéristiques convolutives profondes extraites à différentes échelles avec des CNN accessibles au public et préformés sur </a:t>
            </a:r>
            <a:r>
              <a:rPr lang="fr-FR" sz="2000" dirty="0" err="1"/>
              <a:t>ImageNet</a:t>
            </a:r>
            <a:r>
              <a:rPr lang="fr-FR" sz="2000" dirty="0"/>
              <a:t>.</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 En plus de cela, nous appliquons une implémentation très précise et sujette au surajustement de l'algorithme d'amplification de gradient. Contrairement à certains travaux antérieurs, nous évitons délibérément de former des réseaux de neurones sur cette quantité de données pour éviter une généralisation sous-optimale. À notre connaissance, les résultats rapportés sont supérieurs à l'analyse automatisée des images du cancer du sein rapportées dans la littérature.</a:t>
            </a:r>
          </a:p>
        </p:txBody>
      </p:sp>
    </p:spTree>
    <p:extLst>
      <p:ext uri="{BB962C8B-B14F-4D97-AF65-F5344CB8AC3E}">
        <p14:creationId xmlns:p14="http://schemas.microsoft.com/office/powerpoint/2010/main" val="3988349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a:solidFill>
                  <a:srgbClr val="FFFFFF"/>
                </a:solidFill>
              </a:rPr>
              <a:t>Merci de votre attention</a:t>
            </a: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7" name="Espace réservé du numéro de diapositive 6">
            <a:extLst>
              <a:ext uri="{FF2B5EF4-FFF2-40B4-BE49-F238E27FC236}">
                <a16:creationId xmlns:a16="http://schemas.microsoft.com/office/drawing/2014/main" id="{19182960-0451-4BE2-A5B1-9B08709CB2A4}"/>
              </a:ext>
            </a:extLst>
          </p:cNvPr>
          <p:cNvSpPr>
            <a:spLocks noGrp="1"/>
          </p:cNvSpPr>
          <p:nvPr>
            <p:ph type="sldNum" sz="quarter" idx="12"/>
          </p:nvPr>
        </p:nvSpPr>
        <p:spPr/>
        <p:txBody>
          <a:bodyPr/>
          <a:lstStyle/>
          <a:p>
            <a:pPr rtl="0"/>
            <a:fld id="{D57F1E4F-1CFF-5643-939E-217C01CDF565}" type="slidenum">
              <a:rPr lang="fr-FR" noProof="0" smtClean="0"/>
              <a:pPr rtl="0"/>
              <a:t>12</a:t>
            </a:fld>
            <a:endParaRPr lang="fr-FR" noProof="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a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34588" y="453372"/>
            <a:ext cx="7213600" cy="1121871"/>
          </a:xfrm>
        </p:spPr>
        <p:txBody>
          <a:bodyPr rtlCol="0" anchor="ctr">
            <a:normAutofit/>
          </a:bodyPr>
          <a:lstStyle/>
          <a:p>
            <a:pPr algn="ctr" rtl="0"/>
            <a:r>
              <a:rPr lang="fr-FR" dirty="0"/>
              <a:t>Plan</a:t>
            </a:r>
          </a:p>
        </p:txBody>
      </p:sp>
      <p:graphicFrame>
        <p:nvGraphicFramePr>
          <p:cNvPr id="6" name="Espace réservé a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847347083"/>
              </p:ext>
            </p:extLst>
          </p:nvPr>
        </p:nvGraphicFramePr>
        <p:xfrm>
          <a:off x="714264" y="1005829"/>
          <a:ext cx="6854248" cy="49503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Espace réservé du numéro de diapositive 6">
            <a:extLst>
              <a:ext uri="{FF2B5EF4-FFF2-40B4-BE49-F238E27FC236}">
                <a16:creationId xmlns:a16="http://schemas.microsoft.com/office/drawing/2014/main" id="{6EB2ACCA-8F41-47D4-AEC0-3F4339840034}"/>
              </a:ext>
            </a:extLst>
          </p:cNvPr>
          <p:cNvSpPr>
            <a:spLocks noGrp="1"/>
          </p:cNvSpPr>
          <p:nvPr>
            <p:ph type="sldNum" sz="quarter" idx="12"/>
          </p:nvPr>
        </p:nvSpPr>
        <p:spPr/>
        <p:txBody>
          <a:bodyPr/>
          <a:lstStyle/>
          <a:p>
            <a:pPr rtl="0"/>
            <a:fld id="{D57F1E4F-1CFF-5643-939E-217C01CDF565}" type="slidenum">
              <a:rPr lang="fr-FR" noProof="0" smtClean="0"/>
              <a:pPr rtl="0"/>
              <a:t>2</a:t>
            </a:fld>
            <a:endParaRPr lang="fr-FR" noProof="0"/>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INTRODUCTION ET Problématique</a:t>
            </a:r>
          </a:p>
        </p:txBody>
      </p:sp>
      <p:sp>
        <p:nvSpPr>
          <p:cNvPr id="10" name="ZoneTexte 9">
            <a:extLst>
              <a:ext uri="{FF2B5EF4-FFF2-40B4-BE49-F238E27FC236}">
                <a16:creationId xmlns:a16="http://schemas.microsoft.com/office/drawing/2014/main" id="{31069A69-1A6F-4164-A7FE-6FC1E4116641}"/>
              </a:ext>
            </a:extLst>
          </p:cNvPr>
          <p:cNvSpPr txBox="1"/>
          <p:nvPr/>
        </p:nvSpPr>
        <p:spPr>
          <a:xfrm>
            <a:off x="441434" y="2175641"/>
            <a:ext cx="11430000" cy="3108543"/>
          </a:xfrm>
          <a:prstGeom prst="rect">
            <a:avLst/>
          </a:prstGeom>
          <a:noFill/>
        </p:spPr>
        <p:txBody>
          <a:bodyPr wrap="square">
            <a:spAutoFit/>
          </a:bodyPr>
          <a:lstStyle/>
          <a:p>
            <a:pPr marL="285750" indent="-285750" algn="l" fontAlgn="base">
              <a:buFont typeface="Arial" panose="020B0604020202020204" pitchFamily="34" charset="0"/>
              <a:buChar char="•"/>
            </a:pPr>
            <a:r>
              <a:rPr lang="fr-FR" sz="2800" dirty="0"/>
              <a:t>Le cancer du sein est l'une des principales causes de décès par cancer dans le monde. Un diagnostic précoce augmente considérablement les chances de traitement correct et de survie, mais ce processus est fastidieux et conduit souvent à un désaccord entre les pathologistes. </a:t>
            </a:r>
          </a:p>
          <a:p>
            <a:pPr marL="285750" indent="-285750" algn="l" fontAlgn="base">
              <a:buFont typeface="Arial" panose="020B0604020202020204" pitchFamily="34" charset="0"/>
              <a:buChar char="•"/>
            </a:pPr>
            <a:endParaRPr lang="fr-FR" sz="2800" dirty="0"/>
          </a:p>
          <a:p>
            <a:pPr marL="285750" indent="-285750" algn="l" fontAlgn="base">
              <a:buFont typeface="Arial" panose="020B0604020202020204" pitchFamily="34" charset="0"/>
              <a:buChar char="•"/>
            </a:pPr>
            <a:r>
              <a:rPr lang="fr-FR" sz="2800" dirty="0"/>
              <a:t>Les systèmes de diagnostic assistés par ordinateur ont montré un potentiel énorme d'amélioration de la précision du diagnostic.</a:t>
            </a:r>
            <a:endParaRPr lang="fr-FR" sz="2800" b="0" i="0" dirty="0">
              <a:solidFill>
                <a:srgbClr val="020202"/>
              </a:solidFill>
              <a:effectLst/>
              <a:latin typeface="Metropolis"/>
            </a:endParaRPr>
          </a:p>
        </p:txBody>
      </p:sp>
      <p:sp>
        <p:nvSpPr>
          <p:cNvPr id="7" name="Espace réservé du numéro de diapositive 6">
            <a:extLst>
              <a:ext uri="{FF2B5EF4-FFF2-40B4-BE49-F238E27FC236}">
                <a16:creationId xmlns:a16="http://schemas.microsoft.com/office/drawing/2014/main" id="{827D7BC5-7C32-4218-8A12-A49B2C0F4024}"/>
              </a:ext>
            </a:extLst>
          </p:cNvPr>
          <p:cNvSpPr>
            <a:spLocks noGrp="1"/>
          </p:cNvSpPr>
          <p:nvPr>
            <p:ph type="sldNum" sz="quarter" idx="12"/>
          </p:nvPr>
        </p:nvSpPr>
        <p:spPr/>
        <p:txBody>
          <a:bodyPr/>
          <a:lstStyle/>
          <a:p>
            <a:pPr rtl="0"/>
            <a:fld id="{D57F1E4F-1CFF-5643-939E-217C01CDF565}" type="slidenum">
              <a:rPr lang="fr-FR" noProof="0" smtClean="0"/>
              <a:pPr rtl="0"/>
              <a:t>3</a:t>
            </a:fld>
            <a:endParaRPr lang="fr-FR" noProof="0"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DATA</a:t>
            </a:r>
          </a:p>
        </p:txBody>
      </p:sp>
      <p:sp>
        <p:nvSpPr>
          <p:cNvPr id="7" name="Espace réservé du numéro de diapositive 6">
            <a:extLst>
              <a:ext uri="{FF2B5EF4-FFF2-40B4-BE49-F238E27FC236}">
                <a16:creationId xmlns:a16="http://schemas.microsoft.com/office/drawing/2014/main" id="{236718D0-670C-4A66-AEA9-F282B66A00D2}"/>
              </a:ext>
            </a:extLst>
          </p:cNvPr>
          <p:cNvSpPr>
            <a:spLocks noGrp="1"/>
          </p:cNvSpPr>
          <p:nvPr>
            <p:ph type="sldNum" sz="quarter" idx="12"/>
          </p:nvPr>
        </p:nvSpPr>
        <p:spPr/>
        <p:txBody>
          <a:bodyPr/>
          <a:lstStyle/>
          <a:p>
            <a:pPr rtl="0"/>
            <a:fld id="{D57F1E4F-1CFF-5643-939E-217C01CDF565}" type="slidenum">
              <a:rPr lang="fr-FR" noProof="0" smtClean="0"/>
              <a:pPr rtl="0"/>
              <a:t>4</a:t>
            </a:fld>
            <a:endParaRPr lang="fr-FR" noProof="0"/>
          </a:p>
        </p:txBody>
      </p:sp>
      <p:sp>
        <p:nvSpPr>
          <p:cNvPr id="8" name="ZoneTexte 7">
            <a:extLst>
              <a:ext uri="{FF2B5EF4-FFF2-40B4-BE49-F238E27FC236}">
                <a16:creationId xmlns:a16="http://schemas.microsoft.com/office/drawing/2014/main" id="{4FBAD121-B75E-4EBF-9F91-6FDF42952D25}"/>
              </a:ext>
            </a:extLst>
          </p:cNvPr>
          <p:cNvSpPr txBox="1"/>
          <p:nvPr/>
        </p:nvSpPr>
        <p:spPr>
          <a:xfrm>
            <a:off x="581193" y="2128903"/>
            <a:ext cx="11029616" cy="2554545"/>
          </a:xfrm>
          <a:prstGeom prst="rect">
            <a:avLst/>
          </a:prstGeom>
          <a:noFill/>
        </p:spPr>
        <p:txBody>
          <a:bodyPr wrap="square">
            <a:spAutoFit/>
          </a:bodyPr>
          <a:lstStyle/>
          <a:p>
            <a:pPr marL="285750" indent="-285750" fontAlgn="base">
              <a:buFont typeface="Arial" panose="020B0604020202020204" pitchFamily="34" charset="0"/>
              <a:buChar char="•"/>
            </a:pPr>
            <a:r>
              <a:rPr lang="fr-FR" sz="2000" dirty="0"/>
              <a:t>L'ensemble de données d'images est une extension de l'ensemble de données du challenge ICIAR et se compose de 400 images de coloration H&amp;E (2048× 1536 pixels). Toutes les images sont numérisées avec les mêmes conditions d'acquisition, avec un grossissement de 200× et taille de pixel de 0.42  × 0.42  . </a:t>
            </a:r>
          </a:p>
          <a:p>
            <a:pPr marL="285750" indent="-285750" fontAlgn="base">
              <a:buFont typeface="Arial" panose="020B0604020202020204" pitchFamily="34" charset="0"/>
              <a:buChar char="•"/>
            </a:pPr>
            <a:r>
              <a:rPr lang="fr-FR" sz="2000" dirty="0"/>
              <a:t>Chaque image est étiquetée avec l'une des quatre classes équilibrées : normale, bénigne, carcinome et carcinome invasif, où la classe est définie comme un type de cancer prédominant dans l'image. L'annotation de l'image a été réalisée par deux experts médicaux . Le but du défi est de fournir une classification automatique de chaque image d'entrée.</a:t>
            </a:r>
          </a:p>
        </p:txBody>
      </p:sp>
      <p:pic>
        <p:nvPicPr>
          <p:cNvPr id="5" name="Image 4">
            <a:extLst>
              <a:ext uri="{FF2B5EF4-FFF2-40B4-BE49-F238E27FC236}">
                <a16:creationId xmlns:a16="http://schemas.microsoft.com/office/drawing/2014/main" id="{4DE25CCC-5033-4D6E-8805-1F2DEC58742E}"/>
              </a:ext>
            </a:extLst>
          </p:cNvPr>
          <p:cNvPicPr>
            <a:picLocks noChangeAspect="1"/>
          </p:cNvPicPr>
          <p:nvPr/>
        </p:nvPicPr>
        <p:blipFill>
          <a:blip r:embed="rId3"/>
          <a:stretch>
            <a:fillRect/>
          </a:stretch>
        </p:blipFill>
        <p:spPr>
          <a:xfrm>
            <a:off x="826169" y="4744416"/>
            <a:ext cx="10539662" cy="1982415"/>
          </a:xfrm>
          <a:prstGeom prst="rect">
            <a:avLst/>
          </a:prstGeom>
        </p:spPr>
      </p:pic>
    </p:spTree>
    <p:extLst>
      <p:ext uri="{BB962C8B-B14F-4D97-AF65-F5344CB8AC3E}">
        <p14:creationId xmlns:p14="http://schemas.microsoft.com/office/powerpoint/2010/main" val="161105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Aperçu de l’approche</a:t>
            </a:r>
          </a:p>
        </p:txBody>
      </p:sp>
      <p:sp>
        <p:nvSpPr>
          <p:cNvPr id="7" name="Espace réservé du numéro de diapositive 6">
            <a:extLst>
              <a:ext uri="{FF2B5EF4-FFF2-40B4-BE49-F238E27FC236}">
                <a16:creationId xmlns:a16="http://schemas.microsoft.com/office/drawing/2014/main" id="{0A6E309F-CE92-422D-BB4C-B3472F873446}"/>
              </a:ext>
            </a:extLst>
          </p:cNvPr>
          <p:cNvSpPr>
            <a:spLocks noGrp="1"/>
          </p:cNvSpPr>
          <p:nvPr>
            <p:ph type="sldNum" sz="quarter" idx="12"/>
          </p:nvPr>
        </p:nvSpPr>
        <p:spPr/>
        <p:txBody>
          <a:bodyPr/>
          <a:lstStyle/>
          <a:p>
            <a:pPr rtl="0"/>
            <a:fld id="{D57F1E4F-1CFF-5643-939E-217C01CDF565}" type="slidenum">
              <a:rPr lang="fr-FR" noProof="0" smtClean="0"/>
              <a:pPr rtl="0"/>
              <a:t>5</a:t>
            </a:fld>
            <a:endParaRPr lang="fr-FR" noProof="0"/>
          </a:p>
        </p:txBody>
      </p:sp>
      <p:sp>
        <p:nvSpPr>
          <p:cNvPr id="8" name="ZoneTexte 7">
            <a:extLst>
              <a:ext uri="{FF2B5EF4-FFF2-40B4-BE49-F238E27FC236}">
                <a16:creationId xmlns:a16="http://schemas.microsoft.com/office/drawing/2014/main" id="{37F7D30E-4675-4D8D-BCEA-D749CD600E31}"/>
              </a:ext>
            </a:extLst>
          </p:cNvPr>
          <p:cNvSpPr txBox="1"/>
          <p:nvPr/>
        </p:nvSpPr>
        <p:spPr>
          <a:xfrm>
            <a:off x="515186" y="2431793"/>
            <a:ext cx="11161628" cy="3477875"/>
          </a:xfrm>
          <a:prstGeom prst="rect">
            <a:avLst/>
          </a:prstGeom>
          <a:noFill/>
        </p:spPr>
        <p:txBody>
          <a:bodyPr wrap="square">
            <a:spAutoFit/>
          </a:bodyPr>
          <a:lstStyle/>
          <a:p>
            <a:pPr marL="342900" indent="-342900">
              <a:buFont typeface="Arial" panose="020B0604020202020204" pitchFamily="34" charset="0"/>
              <a:buChar char="•"/>
            </a:pPr>
            <a:r>
              <a:rPr lang="fr-FR" sz="2000" dirty="0"/>
              <a:t>Dans ce défi, nous avons développé l'approche computationnelle basée sur les réseaux de neurones à convolution profonde pour la classification des images histologiques du cancer du sein. </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L'ensemble de données d'images de microscopie d'histologie du sein colorées à l'hématoxyline et à l'éosine est fourni dans le cadre du Grand Challenge ICIAR sur les images d'histologie du cancer du sein. </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Notre approche utilise plusieurs architectures de réseaux de neurones profonds et un classificateur d'arbres à gradient boosté. Pour la tâche de classification à 4 classes, nous rapportons une précision de 87,2 %. À notre connaissance, cette approche surpasse les autres méthodes courantes de classification automatisée des images histopathologiques.</a:t>
            </a:r>
          </a:p>
        </p:txBody>
      </p:sp>
    </p:spTree>
    <p:extLst>
      <p:ext uri="{BB962C8B-B14F-4D97-AF65-F5344CB8AC3E}">
        <p14:creationId xmlns:p14="http://schemas.microsoft.com/office/powerpoint/2010/main" val="194101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Prétraitement</a:t>
            </a:r>
          </a:p>
        </p:txBody>
      </p:sp>
      <p:sp>
        <p:nvSpPr>
          <p:cNvPr id="4" name="ZoneTexte 3">
            <a:extLst>
              <a:ext uri="{FF2B5EF4-FFF2-40B4-BE49-F238E27FC236}">
                <a16:creationId xmlns:a16="http://schemas.microsoft.com/office/drawing/2014/main" id="{949D79A6-BE98-4815-B2D6-85E6EC4B1537}"/>
              </a:ext>
            </a:extLst>
          </p:cNvPr>
          <p:cNvSpPr txBox="1"/>
          <p:nvPr/>
        </p:nvSpPr>
        <p:spPr>
          <a:xfrm>
            <a:off x="581193" y="2148914"/>
            <a:ext cx="11486147" cy="2246769"/>
          </a:xfrm>
          <a:prstGeom prst="rect">
            <a:avLst/>
          </a:prstGeom>
          <a:noFill/>
        </p:spPr>
        <p:txBody>
          <a:bodyPr wrap="square">
            <a:spAutoFit/>
          </a:bodyPr>
          <a:lstStyle/>
          <a:p>
            <a:pPr marL="342900" indent="-342900">
              <a:buFont typeface="Arial" panose="020B0604020202020204" pitchFamily="34" charset="0"/>
              <a:buChar char="•"/>
            </a:pPr>
            <a:r>
              <a:rPr lang="fr-FR" sz="2000" dirty="0"/>
              <a:t>Pour amener les images de microscopie dans un espace commun afin de permettre une meilleure analyse quantitative, nous normalisons la quantité de H&amp;E colorée sur le tissu comme décrit dans la figure.</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a:t> De plus, dans nos expériences initiales, nous avons utilisé différentes échelles d'image, l'original 2048× 1536 pixels et réduit de moitié à 1024 × 768 pixels. A partir des images de la taille d'origine, nous extrayons des </a:t>
            </a:r>
            <a:r>
              <a:rPr lang="fr-FR" sz="2000" dirty="0" err="1"/>
              <a:t>crops</a:t>
            </a:r>
            <a:r>
              <a:rPr lang="fr-FR" sz="2000" dirty="0"/>
              <a:t> aléatoires de deux tailles 800× 800 et 1300×1300. À partir des images réduites, nous extrayons des </a:t>
            </a:r>
            <a:r>
              <a:rPr lang="fr-FR" sz="2000" dirty="0" err="1"/>
              <a:t>crops</a:t>
            </a:r>
            <a:r>
              <a:rPr lang="fr-FR" sz="2000" dirty="0"/>
              <a:t> de 400×400 pixels et 650 × 650 pixels. </a:t>
            </a:r>
          </a:p>
        </p:txBody>
      </p:sp>
      <p:sp>
        <p:nvSpPr>
          <p:cNvPr id="8" name="Espace réservé du numéro de diapositive 7">
            <a:extLst>
              <a:ext uri="{FF2B5EF4-FFF2-40B4-BE49-F238E27FC236}">
                <a16:creationId xmlns:a16="http://schemas.microsoft.com/office/drawing/2014/main" id="{17A8A7C1-090B-48FD-95DA-759BE84A12EA}"/>
              </a:ext>
            </a:extLst>
          </p:cNvPr>
          <p:cNvSpPr>
            <a:spLocks noGrp="1"/>
          </p:cNvSpPr>
          <p:nvPr>
            <p:ph type="sldNum" sz="quarter" idx="12"/>
          </p:nvPr>
        </p:nvSpPr>
        <p:spPr/>
        <p:txBody>
          <a:bodyPr/>
          <a:lstStyle/>
          <a:p>
            <a:pPr rtl="0"/>
            <a:fld id="{D57F1E4F-1CFF-5643-939E-217C01CDF565}" type="slidenum">
              <a:rPr lang="fr-FR" noProof="0" smtClean="0"/>
              <a:pPr rtl="0"/>
              <a:t>6</a:t>
            </a:fld>
            <a:endParaRPr lang="fr-FR" noProof="0"/>
          </a:p>
        </p:txBody>
      </p:sp>
      <p:pic>
        <p:nvPicPr>
          <p:cNvPr id="5" name="Image 4">
            <a:extLst>
              <a:ext uri="{FF2B5EF4-FFF2-40B4-BE49-F238E27FC236}">
                <a16:creationId xmlns:a16="http://schemas.microsoft.com/office/drawing/2014/main" id="{9A73FA6D-3E70-42C4-A7C3-0F819B8F2FBD}"/>
              </a:ext>
            </a:extLst>
          </p:cNvPr>
          <p:cNvPicPr>
            <a:picLocks noChangeAspect="1"/>
          </p:cNvPicPr>
          <p:nvPr/>
        </p:nvPicPr>
        <p:blipFill>
          <a:blip r:embed="rId3"/>
          <a:stretch>
            <a:fillRect/>
          </a:stretch>
        </p:blipFill>
        <p:spPr>
          <a:xfrm>
            <a:off x="2042075" y="4611231"/>
            <a:ext cx="8192787" cy="2246769"/>
          </a:xfrm>
          <a:prstGeom prst="rect">
            <a:avLst/>
          </a:prstGeom>
        </p:spPr>
      </p:pic>
    </p:spTree>
    <p:extLst>
      <p:ext uri="{BB962C8B-B14F-4D97-AF65-F5344CB8AC3E}">
        <p14:creationId xmlns:p14="http://schemas.microsoft.com/office/powerpoint/2010/main" val="105363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Architecture  VGG 16</a:t>
            </a:r>
          </a:p>
        </p:txBody>
      </p:sp>
      <p:sp>
        <p:nvSpPr>
          <p:cNvPr id="6" name="Espace réservé du numéro de diapositive 5">
            <a:extLst>
              <a:ext uri="{FF2B5EF4-FFF2-40B4-BE49-F238E27FC236}">
                <a16:creationId xmlns:a16="http://schemas.microsoft.com/office/drawing/2014/main" id="{1A68A249-F960-4BB5-9938-BA285740CD92}"/>
              </a:ext>
            </a:extLst>
          </p:cNvPr>
          <p:cNvSpPr>
            <a:spLocks noGrp="1"/>
          </p:cNvSpPr>
          <p:nvPr>
            <p:ph type="sldNum" sz="quarter" idx="12"/>
          </p:nvPr>
        </p:nvSpPr>
        <p:spPr/>
        <p:txBody>
          <a:bodyPr/>
          <a:lstStyle/>
          <a:p>
            <a:pPr rtl="0"/>
            <a:fld id="{D57F1E4F-1CFF-5643-939E-217C01CDF565}" type="slidenum">
              <a:rPr lang="fr-FR" noProof="0" smtClean="0"/>
              <a:pPr rtl="0"/>
              <a:t>7</a:t>
            </a:fld>
            <a:endParaRPr lang="fr-FR" noProof="0"/>
          </a:p>
        </p:txBody>
      </p:sp>
      <p:pic>
        <p:nvPicPr>
          <p:cNvPr id="4" name="Image 3">
            <a:extLst>
              <a:ext uri="{FF2B5EF4-FFF2-40B4-BE49-F238E27FC236}">
                <a16:creationId xmlns:a16="http://schemas.microsoft.com/office/drawing/2014/main" id="{05F915AF-0563-4435-A6F5-EEC13BEC0294}"/>
              </a:ext>
            </a:extLst>
          </p:cNvPr>
          <p:cNvPicPr>
            <a:picLocks noChangeAspect="1"/>
          </p:cNvPicPr>
          <p:nvPr/>
        </p:nvPicPr>
        <p:blipFill>
          <a:blip r:embed="rId3"/>
          <a:stretch>
            <a:fillRect/>
          </a:stretch>
        </p:blipFill>
        <p:spPr>
          <a:xfrm>
            <a:off x="1283368" y="3892712"/>
            <a:ext cx="9095874" cy="2965287"/>
          </a:xfrm>
          <a:prstGeom prst="rect">
            <a:avLst/>
          </a:prstGeom>
        </p:spPr>
      </p:pic>
      <p:sp>
        <p:nvSpPr>
          <p:cNvPr id="5" name="ZoneTexte 4">
            <a:extLst>
              <a:ext uri="{FF2B5EF4-FFF2-40B4-BE49-F238E27FC236}">
                <a16:creationId xmlns:a16="http://schemas.microsoft.com/office/drawing/2014/main" id="{A1CB440A-4CC8-45FA-9163-AF90F46BE0DE}"/>
              </a:ext>
            </a:extLst>
          </p:cNvPr>
          <p:cNvSpPr txBox="1"/>
          <p:nvPr/>
        </p:nvSpPr>
        <p:spPr>
          <a:xfrm>
            <a:off x="581193" y="2133600"/>
            <a:ext cx="11225796"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VGG16 est un </a:t>
            </a:r>
            <a:r>
              <a:rPr lang="fr-FR" sz="2400" dirty="0" err="1"/>
              <a:t>modele</a:t>
            </a:r>
            <a:r>
              <a:rPr lang="fr-FR" sz="2400" dirty="0"/>
              <a:t> de réseau de neurones convolutif proposé par </a:t>
            </a:r>
            <a:r>
              <a:rPr lang="fr-FR" sz="2400" dirty="0" err="1"/>
              <a:t>Simonyan</a:t>
            </a:r>
            <a:r>
              <a:rPr lang="fr-FR" sz="2400" dirty="0"/>
              <a:t> et </a:t>
            </a:r>
            <a:r>
              <a:rPr lang="fr-FR" sz="2400" dirty="0" err="1"/>
              <a:t>Zisserman</a:t>
            </a:r>
            <a:r>
              <a:rPr lang="fr-FR" sz="2400" dirty="0"/>
              <a:t>.</a:t>
            </a:r>
          </a:p>
          <a:p>
            <a:pPr marL="285750" indent="-285750">
              <a:buFont typeface="Arial" panose="020B0604020202020204" pitchFamily="34" charset="0"/>
              <a:buChar char="•"/>
            </a:pPr>
            <a:r>
              <a:rPr lang="fr-FR" sz="2400" dirty="0"/>
              <a:t>Il est composé de 16 couches.</a:t>
            </a:r>
          </a:p>
          <a:p>
            <a:pPr marL="285750" indent="-285750">
              <a:buFont typeface="Arial" panose="020B0604020202020204" pitchFamily="34" charset="0"/>
              <a:buChar char="•"/>
            </a:pPr>
            <a:r>
              <a:rPr lang="fr-FR" sz="2400" dirty="0"/>
              <a:t>L’entrée est une image RGB de taille fixe 224*224</a:t>
            </a:r>
          </a:p>
        </p:txBody>
      </p:sp>
    </p:spTree>
    <p:extLst>
      <p:ext uri="{BB962C8B-B14F-4D97-AF65-F5344CB8AC3E}">
        <p14:creationId xmlns:p14="http://schemas.microsoft.com/office/powerpoint/2010/main" val="1382223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err="1"/>
              <a:t>Features</a:t>
            </a:r>
            <a:r>
              <a:rPr lang="fr-FR" dirty="0"/>
              <a:t> extraction</a:t>
            </a:r>
          </a:p>
        </p:txBody>
      </p:sp>
      <p:sp>
        <p:nvSpPr>
          <p:cNvPr id="6" name="Espace réservé du numéro de diapositive 5">
            <a:extLst>
              <a:ext uri="{FF2B5EF4-FFF2-40B4-BE49-F238E27FC236}">
                <a16:creationId xmlns:a16="http://schemas.microsoft.com/office/drawing/2014/main" id="{1A68A249-F960-4BB5-9938-BA285740CD92}"/>
              </a:ext>
            </a:extLst>
          </p:cNvPr>
          <p:cNvSpPr>
            <a:spLocks noGrp="1"/>
          </p:cNvSpPr>
          <p:nvPr>
            <p:ph type="sldNum" sz="quarter" idx="12"/>
          </p:nvPr>
        </p:nvSpPr>
        <p:spPr/>
        <p:txBody>
          <a:bodyPr/>
          <a:lstStyle/>
          <a:p>
            <a:pPr rtl="0"/>
            <a:fld id="{D57F1E4F-1CFF-5643-939E-217C01CDF565}" type="slidenum">
              <a:rPr lang="fr-FR" noProof="0" smtClean="0"/>
              <a:pPr rtl="0"/>
              <a:t>8</a:t>
            </a:fld>
            <a:endParaRPr lang="fr-FR" noProof="0"/>
          </a:p>
        </p:txBody>
      </p:sp>
      <p:pic>
        <p:nvPicPr>
          <p:cNvPr id="11" name="Image 10">
            <a:extLst>
              <a:ext uri="{FF2B5EF4-FFF2-40B4-BE49-F238E27FC236}">
                <a16:creationId xmlns:a16="http://schemas.microsoft.com/office/drawing/2014/main" id="{44CC592B-3B5D-4403-8B0F-940AF580CE93}"/>
              </a:ext>
            </a:extLst>
          </p:cNvPr>
          <p:cNvPicPr>
            <a:picLocks noChangeAspect="1"/>
          </p:cNvPicPr>
          <p:nvPr/>
        </p:nvPicPr>
        <p:blipFill>
          <a:blip r:embed="rId3"/>
          <a:stretch>
            <a:fillRect/>
          </a:stretch>
        </p:blipFill>
        <p:spPr>
          <a:xfrm>
            <a:off x="1081087" y="2074938"/>
            <a:ext cx="10029825" cy="3524250"/>
          </a:xfrm>
          <a:prstGeom prst="rect">
            <a:avLst/>
          </a:prstGeom>
        </p:spPr>
      </p:pic>
    </p:spTree>
    <p:extLst>
      <p:ext uri="{BB962C8B-B14F-4D97-AF65-F5344CB8AC3E}">
        <p14:creationId xmlns:p14="http://schemas.microsoft.com/office/powerpoint/2010/main" val="330776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Training</a:t>
            </a:r>
          </a:p>
        </p:txBody>
      </p:sp>
      <p:sp>
        <p:nvSpPr>
          <p:cNvPr id="4" name="ZoneTexte 3">
            <a:extLst>
              <a:ext uri="{FF2B5EF4-FFF2-40B4-BE49-F238E27FC236}">
                <a16:creationId xmlns:a16="http://schemas.microsoft.com/office/drawing/2014/main" id="{FAAEBA1B-26DE-401D-8957-74FF5C4D2670}"/>
              </a:ext>
            </a:extLst>
          </p:cNvPr>
          <p:cNvSpPr txBox="1"/>
          <p:nvPr/>
        </p:nvSpPr>
        <p:spPr>
          <a:xfrm>
            <a:off x="581193" y="2555847"/>
            <a:ext cx="11029616" cy="3970318"/>
          </a:xfrm>
          <a:prstGeom prst="rect">
            <a:avLst/>
          </a:prstGeom>
          <a:noFill/>
        </p:spPr>
        <p:txBody>
          <a:bodyPr wrap="square">
            <a:spAutoFit/>
          </a:bodyPr>
          <a:lstStyle/>
          <a:p>
            <a:pPr marL="285750" indent="-285750" fontAlgn="base">
              <a:buFont typeface="Arial" panose="020B0604020202020204" pitchFamily="34" charset="0"/>
              <a:buChar char="•"/>
            </a:pPr>
            <a:r>
              <a:rPr lang="fr-FR" sz="2800" dirty="0">
                <a:solidFill>
                  <a:srgbClr val="020202"/>
                </a:solidFill>
                <a:latin typeface="Metropolis"/>
              </a:rPr>
              <a:t>Pour la validation croisée, nous avons divisé les données en 10 </a:t>
            </a:r>
            <a:r>
              <a:rPr lang="fr-FR" sz="2800" dirty="0" err="1">
                <a:solidFill>
                  <a:srgbClr val="020202"/>
                </a:solidFill>
                <a:latin typeface="Metropolis"/>
              </a:rPr>
              <a:t>folds</a:t>
            </a:r>
            <a:r>
              <a:rPr lang="fr-FR" sz="2800" dirty="0">
                <a:solidFill>
                  <a:srgbClr val="020202"/>
                </a:solidFill>
                <a:latin typeface="Metropolis"/>
              </a:rPr>
              <a:t> stratifiés pour préserver la distribution des classes.</a:t>
            </a:r>
          </a:p>
          <a:p>
            <a:pPr marL="285750" indent="-285750" fontAlgn="base">
              <a:buFont typeface="Arial" panose="020B0604020202020204" pitchFamily="34" charset="0"/>
              <a:buChar char="•"/>
            </a:pPr>
            <a:endParaRPr lang="fr-FR" sz="2800" dirty="0">
              <a:solidFill>
                <a:srgbClr val="020202"/>
              </a:solidFill>
              <a:latin typeface="Metropolis"/>
            </a:endParaRPr>
          </a:p>
          <a:p>
            <a:pPr marL="285750" indent="-285750" fontAlgn="base">
              <a:buFont typeface="Arial" panose="020B0604020202020204" pitchFamily="34" charset="0"/>
              <a:buChar char="•"/>
            </a:pPr>
            <a:r>
              <a:rPr lang="fr-FR" sz="2800" dirty="0">
                <a:solidFill>
                  <a:srgbClr val="020202"/>
                </a:solidFill>
                <a:latin typeface="Metropolis"/>
              </a:rPr>
              <a:t>Pour chaque combinaison de l'encodeur, de la taille et de l'échelle des </a:t>
            </a:r>
            <a:r>
              <a:rPr lang="fr-FR" sz="2800" dirty="0" err="1">
                <a:solidFill>
                  <a:srgbClr val="020202"/>
                </a:solidFill>
                <a:latin typeface="Metropolis"/>
              </a:rPr>
              <a:t>crops</a:t>
            </a:r>
            <a:r>
              <a:rPr lang="fr-FR" sz="2800" dirty="0">
                <a:solidFill>
                  <a:srgbClr val="020202"/>
                </a:solidFill>
                <a:latin typeface="Metropolis"/>
              </a:rPr>
              <a:t>, nous formons 10 modèles d'amplification de gradient avec une validation croisée de 10 fois. De plus, nous recyclons chaque ensemble de données 5 fois avec différents </a:t>
            </a:r>
            <a:r>
              <a:rPr lang="fr-FR" sz="2800" dirty="0" err="1">
                <a:solidFill>
                  <a:srgbClr val="020202"/>
                </a:solidFill>
                <a:latin typeface="Metropolis"/>
              </a:rPr>
              <a:t>seeds</a:t>
            </a:r>
            <a:r>
              <a:rPr lang="fr-FR" sz="2800" dirty="0">
                <a:solidFill>
                  <a:srgbClr val="020202"/>
                </a:solidFill>
                <a:latin typeface="Metropolis"/>
              </a:rPr>
              <a:t> aléatoires dans </a:t>
            </a:r>
            <a:r>
              <a:rPr lang="fr-FR" sz="2800" dirty="0" err="1">
                <a:solidFill>
                  <a:srgbClr val="020202"/>
                </a:solidFill>
                <a:latin typeface="Metropolis"/>
              </a:rPr>
              <a:t>LightGBM</a:t>
            </a:r>
            <a:r>
              <a:rPr lang="fr-FR" sz="2800" dirty="0">
                <a:solidFill>
                  <a:srgbClr val="020202"/>
                </a:solidFill>
                <a:latin typeface="Metropolis"/>
              </a:rPr>
              <a:t>.</a:t>
            </a:r>
          </a:p>
          <a:p>
            <a:pPr marL="285750" indent="-285750" fontAlgn="base">
              <a:buFont typeface="Arial" panose="020B0604020202020204" pitchFamily="34" charset="0"/>
              <a:buChar char="•"/>
            </a:pPr>
            <a:endParaRPr lang="fr-FR" sz="2800" dirty="0">
              <a:solidFill>
                <a:srgbClr val="020202"/>
              </a:solidFill>
              <a:latin typeface="Metropolis"/>
            </a:endParaRPr>
          </a:p>
          <a:p>
            <a:pPr marL="285750" indent="-285750" fontAlgn="base">
              <a:buFont typeface="Arial" panose="020B0604020202020204" pitchFamily="34" charset="0"/>
              <a:buChar char="•"/>
            </a:pPr>
            <a:endParaRPr lang="fr-FR" sz="2800" dirty="0">
              <a:solidFill>
                <a:srgbClr val="020202"/>
              </a:solidFill>
              <a:latin typeface="Metropolis"/>
            </a:endParaRPr>
          </a:p>
        </p:txBody>
      </p:sp>
      <p:sp>
        <p:nvSpPr>
          <p:cNvPr id="7" name="Espace réservé du numéro de diapositive 6">
            <a:extLst>
              <a:ext uri="{FF2B5EF4-FFF2-40B4-BE49-F238E27FC236}">
                <a16:creationId xmlns:a16="http://schemas.microsoft.com/office/drawing/2014/main" id="{AE90BE9E-96C2-4A4F-BE3B-360C0F785CFF}"/>
              </a:ext>
            </a:extLst>
          </p:cNvPr>
          <p:cNvSpPr>
            <a:spLocks noGrp="1"/>
          </p:cNvSpPr>
          <p:nvPr>
            <p:ph type="sldNum" sz="quarter" idx="12"/>
          </p:nvPr>
        </p:nvSpPr>
        <p:spPr/>
        <p:txBody>
          <a:bodyPr/>
          <a:lstStyle/>
          <a:p>
            <a:pPr rtl="0"/>
            <a:fld id="{D57F1E4F-1CFF-5643-939E-217C01CDF565}" type="slidenum">
              <a:rPr lang="fr-FR" noProof="0" smtClean="0"/>
              <a:pPr rtl="0"/>
              <a:t>9</a:t>
            </a:fld>
            <a:endParaRPr lang="fr-FR" noProof="0"/>
          </a:p>
        </p:txBody>
      </p:sp>
    </p:spTree>
    <p:extLst>
      <p:ext uri="{BB962C8B-B14F-4D97-AF65-F5344CB8AC3E}">
        <p14:creationId xmlns:p14="http://schemas.microsoft.com/office/powerpoint/2010/main" val="4192540600"/>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1604</TotalTime>
  <Words>1487</Words>
  <Application>Microsoft Office PowerPoint</Application>
  <PresentationFormat>Grand écran</PresentationFormat>
  <Paragraphs>99</Paragraphs>
  <Slides>12</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Arial</vt:lpstr>
      <vt:lpstr>Calibri</vt:lpstr>
      <vt:lpstr>Gill Sans MT</vt:lpstr>
      <vt:lpstr>Metropolis</vt:lpstr>
      <vt:lpstr>Montserrat</vt:lpstr>
      <vt:lpstr>Wingdings 2</vt:lpstr>
      <vt:lpstr>Dividende</vt:lpstr>
      <vt:lpstr>Deep CNN pour l'analyse d'images histologiques du cancer du sein</vt:lpstr>
      <vt:lpstr>Plan</vt:lpstr>
      <vt:lpstr>INTRODUCTION ET Problématique</vt:lpstr>
      <vt:lpstr>DATA</vt:lpstr>
      <vt:lpstr>Aperçu de l’approche</vt:lpstr>
      <vt:lpstr>Prétraitement</vt:lpstr>
      <vt:lpstr>Architecture  VGG 16</vt:lpstr>
      <vt:lpstr>Features extraction</vt:lpstr>
      <vt:lpstr>Training</vt:lpstr>
      <vt:lpstr>Résultats</vt:lpstr>
      <vt:lpstr>Conclusion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 – RANDOM FOREST</dc:title>
  <dc:creator>Elouardi Mouncef</dc:creator>
  <cp:lastModifiedBy>Elouardi Mouncef</cp:lastModifiedBy>
  <cp:revision>16</cp:revision>
  <dcterms:created xsi:type="dcterms:W3CDTF">2021-11-29T20:01:58Z</dcterms:created>
  <dcterms:modified xsi:type="dcterms:W3CDTF">2022-02-01T13:25:17Z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