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59" r:id="rId6"/>
    <p:sldId id="258" r:id="rId7"/>
    <p:sldId id="262" r:id="rId8"/>
    <p:sldId id="263" r:id="rId9"/>
    <p:sldId id="264" r:id="rId10"/>
    <p:sldId id="265" r:id="rId11"/>
    <p:sldId id="266" r:id="rId12"/>
    <p:sldId id="267" r:id="rId13"/>
    <p:sldId id="270" r:id="rId14"/>
    <p:sldId id="271" r:id="rId15"/>
    <p:sldId id="268" r:id="rId16"/>
    <p:sldId id="260" r:id="rId1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297" autoAdjust="0"/>
  </p:normalViewPr>
  <p:slideViewPr>
    <p:cSldViewPr snapToGrid="0">
      <p:cViewPr varScale="1">
        <p:scale>
          <a:sx n="39" d="100"/>
          <a:sy n="39" d="100"/>
        </p:scale>
        <p:origin x="1402" y="48"/>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a:t>DBSCAN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endParaRPr lang="fr-FR" noProof="0" dirty="0"/>
        </a:p>
        <a:p>
          <a:pPr rtl="0">
            <a:lnSpc>
              <a:spcPct val="100000"/>
            </a:lnSpc>
          </a:pPr>
          <a:r>
            <a:rPr lang="fr-FR" noProof="0" dirty="0"/>
            <a:t>RANDOM FOREST</a:t>
          </a:r>
        </a:p>
        <a:p>
          <a:pPr rtl="0">
            <a:lnSpc>
              <a:spcPct val="100000"/>
            </a:lnSpc>
          </a:pPr>
          <a:endParaRPr lang="fr-FR" noProof="0" dirty="0"/>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custLinFactNeighborX="-255" custLinFactNeighborY="-145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0F62F3E-6932-4DEF-80E2-F0A8825AC093}"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43180" rIns="43180" bIns="43180" numCol="1" spcCol="1270" rtlCol="0" anchor="ctr" anchorCtr="0">
          <a:noAutofit/>
        </a:bodyPr>
        <a:lstStyle/>
        <a:p>
          <a:pPr marL="0" lvl="0" indent="0" algn="l" defTabSz="755650" rtl="0">
            <a:lnSpc>
              <a:spcPct val="100000"/>
            </a:lnSpc>
            <a:spcBef>
              <a:spcPct val="0"/>
            </a:spcBef>
            <a:spcAft>
              <a:spcPct val="35000"/>
            </a:spcAft>
            <a:buNone/>
          </a:pPr>
          <a:r>
            <a:rPr lang="fr-FR" sz="1700" kern="1200" noProof="0" dirty="0"/>
            <a:t>DBSCAN </a:t>
          </a:r>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39381" y="20218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43180" rIns="43180" bIns="43180" numCol="1" spcCol="1270" rtlCol="0" anchor="ctr" anchorCtr="0">
          <a:noAutofit/>
        </a:bodyPr>
        <a:lstStyle/>
        <a:p>
          <a:pPr marL="0" lvl="0" indent="0" algn="l" defTabSz="755650" rtl="0">
            <a:lnSpc>
              <a:spcPct val="100000"/>
            </a:lnSpc>
            <a:spcBef>
              <a:spcPct val="0"/>
            </a:spcBef>
            <a:spcAft>
              <a:spcPct val="35000"/>
            </a:spcAft>
            <a:buNone/>
          </a:pPr>
          <a:endParaRPr lang="fr-FR" sz="1700" kern="1200" noProof="0" dirty="0"/>
        </a:p>
        <a:p>
          <a:pPr marL="0" lvl="0" indent="0" algn="l" defTabSz="755650" rtl="0">
            <a:lnSpc>
              <a:spcPct val="100000"/>
            </a:lnSpc>
            <a:spcBef>
              <a:spcPct val="0"/>
            </a:spcBef>
            <a:spcAft>
              <a:spcPct val="35000"/>
            </a:spcAft>
            <a:buNone/>
          </a:pPr>
          <a:r>
            <a:rPr lang="fr-FR" sz="1700" kern="1200" noProof="0" dirty="0"/>
            <a:t>RANDOM FOREST</a:t>
          </a:r>
        </a:p>
        <a:p>
          <a:pPr marL="0" lvl="0" indent="0" algn="l" defTabSz="755650" rtl="0">
            <a:lnSpc>
              <a:spcPct val="100000"/>
            </a:lnSpc>
            <a:spcBef>
              <a:spcPct val="0"/>
            </a:spcBef>
            <a:spcAft>
              <a:spcPct val="35000"/>
            </a:spcAft>
            <a:buNone/>
          </a:pPr>
          <a:endParaRPr lang="fr-FR" sz="1700" kern="1200" noProof="0" dirty="0"/>
        </a:p>
      </dsp:txBody>
      <dsp:txXfrm>
        <a:off x="639381" y="2021844"/>
        <a:ext cx="6180307" cy="1018145"/>
      </dsp:txXfrm>
    </dsp:sp>
    <dsp:sp modelId="{3F8116AC-FAC3-4E95-9865-93CCFEB191B9}">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30/11/2021</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30/11/2021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10</a:t>
            </a:fld>
            <a:endParaRPr lang="fr-FR" dirty="0"/>
          </a:p>
        </p:txBody>
      </p:sp>
    </p:spTree>
    <p:extLst>
      <p:ext uri="{BB962C8B-B14F-4D97-AF65-F5344CB8AC3E}">
        <p14:creationId xmlns:p14="http://schemas.microsoft.com/office/powerpoint/2010/main" val="292390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11</a:t>
            </a:fld>
            <a:endParaRPr lang="fr-FR" dirty="0"/>
          </a:p>
        </p:txBody>
      </p:sp>
    </p:spTree>
    <p:extLst>
      <p:ext uri="{BB962C8B-B14F-4D97-AF65-F5344CB8AC3E}">
        <p14:creationId xmlns:p14="http://schemas.microsoft.com/office/powerpoint/2010/main" val="29516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12</a:t>
            </a:fld>
            <a:endParaRPr lang="fr-FR" dirty="0"/>
          </a:p>
        </p:txBody>
      </p:sp>
    </p:spTree>
    <p:extLst>
      <p:ext uri="{BB962C8B-B14F-4D97-AF65-F5344CB8AC3E}">
        <p14:creationId xmlns:p14="http://schemas.microsoft.com/office/powerpoint/2010/main" val="4203102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13</a:t>
            </a:fld>
            <a:endParaRPr lang="fr-FR"/>
          </a:p>
        </p:txBody>
      </p:sp>
    </p:spTree>
    <p:extLst>
      <p:ext uri="{BB962C8B-B14F-4D97-AF65-F5344CB8AC3E}">
        <p14:creationId xmlns:p14="http://schemas.microsoft.com/office/powerpoint/2010/main" val="415033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2</a:t>
            </a:fld>
            <a:endParaRPr lang="fr-FR"/>
          </a:p>
        </p:txBody>
      </p:sp>
    </p:spTree>
    <p:extLst>
      <p:ext uri="{BB962C8B-B14F-4D97-AF65-F5344CB8AC3E}">
        <p14:creationId xmlns:p14="http://schemas.microsoft.com/office/powerpoint/2010/main" val="360579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3</a:t>
            </a:fld>
            <a:endParaRPr lang="fr-FR" dirty="0"/>
          </a:p>
        </p:txBody>
      </p:sp>
    </p:spTree>
    <p:extLst>
      <p:ext uri="{BB962C8B-B14F-4D97-AF65-F5344CB8AC3E}">
        <p14:creationId xmlns:p14="http://schemas.microsoft.com/office/powerpoint/2010/main" val="310541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4</a:t>
            </a:fld>
            <a:endParaRPr lang="fr-FR" dirty="0"/>
          </a:p>
        </p:txBody>
      </p:sp>
    </p:spTree>
    <p:extLst>
      <p:ext uri="{BB962C8B-B14F-4D97-AF65-F5344CB8AC3E}">
        <p14:creationId xmlns:p14="http://schemas.microsoft.com/office/powerpoint/2010/main" val="3607781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5</a:t>
            </a:fld>
            <a:endParaRPr lang="fr-FR" dirty="0"/>
          </a:p>
        </p:txBody>
      </p:sp>
    </p:spTree>
    <p:extLst>
      <p:ext uri="{BB962C8B-B14F-4D97-AF65-F5344CB8AC3E}">
        <p14:creationId xmlns:p14="http://schemas.microsoft.com/office/powerpoint/2010/main" val="46212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dirty="0"/>
          </a:p>
        </p:txBody>
      </p:sp>
    </p:spTree>
    <p:extLst>
      <p:ext uri="{BB962C8B-B14F-4D97-AF65-F5344CB8AC3E}">
        <p14:creationId xmlns:p14="http://schemas.microsoft.com/office/powerpoint/2010/main" val="24268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7</a:t>
            </a:fld>
            <a:endParaRPr lang="fr-FR" dirty="0"/>
          </a:p>
        </p:txBody>
      </p:sp>
    </p:spTree>
    <p:extLst>
      <p:ext uri="{BB962C8B-B14F-4D97-AF65-F5344CB8AC3E}">
        <p14:creationId xmlns:p14="http://schemas.microsoft.com/office/powerpoint/2010/main" val="222892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8</a:t>
            </a:fld>
            <a:endParaRPr lang="fr-FR" dirty="0"/>
          </a:p>
        </p:txBody>
      </p:sp>
    </p:spTree>
    <p:extLst>
      <p:ext uri="{BB962C8B-B14F-4D97-AF65-F5344CB8AC3E}">
        <p14:creationId xmlns:p14="http://schemas.microsoft.com/office/powerpoint/2010/main" val="78714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666666"/>
                </a:solidFill>
                <a:effectLst/>
                <a:latin typeface="Tahoma" panose="020B0604030504040204" pitchFamily="34" charset="0"/>
              </a:rPr>
              <a:t>L'idée de base de cet algorithme est assez intuitive. A titre d’exemple, si votre banque vous refuse votre demande de crédit, il y a fort à parier que vous irez consulter une ou plusieurs autres banques. Effectivement, un seul avis ne suffit pas en général pour prendre la meilleure décision.</a:t>
            </a:r>
          </a:p>
          <a:p>
            <a:pPr algn="l"/>
            <a:r>
              <a:rPr lang="fr-FR" b="0" i="0" dirty="0">
                <a:solidFill>
                  <a:srgbClr val="666666"/>
                </a:solidFill>
                <a:effectLst/>
                <a:latin typeface="Tahoma" panose="020B0604030504040204" pitchFamily="34" charset="0"/>
              </a:rPr>
              <a:t>Le </a:t>
            </a:r>
            <a:r>
              <a:rPr lang="fr-FR" b="0" i="0" dirty="0" err="1">
                <a:solidFill>
                  <a:srgbClr val="666666"/>
                </a:solidFill>
                <a:effectLst/>
                <a:latin typeface="Tahoma" panose="020B0604030504040204" pitchFamily="34" charset="0"/>
              </a:rPr>
              <a:t>random</a:t>
            </a:r>
            <a:r>
              <a:rPr lang="fr-FR" b="0" i="0" dirty="0">
                <a:solidFill>
                  <a:srgbClr val="666666"/>
                </a:solidFill>
                <a:effectLst/>
                <a:latin typeface="Tahoma" panose="020B0604030504040204" pitchFamily="34" charset="0"/>
              </a:rPr>
              <a:t> </a:t>
            </a:r>
            <a:r>
              <a:rPr lang="fr-FR" b="0" i="0" dirty="0" err="1">
                <a:solidFill>
                  <a:srgbClr val="666666"/>
                </a:solidFill>
                <a:effectLst/>
                <a:latin typeface="Tahoma" panose="020B0604030504040204" pitchFamily="34" charset="0"/>
              </a:rPr>
              <a:t>forest</a:t>
            </a:r>
            <a:r>
              <a:rPr lang="fr-FR" b="0" i="0" dirty="0">
                <a:solidFill>
                  <a:srgbClr val="666666"/>
                </a:solidFill>
                <a:effectLst/>
                <a:latin typeface="Tahoma" panose="020B0604030504040204" pitchFamily="34" charset="0"/>
              </a:rPr>
              <a:t> fonctionne sur ce même principe : plutôt que d'avoir un estimateur complexe capable de tout faire, le </a:t>
            </a:r>
            <a:r>
              <a:rPr lang="fr-FR" b="0" i="0" dirty="0" err="1">
                <a:solidFill>
                  <a:srgbClr val="666666"/>
                </a:solidFill>
                <a:effectLst/>
                <a:latin typeface="Tahoma" panose="020B0604030504040204" pitchFamily="34" charset="0"/>
              </a:rPr>
              <a:t>random</a:t>
            </a:r>
            <a:r>
              <a:rPr lang="fr-FR" b="0" i="0" dirty="0">
                <a:solidFill>
                  <a:srgbClr val="666666"/>
                </a:solidFill>
                <a:effectLst/>
                <a:latin typeface="Tahoma" panose="020B0604030504040204" pitchFamily="34" charset="0"/>
              </a:rPr>
              <a:t> </a:t>
            </a:r>
            <a:r>
              <a:rPr lang="fr-FR" b="0" i="0" dirty="0" err="1">
                <a:solidFill>
                  <a:srgbClr val="666666"/>
                </a:solidFill>
                <a:effectLst/>
                <a:latin typeface="Tahoma" panose="020B0604030504040204" pitchFamily="34" charset="0"/>
              </a:rPr>
              <a:t>forest</a:t>
            </a:r>
            <a:r>
              <a:rPr lang="fr-FR" b="0" i="0" dirty="0">
                <a:solidFill>
                  <a:srgbClr val="666666"/>
                </a:solidFill>
                <a:effectLst/>
                <a:latin typeface="Tahoma" panose="020B0604030504040204" pitchFamily="34" charset="0"/>
              </a:rPr>
              <a:t> utilise plusieurs estimateurs simples (de moins bonne qualité individuelle). Chaque estimateur a une vision parcellaire du problème. Ensuite, l'ensemble de ces estimateurs est réuni pour obtenir la vision globale du problème. C'est l'assemblage de tous ces estimateurs qui rend extrêmement performante la prédiction.</a:t>
            </a:r>
          </a:p>
          <a:p>
            <a:pPr algn="l"/>
            <a:r>
              <a:rPr lang="fr-FR" b="0" i="0" dirty="0">
                <a:solidFill>
                  <a:srgbClr val="666666"/>
                </a:solidFill>
                <a:effectLst/>
                <a:latin typeface="Tahoma" panose="020B0604030504040204" pitchFamily="34" charset="0"/>
              </a:rPr>
              <a:t> </a:t>
            </a:r>
          </a:p>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9</a:t>
            </a:fld>
            <a:endParaRPr lang="fr-FR" dirty="0"/>
          </a:p>
        </p:txBody>
      </p:sp>
    </p:spTree>
    <p:extLst>
      <p:ext uri="{BB962C8B-B14F-4D97-AF65-F5344CB8AC3E}">
        <p14:creationId xmlns:p14="http://schemas.microsoft.com/office/powerpoint/2010/main" val="229933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19D660A-ECF6-481C-9B60-C152AC7044BB}" type="datetime1">
              <a:rPr lang="fr-FR" noProof="0" smtClean="0"/>
              <a:t>30/11/2021</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6444B737-BAAB-4FD6-992F-98A387278F79}" type="datetime1">
              <a:rPr lang="fr-FR" noProof="0" smtClean="0"/>
              <a:t>30/11/2021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5F38C2D-E1AD-4379-A5CC-F384D07BF2BA}" type="datetime1">
              <a:rPr lang="fr-FR" noProof="0" smtClean="0"/>
              <a:t>30/11/2021</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3D36F770-2C02-4913-A33E-F30119A8EF88}" type="datetime1">
              <a:rPr lang="fr-FR" noProof="0" smtClean="0"/>
              <a:t>30/11/2021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E4E4C2E9-EBCE-47E6-B14A-8CCFB5877A3A}" type="datetime1">
              <a:rPr lang="fr-FR" noProof="0" smtClean="0"/>
              <a:t>30/11/2021</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796B395B-FC0A-4FB9-AB72-5EAD4FFFCBE3}" type="datetime1">
              <a:rPr lang="fr-FR" noProof="0" smtClean="0"/>
              <a:t>30/11/2021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A7201069-9664-47E2-8F0B-1AE85DF9CFA4}" type="datetime1">
              <a:rPr lang="fr-FR" noProof="0" smtClean="0"/>
              <a:t>30/11/2021</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151FAC92-A9AF-4A07-9FBA-F647608AB07B}" type="datetime1">
              <a:rPr lang="fr-FR" noProof="0" smtClean="0"/>
              <a:t>30/11/2021</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71DB2C01-F30B-4179-BA04-A8ECE0ECC909}" type="datetime1">
              <a:rPr lang="fr-FR" noProof="0" smtClean="0"/>
              <a:t>30/11/2021</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EA7744E9-9648-48DA-B33D-2DEAC9192E81}" type="datetime1">
              <a:rPr lang="fr-FR" noProof="0" smtClean="0"/>
              <a:t>30/11/2021</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E780482B-311F-48A8-9A95-A022EF9D97A5}" type="datetime1">
              <a:rPr lang="fr-FR" noProof="0" smtClean="0"/>
              <a:t>30/11/2021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992562-C466-488D-88D1-41F3F31AF337}" type="datetime1">
              <a:rPr lang="fr-FR" noProof="0" smtClean="0"/>
              <a:t>30/11/2021</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fr-FR" sz="4200" dirty="0">
                <a:solidFill>
                  <a:schemeClr val="bg1"/>
                </a:solidFill>
              </a:rPr>
              <a:t>DBSCAN – RANDOM FOREST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472984"/>
            <a:ext cx="11029616" cy="988332"/>
          </a:xfrm>
        </p:spPr>
        <p:txBody>
          <a:bodyPr rtlCol="0"/>
          <a:lstStyle/>
          <a:p>
            <a:pPr rtl="0"/>
            <a:r>
              <a:rPr lang="fr-FR" dirty="0"/>
              <a:t>Algorithme</a:t>
            </a:r>
          </a:p>
        </p:txBody>
      </p:sp>
      <p:sp>
        <p:nvSpPr>
          <p:cNvPr id="5" name="ZoneTexte 4">
            <a:extLst>
              <a:ext uri="{FF2B5EF4-FFF2-40B4-BE49-F238E27FC236}">
                <a16:creationId xmlns:a16="http://schemas.microsoft.com/office/drawing/2014/main" id="{AC3A0F86-C722-4342-B3E8-DBF602B7073C}"/>
              </a:ext>
            </a:extLst>
          </p:cNvPr>
          <p:cNvSpPr txBox="1"/>
          <p:nvPr/>
        </p:nvSpPr>
        <p:spPr>
          <a:xfrm>
            <a:off x="422167" y="1964353"/>
            <a:ext cx="5422042" cy="4893647"/>
          </a:xfrm>
          <a:prstGeom prst="rect">
            <a:avLst/>
          </a:prstGeom>
          <a:noFill/>
        </p:spPr>
        <p:txBody>
          <a:bodyPr wrap="square">
            <a:spAutoFit/>
          </a:bodyPr>
          <a:lstStyle/>
          <a:p>
            <a:pPr algn="l"/>
            <a:r>
              <a:rPr lang="fr-FR" sz="2400" b="0" i="0" u="sng" dirty="0">
                <a:solidFill>
                  <a:srgbClr val="222222"/>
                </a:solidFill>
                <a:effectLst/>
                <a:latin typeface="Lato" panose="020F0502020204030203" pitchFamily="34" charset="0"/>
              </a:rPr>
              <a:t>Étape 1</a:t>
            </a:r>
            <a:r>
              <a:rPr lang="fr-FR" sz="2400" b="0" i="0" dirty="0">
                <a:solidFill>
                  <a:srgbClr val="222222"/>
                </a:solidFill>
                <a:effectLst/>
                <a:latin typeface="Lato" panose="020F0502020204030203" pitchFamily="34" charset="0"/>
              </a:rPr>
              <a:t> : Dans la forêt aléatoire, n nombre d'enregistrements aléatoires sont extraits de l'ensemble de données ayant k nombre d'enregistrements.</a:t>
            </a:r>
          </a:p>
          <a:p>
            <a:pPr algn="l"/>
            <a:r>
              <a:rPr lang="fr-FR" sz="2400" b="0" i="0" u="sng" dirty="0">
                <a:solidFill>
                  <a:srgbClr val="222222"/>
                </a:solidFill>
                <a:effectLst/>
                <a:latin typeface="Lato" panose="020F0502020204030203" pitchFamily="34" charset="0"/>
              </a:rPr>
              <a:t>Étape 2</a:t>
            </a:r>
            <a:r>
              <a:rPr lang="fr-FR" sz="2400" b="0" i="0" dirty="0">
                <a:solidFill>
                  <a:srgbClr val="222222"/>
                </a:solidFill>
                <a:effectLst/>
                <a:latin typeface="Lato" panose="020F0502020204030203" pitchFamily="34" charset="0"/>
              </a:rPr>
              <a:t> : Des arbres de décision individuels sont construits pour chaque échantillon.</a:t>
            </a:r>
          </a:p>
          <a:p>
            <a:pPr algn="l"/>
            <a:r>
              <a:rPr lang="fr-FR" sz="2400" b="0" i="0" u="sng" dirty="0">
                <a:solidFill>
                  <a:srgbClr val="222222"/>
                </a:solidFill>
                <a:effectLst/>
                <a:latin typeface="Lato" panose="020F0502020204030203" pitchFamily="34" charset="0"/>
              </a:rPr>
              <a:t>Étape 3</a:t>
            </a:r>
            <a:r>
              <a:rPr lang="fr-FR" sz="2400" b="0" i="0" dirty="0">
                <a:solidFill>
                  <a:srgbClr val="222222"/>
                </a:solidFill>
                <a:effectLst/>
                <a:latin typeface="Lato" panose="020F0502020204030203" pitchFamily="34" charset="0"/>
              </a:rPr>
              <a:t> : Chaque arbre de décision générera une sortie.</a:t>
            </a:r>
          </a:p>
          <a:p>
            <a:pPr algn="l"/>
            <a:r>
              <a:rPr lang="fr-FR" sz="2400" b="0" i="0" u="sng" dirty="0">
                <a:solidFill>
                  <a:srgbClr val="222222"/>
                </a:solidFill>
                <a:effectLst/>
                <a:latin typeface="Lato" panose="020F0502020204030203" pitchFamily="34" charset="0"/>
              </a:rPr>
              <a:t>Étape 4</a:t>
            </a:r>
            <a:r>
              <a:rPr lang="fr-FR" sz="2400" b="0" i="0" dirty="0">
                <a:solidFill>
                  <a:srgbClr val="222222"/>
                </a:solidFill>
                <a:effectLst/>
                <a:latin typeface="Lato" panose="020F0502020204030203" pitchFamily="34" charset="0"/>
              </a:rPr>
              <a:t> : La sortie finale est considérée sur la base du </a:t>
            </a:r>
            <a:r>
              <a:rPr lang="fr-FR" sz="2400" b="1" i="1" dirty="0">
                <a:solidFill>
                  <a:srgbClr val="222222"/>
                </a:solidFill>
                <a:effectLst/>
                <a:latin typeface="Lato" panose="020F0502020204030203" pitchFamily="34" charset="0"/>
              </a:rPr>
              <a:t>vote majoritaire ou de la moyenne</a:t>
            </a:r>
            <a:r>
              <a:rPr lang="fr-FR" sz="2400" b="0" i="0" dirty="0">
                <a:solidFill>
                  <a:srgbClr val="222222"/>
                </a:solidFill>
                <a:effectLst/>
                <a:latin typeface="Lato" panose="020F0502020204030203" pitchFamily="34" charset="0"/>
              </a:rPr>
              <a:t> pour la classification et la régression, respectivement.</a:t>
            </a:r>
          </a:p>
        </p:txBody>
      </p:sp>
      <p:pic>
        <p:nvPicPr>
          <p:cNvPr id="1026" name="Picture 2" descr="vote aléatoire de forêt">
            <a:extLst>
              <a:ext uri="{FF2B5EF4-FFF2-40B4-BE49-F238E27FC236}">
                <a16:creationId xmlns:a16="http://schemas.microsoft.com/office/drawing/2014/main" id="{98428D39-6E72-4E51-BDAE-61A3AAF7D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209" y="1964354"/>
            <a:ext cx="6347791" cy="394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34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757F21E-DC59-4626-9BA7-067BF5258D6A}"/>
              </a:ext>
            </a:extLst>
          </p:cNvPr>
          <p:cNvSpPr txBox="1"/>
          <p:nvPr/>
        </p:nvSpPr>
        <p:spPr>
          <a:xfrm>
            <a:off x="0" y="2128780"/>
            <a:ext cx="12192000" cy="4401205"/>
          </a:xfrm>
          <a:prstGeom prst="rect">
            <a:avLst/>
          </a:prstGeom>
          <a:noFill/>
        </p:spPr>
        <p:txBody>
          <a:bodyPr wrap="square">
            <a:spAutoFit/>
          </a:bodyPr>
          <a:lstStyle/>
          <a:p>
            <a:pPr algn="l"/>
            <a:r>
              <a:rPr lang="fr-FR" sz="2000" b="0" i="0" dirty="0">
                <a:solidFill>
                  <a:srgbClr val="222222"/>
                </a:solidFill>
                <a:effectLst/>
                <a:latin typeface="Lato" panose="020F0502020204030203" pitchFamily="34" charset="0"/>
              </a:rPr>
              <a:t>Les hyperparamètres sont utilisés dans les forêts aléatoires pour améliorer les performances et la puissance prédictive des modèles ou pour accélérer le modèle.</a:t>
            </a:r>
          </a:p>
          <a:p>
            <a:pPr algn="l"/>
            <a:r>
              <a:rPr lang="fr-FR" sz="2000" b="0" i="1" u="sng" dirty="0">
                <a:solidFill>
                  <a:srgbClr val="222222"/>
                </a:solidFill>
                <a:effectLst/>
                <a:latin typeface="Lato" panose="020F0502020204030203" pitchFamily="34" charset="0"/>
              </a:rPr>
              <a:t>Les hyperparamètres suivants augmentent le pouvoir prédictif :</a:t>
            </a:r>
            <a:endParaRPr lang="fr-FR" sz="2000" b="0" i="0" dirty="0">
              <a:solidFill>
                <a:srgbClr val="222222"/>
              </a:solidFill>
              <a:effectLst/>
              <a:latin typeface="Lato" panose="020F0502020204030203" pitchFamily="34" charset="0"/>
            </a:endParaRPr>
          </a:p>
          <a:p>
            <a:pPr algn="l"/>
            <a:r>
              <a:rPr lang="fr-FR" sz="2000" b="0" i="0" dirty="0">
                <a:solidFill>
                  <a:srgbClr val="222222"/>
                </a:solidFill>
                <a:effectLst/>
                <a:latin typeface="Lato" panose="020F0502020204030203" pitchFamily="34" charset="0"/>
              </a:rPr>
              <a:t>1. </a:t>
            </a:r>
            <a:r>
              <a:rPr lang="fr-FR" sz="2000" b="1" i="0" dirty="0" err="1">
                <a:solidFill>
                  <a:srgbClr val="222222"/>
                </a:solidFill>
                <a:effectLst/>
                <a:latin typeface="Lato" panose="020F0502020204030203" pitchFamily="34" charset="0"/>
              </a:rPr>
              <a:t>n_estimators</a:t>
            </a:r>
            <a:r>
              <a:rPr lang="fr-FR" sz="2000" b="0" i="0" dirty="0">
                <a:solidFill>
                  <a:srgbClr val="222222"/>
                </a:solidFill>
                <a:effectLst/>
                <a:latin typeface="Lato" panose="020F0502020204030203" pitchFamily="34" charset="0"/>
              </a:rPr>
              <a:t> - nombre d'arbres que l'algorithme construit avant de faire la moyenne des prédictions.</a:t>
            </a:r>
          </a:p>
          <a:p>
            <a:pPr algn="l"/>
            <a:r>
              <a:rPr lang="fr-FR" sz="2000" b="0" i="0" dirty="0">
                <a:solidFill>
                  <a:srgbClr val="222222"/>
                </a:solidFill>
                <a:effectLst/>
                <a:latin typeface="Lato" panose="020F0502020204030203" pitchFamily="34" charset="0"/>
              </a:rPr>
              <a:t>2. </a:t>
            </a:r>
            <a:r>
              <a:rPr lang="fr-FR" sz="2000" b="1" i="1" dirty="0" err="1">
                <a:solidFill>
                  <a:srgbClr val="222222"/>
                </a:solidFill>
                <a:effectLst/>
                <a:latin typeface="Lato" panose="020F0502020204030203" pitchFamily="34" charset="0"/>
              </a:rPr>
              <a:t>max_features</a:t>
            </a:r>
            <a:r>
              <a:rPr lang="fr-FR" sz="2000" b="0" i="1" dirty="0">
                <a:solidFill>
                  <a:srgbClr val="222222"/>
                </a:solidFill>
                <a:effectLst/>
                <a:latin typeface="Lato" panose="020F0502020204030203" pitchFamily="34" charset="0"/>
              </a:rPr>
              <a:t> –</a:t>
            </a:r>
            <a:r>
              <a:rPr lang="fr-FR" sz="2000" b="0" i="0" dirty="0">
                <a:solidFill>
                  <a:srgbClr val="222222"/>
                </a:solidFill>
                <a:effectLst/>
                <a:latin typeface="Lato" panose="020F0502020204030203" pitchFamily="34" charset="0"/>
              </a:rPr>
              <a:t> nombre maximal de fonctionnalités que la forêt aléatoire envisage de fractionner un nœud.</a:t>
            </a:r>
          </a:p>
          <a:p>
            <a:pPr algn="l"/>
            <a:r>
              <a:rPr lang="fr-FR" sz="2000" b="0" i="1" dirty="0">
                <a:solidFill>
                  <a:srgbClr val="222222"/>
                </a:solidFill>
                <a:effectLst/>
                <a:latin typeface="Lato" panose="020F0502020204030203" pitchFamily="34" charset="0"/>
              </a:rPr>
              <a:t>3. </a:t>
            </a:r>
            <a:r>
              <a:rPr lang="fr-FR" sz="2000" b="1" i="1" dirty="0" err="1">
                <a:solidFill>
                  <a:srgbClr val="222222"/>
                </a:solidFill>
                <a:effectLst/>
                <a:latin typeface="Lato" panose="020F0502020204030203" pitchFamily="34" charset="0"/>
              </a:rPr>
              <a:t>mini_sample_leaf</a:t>
            </a:r>
            <a:r>
              <a:rPr lang="fr-FR" sz="2000" b="0" i="1" dirty="0">
                <a:solidFill>
                  <a:srgbClr val="222222"/>
                </a:solidFill>
                <a:effectLst/>
                <a:latin typeface="Lato" panose="020F0502020204030203" pitchFamily="34" charset="0"/>
              </a:rPr>
              <a:t> -</a:t>
            </a:r>
            <a:r>
              <a:rPr lang="fr-FR" sz="2000" b="0" i="0" dirty="0">
                <a:solidFill>
                  <a:srgbClr val="222222"/>
                </a:solidFill>
                <a:effectLst/>
                <a:latin typeface="Lato" panose="020F0502020204030203" pitchFamily="34" charset="0"/>
              </a:rPr>
              <a:t> détermine le nombre minimum de feuilles nécessaires pour diviser un nœud interne.</a:t>
            </a:r>
          </a:p>
          <a:p>
            <a:pPr algn="l"/>
            <a:r>
              <a:rPr lang="fr-FR" sz="2000" b="0" i="1" u="sng" dirty="0">
                <a:solidFill>
                  <a:srgbClr val="222222"/>
                </a:solidFill>
                <a:effectLst/>
                <a:latin typeface="Lato" panose="020F0502020204030203" pitchFamily="34" charset="0"/>
              </a:rPr>
              <a:t>Les hyperparamètres suivants augmentent la vitesse :</a:t>
            </a:r>
            <a:br>
              <a:rPr lang="fr-FR" sz="2000" b="0" i="1" u="sng" dirty="0">
                <a:solidFill>
                  <a:srgbClr val="222222"/>
                </a:solidFill>
                <a:effectLst/>
                <a:latin typeface="Lato" panose="020F0502020204030203" pitchFamily="34" charset="0"/>
              </a:rPr>
            </a:br>
            <a:endParaRPr lang="fr-FR" sz="2000" b="0" i="0" dirty="0">
              <a:solidFill>
                <a:srgbClr val="222222"/>
              </a:solidFill>
              <a:effectLst/>
              <a:latin typeface="Lato" panose="020F0502020204030203" pitchFamily="34" charset="0"/>
            </a:endParaRPr>
          </a:p>
          <a:p>
            <a:pPr algn="l"/>
            <a:r>
              <a:rPr lang="fr-FR" sz="2000" b="0" i="1" dirty="0">
                <a:solidFill>
                  <a:srgbClr val="222222"/>
                </a:solidFill>
                <a:effectLst/>
                <a:latin typeface="Lato" panose="020F0502020204030203" pitchFamily="34" charset="0"/>
              </a:rPr>
              <a:t>1. </a:t>
            </a:r>
            <a:r>
              <a:rPr lang="fr-FR" sz="2000" b="1" i="1" dirty="0" err="1">
                <a:solidFill>
                  <a:srgbClr val="222222"/>
                </a:solidFill>
                <a:effectLst/>
                <a:latin typeface="Lato" panose="020F0502020204030203" pitchFamily="34" charset="0"/>
              </a:rPr>
              <a:t>n_jobs</a:t>
            </a:r>
            <a:r>
              <a:rPr lang="fr-FR" sz="2000" b="0" i="1" dirty="0">
                <a:solidFill>
                  <a:srgbClr val="222222"/>
                </a:solidFill>
                <a:effectLst/>
                <a:latin typeface="Lato" panose="020F0502020204030203" pitchFamily="34" charset="0"/>
              </a:rPr>
              <a:t> -</a:t>
            </a:r>
            <a:r>
              <a:rPr lang="fr-FR" sz="2000" b="0" i="0" dirty="0">
                <a:solidFill>
                  <a:srgbClr val="222222"/>
                </a:solidFill>
                <a:effectLst/>
                <a:latin typeface="Lato" panose="020F0502020204030203" pitchFamily="34" charset="0"/>
              </a:rPr>
              <a:t> il indique au moteur combien de processeurs il est autorisé à utiliser. Si la valeur est 1, il ne peut utiliser qu'un seul processeur mais si la valeur est -1, il n'y a pas de limite.</a:t>
            </a:r>
          </a:p>
          <a:p>
            <a:pPr algn="l"/>
            <a:r>
              <a:rPr lang="fr-FR" sz="2000" b="0" i="1" dirty="0">
                <a:solidFill>
                  <a:srgbClr val="222222"/>
                </a:solidFill>
                <a:effectLst/>
                <a:latin typeface="Lato" panose="020F0502020204030203" pitchFamily="34" charset="0"/>
              </a:rPr>
              <a:t>2. </a:t>
            </a:r>
            <a:r>
              <a:rPr lang="fr-FR" sz="2000" b="1" i="1" dirty="0" err="1">
                <a:solidFill>
                  <a:srgbClr val="222222"/>
                </a:solidFill>
                <a:effectLst/>
                <a:latin typeface="Lato" panose="020F0502020204030203" pitchFamily="34" charset="0"/>
              </a:rPr>
              <a:t>random_state</a:t>
            </a:r>
            <a:r>
              <a:rPr lang="fr-FR" sz="2000" b="1" i="1" dirty="0">
                <a:solidFill>
                  <a:srgbClr val="222222"/>
                </a:solidFill>
                <a:effectLst/>
                <a:latin typeface="Lato" panose="020F0502020204030203" pitchFamily="34" charset="0"/>
              </a:rPr>
              <a:t> </a:t>
            </a:r>
            <a:r>
              <a:rPr lang="fr-FR" sz="2000" b="0" i="1" dirty="0">
                <a:solidFill>
                  <a:srgbClr val="222222"/>
                </a:solidFill>
                <a:effectLst/>
                <a:latin typeface="Lato" panose="020F0502020204030203" pitchFamily="34" charset="0"/>
              </a:rPr>
              <a:t>–</a:t>
            </a:r>
            <a:r>
              <a:rPr lang="fr-FR" sz="2000" b="0" i="0" dirty="0">
                <a:solidFill>
                  <a:srgbClr val="222222"/>
                </a:solidFill>
                <a:effectLst/>
                <a:latin typeface="Lato" panose="020F0502020204030203" pitchFamily="34" charset="0"/>
              </a:rPr>
              <a:t> contrôle le caractère aléatoire de l'échantillon. Le modèle produira toujours les mêmes résultats s'il a une valeur définie d'état aléatoire et s'il a reçu les mêmes hyperparamètres et les mêmes données d'apprentissage.</a:t>
            </a:r>
          </a:p>
        </p:txBody>
      </p:sp>
      <p:sp>
        <p:nvSpPr>
          <p:cNvPr id="11" name="Titre 1">
            <a:extLst>
              <a:ext uri="{FF2B5EF4-FFF2-40B4-BE49-F238E27FC236}">
                <a16:creationId xmlns:a16="http://schemas.microsoft.com/office/drawing/2014/main" id="{549864E5-421F-47CE-A2C6-D6580FAF1E40}"/>
              </a:ext>
            </a:extLst>
          </p:cNvPr>
          <p:cNvSpPr>
            <a:spLocks noGrp="1"/>
          </p:cNvSpPr>
          <p:nvPr>
            <p:ph type="title"/>
          </p:nvPr>
        </p:nvSpPr>
        <p:spPr>
          <a:xfrm>
            <a:off x="581193" y="472984"/>
            <a:ext cx="11029616" cy="988332"/>
          </a:xfrm>
        </p:spPr>
        <p:txBody>
          <a:bodyPr rtlCol="0"/>
          <a:lstStyle/>
          <a:p>
            <a:pPr rtl="0"/>
            <a:r>
              <a:rPr lang="fr-FR" dirty="0"/>
              <a:t>Les </a:t>
            </a:r>
            <a:r>
              <a:rPr lang="fr-FR" dirty="0" err="1"/>
              <a:t>hyperparametres</a:t>
            </a:r>
            <a:endParaRPr lang="fr-FR" dirty="0"/>
          </a:p>
        </p:txBody>
      </p:sp>
    </p:spTree>
    <p:extLst>
      <p:ext uri="{BB962C8B-B14F-4D97-AF65-F5344CB8AC3E}">
        <p14:creationId xmlns:p14="http://schemas.microsoft.com/office/powerpoint/2010/main" val="265737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Exemple</a:t>
            </a:r>
          </a:p>
        </p:txBody>
      </p:sp>
      <p:pic>
        <p:nvPicPr>
          <p:cNvPr id="2050" name="Picture 2" descr="forêt aléatoire d'instance">
            <a:extLst>
              <a:ext uri="{FF2B5EF4-FFF2-40B4-BE49-F238E27FC236}">
                <a16:creationId xmlns:a16="http://schemas.microsoft.com/office/drawing/2014/main" id="{DBC736F4-882B-4D9A-AF38-F89F19B41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3" y="2047460"/>
            <a:ext cx="11029616"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4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 de votre attention</a:t>
            </a: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a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fr-FR" dirty="0"/>
              <a:t>Plan</a:t>
            </a:r>
          </a:p>
        </p:txBody>
      </p:sp>
      <p:graphicFrame>
        <p:nvGraphicFramePr>
          <p:cNvPr id="6" name="Espace réservé a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061372059"/>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Contexte DBSCAN</a:t>
            </a:r>
          </a:p>
        </p:txBody>
      </p:sp>
      <p:sp>
        <p:nvSpPr>
          <p:cNvPr id="10" name="ZoneTexte 9">
            <a:extLst>
              <a:ext uri="{FF2B5EF4-FFF2-40B4-BE49-F238E27FC236}">
                <a16:creationId xmlns:a16="http://schemas.microsoft.com/office/drawing/2014/main" id="{31069A69-1A6F-4164-A7FE-6FC1E4116641}"/>
              </a:ext>
            </a:extLst>
          </p:cNvPr>
          <p:cNvSpPr txBox="1"/>
          <p:nvPr/>
        </p:nvSpPr>
        <p:spPr>
          <a:xfrm>
            <a:off x="441434" y="2175641"/>
            <a:ext cx="11430000" cy="3970318"/>
          </a:xfrm>
          <a:prstGeom prst="rect">
            <a:avLst/>
          </a:prstGeom>
          <a:noFill/>
        </p:spPr>
        <p:txBody>
          <a:bodyPr wrap="square">
            <a:spAutoFit/>
          </a:bodyPr>
          <a:lstStyle/>
          <a:p>
            <a:pPr marL="285750" indent="-285750" algn="l" fontAlgn="base">
              <a:buFont typeface="Arial" panose="020B0604020202020204" pitchFamily="34" charset="0"/>
              <a:buChar char="•"/>
            </a:pPr>
            <a:r>
              <a:rPr lang="fr-FR" sz="2800" b="0" i="0" dirty="0">
                <a:solidFill>
                  <a:srgbClr val="020202"/>
                </a:solidFill>
                <a:effectLst/>
                <a:latin typeface="Metropolis"/>
              </a:rPr>
              <a:t>Le clustering est une discipline particulière du Machine Learning ayant pour objectif de séparer vos données en groupes homogènes ayant des caractéristiques communes. C’est un domaine très apprécié en marketing, par exemple, où l’on cherche souvent à segmenter les bases clients pour détecter des comportements particuliers.</a:t>
            </a:r>
          </a:p>
          <a:p>
            <a:pPr marL="285750" indent="-285750" algn="l" fontAlgn="base">
              <a:buFont typeface="Arial" panose="020B0604020202020204" pitchFamily="34" charset="0"/>
              <a:buChar char="•"/>
            </a:pPr>
            <a:endParaRPr lang="fr-FR" sz="2800" dirty="0">
              <a:solidFill>
                <a:srgbClr val="020202"/>
              </a:solidFill>
              <a:latin typeface="Metropolis"/>
            </a:endParaRPr>
          </a:p>
          <a:p>
            <a:pPr marL="285750" indent="-285750" algn="l" fontAlgn="base">
              <a:buFont typeface="Arial" panose="020B0604020202020204" pitchFamily="34" charset="0"/>
              <a:buChar char="•"/>
            </a:pPr>
            <a:r>
              <a:rPr lang="fr-FR" sz="2800" b="0" i="0" dirty="0">
                <a:solidFill>
                  <a:srgbClr val="000000"/>
                </a:solidFill>
                <a:effectLst/>
                <a:latin typeface="Metropolis"/>
              </a:rPr>
              <a:t>Le </a:t>
            </a:r>
            <a:r>
              <a:rPr lang="fr-FR" sz="2800" b="1" i="0" dirty="0">
                <a:solidFill>
                  <a:srgbClr val="000000"/>
                </a:solidFill>
                <a:effectLst/>
                <a:latin typeface="Metropolis"/>
              </a:rPr>
              <a:t>DBSCAN</a:t>
            </a:r>
            <a:r>
              <a:rPr lang="fr-FR" sz="2800" b="0" i="0" dirty="0">
                <a:solidFill>
                  <a:srgbClr val="000000"/>
                </a:solidFill>
                <a:effectLst/>
                <a:latin typeface="Metropolis"/>
              </a:rPr>
              <a:t> est un </a:t>
            </a:r>
            <a:r>
              <a:rPr lang="fr-FR" sz="2800" b="1" i="0" dirty="0">
                <a:solidFill>
                  <a:srgbClr val="000000"/>
                </a:solidFill>
                <a:effectLst/>
                <a:latin typeface="Metropolis"/>
              </a:rPr>
              <a:t>algorithme non supervisé</a:t>
            </a:r>
            <a:r>
              <a:rPr lang="fr-FR" sz="2800" b="0" i="0" dirty="0">
                <a:solidFill>
                  <a:srgbClr val="000000"/>
                </a:solidFill>
                <a:effectLst/>
                <a:latin typeface="Metropolis"/>
              </a:rPr>
              <a:t> très connu en matière de </a:t>
            </a:r>
            <a:r>
              <a:rPr lang="fr-FR" sz="2800" b="1" i="0" dirty="0">
                <a:solidFill>
                  <a:srgbClr val="000000"/>
                </a:solidFill>
                <a:effectLst/>
                <a:latin typeface="Metropolis"/>
              </a:rPr>
              <a:t>Clustering</a:t>
            </a:r>
            <a:r>
              <a:rPr lang="fr-FR" sz="2800" b="0" i="0" dirty="0">
                <a:solidFill>
                  <a:srgbClr val="000000"/>
                </a:solidFill>
                <a:effectLst/>
                <a:latin typeface="Metropolis"/>
              </a:rPr>
              <a:t>. Il a été proposé 1996 par Martin Ester, </a:t>
            </a:r>
            <a:r>
              <a:rPr lang="fr-FR" sz="2800" b="0" i="0" dirty="0" err="1">
                <a:solidFill>
                  <a:srgbClr val="000000"/>
                </a:solidFill>
                <a:effectLst/>
                <a:latin typeface="Metropolis"/>
              </a:rPr>
              <a:t>Hans-Peter</a:t>
            </a:r>
            <a:r>
              <a:rPr lang="fr-FR" sz="2800" b="0" i="0" dirty="0">
                <a:solidFill>
                  <a:srgbClr val="000000"/>
                </a:solidFill>
                <a:effectLst/>
                <a:latin typeface="Metropolis"/>
              </a:rPr>
              <a:t> Kriegel, Jörg Sander et </a:t>
            </a:r>
            <a:r>
              <a:rPr lang="fr-FR" sz="2800" b="0" i="0" dirty="0" err="1">
                <a:solidFill>
                  <a:srgbClr val="000000"/>
                </a:solidFill>
                <a:effectLst/>
                <a:latin typeface="Metropolis"/>
              </a:rPr>
              <a:t>Xiawei</a:t>
            </a:r>
            <a:r>
              <a:rPr lang="fr-FR" sz="2800" b="0" i="0" dirty="0">
                <a:solidFill>
                  <a:srgbClr val="000000"/>
                </a:solidFill>
                <a:effectLst/>
                <a:latin typeface="Metropolis"/>
              </a:rPr>
              <a:t> Xu. </a:t>
            </a:r>
            <a:endParaRPr lang="fr-FR" sz="2800" b="0" i="0" dirty="0">
              <a:solidFill>
                <a:srgbClr val="020202"/>
              </a:solidFill>
              <a:effectLst/>
              <a:latin typeface="Metropolis"/>
            </a:endParaRP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Intuition DBSCAN</a:t>
            </a:r>
          </a:p>
        </p:txBody>
      </p:sp>
      <p:sp>
        <p:nvSpPr>
          <p:cNvPr id="4" name="ZoneTexte 3">
            <a:extLst>
              <a:ext uri="{FF2B5EF4-FFF2-40B4-BE49-F238E27FC236}">
                <a16:creationId xmlns:a16="http://schemas.microsoft.com/office/drawing/2014/main" id="{2CB13744-5934-4F77-BED8-0390BE0B6C9A}"/>
              </a:ext>
            </a:extLst>
          </p:cNvPr>
          <p:cNvSpPr txBox="1"/>
          <p:nvPr/>
        </p:nvSpPr>
        <p:spPr>
          <a:xfrm>
            <a:off x="147145" y="2158024"/>
            <a:ext cx="12044855" cy="3539430"/>
          </a:xfrm>
          <a:prstGeom prst="rect">
            <a:avLst/>
          </a:prstGeom>
          <a:noFill/>
        </p:spPr>
        <p:txBody>
          <a:bodyPr wrap="square">
            <a:spAutoFit/>
          </a:bodyPr>
          <a:lstStyle/>
          <a:p>
            <a:pPr marL="285750" indent="-285750" fontAlgn="base">
              <a:buFont typeface="Arial" panose="020B0604020202020204" pitchFamily="34" charset="0"/>
              <a:buChar char="•"/>
            </a:pPr>
            <a:r>
              <a:rPr lang="fr-FR" sz="2800" dirty="0">
                <a:solidFill>
                  <a:srgbClr val="020202"/>
                </a:solidFill>
                <a:latin typeface="Metropolis"/>
              </a:rPr>
              <a:t>Pensons à une très grande ville avec beaucoup d'habitants et de touristes. Imaginez qu'il y ait un petit village à quelques minutes en voiture. Si nous emmenions un extraterrestre aux deux endroits, bien qu'ils soient très proches, il pourrait facilement dire que ce sont des endroits complètement différents. Oui, la vue, la zone, les bâtiments et bien d'autres aspects sont complètement différents. Mais il y a un aspect qui est pertinent pour notre cas - la densité des lieux. La ville est bondée, avec beaucoup d'habitants et de touristes, alors que le village est petit avec beaucoup moins de gens.</a:t>
            </a:r>
          </a:p>
        </p:txBody>
      </p:sp>
    </p:spTree>
    <p:extLst>
      <p:ext uri="{BB962C8B-B14F-4D97-AF65-F5344CB8AC3E}">
        <p14:creationId xmlns:p14="http://schemas.microsoft.com/office/powerpoint/2010/main" val="161105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Concept</a:t>
            </a:r>
          </a:p>
        </p:txBody>
      </p:sp>
      <p:sp>
        <p:nvSpPr>
          <p:cNvPr id="3" name="ZoneTexte 2">
            <a:extLst>
              <a:ext uri="{FF2B5EF4-FFF2-40B4-BE49-F238E27FC236}">
                <a16:creationId xmlns:a16="http://schemas.microsoft.com/office/drawing/2014/main" id="{8ED213A7-D0CF-4500-B592-298E3B111399}"/>
              </a:ext>
            </a:extLst>
          </p:cNvPr>
          <p:cNvSpPr txBox="1"/>
          <p:nvPr/>
        </p:nvSpPr>
        <p:spPr>
          <a:xfrm>
            <a:off x="441434" y="2191407"/>
            <a:ext cx="11351173" cy="6740307"/>
          </a:xfrm>
          <a:prstGeom prst="rect">
            <a:avLst/>
          </a:prstGeom>
          <a:noFill/>
        </p:spPr>
        <p:txBody>
          <a:bodyPr wrap="square" rtlCol="0">
            <a:spAutoFit/>
          </a:bodyPr>
          <a:lstStyle/>
          <a:p>
            <a:pPr marL="285750" indent="-285750">
              <a:buFont typeface="Arial" panose="020B0604020202020204" pitchFamily="34" charset="0"/>
              <a:buChar char="•"/>
            </a:pPr>
            <a:r>
              <a:rPr lang="fr-FR" sz="3600" dirty="0"/>
              <a:t>Un point est dit central si son voisinage est dense.</a:t>
            </a:r>
          </a:p>
          <a:p>
            <a:pPr marL="285750" indent="-285750">
              <a:buFont typeface="Arial" panose="020B0604020202020204" pitchFamily="34" charset="0"/>
              <a:buChar char="•"/>
            </a:pPr>
            <a:endParaRPr lang="fr-FR" sz="3600" dirty="0"/>
          </a:p>
          <a:p>
            <a:pPr marL="571500" indent="-571500" algn="l">
              <a:buFont typeface="Arial" panose="020B0604020202020204" pitchFamily="34" charset="0"/>
              <a:buChar char="•"/>
            </a:pPr>
            <a:r>
              <a:rPr lang="fr-FR" sz="3600" b="0" i="0" dirty="0">
                <a:solidFill>
                  <a:srgbClr val="202122"/>
                </a:solidFill>
                <a:effectLst/>
                <a:latin typeface="Arial" panose="020B0604020202020204" pitchFamily="34" charset="0"/>
              </a:rPr>
              <a:t>Un point du jeu de données est dit aberrant si :	</a:t>
            </a:r>
          </a:p>
          <a:p>
            <a:pPr marL="1028700" lvl="1" indent="-571500">
              <a:buFont typeface="Arial" panose="020B0604020202020204" pitchFamily="34" charset="0"/>
              <a:buChar char="•"/>
            </a:pPr>
            <a:r>
              <a:rPr lang="fr-FR" sz="2400" b="1" i="0" dirty="0">
                <a:solidFill>
                  <a:srgbClr val="202122"/>
                </a:solidFill>
                <a:effectLst/>
                <a:latin typeface="Arial" panose="020B0604020202020204" pitchFamily="34" charset="0"/>
              </a:rPr>
              <a:t>Ce n'est pas un point frontière</a:t>
            </a:r>
          </a:p>
          <a:p>
            <a:pPr marL="1028700" lvl="1" indent="-571500">
              <a:buFont typeface="Arial" panose="020B0604020202020204" pitchFamily="34" charset="0"/>
              <a:buChar char="•"/>
            </a:pPr>
            <a:r>
              <a:rPr lang="fr-FR" sz="2400" b="1" i="0" dirty="0">
                <a:solidFill>
                  <a:srgbClr val="202122"/>
                </a:solidFill>
                <a:effectLst/>
                <a:latin typeface="Arial" panose="020B0604020202020204" pitchFamily="34" charset="0"/>
              </a:rPr>
              <a:t>Ce n'est pas un point central</a:t>
            </a:r>
          </a:p>
          <a:p>
            <a:endParaRPr lang="fr-FR" sz="3600" dirty="0"/>
          </a:p>
          <a:p>
            <a:pPr marL="285750" indent="-285750">
              <a:buFont typeface="Arial" panose="020B0604020202020204" pitchFamily="34" charset="0"/>
              <a:buChar char="•"/>
            </a:pPr>
            <a:r>
              <a:rPr lang="fr-FR" sz="3600" b="0" i="0" dirty="0">
                <a:solidFill>
                  <a:srgbClr val="202122"/>
                </a:solidFill>
                <a:effectLst/>
              </a:rPr>
              <a:t>Un point du jeu de données est dit frontière si :</a:t>
            </a:r>
          </a:p>
          <a:p>
            <a:pPr marL="1028700" lvl="1" indent="-571500">
              <a:buFont typeface="Arial" panose="020B0604020202020204" pitchFamily="34" charset="0"/>
              <a:buChar char="•"/>
            </a:pPr>
            <a:r>
              <a:rPr lang="fr-FR" sz="2400" b="1" dirty="0">
                <a:solidFill>
                  <a:srgbClr val="202122"/>
                </a:solidFill>
                <a:effectLst/>
              </a:rPr>
              <a:t>Ce n'est pas un point central;</a:t>
            </a:r>
          </a:p>
          <a:p>
            <a:pPr marL="1028700" lvl="1" indent="-571500">
              <a:buFont typeface="Arial" panose="020B0604020202020204" pitchFamily="34" charset="0"/>
              <a:buChar char="•"/>
            </a:pPr>
            <a:r>
              <a:rPr lang="fr-FR" sz="2400" b="1" dirty="0">
                <a:solidFill>
                  <a:srgbClr val="202122"/>
                </a:solidFill>
                <a:effectLst/>
              </a:rPr>
              <a:t>Il appartient au voisinage d'un point central.</a:t>
            </a:r>
          </a:p>
          <a:p>
            <a:pPr lvl="1"/>
            <a:endParaRPr lang="fr-FR" sz="2400" b="1" dirty="0">
              <a:solidFill>
                <a:srgbClr val="202122"/>
              </a:solidFill>
              <a:effectLst/>
            </a:endParaRPr>
          </a:p>
          <a:p>
            <a:pPr lvl="1"/>
            <a:endParaRPr lang="fr-FR" sz="2400" b="1" dirty="0">
              <a:solidFill>
                <a:srgbClr val="202122"/>
              </a:solidFill>
            </a:endParaRPr>
          </a:p>
          <a:p>
            <a:pPr lvl="1"/>
            <a:endParaRPr lang="fr-FR" sz="2400" b="1" dirty="0">
              <a:solidFill>
                <a:srgbClr val="202122"/>
              </a:solidFill>
              <a:effectLst/>
            </a:endParaRPr>
          </a:p>
          <a:p>
            <a:pPr lvl="1"/>
            <a:endParaRPr lang="fr-FR" sz="2400" b="1" dirty="0">
              <a:solidFill>
                <a:srgbClr val="202122"/>
              </a:solidFill>
            </a:endParaRPr>
          </a:p>
          <a:p>
            <a:pPr lvl="1"/>
            <a:endParaRPr lang="fr-FR" sz="2400" b="1" dirty="0">
              <a:solidFill>
                <a:srgbClr val="202122"/>
              </a:solidFill>
              <a:effectLst/>
            </a:endParaRPr>
          </a:p>
          <a:p>
            <a:pPr marL="285750" indent="-285750">
              <a:buFont typeface="Arial" panose="020B0604020202020204" pitchFamily="34" charset="0"/>
              <a:buChar char="•"/>
            </a:pPr>
            <a:endParaRPr lang="fr-FR" sz="3600" dirty="0"/>
          </a:p>
        </p:txBody>
      </p:sp>
    </p:spTree>
    <p:extLst>
      <p:ext uri="{BB962C8B-B14F-4D97-AF65-F5344CB8AC3E}">
        <p14:creationId xmlns:p14="http://schemas.microsoft.com/office/powerpoint/2010/main" val="194101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err="1"/>
              <a:t>CoNCEPT</a:t>
            </a:r>
            <a:r>
              <a:rPr lang="fr-FR" dirty="0"/>
              <a:t> et </a:t>
            </a:r>
            <a:r>
              <a:rPr lang="fr-FR" dirty="0" err="1"/>
              <a:t>parametres</a:t>
            </a:r>
            <a:endParaRPr lang="fr-FR" dirty="0"/>
          </a:p>
        </p:txBody>
      </p:sp>
      <p:sp>
        <p:nvSpPr>
          <p:cNvPr id="4" name="ZoneTexte 3">
            <a:extLst>
              <a:ext uri="{FF2B5EF4-FFF2-40B4-BE49-F238E27FC236}">
                <a16:creationId xmlns:a16="http://schemas.microsoft.com/office/drawing/2014/main" id="{949D79A6-BE98-4815-B2D6-85E6EC4B1537}"/>
              </a:ext>
            </a:extLst>
          </p:cNvPr>
          <p:cNvSpPr txBox="1"/>
          <p:nvPr/>
        </p:nvSpPr>
        <p:spPr>
          <a:xfrm>
            <a:off x="581193" y="2148914"/>
            <a:ext cx="11486147" cy="1323439"/>
          </a:xfrm>
          <a:prstGeom prst="rect">
            <a:avLst/>
          </a:prstGeom>
          <a:noFill/>
        </p:spPr>
        <p:txBody>
          <a:bodyPr wrap="square">
            <a:spAutoFit/>
          </a:bodyPr>
          <a:lstStyle/>
          <a:p>
            <a:r>
              <a:rPr lang="fr-FR" sz="2000" b="0" i="0" dirty="0">
                <a:solidFill>
                  <a:srgbClr val="222222"/>
                </a:solidFill>
                <a:effectLst/>
                <a:latin typeface="Verdana" panose="020B0604030504040204" pitchFamily="34" charset="0"/>
              </a:rPr>
              <a:t>L’algorithme DBSCAN utilise 2 paramètres : </a:t>
            </a:r>
          </a:p>
          <a:p>
            <a:pPr marL="742950" lvl="1" indent="-285750">
              <a:buFont typeface="Arial" panose="020B0604020202020204" pitchFamily="34" charset="0"/>
              <a:buChar char="•"/>
            </a:pPr>
            <a:r>
              <a:rPr lang="fr-FR" sz="2000" b="0" i="0" dirty="0">
                <a:solidFill>
                  <a:srgbClr val="222222"/>
                </a:solidFill>
                <a:effectLst/>
                <a:latin typeface="Verdana" panose="020B0604030504040204" pitchFamily="34" charset="0"/>
              </a:rPr>
              <a:t>la distance ε </a:t>
            </a:r>
          </a:p>
          <a:p>
            <a:pPr marL="742950" lvl="1" indent="-285750">
              <a:buFont typeface="Arial" panose="020B0604020202020204" pitchFamily="34" charset="0"/>
              <a:buChar char="•"/>
            </a:pPr>
            <a:r>
              <a:rPr lang="fr-FR" sz="2000" b="0" i="0" dirty="0">
                <a:solidFill>
                  <a:srgbClr val="222222"/>
                </a:solidFill>
                <a:effectLst/>
                <a:latin typeface="Verdana" panose="020B0604030504040204" pitchFamily="34" charset="0"/>
              </a:rPr>
              <a:t>le nombre minimum de points “</a:t>
            </a:r>
            <a:r>
              <a:rPr lang="fr-FR" sz="2000" b="0" i="0" dirty="0" err="1">
                <a:solidFill>
                  <a:srgbClr val="222222"/>
                </a:solidFill>
                <a:effectLst/>
                <a:latin typeface="Verdana" panose="020B0604030504040204" pitchFamily="34" charset="0"/>
              </a:rPr>
              <a:t>MinPts</a:t>
            </a:r>
            <a:r>
              <a:rPr lang="fr-FR" sz="2000" b="0" i="0" dirty="0">
                <a:solidFill>
                  <a:srgbClr val="222222"/>
                </a:solidFill>
                <a:effectLst/>
                <a:latin typeface="Verdana" panose="020B0604030504040204" pitchFamily="34" charset="0"/>
              </a:rPr>
              <a:t>” devant se trouver dans un rayon ε pour que ces points soient considérés comme un cluster.</a:t>
            </a:r>
            <a:endParaRPr lang="fr-FR" sz="2000" dirty="0"/>
          </a:p>
        </p:txBody>
      </p:sp>
      <p:sp>
        <p:nvSpPr>
          <p:cNvPr id="6" name="ZoneTexte 5">
            <a:extLst>
              <a:ext uri="{FF2B5EF4-FFF2-40B4-BE49-F238E27FC236}">
                <a16:creationId xmlns:a16="http://schemas.microsoft.com/office/drawing/2014/main" id="{86497EFE-8FFD-482C-A701-92574834558C}"/>
              </a:ext>
            </a:extLst>
          </p:cNvPr>
          <p:cNvSpPr txBox="1"/>
          <p:nvPr/>
        </p:nvSpPr>
        <p:spPr>
          <a:xfrm>
            <a:off x="180142" y="3953857"/>
            <a:ext cx="7664447" cy="2554545"/>
          </a:xfrm>
          <a:prstGeom prst="rect">
            <a:avLst/>
          </a:prstGeom>
          <a:noFill/>
        </p:spPr>
        <p:txBody>
          <a:bodyPr wrap="square">
            <a:spAutoFit/>
          </a:bodyPr>
          <a:lstStyle/>
          <a:p>
            <a:pPr marL="342900" indent="-342900">
              <a:buFont typeface="Arial" panose="020B0604020202020204" pitchFamily="34" charset="0"/>
              <a:buChar char="•"/>
            </a:pPr>
            <a:r>
              <a:rPr lang="fr-FR" sz="2000" dirty="0">
                <a:solidFill>
                  <a:srgbClr val="222222"/>
                </a:solidFill>
                <a:latin typeface="Verdana" panose="020B0604030504040204" pitchFamily="34" charset="0"/>
              </a:rPr>
              <a:t> Quand Epsilon est très petit </a:t>
            </a:r>
            <a:r>
              <a:rPr lang="fr-FR" sz="2000" dirty="0">
                <a:solidFill>
                  <a:srgbClr val="222222"/>
                </a:solidFill>
                <a:latin typeface="Verdana" panose="020B0604030504040204" pitchFamily="34" charset="0"/>
                <a:sym typeface="Wingdings" panose="05000000000000000000" pitchFamily="2" charset="2"/>
              </a:rPr>
              <a:t> (aucun clusters) </a:t>
            </a:r>
            <a:r>
              <a:rPr lang="fr-FR" sz="2000" dirty="0" err="1">
                <a:solidFill>
                  <a:srgbClr val="222222"/>
                </a:solidFill>
                <a:latin typeface="Verdana" panose="020B0604030504040204" pitchFamily="34" charset="0"/>
              </a:rPr>
              <a:t>outliers</a:t>
            </a:r>
            <a:r>
              <a:rPr lang="fr-FR" sz="2000" dirty="0">
                <a:solidFill>
                  <a:srgbClr val="222222"/>
                </a:solidFill>
                <a:latin typeface="Verdana" panose="020B0604030504040204" pitchFamily="34" charset="0"/>
              </a:rPr>
              <a:t>. </a:t>
            </a:r>
          </a:p>
          <a:p>
            <a:pPr marL="342900" indent="-342900">
              <a:buFont typeface="Arial" panose="020B0604020202020204" pitchFamily="34" charset="0"/>
              <a:buChar char="•"/>
            </a:pPr>
            <a:r>
              <a:rPr lang="fr-FR" sz="2000" dirty="0">
                <a:solidFill>
                  <a:srgbClr val="222222"/>
                </a:solidFill>
                <a:latin typeface="Verdana" panose="020B0604030504040204" pitchFamily="34" charset="0"/>
              </a:rPr>
              <a:t>En augmentant epsilon, les clusters deviennent plus nombreux.</a:t>
            </a:r>
          </a:p>
          <a:p>
            <a:pPr marL="342900" indent="-342900">
              <a:buFont typeface="Arial" panose="020B0604020202020204" pitchFamily="34" charset="0"/>
              <a:buChar char="•"/>
            </a:pPr>
            <a:r>
              <a:rPr lang="fr-FR" sz="2000" dirty="0">
                <a:solidFill>
                  <a:srgbClr val="222222"/>
                </a:solidFill>
                <a:latin typeface="Verdana" panose="020B0604030504040204" pitchFamily="34" charset="0"/>
              </a:rPr>
              <a:t> Si epsilon est très grand</a:t>
            </a:r>
            <a:r>
              <a:rPr lang="fr-FR" sz="2000" dirty="0">
                <a:solidFill>
                  <a:srgbClr val="222222"/>
                </a:solidFill>
                <a:latin typeface="Verdana" panose="020B0604030504040204" pitchFamily="34" charset="0"/>
                <a:sym typeface="Wingdings" panose="05000000000000000000" pitchFamily="2" charset="2"/>
              </a:rPr>
              <a:t> </a:t>
            </a:r>
            <a:r>
              <a:rPr lang="fr-FR" sz="2000" dirty="0">
                <a:solidFill>
                  <a:srgbClr val="222222"/>
                </a:solidFill>
                <a:latin typeface="Verdana" panose="020B0604030504040204" pitchFamily="34" charset="0"/>
              </a:rPr>
              <a:t> 1 seul cluster.</a:t>
            </a:r>
          </a:p>
          <a:p>
            <a:pPr marL="342900" indent="-342900">
              <a:buFont typeface="Arial" panose="020B0604020202020204" pitchFamily="34" charset="0"/>
              <a:buChar char="•"/>
            </a:pPr>
            <a:r>
              <a:rPr lang="fr-FR" sz="2000" dirty="0">
                <a:solidFill>
                  <a:srgbClr val="222222"/>
                </a:solidFill>
                <a:latin typeface="Verdana" panose="020B0604030504040204" pitchFamily="34" charset="0"/>
              </a:rPr>
              <a:t> Schématiquement, on pourrait représenter l’évolution du nombre de clusters avec epsilon de la manière suivante</a:t>
            </a:r>
          </a:p>
        </p:txBody>
      </p:sp>
      <p:pic>
        <p:nvPicPr>
          <p:cNvPr id="1026" name="Picture 2">
            <a:extLst>
              <a:ext uri="{FF2B5EF4-FFF2-40B4-BE49-F238E27FC236}">
                <a16:creationId xmlns:a16="http://schemas.microsoft.com/office/drawing/2014/main" id="{3FF4C715-8119-4759-BC42-32E3D33C0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4588" y="3613742"/>
            <a:ext cx="4222751"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63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Algorithme DBSCAN</a:t>
            </a:r>
          </a:p>
        </p:txBody>
      </p:sp>
      <p:pic>
        <p:nvPicPr>
          <p:cNvPr id="2050" name="Picture 2" descr="DBScan Algorithm&#10; ">
            <a:extLst>
              <a:ext uri="{FF2B5EF4-FFF2-40B4-BE49-F238E27FC236}">
                <a16:creationId xmlns:a16="http://schemas.microsoft.com/office/drawing/2014/main" id="{E1ECE845-FF8D-4298-BF4E-21F442DF2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61" y="2046121"/>
            <a:ext cx="7401928" cy="4562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8073A1D-9EC1-4FE3-BCB3-E500BE86A7F6}"/>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16253" y="2308058"/>
            <a:ext cx="430580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76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err="1"/>
              <a:t>Random</a:t>
            </a:r>
            <a:r>
              <a:rPr lang="fr-FR" dirty="0"/>
              <a:t> Forest</a:t>
            </a:r>
          </a:p>
        </p:txBody>
      </p:sp>
      <p:sp>
        <p:nvSpPr>
          <p:cNvPr id="4" name="ZoneTexte 3">
            <a:extLst>
              <a:ext uri="{FF2B5EF4-FFF2-40B4-BE49-F238E27FC236}">
                <a16:creationId xmlns:a16="http://schemas.microsoft.com/office/drawing/2014/main" id="{FAAEBA1B-26DE-401D-8957-74FF5C4D2670}"/>
              </a:ext>
            </a:extLst>
          </p:cNvPr>
          <p:cNvSpPr txBox="1"/>
          <p:nvPr/>
        </p:nvSpPr>
        <p:spPr>
          <a:xfrm>
            <a:off x="581193" y="2555847"/>
            <a:ext cx="11029616" cy="3970318"/>
          </a:xfrm>
          <a:prstGeom prst="rect">
            <a:avLst/>
          </a:prstGeom>
          <a:noFill/>
        </p:spPr>
        <p:txBody>
          <a:bodyPr wrap="square">
            <a:spAutoFit/>
          </a:bodyPr>
          <a:lstStyle/>
          <a:p>
            <a:pPr marL="285750" indent="-285750" fontAlgn="base">
              <a:buFont typeface="Arial" panose="020B0604020202020204" pitchFamily="34" charset="0"/>
              <a:buChar char="•"/>
            </a:pPr>
            <a:r>
              <a:rPr lang="fr-FR" sz="2800" dirty="0">
                <a:solidFill>
                  <a:srgbClr val="020202"/>
                </a:solidFill>
                <a:latin typeface="Metropolis"/>
              </a:rPr>
              <a:t>Le </a:t>
            </a:r>
            <a:r>
              <a:rPr lang="fr-FR" sz="2800" dirty="0" err="1">
                <a:solidFill>
                  <a:srgbClr val="020202"/>
                </a:solidFill>
                <a:latin typeface="Metropolis"/>
              </a:rPr>
              <a:t>random</a:t>
            </a:r>
            <a:r>
              <a:rPr lang="fr-FR" sz="2800" dirty="0">
                <a:solidFill>
                  <a:srgbClr val="020202"/>
                </a:solidFill>
                <a:latin typeface="Metropolis"/>
              </a:rPr>
              <a:t> </a:t>
            </a:r>
            <a:r>
              <a:rPr lang="fr-FR" sz="2800" dirty="0" err="1">
                <a:solidFill>
                  <a:srgbClr val="020202"/>
                </a:solidFill>
                <a:latin typeface="Metropolis"/>
              </a:rPr>
              <a:t>forest</a:t>
            </a:r>
            <a:r>
              <a:rPr lang="fr-FR" sz="2800" dirty="0">
                <a:solidFill>
                  <a:srgbClr val="020202"/>
                </a:solidFill>
                <a:latin typeface="Metropolis"/>
              </a:rPr>
              <a:t> est un algorithme d'apprentissage automatique supervisé  qui est largement utilisé dans les problèmes de classification et de régression </a:t>
            </a:r>
          </a:p>
          <a:p>
            <a:pPr marL="285750" indent="-285750" fontAlgn="base">
              <a:buFont typeface="Arial" panose="020B0604020202020204" pitchFamily="34" charset="0"/>
              <a:buChar char="•"/>
            </a:pPr>
            <a:r>
              <a:rPr lang="fr-FR" sz="2800" dirty="0">
                <a:solidFill>
                  <a:srgbClr val="020202"/>
                </a:solidFill>
                <a:latin typeface="Metropolis"/>
              </a:rPr>
              <a:t> Il construit des arbres de décision sur différents échantillons et prend leur vote majoritaire pour le classement et la moyenne en cas de régression.</a:t>
            </a:r>
          </a:p>
          <a:p>
            <a:pPr marL="285750" indent="-285750" fontAlgn="base">
              <a:buFont typeface="Arial" panose="020B0604020202020204" pitchFamily="34" charset="0"/>
              <a:buChar char="•"/>
            </a:pPr>
            <a:r>
              <a:rPr lang="fr-FR" sz="2800" dirty="0">
                <a:solidFill>
                  <a:srgbClr val="020202"/>
                </a:solidFill>
                <a:latin typeface="Metropolis"/>
              </a:rPr>
              <a:t> C'est un algorithme qui se base sur l’assemblage d’arbres de décision. Il est assez intuitif à comprendre, rapide à entraîner et il produit des résultats généralisables.</a:t>
            </a:r>
          </a:p>
        </p:txBody>
      </p:sp>
    </p:spTree>
    <p:extLst>
      <p:ext uri="{BB962C8B-B14F-4D97-AF65-F5344CB8AC3E}">
        <p14:creationId xmlns:p14="http://schemas.microsoft.com/office/powerpoint/2010/main" val="419254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472984"/>
            <a:ext cx="11029616" cy="988332"/>
          </a:xfrm>
        </p:spPr>
        <p:txBody>
          <a:bodyPr rtlCol="0"/>
          <a:lstStyle/>
          <a:p>
            <a:pPr rtl="0"/>
            <a:r>
              <a:rPr lang="fr-FR" dirty="0"/>
              <a:t>Principe</a:t>
            </a:r>
          </a:p>
        </p:txBody>
      </p:sp>
      <p:sp>
        <p:nvSpPr>
          <p:cNvPr id="4" name="ZoneTexte 3">
            <a:extLst>
              <a:ext uri="{FF2B5EF4-FFF2-40B4-BE49-F238E27FC236}">
                <a16:creationId xmlns:a16="http://schemas.microsoft.com/office/drawing/2014/main" id="{50376582-C675-42B9-AAF5-C7DA70A96EC3}"/>
              </a:ext>
            </a:extLst>
          </p:cNvPr>
          <p:cNvSpPr txBox="1"/>
          <p:nvPr/>
        </p:nvSpPr>
        <p:spPr>
          <a:xfrm>
            <a:off x="236957" y="2199253"/>
            <a:ext cx="11373852" cy="3785652"/>
          </a:xfrm>
          <a:prstGeom prst="rect">
            <a:avLst/>
          </a:prstGeom>
          <a:noFill/>
        </p:spPr>
        <p:txBody>
          <a:bodyPr wrap="square">
            <a:spAutoFit/>
          </a:bodyPr>
          <a:lstStyle/>
          <a:p>
            <a:pPr marL="285750" indent="-285750" fontAlgn="base">
              <a:buFont typeface="Arial" panose="020B0604020202020204" pitchFamily="34" charset="0"/>
              <a:buChar char="•"/>
            </a:pPr>
            <a:r>
              <a:rPr lang="fr-FR" sz="2400" dirty="0">
                <a:solidFill>
                  <a:srgbClr val="020202"/>
                </a:solidFill>
                <a:latin typeface="Metropolis"/>
              </a:rPr>
              <a:t>Un </a:t>
            </a:r>
            <a:r>
              <a:rPr lang="fr-FR" sz="2400" dirty="0" err="1">
                <a:solidFill>
                  <a:srgbClr val="020202"/>
                </a:solidFill>
                <a:latin typeface="Metropolis"/>
              </a:rPr>
              <a:t>random</a:t>
            </a:r>
            <a:r>
              <a:rPr lang="fr-FR" sz="2400" dirty="0">
                <a:solidFill>
                  <a:srgbClr val="020202"/>
                </a:solidFill>
                <a:latin typeface="Metropolis"/>
              </a:rPr>
              <a:t> </a:t>
            </a:r>
            <a:r>
              <a:rPr lang="fr-FR" sz="2400" dirty="0" err="1">
                <a:solidFill>
                  <a:srgbClr val="020202"/>
                </a:solidFill>
                <a:latin typeface="Metropolis"/>
              </a:rPr>
              <a:t>forest</a:t>
            </a:r>
            <a:r>
              <a:rPr lang="fr-FR" sz="2400" dirty="0">
                <a:solidFill>
                  <a:srgbClr val="020202"/>
                </a:solidFill>
                <a:latin typeface="Metropolis"/>
              </a:rPr>
              <a:t> est constitué d'un ensemble d'arbres de décision indépendants. </a:t>
            </a:r>
          </a:p>
          <a:p>
            <a:pPr marL="285750" indent="-285750" fontAlgn="base">
              <a:buFont typeface="Arial" panose="020B0604020202020204" pitchFamily="34" charset="0"/>
              <a:buChar char="•"/>
            </a:pPr>
            <a:r>
              <a:rPr lang="fr-FR" sz="2400" dirty="0">
                <a:solidFill>
                  <a:srgbClr val="020202"/>
                </a:solidFill>
                <a:latin typeface="Metropolis"/>
              </a:rPr>
              <a:t>Chaque arbre dispose d'une vision parcellaire du problème du fait d'un double tirage aléatoire :</a:t>
            </a:r>
          </a:p>
          <a:p>
            <a:pPr marL="742950" lvl="1" indent="-285750" fontAlgn="base">
              <a:buFont typeface="Arial" panose="020B0604020202020204" pitchFamily="34" charset="0"/>
              <a:buChar char="•"/>
            </a:pPr>
            <a:r>
              <a:rPr lang="fr-FR" sz="2400" dirty="0">
                <a:solidFill>
                  <a:srgbClr val="020202"/>
                </a:solidFill>
                <a:latin typeface="Metropolis"/>
              </a:rPr>
              <a:t>un tirage aléatoire avec remplacement sur les observations (les lignes de votre base de données). Ce processus s'appelle le </a:t>
            </a:r>
            <a:r>
              <a:rPr lang="fr-FR" sz="2400" dirty="0" err="1">
                <a:solidFill>
                  <a:srgbClr val="020202"/>
                </a:solidFill>
                <a:latin typeface="Metropolis"/>
              </a:rPr>
              <a:t>tree</a:t>
            </a:r>
            <a:r>
              <a:rPr lang="fr-FR" sz="2400" dirty="0">
                <a:solidFill>
                  <a:srgbClr val="020202"/>
                </a:solidFill>
                <a:latin typeface="Metropolis"/>
              </a:rPr>
              <a:t> bagging,</a:t>
            </a:r>
          </a:p>
          <a:p>
            <a:pPr marL="742950" lvl="1" indent="-285750" fontAlgn="base">
              <a:buFont typeface="Arial" panose="020B0604020202020204" pitchFamily="34" charset="0"/>
              <a:buChar char="•"/>
            </a:pPr>
            <a:r>
              <a:rPr lang="fr-FR" sz="2400" dirty="0">
                <a:solidFill>
                  <a:srgbClr val="020202"/>
                </a:solidFill>
                <a:latin typeface="Metropolis"/>
              </a:rPr>
              <a:t>un tirage aléatoire sur les variables (les colonnes de votre base de données). Ce processus s'appelle le </a:t>
            </a:r>
            <a:r>
              <a:rPr lang="fr-FR" sz="2400" dirty="0" err="1">
                <a:solidFill>
                  <a:srgbClr val="020202"/>
                </a:solidFill>
                <a:latin typeface="Metropolis"/>
              </a:rPr>
              <a:t>feature</a:t>
            </a:r>
            <a:r>
              <a:rPr lang="fr-FR" sz="2400" dirty="0">
                <a:solidFill>
                  <a:srgbClr val="020202"/>
                </a:solidFill>
                <a:latin typeface="Metropolis"/>
              </a:rPr>
              <a:t> sampling.</a:t>
            </a:r>
          </a:p>
          <a:p>
            <a:pPr marL="742950" lvl="1" indent="-285750" fontAlgn="base">
              <a:buFont typeface="Arial" panose="020B0604020202020204" pitchFamily="34" charset="0"/>
              <a:buChar char="•"/>
            </a:pPr>
            <a:r>
              <a:rPr lang="fr-FR" sz="2400" dirty="0">
                <a:solidFill>
                  <a:srgbClr val="020202"/>
                </a:solidFill>
                <a:latin typeface="Metropolis"/>
              </a:rPr>
              <a:t>A la fin, tous ces arbres de décisions indépendants sont assemblés. La prédiction faite par le </a:t>
            </a:r>
            <a:r>
              <a:rPr lang="fr-FR" sz="2400" dirty="0" err="1">
                <a:solidFill>
                  <a:srgbClr val="020202"/>
                </a:solidFill>
                <a:latin typeface="Metropolis"/>
              </a:rPr>
              <a:t>random</a:t>
            </a:r>
            <a:r>
              <a:rPr lang="fr-FR" sz="2400" dirty="0">
                <a:solidFill>
                  <a:srgbClr val="020202"/>
                </a:solidFill>
                <a:latin typeface="Metropolis"/>
              </a:rPr>
              <a:t> </a:t>
            </a:r>
            <a:r>
              <a:rPr lang="fr-FR" sz="2400" dirty="0" err="1">
                <a:solidFill>
                  <a:srgbClr val="020202"/>
                </a:solidFill>
                <a:latin typeface="Metropolis"/>
              </a:rPr>
              <a:t>forest</a:t>
            </a:r>
            <a:r>
              <a:rPr lang="fr-FR" sz="2400" dirty="0">
                <a:solidFill>
                  <a:srgbClr val="020202"/>
                </a:solidFill>
                <a:latin typeface="Metropolis"/>
              </a:rPr>
              <a:t> pour des données inconnues est alors la moyenne (ou le vote, dans le cas d'un problème de classification) de tous les arbres.</a:t>
            </a:r>
          </a:p>
        </p:txBody>
      </p:sp>
    </p:spTree>
    <p:extLst>
      <p:ext uri="{BB962C8B-B14F-4D97-AF65-F5344CB8AC3E}">
        <p14:creationId xmlns:p14="http://schemas.microsoft.com/office/powerpoint/2010/main" val="3640185427"/>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715</TotalTime>
  <Words>970</Words>
  <Application>Microsoft Office PowerPoint</Application>
  <PresentationFormat>Grand écran</PresentationFormat>
  <Paragraphs>76</Paragraphs>
  <Slides>13</Slides>
  <Notes>13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Arial</vt:lpstr>
      <vt:lpstr>Calibri</vt:lpstr>
      <vt:lpstr>Gill Sans MT</vt:lpstr>
      <vt:lpstr>Lato</vt:lpstr>
      <vt:lpstr>Metropolis</vt:lpstr>
      <vt:lpstr>Tahoma</vt:lpstr>
      <vt:lpstr>Verdana</vt:lpstr>
      <vt:lpstr>Wingdings 2</vt:lpstr>
      <vt:lpstr>Dividende</vt:lpstr>
      <vt:lpstr>DBSCAN – RANDOM FOREST</vt:lpstr>
      <vt:lpstr>Plan</vt:lpstr>
      <vt:lpstr>Contexte DBSCAN</vt:lpstr>
      <vt:lpstr>Intuition DBSCAN</vt:lpstr>
      <vt:lpstr>Concept</vt:lpstr>
      <vt:lpstr>CoNCEPT et parametres</vt:lpstr>
      <vt:lpstr>Algorithme DBSCAN</vt:lpstr>
      <vt:lpstr>Random Forest</vt:lpstr>
      <vt:lpstr>Principe</vt:lpstr>
      <vt:lpstr>Algorithme</vt:lpstr>
      <vt:lpstr>Les hyperparametres</vt:lpstr>
      <vt:lpstr>Exemple</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 – RANDOM FOREST</dc:title>
  <dc:creator>Elouardi Mouncef</dc:creator>
  <cp:lastModifiedBy>Elouardi Mouncef</cp:lastModifiedBy>
  <cp:revision>4</cp:revision>
  <dcterms:created xsi:type="dcterms:W3CDTF">2021-11-29T20:01:58Z</dcterms:created>
  <dcterms:modified xsi:type="dcterms:W3CDTF">2021-11-30T08:04:14Z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