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9" r:id="rId11"/>
    <p:sldId id="261" r:id="rId12"/>
    <p:sldId id="262" r:id="rId13"/>
    <p:sldId id="26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US" dirty="0"/>
              <a:t> - Two target customer groups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130684" y="988555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High value customers in emerging customer groups</a:t>
            </a:r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91">
            <a:extLst>
              <a:ext uri="{FF2B5EF4-FFF2-40B4-BE49-F238E27FC236}">
                <a16:creationId xmlns:a16="http://schemas.microsoft.com/office/drawing/2014/main" id="{1BA9A2E0-143C-A20C-830D-FF9B8EFEEB00}"/>
              </a:ext>
            </a:extLst>
          </p:cNvPr>
          <p:cNvSpPr/>
          <p:nvPr/>
        </p:nvSpPr>
        <p:spPr>
          <a:xfrm>
            <a:off x="205025" y="1606612"/>
            <a:ext cx="6351892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customers’ classification matching the following features: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Age: 55+, including 55-74 (Boomers) &amp; 75+ (Interwar)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Manufacturing, Financial Services or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 segment in Mass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in New South Wales (NSW)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8663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46034" y="920712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Marketing strategies based on different customer groups</a:t>
            </a:r>
            <a:endParaRPr sz="1800" dirty="0"/>
          </a:p>
        </p:txBody>
      </p:sp>
      <p:sp>
        <p:nvSpPr>
          <p:cNvPr id="151" name="Shape 100"/>
          <p:cNvSpPr/>
          <p:nvPr/>
        </p:nvSpPr>
        <p:spPr>
          <a:xfrm>
            <a:off x="146034" y="1405275"/>
            <a:ext cx="8872236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b="1" dirty="0"/>
              <a:t>Females will be primary target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female cyclists’ photos and videos in commercials and company’s social media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more appearance customization options of bicycles at the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b="1" dirty="0"/>
              <a:t>Targeted marketing and multi-channel sales process for different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 to age group </a:t>
            </a:r>
            <a:r>
              <a:rPr lang="en-US" altLang="zh-CN" dirty="0"/>
              <a:t>40-54 (Gen X) focuses on work-life balance and some tech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 to age group 55+ focuses on easy access, good customer service and personalized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Multi-channel sales including online and offline (e.g., physical stores, phone calls and catalogs)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b="1" dirty="0"/>
              <a:t>Location-based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 products based on specific need in a state, such as local weather and geographical characters related needs.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092254"/>
            <a:ext cx="8426751" cy="3595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  <a:endParaRPr lang="en-US" dirty="0"/>
          </a:p>
          <a:p>
            <a:pPr marL="101600" lvl="1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endParaRPr lang="en-US" dirty="0"/>
          </a:p>
          <a:p>
            <a:pPr marL="444500" lvl="6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/>
              <a:t>Discover distributions and features of previous &amp; new customers</a:t>
            </a:r>
          </a:p>
          <a:p>
            <a:pPr marL="101600" lvl="6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18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endParaRPr lang="en-US" dirty="0"/>
          </a:p>
          <a:p>
            <a:pPr marL="387350" lvl="1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>
                <a:latin typeface="Open Sans"/>
                <a:ea typeface="Open Sans"/>
                <a:cs typeface="Open Sans"/>
              </a:rPr>
              <a:t>Customer classification to target high value customers</a:t>
            </a:r>
          </a:p>
          <a:p>
            <a:pPr marL="101600" lvl="1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endParaRPr lang="en-US" dirty="0"/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>
                <a:latin typeface="Open Sans"/>
                <a:ea typeface="Open Sans"/>
                <a:cs typeface="Open Sans"/>
              </a:rPr>
              <a:t>Marketing strategies based on customer characteristics</a:t>
            </a:r>
            <a:endParaRPr sz="18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700032"/>
            <a:ext cx="8084048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The following features are used in previous &amp; new customer analysis:</a:t>
            </a:r>
            <a:endParaRPr b="1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E0EE11A0-B202-5B38-FC64-5C6C802BB0A0}"/>
              </a:ext>
            </a:extLst>
          </p:cNvPr>
          <p:cNvSpPr/>
          <p:nvPr/>
        </p:nvSpPr>
        <p:spPr>
          <a:xfrm>
            <a:off x="257064" y="2228671"/>
            <a:ext cx="8782858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&amp; 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industry category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 segments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Number of bike related purchases in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car owners in different states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3CFB1A6-EAD5-532E-812D-94B0C6FA2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" b="1855"/>
          <a:stretch/>
        </p:blipFill>
        <p:spPr>
          <a:xfrm>
            <a:off x="4555970" y="901429"/>
            <a:ext cx="4675301" cy="2793342"/>
          </a:xfrm>
          <a:prstGeom prst="rect">
            <a:avLst/>
          </a:prstGeom>
        </p:spPr>
      </p:pic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7E2E54E4-8F43-7F24-89D3-4C3437495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" b="1349"/>
          <a:stretch/>
        </p:blipFill>
        <p:spPr>
          <a:xfrm>
            <a:off x="89710" y="861936"/>
            <a:ext cx="4753283" cy="2847703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– Age &amp; gender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70255" y="3596670"/>
            <a:ext cx="4005536" cy="1657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/>
              <a:t>Previous customers: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Age 40 – 54 (Gen X) with more females (1</a:t>
            </a:r>
            <a:r>
              <a:rPr lang="en-US" sz="1200" baseline="30000" dirty="0"/>
              <a:t>st</a:t>
            </a:r>
            <a:r>
              <a:rPr lang="en-US" sz="1200" dirty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Age 25 – 39 (Millennials) with similar shares of male vs. female </a:t>
            </a:r>
            <a:r>
              <a:rPr lang="en-US" altLang="zh-CN" sz="1200" dirty="0"/>
              <a:t>(2</a:t>
            </a:r>
            <a:r>
              <a:rPr lang="en-US" altLang="zh-CN" sz="1200" baseline="30000" dirty="0"/>
              <a:t>nd</a:t>
            </a:r>
            <a:r>
              <a:rPr lang="en-US" altLang="zh-CN" sz="1200" dirty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Age 55 – 74 (Boomers) </a:t>
            </a:r>
            <a:r>
              <a:rPr lang="en-US" altLang="zh-CN" sz="1200" dirty="0"/>
              <a:t>with similar shares of male vs. female (3</a:t>
            </a:r>
            <a:r>
              <a:rPr lang="en-US" altLang="zh-CN" sz="1200" baseline="30000" dirty="0"/>
              <a:t>rd</a:t>
            </a:r>
            <a:r>
              <a:rPr lang="en-US" altLang="zh-CN" sz="1200" dirty="0"/>
              <a:t>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A21299DE-F2C3-5DBA-FDE8-A2E1A04D94C1}"/>
              </a:ext>
            </a:extLst>
          </p:cNvPr>
          <p:cNvSpPr/>
          <p:nvPr/>
        </p:nvSpPr>
        <p:spPr>
          <a:xfrm>
            <a:off x="1421408" y="717901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Previous customers</a:t>
            </a:r>
            <a:endParaRPr sz="1100" b="1" dirty="0"/>
          </a:p>
        </p:txBody>
      </p:sp>
      <p:sp>
        <p:nvSpPr>
          <p:cNvPr id="8" name="Shape 82">
            <a:extLst>
              <a:ext uri="{FF2B5EF4-FFF2-40B4-BE49-F238E27FC236}">
                <a16:creationId xmlns:a16="http://schemas.microsoft.com/office/drawing/2014/main" id="{B0EE7313-067A-01F3-87E1-E789657D6F86}"/>
              </a:ext>
            </a:extLst>
          </p:cNvPr>
          <p:cNvSpPr/>
          <p:nvPr/>
        </p:nvSpPr>
        <p:spPr>
          <a:xfrm>
            <a:off x="6020758" y="705402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New customers</a:t>
            </a:r>
            <a:endParaRPr sz="1100" b="1" dirty="0"/>
          </a:p>
        </p:txBody>
      </p:sp>
      <p:sp>
        <p:nvSpPr>
          <p:cNvPr id="9" name="Shape 82">
            <a:extLst>
              <a:ext uri="{FF2B5EF4-FFF2-40B4-BE49-F238E27FC236}">
                <a16:creationId xmlns:a16="http://schemas.microsoft.com/office/drawing/2014/main" id="{395C5BF1-911E-FAA5-8F22-40E3047FCD89}"/>
              </a:ext>
            </a:extLst>
          </p:cNvPr>
          <p:cNvSpPr/>
          <p:nvPr/>
        </p:nvSpPr>
        <p:spPr>
          <a:xfrm>
            <a:off x="4828010" y="3590693"/>
            <a:ext cx="4403261" cy="1657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New customers: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Age </a:t>
            </a:r>
            <a:r>
              <a:rPr lang="en-US" altLang="zh-CN" sz="1200" dirty="0"/>
              <a:t>55 – 74 (Boomers) </a:t>
            </a:r>
            <a:r>
              <a:rPr lang="en-US" sz="1200" dirty="0"/>
              <a:t>with more females (1</a:t>
            </a:r>
            <a:r>
              <a:rPr lang="en-US" sz="1200" baseline="30000" dirty="0"/>
              <a:t>st</a:t>
            </a:r>
            <a:r>
              <a:rPr lang="en-US" sz="1200" dirty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Age </a:t>
            </a:r>
            <a:r>
              <a:rPr lang="en-US" altLang="zh-CN" sz="1200" dirty="0"/>
              <a:t>40 – 54 (Gen X) </a:t>
            </a:r>
            <a:r>
              <a:rPr lang="en-US" sz="1200" dirty="0"/>
              <a:t>with more females (2</a:t>
            </a:r>
            <a:r>
              <a:rPr lang="en-US" sz="1200" baseline="30000" dirty="0"/>
              <a:t>nd</a:t>
            </a:r>
            <a:r>
              <a:rPr lang="en-US" sz="1200" dirty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Age </a:t>
            </a:r>
            <a:r>
              <a:rPr lang="en-US" altLang="zh-CN" sz="1200" dirty="0"/>
              <a:t>25 – 39 (Millennials) with similar shares of male vs. female (3</a:t>
            </a:r>
            <a:r>
              <a:rPr lang="en-US" altLang="zh-CN" sz="1200" baseline="30000" dirty="0"/>
              <a:t>rd</a:t>
            </a:r>
            <a:r>
              <a:rPr lang="en-US" altLang="zh-CN" sz="1200" dirty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More from age </a:t>
            </a:r>
            <a:r>
              <a:rPr lang="en-US" altLang="zh-CN" sz="1200" dirty="0"/>
              <a:t>55 </a:t>
            </a:r>
            <a:r>
              <a:rPr lang="en-US" sz="1200" dirty="0"/>
              <a:t>+ compared with previous customers </a:t>
            </a:r>
          </a:p>
          <a:p>
            <a:endParaRPr lang="en-US" sz="12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52CD42D5-EF24-BA8E-0B95-A5126C2C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" b="1571"/>
          <a:stretch/>
        </p:blipFill>
        <p:spPr>
          <a:xfrm>
            <a:off x="4622401" y="901429"/>
            <a:ext cx="4431439" cy="283281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E168568-BD01-1696-9FFE-5CFF0A9F5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" b="1219"/>
          <a:stretch/>
        </p:blipFill>
        <p:spPr>
          <a:xfrm>
            <a:off x="56284" y="872945"/>
            <a:ext cx="4439902" cy="2861296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- </a:t>
            </a:r>
            <a:r>
              <a:rPr lang="en-US" altLang="zh-CN" dirty="0"/>
              <a:t>Job industry category distribution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203D3C17-791F-7762-CF4F-1AAC6C1E0723}"/>
              </a:ext>
            </a:extLst>
          </p:cNvPr>
          <p:cNvSpPr/>
          <p:nvPr/>
        </p:nvSpPr>
        <p:spPr>
          <a:xfrm>
            <a:off x="1592391" y="717901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Previous customers</a:t>
            </a:r>
            <a:endParaRPr sz="1100" b="1" dirty="0"/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D791572B-2018-E77C-DB24-24D2B871C39F}"/>
              </a:ext>
            </a:extLst>
          </p:cNvPr>
          <p:cNvSpPr/>
          <p:nvPr/>
        </p:nvSpPr>
        <p:spPr>
          <a:xfrm>
            <a:off x="6318123" y="720270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New customers</a:t>
            </a:r>
            <a:endParaRPr sz="1100" b="1" dirty="0"/>
          </a:p>
        </p:txBody>
      </p:sp>
      <p:sp>
        <p:nvSpPr>
          <p:cNvPr id="9" name="Shape 82">
            <a:extLst>
              <a:ext uri="{FF2B5EF4-FFF2-40B4-BE49-F238E27FC236}">
                <a16:creationId xmlns:a16="http://schemas.microsoft.com/office/drawing/2014/main" id="{3FFE5043-4C3B-B429-32D9-06EF0E87960F}"/>
              </a:ext>
            </a:extLst>
          </p:cNvPr>
          <p:cNvSpPr/>
          <p:nvPr/>
        </p:nvSpPr>
        <p:spPr>
          <a:xfrm>
            <a:off x="205024" y="3977877"/>
            <a:ext cx="8426020" cy="80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Previous customers: top 3 industry profiles from Manufacturing (1</a:t>
            </a:r>
            <a:r>
              <a:rPr lang="en-US" sz="1200" baseline="30000" dirty="0"/>
              <a:t>st</a:t>
            </a:r>
            <a:r>
              <a:rPr lang="en-US" sz="1200" dirty="0"/>
              <a:t>), Financial Services </a:t>
            </a:r>
            <a:r>
              <a:rPr lang="en-US" altLang="zh-CN" sz="1200" dirty="0"/>
              <a:t>(2</a:t>
            </a:r>
            <a:r>
              <a:rPr lang="en-US" altLang="zh-CN" sz="1200" baseline="30000" dirty="0"/>
              <a:t>nd</a:t>
            </a:r>
            <a:r>
              <a:rPr lang="en-US" altLang="zh-CN" sz="1200" dirty="0"/>
              <a:t>), Health (3</a:t>
            </a:r>
            <a:r>
              <a:rPr lang="en-US" altLang="zh-CN" sz="1200" baseline="30000" dirty="0"/>
              <a:t>rd</a:t>
            </a:r>
            <a:r>
              <a:rPr lang="en-US" altLang="zh-CN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New customers: </a:t>
            </a:r>
            <a:r>
              <a:rPr lang="en-US" altLang="zh-CN" sz="1200" dirty="0"/>
              <a:t>top 3 industry profiles from Financial Services (1</a:t>
            </a:r>
            <a:r>
              <a:rPr lang="en-US" altLang="zh-CN" sz="1200" baseline="30000" dirty="0"/>
              <a:t>st</a:t>
            </a:r>
            <a:r>
              <a:rPr lang="en-US" altLang="zh-CN" sz="1200" dirty="0"/>
              <a:t>), Manufacturing (2</a:t>
            </a:r>
            <a:r>
              <a:rPr lang="en-US" altLang="zh-CN" sz="1200" baseline="30000" dirty="0"/>
              <a:t>nd</a:t>
            </a:r>
            <a:r>
              <a:rPr lang="en-US" altLang="zh-CN" sz="1200" dirty="0"/>
              <a:t>), Health (3</a:t>
            </a:r>
            <a:r>
              <a:rPr lang="en-US" altLang="zh-CN" sz="1200" baseline="30000" dirty="0"/>
              <a:t>rd</a:t>
            </a:r>
            <a:r>
              <a:rPr lang="en-US" altLang="zh-CN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Overall similar customer industry profiles between previous and new customers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73294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- </a:t>
            </a:r>
            <a:r>
              <a:rPr lang="en-US" altLang="zh-CN" dirty="0"/>
              <a:t>Wealth segments distribution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23E5B2F-FCD5-7537-511F-917790EBE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" b="1430"/>
          <a:stretch/>
        </p:blipFill>
        <p:spPr>
          <a:xfrm>
            <a:off x="-15501" y="852149"/>
            <a:ext cx="4801682" cy="286868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E907B55-50CB-DB4F-77F0-CC6B647716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" b="1571"/>
          <a:stretch/>
        </p:blipFill>
        <p:spPr>
          <a:xfrm>
            <a:off x="4487826" y="852149"/>
            <a:ext cx="4794516" cy="2868683"/>
          </a:xfrm>
          <a:prstGeom prst="rect">
            <a:avLst/>
          </a:prstGeom>
        </p:spPr>
      </p:pic>
      <p:sp>
        <p:nvSpPr>
          <p:cNvPr id="6" name="Shape 82">
            <a:extLst>
              <a:ext uri="{FF2B5EF4-FFF2-40B4-BE49-F238E27FC236}">
                <a16:creationId xmlns:a16="http://schemas.microsoft.com/office/drawing/2014/main" id="{B2B6AD0B-1F1F-CBD7-4ECF-5695AF1796EE}"/>
              </a:ext>
            </a:extLst>
          </p:cNvPr>
          <p:cNvSpPr/>
          <p:nvPr/>
        </p:nvSpPr>
        <p:spPr>
          <a:xfrm>
            <a:off x="1592391" y="717901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Previous customers</a:t>
            </a:r>
            <a:endParaRPr sz="1100" b="1" dirty="0"/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D50E4864-9642-9D01-93EC-7803371FAFD8}"/>
              </a:ext>
            </a:extLst>
          </p:cNvPr>
          <p:cNvSpPr/>
          <p:nvPr/>
        </p:nvSpPr>
        <p:spPr>
          <a:xfrm>
            <a:off x="6318123" y="720270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New customers</a:t>
            </a:r>
            <a:endParaRPr sz="1100" b="1" dirty="0"/>
          </a:p>
        </p:txBody>
      </p:sp>
      <p:sp>
        <p:nvSpPr>
          <p:cNvPr id="8" name="Shape 82">
            <a:extLst>
              <a:ext uri="{FF2B5EF4-FFF2-40B4-BE49-F238E27FC236}">
                <a16:creationId xmlns:a16="http://schemas.microsoft.com/office/drawing/2014/main" id="{2515357B-7752-612B-1AAF-7EF30D00B91F}"/>
              </a:ext>
            </a:extLst>
          </p:cNvPr>
          <p:cNvSpPr/>
          <p:nvPr/>
        </p:nvSpPr>
        <p:spPr>
          <a:xfrm>
            <a:off x="205025" y="4059653"/>
            <a:ext cx="8426020" cy="59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Most customers from Mass Customer group in both previous &amp; new customers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new customers from Age 55+ in all wealth segments compared to previous customers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5187626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49BABEF0-363F-355C-CF9F-5E8393AD5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t="7415" r="28320" b="6840"/>
          <a:stretch/>
        </p:blipFill>
        <p:spPr>
          <a:xfrm>
            <a:off x="3954969" y="1040780"/>
            <a:ext cx="3746806" cy="2267415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- N</a:t>
            </a:r>
            <a:r>
              <a:rPr lang="en-US" altLang="zh-CN" dirty="0"/>
              <a:t>umber of bike related purchases in 3 years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1E3DC78-F775-C440-BFB1-BE57F2244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6980" r="28144" b="5796"/>
          <a:stretch/>
        </p:blipFill>
        <p:spPr>
          <a:xfrm>
            <a:off x="44606" y="1048214"/>
            <a:ext cx="3896849" cy="2259981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6DFACA5C-3326-C633-8B56-9B1C31A8C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7" t="47487" b="21588"/>
          <a:stretch/>
        </p:blipFill>
        <p:spPr>
          <a:xfrm>
            <a:off x="7738945" y="1048214"/>
            <a:ext cx="1292101" cy="817756"/>
          </a:xfrm>
          <a:prstGeom prst="rect">
            <a:avLst/>
          </a:prstGeom>
        </p:spPr>
      </p:pic>
      <p:sp>
        <p:nvSpPr>
          <p:cNvPr id="10" name="Shape 82">
            <a:extLst>
              <a:ext uri="{FF2B5EF4-FFF2-40B4-BE49-F238E27FC236}">
                <a16:creationId xmlns:a16="http://schemas.microsoft.com/office/drawing/2014/main" id="{C4A506A9-45DF-8095-E264-EDBF81A14E61}"/>
              </a:ext>
            </a:extLst>
          </p:cNvPr>
          <p:cNvSpPr/>
          <p:nvPr/>
        </p:nvSpPr>
        <p:spPr>
          <a:xfrm>
            <a:off x="1469790" y="720270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Previous customers</a:t>
            </a:r>
            <a:endParaRPr sz="1100" b="1" dirty="0"/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56EE590E-D351-0B39-165F-797523C5E0D0}"/>
              </a:ext>
            </a:extLst>
          </p:cNvPr>
          <p:cNvSpPr/>
          <p:nvPr/>
        </p:nvSpPr>
        <p:spPr>
          <a:xfrm>
            <a:off x="5262477" y="720270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New customers</a:t>
            </a:r>
            <a:endParaRPr sz="1100" b="1" dirty="0"/>
          </a:p>
        </p:txBody>
      </p:sp>
      <p:sp>
        <p:nvSpPr>
          <p:cNvPr id="12" name="Shape 82">
            <a:extLst>
              <a:ext uri="{FF2B5EF4-FFF2-40B4-BE49-F238E27FC236}">
                <a16:creationId xmlns:a16="http://schemas.microsoft.com/office/drawing/2014/main" id="{F5B81F25-6B2C-729D-F62A-91A2FB0F3725}"/>
              </a:ext>
            </a:extLst>
          </p:cNvPr>
          <p:cNvSpPr/>
          <p:nvPr/>
        </p:nvSpPr>
        <p:spPr>
          <a:xfrm>
            <a:off x="205025" y="3300761"/>
            <a:ext cx="8473892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Age </a:t>
            </a:r>
            <a:r>
              <a:rPr lang="en-US" altLang="zh-CN" sz="1200" dirty="0"/>
              <a:t>40 – 54 (Gen X) group in previous customers made highest amount of bike related purchases in the past 3 years. Females in this group made more purchases than 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Age 40 – 54 (Gen X) group in new customers still made high amount of bike related purchases in the past 3 years with more female vs. 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Age 55+ groups in new customers made significant more </a:t>
            </a:r>
            <a:r>
              <a:rPr lang="en-US" altLang="zh-CN" sz="1200" dirty="0"/>
              <a:t>bike related purchases in the past 3 years </a:t>
            </a:r>
            <a:r>
              <a:rPr lang="en-US" sz="1200" dirty="0"/>
              <a:t>compared to previous customers. </a:t>
            </a:r>
            <a:r>
              <a:rPr lang="en-US" altLang="zh-CN" sz="1200" dirty="0"/>
              <a:t>Females in these groups also made more purchases than males. Could be emerging market.</a:t>
            </a:r>
          </a:p>
        </p:txBody>
      </p:sp>
    </p:spTree>
    <p:extLst>
      <p:ext uri="{BB962C8B-B14F-4D97-AF65-F5344CB8AC3E}">
        <p14:creationId xmlns:p14="http://schemas.microsoft.com/office/powerpoint/2010/main" val="7524209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- </a:t>
            </a:r>
            <a:r>
              <a:rPr lang="en-US" altLang="zh-CN" dirty="0"/>
              <a:t>Number of car owners in different states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9BF4F21-4F1B-C87C-421E-4065A78DA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1301" r="6100" b="1571"/>
          <a:stretch/>
        </p:blipFill>
        <p:spPr>
          <a:xfrm>
            <a:off x="118946" y="988741"/>
            <a:ext cx="4282069" cy="2756274"/>
          </a:xfrm>
          <a:prstGeom prst="rect">
            <a:avLst/>
          </a:prstGeom>
        </p:spPr>
      </p:pic>
      <p:sp>
        <p:nvSpPr>
          <p:cNvPr id="9" name="Shape 82">
            <a:extLst>
              <a:ext uri="{FF2B5EF4-FFF2-40B4-BE49-F238E27FC236}">
                <a16:creationId xmlns:a16="http://schemas.microsoft.com/office/drawing/2014/main" id="{05F767D6-CC53-1A49-E558-0EA40BA3FE90}"/>
              </a:ext>
            </a:extLst>
          </p:cNvPr>
          <p:cNvSpPr/>
          <p:nvPr/>
        </p:nvSpPr>
        <p:spPr>
          <a:xfrm>
            <a:off x="1774593" y="720270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Previous customers</a:t>
            </a:r>
            <a:endParaRPr sz="1100" b="1" dirty="0"/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9E5234C5-5223-8B24-D9AA-A58FCB87BE8E}"/>
              </a:ext>
            </a:extLst>
          </p:cNvPr>
          <p:cNvSpPr/>
          <p:nvPr/>
        </p:nvSpPr>
        <p:spPr>
          <a:xfrm>
            <a:off x="6191748" y="720270"/>
            <a:ext cx="1701834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New customers</a:t>
            </a:r>
            <a:endParaRPr sz="1100" b="1" dirty="0"/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559F05C4-EF7B-145A-1B07-0C873E027AB5}"/>
              </a:ext>
            </a:extLst>
          </p:cNvPr>
          <p:cNvSpPr/>
          <p:nvPr/>
        </p:nvSpPr>
        <p:spPr>
          <a:xfrm>
            <a:off x="205024" y="3992747"/>
            <a:ext cx="8812595" cy="102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new customers living in </a:t>
            </a:r>
            <a:r>
              <a:rPr lang="en-US" altLang="zh-CN" sz="1200" dirty="0"/>
              <a:t>New South Wales (NSW) </a:t>
            </a:r>
            <a:r>
              <a:rPr lang="en-US" sz="1200" dirty="0"/>
              <a:t>don’t own cars. NSW could be primary market. 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Most previous customers living in NSW compared to QLD and VIC.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New customers have more car owners living in QLD vs. people without cars in new customers. Relatively equal proportion car owners vs. people without cars in VIC.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3D71F28C-06EB-6A33-3F73-6686DF947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 r="6460" b="1139"/>
          <a:stretch/>
        </p:blipFill>
        <p:spPr>
          <a:xfrm>
            <a:off x="4572000" y="988740"/>
            <a:ext cx="4262418" cy="27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215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US" dirty="0"/>
              <a:t> - Two target customer groups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130684" y="988555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High value customers sharing characteristics similar to previous customer groups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1606612"/>
            <a:ext cx="6351892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customers’ classification matching the following features: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Age: 40-54 (Gen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Manufacturing, Financial Services or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 segment in Mass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in New South Wales (NSW)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1183</Words>
  <Application>Microsoft Office PowerPoint</Application>
  <PresentationFormat>On-screen Show (16:9)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Yiru Dong</cp:lastModifiedBy>
  <cp:revision>140</cp:revision>
  <dcterms:modified xsi:type="dcterms:W3CDTF">2022-08-24T16:51:21Z</dcterms:modified>
</cp:coreProperties>
</file>