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3" r:id="rId6"/>
    <p:sldId id="264" r:id="rId7"/>
    <p:sldId id="265" r:id="rId8"/>
    <p:sldId id="258" r:id="rId9"/>
    <p:sldId id="266" r:id="rId10"/>
    <p:sldId id="261" r:id="rId11"/>
    <p:sldId id="26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39FDB-CBA8-4570-B246-DEB1D3697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C4F569-6B09-47F3-B595-97FC6F0E6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0E16DF-0C42-4449-A8ED-175F1591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3CB5-134D-4A29-A05D-5C87D28C10D2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9818F4-683D-47DC-8B45-A17A1F8CD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0272A7-65DF-42DA-8BE0-6EEDC2A54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B1A0-EF6C-431E-8580-80CF4ADF2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188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3CFBE-5D80-4CD5-BB7A-DBF0F9D5D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094C5C-82C4-43BD-9553-9168AEE32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36BE0-C649-4640-9519-3E2EE6717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3CB5-134D-4A29-A05D-5C87D28C10D2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52593A-9924-4C2E-ACCF-7CC039C03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0E4BA6-8FD2-48E6-921E-40ECA01F4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B1A0-EF6C-431E-8580-80CF4ADF2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280F98-3667-4C4F-BA30-367C25AF6F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57C9FB-CFAB-4487-AFAF-A1B703B2C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4CBB50-5C96-4211-9CF3-30D16AB3C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3CB5-134D-4A29-A05D-5C87D28C10D2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55B45F-90D1-4A1E-8442-A7421D150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3527D1-43BC-4357-BD1F-F0CB175B2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B1A0-EF6C-431E-8580-80CF4ADF2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806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37CF2-2DA1-4B52-A5B7-5508F3A37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159EC5-3F94-454A-A00F-C0699491E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DFCF36-64FB-4CAF-AB63-4A172D1B7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3CB5-134D-4A29-A05D-5C87D28C10D2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268C93-3D77-4F11-9408-BE8985236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AEAA7F-2C51-4EC8-B358-033E2BE9C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B1A0-EF6C-431E-8580-80CF4ADF2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52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50D5B-BC4B-42E0-B183-F7C310668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F0CDE9-544F-4272-8650-F7CA3612A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EDF649-47CB-4AC4-BB0A-55DED4142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3CB5-134D-4A29-A05D-5C87D28C10D2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2D3A70-C61B-4511-92B0-17AA0BA2D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99AE39-65FE-4BC9-A462-86E0D3382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B1A0-EF6C-431E-8580-80CF4ADF2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359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ADB27C-F03C-4795-898D-DC3E3CA4F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576A9B-BE92-4EFC-8A5D-4AE4C37C1D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849A12-C1BA-4E89-9D2E-86D564136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3ACCEE-46C9-4B75-8099-F39A95BF1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3CB5-134D-4A29-A05D-5C87D28C10D2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473758-0D23-46AB-839C-703A2AC3F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3B1D1F-2DC0-4840-997A-B0C201DB7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B1A0-EF6C-431E-8580-80CF4ADF2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43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5C9FC-EC6C-4A95-B1C0-FB3724EBE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135A6B-3231-407F-87C4-BF64C663B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BF1A0B-368D-4B3B-83CF-3F386EB0E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4E16F6-7298-402B-9D6E-D2EA8B0211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A494A7-3DE2-4BA9-AE85-0C6F187D92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094B45-8755-482B-A509-B53B7C0B6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3CB5-134D-4A29-A05D-5C87D28C10D2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64660D-4C5F-4C71-A2CB-9D0A2DFA3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238A10-089B-4E72-9AA2-C781BDCAB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B1A0-EF6C-431E-8580-80CF4ADF2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540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1A9518-BC39-4811-8267-52A06CB27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015F40-DF89-4C3C-8CCC-730180B1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3CB5-134D-4A29-A05D-5C87D28C10D2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B061EF-9B91-4C6C-8B2E-84DCABDCA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E5B5DD-9A45-4503-A5AC-9B89FDBAF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B1A0-EF6C-431E-8580-80CF4ADF2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291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7FCAF86-328E-4D20-82B3-4E907D3B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3CB5-134D-4A29-A05D-5C87D28C10D2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6BC447-21E3-4514-875A-E844F4A30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7152B6-40E1-4D2D-8A92-1E4F14FEE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B1A0-EF6C-431E-8580-80CF4ADF2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9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6E2E1-0E60-48A8-86BB-4FFDE8012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C5501E-5AFE-4C77-A78F-EA48D0C81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18D16F-2476-469C-BDBD-D02534023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0F838D-ED03-4011-9B98-04B3260E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3CB5-134D-4A29-A05D-5C87D28C10D2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1F325B-086E-4F5A-856F-4FB3FDBFD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38BCF4-B220-46B9-B83B-654BD5003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B1A0-EF6C-431E-8580-80CF4ADF2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715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34948-BF43-46DE-901A-3D6D56929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D887D8-87BD-4AEC-A519-AA1938F91C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0D1AF0-AF9F-4F5E-8FB2-65666C41A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52DEE6-DD0F-448C-9968-2B0B34AAB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3CB5-134D-4A29-A05D-5C87D28C10D2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1682A4-A8A3-479B-8FE1-F24711603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462C10-F34C-4217-9DCB-11ED33DD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B1A0-EF6C-431E-8580-80CF4ADF2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11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EC548D-06A5-406F-A282-CB4CDDD6F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2D848E-6C2A-42BE-B189-6EC539F15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8E52D4-8A38-4EFF-A262-2467752175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E3CB5-134D-4A29-A05D-5C87D28C10D2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C35B5E-74C4-453B-8BF5-E1F589881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C45C22-B8DB-4210-901B-0CF1C7437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5B1A0-EF6C-431E-8580-80CF4ADF2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90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33A55-348B-49E5-AEA4-E1A8F2F8B9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MES UI </a:t>
            </a:r>
            <a:r>
              <a:rPr lang="ko-KR" altLang="en-US" dirty="0"/>
              <a:t>구성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7C5858-B36B-4FBB-9522-8A26685BF7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762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218056-4224-45FE-A636-016677C54679}"/>
              </a:ext>
            </a:extLst>
          </p:cNvPr>
          <p:cNvSpPr txBox="1"/>
          <p:nvPr/>
        </p:nvSpPr>
        <p:spPr>
          <a:xfrm>
            <a:off x="0" y="0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생산관리 </a:t>
            </a:r>
            <a:r>
              <a:rPr lang="en-US" altLang="ko-KR" dirty="0"/>
              <a:t>– </a:t>
            </a:r>
            <a:r>
              <a:rPr lang="ko-KR" altLang="en-US" dirty="0"/>
              <a:t>생산계획</a:t>
            </a:r>
            <a:r>
              <a:rPr lang="en-US" altLang="ko-KR" dirty="0"/>
              <a:t>(</a:t>
            </a:r>
            <a:r>
              <a:rPr lang="ko-KR" altLang="en-US" dirty="0"/>
              <a:t>작업지시</a:t>
            </a:r>
            <a:r>
              <a:rPr lang="en-US" altLang="ko-KR" dirty="0"/>
              <a:t>)</a:t>
            </a:r>
            <a:r>
              <a:rPr lang="ko-KR" altLang="en-US" dirty="0"/>
              <a:t>관리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18597A-F9AA-4720-A257-FC41CBCED7E3}"/>
              </a:ext>
            </a:extLst>
          </p:cNvPr>
          <p:cNvSpPr/>
          <p:nvPr/>
        </p:nvSpPr>
        <p:spPr>
          <a:xfrm>
            <a:off x="889232" y="838898"/>
            <a:ext cx="10469461" cy="5780015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01ADD31-BCC0-4357-8226-3F313EBA8B35}"/>
              </a:ext>
            </a:extLst>
          </p:cNvPr>
          <p:cNvSpPr/>
          <p:nvPr/>
        </p:nvSpPr>
        <p:spPr>
          <a:xfrm>
            <a:off x="932575" y="882242"/>
            <a:ext cx="897744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생산계획현황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17E8825-429A-433A-81B3-6AECB33E4BB4}"/>
              </a:ext>
            </a:extLst>
          </p:cNvPr>
          <p:cNvSpPr/>
          <p:nvPr/>
        </p:nvSpPr>
        <p:spPr>
          <a:xfrm>
            <a:off x="10353415" y="1397842"/>
            <a:ext cx="959057" cy="878260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조회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버튼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B8A100A-F4CC-42A4-AD67-7F623D3DBFF9}"/>
              </a:ext>
            </a:extLst>
          </p:cNvPr>
          <p:cNvSpPr/>
          <p:nvPr/>
        </p:nvSpPr>
        <p:spPr>
          <a:xfrm>
            <a:off x="9938769" y="872239"/>
            <a:ext cx="13911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작업지시서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21F7C34-3850-4761-B3D1-02CE6D165366}"/>
              </a:ext>
            </a:extLst>
          </p:cNvPr>
          <p:cNvSpPr/>
          <p:nvPr/>
        </p:nvSpPr>
        <p:spPr>
          <a:xfrm>
            <a:off x="928291" y="2345155"/>
            <a:ext cx="10321346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생산계획내역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8DF242-F197-481A-A4D4-197A6E070064}"/>
              </a:ext>
            </a:extLst>
          </p:cNvPr>
          <p:cNvSpPr/>
          <p:nvPr/>
        </p:nvSpPr>
        <p:spPr>
          <a:xfrm>
            <a:off x="931179" y="4932725"/>
            <a:ext cx="10355342" cy="1686188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1B54FBB-94A9-42A7-B7C6-FFF39C327864}"/>
              </a:ext>
            </a:extLst>
          </p:cNvPr>
          <p:cNvSpPr/>
          <p:nvPr/>
        </p:nvSpPr>
        <p:spPr>
          <a:xfrm>
            <a:off x="998290" y="4461612"/>
            <a:ext cx="10226881" cy="420995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작업공정 내역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레시피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연계 생성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16" name="표 2">
            <a:extLst>
              <a:ext uri="{FF2B5EF4-FFF2-40B4-BE49-F238E27FC236}">
                <a16:creationId xmlns:a16="http://schemas.microsoft.com/office/drawing/2014/main" id="{8AB16EDD-BD81-422F-861C-201300EA2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610655"/>
              </p:ext>
            </p:extLst>
          </p:nvPr>
        </p:nvGraphicFramePr>
        <p:xfrm>
          <a:off x="998289" y="4989943"/>
          <a:ext cx="10226880" cy="1503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320">
                  <a:extLst>
                    <a:ext uri="{9D8B030D-6E8A-4147-A177-3AD203B41FA5}">
                      <a16:colId xmlns:a16="http://schemas.microsoft.com/office/drawing/2014/main" val="2221201280"/>
                    </a:ext>
                  </a:extLst>
                </a:gridCol>
                <a:gridCol w="1136320">
                  <a:extLst>
                    <a:ext uri="{9D8B030D-6E8A-4147-A177-3AD203B41FA5}">
                      <a16:colId xmlns:a16="http://schemas.microsoft.com/office/drawing/2014/main" val="416590211"/>
                    </a:ext>
                  </a:extLst>
                </a:gridCol>
                <a:gridCol w="1136320">
                  <a:extLst>
                    <a:ext uri="{9D8B030D-6E8A-4147-A177-3AD203B41FA5}">
                      <a16:colId xmlns:a16="http://schemas.microsoft.com/office/drawing/2014/main" val="1778630545"/>
                    </a:ext>
                  </a:extLst>
                </a:gridCol>
                <a:gridCol w="1136320">
                  <a:extLst>
                    <a:ext uri="{9D8B030D-6E8A-4147-A177-3AD203B41FA5}">
                      <a16:colId xmlns:a16="http://schemas.microsoft.com/office/drawing/2014/main" val="2418535152"/>
                    </a:ext>
                  </a:extLst>
                </a:gridCol>
                <a:gridCol w="1136320">
                  <a:extLst>
                    <a:ext uri="{9D8B030D-6E8A-4147-A177-3AD203B41FA5}">
                      <a16:colId xmlns:a16="http://schemas.microsoft.com/office/drawing/2014/main" val="3754246947"/>
                    </a:ext>
                  </a:extLst>
                </a:gridCol>
                <a:gridCol w="1136320">
                  <a:extLst>
                    <a:ext uri="{9D8B030D-6E8A-4147-A177-3AD203B41FA5}">
                      <a16:colId xmlns:a16="http://schemas.microsoft.com/office/drawing/2014/main" val="192207462"/>
                    </a:ext>
                  </a:extLst>
                </a:gridCol>
                <a:gridCol w="1136320">
                  <a:extLst>
                    <a:ext uri="{9D8B030D-6E8A-4147-A177-3AD203B41FA5}">
                      <a16:colId xmlns:a16="http://schemas.microsoft.com/office/drawing/2014/main" val="1417263457"/>
                    </a:ext>
                  </a:extLst>
                </a:gridCol>
                <a:gridCol w="1136320">
                  <a:extLst>
                    <a:ext uri="{9D8B030D-6E8A-4147-A177-3AD203B41FA5}">
                      <a16:colId xmlns:a16="http://schemas.microsoft.com/office/drawing/2014/main" val="2603952129"/>
                    </a:ext>
                  </a:extLst>
                </a:gridCol>
                <a:gridCol w="1136320">
                  <a:extLst>
                    <a:ext uri="{9D8B030D-6E8A-4147-A177-3AD203B41FA5}">
                      <a16:colId xmlns:a16="http://schemas.microsoft.com/office/drawing/2014/main" val="3905732190"/>
                    </a:ext>
                  </a:extLst>
                </a:gridCol>
              </a:tblGrid>
              <a:tr h="5216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공정순서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공정타입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공정명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품번</a:t>
                      </a:r>
                      <a:r>
                        <a:rPr lang="en-US" altLang="ko-KR" sz="1100" dirty="0"/>
                        <a:t>(Alias)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Spec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작업예정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4421303"/>
                  </a:ext>
                </a:extLst>
              </a:tr>
              <a:tr h="32733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761988"/>
                  </a:ext>
                </a:extLst>
              </a:tr>
              <a:tr h="32733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48764"/>
                  </a:ext>
                </a:extLst>
              </a:tr>
              <a:tr h="32733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937130"/>
                  </a:ext>
                </a:extLst>
              </a:tr>
            </a:tbl>
          </a:graphicData>
        </a:graphic>
      </p:graphicFrame>
      <p:graphicFrame>
        <p:nvGraphicFramePr>
          <p:cNvPr id="17" name="표 2">
            <a:extLst>
              <a:ext uri="{FF2B5EF4-FFF2-40B4-BE49-F238E27FC236}">
                <a16:creationId xmlns:a16="http://schemas.microsoft.com/office/drawing/2014/main" id="{44665841-F487-4CD3-A8A7-2D2E52D5E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162709"/>
              </p:ext>
            </p:extLst>
          </p:nvPr>
        </p:nvGraphicFramePr>
        <p:xfrm>
          <a:off x="1010255" y="2900975"/>
          <a:ext cx="10214910" cy="1503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491">
                  <a:extLst>
                    <a:ext uri="{9D8B030D-6E8A-4147-A177-3AD203B41FA5}">
                      <a16:colId xmlns:a16="http://schemas.microsoft.com/office/drawing/2014/main" val="2221201280"/>
                    </a:ext>
                  </a:extLst>
                </a:gridCol>
                <a:gridCol w="1021491">
                  <a:extLst>
                    <a:ext uri="{9D8B030D-6E8A-4147-A177-3AD203B41FA5}">
                      <a16:colId xmlns:a16="http://schemas.microsoft.com/office/drawing/2014/main" val="2362653470"/>
                    </a:ext>
                  </a:extLst>
                </a:gridCol>
                <a:gridCol w="1021491">
                  <a:extLst>
                    <a:ext uri="{9D8B030D-6E8A-4147-A177-3AD203B41FA5}">
                      <a16:colId xmlns:a16="http://schemas.microsoft.com/office/drawing/2014/main" val="75481617"/>
                    </a:ext>
                  </a:extLst>
                </a:gridCol>
                <a:gridCol w="1021491">
                  <a:extLst>
                    <a:ext uri="{9D8B030D-6E8A-4147-A177-3AD203B41FA5}">
                      <a16:colId xmlns:a16="http://schemas.microsoft.com/office/drawing/2014/main" val="196405777"/>
                    </a:ext>
                  </a:extLst>
                </a:gridCol>
                <a:gridCol w="1021491">
                  <a:extLst>
                    <a:ext uri="{9D8B030D-6E8A-4147-A177-3AD203B41FA5}">
                      <a16:colId xmlns:a16="http://schemas.microsoft.com/office/drawing/2014/main" val="3460607509"/>
                    </a:ext>
                  </a:extLst>
                </a:gridCol>
                <a:gridCol w="1021491">
                  <a:extLst>
                    <a:ext uri="{9D8B030D-6E8A-4147-A177-3AD203B41FA5}">
                      <a16:colId xmlns:a16="http://schemas.microsoft.com/office/drawing/2014/main" val="2740697070"/>
                    </a:ext>
                  </a:extLst>
                </a:gridCol>
                <a:gridCol w="1021491">
                  <a:extLst>
                    <a:ext uri="{9D8B030D-6E8A-4147-A177-3AD203B41FA5}">
                      <a16:colId xmlns:a16="http://schemas.microsoft.com/office/drawing/2014/main" val="3717506471"/>
                    </a:ext>
                  </a:extLst>
                </a:gridCol>
                <a:gridCol w="1021491">
                  <a:extLst>
                    <a:ext uri="{9D8B030D-6E8A-4147-A177-3AD203B41FA5}">
                      <a16:colId xmlns:a16="http://schemas.microsoft.com/office/drawing/2014/main" val="3551219252"/>
                    </a:ext>
                  </a:extLst>
                </a:gridCol>
                <a:gridCol w="1021491">
                  <a:extLst>
                    <a:ext uri="{9D8B030D-6E8A-4147-A177-3AD203B41FA5}">
                      <a16:colId xmlns:a16="http://schemas.microsoft.com/office/drawing/2014/main" val="2238466136"/>
                    </a:ext>
                  </a:extLst>
                </a:gridCol>
                <a:gridCol w="1021491">
                  <a:extLst>
                    <a:ext uri="{9D8B030D-6E8A-4147-A177-3AD203B41FA5}">
                      <a16:colId xmlns:a16="http://schemas.microsoft.com/office/drawing/2014/main" val="628736576"/>
                    </a:ext>
                  </a:extLst>
                </a:gridCol>
              </a:tblGrid>
              <a:tr h="3589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계획번호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/>
                        <a:t>수주처</a:t>
                      </a:r>
                      <a:endParaRPr lang="en-US" altLang="ko-KR" sz="11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/>
                        <a:t>수주처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제품코드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품번</a:t>
                      </a:r>
                      <a:r>
                        <a:rPr lang="en-US" altLang="ko-KR" sz="1100" dirty="0"/>
                        <a:t>(Alias)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계획수량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생산계획일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4421303"/>
                  </a:ext>
                </a:extLst>
              </a:tr>
              <a:tr h="3589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761988"/>
                  </a:ext>
                </a:extLst>
              </a:tr>
              <a:tr h="3589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48764"/>
                  </a:ext>
                </a:extLst>
              </a:tr>
              <a:tr h="3589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93713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2DF3A99-2A1E-49F2-B32A-F3538CA8A132}"/>
              </a:ext>
            </a:extLst>
          </p:cNvPr>
          <p:cNvSpPr txBox="1"/>
          <p:nvPr/>
        </p:nvSpPr>
        <p:spPr>
          <a:xfrm>
            <a:off x="1184246" y="305283"/>
            <a:ext cx="6595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미생산내역은 추후 생산실적현황에서 보여주는 방식으로 개발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173E8B1-7784-4AF8-8191-21F07C57B77D}"/>
              </a:ext>
            </a:extLst>
          </p:cNvPr>
          <p:cNvSpPr/>
          <p:nvPr/>
        </p:nvSpPr>
        <p:spPr>
          <a:xfrm>
            <a:off x="932577" y="1412149"/>
            <a:ext cx="9377494" cy="878260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조회 영역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수주일자 </a:t>
            </a:r>
            <a:r>
              <a:rPr lang="en-US" altLang="ko-KR" dirty="0">
                <a:solidFill>
                  <a:schemeClr val="tx1"/>
                </a:solidFill>
              </a:rPr>
              <a:t>A ~ B</a:t>
            </a:r>
          </a:p>
          <a:p>
            <a:r>
              <a:rPr lang="ko-KR" altLang="en-US" dirty="0" err="1">
                <a:solidFill>
                  <a:schemeClr val="tx1"/>
                </a:solidFill>
              </a:rPr>
              <a:t>수주처코드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수주처명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제품코드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품명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품번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진행상태</a:t>
            </a:r>
          </a:p>
        </p:txBody>
      </p:sp>
    </p:spTree>
    <p:extLst>
      <p:ext uri="{BB962C8B-B14F-4D97-AF65-F5344CB8AC3E}">
        <p14:creationId xmlns:p14="http://schemas.microsoft.com/office/powerpoint/2010/main" val="2267795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218056-4224-45FE-A636-016677C54679}"/>
              </a:ext>
            </a:extLst>
          </p:cNvPr>
          <p:cNvSpPr txBox="1"/>
          <p:nvPr/>
        </p:nvSpPr>
        <p:spPr>
          <a:xfrm>
            <a:off x="0" y="0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현장시스템 </a:t>
            </a:r>
            <a:r>
              <a:rPr lang="en-US" altLang="ko-KR" dirty="0"/>
              <a:t>– </a:t>
            </a:r>
            <a:r>
              <a:rPr lang="ko-KR" altLang="en-US" dirty="0"/>
              <a:t>실적관리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18597A-F9AA-4720-A257-FC41CBCED7E3}"/>
              </a:ext>
            </a:extLst>
          </p:cNvPr>
          <p:cNvSpPr/>
          <p:nvPr/>
        </p:nvSpPr>
        <p:spPr>
          <a:xfrm>
            <a:off x="889232" y="838898"/>
            <a:ext cx="10469461" cy="5780015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01ADD31-BCC0-4357-8226-3F313EBA8B35}"/>
              </a:ext>
            </a:extLst>
          </p:cNvPr>
          <p:cNvSpPr/>
          <p:nvPr/>
        </p:nvSpPr>
        <p:spPr>
          <a:xfrm>
            <a:off x="932574" y="882242"/>
            <a:ext cx="10407155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실적관리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090D6F8-8DD7-4B6E-B0C7-EAC35FAB642F}"/>
              </a:ext>
            </a:extLst>
          </p:cNvPr>
          <p:cNvSpPr/>
          <p:nvPr/>
        </p:nvSpPr>
        <p:spPr>
          <a:xfrm>
            <a:off x="932577" y="1412149"/>
            <a:ext cx="9377494" cy="878260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조회 영역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계획번호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품명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품번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17E8825-429A-433A-81B3-6AECB33E4BB4}"/>
              </a:ext>
            </a:extLst>
          </p:cNvPr>
          <p:cNvSpPr/>
          <p:nvPr/>
        </p:nvSpPr>
        <p:spPr>
          <a:xfrm>
            <a:off x="10353415" y="1397842"/>
            <a:ext cx="959057" cy="878260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조회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버튼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21F7C34-3850-4761-B3D1-02CE6D165366}"/>
              </a:ext>
            </a:extLst>
          </p:cNvPr>
          <p:cNvSpPr/>
          <p:nvPr/>
        </p:nvSpPr>
        <p:spPr>
          <a:xfrm>
            <a:off x="928290" y="2345155"/>
            <a:ext cx="10384181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생산계획 정보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8DF242-F197-481A-A4D4-197A6E070064}"/>
              </a:ext>
            </a:extLst>
          </p:cNvPr>
          <p:cNvSpPr/>
          <p:nvPr/>
        </p:nvSpPr>
        <p:spPr>
          <a:xfrm>
            <a:off x="931179" y="4932725"/>
            <a:ext cx="10355342" cy="1686188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1B54FBB-94A9-42A7-B7C6-FFF39C327864}"/>
              </a:ext>
            </a:extLst>
          </p:cNvPr>
          <p:cNvSpPr/>
          <p:nvPr/>
        </p:nvSpPr>
        <p:spPr>
          <a:xfrm>
            <a:off x="998290" y="4461612"/>
            <a:ext cx="8931303" cy="420995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작업공정 내역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레시피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연계 생성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16" name="표 2">
            <a:extLst>
              <a:ext uri="{FF2B5EF4-FFF2-40B4-BE49-F238E27FC236}">
                <a16:creationId xmlns:a16="http://schemas.microsoft.com/office/drawing/2014/main" id="{8AB16EDD-BD81-422F-861C-201300EA2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691841"/>
              </p:ext>
            </p:extLst>
          </p:nvPr>
        </p:nvGraphicFramePr>
        <p:xfrm>
          <a:off x="998289" y="4989943"/>
          <a:ext cx="10262538" cy="1503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282">
                  <a:extLst>
                    <a:ext uri="{9D8B030D-6E8A-4147-A177-3AD203B41FA5}">
                      <a16:colId xmlns:a16="http://schemas.microsoft.com/office/drawing/2014/main" val="2221201280"/>
                    </a:ext>
                  </a:extLst>
                </a:gridCol>
                <a:gridCol w="1140282">
                  <a:extLst>
                    <a:ext uri="{9D8B030D-6E8A-4147-A177-3AD203B41FA5}">
                      <a16:colId xmlns:a16="http://schemas.microsoft.com/office/drawing/2014/main" val="416590211"/>
                    </a:ext>
                  </a:extLst>
                </a:gridCol>
                <a:gridCol w="1140282">
                  <a:extLst>
                    <a:ext uri="{9D8B030D-6E8A-4147-A177-3AD203B41FA5}">
                      <a16:colId xmlns:a16="http://schemas.microsoft.com/office/drawing/2014/main" val="1778630545"/>
                    </a:ext>
                  </a:extLst>
                </a:gridCol>
                <a:gridCol w="1140282">
                  <a:extLst>
                    <a:ext uri="{9D8B030D-6E8A-4147-A177-3AD203B41FA5}">
                      <a16:colId xmlns:a16="http://schemas.microsoft.com/office/drawing/2014/main" val="2418535152"/>
                    </a:ext>
                  </a:extLst>
                </a:gridCol>
                <a:gridCol w="1140282">
                  <a:extLst>
                    <a:ext uri="{9D8B030D-6E8A-4147-A177-3AD203B41FA5}">
                      <a16:colId xmlns:a16="http://schemas.microsoft.com/office/drawing/2014/main" val="192207462"/>
                    </a:ext>
                  </a:extLst>
                </a:gridCol>
                <a:gridCol w="1140282">
                  <a:extLst>
                    <a:ext uri="{9D8B030D-6E8A-4147-A177-3AD203B41FA5}">
                      <a16:colId xmlns:a16="http://schemas.microsoft.com/office/drawing/2014/main" val="1417263457"/>
                    </a:ext>
                  </a:extLst>
                </a:gridCol>
                <a:gridCol w="1140282">
                  <a:extLst>
                    <a:ext uri="{9D8B030D-6E8A-4147-A177-3AD203B41FA5}">
                      <a16:colId xmlns:a16="http://schemas.microsoft.com/office/drawing/2014/main" val="2603952129"/>
                    </a:ext>
                  </a:extLst>
                </a:gridCol>
                <a:gridCol w="1140282">
                  <a:extLst>
                    <a:ext uri="{9D8B030D-6E8A-4147-A177-3AD203B41FA5}">
                      <a16:colId xmlns:a16="http://schemas.microsoft.com/office/drawing/2014/main" val="3663512201"/>
                    </a:ext>
                  </a:extLst>
                </a:gridCol>
                <a:gridCol w="1140282">
                  <a:extLst>
                    <a:ext uri="{9D8B030D-6E8A-4147-A177-3AD203B41FA5}">
                      <a16:colId xmlns:a16="http://schemas.microsoft.com/office/drawing/2014/main" val="3905732190"/>
                    </a:ext>
                  </a:extLst>
                </a:gridCol>
              </a:tblGrid>
              <a:tr h="5216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공정순서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공정타입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공정명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품번</a:t>
                      </a:r>
                      <a:r>
                        <a:rPr lang="en-US" altLang="ko-KR" sz="1100" dirty="0"/>
                        <a:t>(Alias)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Spec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작업예정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4421303"/>
                  </a:ext>
                </a:extLst>
              </a:tr>
              <a:tr h="32733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761988"/>
                  </a:ext>
                </a:extLst>
              </a:tr>
              <a:tr h="32733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48764"/>
                  </a:ext>
                </a:extLst>
              </a:tr>
              <a:tr h="32733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937130"/>
                  </a:ext>
                </a:extLst>
              </a:tr>
            </a:tbl>
          </a:graphicData>
        </a:graphic>
      </p:graphicFrame>
      <p:graphicFrame>
        <p:nvGraphicFramePr>
          <p:cNvPr id="17" name="표 2">
            <a:extLst>
              <a:ext uri="{FF2B5EF4-FFF2-40B4-BE49-F238E27FC236}">
                <a16:creationId xmlns:a16="http://schemas.microsoft.com/office/drawing/2014/main" id="{44665841-F487-4CD3-A8A7-2D2E52D5E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326782"/>
              </p:ext>
            </p:extLst>
          </p:nvPr>
        </p:nvGraphicFramePr>
        <p:xfrm>
          <a:off x="1010253" y="2900975"/>
          <a:ext cx="10250574" cy="143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504">
                  <a:extLst>
                    <a:ext uri="{9D8B030D-6E8A-4147-A177-3AD203B41FA5}">
                      <a16:colId xmlns:a16="http://schemas.microsoft.com/office/drawing/2014/main" val="2221201280"/>
                    </a:ext>
                  </a:extLst>
                </a:gridCol>
                <a:gridCol w="2295006">
                  <a:extLst>
                    <a:ext uri="{9D8B030D-6E8A-4147-A177-3AD203B41FA5}">
                      <a16:colId xmlns:a16="http://schemas.microsoft.com/office/drawing/2014/main" val="196405777"/>
                    </a:ext>
                  </a:extLst>
                </a:gridCol>
                <a:gridCol w="2295006">
                  <a:extLst>
                    <a:ext uri="{9D8B030D-6E8A-4147-A177-3AD203B41FA5}">
                      <a16:colId xmlns:a16="http://schemas.microsoft.com/office/drawing/2014/main" val="2740697070"/>
                    </a:ext>
                  </a:extLst>
                </a:gridCol>
                <a:gridCol w="2295006">
                  <a:extLst>
                    <a:ext uri="{9D8B030D-6E8A-4147-A177-3AD203B41FA5}">
                      <a16:colId xmlns:a16="http://schemas.microsoft.com/office/drawing/2014/main" val="3717506471"/>
                    </a:ext>
                  </a:extLst>
                </a:gridCol>
                <a:gridCol w="2218052">
                  <a:extLst>
                    <a:ext uri="{9D8B030D-6E8A-4147-A177-3AD203B41FA5}">
                      <a16:colId xmlns:a16="http://schemas.microsoft.com/office/drawing/2014/main" val="628736576"/>
                    </a:ext>
                  </a:extLst>
                </a:gridCol>
              </a:tblGrid>
              <a:tr h="3589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계획번호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/>
                        <a:t>수주처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품번</a:t>
                      </a:r>
                      <a:r>
                        <a:rPr lang="en-US" altLang="ko-KR" sz="1100" dirty="0"/>
                        <a:t>(Alias)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4421303"/>
                  </a:ext>
                </a:extLst>
              </a:tr>
              <a:tr h="3589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761988"/>
                  </a:ext>
                </a:extLst>
              </a:tr>
              <a:tr h="3589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48764"/>
                  </a:ext>
                </a:extLst>
              </a:tr>
              <a:tr h="3589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937130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6EAAABAB-A3E8-4653-96F6-E8B3E7745930}"/>
              </a:ext>
            </a:extLst>
          </p:cNvPr>
          <p:cNvSpPr/>
          <p:nvPr/>
        </p:nvSpPr>
        <p:spPr>
          <a:xfrm>
            <a:off x="9948556" y="4465412"/>
            <a:ext cx="13911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작업등록</a:t>
            </a:r>
          </a:p>
        </p:txBody>
      </p:sp>
    </p:spTree>
    <p:extLst>
      <p:ext uri="{BB962C8B-B14F-4D97-AF65-F5344CB8AC3E}">
        <p14:creationId xmlns:p14="http://schemas.microsoft.com/office/powerpoint/2010/main" val="972955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218056-4224-45FE-A636-016677C54679}"/>
              </a:ext>
            </a:extLst>
          </p:cNvPr>
          <p:cNvSpPr txBox="1"/>
          <p:nvPr/>
        </p:nvSpPr>
        <p:spPr>
          <a:xfrm>
            <a:off x="0" y="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메인화면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18597A-F9AA-4720-A257-FC41CBCED7E3}"/>
              </a:ext>
            </a:extLst>
          </p:cNvPr>
          <p:cNvSpPr/>
          <p:nvPr/>
        </p:nvSpPr>
        <p:spPr>
          <a:xfrm>
            <a:off x="889232" y="838898"/>
            <a:ext cx="10469461" cy="5780015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7A77DC3-8943-4E6B-B363-24281DE0227B}"/>
              </a:ext>
            </a:extLst>
          </p:cNvPr>
          <p:cNvGrpSpPr/>
          <p:nvPr/>
        </p:nvGrpSpPr>
        <p:grpSpPr>
          <a:xfrm>
            <a:off x="874703" y="398032"/>
            <a:ext cx="10492379" cy="516368"/>
            <a:chOff x="874704" y="398032"/>
            <a:chExt cx="10492382" cy="516367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2F3FB6FF-3F4D-4518-B97A-6B99AFF696AE}"/>
                </a:ext>
              </a:extLst>
            </p:cNvPr>
            <p:cNvGrpSpPr/>
            <p:nvPr/>
          </p:nvGrpSpPr>
          <p:grpSpPr>
            <a:xfrm>
              <a:off x="874704" y="453005"/>
              <a:ext cx="10492382" cy="461394"/>
              <a:chOff x="874704" y="453006"/>
              <a:chExt cx="10485792" cy="461394"/>
            </a:xfrm>
          </p:grpSpPr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3D950D69-7224-4B2B-AA44-4CC8BFFBBDC5}"/>
                  </a:ext>
                </a:extLst>
              </p:cNvPr>
              <p:cNvCxnSpPr/>
              <p:nvPr/>
            </p:nvCxnSpPr>
            <p:spPr>
              <a:xfrm flipV="1">
                <a:off x="884185" y="453006"/>
                <a:ext cx="0" cy="46139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C7B6D61B-F5FA-4AF9-BC86-3A84765A5885}"/>
                  </a:ext>
                </a:extLst>
              </p:cNvPr>
              <p:cNvCxnSpPr/>
              <p:nvPr/>
            </p:nvCxnSpPr>
            <p:spPr>
              <a:xfrm flipV="1">
                <a:off x="11360496" y="453006"/>
                <a:ext cx="0" cy="46139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A088574C-726D-48B4-BBDC-922D2AA07E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704" y="683419"/>
                <a:ext cx="10483989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8B37FE7-50A7-4C1C-B3DA-AF27304DF39A}"/>
                </a:ext>
              </a:extLst>
            </p:cNvPr>
            <p:cNvSpPr txBox="1"/>
            <p:nvPr/>
          </p:nvSpPr>
          <p:spPr>
            <a:xfrm>
              <a:off x="5862482" y="398032"/>
              <a:ext cx="524503" cy="276998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1200" dirty="0"/>
                <a:t>1920</a:t>
              </a:r>
              <a:endParaRPr lang="ko-KR" altLang="en-US" sz="1200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6E48FB6-7DE4-48BE-853F-47A4CE1304BE}"/>
              </a:ext>
            </a:extLst>
          </p:cNvPr>
          <p:cNvGrpSpPr/>
          <p:nvPr/>
        </p:nvGrpSpPr>
        <p:grpSpPr>
          <a:xfrm rot="16200000">
            <a:off x="-2217661" y="3477815"/>
            <a:ext cx="5799386" cy="516369"/>
            <a:chOff x="874704" y="398031"/>
            <a:chExt cx="10492382" cy="516368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A8B2DBA3-6208-4EBC-88C2-5F9116A914F8}"/>
                </a:ext>
              </a:extLst>
            </p:cNvPr>
            <p:cNvGrpSpPr/>
            <p:nvPr/>
          </p:nvGrpSpPr>
          <p:grpSpPr>
            <a:xfrm>
              <a:off x="874704" y="453005"/>
              <a:ext cx="10492382" cy="461394"/>
              <a:chOff x="874704" y="453006"/>
              <a:chExt cx="10485792" cy="461394"/>
            </a:xfrm>
          </p:grpSpPr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16DD0D1D-075E-48B9-BA33-AE28B4089F4E}"/>
                  </a:ext>
                </a:extLst>
              </p:cNvPr>
              <p:cNvCxnSpPr/>
              <p:nvPr/>
            </p:nvCxnSpPr>
            <p:spPr>
              <a:xfrm flipV="1">
                <a:off x="884185" y="453006"/>
                <a:ext cx="0" cy="46139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1D050A4E-0BA1-409A-96EF-FE3EAA589DE7}"/>
                  </a:ext>
                </a:extLst>
              </p:cNvPr>
              <p:cNvCxnSpPr/>
              <p:nvPr/>
            </p:nvCxnSpPr>
            <p:spPr>
              <a:xfrm flipV="1">
                <a:off x="11360496" y="453006"/>
                <a:ext cx="0" cy="46139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C7EA9846-E5D5-4300-B760-177150BF46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704" y="683419"/>
                <a:ext cx="10483989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56991A4-B382-45CA-86DB-EF65AD3E6530}"/>
                </a:ext>
              </a:extLst>
            </p:cNvPr>
            <p:cNvSpPr txBox="1"/>
            <p:nvPr/>
          </p:nvSpPr>
          <p:spPr>
            <a:xfrm>
              <a:off x="5650262" y="398031"/>
              <a:ext cx="948943" cy="276999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1200" dirty="0"/>
                <a:t>1080</a:t>
              </a: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B7A3B46-8A51-4C3F-BC15-602EBE22828B}"/>
              </a:ext>
            </a:extLst>
          </p:cNvPr>
          <p:cNvSpPr/>
          <p:nvPr/>
        </p:nvSpPr>
        <p:spPr>
          <a:xfrm>
            <a:off x="931261" y="872455"/>
            <a:ext cx="2097165" cy="5302127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 영역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043F0AA-9064-4E1D-BAAB-7F7E733A822D}"/>
              </a:ext>
            </a:extLst>
          </p:cNvPr>
          <p:cNvSpPr/>
          <p:nvPr/>
        </p:nvSpPr>
        <p:spPr>
          <a:xfrm>
            <a:off x="3070455" y="1317073"/>
            <a:ext cx="8263072" cy="4857510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컨텐츠영역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4C3BAA2-7F31-4EB3-90EE-41C41651E872}"/>
              </a:ext>
            </a:extLst>
          </p:cNvPr>
          <p:cNvSpPr/>
          <p:nvPr/>
        </p:nvSpPr>
        <p:spPr>
          <a:xfrm>
            <a:off x="931261" y="6217925"/>
            <a:ext cx="10414849" cy="360725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상태바</a:t>
            </a:r>
            <a:r>
              <a:rPr lang="ko-KR" altLang="en-US" dirty="0">
                <a:solidFill>
                  <a:schemeClr val="tx1"/>
                </a:solidFill>
              </a:rPr>
              <a:t> 영역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19EB341-C05C-456D-B59C-D55F967F890E}"/>
              </a:ext>
            </a:extLst>
          </p:cNvPr>
          <p:cNvSpPr/>
          <p:nvPr/>
        </p:nvSpPr>
        <p:spPr>
          <a:xfrm>
            <a:off x="3070456" y="882243"/>
            <a:ext cx="8263072" cy="399875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컨텐츠 탭 영역</a:t>
            </a:r>
          </a:p>
        </p:txBody>
      </p:sp>
    </p:spTree>
    <p:extLst>
      <p:ext uri="{BB962C8B-B14F-4D97-AF65-F5344CB8AC3E}">
        <p14:creationId xmlns:p14="http://schemas.microsoft.com/office/powerpoint/2010/main" val="1137336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218056-4224-45FE-A636-016677C54679}"/>
              </a:ext>
            </a:extLst>
          </p:cNvPr>
          <p:cNvSpPr txBox="1"/>
          <p:nvPr/>
        </p:nvSpPr>
        <p:spPr>
          <a:xfrm>
            <a:off x="0" y="0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영업관리 </a:t>
            </a:r>
            <a:r>
              <a:rPr lang="en-US" altLang="ko-KR" dirty="0"/>
              <a:t>- </a:t>
            </a:r>
            <a:r>
              <a:rPr lang="ko-KR" altLang="en-US" dirty="0"/>
              <a:t>수주관리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18597A-F9AA-4720-A257-FC41CBCED7E3}"/>
              </a:ext>
            </a:extLst>
          </p:cNvPr>
          <p:cNvSpPr/>
          <p:nvPr/>
        </p:nvSpPr>
        <p:spPr>
          <a:xfrm>
            <a:off x="889232" y="838898"/>
            <a:ext cx="10469461" cy="5780015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01ADD31-BCC0-4357-8226-3F313EBA8B35}"/>
              </a:ext>
            </a:extLst>
          </p:cNvPr>
          <p:cNvSpPr/>
          <p:nvPr/>
        </p:nvSpPr>
        <p:spPr>
          <a:xfrm>
            <a:off x="932575" y="882242"/>
            <a:ext cx="6108407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수주관리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043F0AA-9064-4E1D-BAAB-7F7E733A822D}"/>
              </a:ext>
            </a:extLst>
          </p:cNvPr>
          <p:cNvSpPr/>
          <p:nvPr/>
        </p:nvSpPr>
        <p:spPr>
          <a:xfrm>
            <a:off x="918678" y="2860645"/>
            <a:ext cx="10411265" cy="1453127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090D6F8-8DD7-4B6E-B0C7-EAC35FAB642F}"/>
              </a:ext>
            </a:extLst>
          </p:cNvPr>
          <p:cNvSpPr/>
          <p:nvPr/>
        </p:nvSpPr>
        <p:spPr>
          <a:xfrm>
            <a:off x="932577" y="1412149"/>
            <a:ext cx="9377494" cy="878260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조회 영역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수주일자 </a:t>
            </a:r>
            <a:r>
              <a:rPr lang="en-US" altLang="ko-KR" dirty="0">
                <a:solidFill>
                  <a:schemeClr val="tx1"/>
                </a:solidFill>
              </a:rPr>
              <a:t>A ~ B</a:t>
            </a:r>
          </a:p>
          <a:p>
            <a:r>
              <a:rPr lang="ko-KR" altLang="en-US" dirty="0" err="1">
                <a:solidFill>
                  <a:schemeClr val="tx1"/>
                </a:solidFill>
              </a:rPr>
              <a:t>수주처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13AD26C-A081-45BB-A133-5D873F802FC6}"/>
              </a:ext>
            </a:extLst>
          </p:cNvPr>
          <p:cNvSpPr/>
          <p:nvPr/>
        </p:nvSpPr>
        <p:spPr>
          <a:xfrm>
            <a:off x="931875" y="2333753"/>
            <a:ext cx="10380600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수주내역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7832840-0B20-4266-81A4-5DE18081A58E}"/>
              </a:ext>
            </a:extLst>
          </p:cNvPr>
          <p:cNvSpPr/>
          <p:nvPr/>
        </p:nvSpPr>
        <p:spPr>
          <a:xfrm>
            <a:off x="905482" y="4890781"/>
            <a:ext cx="10411266" cy="1686188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ED0BDEC-A97D-40F0-AAE5-75EBD1BE22D5}"/>
              </a:ext>
            </a:extLst>
          </p:cNvPr>
          <p:cNvSpPr/>
          <p:nvPr/>
        </p:nvSpPr>
        <p:spPr>
          <a:xfrm>
            <a:off x="931876" y="4355500"/>
            <a:ext cx="10384181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수주상세 내역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555B2EE-ECBF-4322-B2E8-564A915F82A7}"/>
              </a:ext>
            </a:extLst>
          </p:cNvPr>
          <p:cNvGraphicFramePr>
            <a:graphicFrameLocks noGrp="1"/>
          </p:cNvGraphicFramePr>
          <p:nvPr/>
        </p:nvGraphicFramePr>
        <p:xfrm>
          <a:off x="941431" y="2884026"/>
          <a:ext cx="10358538" cy="1421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423">
                  <a:extLst>
                    <a:ext uri="{9D8B030D-6E8A-4147-A177-3AD203B41FA5}">
                      <a16:colId xmlns:a16="http://schemas.microsoft.com/office/drawing/2014/main" val="1764533014"/>
                    </a:ext>
                  </a:extLst>
                </a:gridCol>
                <a:gridCol w="1726423">
                  <a:extLst>
                    <a:ext uri="{9D8B030D-6E8A-4147-A177-3AD203B41FA5}">
                      <a16:colId xmlns:a16="http://schemas.microsoft.com/office/drawing/2014/main" val="1138736673"/>
                    </a:ext>
                  </a:extLst>
                </a:gridCol>
                <a:gridCol w="1726423">
                  <a:extLst>
                    <a:ext uri="{9D8B030D-6E8A-4147-A177-3AD203B41FA5}">
                      <a16:colId xmlns:a16="http://schemas.microsoft.com/office/drawing/2014/main" val="2740697070"/>
                    </a:ext>
                  </a:extLst>
                </a:gridCol>
                <a:gridCol w="1726423">
                  <a:extLst>
                    <a:ext uri="{9D8B030D-6E8A-4147-A177-3AD203B41FA5}">
                      <a16:colId xmlns:a16="http://schemas.microsoft.com/office/drawing/2014/main" val="3717506471"/>
                    </a:ext>
                  </a:extLst>
                </a:gridCol>
                <a:gridCol w="1726423">
                  <a:extLst>
                    <a:ext uri="{9D8B030D-6E8A-4147-A177-3AD203B41FA5}">
                      <a16:colId xmlns:a16="http://schemas.microsoft.com/office/drawing/2014/main" val="937425970"/>
                    </a:ext>
                  </a:extLst>
                </a:gridCol>
                <a:gridCol w="1726423">
                  <a:extLst>
                    <a:ext uri="{9D8B030D-6E8A-4147-A177-3AD203B41FA5}">
                      <a16:colId xmlns:a16="http://schemas.microsoft.com/office/drawing/2014/main" val="2365070747"/>
                    </a:ext>
                  </a:extLst>
                </a:gridCol>
              </a:tblGrid>
              <a:tr h="3553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수주번호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수주처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납품처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수주일자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마감일자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비고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421303"/>
                  </a:ext>
                </a:extLst>
              </a:tr>
              <a:tr h="355339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761988"/>
                  </a:ext>
                </a:extLst>
              </a:tr>
              <a:tr h="355339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48764"/>
                  </a:ext>
                </a:extLst>
              </a:tr>
              <a:tr h="355339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937130"/>
                  </a:ext>
                </a:extLst>
              </a:tr>
            </a:tbl>
          </a:graphicData>
        </a:graphic>
      </p:graphicFrame>
      <p:graphicFrame>
        <p:nvGraphicFramePr>
          <p:cNvPr id="25" name="표 2">
            <a:extLst>
              <a:ext uri="{FF2B5EF4-FFF2-40B4-BE49-F238E27FC236}">
                <a16:creationId xmlns:a16="http://schemas.microsoft.com/office/drawing/2014/main" id="{8742C51E-61F7-4BEB-A228-DB6DA4260453}"/>
              </a:ext>
            </a:extLst>
          </p:cNvPr>
          <p:cNvGraphicFramePr>
            <a:graphicFrameLocks noGrp="1"/>
          </p:cNvGraphicFramePr>
          <p:nvPr/>
        </p:nvGraphicFramePr>
        <p:xfrm>
          <a:off x="953937" y="4890781"/>
          <a:ext cx="10358536" cy="1619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817">
                  <a:extLst>
                    <a:ext uri="{9D8B030D-6E8A-4147-A177-3AD203B41FA5}">
                      <a16:colId xmlns:a16="http://schemas.microsoft.com/office/drawing/2014/main" val="1764533014"/>
                    </a:ext>
                  </a:extLst>
                </a:gridCol>
                <a:gridCol w="1294817">
                  <a:extLst>
                    <a:ext uri="{9D8B030D-6E8A-4147-A177-3AD203B41FA5}">
                      <a16:colId xmlns:a16="http://schemas.microsoft.com/office/drawing/2014/main" val="1138736673"/>
                    </a:ext>
                  </a:extLst>
                </a:gridCol>
                <a:gridCol w="1294817">
                  <a:extLst>
                    <a:ext uri="{9D8B030D-6E8A-4147-A177-3AD203B41FA5}">
                      <a16:colId xmlns:a16="http://schemas.microsoft.com/office/drawing/2014/main" val="2740697070"/>
                    </a:ext>
                  </a:extLst>
                </a:gridCol>
                <a:gridCol w="1294817">
                  <a:extLst>
                    <a:ext uri="{9D8B030D-6E8A-4147-A177-3AD203B41FA5}">
                      <a16:colId xmlns:a16="http://schemas.microsoft.com/office/drawing/2014/main" val="3717506471"/>
                    </a:ext>
                  </a:extLst>
                </a:gridCol>
                <a:gridCol w="1294817">
                  <a:extLst>
                    <a:ext uri="{9D8B030D-6E8A-4147-A177-3AD203B41FA5}">
                      <a16:colId xmlns:a16="http://schemas.microsoft.com/office/drawing/2014/main" val="937425970"/>
                    </a:ext>
                  </a:extLst>
                </a:gridCol>
                <a:gridCol w="1294817">
                  <a:extLst>
                    <a:ext uri="{9D8B030D-6E8A-4147-A177-3AD203B41FA5}">
                      <a16:colId xmlns:a16="http://schemas.microsoft.com/office/drawing/2014/main" val="2365070747"/>
                    </a:ext>
                  </a:extLst>
                </a:gridCol>
                <a:gridCol w="1294817">
                  <a:extLst>
                    <a:ext uri="{9D8B030D-6E8A-4147-A177-3AD203B41FA5}">
                      <a16:colId xmlns:a16="http://schemas.microsoft.com/office/drawing/2014/main" val="4042507355"/>
                    </a:ext>
                  </a:extLst>
                </a:gridCol>
                <a:gridCol w="1294817">
                  <a:extLst>
                    <a:ext uri="{9D8B030D-6E8A-4147-A177-3AD203B41FA5}">
                      <a16:colId xmlns:a16="http://schemas.microsoft.com/office/drawing/2014/main" val="628736576"/>
                    </a:ext>
                  </a:extLst>
                </a:gridCol>
              </a:tblGrid>
              <a:tr h="4047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순번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제품코드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품명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품번</a:t>
                      </a:r>
                      <a:r>
                        <a:rPr lang="en-US" altLang="ko-KR" sz="1600" dirty="0"/>
                        <a:t>(Alias)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Spec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단위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421303"/>
                  </a:ext>
                </a:extLst>
              </a:tr>
              <a:tr h="404769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761988"/>
                  </a:ext>
                </a:extLst>
              </a:tr>
              <a:tr h="404769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48764"/>
                  </a:ext>
                </a:extLst>
              </a:tr>
              <a:tr h="404769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937130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C17E8825-429A-433A-81B3-6AECB33E4BB4}"/>
              </a:ext>
            </a:extLst>
          </p:cNvPr>
          <p:cNvSpPr/>
          <p:nvPr/>
        </p:nvSpPr>
        <p:spPr>
          <a:xfrm>
            <a:off x="10353415" y="1397842"/>
            <a:ext cx="959057" cy="878260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조회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버튼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4E9C713-F849-4A15-BAD7-46D7E64D41E6}"/>
              </a:ext>
            </a:extLst>
          </p:cNvPr>
          <p:cNvSpPr/>
          <p:nvPr/>
        </p:nvSpPr>
        <p:spPr>
          <a:xfrm>
            <a:off x="7069733" y="876868"/>
            <a:ext cx="13911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신규등록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7DF9E19-C585-4F11-88C1-DB18B17D2237}"/>
              </a:ext>
            </a:extLst>
          </p:cNvPr>
          <p:cNvSpPr/>
          <p:nvPr/>
        </p:nvSpPr>
        <p:spPr>
          <a:xfrm>
            <a:off x="8504251" y="872239"/>
            <a:ext cx="13911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수정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B8A100A-F4CC-42A4-AD67-7F623D3DBFF9}"/>
              </a:ext>
            </a:extLst>
          </p:cNvPr>
          <p:cNvSpPr/>
          <p:nvPr/>
        </p:nvSpPr>
        <p:spPr>
          <a:xfrm>
            <a:off x="9938769" y="872239"/>
            <a:ext cx="13911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삭제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443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218056-4224-45FE-A636-016677C54679}"/>
              </a:ext>
            </a:extLst>
          </p:cNvPr>
          <p:cNvSpPr txBox="1"/>
          <p:nvPr/>
        </p:nvSpPr>
        <p:spPr>
          <a:xfrm>
            <a:off x="0" y="0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영업관리 </a:t>
            </a:r>
            <a:r>
              <a:rPr lang="en-US" altLang="ko-KR" dirty="0"/>
              <a:t>– </a:t>
            </a:r>
            <a:r>
              <a:rPr lang="ko-KR" altLang="en-US" dirty="0"/>
              <a:t>수주등록 </a:t>
            </a:r>
            <a:r>
              <a:rPr lang="en-US" altLang="ko-KR" dirty="0"/>
              <a:t>– </a:t>
            </a:r>
            <a:r>
              <a:rPr lang="ko-KR" altLang="en-US" dirty="0"/>
              <a:t>신규등록화면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18597A-F9AA-4720-A257-FC41CBCED7E3}"/>
              </a:ext>
            </a:extLst>
          </p:cNvPr>
          <p:cNvSpPr/>
          <p:nvPr/>
        </p:nvSpPr>
        <p:spPr>
          <a:xfrm>
            <a:off x="889232" y="838898"/>
            <a:ext cx="10469461" cy="5780015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01ADD31-BCC0-4357-8226-3F313EBA8B35}"/>
              </a:ext>
            </a:extLst>
          </p:cNvPr>
          <p:cNvSpPr/>
          <p:nvPr/>
        </p:nvSpPr>
        <p:spPr>
          <a:xfrm>
            <a:off x="932575" y="882242"/>
            <a:ext cx="7528332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수주등록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043F0AA-9064-4E1D-BAAB-7F7E733A822D}"/>
              </a:ext>
            </a:extLst>
          </p:cNvPr>
          <p:cNvSpPr/>
          <p:nvPr/>
        </p:nvSpPr>
        <p:spPr>
          <a:xfrm>
            <a:off x="918678" y="1929467"/>
            <a:ext cx="10411265" cy="1453127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수주번호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자동입력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sz="1400" dirty="0">
                <a:solidFill>
                  <a:schemeClr val="tx1"/>
                </a:solidFill>
              </a:rPr>
              <a:t>수주 거래처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납품 거래처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수주일자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마감일자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비고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13AD26C-A081-45BB-A133-5D873F802FC6}"/>
              </a:ext>
            </a:extLst>
          </p:cNvPr>
          <p:cNvSpPr/>
          <p:nvPr/>
        </p:nvSpPr>
        <p:spPr>
          <a:xfrm>
            <a:off x="931875" y="1399131"/>
            <a:ext cx="10380600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수주사항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7832840-0B20-4266-81A4-5DE18081A58E}"/>
              </a:ext>
            </a:extLst>
          </p:cNvPr>
          <p:cNvSpPr/>
          <p:nvPr/>
        </p:nvSpPr>
        <p:spPr>
          <a:xfrm>
            <a:off x="905482" y="4890781"/>
            <a:ext cx="10411266" cy="1686188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ED0BDEC-A97D-40F0-AAE5-75EBD1BE22D5}"/>
              </a:ext>
            </a:extLst>
          </p:cNvPr>
          <p:cNvSpPr/>
          <p:nvPr/>
        </p:nvSpPr>
        <p:spPr>
          <a:xfrm>
            <a:off x="931876" y="3410874"/>
            <a:ext cx="8963549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수주내역</a:t>
            </a:r>
          </a:p>
        </p:txBody>
      </p:sp>
      <p:graphicFrame>
        <p:nvGraphicFramePr>
          <p:cNvPr id="25" name="표 2">
            <a:extLst>
              <a:ext uri="{FF2B5EF4-FFF2-40B4-BE49-F238E27FC236}">
                <a16:creationId xmlns:a16="http://schemas.microsoft.com/office/drawing/2014/main" id="{8742C51E-61F7-4BEB-A228-DB6DA4260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756128"/>
              </p:ext>
            </p:extLst>
          </p:nvPr>
        </p:nvGraphicFramePr>
        <p:xfrm>
          <a:off x="953937" y="3954658"/>
          <a:ext cx="10358536" cy="255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817">
                  <a:extLst>
                    <a:ext uri="{9D8B030D-6E8A-4147-A177-3AD203B41FA5}">
                      <a16:colId xmlns:a16="http://schemas.microsoft.com/office/drawing/2014/main" val="1764533014"/>
                    </a:ext>
                  </a:extLst>
                </a:gridCol>
                <a:gridCol w="1294817">
                  <a:extLst>
                    <a:ext uri="{9D8B030D-6E8A-4147-A177-3AD203B41FA5}">
                      <a16:colId xmlns:a16="http://schemas.microsoft.com/office/drawing/2014/main" val="1138736673"/>
                    </a:ext>
                  </a:extLst>
                </a:gridCol>
                <a:gridCol w="1294817">
                  <a:extLst>
                    <a:ext uri="{9D8B030D-6E8A-4147-A177-3AD203B41FA5}">
                      <a16:colId xmlns:a16="http://schemas.microsoft.com/office/drawing/2014/main" val="2740697070"/>
                    </a:ext>
                  </a:extLst>
                </a:gridCol>
                <a:gridCol w="1294817">
                  <a:extLst>
                    <a:ext uri="{9D8B030D-6E8A-4147-A177-3AD203B41FA5}">
                      <a16:colId xmlns:a16="http://schemas.microsoft.com/office/drawing/2014/main" val="3717506471"/>
                    </a:ext>
                  </a:extLst>
                </a:gridCol>
                <a:gridCol w="1294817">
                  <a:extLst>
                    <a:ext uri="{9D8B030D-6E8A-4147-A177-3AD203B41FA5}">
                      <a16:colId xmlns:a16="http://schemas.microsoft.com/office/drawing/2014/main" val="937425970"/>
                    </a:ext>
                  </a:extLst>
                </a:gridCol>
                <a:gridCol w="1294817">
                  <a:extLst>
                    <a:ext uri="{9D8B030D-6E8A-4147-A177-3AD203B41FA5}">
                      <a16:colId xmlns:a16="http://schemas.microsoft.com/office/drawing/2014/main" val="2365070747"/>
                    </a:ext>
                  </a:extLst>
                </a:gridCol>
                <a:gridCol w="1294817">
                  <a:extLst>
                    <a:ext uri="{9D8B030D-6E8A-4147-A177-3AD203B41FA5}">
                      <a16:colId xmlns:a16="http://schemas.microsoft.com/office/drawing/2014/main" val="4042507355"/>
                    </a:ext>
                  </a:extLst>
                </a:gridCol>
                <a:gridCol w="1294817">
                  <a:extLst>
                    <a:ext uri="{9D8B030D-6E8A-4147-A177-3AD203B41FA5}">
                      <a16:colId xmlns:a16="http://schemas.microsoft.com/office/drawing/2014/main" val="628736576"/>
                    </a:ext>
                  </a:extLst>
                </a:gridCol>
              </a:tblGrid>
              <a:tr h="6388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순번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제품코드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품명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품번</a:t>
                      </a:r>
                      <a:r>
                        <a:rPr lang="en-US" altLang="ko-KR" sz="1600" dirty="0"/>
                        <a:t>(Alias)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Spec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단위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421303"/>
                  </a:ext>
                </a:extLst>
              </a:tr>
              <a:tr h="638800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761988"/>
                  </a:ext>
                </a:extLst>
              </a:tr>
              <a:tr h="638800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48764"/>
                  </a:ext>
                </a:extLst>
              </a:tr>
              <a:tr h="638800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937130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47DF9E19-C585-4F11-88C1-DB18B17D2237}"/>
              </a:ext>
            </a:extLst>
          </p:cNvPr>
          <p:cNvSpPr/>
          <p:nvPr/>
        </p:nvSpPr>
        <p:spPr>
          <a:xfrm>
            <a:off x="8504251" y="872239"/>
            <a:ext cx="13911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B8A100A-F4CC-42A4-AD67-7F623D3DBFF9}"/>
              </a:ext>
            </a:extLst>
          </p:cNvPr>
          <p:cNvSpPr/>
          <p:nvPr/>
        </p:nvSpPr>
        <p:spPr>
          <a:xfrm>
            <a:off x="9938769" y="872239"/>
            <a:ext cx="13911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닫기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5DAE64A-2DF2-4148-8502-E7F03A73E319}"/>
              </a:ext>
            </a:extLst>
          </p:cNvPr>
          <p:cNvSpPr/>
          <p:nvPr/>
        </p:nvSpPr>
        <p:spPr>
          <a:xfrm>
            <a:off x="9928372" y="3419161"/>
            <a:ext cx="13911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973649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218056-4224-45FE-A636-016677C54679}"/>
              </a:ext>
            </a:extLst>
          </p:cNvPr>
          <p:cNvSpPr txBox="1"/>
          <p:nvPr/>
        </p:nvSpPr>
        <p:spPr>
          <a:xfrm>
            <a:off x="0" y="0"/>
            <a:ext cx="262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영업관리 </a:t>
            </a:r>
            <a:r>
              <a:rPr lang="en-US" altLang="ko-KR" dirty="0"/>
              <a:t>– </a:t>
            </a:r>
            <a:r>
              <a:rPr lang="ko-KR" altLang="en-US" dirty="0" err="1"/>
              <a:t>수주품</a:t>
            </a:r>
            <a:r>
              <a:rPr lang="ko-KR" altLang="en-US" dirty="0"/>
              <a:t> 출고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18597A-F9AA-4720-A257-FC41CBCED7E3}"/>
              </a:ext>
            </a:extLst>
          </p:cNvPr>
          <p:cNvSpPr/>
          <p:nvPr/>
        </p:nvSpPr>
        <p:spPr>
          <a:xfrm>
            <a:off x="889232" y="838898"/>
            <a:ext cx="10469461" cy="5780015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01ADD31-BCC0-4357-8226-3F313EBA8B35}"/>
              </a:ext>
            </a:extLst>
          </p:cNvPr>
          <p:cNvSpPr/>
          <p:nvPr/>
        </p:nvSpPr>
        <p:spPr>
          <a:xfrm>
            <a:off x="932575" y="882242"/>
            <a:ext cx="897744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수주품</a:t>
            </a:r>
            <a:r>
              <a:rPr lang="ko-KR" altLang="en-US" dirty="0">
                <a:solidFill>
                  <a:schemeClr val="tx1"/>
                </a:solidFill>
              </a:rPr>
              <a:t> 출고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17E8825-429A-433A-81B3-6AECB33E4BB4}"/>
              </a:ext>
            </a:extLst>
          </p:cNvPr>
          <p:cNvSpPr/>
          <p:nvPr/>
        </p:nvSpPr>
        <p:spPr>
          <a:xfrm>
            <a:off x="10353415" y="1397842"/>
            <a:ext cx="959057" cy="878260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조회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버튼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B8A100A-F4CC-42A4-AD67-7F623D3DBFF9}"/>
              </a:ext>
            </a:extLst>
          </p:cNvPr>
          <p:cNvSpPr/>
          <p:nvPr/>
        </p:nvSpPr>
        <p:spPr>
          <a:xfrm>
            <a:off x="9938769" y="872239"/>
            <a:ext cx="13911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거래명세표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21F7C34-3850-4761-B3D1-02CE6D165366}"/>
              </a:ext>
            </a:extLst>
          </p:cNvPr>
          <p:cNvSpPr/>
          <p:nvPr/>
        </p:nvSpPr>
        <p:spPr>
          <a:xfrm>
            <a:off x="928291" y="2345155"/>
            <a:ext cx="897744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수주상세내역</a:t>
            </a:r>
          </a:p>
        </p:txBody>
      </p:sp>
      <p:graphicFrame>
        <p:nvGraphicFramePr>
          <p:cNvPr id="17" name="표 2">
            <a:extLst>
              <a:ext uri="{FF2B5EF4-FFF2-40B4-BE49-F238E27FC236}">
                <a16:creationId xmlns:a16="http://schemas.microsoft.com/office/drawing/2014/main" id="{44665841-F487-4CD3-A8A7-2D2E52D5E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283634"/>
              </p:ext>
            </p:extLst>
          </p:nvPr>
        </p:nvGraphicFramePr>
        <p:xfrm>
          <a:off x="1010255" y="2900974"/>
          <a:ext cx="10319694" cy="3617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121">
                  <a:extLst>
                    <a:ext uri="{9D8B030D-6E8A-4147-A177-3AD203B41FA5}">
                      <a16:colId xmlns:a16="http://schemas.microsoft.com/office/drawing/2014/main" val="2221201280"/>
                    </a:ext>
                  </a:extLst>
                </a:gridCol>
                <a:gridCol w="737121">
                  <a:extLst>
                    <a:ext uri="{9D8B030D-6E8A-4147-A177-3AD203B41FA5}">
                      <a16:colId xmlns:a16="http://schemas.microsoft.com/office/drawing/2014/main" val="4017796271"/>
                    </a:ext>
                  </a:extLst>
                </a:gridCol>
                <a:gridCol w="737121">
                  <a:extLst>
                    <a:ext uri="{9D8B030D-6E8A-4147-A177-3AD203B41FA5}">
                      <a16:colId xmlns:a16="http://schemas.microsoft.com/office/drawing/2014/main" val="75481617"/>
                    </a:ext>
                  </a:extLst>
                </a:gridCol>
                <a:gridCol w="737121">
                  <a:extLst>
                    <a:ext uri="{9D8B030D-6E8A-4147-A177-3AD203B41FA5}">
                      <a16:colId xmlns:a16="http://schemas.microsoft.com/office/drawing/2014/main" val="196405777"/>
                    </a:ext>
                  </a:extLst>
                </a:gridCol>
                <a:gridCol w="737121">
                  <a:extLst>
                    <a:ext uri="{9D8B030D-6E8A-4147-A177-3AD203B41FA5}">
                      <a16:colId xmlns:a16="http://schemas.microsoft.com/office/drawing/2014/main" val="3460607509"/>
                    </a:ext>
                  </a:extLst>
                </a:gridCol>
                <a:gridCol w="737121">
                  <a:extLst>
                    <a:ext uri="{9D8B030D-6E8A-4147-A177-3AD203B41FA5}">
                      <a16:colId xmlns:a16="http://schemas.microsoft.com/office/drawing/2014/main" val="2740697070"/>
                    </a:ext>
                  </a:extLst>
                </a:gridCol>
                <a:gridCol w="737121">
                  <a:extLst>
                    <a:ext uri="{9D8B030D-6E8A-4147-A177-3AD203B41FA5}">
                      <a16:colId xmlns:a16="http://schemas.microsoft.com/office/drawing/2014/main" val="3717506471"/>
                    </a:ext>
                  </a:extLst>
                </a:gridCol>
                <a:gridCol w="737121">
                  <a:extLst>
                    <a:ext uri="{9D8B030D-6E8A-4147-A177-3AD203B41FA5}">
                      <a16:colId xmlns:a16="http://schemas.microsoft.com/office/drawing/2014/main" val="3551219252"/>
                    </a:ext>
                  </a:extLst>
                </a:gridCol>
                <a:gridCol w="737121">
                  <a:extLst>
                    <a:ext uri="{9D8B030D-6E8A-4147-A177-3AD203B41FA5}">
                      <a16:colId xmlns:a16="http://schemas.microsoft.com/office/drawing/2014/main" val="2238466136"/>
                    </a:ext>
                  </a:extLst>
                </a:gridCol>
                <a:gridCol w="737121">
                  <a:extLst>
                    <a:ext uri="{9D8B030D-6E8A-4147-A177-3AD203B41FA5}">
                      <a16:colId xmlns:a16="http://schemas.microsoft.com/office/drawing/2014/main" val="4177571774"/>
                    </a:ext>
                  </a:extLst>
                </a:gridCol>
                <a:gridCol w="737121">
                  <a:extLst>
                    <a:ext uri="{9D8B030D-6E8A-4147-A177-3AD203B41FA5}">
                      <a16:colId xmlns:a16="http://schemas.microsoft.com/office/drawing/2014/main" val="2608666194"/>
                    </a:ext>
                  </a:extLst>
                </a:gridCol>
                <a:gridCol w="737121">
                  <a:extLst>
                    <a:ext uri="{9D8B030D-6E8A-4147-A177-3AD203B41FA5}">
                      <a16:colId xmlns:a16="http://schemas.microsoft.com/office/drawing/2014/main" val="3879969907"/>
                    </a:ext>
                  </a:extLst>
                </a:gridCol>
                <a:gridCol w="737121">
                  <a:extLst>
                    <a:ext uri="{9D8B030D-6E8A-4147-A177-3AD203B41FA5}">
                      <a16:colId xmlns:a16="http://schemas.microsoft.com/office/drawing/2014/main" val="413906292"/>
                    </a:ext>
                  </a:extLst>
                </a:gridCol>
                <a:gridCol w="737121">
                  <a:extLst>
                    <a:ext uri="{9D8B030D-6E8A-4147-A177-3AD203B41FA5}">
                      <a16:colId xmlns:a16="http://schemas.microsoft.com/office/drawing/2014/main" val="628736576"/>
                    </a:ext>
                  </a:extLst>
                </a:gridCol>
              </a:tblGrid>
              <a:tr h="5177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수주번호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순번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/>
                        <a:t>수주처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/>
                        <a:t>납품처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제품코드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품번</a:t>
                      </a:r>
                      <a:r>
                        <a:rPr lang="en-US" altLang="ko-KR" sz="1100" dirty="0"/>
                        <a:t>(Alias)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계획수량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생산수량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미출고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수량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출고수량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단위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마감일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4421303"/>
                  </a:ext>
                </a:extLst>
              </a:tr>
              <a:tr h="103317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761988"/>
                  </a:ext>
                </a:extLst>
              </a:tr>
              <a:tr h="103317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48764"/>
                  </a:ext>
                </a:extLst>
              </a:tr>
              <a:tr h="103317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937130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6EAAABAB-A3E8-4653-96F6-E8B3E7745930}"/>
              </a:ext>
            </a:extLst>
          </p:cNvPr>
          <p:cNvSpPr/>
          <p:nvPr/>
        </p:nvSpPr>
        <p:spPr>
          <a:xfrm>
            <a:off x="9948556" y="2326219"/>
            <a:ext cx="13911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출고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65DC5AA-4A87-4C69-93DD-852526A2C651}"/>
              </a:ext>
            </a:extLst>
          </p:cNvPr>
          <p:cNvSpPr/>
          <p:nvPr/>
        </p:nvSpPr>
        <p:spPr>
          <a:xfrm>
            <a:off x="932577" y="1412149"/>
            <a:ext cx="9377494" cy="878260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조회 영역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수주일자 </a:t>
            </a:r>
            <a:r>
              <a:rPr lang="en-US" altLang="ko-KR" dirty="0">
                <a:solidFill>
                  <a:schemeClr val="tx1"/>
                </a:solidFill>
              </a:rPr>
              <a:t>A ~ B</a:t>
            </a:r>
          </a:p>
          <a:p>
            <a:r>
              <a:rPr lang="ko-KR" altLang="en-US" dirty="0" err="1">
                <a:solidFill>
                  <a:schemeClr val="tx1"/>
                </a:solidFill>
              </a:rPr>
              <a:t>수주처코드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수주처명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제품코드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품명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품번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진행상태</a:t>
            </a:r>
          </a:p>
        </p:txBody>
      </p:sp>
    </p:spTree>
    <p:extLst>
      <p:ext uri="{BB962C8B-B14F-4D97-AF65-F5344CB8AC3E}">
        <p14:creationId xmlns:p14="http://schemas.microsoft.com/office/powerpoint/2010/main" val="1195338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218056-4224-45FE-A636-016677C54679}"/>
              </a:ext>
            </a:extLst>
          </p:cNvPr>
          <p:cNvSpPr txBox="1"/>
          <p:nvPr/>
        </p:nvSpPr>
        <p:spPr>
          <a:xfrm>
            <a:off x="0" y="0"/>
            <a:ext cx="262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영업관리 </a:t>
            </a:r>
            <a:r>
              <a:rPr lang="en-US" altLang="ko-KR" dirty="0"/>
              <a:t>– </a:t>
            </a:r>
            <a:r>
              <a:rPr lang="ko-KR" altLang="en-US" dirty="0" err="1"/>
              <a:t>수주품</a:t>
            </a:r>
            <a:r>
              <a:rPr lang="ko-KR" altLang="en-US" dirty="0"/>
              <a:t> 출고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18597A-F9AA-4720-A257-FC41CBCED7E3}"/>
              </a:ext>
            </a:extLst>
          </p:cNvPr>
          <p:cNvSpPr/>
          <p:nvPr/>
        </p:nvSpPr>
        <p:spPr>
          <a:xfrm>
            <a:off x="889232" y="838898"/>
            <a:ext cx="10469461" cy="5780015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01ADD31-BCC0-4357-8226-3F313EBA8B35}"/>
              </a:ext>
            </a:extLst>
          </p:cNvPr>
          <p:cNvSpPr/>
          <p:nvPr/>
        </p:nvSpPr>
        <p:spPr>
          <a:xfrm>
            <a:off x="932575" y="882242"/>
            <a:ext cx="897744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수주품</a:t>
            </a:r>
            <a:r>
              <a:rPr lang="ko-KR" altLang="en-US" dirty="0">
                <a:solidFill>
                  <a:schemeClr val="tx1"/>
                </a:solidFill>
              </a:rPr>
              <a:t> 출고현황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17E8825-429A-433A-81B3-6AECB33E4BB4}"/>
              </a:ext>
            </a:extLst>
          </p:cNvPr>
          <p:cNvSpPr/>
          <p:nvPr/>
        </p:nvSpPr>
        <p:spPr>
          <a:xfrm>
            <a:off x="10353415" y="1397842"/>
            <a:ext cx="959057" cy="878260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조회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버튼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B8A100A-F4CC-42A4-AD67-7F623D3DBFF9}"/>
              </a:ext>
            </a:extLst>
          </p:cNvPr>
          <p:cNvSpPr/>
          <p:nvPr/>
        </p:nvSpPr>
        <p:spPr>
          <a:xfrm>
            <a:off x="9938769" y="872239"/>
            <a:ext cx="13911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거래명세표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21F7C34-3850-4761-B3D1-02CE6D165366}"/>
              </a:ext>
            </a:extLst>
          </p:cNvPr>
          <p:cNvSpPr/>
          <p:nvPr/>
        </p:nvSpPr>
        <p:spPr>
          <a:xfrm>
            <a:off x="928291" y="2345155"/>
            <a:ext cx="897744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수주상세내역</a:t>
            </a:r>
          </a:p>
        </p:txBody>
      </p:sp>
      <p:graphicFrame>
        <p:nvGraphicFramePr>
          <p:cNvPr id="17" name="표 2">
            <a:extLst>
              <a:ext uri="{FF2B5EF4-FFF2-40B4-BE49-F238E27FC236}">
                <a16:creationId xmlns:a16="http://schemas.microsoft.com/office/drawing/2014/main" id="{44665841-F487-4CD3-A8A7-2D2E52D5E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025515"/>
              </p:ext>
            </p:extLst>
          </p:nvPr>
        </p:nvGraphicFramePr>
        <p:xfrm>
          <a:off x="1010255" y="2900974"/>
          <a:ext cx="10292503" cy="3617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731">
                  <a:extLst>
                    <a:ext uri="{9D8B030D-6E8A-4147-A177-3AD203B41FA5}">
                      <a16:colId xmlns:a16="http://schemas.microsoft.com/office/drawing/2014/main" val="2221201280"/>
                    </a:ext>
                  </a:extLst>
                </a:gridCol>
                <a:gridCol w="791731">
                  <a:extLst>
                    <a:ext uri="{9D8B030D-6E8A-4147-A177-3AD203B41FA5}">
                      <a16:colId xmlns:a16="http://schemas.microsoft.com/office/drawing/2014/main" val="3348620750"/>
                    </a:ext>
                  </a:extLst>
                </a:gridCol>
                <a:gridCol w="791731">
                  <a:extLst>
                    <a:ext uri="{9D8B030D-6E8A-4147-A177-3AD203B41FA5}">
                      <a16:colId xmlns:a16="http://schemas.microsoft.com/office/drawing/2014/main" val="546202925"/>
                    </a:ext>
                  </a:extLst>
                </a:gridCol>
                <a:gridCol w="791731">
                  <a:extLst>
                    <a:ext uri="{9D8B030D-6E8A-4147-A177-3AD203B41FA5}">
                      <a16:colId xmlns:a16="http://schemas.microsoft.com/office/drawing/2014/main" val="4181953383"/>
                    </a:ext>
                  </a:extLst>
                </a:gridCol>
                <a:gridCol w="791731">
                  <a:extLst>
                    <a:ext uri="{9D8B030D-6E8A-4147-A177-3AD203B41FA5}">
                      <a16:colId xmlns:a16="http://schemas.microsoft.com/office/drawing/2014/main" val="3548078678"/>
                    </a:ext>
                  </a:extLst>
                </a:gridCol>
                <a:gridCol w="791731">
                  <a:extLst>
                    <a:ext uri="{9D8B030D-6E8A-4147-A177-3AD203B41FA5}">
                      <a16:colId xmlns:a16="http://schemas.microsoft.com/office/drawing/2014/main" val="4017796271"/>
                    </a:ext>
                  </a:extLst>
                </a:gridCol>
                <a:gridCol w="791731">
                  <a:extLst>
                    <a:ext uri="{9D8B030D-6E8A-4147-A177-3AD203B41FA5}">
                      <a16:colId xmlns:a16="http://schemas.microsoft.com/office/drawing/2014/main" val="3460607509"/>
                    </a:ext>
                  </a:extLst>
                </a:gridCol>
                <a:gridCol w="791731">
                  <a:extLst>
                    <a:ext uri="{9D8B030D-6E8A-4147-A177-3AD203B41FA5}">
                      <a16:colId xmlns:a16="http://schemas.microsoft.com/office/drawing/2014/main" val="2740697070"/>
                    </a:ext>
                  </a:extLst>
                </a:gridCol>
                <a:gridCol w="791731">
                  <a:extLst>
                    <a:ext uri="{9D8B030D-6E8A-4147-A177-3AD203B41FA5}">
                      <a16:colId xmlns:a16="http://schemas.microsoft.com/office/drawing/2014/main" val="3717506471"/>
                    </a:ext>
                  </a:extLst>
                </a:gridCol>
                <a:gridCol w="791731">
                  <a:extLst>
                    <a:ext uri="{9D8B030D-6E8A-4147-A177-3AD203B41FA5}">
                      <a16:colId xmlns:a16="http://schemas.microsoft.com/office/drawing/2014/main" val="2608666194"/>
                    </a:ext>
                  </a:extLst>
                </a:gridCol>
                <a:gridCol w="791731">
                  <a:extLst>
                    <a:ext uri="{9D8B030D-6E8A-4147-A177-3AD203B41FA5}">
                      <a16:colId xmlns:a16="http://schemas.microsoft.com/office/drawing/2014/main" val="3879969907"/>
                    </a:ext>
                  </a:extLst>
                </a:gridCol>
                <a:gridCol w="791731">
                  <a:extLst>
                    <a:ext uri="{9D8B030D-6E8A-4147-A177-3AD203B41FA5}">
                      <a16:colId xmlns:a16="http://schemas.microsoft.com/office/drawing/2014/main" val="81547675"/>
                    </a:ext>
                  </a:extLst>
                </a:gridCol>
                <a:gridCol w="791731">
                  <a:extLst>
                    <a:ext uri="{9D8B030D-6E8A-4147-A177-3AD203B41FA5}">
                      <a16:colId xmlns:a16="http://schemas.microsoft.com/office/drawing/2014/main" val="628736576"/>
                    </a:ext>
                  </a:extLst>
                </a:gridCol>
              </a:tblGrid>
              <a:tr h="5177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출고번호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출고일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수주번호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/>
                        <a:t>수주순번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/>
                        <a:t>수주처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/>
                        <a:t>납품처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제품코드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품번</a:t>
                      </a:r>
                      <a:r>
                        <a:rPr lang="en-US" altLang="ko-KR" sz="1100" dirty="0"/>
                        <a:t>(Alias)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출고수량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단위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출고시간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4421303"/>
                  </a:ext>
                </a:extLst>
              </a:tr>
              <a:tr h="103317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761988"/>
                  </a:ext>
                </a:extLst>
              </a:tr>
              <a:tr h="103317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48764"/>
                  </a:ext>
                </a:extLst>
              </a:tr>
              <a:tr h="103317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937130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6EAAABAB-A3E8-4653-96F6-E8B3E7745930}"/>
              </a:ext>
            </a:extLst>
          </p:cNvPr>
          <p:cNvSpPr/>
          <p:nvPr/>
        </p:nvSpPr>
        <p:spPr>
          <a:xfrm>
            <a:off x="9948556" y="2326219"/>
            <a:ext cx="13911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출고취소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65DC5AA-4A87-4C69-93DD-852526A2C651}"/>
              </a:ext>
            </a:extLst>
          </p:cNvPr>
          <p:cNvSpPr/>
          <p:nvPr/>
        </p:nvSpPr>
        <p:spPr>
          <a:xfrm>
            <a:off x="932577" y="1412149"/>
            <a:ext cx="9377494" cy="878260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조회 영역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출고번호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 출고일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수주번호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수주처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제품코드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품명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품번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03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218056-4224-45FE-A636-016677C54679}"/>
              </a:ext>
            </a:extLst>
          </p:cNvPr>
          <p:cNvSpPr txBox="1"/>
          <p:nvPr/>
        </p:nvSpPr>
        <p:spPr>
          <a:xfrm>
            <a:off x="0" y="0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생산관리 </a:t>
            </a:r>
            <a:r>
              <a:rPr lang="en-US" altLang="ko-KR" dirty="0"/>
              <a:t>– </a:t>
            </a:r>
            <a:r>
              <a:rPr lang="ko-KR" altLang="en-US" dirty="0"/>
              <a:t>생산계획</a:t>
            </a:r>
            <a:r>
              <a:rPr lang="en-US" altLang="ko-KR" dirty="0"/>
              <a:t>(</a:t>
            </a:r>
            <a:r>
              <a:rPr lang="ko-KR" altLang="en-US" dirty="0"/>
              <a:t>작업지시</a:t>
            </a:r>
            <a:r>
              <a:rPr lang="en-US" altLang="ko-KR" dirty="0"/>
              <a:t>)</a:t>
            </a:r>
            <a:r>
              <a:rPr lang="ko-KR" altLang="en-US" dirty="0"/>
              <a:t>관리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18597A-F9AA-4720-A257-FC41CBCED7E3}"/>
              </a:ext>
            </a:extLst>
          </p:cNvPr>
          <p:cNvSpPr/>
          <p:nvPr/>
        </p:nvSpPr>
        <p:spPr>
          <a:xfrm>
            <a:off x="889232" y="838898"/>
            <a:ext cx="10469461" cy="5780015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01ADD31-BCC0-4357-8226-3F313EBA8B35}"/>
              </a:ext>
            </a:extLst>
          </p:cNvPr>
          <p:cNvSpPr/>
          <p:nvPr/>
        </p:nvSpPr>
        <p:spPr>
          <a:xfrm>
            <a:off x="932575" y="882242"/>
            <a:ext cx="7473978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생산계획관리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090D6F8-8DD7-4B6E-B0C7-EAC35FAB642F}"/>
              </a:ext>
            </a:extLst>
          </p:cNvPr>
          <p:cNvSpPr/>
          <p:nvPr/>
        </p:nvSpPr>
        <p:spPr>
          <a:xfrm>
            <a:off x="932577" y="1412149"/>
            <a:ext cx="9377494" cy="878260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조회 영역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수주일자 </a:t>
            </a:r>
            <a:r>
              <a:rPr lang="en-US" altLang="ko-KR" dirty="0">
                <a:solidFill>
                  <a:schemeClr val="tx1"/>
                </a:solidFill>
              </a:rPr>
              <a:t>A ~ B</a:t>
            </a:r>
          </a:p>
          <a:p>
            <a:r>
              <a:rPr lang="ko-KR" altLang="en-US" dirty="0" err="1">
                <a:solidFill>
                  <a:schemeClr val="tx1"/>
                </a:solidFill>
              </a:rPr>
              <a:t>수주처코드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수주처명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제품코드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품명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품번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7832840-0B20-4266-81A4-5DE18081A58E}"/>
              </a:ext>
            </a:extLst>
          </p:cNvPr>
          <p:cNvSpPr/>
          <p:nvPr/>
        </p:nvSpPr>
        <p:spPr>
          <a:xfrm>
            <a:off x="905482" y="4890781"/>
            <a:ext cx="10397284" cy="1686188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ED0BDEC-A97D-40F0-AAE5-75EBD1BE22D5}"/>
              </a:ext>
            </a:extLst>
          </p:cNvPr>
          <p:cNvSpPr/>
          <p:nvPr/>
        </p:nvSpPr>
        <p:spPr>
          <a:xfrm>
            <a:off x="931876" y="4355500"/>
            <a:ext cx="1039728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생산계획정보</a:t>
            </a:r>
          </a:p>
        </p:txBody>
      </p:sp>
      <p:graphicFrame>
        <p:nvGraphicFramePr>
          <p:cNvPr id="25" name="표 2">
            <a:extLst>
              <a:ext uri="{FF2B5EF4-FFF2-40B4-BE49-F238E27FC236}">
                <a16:creationId xmlns:a16="http://schemas.microsoft.com/office/drawing/2014/main" id="{8742C51E-61F7-4BEB-A228-DB6DA4260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679367"/>
              </p:ext>
            </p:extLst>
          </p:nvPr>
        </p:nvGraphicFramePr>
        <p:xfrm>
          <a:off x="931876" y="2849353"/>
          <a:ext cx="10370893" cy="1424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761">
                  <a:extLst>
                    <a:ext uri="{9D8B030D-6E8A-4147-A177-3AD203B41FA5}">
                      <a16:colId xmlns:a16="http://schemas.microsoft.com/office/drawing/2014/main" val="1764533014"/>
                    </a:ext>
                  </a:extLst>
                </a:gridCol>
                <a:gridCol w="797761">
                  <a:extLst>
                    <a:ext uri="{9D8B030D-6E8A-4147-A177-3AD203B41FA5}">
                      <a16:colId xmlns:a16="http://schemas.microsoft.com/office/drawing/2014/main" val="3300475714"/>
                    </a:ext>
                  </a:extLst>
                </a:gridCol>
                <a:gridCol w="797761">
                  <a:extLst>
                    <a:ext uri="{9D8B030D-6E8A-4147-A177-3AD203B41FA5}">
                      <a16:colId xmlns:a16="http://schemas.microsoft.com/office/drawing/2014/main" val="2566056605"/>
                    </a:ext>
                  </a:extLst>
                </a:gridCol>
                <a:gridCol w="797761">
                  <a:extLst>
                    <a:ext uri="{9D8B030D-6E8A-4147-A177-3AD203B41FA5}">
                      <a16:colId xmlns:a16="http://schemas.microsoft.com/office/drawing/2014/main" val="2221201280"/>
                    </a:ext>
                  </a:extLst>
                </a:gridCol>
                <a:gridCol w="797761">
                  <a:extLst>
                    <a:ext uri="{9D8B030D-6E8A-4147-A177-3AD203B41FA5}">
                      <a16:colId xmlns:a16="http://schemas.microsoft.com/office/drawing/2014/main" val="2740697070"/>
                    </a:ext>
                  </a:extLst>
                </a:gridCol>
                <a:gridCol w="797761">
                  <a:extLst>
                    <a:ext uri="{9D8B030D-6E8A-4147-A177-3AD203B41FA5}">
                      <a16:colId xmlns:a16="http://schemas.microsoft.com/office/drawing/2014/main" val="3717506471"/>
                    </a:ext>
                  </a:extLst>
                </a:gridCol>
                <a:gridCol w="797761">
                  <a:extLst>
                    <a:ext uri="{9D8B030D-6E8A-4147-A177-3AD203B41FA5}">
                      <a16:colId xmlns:a16="http://schemas.microsoft.com/office/drawing/2014/main" val="2365070747"/>
                    </a:ext>
                  </a:extLst>
                </a:gridCol>
                <a:gridCol w="797761">
                  <a:extLst>
                    <a:ext uri="{9D8B030D-6E8A-4147-A177-3AD203B41FA5}">
                      <a16:colId xmlns:a16="http://schemas.microsoft.com/office/drawing/2014/main" val="1251619748"/>
                    </a:ext>
                  </a:extLst>
                </a:gridCol>
                <a:gridCol w="797761">
                  <a:extLst>
                    <a:ext uri="{9D8B030D-6E8A-4147-A177-3AD203B41FA5}">
                      <a16:colId xmlns:a16="http://schemas.microsoft.com/office/drawing/2014/main" val="3551219252"/>
                    </a:ext>
                  </a:extLst>
                </a:gridCol>
                <a:gridCol w="797761">
                  <a:extLst>
                    <a:ext uri="{9D8B030D-6E8A-4147-A177-3AD203B41FA5}">
                      <a16:colId xmlns:a16="http://schemas.microsoft.com/office/drawing/2014/main" val="1282973127"/>
                    </a:ext>
                  </a:extLst>
                </a:gridCol>
                <a:gridCol w="797761">
                  <a:extLst>
                    <a:ext uri="{9D8B030D-6E8A-4147-A177-3AD203B41FA5}">
                      <a16:colId xmlns:a16="http://schemas.microsoft.com/office/drawing/2014/main" val="2510193283"/>
                    </a:ext>
                  </a:extLst>
                </a:gridCol>
                <a:gridCol w="797761">
                  <a:extLst>
                    <a:ext uri="{9D8B030D-6E8A-4147-A177-3AD203B41FA5}">
                      <a16:colId xmlns:a16="http://schemas.microsoft.com/office/drawing/2014/main" val="2810374147"/>
                    </a:ext>
                  </a:extLst>
                </a:gridCol>
                <a:gridCol w="797761">
                  <a:extLst>
                    <a:ext uri="{9D8B030D-6E8A-4147-A177-3AD203B41FA5}">
                      <a16:colId xmlns:a16="http://schemas.microsoft.com/office/drawing/2014/main" val="628736576"/>
                    </a:ext>
                  </a:extLst>
                </a:gridCol>
              </a:tblGrid>
              <a:tr h="3953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수주번호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순번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수주처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제품코드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품번</a:t>
                      </a:r>
                      <a:r>
                        <a:rPr lang="en-US" altLang="ko-KR" sz="1100" dirty="0"/>
                        <a:t>(Alias)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수주수량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미계획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계획수량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단위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수주일자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마감일자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4421303"/>
                  </a:ext>
                </a:extLst>
              </a:tr>
              <a:tr h="33252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761988"/>
                  </a:ext>
                </a:extLst>
              </a:tr>
              <a:tr h="33252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48764"/>
                  </a:ext>
                </a:extLst>
              </a:tr>
              <a:tr h="33252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937130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C17E8825-429A-433A-81B3-6AECB33E4BB4}"/>
              </a:ext>
            </a:extLst>
          </p:cNvPr>
          <p:cNvSpPr/>
          <p:nvPr/>
        </p:nvSpPr>
        <p:spPr>
          <a:xfrm>
            <a:off x="10353415" y="1397842"/>
            <a:ext cx="959057" cy="878260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조회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버튼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4E9C713-F849-4A15-BAD7-46D7E64D41E6}"/>
              </a:ext>
            </a:extLst>
          </p:cNvPr>
          <p:cNvSpPr/>
          <p:nvPr/>
        </p:nvSpPr>
        <p:spPr>
          <a:xfrm>
            <a:off x="9868251" y="895738"/>
            <a:ext cx="13911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계획수정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21F7C34-3850-4761-B3D1-02CE6D165366}"/>
              </a:ext>
            </a:extLst>
          </p:cNvPr>
          <p:cNvSpPr/>
          <p:nvPr/>
        </p:nvSpPr>
        <p:spPr>
          <a:xfrm>
            <a:off x="928291" y="2345155"/>
            <a:ext cx="10384181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수주내역</a:t>
            </a:r>
          </a:p>
        </p:txBody>
      </p:sp>
      <p:graphicFrame>
        <p:nvGraphicFramePr>
          <p:cNvPr id="32" name="표 2">
            <a:extLst>
              <a:ext uri="{FF2B5EF4-FFF2-40B4-BE49-F238E27FC236}">
                <a16:creationId xmlns:a16="http://schemas.microsoft.com/office/drawing/2014/main" id="{F0F9A365-A411-4EEC-A101-C55C23AA5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193222"/>
              </p:ext>
            </p:extLst>
          </p:nvPr>
        </p:nvGraphicFramePr>
        <p:xfrm>
          <a:off x="966828" y="4947999"/>
          <a:ext cx="10292598" cy="14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622">
                  <a:extLst>
                    <a:ext uri="{9D8B030D-6E8A-4147-A177-3AD203B41FA5}">
                      <a16:colId xmlns:a16="http://schemas.microsoft.com/office/drawing/2014/main" val="2221201280"/>
                    </a:ext>
                  </a:extLst>
                </a:gridCol>
                <a:gridCol w="1143622">
                  <a:extLst>
                    <a:ext uri="{9D8B030D-6E8A-4147-A177-3AD203B41FA5}">
                      <a16:colId xmlns:a16="http://schemas.microsoft.com/office/drawing/2014/main" val="2740697070"/>
                    </a:ext>
                  </a:extLst>
                </a:gridCol>
                <a:gridCol w="1143622">
                  <a:extLst>
                    <a:ext uri="{9D8B030D-6E8A-4147-A177-3AD203B41FA5}">
                      <a16:colId xmlns:a16="http://schemas.microsoft.com/office/drawing/2014/main" val="3717506471"/>
                    </a:ext>
                  </a:extLst>
                </a:gridCol>
                <a:gridCol w="1143622">
                  <a:extLst>
                    <a:ext uri="{9D8B030D-6E8A-4147-A177-3AD203B41FA5}">
                      <a16:colId xmlns:a16="http://schemas.microsoft.com/office/drawing/2014/main" val="4235881513"/>
                    </a:ext>
                  </a:extLst>
                </a:gridCol>
                <a:gridCol w="1143622">
                  <a:extLst>
                    <a:ext uri="{9D8B030D-6E8A-4147-A177-3AD203B41FA5}">
                      <a16:colId xmlns:a16="http://schemas.microsoft.com/office/drawing/2014/main" val="3551219252"/>
                    </a:ext>
                  </a:extLst>
                </a:gridCol>
                <a:gridCol w="1143622">
                  <a:extLst>
                    <a:ext uri="{9D8B030D-6E8A-4147-A177-3AD203B41FA5}">
                      <a16:colId xmlns:a16="http://schemas.microsoft.com/office/drawing/2014/main" val="764614520"/>
                    </a:ext>
                  </a:extLst>
                </a:gridCol>
                <a:gridCol w="1143622">
                  <a:extLst>
                    <a:ext uri="{9D8B030D-6E8A-4147-A177-3AD203B41FA5}">
                      <a16:colId xmlns:a16="http://schemas.microsoft.com/office/drawing/2014/main" val="2238466136"/>
                    </a:ext>
                  </a:extLst>
                </a:gridCol>
                <a:gridCol w="1143622">
                  <a:extLst>
                    <a:ext uri="{9D8B030D-6E8A-4147-A177-3AD203B41FA5}">
                      <a16:colId xmlns:a16="http://schemas.microsoft.com/office/drawing/2014/main" val="3296344430"/>
                    </a:ext>
                  </a:extLst>
                </a:gridCol>
                <a:gridCol w="1143622">
                  <a:extLst>
                    <a:ext uri="{9D8B030D-6E8A-4147-A177-3AD203B41FA5}">
                      <a16:colId xmlns:a16="http://schemas.microsoft.com/office/drawing/2014/main" val="628736576"/>
                    </a:ext>
                  </a:extLst>
                </a:gridCol>
              </a:tblGrid>
              <a:tr h="372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제품코드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품번</a:t>
                      </a:r>
                      <a:r>
                        <a:rPr lang="en-US" altLang="ko-KR" sz="1100" dirty="0"/>
                        <a:t>(Alias)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Spec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계획수량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단위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생산계획일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4421303"/>
                  </a:ext>
                </a:extLst>
              </a:tr>
              <a:tr h="37296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761988"/>
                  </a:ext>
                </a:extLst>
              </a:tr>
              <a:tr h="37296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48764"/>
                  </a:ext>
                </a:extLst>
              </a:tr>
              <a:tr h="37296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937130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B2043F3A-9CAA-496D-8F53-2FA857078E8A}"/>
              </a:ext>
            </a:extLst>
          </p:cNvPr>
          <p:cNvSpPr/>
          <p:nvPr/>
        </p:nvSpPr>
        <p:spPr>
          <a:xfrm>
            <a:off x="8461083" y="882242"/>
            <a:ext cx="13911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계획작성</a:t>
            </a:r>
          </a:p>
        </p:txBody>
      </p:sp>
    </p:spTree>
    <p:extLst>
      <p:ext uri="{BB962C8B-B14F-4D97-AF65-F5344CB8AC3E}">
        <p14:creationId xmlns:p14="http://schemas.microsoft.com/office/powerpoint/2010/main" val="272808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218056-4224-45FE-A636-016677C54679}"/>
              </a:ext>
            </a:extLst>
          </p:cNvPr>
          <p:cNvSpPr txBox="1"/>
          <p:nvPr/>
        </p:nvSpPr>
        <p:spPr>
          <a:xfrm>
            <a:off x="0" y="0"/>
            <a:ext cx="5670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생산관리 </a:t>
            </a:r>
            <a:r>
              <a:rPr lang="en-US" altLang="ko-KR" dirty="0"/>
              <a:t>– </a:t>
            </a:r>
            <a:r>
              <a:rPr lang="ko-KR" altLang="en-US" dirty="0"/>
              <a:t>생산계획</a:t>
            </a:r>
            <a:r>
              <a:rPr lang="en-US" altLang="ko-KR" dirty="0"/>
              <a:t>(</a:t>
            </a:r>
            <a:r>
              <a:rPr lang="ko-KR" altLang="en-US" dirty="0"/>
              <a:t>작업지시</a:t>
            </a:r>
            <a:r>
              <a:rPr lang="en-US" altLang="ko-KR" dirty="0"/>
              <a:t>)</a:t>
            </a:r>
            <a:r>
              <a:rPr lang="ko-KR" altLang="en-US" dirty="0"/>
              <a:t>관리 </a:t>
            </a:r>
            <a:r>
              <a:rPr lang="en-US" altLang="ko-KR" dirty="0"/>
              <a:t>– </a:t>
            </a:r>
            <a:r>
              <a:rPr lang="ko-KR" altLang="en-US" dirty="0"/>
              <a:t>계획 등록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18597A-F9AA-4720-A257-FC41CBCED7E3}"/>
              </a:ext>
            </a:extLst>
          </p:cNvPr>
          <p:cNvSpPr/>
          <p:nvPr/>
        </p:nvSpPr>
        <p:spPr>
          <a:xfrm>
            <a:off x="889232" y="838898"/>
            <a:ext cx="10469461" cy="5780015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01ADD31-BCC0-4357-8226-3F313EBA8B35}"/>
              </a:ext>
            </a:extLst>
          </p:cNvPr>
          <p:cNvSpPr/>
          <p:nvPr/>
        </p:nvSpPr>
        <p:spPr>
          <a:xfrm>
            <a:off x="932575" y="882242"/>
            <a:ext cx="7473978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생산계획등록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090D6F8-8DD7-4B6E-B0C7-EAC35FAB642F}"/>
              </a:ext>
            </a:extLst>
          </p:cNvPr>
          <p:cNvSpPr/>
          <p:nvPr/>
        </p:nvSpPr>
        <p:spPr>
          <a:xfrm>
            <a:off x="932577" y="1412149"/>
            <a:ext cx="10326848" cy="878260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수주내역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수주번호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순번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 err="1">
                <a:solidFill>
                  <a:schemeClr val="tx1"/>
                </a:solidFill>
              </a:rPr>
              <a:t>수주처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수주일자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마감일자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제품코드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품명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품번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수주수량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미계획수량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계획수량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단위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비고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7832840-0B20-4266-81A4-5DE18081A58E}"/>
              </a:ext>
            </a:extLst>
          </p:cNvPr>
          <p:cNvSpPr/>
          <p:nvPr/>
        </p:nvSpPr>
        <p:spPr>
          <a:xfrm>
            <a:off x="905482" y="2900207"/>
            <a:ext cx="10397284" cy="3676762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ED0BDEC-A97D-40F0-AAE5-75EBD1BE22D5}"/>
              </a:ext>
            </a:extLst>
          </p:cNvPr>
          <p:cNvSpPr/>
          <p:nvPr/>
        </p:nvSpPr>
        <p:spPr>
          <a:xfrm>
            <a:off x="931876" y="2334238"/>
            <a:ext cx="10326848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생산계획정보</a:t>
            </a:r>
          </a:p>
        </p:txBody>
      </p:sp>
      <p:graphicFrame>
        <p:nvGraphicFramePr>
          <p:cNvPr id="32" name="표 2">
            <a:extLst>
              <a:ext uri="{FF2B5EF4-FFF2-40B4-BE49-F238E27FC236}">
                <a16:creationId xmlns:a16="http://schemas.microsoft.com/office/drawing/2014/main" id="{F0F9A365-A411-4EEC-A101-C55C23AA5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787754"/>
              </p:ext>
            </p:extLst>
          </p:nvPr>
        </p:nvGraphicFramePr>
        <p:xfrm>
          <a:off x="966828" y="3036815"/>
          <a:ext cx="10291897" cy="3473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271">
                  <a:extLst>
                    <a:ext uri="{9D8B030D-6E8A-4147-A177-3AD203B41FA5}">
                      <a16:colId xmlns:a16="http://schemas.microsoft.com/office/drawing/2014/main" val="2221201280"/>
                    </a:ext>
                  </a:extLst>
                </a:gridCol>
                <a:gridCol w="1470271">
                  <a:extLst>
                    <a:ext uri="{9D8B030D-6E8A-4147-A177-3AD203B41FA5}">
                      <a16:colId xmlns:a16="http://schemas.microsoft.com/office/drawing/2014/main" val="2740697070"/>
                    </a:ext>
                  </a:extLst>
                </a:gridCol>
                <a:gridCol w="1470271">
                  <a:extLst>
                    <a:ext uri="{9D8B030D-6E8A-4147-A177-3AD203B41FA5}">
                      <a16:colId xmlns:a16="http://schemas.microsoft.com/office/drawing/2014/main" val="3717506471"/>
                    </a:ext>
                  </a:extLst>
                </a:gridCol>
                <a:gridCol w="1470271">
                  <a:extLst>
                    <a:ext uri="{9D8B030D-6E8A-4147-A177-3AD203B41FA5}">
                      <a16:colId xmlns:a16="http://schemas.microsoft.com/office/drawing/2014/main" val="4235881513"/>
                    </a:ext>
                  </a:extLst>
                </a:gridCol>
                <a:gridCol w="1470271">
                  <a:extLst>
                    <a:ext uri="{9D8B030D-6E8A-4147-A177-3AD203B41FA5}">
                      <a16:colId xmlns:a16="http://schemas.microsoft.com/office/drawing/2014/main" val="3551219252"/>
                    </a:ext>
                  </a:extLst>
                </a:gridCol>
                <a:gridCol w="1470271">
                  <a:extLst>
                    <a:ext uri="{9D8B030D-6E8A-4147-A177-3AD203B41FA5}">
                      <a16:colId xmlns:a16="http://schemas.microsoft.com/office/drawing/2014/main" val="2238466136"/>
                    </a:ext>
                  </a:extLst>
                </a:gridCol>
                <a:gridCol w="1470271">
                  <a:extLst>
                    <a:ext uri="{9D8B030D-6E8A-4147-A177-3AD203B41FA5}">
                      <a16:colId xmlns:a16="http://schemas.microsoft.com/office/drawing/2014/main" val="628736576"/>
                    </a:ext>
                  </a:extLst>
                </a:gridCol>
              </a:tblGrid>
              <a:tr h="4647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제품코드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품번</a:t>
                      </a:r>
                      <a:r>
                        <a:rPr lang="en-US" altLang="ko-KR" sz="1100" dirty="0"/>
                        <a:t>(Alias)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Spec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계획수량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생산시작계획일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4421303"/>
                  </a:ext>
                </a:extLst>
              </a:tr>
              <a:tr h="100277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761988"/>
                  </a:ext>
                </a:extLst>
              </a:tr>
              <a:tr h="100277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48764"/>
                  </a:ext>
                </a:extLst>
              </a:tr>
              <a:tr h="100277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937130"/>
                  </a:ext>
                </a:extLst>
              </a:tr>
            </a:tbl>
          </a:graphicData>
        </a:graphic>
      </p:graphicFrame>
      <p:sp>
        <p:nvSpPr>
          <p:cNvPr id="46" name="직사각형 45">
            <a:extLst>
              <a:ext uri="{FF2B5EF4-FFF2-40B4-BE49-F238E27FC236}">
                <a16:creationId xmlns:a16="http://schemas.microsoft.com/office/drawing/2014/main" id="{9DC8FD1C-0285-481F-A5C0-663C0C751F77}"/>
              </a:ext>
            </a:extLst>
          </p:cNvPr>
          <p:cNvSpPr/>
          <p:nvPr/>
        </p:nvSpPr>
        <p:spPr>
          <a:xfrm>
            <a:off x="9908797" y="881741"/>
            <a:ext cx="13911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29F7662-F971-41F7-AA0B-1C4C6B636378}"/>
              </a:ext>
            </a:extLst>
          </p:cNvPr>
          <p:cNvSpPr/>
          <p:nvPr/>
        </p:nvSpPr>
        <p:spPr>
          <a:xfrm>
            <a:off x="8465276" y="885522"/>
            <a:ext cx="13911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914930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218056-4224-45FE-A636-016677C54679}"/>
              </a:ext>
            </a:extLst>
          </p:cNvPr>
          <p:cNvSpPr txBox="1"/>
          <p:nvPr/>
        </p:nvSpPr>
        <p:spPr>
          <a:xfrm>
            <a:off x="0" y="0"/>
            <a:ext cx="5670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생산관리 </a:t>
            </a:r>
            <a:r>
              <a:rPr lang="en-US" altLang="ko-KR" dirty="0"/>
              <a:t>– </a:t>
            </a:r>
            <a:r>
              <a:rPr lang="ko-KR" altLang="en-US" dirty="0"/>
              <a:t>생산계획</a:t>
            </a:r>
            <a:r>
              <a:rPr lang="en-US" altLang="ko-KR" dirty="0"/>
              <a:t>(</a:t>
            </a:r>
            <a:r>
              <a:rPr lang="ko-KR" altLang="en-US" dirty="0"/>
              <a:t>작업지시</a:t>
            </a:r>
            <a:r>
              <a:rPr lang="en-US" altLang="ko-KR" dirty="0"/>
              <a:t>)</a:t>
            </a:r>
            <a:r>
              <a:rPr lang="ko-KR" altLang="en-US" dirty="0"/>
              <a:t>관리 </a:t>
            </a:r>
            <a:r>
              <a:rPr lang="en-US" altLang="ko-KR" dirty="0"/>
              <a:t>– </a:t>
            </a:r>
            <a:r>
              <a:rPr lang="ko-KR" altLang="en-US" dirty="0"/>
              <a:t>계획 수정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18597A-F9AA-4720-A257-FC41CBCED7E3}"/>
              </a:ext>
            </a:extLst>
          </p:cNvPr>
          <p:cNvSpPr/>
          <p:nvPr/>
        </p:nvSpPr>
        <p:spPr>
          <a:xfrm>
            <a:off x="889232" y="838898"/>
            <a:ext cx="10469461" cy="5780015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01ADD31-BCC0-4357-8226-3F313EBA8B35}"/>
              </a:ext>
            </a:extLst>
          </p:cNvPr>
          <p:cNvSpPr/>
          <p:nvPr/>
        </p:nvSpPr>
        <p:spPr>
          <a:xfrm>
            <a:off x="932575" y="882242"/>
            <a:ext cx="7473978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생산계획등록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090D6F8-8DD7-4B6E-B0C7-EAC35FAB642F}"/>
              </a:ext>
            </a:extLst>
          </p:cNvPr>
          <p:cNvSpPr/>
          <p:nvPr/>
        </p:nvSpPr>
        <p:spPr>
          <a:xfrm>
            <a:off x="932577" y="1412149"/>
            <a:ext cx="10326848" cy="878260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수주내역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수주번호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순번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 err="1">
                <a:solidFill>
                  <a:schemeClr val="tx1"/>
                </a:solidFill>
              </a:rPr>
              <a:t>수주처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수주일자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마감일자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제품코드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품명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품번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수주수량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미계획수량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계획수량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단위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비고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7832840-0B20-4266-81A4-5DE18081A58E}"/>
              </a:ext>
            </a:extLst>
          </p:cNvPr>
          <p:cNvSpPr/>
          <p:nvPr/>
        </p:nvSpPr>
        <p:spPr>
          <a:xfrm>
            <a:off x="905482" y="2900207"/>
            <a:ext cx="10397284" cy="3676762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ED0BDEC-A97D-40F0-AAE5-75EBD1BE22D5}"/>
              </a:ext>
            </a:extLst>
          </p:cNvPr>
          <p:cNvSpPr/>
          <p:nvPr/>
        </p:nvSpPr>
        <p:spPr>
          <a:xfrm>
            <a:off x="931876" y="2334238"/>
            <a:ext cx="89245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생산계획정보</a:t>
            </a:r>
          </a:p>
        </p:txBody>
      </p:sp>
      <p:graphicFrame>
        <p:nvGraphicFramePr>
          <p:cNvPr id="32" name="표 2">
            <a:extLst>
              <a:ext uri="{FF2B5EF4-FFF2-40B4-BE49-F238E27FC236}">
                <a16:creationId xmlns:a16="http://schemas.microsoft.com/office/drawing/2014/main" id="{F0F9A365-A411-4EEC-A101-C55C23AA5541}"/>
              </a:ext>
            </a:extLst>
          </p:cNvPr>
          <p:cNvGraphicFramePr>
            <a:graphicFrameLocks noGrp="1"/>
          </p:cNvGraphicFramePr>
          <p:nvPr/>
        </p:nvGraphicFramePr>
        <p:xfrm>
          <a:off x="966828" y="3036815"/>
          <a:ext cx="10292600" cy="3473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575">
                  <a:extLst>
                    <a:ext uri="{9D8B030D-6E8A-4147-A177-3AD203B41FA5}">
                      <a16:colId xmlns:a16="http://schemas.microsoft.com/office/drawing/2014/main" val="2221201280"/>
                    </a:ext>
                  </a:extLst>
                </a:gridCol>
                <a:gridCol w="1286575">
                  <a:extLst>
                    <a:ext uri="{9D8B030D-6E8A-4147-A177-3AD203B41FA5}">
                      <a16:colId xmlns:a16="http://schemas.microsoft.com/office/drawing/2014/main" val="2740697070"/>
                    </a:ext>
                  </a:extLst>
                </a:gridCol>
                <a:gridCol w="1286575">
                  <a:extLst>
                    <a:ext uri="{9D8B030D-6E8A-4147-A177-3AD203B41FA5}">
                      <a16:colId xmlns:a16="http://schemas.microsoft.com/office/drawing/2014/main" val="3717506471"/>
                    </a:ext>
                  </a:extLst>
                </a:gridCol>
                <a:gridCol w="1286575">
                  <a:extLst>
                    <a:ext uri="{9D8B030D-6E8A-4147-A177-3AD203B41FA5}">
                      <a16:colId xmlns:a16="http://schemas.microsoft.com/office/drawing/2014/main" val="4235881513"/>
                    </a:ext>
                  </a:extLst>
                </a:gridCol>
                <a:gridCol w="1286575">
                  <a:extLst>
                    <a:ext uri="{9D8B030D-6E8A-4147-A177-3AD203B41FA5}">
                      <a16:colId xmlns:a16="http://schemas.microsoft.com/office/drawing/2014/main" val="3551219252"/>
                    </a:ext>
                  </a:extLst>
                </a:gridCol>
                <a:gridCol w="1286575">
                  <a:extLst>
                    <a:ext uri="{9D8B030D-6E8A-4147-A177-3AD203B41FA5}">
                      <a16:colId xmlns:a16="http://schemas.microsoft.com/office/drawing/2014/main" val="2238466136"/>
                    </a:ext>
                  </a:extLst>
                </a:gridCol>
                <a:gridCol w="1286575">
                  <a:extLst>
                    <a:ext uri="{9D8B030D-6E8A-4147-A177-3AD203B41FA5}">
                      <a16:colId xmlns:a16="http://schemas.microsoft.com/office/drawing/2014/main" val="175420079"/>
                    </a:ext>
                  </a:extLst>
                </a:gridCol>
                <a:gridCol w="1286575">
                  <a:extLst>
                    <a:ext uri="{9D8B030D-6E8A-4147-A177-3AD203B41FA5}">
                      <a16:colId xmlns:a16="http://schemas.microsoft.com/office/drawing/2014/main" val="628736576"/>
                    </a:ext>
                  </a:extLst>
                </a:gridCol>
              </a:tblGrid>
              <a:tr h="4647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제품코드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품번</a:t>
                      </a:r>
                      <a:r>
                        <a:rPr lang="en-US" altLang="ko-KR" sz="1100" dirty="0"/>
                        <a:t>(Alias)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Spec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계획수량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생산시작계획일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4421303"/>
                  </a:ext>
                </a:extLst>
              </a:tr>
              <a:tr h="100277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761988"/>
                  </a:ext>
                </a:extLst>
              </a:tr>
              <a:tr h="100277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48764"/>
                  </a:ext>
                </a:extLst>
              </a:tr>
              <a:tr h="100277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937130"/>
                  </a:ext>
                </a:extLst>
              </a:tr>
            </a:tbl>
          </a:graphicData>
        </a:graphic>
      </p:graphicFrame>
      <p:sp>
        <p:nvSpPr>
          <p:cNvPr id="46" name="직사각형 45">
            <a:extLst>
              <a:ext uri="{FF2B5EF4-FFF2-40B4-BE49-F238E27FC236}">
                <a16:creationId xmlns:a16="http://schemas.microsoft.com/office/drawing/2014/main" id="{9DC8FD1C-0285-481F-A5C0-663C0C751F77}"/>
              </a:ext>
            </a:extLst>
          </p:cNvPr>
          <p:cNvSpPr/>
          <p:nvPr/>
        </p:nvSpPr>
        <p:spPr>
          <a:xfrm>
            <a:off x="9908797" y="881741"/>
            <a:ext cx="13911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29F7662-F971-41F7-AA0B-1C4C6B636378}"/>
              </a:ext>
            </a:extLst>
          </p:cNvPr>
          <p:cNvSpPr/>
          <p:nvPr/>
        </p:nvSpPr>
        <p:spPr>
          <a:xfrm>
            <a:off x="8465276" y="885522"/>
            <a:ext cx="13911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D69788-365E-49F3-9410-11AD5CB0DF0C}"/>
              </a:ext>
            </a:extLst>
          </p:cNvPr>
          <p:cNvSpPr/>
          <p:nvPr/>
        </p:nvSpPr>
        <p:spPr>
          <a:xfrm>
            <a:off x="9899094" y="2334238"/>
            <a:ext cx="13911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215815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1622</TotalTime>
  <Words>441</Words>
  <Application>Microsoft Office PowerPoint</Application>
  <PresentationFormat>와이드스크린</PresentationFormat>
  <Paragraphs>227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MES UI 구성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 UI 구성</dc:title>
  <dc:creator>shim junbo</dc:creator>
  <cp:lastModifiedBy>shim junbo</cp:lastModifiedBy>
  <cp:revision>81</cp:revision>
  <dcterms:created xsi:type="dcterms:W3CDTF">2022-04-20T01:58:38Z</dcterms:created>
  <dcterms:modified xsi:type="dcterms:W3CDTF">2022-04-24T10:10:45Z</dcterms:modified>
</cp:coreProperties>
</file>