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8" r:id="rId5"/>
    <p:sldId id="269" r:id="rId6"/>
    <p:sldId id="270" r:id="rId7"/>
    <p:sldId id="267" r:id="rId8"/>
    <p:sldId id="259" r:id="rId9"/>
    <p:sldId id="263" r:id="rId10"/>
    <p:sldId id="264" r:id="rId11"/>
    <p:sldId id="265" r:id="rId12"/>
    <p:sldId id="258" r:id="rId13"/>
    <p:sldId id="266" r:id="rId14"/>
    <p:sldId id="261" r:id="rId15"/>
    <p:sldId id="262" r:id="rId16"/>
    <p:sldId id="273" r:id="rId17"/>
    <p:sldId id="274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39FDB-CBA8-4570-B246-DEB1D3697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C4F569-6B09-47F3-B595-97FC6F0E6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0E16DF-0C42-4449-A8ED-175F1591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CB5-134D-4A29-A05D-5C87D28C10D2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9818F4-683D-47DC-8B45-A17A1F8CD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0272A7-65DF-42DA-8BE0-6EEDC2A5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B1A0-EF6C-431E-8580-80CF4ADF2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18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CFBE-5D80-4CD5-BB7A-DBF0F9D5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094C5C-82C4-43BD-9553-9168AEE32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36BE0-C649-4640-9519-3E2EE6717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CB5-134D-4A29-A05D-5C87D28C10D2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52593A-9924-4C2E-ACCF-7CC039C03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E4BA6-8FD2-48E6-921E-40ECA01F4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B1A0-EF6C-431E-8580-80CF4ADF2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280F98-3667-4C4F-BA30-367C25AF6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57C9FB-CFAB-4487-AFAF-A1B703B2C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CBB50-5C96-4211-9CF3-30D16AB3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CB5-134D-4A29-A05D-5C87D28C10D2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55B45F-90D1-4A1E-8442-A7421D150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527D1-43BC-4357-BD1F-F0CB175B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B1A0-EF6C-431E-8580-80CF4ADF2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80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37CF2-2DA1-4B52-A5B7-5508F3A3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59EC5-3F94-454A-A00F-C0699491E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FCF36-64FB-4CAF-AB63-4A172D1B7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CB5-134D-4A29-A05D-5C87D28C10D2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68C93-3D77-4F11-9408-BE898523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AEAA7F-2C51-4EC8-B358-033E2BE9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B1A0-EF6C-431E-8580-80CF4ADF2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52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50D5B-BC4B-42E0-B183-F7C31066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F0CDE9-544F-4272-8650-F7CA3612A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DF649-47CB-4AC4-BB0A-55DED414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CB5-134D-4A29-A05D-5C87D28C10D2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D3A70-C61B-4511-92B0-17AA0BA2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9AE39-65FE-4BC9-A462-86E0D338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B1A0-EF6C-431E-8580-80CF4ADF2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35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DB27C-F03C-4795-898D-DC3E3CA4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576A9B-BE92-4EFC-8A5D-4AE4C37C1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849A12-C1BA-4E89-9D2E-86D564136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3ACCEE-46C9-4B75-8099-F39A95BF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CB5-134D-4A29-A05D-5C87D28C10D2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473758-0D23-46AB-839C-703A2AC3F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3B1D1F-2DC0-4840-997A-B0C201DB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B1A0-EF6C-431E-8580-80CF4ADF2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3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5C9FC-EC6C-4A95-B1C0-FB3724EB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135A6B-3231-407F-87C4-BF64C663B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BF1A0B-368D-4B3B-83CF-3F386EB0E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4E16F6-7298-402B-9D6E-D2EA8B021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A494A7-3DE2-4BA9-AE85-0C6F187D9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094B45-8755-482B-A509-B53B7C0B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CB5-134D-4A29-A05D-5C87D28C10D2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64660D-4C5F-4C71-A2CB-9D0A2DFA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238A10-089B-4E72-9AA2-C781BDCA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B1A0-EF6C-431E-8580-80CF4ADF2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54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A9518-BC39-4811-8267-52A06CB27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015F40-DF89-4C3C-8CCC-730180B1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CB5-134D-4A29-A05D-5C87D28C10D2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B061EF-9B91-4C6C-8B2E-84DCABDC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E5B5DD-9A45-4503-A5AC-9B89FDBA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B1A0-EF6C-431E-8580-80CF4ADF2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29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FCAF86-328E-4D20-82B3-4E907D3B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CB5-134D-4A29-A05D-5C87D28C10D2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6BC447-21E3-4514-875A-E844F4A3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7152B6-40E1-4D2D-8A92-1E4F14FE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B1A0-EF6C-431E-8580-80CF4ADF2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6E2E1-0E60-48A8-86BB-4FFDE801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C5501E-5AFE-4C77-A78F-EA48D0C81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18D16F-2476-469C-BDBD-D02534023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0F838D-ED03-4011-9B98-04B3260E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CB5-134D-4A29-A05D-5C87D28C10D2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1F325B-086E-4F5A-856F-4FB3FDBF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38BCF4-B220-46B9-B83B-654BD500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B1A0-EF6C-431E-8580-80CF4ADF2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71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34948-BF43-46DE-901A-3D6D56929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D887D8-87BD-4AEC-A519-AA1938F91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0D1AF0-AF9F-4F5E-8FB2-65666C41A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52DEE6-DD0F-448C-9968-2B0B34AA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3CB5-134D-4A29-A05D-5C87D28C10D2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1682A4-A8A3-479B-8FE1-F2471160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462C10-F34C-4217-9DCB-11ED33DD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B1A0-EF6C-431E-8580-80CF4ADF2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11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EC548D-06A5-406F-A282-CB4CDDD6F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2D848E-6C2A-42BE-B189-6EC539F15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8E52D4-8A38-4EFF-A262-246775217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E3CB5-134D-4A29-A05D-5C87D28C10D2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C35B5E-74C4-453B-8BF5-E1F589881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C45C22-B8DB-4210-901B-0CF1C7437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5B1A0-EF6C-431E-8580-80CF4ADF2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9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33A55-348B-49E5-AEA4-E1A8F2F8B9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MES UI </a:t>
            </a:r>
            <a:r>
              <a:rPr lang="ko-KR" altLang="en-US" dirty="0"/>
              <a:t>구성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7C5858-B36B-4FBB-9522-8A26685BF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2762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영업관리 </a:t>
            </a:r>
            <a:r>
              <a:rPr lang="en-US" altLang="ko-KR" dirty="0"/>
              <a:t>– </a:t>
            </a:r>
            <a:r>
              <a:rPr lang="ko-KR" altLang="en-US" dirty="0" err="1"/>
              <a:t>수주품</a:t>
            </a:r>
            <a:r>
              <a:rPr lang="ko-KR" altLang="en-US" dirty="0"/>
              <a:t> 출고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1ADD31-BCC0-4357-8226-3F313EBA8B35}"/>
              </a:ext>
            </a:extLst>
          </p:cNvPr>
          <p:cNvSpPr/>
          <p:nvPr/>
        </p:nvSpPr>
        <p:spPr>
          <a:xfrm>
            <a:off x="932575" y="882242"/>
            <a:ext cx="897744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수주품</a:t>
            </a:r>
            <a:r>
              <a:rPr lang="ko-KR" altLang="en-US" dirty="0">
                <a:solidFill>
                  <a:schemeClr val="tx1"/>
                </a:solidFill>
              </a:rPr>
              <a:t> 출고현황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17E8825-429A-433A-81B3-6AECB33E4BB4}"/>
              </a:ext>
            </a:extLst>
          </p:cNvPr>
          <p:cNvSpPr/>
          <p:nvPr/>
        </p:nvSpPr>
        <p:spPr>
          <a:xfrm>
            <a:off x="10353415" y="1397842"/>
            <a:ext cx="959057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B8A100A-F4CC-42A4-AD67-7F623D3DBFF9}"/>
              </a:ext>
            </a:extLst>
          </p:cNvPr>
          <p:cNvSpPr/>
          <p:nvPr/>
        </p:nvSpPr>
        <p:spPr>
          <a:xfrm>
            <a:off x="9938769" y="872239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거래명세표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1F7C34-3850-4761-B3D1-02CE6D165366}"/>
              </a:ext>
            </a:extLst>
          </p:cNvPr>
          <p:cNvSpPr/>
          <p:nvPr/>
        </p:nvSpPr>
        <p:spPr>
          <a:xfrm>
            <a:off x="928291" y="2345155"/>
            <a:ext cx="897744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수주상세내역</a:t>
            </a:r>
          </a:p>
        </p:txBody>
      </p:sp>
      <p:graphicFrame>
        <p:nvGraphicFramePr>
          <p:cNvPr id="17" name="표 2">
            <a:extLst>
              <a:ext uri="{FF2B5EF4-FFF2-40B4-BE49-F238E27FC236}">
                <a16:creationId xmlns:a16="http://schemas.microsoft.com/office/drawing/2014/main" id="{44665841-F487-4CD3-A8A7-2D2E52D5E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025515"/>
              </p:ext>
            </p:extLst>
          </p:nvPr>
        </p:nvGraphicFramePr>
        <p:xfrm>
          <a:off x="1010255" y="2900974"/>
          <a:ext cx="10292503" cy="3617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731">
                  <a:extLst>
                    <a:ext uri="{9D8B030D-6E8A-4147-A177-3AD203B41FA5}">
                      <a16:colId xmlns:a16="http://schemas.microsoft.com/office/drawing/2014/main" val="2221201280"/>
                    </a:ext>
                  </a:extLst>
                </a:gridCol>
                <a:gridCol w="791731">
                  <a:extLst>
                    <a:ext uri="{9D8B030D-6E8A-4147-A177-3AD203B41FA5}">
                      <a16:colId xmlns:a16="http://schemas.microsoft.com/office/drawing/2014/main" val="3348620750"/>
                    </a:ext>
                  </a:extLst>
                </a:gridCol>
                <a:gridCol w="791731">
                  <a:extLst>
                    <a:ext uri="{9D8B030D-6E8A-4147-A177-3AD203B41FA5}">
                      <a16:colId xmlns:a16="http://schemas.microsoft.com/office/drawing/2014/main" val="546202925"/>
                    </a:ext>
                  </a:extLst>
                </a:gridCol>
                <a:gridCol w="791731">
                  <a:extLst>
                    <a:ext uri="{9D8B030D-6E8A-4147-A177-3AD203B41FA5}">
                      <a16:colId xmlns:a16="http://schemas.microsoft.com/office/drawing/2014/main" val="4181953383"/>
                    </a:ext>
                  </a:extLst>
                </a:gridCol>
                <a:gridCol w="791731">
                  <a:extLst>
                    <a:ext uri="{9D8B030D-6E8A-4147-A177-3AD203B41FA5}">
                      <a16:colId xmlns:a16="http://schemas.microsoft.com/office/drawing/2014/main" val="3548078678"/>
                    </a:ext>
                  </a:extLst>
                </a:gridCol>
                <a:gridCol w="791731">
                  <a:extLst>
                    <a:ext uri="{9D8B030D-6E8A-4147-A177-3AD203B41FA5}">
                      <a16:colId xmlns:a16="http://schemas.microsoft.com/office/drawing/2014/main" val="4017796271"/>
                    </a:ext>
                  </a:extLst>
                </a:gridCol>
                <a:gridCol w="791731">
                  <a:extLst>
                    <a:ext uri="{9D8B030D-6E8A-4147-A177-3AD203B41FA5}">
                      <a16:colId xmlns:a16="http://schemas.microsoft.com/office/drawing/2014/main" val="3460607509"/>
                    </a:ext>
                  </a:extLst>
                </a:gridCol>
                <a:gridCol w="791731">
                  <a:extLst>
                    <a:ext uri="{9D8B030D-6E8A-4147-A177-3AD203B41FA5}">
                      <a16:colId xmlns:a16="http://schemas.microsoft.com/office/drawing/2014/main" val="2740697070"/>
                    </a:ext>
                  </a:extLst>
                </a:gridCol>
                <a:gridCol w="791731">
                  <a:extLst>
                    <a:ext uri="{9D8B030D-6E8A-4147-A177-3AD203B41FA5}">
                      <a16:colId xmlns:a16="http://schemas.microsoft.com/office/drawing/2014/main" val="3717506471"/>
                    </a:ext>
                  </a:extLst>
                </a:gridCol>
                <a:gridCol w="791731">
                  <a:extLst>
                    <a:ext uri="{9D8B030D-6E8A-4147-A177-3AD203B41FA5}">
                      <a16:colId xmlns:a16="http://schemas.microsoft.com/office/drawing/2014/main" val="2608666194"/>
                    </a:ext>
                  </a:extLst>
                </a:gridCol>
                <a:gridCol w="791731">
                  <a:extLst>
                    <a:ext uri="{9D8B030D-6E8A-4147-A177-3AD203B41FA5}">
                      <a16:colId xmlns:a16="http://schemas.microsoft.com/office/drawing/2014/main" val="3879969907"/>
                    </a:ext>
                  </a:extLst>
                </a:gridCol>
                <a:gridCol w="791731">
                  <a:extLst>
                    <a:ext uri="{9D8B030D-6E8A-4147-A177-3AD203B41FA5}">
                      <a16:colId xmlns:a16="http://schemas.microsoft.com/office/drawing/2014/main" val="81547675"/>
                    </a:ext>
                  </a:extLst>
                </a:gridCol>
                <a:gridCol w="791731">
                  <a:extLst>
                    <a:ext uri="{9D8B030D-6E8A-4147-A177-3AD203B41FA5}">
                      <a16:colId xmlns:a16="http://schemas.microsoft.com/office/drawing/2014/main" val="628736576"/>
                    </a:ext>
                  </a:extLst>
                </a:gridCol>
              </a:tblGrid>
              <a:tr h="5177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출고번호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출고일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수주번호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수주순번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수주처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납품처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제품코드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품번</a:t>
                      </a:r>
                      <a:r>
                        <a:rPr lang="en-US" altLang="ko-KR" sz="1100" dirty="0"/>
                        <a:t>(Alias)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출고수량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단위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출고시간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103317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103317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103317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AAABAB-A3E8-4653-96F6-E8B3E7745930}"/>
              </a:ext>
            </a:extLst>
          </p:cNvPr>
          <p:cNvSpPr/>
          <p:nvPr/>
        </p:nvSpPr>
        <p:spPr>
          <a:xfrm>
            <a:off x="9948556" y="2326219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출고취소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65DC5AA-4A87-4C69-93DD-852526A2C651}"/>
              </a:ext>
            </a:extLst>
          </p:cNvPr>
          <p:cNvSpPr/>
          <p:nvPr/>
        </p:nvSpPr>
        <p:spPr>
          <a:xfrm>
            <a:off x="932577" y="1412149"/>
            <a:ext cx="9377494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 영역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출고번호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출고일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수주번호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수주처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제품코드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품명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품번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03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생산관리 </a:t>
            </a:r>
            <a:r>
              <a:rPr lang="en-US" altLang="ko-KR" dirty="0"/>
              <a:t>– </a:t>
            </a:r>
            <a:r>
              <a:rPr lang="ko-KR" altLang="en-US" dirty="0"/>
              <a:t>생산계획</a:t>
            </a:r>
            <a:r>
              <a:rPr lang="en-US" altLang="ko-KR" dirty="0"/>
              <a:t>(</a:t>
            </a:r>
            <a:r>
              <a:rPr lang="ko-KR" altLang="en-US" dirty="0"/>
              <a:t>작업지시</a:t>
            </a:r>
            <a:r>
              <a:rPr lang="en-US" altLang="ko-KR" dirty="0"/>
              <a:t>)</a:t>
            </a:r>
            <a:r>
              <a:rPr lang="ko-KR" altLang="en-US" dirty="0"/>
              <a:t>관리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1ADD31-BCC0-4357-8226-3F313EBA8B35}"/>
              </a:ext>
            </a:extLst>
          </p:cNvPr>
          <p:cNvSpPr/>
          <p:nvPr/>
        </p:nvSpPr>
        <p:spPr>
          <a:xfrm>
            <a:off x="932575" y="882242"/>
            <a:ext cx="7473978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생산계획관리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90D6F8-8DD7-4B6E-B0C7-EAC35FAB642F}"/>
              </a:ext>
            </a:extLst>
          </p:cNvPr>
          <p:cNvSpPr/>
          <p:nvPr/>
        </p:nvSpPr>
        <p:spPr>
          <a:xfrm>
            <a:off x="932577" y="1412149"/>
            <a:ext cx="9377494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 영역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수주일자 </a:t>
            </a:r>
            <a:r>
              <a:rPr lang="en-US" altLang="ko-KR" dirty="0">
                <a:solidFill>
                  <a:schemeClr val="tx1"/>
                </a:solidFill>
              </a:rPr>
              <a:t>A ~ B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수주처코드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수주처명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제품코드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품명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품번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832840-0B20-4266-81A4-5DE18081A58E}"/>
              </a:ext>
            </a:extLst>
          </p:cNvPr>
          <p:cNvSpPr/>
          <p:nvPr/>
        </p:nvSpPr>
        <p:spPr>
          <a:xfrm>
            <a:off x="905482" y="4890781"/>
            <a:ext cx="10397284" cy="1686188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D0BDEC-A97D-40F0-AAE5-75EBD1BE22D5}"/>
              </a:ext>
            </a:extLst>
          </p:cNvPr>
          <p:cNvSpPr/>
          <p:nvPr/>
        </p:nvSpPr>
        <p:spPr>
          <a:xfrm>
            <a:off x="931876" y="4355500"/>
            <a:ext cx="1039728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생산계획정보</a:t>
            </a:r>
          </a:p>
        </p:txBody>
      </p:sp>
      <p:graphicFrame>
        <p:nvGraphicFramePr>
          <p:cNvPr id="25" name="표 2">
            <a:extLst>
              <a:ext uri="{FF2B5EF4-FFF2-40B4-BE49-F238E27FC236}">
                <a16:creationId xmlns:a16="http://schemas.microsoft.com/office/drawing/2014/main" id="{8742C51E-61F7-4BEB-A228-DB6DA4260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679367"/>
              </p:ext>
            </p:extLst>
          </p:nvPr>
        </p:nvGraphicFramePr>
        <p:xfrm>
          <a:off x="931876" y="2849353"/>
          <a:ext cx="10370893" cy="1424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761">
                  <a:extLst>
                    <a:ext uri="{9D8B030D-6E8A-4147-A177-3AD203B41FA5}">
                      <a16:colId xmlns:a16="http://schemas.microsoft.com/office/drawing/2014/main" val="1764533014"/>
                    </a:ext>
                  </a:extLst>
                </a:gridCol>
                <a:gridCol w="797761">
                  <a:extLst>
                    <a:ext uri="{9D8B030D-6E8A-4147-A177-3AD203B41FA5}">
                      <a16:colId xmlns:a16="http://schemas.microsoft.com/office/drawing/2014/main" val="3300475714"/>
                    </a:ext>
                  </a:extLst>
                </a:gridCol>
                <a:gridCol w="797761">
                  <a:extLst>
                    <a:ext uri="{9D8B030D-6E8A-4147-A177-3AD203B41FA5}">
                      <a16:colId xmlns:a16="http://schemas.microsoft.com/office/drawing/2014/main" val="2566056605"/>
                    </a:ext>
                  </a:extLst>
                </a:gridCol>
                <a:gridCol w="797761">
                  <a:extLst>
                    <a:ext uri="{9D8B030D-6E8A-4147-A177-3AD203B41FA5}">
                      <a16:colId xmlns:a16="http://schemas.microsoft.com/office/drawing/2014/main" val="2221201280"/>
                    </a:ext>
                  </a:extLst>
                </a:gridCol>
                <a:gridCol w="797761">
                  <a:extLst>
                    <a:ext uri="{9D8B030D-6E8A-4147-A177-3AD203B41FA5}">
                      <a16:colId xmlns:a16="http://schemas.microsoft.com/office/drawing/2014/main" val="2740697070"/>
                    </a:ext>
                  </a:extLst>
                </a:gridCol>
                <a:gridCol w="797761">
                  <a:extLst>
                    <a:ext uri="{9D8B030D-6E8A-4147-A177-3AD203B41FA5}">
                      <a16:colId xmlns:a16="http://schemas.microsoft.com/office/drawing/2014/main" val="3717506471"/>
                    </a:ext>
                  </a:extLst>
                </a:gridCol>
                <a:gridCol w="797761">
                  <a:extLst>
                    <a:ext uri="{9D8B030D-6E8A-4147-A177-3AD203B41FA5}">
                      <a16:colId xmlns:a16="http://schemas.microsoft.com/office/drawing/2014/main" val="2365070747"/>
                    </a:ext>
                  </a:extLst>
                </a:gridCol>
                <a:gridCol w="797761">
                  <a:extLst>
                    <a:ext uri="{9D8B030D-6E8A-4147-A177-3AD203B41FA5}">
                      <a16:colId xmlns:a16="http://schemas.microsoft.com/office/drawing/2014/main" val="1251619748"/>
                    </a:ext>
                  </a:extLst>
                </a:gridCol>
                <a:gridCol w="797761">
                  <a:extLst>
                    <a:ext uri="{9D8B030D-6E8A-4147-A177-3AD203B41FA5}">
                      <a16:colId xmlns:a16="http://schemas.microsoft.com/office/drawing/2014/main" val="3551219252"/>
                    </a:ext>
                  </a:extLst>
                </a:gridCol>
                <a:gridCol w="797761">
                  <a:extLst>
                    <a:ext uri="{9D8B030D-6E8A-4147-A177-3AD203B41FA5}">
                      <a16:colId xmlns:a16="http://schemas.microsoft.com/office/drawing/2014/main" val="1282973127"/>
                    </a:ext>
                  </a:extLst>
                </a:gridCol>
                <a:gridCol w="797761">
                  <a:extLst>
                    <a:ext uri="{9D8B030D-6E8A-4147-A177-3AD203B41FA5}">
                      <a16:colId xmlns:a16="http://schemas.microsoft.com/office/drawing/2014/main" val="2510193283"/>
                    </a:ext>
                  </a:extLst>
                </a:gridCol>
                <a:gridCol w="797761">
                  <a:extLst>
                    <a:ext uri="{9D8B030D-6E8A-4147-A177-3AD203B41FA5}">
                      <a16:colId xmlns:a16="http://schemas.microsoft.com/office/drawing/2014/main" val="2810374147"/>
                    </a:ext>
                  </a:extLst>
                </a:gridCol>
                <a:gridCol w="797761">
                  <a:extLst>
                    <a:ext uri="{9D8B030D-6E8A-4147-A177-3AD203B41FA5}">
                      <a16:colId xmlns:a16="http://schemas.microsoft.com/office/drawing/2014/main" val="628736576"/>
                    </a:ext>
                  </a:extLst>
                </a:gridCol>
              </a:tblGrid>
              <a:tr h="395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수주번호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순번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수주처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제품코드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품번</a:t>
                      </a:r>
                      <a:r>
                        <a:rPr lang="en-US" altLang="ko-KR" sz="1100" dirty="0"/>
                        <a:t>(Alias)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수주수량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미계획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단위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수주일자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마감일자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3325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3325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3325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C17E8825-429A-433A-81B3-6AECB33E4BB4}"/>
              </a:ext>
            </a:extLst>
          </p:cNvPr>
          <p:cNvSpPr/>
          <p:nvPr/>
        </p:nvSpPr>
        <p:spPr>
          <a:xfrm>
            <a:off x="10353415" y="1397842"/>
            <a:ext cx="959057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4E9C713-F849-4A15-BAD7-46D7E64D41E6}"/>
              </a:ext>
            </a:extLst>
          </p:cNvPr>
          <p:cNvSpPr/>
          <p:nvPr/>
        </p:nvSpPr>
        <p:spPr>
          <a:xfrm>
            <a:off x="9868251" y="895738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계획수정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1F7C34-3850-4761-B3D1-02CE6D165366}"/>
              </a:ext>
            </a:extLst>
          </p:cNvPr>
          <p:cNvSpPr/>
          <p:nvPr/>
        </p:nvSpPr>
        <p:spPr>
          <a:xfrm>
            <a:off x="928291" y="2345155"/>
            <a:ext cx="10384181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수주내역</a:t>
            </a:r>
          </a:p>
        </p:txBody>
      </p:sp>
      <p:graphicFrame>
        <p:nvGraphicFramePr>
          <p:cNvPr id="32" name="표 2">
            <a:extLst>
              <a:ext uri="{FF2B5EF4-FFF2-40B4-BE49-F238E27FC236}">
                <a16:creationId xmlns:a16="http://schemas.microsoft.com/office/drawing/2014/main" id="{F0F9A365-A411-4EEC-A101-C55C23AA5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193222"/>
              </p:ext>
            </p:extLst>
          </p:nvPr>
        </p:nvGraphicFramePr>
        <p:xfrm>
          <a:off x="966828" y="4947999"/>
          <a:ext cx="10292598" cy="14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622">
                  <a:extLst>
                    <a:ext uri="{9D8B030D-6E8A-4147-A177-3AD203B41FA5}">
                      <a16:colId xmlns:a16="http://schemas.microsoft.com/office/drawing/2014/main" val="2221201280"/>
                    </a:ext>
                  </a:extLst>
                </a:gridCol>
                <a:gridCol w="1143622">
                  <a:extLst>
                    <a:ext uri="{9D8B030D-6E8A-4147-A177-3AD203B41FA5}">
                      <a16:colId xmlns:a16="http://schemas.microsoft.com/office/drawing/2014/main" val="2740697070"/>
                    </a:ext>
                  </a:extLst>
                </a:gridCol>
                <a:gridCol w="1143622">
                  <a:extLst>
                    <a:ext uri="{9D8B030D-6E8A-4147-A177-3AD203B41FA5}">
                      <a16:colId xmlns:a16="http://schemas.microsoft.com/office/drawing/2014/main" val="3717506471"/>
                    </a:ext>
                  </a:extLst>
                </a:gridCol>
                <a:gridCol w="1143622">
                  <a:extLst>
                    <a:ext uri="{9D8B030D-6E8A-4147-A177-3AD203B41FA5}">
                      <a16:colId xmlns:a16="http://schemas.microsoft.com/office/drawing/2014/main" val="4235881513"/>
                    </a:ext>
                  </a:extLst>
                </a:gridCol>
                <a:gridCol w="1143622">
                  <a:extLst>
                    <a:ext uri="{9D8B030D-6E8A-4147-A177-3AD203B41FA5}">
                      <a16:colId xmlns:a16="http://schemas.microsoft.com/office/drawing/2014/main" val="3551219252"/>
                    </a:ext>
                  </a:extLst>
                </a:gridCol>
                <a:gridCol w="1143622">
                  <a:extLst>
                    <a:ext uri="{9D8B030D-6E8A-4147-A177-3AD203B41FA5}">
                      <a16:colId xmlns:a16="http://schemas.microsoft.com/office/drawing/2014/main" val="764614520"/>
                    </a:ext>
                  </a:extLst>
                </a:gridCol>
                <a:gridCol w="1143622">
                  <a:extLst>
                    <a:ext uri="{9D8B030D-6E8A-4147-A177-3AD203B41FA5}">
                      <a16:colId xmlns:a16="http://schemas.microsoft.com/office/drawing/2014/main" val="2238466136"/>
                    </a:ext>
                  </a:extLst>
                </a:gridCol>
                <a:gridCol w="1143622">
                  <a:extLst>
                    <a:ext uri="{9D8B030D-6E8A-4147-A177-3AD203B41FA5}">
                      <a16:colId xmlns:a16="http://schemas.microsoft.com/office/drawing/2014/main" val="3296344430"/>
                    </a:ext>
                  </a:extLst>
                </a:gridCol>
                <a:gridCol w="1143622">
                  <a:extLst>
                    <a:ext uri="{9D8B030D-6E8A-4147-A177-3AD203B41FA5}">
                      <a16:colId xmlns:a16="http://schemas.microsoft.com/office/drawing/2014/main" val="628736576"/>
                    </a:ext>
                  </a:extLst>
                </a:gridCol>
              </a:tblGrid>
              <a:tr h="372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제품코드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품번</a:t>
                      </a:r>
                      <a:r>
                        <a:rPr lang="en-US" altLang="ko-KR" sz="1100" dirty="0"/>
                        <a:t>(Alias)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Spec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단위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생산계획일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37296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37296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37296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043F3A-9CAA-496D-8F53-2FA857078E8A}"/>
              </a:ext>
            </a:extLst>
          </p:cNvPr>
          <p:cNvSpPr/>
          <p:nvPr/>
        </p:nvSpPr>
        <p:spPr>
          <a:xfrm>
            <a:off x="8461083" y="882242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계획작성</a:t>
            </a:r>
          </a:p>
        </p:txBody>
      </p:sp>
    </p:spTree>
    <p:extLst>
      <p:ext uri="{BB962C8B-B14F-4D97-AF65-F5344CB8AC3E}">
        <p14:creationId xmlns:p14="http://schemas.microsoft.com/office/powerpoint/2010/main" val="272808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567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생산관리 </a:t>
            </a:r>
            <a:r>
              <a:rPr lang="en-US" altLang="ko-KR" dirty="0"/>
              <a:t>– </a:t>
            </a:r>
            <a:r>
              <a:rPr lang="ko-KR" altLang="en-US" dirty="0"/>
              <a:t>생산계획</a:t>
            </a:r>
            <a:r>
              <a:rPr lang="en-US" altLang="ko-KR" dirty="0"/>
              <a:t>(</a:t>
            </a:r>
            <a:r>
              <a:rPr lang="ko-KR" altLang="en-US" dirty="0"/>
              <a:t>작업지시</a:t>
            </a:r>
            <a:r>
              <a:rPr lang="en-US" altLang="ko-KR" dirty="0"/>
              <a:t>)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ko-KR" altLang="en-US" dirty="0"/>
              <a:t>계획 등록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1ADD31-BCC0-4357-8226-3F313EBA8B35}"/>
              </a:ext>
            </a:extLst>
          </p:cNvPr>
          <p:cNvSpPr/>
          <p:nvPr/>
        </p:nvSpPr>
        <p:spPr>
          <a:xfrm>
            <a:off x="932575" y="882242"/>
            <a:ext cx="7473978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생산계획등록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90D6F8-8DD7-4B6E-B0C7-EAC35FAB642F}"/>
              </a:ext>
            </a:extLst>
          </p:cNvPr>
          <p:cNvSpPr/>
          <p:nvPr/>
        </p:nvSpPr>
        <p:spPr>
          <a:xfrm>
            <a:off x="932577" y="1412149"/>
            <a:ext cx="10326848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수주내역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수주번호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순번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</a:rPr>
              <a:t>수주처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수주일자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마감일자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제품코드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품명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품번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수주수량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미계획수량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계획수량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단위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비고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832840-0B20-4266-81A4-5DE18081A58E}"/>
              </a:ext>
            </a:extLst>
          </p:cNvPr>
          <p:cNvSpPr/>
          <p:nvPr/>
        </p:nvSpPr>
        <p:spPr>
          <a:xfrm>
            <a:off x="905482" y="2900207"/>
            <a:ext cx="10397284" cy="3676762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D0BDEC-A97D-40F0-AAE5-75EBD1BE22D5}"/>
              </a:ext>
            </a:extLst>
          </p:cNvPr>
          <p:cNvSpPr/>
          <p:nvPr/>
        </p:nvSpPr>
        <p:spPr>
          <a:xfrm>
            <a:off x="931876" y="2334238"/>
            <a:ext cx="10326848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생산계획정보</a:t>
            </a:r>
          </a:p>
        </p:txBody>
      </p:sp>
      <p:graphicFrame>
        <p:nvGraphicFramePr>
          <p:cNvPr id="32" name="표 2">
            <a:extLst>
              <a:ext uri="{FF2B5EF4-FFF2-40B4-BE49-F238E27FC236}">
                <a16:creationId xmlns:a16="http://schemas.microsoft.com/office/drawing/2014/main" id="{F0F9A365-A411-4EEC-A101-C55C23AA5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787754"/>
              </p:ext>
            </p:extLst>
          </p:nvPr>
        </p:nvGraphicFramePr>
        <p:xfrm>
          <a:off x="966828" y="3036815"/>
          <a:ext cx="10291897" cy="3473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271">
                  <a:extLst>
                    <a:ext uri="{9D8B030D-6E8A-4147-A177-3AD203B41FA5}">
                      <a16:colId xmlns:a16="http://schemas.microsoft.com/office/drawing/2014/main" val="2221201280"/>
                    </a:ext>
                  </a:extLst>
                </a:gridCol>
                <a:gridCol w="1470271">
                  <a:extLst>
                    <a:ext uri="{9D8B030D-6E8A-4147-A177-3AD203B41FA5}">
                      <a16:colId xmlns:a16="http://schemas.microsoft.com/office/drawing/2014/main" val="2740697070"/>
                    </a:ext>
                  </a:extLst>
                </a:gridCol>
                <a:gridCol w="1470271">
                  <a:extLst>
                    <a:ext uri="{9D8B030D-6E8A-4147-A177-3AD203B41FA5}">
                      <a16:colId xmlns:a16="http://schemas.microsoft.com/office/drawing/2014/main" val="3717506471"/>
                    </a:ext>
                  </a:extLst>
                </a:gridCol>
                <a:gridCol w="1470271">
                  <a:extLst>
                    <a:ext uri="{9D8B030D-6E8A-4147-A177-3AD203B41FA5}">
                      <a16:colId xmlns:a16="http://schemas.microsoft.com/office/drawing/2014/main" val="4235881513"/>
                    </a:ext>
                  </a:extLst>
                </a:gridCol>
                <a:gridCol w="1470271">
                  <a:extLst>
                    <a:ext uri="{9D8B030D-6E8A-4147-A177-3AD203B41FA5}">
                      <a16:colId xmlns:a16="http://schemas.microsoft.com/office/drawing/2014/main" val="3551219252"/>
                    </a:ext>
                  </a:extLst>
                </a:gridCol>
                <a:gridCol w="1470271">
                  <a:extLst>
                    <a:ext uri="{9D8B030D-6E8A-4147-A177-3AD203B41FA5}">
                      <a16:colId xmlns:a16="http://schemas.microsoft.com/office/drawing/2014/main" val="2238466136"/>
                    </a:ext>
                  </a:extLst>
                </a:gridCol>
                <a:gridCol w="1470271">
                  <a:extLst>
                    <a:ext uri="{9D8B030D-6E8A-4147-A177-3AD203B41FA5}">
                      <a16:colId xmlns:a16="http://schemas.microsoft.com/office/drawing/2014/main" val="628736576"/>
                    </a:ext>
                  </a:extLst>
                </a:gridCol>
              </a:tblGrid>
              <a:tr h="4647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제품코드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품번</a:t>
                      </a:r>
                      <a:r>
                        <a:rPr lang="en-US" altLang="ko-KR" sz="1100" dirty="0"/>
                        <a:t>(Alias)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Spec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생산시작계획일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100277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100277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100277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:a16="http://schemas.microsoft.com/office/drawing/2014/main" id="{9DC8FD1C-0285-481F-A5C0-663C0C751F77}"/>
              </a:ext>
            </a:extLst>
          </p:cNvPr>
          <p:cNvSpPr/>
          <p:nvPr/>
        </p:nvSpPr>
        <p:spPr>
          <a:xfrm>
            <a:off x="9908797" y="881741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29F7662-F971-41F7-AA0B-1C4C6B636378}"/>
              </a:ext>
            </a:extLst>
          </p:cNvPr>
          <p:cNvSpPr/>
          <p:nvPr/>
        </p:nvSpPr>
        <p:spPr>
          <a:xfrm>
            <a:off x="8465276" y="885522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914930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567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생산관리 </a:t>
            </a:r>
            <a:r>
              <a:rPr lang="en-US" altLang="ko-KR" dirty="0"/>
              <a:t>– </a:t>
            </a:r>
            <a:r>
              <a:rPr lang="ko-KR" altLang="en-US" dirty="0"/>
              <a:t>생산계획</a:t>
            </a:r>
            <a:r>
              <a:rPr lang="en-US" altLang="ko-KR" dirty="0"/>
              <a:t>(</a:t>
            </a:r>
            <a:r>
              <a:rPr lang="ko-KR" altLang="en-US" dirty="0"/>
              <a:t>작업지시</a:t>
            </a:r>
            <a:r>
              <a:rPr lang="en-US" altLang="ko-KR" dirty="0"/>
              <a:t>)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ko-KR" altLang="en-US" dirty="0"/>
              <a:t>계획 수정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1ADD31-BCC0-4357-8226-3F313EBA8B35}"/>
              </a:ext>
            </a:extLst>
          </p:cNvPr>
          <p:cNvSpPr/>
          <p:nvPr/>
        </p:nvSpPr>
        <p:spPr>
          <a:xfrm>
            <a:off x="932575" y="882242"/>
            <a:ext cx="7473978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생산계획등록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90D6F8-8DD7-4B6E-B0C7-EAC35FAB642F}"/>
              </a:ext>
            </a:extLst>
          </p:cNvPr>
          <p:cNvSpPr/>
          <p:nvPr/>
        </p:nvSpPr>
        <p:spPr>
          <a:xfrm>
            <a:off x="932577" y="1412149"/>
            <a:ext cx="10326848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수주내역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수주번호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순번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</a:rPr>
              <a:t>수주처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수주일자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마감일자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제품코드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품명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품번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수주수량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미계획수량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계획수량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단위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비고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832840-0B20-4266-81A4-5DE18081A58E}"/>
              </a:ext>
            </a:extLst>
          </p:cNvPr>
          <p:cNvSpPr/>
          <p:nvPr/>
        </p:nvSpPr>
        <p:spPr>
          <a:xfrm>
            <a:off x="905482" y="2900207"/>
            <a:ext cx="10397284" cy="3676762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D0BDEC-A97D-40F0-AAE5-75EBD1BE22D5}"/>
              </a:ext>
            </a:extLst>
          </p:cNvPr>
          <p:cNvSpPr/>
          <p:nvPr/>
        </p:nvSpPr>
        <p:spPr>
          <a:xfrm>
            <a:off x="931876" y="2334238"/>
            <a:ext cx="89245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생산계획정보</a:t>
            </a:r>
          </a:p>
        </p:txBody>
      </p:sp>
      <p:graphicFrame>
        <p:nvGraphicFramePr>
          <p:cNvPr id="32" name="표 2">
            <a:extLst>
              <a:ext uri="{FF2B5EF4-FFF2-40B4-BE49-F238E27FC236}">
                <a16:creationId xmlns:a16="http://schemas.microsoft.com/office/drawing/2014/main" id="{F0F9A365-A411-4EEC-A101-C55C23AA5541}"/>
              </a:ext>
            </a:extLst>
          </p:cNvPr>
          <p:cNvGraphicFramePr>
            <a:graphicFrameLocks noGrp="1"/>
          </p:cNvGraphicFramePr>
          <p:nvPr/>
        </p:nvGraphicFramePr>
        <p:xfrm>
          <a:off x="966828" y="3036815"/>
          <a:ext cx="10292600" cy="3473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75">
                  <a:extLst>
                    <a:ext uri="{9D8B030D-6E8A-4147-A177-3AD203B41FA5}">
                      <a16:colId xmlns:a16="http://schemas.microsoft.com/office/drawing/2014/main" val="2221201280"/>
                    </a:ext>
                  </a:extLst>
                </a:gridCol>
                <a:gridCol w="1286575">
                  <a:extLst>
                    <a:ext uri="{9D8B030D-6E8A-4147-A177-3AD203B41FA5}">
                      <a16:colId xmlns:a16="http://schemas.microsoft.com/office/drawing/2014/main" val="2740697070"/>
                    </a:ext>
                  </a:extLst>
                </a:gridCol>
                <a:gridCol w="1286575">
                  <a:extLst>
                    <a:ext uri="{9D8B030D-6E8A-4147-A177-3AD203B41FA5}">
                      <a16:colId xmlns:a16="http://schemas.microsoft.com/office/drawing/2014/main" val="3717506471"/>
                    </a:ext>
                  </a:extLst>
                </a:gridCol>
                <a:gridCol w="1286575">
                  <a:extLst>
                    <a:ext uri="{9D8B030D-6E8A-4147-A177-3AD203B41FA5}">
                      <a16:colId xmlns:a16="http://schemas.microsoft.com/office/drawing/2014/main" val="4235881513"/>
                    </a:ext>
                  </a:extLst>
                </a:gridCol>
                <a:gridCol w="1286575">
                  <a:extLst>
                    <a:ext uri="{9D8B030D-6E8A-4147-A177-3AD203B41FA5}">
                      <a16:colId xmlns:a16="http://schemas.microsoft.com/office/drawing/2014/main" val="3551219252"/>
                    </a:ext>
                  </a:extLst>
                </a:gridCol>
                <a:gridCol w="1286575">
                  <a:extLst>
                    <a:ext uri="{9D8B030D-6E8A-4147-A177-3AD203B41FA5}">
                      <a16:colId xmlns:a16="http://schemas.microsoft.com/office/drawing/2014/main" val="2238466136"/>
                    </a:ext>
                  </a:extLst>
                </a:gridCol>
                <a:gridCol w="1286575">
                  <a:extLst>
                    <a:ext uri="{9D8B030D-6E8A-4147-A177-3AD203B41FA5}">
                      <a16:colId xmlns:a16="http://schemas.microsoft.com/office/drawing/2014/main" val="175420079"/>
                    </a:ext>
                  </a:extLst>
                </a:gridCol>
                <a:gridCol w="1286575">
                  <a:extLst>
                    <a:ext uri="{9D8B030D-6E8A-4147-A177-3AD203B41FA5}">
                      <a16:colId xmlns:a16="http://schemas.microsoft.com/office/drawing/2014/main" val="628736576"/>
                    </a:ext>
                  </a:extLst>
                </a:gridCol>
              </a:tblGrid>
              <a:tr h="4647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제품코드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품번</a:t>
                      </a:r>
                      <a:r>
                        <a:rPr lang="en-US" altLang="ko-KR" sz="1100" dirty="0"/>
                        <a:t>(Alias)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Spec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생산시작계획일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100277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100277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100277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:a16="http://schemas.microsoft.com/office/drawing/2014/main" id="{9DC8FD1C-0285-481F-A5C0-663C0C751F77}"/>
              </a:ext>
            </a:extLst>
          </p:cNvPr>
          <p:cNvSpPr/>
          <p:nvPr/>
        </p:nvSpPr>
        <p:spPr>
          <a:xfrm>
            <a:off x="9908797" y="881741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29F7662-F971-41F7-AA0B-1C4C6B636378}"/>
              </a:ext>
            </a:extLst>
          </p:cNvPr>
          <p:cNvSpPr/>
          <p:nvPr/>
        </p:nvSpPr>
        <p:spPr>
          <a:xfrm>
            <a:off x="8465276" y="885522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D69788-365E-49F3-9410-11AD5CB0DF0C}"/>
              </a:ext>
            </a:extLst>
          </p:cNvPr>
          <p:cNvSpPr/>
          <p:nvPr/>
        </p:nvSpPr>
        <p:spPr>
          <a:xfrm>
            <a:off x="9899094" y="2334238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15815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생산관리 </a:t>
            </a:r>
            <a:r>
              <a:rPr lang="en-US" altLang="ko-KR" dirty="0"/>
              <a:t>– </a:t>
            </a:r>
            <a:r>
              <a:rPr lang="ko-KR" altLang="en-US" dirty="0"/>
              <a:t>생산계획</a:t>
            </a:r>
            <a:r>
              <a:rPr lang="en-US" altLang="ko-KR" dirty="0"/>
              <a:t>(</a:t>
            </a:r>
            <a:r>
              <a:rPr lang="ko-KR" altLang="en-US" dirty="0"/>
              <a:t>작업지시</a:t>
            </a:r>
            <a:r>
              <a:rPr lang="en-US" altLang="ko-KR" dirty="0"/>
              <a:t>)</a:t>
            </a:r>
            <a:r>
              <a:rPr lang="ko-KR" altLang="en-US" dirty="0"/>
              <a:t>관리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1ADD31-BCC0-4357-8226-3F313EBA8B35}"/>
              </a:ext>
            </a:extLst>
          </p:cNvPr>
          <p:cNvSpPr/>
          <p:nvPr/>
        </p:nvSpPr>
        <p:spPr>
          <a:xfrm>
            <a:off x="932575" y="882242"/>
            <a:ext cx="897744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생산계획현황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17E8825-429A-433A-81B3-6AECB33E4BB4}"/>
              </a:ext>
            </a:extLst>
          </p:cNvPr>
          <p:cNvSpPr/>
          <p:nvPr/>
        </p:nvSpPr>
        <p:spPr>
          <a:xfrm>
            <a:off x="10353415" y="1397842"/>
            <a:ext cx="959057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B8A100A-F4CC-42A4-AD67-7F623D3DBFF9}"/>
              </a:ext>
            </a:extLst>
          </p:cNvPr>
          <p:cNvSpPr/>
          <p:nvPr/>
        </p:nvSpPr>
        <p:spPr>
          <a:xfrm>
            <a:off x="9938769" y="872239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작업지시서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1F7C34-3850-4761-B3D1-02CE6D165366}"/>
              </a:ext>
            </a:extLst>
          </p:cNvPr>
          <p:cNvSpPr/>
          <p:nvPr/>
        </p:nvSpPr>
        <p:spPr>
          <a:xfrm>
            <a:off x="928291" y="2345155"/>
            <a:ext cx="10321346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생산계획내역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8DF242-F197-481A-A4D4-197A6E070064}"/>
              </a:ext>
            </a:extLst>
          </p:cNvPr>
          <p:cNvSpPr/>
          <p:nvPr/>
        </p:nvSpPr>
        <p:spPr>
          <a:xfrm>
            <a:off x="931179" y="4932725"/>
            <a:ext cx="10355342" cy="1686188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B54FBB-94A9-42A7-B7C6-FFF39C327864}"/>
              </a:ext>
            </a:extLst>
          </p:cNvPr>
          <p:cNvSpPr/>
          <p:nvPr/>
        </p:nvSpPr>
        <p:spPr>
          <a:xfrm>
            <a:off x="998290" y="4461612"/>
            <a:ext cx="10226881" cy="42099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작업공정 내역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레시피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연계 생성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6" name="표 2">
            <a:extLst>
              <a:ext uri="{FF2B5EF4-FFF2-40B4-BE49-F238E27FC236}">
                <a16:creationId xmlns:a16="http://schemas.microsoft.com/office/drawing/2014/main" id="{8AB16EDD-BD81-422F-861C-201300EA2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620460"/>
              </p:ext>
            </p:extLst>
          </p:nvPr>
        </p:nvGraphicFramePr>
        <p:xfrm>
          <a:off x="998289" y="4989943"/>
          <a:ext cx="10226880" cy="1503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320">
                  <a:extLst>
                    <a:ext uri="{9D8B030D-6E8A-4147-A177-3AD203B41FA5}">
                      <a16:colId xmlns:a16="http://schemas.microsoft.com/office/drawing/2014/main" val="2221201280"/>
                    </a:ext>
                  </a:extLst>
                </a:gridCol>
                <a:gridCol w="1136320">
                  <a:extLst>
                    <a:ext uri="{9D8B030D-6E8A-4147-A177-3AD203B41FA5}">
                      <a16:colId xmlns:a16="http://schemas.microsoft.com/office/drawing/2014/main" val="416590211"/>
                    </a:ext>
                  </a:extLst>
                </a:gridCol>
                <a:gridCol w="1136320">
                  <a:extLst>
                    <a:ext uri="{9D8B030D-6E8A-4147-A177-3AD203B41FA5}">
                      <a16:colId xmlns:a16="http://schemas.microsoft.com/office/drawing/2014/main" val="1778630545"/>
                    </a:ext>
                  </a:extLst>
                </a:gridCol>
                <a:gridCol w="1136320">
                  <a:extLst>
                    <a:ext uri="{9D8B030D-6E8A-4147-A177-3AD203B41FA5}">
                      <a16:colId xmlns:a16="http://schemas.microsoft.com/office/drawing/2014/main" val="2418535152"/>
                    </a:ext>
                  </a:extLst>
                </a:gridCol>
                <a:gridCol w="1136320">
                  <a:extLst>
                    <a:ext uri="{9D8B030D-6E8A-4147-A177-3AD203B41FA5}">
                      <a16:colId xmlns:a16="http://schemas.microsoft.com/office/drawing/2014/main" val="3754246947"/>
                    </a:ext>
                  </a:extLst>
                </a:gridCol>
                <a:gridCol w="1136320">
                  <a:extLst>
                    <a:ext uri="{9D8B030D-6E8A-4147-A177-3AD203B41FA5}">
                      <a16:colId xmlns:a16="http://schemas.microsoft.com/office/drawing/2014/main" val="1417263457"/>
                    </a:ext>
                  </a:extLst>
                </a:gridCol>
                <a:gridCol w="1136320">
                  <a:extLst>
                    <a:ext uri="{9D8B030D-6E8A-4147-A177-3AD203B41FA5}">
                      <a16:colId xmlns:a16="http://schemas.microsoft.com/office/drawing/2014/main" val="2603952129"/>
                    </a:ext>
                  </a:extLst>
                </a:gridCol>
                <a:gridCol w="1136320">
                  <a:extLst>
                    <a:ext uri="{9D8B030D-6E8A-4147-A177-3AD203B41FA5}">
                      <a16:colId xmlns:a16="http://schemas.microsoft.com/office/drawing/2014/main" val="3432923464"/>
                    </a:ext>
                  </a:extLst>
                </a:gridCol>
                <a:gridCol w="1136320">
                  <a:extLst>
                    <a:ext uri="{9D8B030D-6E8A-4147-A177-3AD203B41FA5}">
                      <a16:colId xmlns:a16="http://schemas.microsoft.com/office/drawing/2014/main" val="3905732190"/>
                    </a:ext>
                  </a:extLst>
                </a:gridCol>
              </a:tblGrid>
              <a:tr h="5216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공정순서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공정타입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공정명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Spec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작업예정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단위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32733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32733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32733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graphicFrame>
        <p:nvGraphicFramePr>
          <p:cNvPr id="17" name="표 2">
            <a:extLst>
              <a:ext uri="{FF2B5EF4-FFF2-40B4-BE49-F238E27FC236}">
                <a16:creationId xmlns:a16="http://schemas.microsoft.com/office/drawing/2014/main" id="{44665841-F487-4CD3-A8A7-2D2E52D5E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331872"/>
              </p:ext>
            </p:extLst>
          </p:nvPr>
        </p:nvGraphicFramePr>
        <p:xfrm>
          <a:off x="1010255" y="2900975"/>
          <a:ext cx="10214908" cy="1503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28">
                  <a:extLst>
                    <a:ext uri="{9D8B030D-6E8A-4147-A177-3AD203B41FA5}">
                      <a16:colId xmlns:a16="http://schemas.microsoft.com/office/drawing/2014/main" val="2221201280"/>
                    </a:ext>
                  </a:extLst>
                </a:gridCol>
                <a:gridCol w="928628">
                  <a:extLst>
                    <a:ext uri="{9D8B030D-6E8A-4147-A177-3AD203B41FA5}">
                      <a16:colId xmlns:a16="http://schemas.microsoft.com/office/drawing/2014/main" val="75481617"/>
                    </a:ext>
                  </a:extLst>
                </a:gridCol>
                <a:gridCol w="928628">
                  <a:extLst>
                    <a:ext uri="{9D8B030D-6E8A-4147-A177-3AD203B41FA5}">
                      <a16:colId xmlns:a16="http://schemas.microsoft.com/office/drawing/2014/main" val="196405777"/>
                    </a:ext>
                  </a:extLst>
                </a:gridCol>
                <a:gridCol w="928628">
                  <a:extLst>
                    <a:ext uri="{9D8B030D-6E8A-4147-A177-3AD203B41FA5}">
                      <a16:colId xmlns:a16="http://schemas.microsoft.com/office/drawing/2014/main" val="3460607509"/>
                    </a:ext>
                  </a:extLst>
                </a:gridCol>
                <a:gridCol w="928628">
                  <a:extLst>
                    <a:ext uri="{9D8B030D-6E8A-4147-A177-3AD203B41FA5}">
                      <a16:colId xmlns:a16="http://schemas.microsoft.com/office/drawing/2014/main" val="2740697070"/>
                    </a:ext>
                  </a:extLst>
                </a:gridCol>
                <a:gridCol w="928628">
                  <a:extLst>
                    <a:ext uri="{9D8B030D-6E8A-4147-A177-3AD203B41FA5}">
                      <a16:colId xmlns:a16="http://schemas.microsoft.com/office/drawing/2014/main" val="3717506471"/>
                    </a:ext>
                  </a:extLst>
                </a:gridCol>
                <a:gridCol w="928628">
                  <a:extLst>
                    <a:ext uri="{9D8B030D-6E8A-4147-A177-3AD203B41FA5}">
                      <a16:colId xmlns:a16="http://schemas.microsoft.com/office/drawing/2014/main" val="3551219252"/>
                    </a:ext>
                  </a:extLst>
                </a:gridCol>
                <a:gridCol w="928628">
                  <a:extLst>
                    <a:ext uri="{9D8B030D-6E8A-4147-A177-3AD203B41FA5}">
                      <a16:colId xmlns:a16="http://schemas.microsoft.com/office/drawing/2014/main" val="2663907271"/>
                    </a:ext>
                  </a:extLst>
                </a:gridCol>
                <a:gridCol w="928628">
                  <a:extLst>
                    <a:ext uri="{9D8B030D-6E8A-4147-A177-3AD203B41FA5}">
                      <a16:colId xmlns:a16="http://schemas.microsoft.com/office/drawing/2014/main" val="2238466136"/>
                    </a:ext>
                  </a:extLst>
                </a:gridCol>
                <a:gridCol w="928628">
                  <a:extLst>
                    <a:ext uri="{9D8B030D-6E8A-4147-A177-3AD203B41FA5}">
                      <a16:colId xmlns:a16="http://schemas.microsoft.com/office/drawing/2014/main" val="628736576"/>
                    </a:ext>
                  </a:extLst>
                </a:gridCol>
                <a:gridCol w="928628">
                  <a:extLst>
                    <a:ext uri="{9D8B030D-6E8A-4147-A177-3AD203B41FA5}">
                      <a16:colId xmlns:a16="http://schemas.microsoft.com/office/drawing/2014/main" val="1234883899"/>
                    </a:ext>
                  </a:extLst>
                </a:gridCol>
              </a:tblGrid>
              <a:tr h="3589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계획번호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수주처</a:t>
                      </a:r>
                      <a:endParaRPr lang="en-US" altLang="ko-KR" sz="11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수주처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제품코드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품번</a:t>
                      </a:r>
                      <a:r>
                        <a:rPr lang="en-US" altLang="ko-KR" sz="1100" dirty="0"/>
                        <a:t>(Alias)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단위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생산계획일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3589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3589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3589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2DF3A99-2A1E-49F2-B32A-F3538CA8A132}"/>
              </a:ext>
            </a:extLst>
          </p:cNvPr>
          <p:cNvSpPr txBox="1"/>
          <p:nvPr/>
        </p:nvSpPr>
        <p:spPr>
          <a:xfrm>
            <a:off x="1184246" y="305283"/>
            <a:ext cx="659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미생산내역은 추후 생산실적현황에서 보여주는 방식으로 개발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73E8B1-7784-4AF8-8191-21F07C57B77D}"/>
              </a:ext>
            </a:extLst>
          </p:cNvPr>
          <p:cNvSpPr/>
          <p:nvPr/>
        </p:nvSpPr>
        <p:spPr>
          <a:xfrm>
            <a:off x="932577" y="1412149"/>
            <a:ext cx="9377494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 영역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수주일자 </a:t>
            </a:r>
            <a:r>
              <a:rPr lang="en-US" altLang="ko-KR" dirty="0">
                <a:solidFill>
                  <a:schemeClr val="tx1"/>
                </a:solidFill>
              </a:rPr>
              <a:t>A ~ B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수주처코드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수주처명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제품코드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품명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품번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진행상태</a:t>
            </a:r>
          </a:p>
        </p:txBody>
      </p:sp>
    </p:spTree>
    <p:extLst>
      <p:ext uri="{BB962C8B-B14F-4D97-AF65-F5344CB8AC3E}">
        <p14:creationId xmlns:p14="http://schemas.microsoft.com/office/powerpoint/2010/main" val="2267795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372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현장시스템 </a:t>
            </a:r>
            <a:r>
              <a:rPr lang="en-US" altLang="ko-KR" dirty="0"/>
              <a:t>– </a:t>
            </a:r>
            <a:r>
              <a:rPr lang="ko-KR" altLang="en-US" dirty="0"/>
              <a:t>실적등록 </a:t>
            </a:r>
            <a:r>
              <a:rPr lang="en-US" altLang="ko-KR" dirty="0"/>
              <a:t>- </a:t>
            </a:r>
            <a:r>
              <a:rPr lang="ko-KR" altLang="en-US" dirty="0"/>
              <a:t>작업대기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1ADD31-BCC0-4357-8226-3F313EBA8B35}"/>
              </a:ext>
            </a:extLst>
          </p:cNvPr>
          <p:cNvSpPr/>
          <p:nvPr/>
        </p:nvSpPr>
        <p:spPr>
          <a:xfrm>
            <a:off x="932574" y="882242"/>
            <a:ext cx="10407155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실적관리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1F7C34-3850-4761-B3D1-02CE6D165366}"/>
              </a:ext>
            </a:extLst>
          </p:cNvPr>
          <p:cNvSpPr/>
          <p:nvPr/>
        </p:nvSpPr>
        <p:spPr>
          <a:xfrm>
            <a:off x="928289" y="1473828"/>
            <a:ext cx="10165273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작업지시 정보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탭화면</a:t>
            </a:r>
            <a:r>
              <a:rPr lang="ko-KR" altLang="en-US" dirty="0">
                <a:solidFill>
                  <a:schemeClr val="tx1"/>
                </a:solidFill>
              </a:rPr>
              <a:t> 관리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2">
            <a:extLst>
              <a:ext uri="{FF2B5EF4-FFF2-40B4-BE49-F238E27FC236}">
                <a16:creationId xmlns:a16="http://schemas.microsoft.com/office/drawing/2014/main" id="{44665841-F487-4CD3-A8A7-2D2E52D5E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632441"/>
              </p:ext>
            </p:extLst>
          </p:nvPr>
        </p:nvGraphicFramePr>
        <p:xfrm>
          <a:off x="998289" y="2593921"/>
          <a:ext cx="10165273" cy="276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>
                  <a:extLst>
                    <a:ext uri="{9D8B030D-6E8A-4147-A177-3AD203B41FA5}">
                      <a16:colId xmlns:a16="http://schemas.microsoft.com/office/drawing/2014/main" val="2221201280"/>
                    </a:ext>
                  </a:extLst>
                </a:gridCol>
                <a:gridCol w="1859569">
                  <a:extLst>
                    <a:ext uri="{9D8B030D-6E8A-4147-A177-3AD203B41FA5}">
                      <a16:colId xmlns:a16="http://schemas.microsoft.com/office/drawing/2014/main" val="196405777"/>
                    </a:ext>
                  </a:extLst>
                </a:gridCol>
                <a:gridCol w="1859569">
                  <a:extLst>
                    <a:ext uri="{9D8B030D-6E8A-4147-A177-3AD203B41FA5}">
                      <a16:colId xmlns:a16="http://schemas.microsoft.com/office/drawing/2014/main" val="2740697070"/>
                    </a:ext>
                  </a:extLst>
                </a:gridCol>
                <a:gridCol w="1859569">
                  <a:extLst>
                    <a:ext uri="{9D8B030D-6E8A-4147-A177-3AD203B41FA5}">
                      <a16:colId xmlns:a16="http://schemas.microsoft.com/office/drawing/2014/main" val="3717506471"/>
                    </a:ext>
                  </a:extLst>
                </a:gridCol>
                <a:gridCol w="1859569">
                  <a:extLst>
                    <a:ext uri="{9D8B030D-6E8A-4147-A177-3AD203B41FA5}">
                      <a16:colId xmlns:a16="http://schemas.microsoft.com/office/drawing/2014/main" val="1343766261"/>
                    </a:ext>
                  </a:extLst>
                </a:gridCol>
                <a:gridCol w="1797213">
                  <a:extLst>
                    <a:ext uri="{9D8B030D-6E8A-4147-A177-3AD203B41FA5}">
                      <a16:colId xmlns:a16="http://schemas.microsoft.com/office/drawing/2014/main" val="628736576"/>
                    </a:ext>
                  </a:extLst>
                </a:gridCol>
              </a:tblGrid>
              <a:tr h="6917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계획번호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수주처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품번</a:t>
                      </a:r>
                      <a:r>
                        <a:rPr lang="en-US" altLang="ko-KR" sz="1100" dirty="0"/>
                        <a:t>(Alias)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지시수량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6917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6917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6917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AAABAB-A3E8-4653-96F6-E8B3E7745930}"/>
              </a:ext>
            </a:extLst>
          </p:cNvPr>
          <p:cNvSpPr/>
          <p:nvPr/>
        </p:nvSpPr>
        <p:spPr>
          <a:xfrm>
            <a:off x="9202723" y="5503944"/>
            <a:ext cx="1960838" cy="1018081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작업등록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407AA7D-D605-F9E8-8029-C3A055D4E9E9}"/>
              </a:ext>
            </a:extLst>
          </p:cNvPr>
          <p:cNvSpPr/>
          <p:nvPr/>
        </p:nvSpPr>
        <p:spPr>
          <a:xfrm>
            <a:off x="1013364" y="2033316"/>
            <a:ext cx="199828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작업대기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24E068F-6493-0A19-33DB-F5C603C6859E}"/>
              </a:ext>
            </a:extLst>
          </p:cNvPr>
          <p:cNvSpPr/>
          <p:nvPr/>
        </p:nvSpPr>
        <p:spPr>
          <a:xfrm>
            <a:off x="3011648" y="2033316"/>
            <a:ext cx="199828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작업진행중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8A8C79-2949-C343-E2AA-5127A7EA8F38}"/>
              </a:ext>
            </a:extLst>
          </p:cNvPr>
          <p:cNvSpPr/>
          <p:nvPr/>
        </p:nvSpPr>
        <p:spPr>
          <a:xfrm>
            <a:off x="5081783" y="2033316"/>
            <a:ext cx="199828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작업종료</a:t>
            </a:r>
          </a:p>
        </p:txBody>
      </p:sp>
    </p:spTree>
    <p:extLst>
      <p:ext uri="{BB962C8B-B14F-4D97-AF65-F5344CB8AC3E}">
        <p14:creationId xmlns:p14="http://schemas.microsoft.com/office/powerpoint/2010/main" val="972955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395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현장시스템 </a:t>
            </a:r>
            <a:r>
              <a:rPr lang="en-US" altLang="ko-KR" dirty="0"/>
              <a:t>– </a:t>
            </a:r>
            <a:r>
              <a:rPr lang="ko-KR" altLang="en-US" dirty="0"/>
              <a:t>실적등록 </a:t>
            </a:r>
            <a:r>
              <a:rPr lang="en-US" altLang="ko-KR" dirty="0"/>
              <a:t>- </a:t>
            </a:r>
            <a:r>
              <a:rPr lang="ko-KR" altLang="en-US" dirty="0" err="1"/>
              <a:t>작업진행중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1ADD31-BCC0-4357-8226-3F313EBA8B35}"/>
              </a:ext>
            </a:extLst>
          </p:cNvPr>
          <p:cNvSpPr/>
          <p:nvPr/>
        </p:nvSpPr>
        <p:spPr>
          <a:xfrm>
            <a:off x="932574" y="882242"/>
            <a:ext cx="10407155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실적관리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1F7C34-3850-4761-B3D1-02CE6D165366}"/>
              </a:ext>
            </a:extLst>
          </p:cNvPr>
          <p:cNvSpPr/>
          <p:nvPr/>
        </p:nvSpPr>
        <p:spPr>
          <a:xfrm>
            <a:off x="928289" y="1473828"/>
            <a:ext cx="10165273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작업지시 정보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탭화면</a:t>
            </a:r>
            <a:r>
              <a:rPr lang="ko-KR" altLang="en-US" dirty="0">
                <a:solidFill>
                  <a:schemeClr val="tx1"/>
                </a:solidFill>
              </a:rPr>
              <a:t> 관리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2">
            <a:extLst>
              <a:ext uri="{FF2B5EF4-FFF2-40B4-BE49-F238E27FC236}">
                <a16:creationId xmlns:a16="http://schemas.microsoft.com/office/drawing/2014/main" id="{44665841-F487-4CD3-A8A7-2D2E52D5E046}"/>
              </a:ext>
            </a:extLst>
          </p:cNvPr>
          <p:cNvGraphicFramePr>
            <a:graphicFrameLocks noGrp="1"/>
          </p:cNvGraphicFramePr>
          <p:nvPr/>
        </p:nvGraphicFramePr>
        <p:xfrm>
          <a:off x="998289" y="2593921"/>
          <a:ext cx="10165273" cy="276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>
                  <a:extLst>
                    <a:ext uri="{9D8B030D-6E8A-4147-A177-3AD203B41FA5}">
                      <a16:colId xmlns:a16="http://schemas.microsoft.com/office/drawing/2014/main" val="2221201280"/>
                    </a:ext>
                  </a:extLst>
                </a:gridCol>
                <a:gridCol w="1859569">
                  <a:extLst>
                    <a:ext uri="{9D8B030D-6E8A-4147-A177-3AD203B41FA5}">
                      <a16:colId xmlns:a16="http://schemas.microsoft.com/office/drawing/2014/main" val="196405777"/>
                    </a:ext>
                  </a:extLst>
                </a:gridCol>
                <a:gridCol w="1859569">
                  <a:extLst>
                    <a:ext uri="{9D8B030D-6E8A-4147-A177-3AD203B41FA5}">
                      <a16:colId xmlns:a16="http://schemas.microsoft.com/office/drawing/2014/main" val="2740697070"/>
                    </a:ext>
                  </a:extLst>
                </a:gridCol>
                <a:gridCol w="1859569">
                  <a:extLst>
                    <a:ext uri="{9D8B030D-6E8A-4147-A177-3AD203B41FA5}">
                      <a16:colId xmlns:a16="http://schemas.microsoft.com/office/drawing/2014/main" val="3717506471"/>
                    </a:ext>
                  </a:extLst>
                </a:gridCol>
                <a:gridCol w="1859569">
                  <a:extLst>
                    <a:ext uri="{9D8B030D-6E8A-4147-A177-3AD203B41FA5}">
                      <a16:colId xmlns:a16="http://schemas.microsoft.com/office/drawing/2014/main" val="1343766261"/>
                    </a:ext>
                  </a:extLst>
                </a:gridCol>
                <a:gridCol w="1797213">
                  <a:extLst>
                    <a:ext uri="{9D8B030D-6E8A-4147-A177-3AD203B41FA5}">
                      <a16:colId xmlns:a16="http://schemas.microsoft.com/office/drawing/2014/main" val="628736576"/>
                    </a:ext>
                  </a:extLst>
                </a:gridCol>
              </a:tblGrid>
              <a:tr h="6917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계획번호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수주처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품번</a:t>
                      </a:r>
                      <a:r>
                        <a:rPr lang="en-US" altLang="ko-KR" sz="1100" dirty="0"/>
                        <a:t>(Alias)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지시수량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6917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6917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6917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AAABAB-A3E8-4653-96F6-E8B3E7745930}"/>
              </a:ext>
            </a:extLst>
          </p:cNvPr>
          <p:cNvSpPr/>
          <p:nvPr/>
        </p:nvSpPr>
        <p:spPr>
          <a:xfrm>
            <a:off x="9202723" y="5503944"/>
            <a:ext cx="1960838" cy="1018081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작업종료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407AA7D-D605-F9E8-8029-C3A055D4E9E9}"/>
              </a:ext>
            </a:extLst>
          </p:cNvPr>
          <p:cNvSpPr/>
          <p:nvPr/>
        </p:nvSpPr>
        <p:spPr>
          <a:xfrm>
            <a:off x="1013364" y="2033316"/>
            <a:ext cx="199828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작업대기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24E068F-6493-0A19-33DB-F5C603C6859E}"/>
              </a:ext>
            </a:extLst>
          </p:cNvPr>
          <p:cNvSpPr/>
          <p:nvPr/>
        </p:nvSpPr>
        <p:spPr>
          <a:xfrm>
            <a:off x="3011648" y="2033316"/>
            <a:ext cx="199828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작업진행중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8A8C79-2949-C343-E2AA-5127A7EA8F38}"/>
              </a:ext>
            </a:extLst>
          </p:cNvPr>
          <p:cNvSpPr/>
          <p:nvPr/>
        </p:nvSpPr>
        <p:spPr>
          <a:xfrm>
            <a:off x="5081783" y="2033316"/>
            <a:ext cx="199828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작업종료</a:t>
            </a:r>
          </a:p>
        </p:txBody>
      </p:sp>
    </p:spTree>
    <p:extLst>
      <p:ext uri="{BB962C8B-B14F-4D97-AF65-F5344CB8AC3E}">
        <p14:creationId xmlns:p14="http://schemas.microsoft.com/office/powerpoint/2010/main" val="3526337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372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현장시스템 </a:t>
            </a:r>
            <a:r>
              <a:rPr lang="en-US" altLang="ko-KR" dirty="0"/>
              <a:t>– </a:t>
            </a:r>
            <a:r>
              <a:rPr lang="ko-KR" altLang="en-US" dirty="0"/>
              <a:t>실적등록 </a:t>
            </a:r>
            <a:r>
              <a:rPr lang="en-US" altLang="ko-KR" dirty="0"/>
              <a:t>- </a:t>
            </a:r>
            <a:r>
              <a:rPr lang="ko-KR" altLang="en-US" dirty="0"/>
              <a:t>작업종료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1ADD31-BCC0-4357-8226-3F313EBA8B35}"/>
              </a:ext>
            </a:extLst>
          </p:cNvPr>
          <p:cNvSpPr/>
          <p:nvPr/>
        </p:nvSpPr>
        <p:spPr>
          <a:xfrm>
            <a:off x="932574" y="882242"/>
            <a:ext cx="10407155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실적관리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1F7C34-3850-4761-B3D1-02CE6D165366}"/>
              </a:ext>
            </a:extLst>
          </p:cNvPr>
          <p:cNvSpPr/>
          <p:nvPr/>
        </p:nvSpPr>
        <p:spPr>
          <a:xfrm>
            <a:off x="928289" y="1473828"/>
            <a:ext cx="10165273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작업지시 정보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탭화면</a:t>
            </a:r>
            <a:r>
              <a:rPr lang="ko-KR" altLang="en-US" dirty="0">
                <a:solidFill>
                  <a:schemeClr val="tx1"/>
                </a:solidFill>
              </a:rPr>
              <a:t> 관리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2">
            <a:extLst>
              <a:ext uri="{FF2B5EF4-FFF2-40B4-BE49-F238E27FC236}">
                <a16:creationId xmlns:a16="http://schemas.microsoft.com/office/drawing/2014/main" id="{44665841-F487-4CD3-A8A7-2D2E52D5E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080881"/>
              </p:ext>
            </p:extLst>
          </p:nvPr>
        </p:nvGraphicFramePr>
        <p:xfrm>
          <a:off x="998289" y="2593921"/>
          <a:ext cx="10165274" cy="276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728">
                  <a:extLst>
                    <a:ext uri="{9D8B030D-6E8A-4147-A177-3AD203B41FA5}">
                      <a16:colId xmlns:a16="http://schemas.microsoft.com/office/drawing/2014/main" val="2221201280"/>
                    </a:ext>
                  </a:extLst>
                </a:gridCol>
                <a:gridCol w="1361457">
                  <a:extLst>
                    <a:ext uri="{9D8B030D-6E8A-4147-A177-3AD203B41FA5}">
                      <a16:colId xmlns:a16="http://schemas.microsoft.com/office/drawing/2014/main" val="196405777"/>
                    </a:ext>
                  </a:extLst>
                </a:gridCol>
                <a:gridCol w="1361457">
                  <a:extLst>
                    <a:ext uri="{9D8B030D-6E8A-4147-A177-3AD203B41FA5}">
                      <a16:colId xmlns:a16="http://schemas.microsoft.com/office/drawing/2014/main" val="2740697070"/>
                    </a:ext>
                  </a:extLst>
                </a:gridCol>
                <a:gridCol w="1361457">
                  <a:extLst>
                    <a:ext uri="{9D8B030D-6E8A-4147-A177-3AD203B41FA5}">
                      <a16:colId xmlns:a16="http://schemas.microsoft.com/office/drawing/2014/main" val="3717506471"/>
                    </a:ext>
                  </a:extLst>
                </a:gridCol>
                <a:gridCol w="1361457">
                  <a:extLst>
                    <a:ext uri="{9D8B030D-6E8A-4147-A177-3AD203B41FA5}">
                      <a16:colId xmlns:a16="http://schemas.microsoft.com/office/drawing/2014/main" val="1343766261"/>
                    </a:ext>
                  </a:extLst>
                </a:gridCol>
                <a:gridCol w="1361457">
                  <a:extLst>
                    <a:ext uri="{9D8B030D-6E8A-4147-A177-3AD203B41FA5}">
                      <a16:colId xmlns:a16="http://schemas.microsoft.com/office/drawing/2014/main" val="1692166115"/>
                    </a:ext>
                  </a:extLst>
                </a:gridCol>
                <a:gridCol w="1361457">
                  <a:extLst>
                    <a:ext uri="{9D8B030D-6E8A-4147-A177-3AD203B41FA5}">
                      <a16:colId xmlns:a16="http://schemas.microsoft.com/office/drawing/2014/main" val="965725240"/>
                    </a:ext>
                  </a:extLst>
                </a:gridCol>
                <a:gridCol w="1315804">
                  <a:extLst>
                    <a:ext uri="{9D8B030D-6E8A-4147-A177-3AD203B41FA5}">
                      <a16:colId xmlns:a16="http://schemas.microsoft.com/office/drawing/2014/main" val="628736576"/>
                    </a:ext>
                  </a:extLst>
                </a:gridCol>
              </a:tblGrid>
              <a:tr h="6917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계획번호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수주처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품번</a:t>
                      </a:r>
                      <a:r>
                        <a:rPr lang="en-US" altLang="ko-KR" sz="1100" dirty="0"/>
                        <a:t>(Alias)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지시수량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양품수량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불량수량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6917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6917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6917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6407AA7D-D605-F9E8-8029-C3A055D4E9E9}"/>
              </a:ext>
            </a:extLst>
          </p:cNvPr>
          <p:cNvSpPr/>
          <p:nvPr/>
        </p:nvSpPr>
        <p:spPr>
          <a:xfrm>
            <a:off x="1013364" y="2033316"/>
            <a:ext cx="199828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작업대기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24E068F-6493-0A19-33DB-F5C603C6859E}"/>
              </a:ext>
            </a:extLst>
          </p:cNvPr>
          <p:cNvSpPr/>
          <p:nvPr/>
        </p:nvSpPr>
        <p:spPr>
          <a:xfrm>
            <a:off x="3011648" y="2033316"/>
            <a:ext cx="199828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작업진행중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8A8C79-2949-C343-E2AA-5127A7EA8F38}"/>
              </a:ext>
            </a:extLst>
          </p:cNvPr>
          <p:cNvSpPr/>
          <p:nvPr/>
        </p:nvSpPr>
        <p:spPr>
          <a:xfrm>
            <a:off x="5081783" y="2033316"/>
            <a:ext cx="199828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작업종료</a:t>
            </a:r>
          </a:p>
        </p:txBody>
      </p:sp>
    </p:spTree>
    <p:extLst>
      <p:ext uri="{BB962C8B-B14F-4D97-AF65-F5344CB8AC3E}">
        <p14:creationId xmlns:p14="http://schemas.microsoft.com/office/powerpoint/2010/main" val="521209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현장시스템 </a:t>
            </a:r>
            <a:r>
              <a:rPr lang="en-US" altLang="ko-KR" dirty="0"/>
              <a:t>– </a:t>
            </a:r>
            <a:r>
              <a:rPr lang="ko-KR" altLang="en-US" dirty="0"/>
              <a:t>실적등록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1ADD31-BCC0-4357-8226-3F313EBA8B35}"/>
              </a:ext>
            </a:extLst>
          </p:cNvPr>
          <p:cNvSpPr/>
          <p:nvPr/>
        </p:nvSpPr>
        <p:spPr>
          <a:xfrm>
            <a:off x="932575" y="882242"/>
            <a:ext cx="5504122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작업등록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AAABAB-A3E8-4653-96F6-E8B3E7745930}"/>
              </a:ext>
            </a:extLst>
          </p:cNvPr>
          <p:cNvSpPr/>
          <p:nvPr/>
        </p:nvSpPr>
        <p:spPr>
          <a:xfrm>
            <a:off x="4303553" y="5503944"/>
            <a:ext cx="1960838" cy="1018081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작업등록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76E23F-1678-E1E1-2E32-4C672FF40223}"/>
              </a:ext>
            </a:extLst>
          </p:cNvPr>
          <p:cNvSpPr txBox="1"/>
          <p:nvPr/>
        </p:nvSpPr>
        <p:spPr>
          <a:xfrm>
            <a:off x="1427527" y="340729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작업자 작업 종료버튼 </a:t>
            </a:r>
            <a:r>
              <a:rPr lang="ko-KR" altLang="en-US" dirty="0" err="1"/>
              <a:t>클릭시</a:t>
            </a:r>
            <a:r>
              <a:rPr lang="ko-KR" altLang="en-US" dirty="0"/>
              <a:t> 불량 등록화면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BD4B90-9786-CF13-1C6A-2EF0EDF22D6B}"/>
              </a:ext>
            </a:extLst>
          </p:cNvPr>
          <p:cNvSpPr/>
          <p:nvPr/>
        </p:nvSpPr>
        <p:spPr>
          <a:xfrm>
            <a:off x="1006680" y="1496243"/>
            <a:ext cx="5396918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입력부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79ED1D-AD84-AAEE-DCD9-61FC5F10D619}"/>
              </a:ext>
            </a:extLst>
          </p:cNvPr>
          <p:cNvSpPr/>
          <p:nvPr/>
        </p:nvSpPr>
        <p:spPr>
          <a:xfrm>
            <a:off x="1386715" y="5475530"/>
            <a:ext cx="2721705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지시수량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B6CF9E-C75E-23D7-2A48-91FBB4103879}"/>
              </a:ext>
            </a:extLst>
          </p:cNvPr>
          <p:cNvSpPr/>
          <p:nvPr/>
        </p:nvSpPr>
        <p:spPr>
          <a:xfrm>
            <a:off x="1038750" y="2039815"/>
            <a:ext cx="2769851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불량명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D63227-BDD2-4619-85CC-7D0864DD0055}"/>
              </a:ext>
            </a:extLst>
          </p:cNvPr>
          <p:cNvSpPr/>
          <p:nvPr/>
        </p:nvSpPr>
        <p:spPr>
          <a:xfrm>
            <a:off x="1386716" y="6025112"/>
            <a:ext cx="1540602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생산수량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3EA512E-F441-24E8-1FC2-E0D67E17F145}"/>
              </a:ext>
            </a:extLst>
          </p:cNvPr>
          <p:cNvSpPr/>
          <p:nvPr/>
        </p:nvSpPr>
        <p:spPr>
          <a:xfrm>
            <a:off x="2946281" y="6019102"/>
            <a:ext cx="1153750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불량수량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1257F9-56CD-5ECE-9931-C7BE965CB963}"/>
              </a:ext>
            </a:extLst>
          </p:cNvPr>
          <p:cNvSpPr/>
          <p:nvPr/>
        </p:nvSpPr>
        <p:spPr>
          <a:xfrm>
            <a:off x="3895636" y="2033344"/>
            <a:ext cx="2504423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수량 </a:t>
            </a:r>
            <a:r>
              <a:rPr lang="ko-KR" altLang="en-US" dirty="0" err="1">
                <a:solidFill>
                  <a:schemeClr val="tx1"/>
                </a:solidFill>
              </a:rPr>
              <a:t>입력칸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09B59FF-416D-7C01-57BE-C05990A99456}"/>
              </a:ext>
            </a:extLst>
          </p:cNvPr>
          <p:cNvSpPr/>
          <p:nvPr/>
        </p:nvSpPr>
        <p:spPr>
          <a:xfrm>
            <a:off x="1075387" y="2594194"/>
            <a:ext cx="2769851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불량명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D1ECCF-CBEF-3C50-C202-6B6E9E97BC3D}"/>
              </a:ext>
            </a:extLst>
          </p:cNvPr>
          <p:cNvSpPr/>
          <p:nvPr/>
        </p:nvSpPr>
        <p:spPr>
          <a:xfrm>
            <a:off x="3932273" y="2587723"/>
            <a:ext cx="2504423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수량 </a:t>
            </a:r>
            <a:r>
              <a:rPr lang="ko-KR" altLang="en-US" dirty="0" err="1">
                <a:solidFill>
                  <a:schemeClr val="tx1"/>
                </a:solidFill>
              </a:rPr>
              <a:t>입력칸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960B8E4-0AA9-5146-596B-DBA5EB9B0177}"/>
              </a:ext>
            </a:extLst>
          </p:cNvPr>
          <p:cNvSpPr/>
          <p:nvPr/>
        </p:nvSpPr>
        <p:spPr>
          <a:xfrm>
            <a:off x="1075387" y="3160201"/>
            <a:ext cx="2769851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불량명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A8926A5-CB78-C2F7-52C0-7D7637FE399C}"/>
              </a:ext>
            </a:extLst>
          </p:cNvPr>
          <p:cNvSpPr/>
          <p:nvPr/>
        </p:nvSpPr>
        <p:spPr>
          <a:xfrm>
            <a:off x="3932273" y="3153730"/>
            <a:ext cx="2504423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수량 </a:t>
            </a:r>
            <a:r>
              <a:rPr lang="ko-KR" altLang="en-US" dirty="0" err="1">
                <a:solidFill>
                  <a:schemeClr val="tx1"/>
                </a:solidFill>
              </a:rPr>
              <a:t>입력칸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A5C7811-ABC0-79FC-5AB3-3A2FF6FADBA8}"/>
              </a:ext>
            </a:extLst>
          </p:cNvPr>
          <p:cNvSpPr/>
          <p:nvPr/>
        </p:nvSpPr>
        <p:spPr>
          <a:xfrm>
            <a:off x="1075387" y="3733939"/>
            <a:ext cx="2769851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불량명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8362E6-9EFE-D90B-787C-78C1CE13F23C}"/>
              </a:ext>
            </a:extLst>
          </p:cNvPr>
          <p:cNvSpPr/>
          <p:nvPr/>
        </p:nvSpPr>
        <p:spPr>
          <a:xfrm>
            <a:off x="3932273" y="3727468"/>
            <a:ext cx="2504423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수량 </a:t>
            </a:r>
            <a:r>
              <a:rPr lang="ko-KR" altLang="en-US" dirty="0" err="1">
                <a:solidFill>
                  <a:schemeClr val="tx1"/>
                </a:solidFill>
              </a:rPr>
              <a:t>입력칸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8715B82-F5A4-DB5A-5BCB-137BBEC7FEA7}"/>
              </a:ext>
            </a:extLst>
          </p:cNvPr>
          <p:cNvSpPr/>
          <p:nvPr/>
        </p:nvSpPr>
        <p:spPr>
          <a:xfrm>
            <a:off x="1075387" y="4299946"/>
            <a:ext cx="2769851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불량명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89A2389-7D65-4BC2-B03B-98A44AE618F5}"/>
              </a:ext>
            </a:extLst>
          </p:cNvPr>
          <p:cNvSpPr/>
          <p:nvPr/>
        </p:nvSpPr>
        <p:spPr>
          <a:xfrm>
            <a:off x="3932273" y="4293475"/>
            <a:ext cx="2504423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수량 </a:t>
            </a:r>
            <a:r>
              <a:rPr lang="ko-KR" altLang="en-US" dirty="0" err="1">
                <a:solidFill>
                  <a:schemeClr val="tx1"/>
                </a:solidFill>
              </a:rPr>
              <a:t>입력칸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0CDFAA-340F-ECC4-6247-4063390AF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102" y="1247567"/>
            <a:ext cx="2972215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6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7A77DC3-8943-4E6B-B363-24281DE0227B}"/>
              </a:ext>
            </a:extLst>
          </p:cNvPr>
          <p:cNvGrpSpPr/>
          <p:nvPr/>
        </p:nvGrpSpPr>
        <p:grpSpPr>
          <a:xfrm>
            <a:off x="874703" y="398032"/>
            <a:ext cx="10492379" cy="516368"/>
            <a:chOff x="874704" y="398032"/>
            <a:chExt cx="10492382" cy="516367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F3FB6FF-3F4D-4518-B97A-6B99AFF696AE}"/>
                </a:ext>
              </a:extLst>
            </p:cNvPr>
            <p:cNvGrpSpPr/>
            <p:nvPr/>
          </p:nvGrpSpPr>
          <p:grpSpPr>
            <a:xfrm>
              <a:off x="874704" y="453005"/>
              <a:ext cx="10492382" cy="461394"/>
              <a:chOff x="874704" y="453006"/>
              <a:chExt cx="10485792" cy="461394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3D950D69-7224-4B2B-AA44-4CC8BFFBBDC5}"/>
                  </a:ext>
                </a:extLst>
              </p:cNvPr>
              <p:cNvCxnSpPr/>
              <p:nvPr/>
            </p:nvCxnSpPr>
            <p:spPr>
              <a:xfrm flipV="1">
                <a:off x="884185" y="453006"/>
                <a:ext cx="0" cy="46139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C7B6D61B-F5FA-4AF9-BC86-3A84765A5885}"/>
                  </a:ext>
                </a:extLst>
              </p:cNvPr>
              <p:cNvCxnSpPr/>
              <p:nvPr/>
            </p:nvCxnSpPr>
            <p:spPr>
              <a:xfrm flipV="1">
                <a:off x="11360496" y="453006"/>
                <a:ext cx="0" cy="46139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A088574C-726D-48B4-BBDC-922D2AA07E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704" y="683419"/>
                <a:ext cx="10483989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B37FE7-50A7-4C1C-B3DA-AF27304DF39A}"/>
                </a:ext>
              </a:extLst>
            </p:cNvPr>
            <p:cNvSpPr txBox="1"/>
            <p:nvPr/>
          </p:nvSpPr>
          <p:spPr>
            <a:xfrm>
              <a:off x="5862482" y="398032"/>
              <a:ext cx="524503" cy="276998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1200" dirty="0"/>
                <a:t>1920</a:t>
              </a:r>
              <a:endParaRPr lang="ko-KR" altLang="en-US" sz="12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6E48FB6-7DE4-48BE-853F-47A4CE1304BE}"/>
              </a:ext>
            </a:extLst>
          </p:cNvPr>
          <p:cNvGrpSpPr/>
          <p:nvPr/>
        </p:nvGrpSpPr>
        <p:grpSpPr>
          <a:xfrm rot="16200000">
            <a:off x="-2217661" y="3477815"/>
            <a:ext cx="5799386" cy="516369"/>
            <a:chOff x="874704" y="398031"/>
            <a:chExt cx="10492382" cy="516368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A8B2DBA3-6208-4EBC-88C2-5F9116A914F8}"/>
                </a:ext>
              </a:extLst>
            </p:cNvPr>
            <p:cNvGrpSpPr/>
            <p:nvPr/>
          </p:nvGrpSpPr>
          <p:grpSpPr>
            <a:xfrm>
              <a:off x="874704" y="453005"/>
              <a:ext cx="10492382" cy="461394"/>
              <a:chOff x="874704" y="453006"/>
              <a:chExt cx="10485792" cy="461394"/>
            </a:xfrm>
          </p:grpSpPr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16DD0D1D-075E-48B9-BA33-AE28B4089F4E}"/>
                  </a:ext>
                </a:extLst>
              </p:cNvPr>
              <p:cNvCxnSpPr/>
              <p:nvPr/>
            </p:nvCxnSpPr>
            <p:spPr>
              <a:xfrm flipV="1">
                <a:off x="884185" y="453006"/>
                <a:ext cx="0" cy="46139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1D050A4E-0BA1-409A-96EF-FE3EAA589DE7}"/>
                  </a:ext>
                </a:extLst>
              </p:cNvPr>
              <p:cNvCxnSpPr/>
              <p:nvPr/>
            </p:nvCxnSpPr>
            <p:spPr>
              <a:xfrm flipV="1">
                <a:off x="11360496" y="453006"/>
                <a:ext cx="0" cy="46139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C7EA9846-E5D5-4300-B760-177150BF46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704" y="683419"/>
                <a:ext cx="10483989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56991A4-B382-45CA-86DB-EF65AD3E6530}"/>
                </a:ext>
              </a:extLst>
            </p:cNvPr>
            <p:cNvSpPr txBox="1"/>
            <p:nvPr/>
          </p:nvSpPr>
          <p:spPr>
            <a:xfrm>
              <a:off x="5650262" y="398031"/>
              <a:ext cx="948943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1200" dirty="0"/>
                <a:t>1080</a:t>
              </a: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7A3B46-8A51-4C3F-BC15-602EBE22828B}"/>
              </a:ext>
            </a:extLst>
          </p:cNvPr>
          <p:cNvSpPr/>
          <p:nvPr/>
        </p:nvSpPr>
        <p:spPr>
          <a:xfrm>
            <a:off x="931261" y="872455"/>
            <a:ext cx="2097165" cy="5302127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 영역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043F0AA-9064-4E1D-BAAB-7F7E733A822D}"/>
              </a:ext>
            </a:extLst>
          </p:cNvPr>
          <p:cNvSpPr/>
          <p:nvPr/>
        </p:nvSpPr>
        <p:spPr>
          <a:xfrm>
            <a:off x="3070455" y="1317073"/>
            <a:ext cx="8263072" cy="485751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컨텐츠영역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4C3BAA2-7F31-4EB3-90EE-41C41651E872}"/>
              </a:ext>
            </a:extLst>
          </p:cNvPr>
          <p:cNvSpPr/>
          <p:nvPr/>
        </p:nvSpPr>
        <p:spPr>
          <a:xfrm>
            <a:off x="931261" y="6217925"/>
            <a:ext cx="10414849" cy="36072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상태바</a:t>
            </a:r>
            <a:r>
              <a:rPr lang="ko-KR" altLang="en-US" dirty="0">
                <a:solidFill>
                  <a:schemeClr val="tx1"/>
                </a:solidFill>
              </a:rPr>
              <a:t> 영역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9EB341-C05C-456D-B59C-D55F967F890E}"/>
              </a:ext>
            </a:extLst>
          </p:cNvPr>
          <p:cNvSpPr/>
          <p:nvPr/>
        </p:nvSpPr>
        <p:spPr>
          <a:xfrm>
            <a:off x="3070456" y="882243"/>
            <a:ext cx="8263072" cy="39987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컨텐츠 탭 영역</a:t>
            </a:r>
          </a:p>
        </p:txBody>
      </p:sp>
    </p:spTree>
    <p:extLst>
      <p:ext uri="{BB962C8B-B14F-4D97-AF65-F5344CB8AC3E}">
        <p14:creationId xmlns:p14="http://schemas.microsoft.com/office/powerpoint/2010/main" val="113733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기초정보 </a:t>
            </a:r>
            <a:r>
              <a:rPr lang="en-US" altLang="ko-KR" dirty="0"/>
              <a:t>- </a:t>
            </a:r>
            <a:r>
              <a:rPr lang="ko-KR" altLang="en-US" dirty="0" err="1"/>
              <a:t>종합코드관리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1ADD31-BCC0-4357-8226-3F313EBA8B35}"/>
              </a:ext>
            </a:extLst>
          </p:cNvPr>
          <p:cNvSpPr/>
          <p:nvPr/>
        </p:nvSpPr>
        <p:spPr>
          <a:xfrm>
            <a:off x="932575" y="882242"/>
            <a:ext cx="10370193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종합코드관리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3AD26C-A081-45BB-A133-5D873F802FC6}"/>
              </a:ext>
            </a:extLst>
          </p:cNvPr>
          <p:cNvSpPr/>
          <p:nvPr/>
        </p:nvSpPr>
        <p:spPr>
          <a:xfrm>
            <a:off x="931877" y="1376276"/>
            <a:ext cx="1504190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카테고리 그룹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832840-0B20-4266-81A4-5DE18081A58E}"/>
              </a:ext>
            </a:extLst>
          </p:cNvPr>
          <p:cNvSpPr/>
          <p:nvPr/>
        </p:nvSpPr>
        <p:spPr>
          <a:xfrm>
            <a:off x="905482" y="1909631"/>
            <a:ext cx="4358523" cy="4667338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7DF9E19-C585-4F11-88C1-DB18B17D2237}"/>
              </a:ext>
            </a:extLst>
          </p:cNvPr>
          <p:cNvSpPr/>
          <p:nvPr/>
        </p:nvSpPr>
        <p:spPr>
          <a:xfrm>
            <a:off x="8488810" y="1386497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B8A100A-F4CC-42A4-AD67-7F623D3DBFF9}"/>
              </a:ext>
            </a:extLst>
          </p:cNvPr>
          <p:cNvSpPr/>
          <p:nvPr/>
        </p:nvSpPr>
        <p:spPr>
          <a:xfrm>
            <a:off x="9938769" y="1367406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50AEF4-C8C5-99BA-29D0-2199D2F5C8EC}"/>
              </a:ext>
            </a:extLst>
          </p:cNvPr>
          <p:cNvSpPr/>
          <p:nvPr/>
        </p:nvSpPr>
        <p:spPr>
          <a:xfrm>
            <a:off x="5364733" y="1386497"/>
            <a:ext cx="3065291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카테고리 내용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E7AA88-F5C9-E025-600D-842B37BDF7C4}"/>
              </a:ext>
            </a:extLst>
          </p:cNvPr>
          <p:cNvSpPr/>
          <p:nvPr/>
        </p:nvSpPr>
        <p:spPr>
          <a:xfrm>
            <a:off x="5305949" y="1880537"/>
            <a:ext cx="6010801" cy="4667338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4" name="표 2">
            <a:extLst>
              <a:ext uri="{FF2B5EF4-FFF2-40B4-BE49-F238E27FC236}">
                <a16:creationId xmlns:a16="http://schemas.microsoft.com/office/drawing/2014/main" id="{AAB196A2-469B-D65E-96FD-EE9AF609C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430373"/>
              </p:ext>
            </p:extLst>
          </p:nvPr>
        </p:nvGraphicFramePr>
        <p:xfrm>
          <a:off x="5376285" y="1937597"/>
          <a:ext cx="5739129" cy="3585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043">
                  <a:extLst>
                    <a:ext uri="{9D8B030D-6E8A-4147-A177-3AD203B41FA5}">
                      <a16:colId xmlns:a16="http://schemas.microsoft.com/office/drawing/2014/main" val="1764533014"/>
                    </a:ext>
                  </a:extLst>
                </a:gridCol>
                <a:gridCol w="1913043">
                  <a:extLst>
                    <a:ext uri="{9D8B030D-6E8A-4147-A177-3AD203B41FA5}">
                      <a16:colId xmlns:a16="http://schemas.microsoft.com/office/drawing/2014/main" val="1138736673"/>
                    </a:ext>
                  </a:extLst>
                </a:gridCol>
                <a:gridCol w="1913043">
                  <a:extLst>
                    <a:ext uri="{9D8B030D-6E8A-4147-A177-3AD203B41FA5}">
                      <a16:colId xmlns:a16="http://schemas.microsoft.com/office/drawing/2014/main" val="2592639410"/>
                    </a:ext>
                  </a:extLst>
                </a:gridCol>
              </a:tblGrid>
              <a:tr h="402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카테고리 코드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자동입력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카테고리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100207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1002074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1002074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08ED15-4B14-072C-1F20-C21FB98F7B72}"/>
              </a:ext>
            </a:extLst>
          </p:cNvPr>
          <p:cNvSpPr/>
          <p:nvPr/>
        </p:nvSpPr>
        <p:spPr>
          <a:xfrm>
            <a:off x="2464816" y="1386497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하위추가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5A8AA98-1100-1768-9CC0-0614C4BDB4F5}"/>
              </a:ext>
            </a:extLst>
          </p:cNvPr>
          <p:cNvSpPr/>
          <p:nvPr/>
        </p:nvSpPr>
        <p:spPr>
          <a:xfrm>
            <a:off x="3914775" y="1367406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44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기초정보 </a:t>
            </a:r>
            <a:r>
              <a:rPr lang="en-US" altLang="ko-KR" dirty="0"/>
              <a:t>- </a:t>
            </a:r>
            <a:r>
              <a:rPr lang="ko-KR" altLang="en-US" dirty="0"/>
              <a:t>거래처정보관리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1ADD31-BCC0-4357-8226-3F313EBA8B35}"/>
              </a:ext>
            </a:extLst>
          </p:cNvPr>
          <p:cNvSpPr/>
          <p:nvPr/>
        </p:nvSpPr>
        <p:spPr>
          <a:xfrm>
            <a:off x="932576" y="882242"/>
            <a:ext cx="10353942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거래처정보 관리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832840-0B20-4266-81A4-5DE18081A58E}"/>
              </a:ext>
            </a:extLst>
          </p:cNvPr>
          <p:cNvSpPr/>
          <p:nvPr/>
        </p:nvSpPr>
        <p:spPr>
          <a:xfrm>
            <a:off x="905482" y="2508308"/>
            <a:ext cx="5788933" cy="4068661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50AEF4-C8C5-99BA-29D0-2199D2F5C8EC}"/>
              </a:ext>
            </a:extLst>
          </p:cNvPr>
          <p:cNvSpPr/>
          <p:nvPr/>
        </p:nvSpPr>
        <p:spPr>
          <a:xfrm>
            <a:off x="965431" y="1881715"/>
            <a:ext cx="2842812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거래처 요약정보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E7AA88-F5C9-E025-600D-842B37BDF7C4}"/>
              </a:ext>
            </a:extLst>
          </p:cNvPr>
          <p:cNvSpPr/>
          <p:nvPr/>
        </p:nvSpPr>
        <p:spPr>
          <a:xfrm>
            <a:off x="6830250" y="2410223"/>
            <a:ext cx="4486500" cy="4137651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4" name="표 2">
            <a:extLst>
              <a:ext uri="{FF2B5EF4-FFF2-40B4-BE49-F238E27FC236}">
                <a16:creationId xmlns:a16="http://schemas.microsoft.com/office/drawing/2014/main" id="{AAB196A2-469B-D65E-96FD-EE9AF609C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207341"/>
              </p:ext>
            </p:extLst>
          </p:nvPr>
        </p:nvGraphicFramePr>
        <p:xfrm>
          <a:off x="965431" y="2600586"/>
          <a:ext cx="5611535" cy="2612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307">
                  <a:extLst>
                    <a:ext uri="{9D8B030D-6E8A-4147-A177-3AD203B41FA5}">
                      <a16:colId xmlns:a16="http://schemas.microsoft.com/office/drawing/2014/main" val="1764533014"/>
                    </a:ext>
                  </a:extLst>
                </a:gridCol>
                <a:gridCol w="1122307">
                  <a:extLst>
                    <a:ext uri="{9D8B030D-6E8A-4147-A177-3AD203B41FA5}">
                      <a16:colId xmlns:a16="http://schemas.microsoft.com/office/drawing/2014/main" val="1138736673"/>
                    </a:ext>
                  </a:extLst>
                </a:gridCol>
                <a:gridCol w="1122307">
                  <a:extLst>
                    <a:ext uri="{9D8B030D-6E8A-4147-A177-3AD203B41FA5}">
                      <a16:colId xmlns:a16="http://schemas.microsoft.com/office/drawing/2014/main" val="2592639410"/>
                    </a:ext>
                  </a:extLst>
                </a:gridCol>
                <a:gridCol w="1122307">
                  <a:extLst>
                    <a:ext uri="{9D8B030D-6E8A-4147-A177-3AD203B41FA5}">
                      <a16:colId xmlns:a16="http://schemas.microsoft.com/office/drawing/2014/main" val="1463174773"/>
                    </a:ext>
                  </a:extLst>
                </a:gridCol>
                <a:gridCol w="1122307">
                  <a:extLst>
                    <a:ext uri="{9D8B030D-6E8A-4147-A177-3AD203B41FA5}">
                      <a16:colId xmlns:a16="http://schemas.microsoft.com/office/drawing/2014/main" val="2225758473"/>
                    </a:ext>
                  </a:extLst>
                </a:gridCol>
              </a:tblGrid>
              <a:tr h="52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거래처코드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거래처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사업자번호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677783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677783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677783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9A508A-231F-38C7-FA40-2ED08F9E5554}"/>
              </a:ext>
            </a:extLst>
          </p:cNvPr>
          <p:cNvSpPr/>
          <p:nvPr/>
        </p:nvSpPr>
        <p:spPr>
          <a:xfrm>
            <a:off x="932577" y="1412149"/>
            <a:ext cx="8890592" cy="424823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조회영역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거래처 타입</a:t>
            </a:r>
            <a:r>
              <a:rPr lang="en-US" altLang="ko-KR" dirty="0">
                <a:solidFill>
                  <a:schemeClr val="tx1"/>
                </a:solidFill>
              </a:rPr>
              <a:t>(Radio Group)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75700D-B0C0-EAF2-A0D4-AF154CBEA30E}"/>
              </a:ext>
            </a:extLst>
          </p:cNvPr>
          <p:cNvSpPr/>
          <p:nvPr/>
        </p:nvSpPr>
        <p:spPr>
          <a:xfrm>
            <a:off x="6816267" y="1882523"/>
            <a:ext cx="3006901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거래처 상세정보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92D344-2F74-E13F-1DAE-5577FB501537}"/>
              </a:ext>
            </a:extLst>
          </p:cNvPr>
          <p:cNvSpPr/>
          <p:nvPr/>
        </p:nvSpPr>
        <p:spPr>
          <a:xfrm>
            <a:off x="6893166" y="2487122"/>
            <a:ext cx="2208890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거래처 코드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6007F7-C548-2101-7EFE-FDD86201A2DE}"/>
              </a:ext>
            </a:extLst>
          </p:cNvPr>
          <p:cNvSpPr/>
          <p:nvPr/>
        </p:nvSpPr>
        <p:spPr>
          <a:xfrm>
            <a:off x="6893165" y="3030630"/>
            <a:ext cx="220071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거래처명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53CD52-B5C2-51FD-AB9A-922D811B99AF}"/>
              </a:ext>
            </a:extLst>
          </p:cNvPr>
          <p:cNvSpPr/>
          <p:nvPr/>
        </p:nvSpPr>
        <p:spPr>
          <a:xfrm>
            <a:off x="9093878" y="2497015"/>
            <a:ext cx="2208890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거래처 타입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39E52D0-E6A4-1CEA-F8B3-93163706FB23}"/>
              </a:ext>
            </a:extLst>
          </p:cNvPr>
          <p:cNvSpPr/>
          <p:nvPr/>
        </p:nvSpPr>
        <p:spPr>
          <a:xfrm>
            <a:off x="9085804" y="3040523"/>
            <a:ext cx="220071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대표자명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F36392-BCF8-0E23-2D26-99E4AFE446A5}"/>
              </a:ext>
            </a:extLst>
          </p:cNvPr>
          <p:cNvSpPr/>
          <p:nvPr/>
        </p:nvSpPr>
        <p:spPr>
          <a:xfrm>
            <a:off x="6893165" y="3574138"/>
            <a:ext cx="220071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주소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A7C4F1-4750-3780-8171-A4327AAE3388}"/>
              </a:ext>
            </a:extLst>
          </p:cNvPr>
          <p:cNvSpPr/>
          <p:nvPr/>
        </p:nvSpPr>
        <p:spPr>
          <a:xfrm>
            <a:off x="9127114" y="3535580"/>
            <a:ext cx="220071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우편번호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69692A3-5F81-4E2E-E796-27DAD3D18403}"/>
              </a:ext>
            </a:extLst>
          </p:cNvPr>
          <p:cNvSpPr/>
          <p:nvPr/>
        </p:nvSpPr>
        <p:spPr>
          <a:xfrm>
            <a:off x="6893165" y="4068340"/>
            <a:ext cx="220071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담당자번호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55A08B8-7C4B-9E93-3B10-2A98CA7607FC}"/>
              </a:ext>
            </a:extLst>
          </p:cNvPr>
          <p:cNvSpPr/>
          <p:nvPr/>
        </p:nvSpPr>
        <p:spPr>
          <a:xfrm>
            <a:off x="9116035" y="4068340"/>
            <a:ext cx="220071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팩스번호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C6E6B67-CE3B-6FF4-44AC-D2D2E234F8D6}"/>
              </a:ext>
            </a:extLst>
          </p:cNvPr>
          <p:cNvSpPr/>
          <p:nvPr/>
        </p:nvSpPr>
        <p:spPr>
          <a:xfrm>
            <a:off x="6872786" y="4641591"/>
            <a:ext cx="220071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62FE86-12EE-DD9D-371D-AE82DB82145E}"/>
              </a:ext>
            </a:extLst>
          </p:cNvPr>
          <p:cNvSpPr/>
          <p:nvPr/>
        </p:nvSpPr>
        <p:spPr>
          <a:xfrm>
            <a:off x="6872786" y="5169291"/>
            <a:ext cx="220071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업종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1BED96E-0C94-0C06-6277-D941DDECD2F2}"/>
              </a:ext>
            </a:extLst>
          </p:cNvPr>
          <p:cNvSpPr/>
          <p:nvPr/>
        </p:nvSpPr>
        <p:spPr>
          <a:xfrm>
            <a:off x="9097966" y="5169291"/>
            <a:ext cx="220071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업태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94E426E-8C18-FFDB-EBAF-9061BEF904A0}"/>
              </a:ext>
            </a:extLst>
          </p:cNvPr>
          <p:cNvSpPr/>
          <p:nvPr/>
        </p:nvSpPr>
        <p:spPr>
          <a:xfrm>
            <a:off x="3867469" y="1887790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신규등록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77371EC-0202-FD0A-FF57-7E0477CF9C5E}"/>
              </a:ext>
            </a:extLst>
          </p:cNvPr>
          <p:cNvSpPr/>
          <p:nvPr/>
        </p:nvSpPr>
        <p:spPr>
          <a:xfrm>
            <a:off x="9895344" y="1846865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18D256B-250B-9240-E52C-70506145842E}"/>
              </a:ext>
            </a:extLst>
          </p:cNvPr>
          <p:cNvSpPr/>
          <p:nvPr/>
        </p:nvSpPr>
        <p:spPr>
          <a:xfrm>
            <a:off x="5317869" y="1887790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80B270A-7437-CD33-1B17-1491BF83BD2F}"/>
              </a:ext>
            </a:extLst>
          </p:cNvPr>
          <p:cNvSpPr/>
          <p:nvPr/>
        </p:nvSpPr>
        <p:spPr>
          <a:xfrm>
            <a:off x="9895345" y="1397842"/>
            <a:ext cx="1417128" cy="370829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버튼</a:t>
            </a:r>
          </a:p>
        </p:txBody>
      </p:sp>
    </p:spTree>
    <p:extLst>
      <p:ext uri="{BB962C8B-B14F-4D97-AF65-F5344CB8AC3E}">
        <p14:creationId xmlns:p14="http://schemas.microsoft.com/office/powerpoint/2010/main" val="80642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기초정보 </a:t>
            </a:r>
            <a:r>
              <a:rPr lang="en-US" altLang="ko-KR" dirty="0"/>
              <a:t>- </a:t>
            </a:r>
            <a:r>
              <a:rPr lang="ko-KR" altLang="en-US" dirty="0"/>
              <a:t>자재정보관리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1ADD31-BCC0-4357-8226-3F313EBA8B35}"/>
              </a:ext>
            </a:extLst>
          </p:cNvPr>
          <p:cNvSpPr/>
          <p:nvPr/>
        </p:nvSpPr>
        <p:spPr>
          <a:xfrm>
            <a:off x="932576" y="882242"/>
            <a:ext cx="10353942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자재정보 관리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832840-0B20-4266-81A4-5DE18081A58E}"/>
              </a:ext>
            </a:extLst>
          </p:cNvPr>
          <p:cNvSpPr/>
          <p:nvPr/>
        </p:nvSpPr>
        <p:spPr>
          <a:xfrm>
            <a:off x="905482" y="2508308"/>
            <a:ext cx="5788933" cy="4068661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50AEF4-C8C5-99BA-29D0-2199D2F5C8EC}"/>
              </a:ext>
            </a:extLst>
          </p:cNvPr>
          <p:cNvSpPr/>
          <p:nvPr/>
        </p:nvSpPr>
        <p:spPr>
          <a:xfrm>
            <a:off x="965431" y="1881715"/>
            <a:ext cx="2842812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자재 요약정보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E7AA88-F5C9-E025-600D-842B37BDF7C4}"/>
              </a:ext>
            </a:extLst>
          </p:cNvPr>
          <p:cNvSpPr/>
          <p:nvPr/>
        </p:nvSpPr>
        <p:spPr>
          <a:xfrm>
            <a:off x="6830250" y="2410223"/>
            <a:ext cx="4486500" cy="4137651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4" name="표 2">
            <a:extLst>
              <a:ext uri="{FF2B5EF4-FFF2-40B4-BE49-F238E27FC236}">
                <a16:creationId xmlns:a16="http://schemas.microsoft.com/office/drawing/2014/main" id="{AAB196A2-469B-D65E-96FD-EE9AF609C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914886"/>
              </p:ext>
            </p:extLst>
          </p:nvPr>
        </p:nvGraphicFramePr>
        <p:xfrm>
          <a:off x="965431" y="2600586"/>
          <a:ext cx="5611536" cy="2856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256">
                  <a:extLst>
                    <a:ext uri="{9D8B030D-6E8A-4147-A177-3AD203B41FA5}">
                      <a16:colId xmlns:a16="http://schemas.microsoft.com/office/drawing/2014/main" val="1764533014"/>
                    </a:ext>
                  </a:extLst>
                </a:gridCol>
                <a:gridCol w="935256">
                  <a:extLst>
                    <a:ext uri="{9D8B030D-6E8A-4147-A177-3AD203B41FA5}">
                      <a16:colId xmlns:a16="http://schemas.microsoft.com/office/drawing/2014/main" val="2427901372"/>
                    </a:ext>
                  </a:extLst>
                </a:gridCol>
                <a:gridCol w="935256">
                  <a:extLst>
                    <a:ext uri="{9D8B030D-6E8A-4147-A177-3AD203B41FA5}">
                      <a16:colId xmlns:a16="http://schemas.microsoft.com/office/drawing/2014/main" val="1138736673"/>
                    </a:ext>
                  </a:extLst>
                </a:gridCol>
                <a:gridCol w="935256">
                  <a:extLst>
                    <a:ext uri="{9D8B030D-6E8A-4147-A177-3AD203B41FA5}">
                      <a16:colId xmlns:a16="http://schemas.microsoft.com/office/drawing/2014/main" val="2592639410"/>
                    </a:ext>
                  </a:extLst>
                </a:gridCol>
                <a:gridCol w="935256">
                  <a:extLst>
                    <a:ext uri="{9D8B030D-6E8A-4147-A177-3AD203B41FA5}">
                      <a16:colId xmlns:a16="http://schemas.microsoft.com/office/drawing/2014/main" val="1463174773"/>
                    </a:ext>
                  </a:extLst>
                </a:gridCol>
                <a:gridCol w="935256">
                  <a:extLst>
                    <a:ext uri="{9D8B030D-6E8A-4147-A177-3AD203B41FA5}">
                      <a16:colId xmlns:a16="http://schemas.microsoft.com/office/drawing/2014/main" val="2225758473"/>
                    </a:ext>
                  </a:extLst>
                </a:gridCol>
              </a:tblGrid>
              <a:tr h="52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자재코드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자재타입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자재명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자재번호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(Alias)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거래처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단위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677783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677783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677783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9A508A-231F-38C7-FA40-2ED08F9E5554}"/>
              </a:ext>
            </a:extLst>
          </p:cNvPr>
          <p:cNvSpPr/>
          <p:nvPr/>
        </p:nvSpPr>
        <p:spPr>
          <a:xfrm>
            <a:off x="932577" y="1412149"/>
            <a:ext cx="8890592" cy="424823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조회영역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자재 타입</a:t>
            </a:r>
            <a:r>
              <a:rPr lang="en-US" altLang="ko-KR" dirty="0">
                <a:solidFill>
                  <a:schemeClr val="tx1"/>
                </a:solidFill>
              </a:rPr>
              <a:t>(Radio Group)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75700D-B0C0-EAF2-A0D4-AF154CBEA30E}"/>
              </a:ext>
            </a:extLst>
          </p:cNvPr>
          <p:cNvSpPr/>
          <p:nvPr/>
        </p:nvSpPr>
        <p:spPr>
          <a:xfrm>
            <a:off x="6816267" y="1882523"/>
            <a:ext cx="3006901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자재 상세정보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탭관리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92D344-2F74-E13F-1DAE-5577FB501537}"/>
              </a:ext>
            </a:extLst>
          </p:cNvPr>
          <p:cNvSpPr/>
          <p:nvPr/>
        </p:nvSpPr>
        <p:spPr>
          <a:xfrm>
            <a:off x="6893166" y="2487122"/>
            <a:ext cx="2208890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자재코드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자동입력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6007F7-C548-2101-7EFE-FDD86201A2DE}"/>
              </a:ext>
            </a:extLst>
          </p:cNvPr>
          <p:cNvSpPr/>
          <p:nvPr/>
        </p:nvSpPr>
        <p:spPr>
          <a:xfrm>
            <a:off x="6893165" y="3030630"/>
            <a:ext cx="220071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자재명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53CD52-B5C2-51FD-AB9A-922D811B99AF}"/>
              </a:ext>
            </a:extLst>
          </p:cNvPr>
          <p:cNvSpPr/>
          <p:nvPr/>
        </p:nvSpPr>
        <p:spPr>
          <a:xfrm>
            <a:off x="9093878" y="2497015"/>
            <a:ext cx="2208890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자재 타입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39E52D0-E6A4-1CEA-F8B3-93163706FB23}"/>
              </a:ext>
            </a:extLst>
          </p:cNvPr>
          <p:cNvSpPr/>
          <p:nvPr/>
        </p:nvSpPr>
        <p:spPr>
          <a:xfrm>
            <a:off x="9085804" y="3040523"/>
            <a:ext cx="220071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자재번호</a:t>
            </a:r>
            <a:r>
              <a:rPr lang="en-US" altLang="ko-KR" dirty="0">
                <a:solidFill>
                  <a:schemeClr val="tx1"/>
                </a:solidFill>
              </a:rPr>
              <a:t>(Alias)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F36392-BCF8-0E23-2D26-99E4AFE446A5}"/>
              </a:ext>
            </a:extLst>
          </p:cNvPr>
          <p:cNvSpPr/>
          <p:nvPr/>
        </p:nvSpPr>
        <p:spPr>
          <a:xfrm>
            <a:off x="6893165" y="3574138"/>
            <a:ext cx="220071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자재스펙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A7C4F1-4750-3780-8171-A4327AAE3388}"/>
              </a:ext>
            </a:extLst>
          </p:cNvPr>
          <p:cNvSpPr/>
          <p:nvPr/>
        </p:nvSpPr>
        <p:spPr>
          <a:xfrm>
            <a:off x="9127114" y="3535580"/>
            <a:ext cx="220071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단위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69692A3-5F81-4E2E-E796-27DAD3D18403}"/>
              </a:ext>
            </a:extLst>
          </p:cNvPr>
          <p:cNvSpPr/>
          <p:nvPr/>
        </p:nvSpPr>
        <p:spPr>
          <a:xfrm>
            <a:off x="6893165" y="4068340"/>
            <a:ext cx="220071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거래처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55A08B8-7C4B-9E93-3B10-2A98CA7607FC}"/>
              </a:ext>
            </a:extLst>
          </p:cNvPr>
          <p:cNvSpPr/>
          <p:nvPr/>
        </p:nvSpPr>
        <p:spPr>
          <a:xfrm>
            <a:off x="9116035" y="4068340"/>
            <a:ext cx="220071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비고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94E426E-8C18-FFDB-EBAF-9061BEF904A0}"/>
              </a:ext>
            </a:extLst>
          </p:cNvPr>
          <p:cNvSpPr/>
          <p:nvPr/>
        </p:nvSpPr>
        <p:spPr>
          <a:xfrm>
            <a:off x="3867469" y="1887790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신규등록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77371EC-0202-FD0A-FF57-7E0477CF9C5E}"/>
              </a:ext>
            </a:extLst>
          </p:cNvPr>
          <p:cNvSpPr/>
          <p:nvPr/>
        </p:nvSpPr>
        <p:spPr>
          <a:xfrm>
            <a:off x="9895344" y="1846865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18D256B-250B-9240-E52C-70506145842E}"/>
              </a:ext>
            </a:extLst>
          </p:cNvPr>
          <p:cNvSpPr/>
          <p:nvPr/>
        </p:nvSpPr>
        <p:spPr>
          <a:xfrm>
            <a:off x="5317869" y="1887790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80B270A-7437-CD33-1B17-1491BF83BD2F}"/>
              </a:ext>
            </a:extLst>
          </p:cNvPr>
          <p:cNvSpPr/>
          <p:nvPr/>
        </p:nvSpPr>
        <p:spPr>
          <a:xfrm>
            <a:off x="9895345" y="1397842"/>
            <a:ext cx="1417128" cy="370829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버튼</a:t>
            </a:r>
          </a:p>
        </p:txBody>
      </p:sp>
    </p:spTree>
    <p:extLst>
      <p:ext uri="{BB962C8B-B14F-4D97-AF65-F5344CB8AC3E}">
        <p14:creationId xmlns:p14="http://schemas.microsoft.com/office/powerpoint/2010/main" val="128855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기초정보 </a:t>
            </a:r>
            <a:r>
              <a:rPr lang="en-US" altLang="ko-KR" dirty="0"/>
              <a:t>- </a:t>
            </a:r>
            <a:r>
              <a:rPr lang="ko-KR" altLang="en-US" dirty="0"/>
              <a:t>공정정보관리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1ADD31-BCC0-4357-8226-3F313EBA8B35}"/>
              </a:ext>
            </a:extLst>
          </p:cNvPr>
          <p:cNvSpPr/>
          <p:nvPr/>
        </p:nvSpPr>
        <p:spPr>
          <a:xfrm>
            <a:off x="932576" y="882242"/>
            <a:ext cx="10353942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공정정보 관리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832840-0B20-4266-81A4-5DE18081A58E}"/>
              </a:ext>
            </a:extLst>
          </p:cNvPr>
          <p:cNvSpPr/>
          <p:nvPr/>
        </p:nvSpPr>
        <p:spPr>
          <a:xfrm>
            <a:off x="905483" y="2508308"/>
            <a:ext cx="4648030" cy="4068661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50AEF4-C8C5-99BA-29D0-2199D2F5C8EC}"/>
              </a:ext>
            </a:extLst>
          </p:cNvPr>
          <p:cNvSpPr/>
          <p:nvPr/>
        </p:nvSpPr>
        <p:spPr>
          <a:xfrm>
            <a:off x="965432" y="1881715"/>
            <a:ext cx="166138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공정정보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E7AA88-F5C9-E025-600D-842B37BDF7C4}"/>
              </a:ext>
            </a:extLst>
          </p:cNvPr>
          <p:cNvSpPr/>
          <p:nvPr/>
        </p:nvSpPr>
        <p:spPr>
          <a:xfrm>
            <a:off x="5788404" y="2410223"/>
            <a:ext cx="5528346" cy="4137651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4" name="표 2">
            <a:extLst>
              <a:ext uri="{FF2B5EF4-FFF2-40B4-BE49-F238E27FC236}">
                <a16:creationId xmlns:a16="http://schemas.microsoft.com/office/drawing/2014/main" id="{AAB196A2-469B-D65E-96FD-EE9AF609C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823056"/>
              </p:ext>
            </p:extLst>
          </p:nvPr>
        </p:nvGraphicFramePr>
        <p:xfrm>
          <a:off x="965431" y="2600586"/>
          <a:ext cx="4378444" cy="2554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611">
                  <a:extLst>
                    <a:ext uri="{9D8B030D-6E8A-4147-A177-3AD203B41FA5}">
                      <a16:colId xmlns:a16="http://schemas.microsoft.com/office/drawing/2014/main" val="1764533014"/>
                    </a:ext>
                  </a:extLst>
                </a:gridCol>
                <a:gridCol w="1094611">
                  <a:extLst>
                    <a:ext uri="{9D8B030D-6E8A-4147-A177-3AD203B41FA5}">
                      <a16:colId xmlns:a16="http://schemas.microsoft.com/office/drawing/2014/main" val="2427901372"/>
                    </a:ext>
                  </a:extLst>
                </a:gridCol>
                <a:gridCol w="1094611">
                  <a:extLst>
                    <a:ext uri="{9D8B030D-6E8A-4147-A177-3AD203B41FA5}">
                      <a16:colId xmlns:a16="http://schemas.microsoft.com/office/drawing/2014/main" val="1138736673"/>
                    </a:ext>
                  </a:extLst>
                </a:gridCol>
                <a:gridCol w="1094611">
                  <a:extLst>
                    <a:ext uri="{9D8B030D-6E8A-4147-A177-3AD203B41FA5}">
                      <a16:colId xmlns:a16="http://schemas.microsoft.com/office/drawing/2014/main" val="2592639410"/>
                    </a:ext>
                  </a:extLst>
                </a:gridCol>
              </a:tblGrid>
              <a:tr h="52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공정코드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공정타입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공정명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677783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677783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677783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9A508A-231F-38C7-FA40-2ED08F9E5554}"/>
              </a:ext>
            </a:extLst>
          </p:cNvPr>
          <p:cNvSpPr/>
          <p:nvPr/>
        </p:nvSpPr>
        <p:spPr>
          <a:xfrm>
            <a:off x="932577" y="1412149"/>
            <a:ext cx="8890592" cy="424823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조회영역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공정 타입</a:t>
            </a:r>
            <a:r>
              <a:rPr lang="en-US" altLang="ko-KR" dirty="0">
                <a:solidFill>
                  <a:schemeClr val="tx1"/>
                </a:solidFill>
              </a:rPr>
              <a:t>(Radio Group)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75700D-B0C0-EAF2-A0D4-AF154CBEA30E}"/>
              </a:ext>
            </a:extLst>
          </p:cNvPr>
          <p:cNvSpPr/>
          <p:nvPr/>
        </p:nvSpPr>
        <p:spPr>
          <a:xfrm>
            <a:off x="5873810" y="1882523"/>
            <a:ext cx="2486010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공정내 라인정보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예정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94E426E-8C18-FFDB-EBAF-9061BEF904A0}"/>
              </a:ext>
            </a:extLst>
          </p:cNvPr>
          <p:cNvSpPr/>
          <p:nvPr/>
        </p:nvSpPr>
        <p:spPr>
          <a:xfrm>
            <a:off x="2685934" y="1887790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저장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77371EC-0202-FD0A-FF57-7E0477CF9C5E}"/>
              </a:ext>
            </a:extLst>
          </p:cNvPr>
          <p:cNvSpPr/>
          <p:nvPr/>
        </p:nvSpPr>
        <p:spPr>
          <a:xfrm>
            <a:off x="9895344" y="1846865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18D256B-250B-9240-E52C-70506145842E}"/>
              </a:ext>
            </a:extLst>
          </p:cNvPr>
          <p:cNvSpPr/>
          <p:nvPr/>
        </p:nvSpPr>
        <p:spPr>
          <a:xfrm>
            <a:off x="4162339" y="1881715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80B270A-7437-CD33-1B17-1491BF83BD2F}"/>
              </a:ext>
            </a:extLst>
          </p:cNvPr>
          <p:cNvSpPr/>
          <p:nvPr/>
        </p:nvSpPr>
        <p:spPr>
          <a:xfrm>
            <a:off x="9895345" y="1397842"/>
            <a:ext cx="1417128" cy="370829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버튼</a:t>
            </a:r>
          </a:p>
        </p:txBody>
      </p:sp>
      <p:graphicFrame>
        <p:nvGraphicFramePr>
          <p:cNvPr id="28" name="표 2">
            <a:extLst>
              <a:ext uri="{FF2B5EF4-FFF2-40B4-BE49-F238E27FC236}">
                <a16:creationId xmlns:a16="http://schemas.microsoft.com/office/drawing/2014/main" id="{F805311A-AE40-ED1E-632E-BD179BC5C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938266"/>
              </p:ext>
            </p:extLst>
          </p:nvPr>
        </p:nvGraphicFramePr>
        <p:xfrm>
          <a:off x="6000436" y="2483141"/>
          <a:ext cx="5089809" cy="2554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603">
                  <a:extLst>
                    <a:ext uri="{9D8B030D-6E8A-4147-A177-3AD203B41FA5}">
                      <a16:colId xmlns:a16="http://schemas.microsoft.com/office/drawing/2014/main" val="1764533014"/>
                    </a:ext>
                  </a:extLst>
                </a:gridCol>
                <a:gridCol w="1696603">
                  <a:extLst>
                    <a:ext uri="{9D8B030D-6E8A-4147-A177-3AD203B41FA5}">
                      <a16:colId xmlns:a16="http://schemas.microsoft.com/office/drawing/2014/main" val="2427901372"/>
                    </a:ext>
                  </a:extLst>
                </a:gridCol>
                <a:gridCol w="1696603">
                  <a:extLst>
                    <a:ext uri="{9D8B030D-6E8A-4147-A177-3AD203B41FA5}">
                      <a16:colId xmlns:a16="http://schemas.microsoft.com/office/drawing/2014/main" val="2592639410"/>
                    </a:ext>
                  </a:extLst>
                </a:gridCol>
              </a:tblGrid>
              <a:tr h="52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라인코드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라인명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677783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677783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677783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B271B63F-01A9-5A3D-89E0-469147622460}"/>
              </a:ext>
            </a:extLst>
          </p:cNvPr>
          <p:cNvSpPr/>
          <p:nvPr/>
        </p:nvSpPr>
        <p:spPr>
          <a:xfrm>
            <a:off x="8431995" y="1868133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208061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영업관리 </a:t>
            </a:r>
            <a:r>
              <a:rPr lang="en-US" altLang="ko-KR" dirty="0"/>
              <a:t>- </a:t>
            </a:r>
            <a:r>
              <a:rPr lang="ko-KR" altLang="en-US" dirty="0"/>
              <a:t>수주관리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1ADD31-BCC0-4357-8226-3F313EBA8B35}"/>
              </a:ext>
            </a:extLst>
          </p:cNvPr>
          <p:cNvSpPr/>
          <p:nvPr/>
        </p:nvSpPr>
        <p:spPr>
          <a:xfrm>
            <a:off x="932575" y="882242"/>
            <a:ext cx="6108407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수주관리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043F0AA-9064-4E1D-BAAB-7F7E733A822D}"/>
              </a:ext>
            </a:extLst>
          </p:cNvPr>
          <p:cNvSpPr/>
          <p:nvPr/>
        </p:nvSpPr>
        <p:spPr>
          <a:xfrm>
            <a:off x="918678" y="2860645"/>
            <a:ext cx="10411265" cy="1453127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90D6F8-8DD7-4B6E-B0C7-EAC35FAB642F}"/>
              </a:ext>
            </a:extLst>
          </p:cNvPr>
          <p:cNvSpPr/>
          <p:nvPr/>
        </p:nvSpPr>
        <p:spPr>
          <a:xfrm>
            <a:off x="932577" y="1412149"/>
            <a:ext cx="9377494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 영역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수주일자 </a:t>
            </a:r>
            <a:r>
              <a:rPr lang="en-US" altLang="ko-KR" dirty="0">
                <a:solidFill>
                  <a:schemeClr val="tx1"/>
                </a:solidFill>
              </a:rPr>
              <a:t>A ~ B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수주처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3AD26C-A081-45BB-A133-5D873F802FC6}"/>
              </a:ext>
            </a:extLst>
          </p:cNvPr>
          <p:cNvSpPr/>
          <p:nvPr/>
        </p:nvSpPr>
        <p:spPr>
          <a:xfrm>
            <a:off x="931875" y="2333753"/>
            <a:ext cx="10380600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수주내역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832840-0B20-4266-81A4-5DE18081A58E}"/>
              </a:ext>
            </a:extLst>
          </p:cNvPr>
          <p:cNvSpPr/>
          <p:nvPr/>
        </p:nvSpPr>
        <p:spPr>
          <a:xfrm>
            <a:off x="905482" y="4890781"/>
            <a:ext cx="10411266" cy="1686188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D0BDEC-A97D-40F0-AAE5-75EBD1BE22D5}"/>
              </a:ext>
            </a:extLst>
          </p:cNvPr>
          <p:cNvSpPr/>
          <p:nvPr/>
        </p:nvSpPr>
        <p:spPr>
          <a:xfrm>
            <a:off x="931876" y="4355500"/>
            <a:ext cx="10384181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수주상세 내역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555B2EE-ECBF-4322-B2E8-564A915F82A7}"/>
              </a:ext>
            </a:extLst>
          </p:cNvPr>
          <p:cNvGraphicFramePr>
            <a:graphicFrameLocks noGrp="1"/>
          </p:cNvGraphicFramePr>
          <p:nvPr/>
        </p:nvGraphicFramePr>
        <p:xfrm>
          <a:off x="941431" y="2884026"/>
          <a:ext cx="10358538" cy="1421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423">
                  <a:extLst>
                    <a:ext uri="{9D8B030D-6E8A-4147-A177-3AD203B41FA5}">
                      <a16:colId xmlns:a16="http://schemas.microsoft.com/office/drawing/2014/main" val="1764533014"/>
                    </a:ext>
                  </a:extLst>
                </a:gridCol>
                <a:gridCol w="1726423">
                  <a:extLst>
                    <a:ext uri="{9D8B030D-6E8A-4147-A177-3AD203B41FA5}">
                      <a16:colId xmlns:a16="http://schemas.microsoft.com/office/drawing/2014/main" val="1138736673"/>
                    </a:ext>
                  </a:extLst>
                </a:gridCol>
                <a:gridCol w="1726423">
                  <a:extLst>
                    <a:ext uri="{9D8B030D-6E8A-4147-A177-3AD203B41FA5}">
                      <a16:colId xmlns:a16="http://schemas.microsoft.com/office/drawing/2014/main" val="2740697070"/>
                    </a:ext>
                  </a:extLst>
                </a:gridCol>
                <a:gridCol w="1726423">
                  <a:extLst>
                    <a:ext uri="{9D8B030D-6E8A-4147-A177-3AD203B41FA5}">
                      <a16:colId xmlns:a16="http://schemas.microsoft.com/office/drawing/2014/main" val="3717506471"/>
                    </a:ext>
                  </a:extLst>
                </a:gridCol>
                <a:gridCol w="1726423">
                  <a:extLst>
                    <a:ext uri="{9D8B030D-6E8A-4147-A177-3AD203B41FA5}">
                      <a16:colId xmlns:a16="http://schemas.microsoft.com/office/drawing/2014/main" val="937425970"/>
                    </a:ext>
                  </a:extLst>
                </a:gridCol>
                <a:gridCol w="1726423">
                  <a:extLst>
                    <a:ext uri="{9D8B030D-6E8A-4147-A177-3AD203B41FA5}">
                      <a16:colId xmlns:a16="http://schemas.microsoft.com/office/drawing/2014/main" val="2365070747"/>
                    </a:ext>
                  </a:extLst>
                </a:gridCol>
              </a:tblGrid>
              <a:tr h="3553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수주번호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수주처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납품처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수주일자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마감일자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비고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355339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355339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355339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graphicFrame>
        <p:nvGraphicFramePr>
          <p:cNvPr id="25" name="표 2">
            <a:extLst>
              <a:ext uri="{FF2B5EF4-FFF2-40B4-BE49-F238E27FC236}">
                <a16:creationId xmlns:a16="http://schemas.microsoft.com/office/drawing/2014/main" id="{8742C51E-61F7-4BEB-A228-DB6DA4260453}"/>
              </a:ext>
            </a:extLst>
          </p:cNvPr>
          <p:cNvGraphicFramePr>
            <a:graphicFrameLocks noGrp="1"/>
          </p:cNvGraphicFramePr>
          <p:nvPr/>
        </p:nvGraphicFramePr>
        <p:xfrm>
          <a:off x="953937" y="4890781"/>
          <a:ext cx="10358536" cy="1619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817">
                  <a:extLst>
                    <a:ext uri="{9D8B030D-6E8A-4147-A177-3AD203B41FA5}">
                      <a16:colId xmlns:a16="http://schemas.microsoft.com/office/drawing/2014/main" val="1764533014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1138736673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2740697070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3717506471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937425970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2365070747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4042507355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628736576"/>
                    </a:ext>
                  </a:extLst>
                </a:gridCol>
              </a:tblGrid>
              <a:tr h="4047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제품코드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품번</a:t>
                      </a:r>
                      <a:r>
                        <a:rPr lang="en-US" altLang="ko-KR" sz="1600" dirty="0"/>
                        <a:t>(Alias)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Spec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단위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404769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404769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404769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C17E8825-429A-433A-81B3-6AECB33E4BB4}"/>
              </a:ext>
            </a:extLst>
          </p:cNvPr>
          <p:cNvSpPr/>
          <p:nvPr/>
        </p:nvSpPr>
        <p:spPr>
          <a:xfrm>
            <a:off x="10353415" y="1397842"/>
            <a:ext cx="959057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4E9C713-F849-4A15-BAD7-46D7E64D41E6}"/>
              </a:ext>
            </a:extLst>
          </p:cNvPr>
          <p:cNvSpPr/>
          <p:nvPr/>
        </p:nvSpPr>
        <p:spPr>
          <a:xfrm>
            <a:off x="7069733" y="876868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신규등록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7DF9E19-C585-4F11-88C1-DB18B17D2237}"/>
              </a:ext>
            </a:extLst>
          </p:cNvPr>
          <p:cNvSpPr/>
          <p:nvPr/>
        </p:nvSpPr>
        <p:spPr>
          <a:xfrm>
            <a:off x="8504251" y="872239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B8A100A-F4CC-42A4-AD67-7F623D3DBFF9}"/>
              </a:ext>
            </a:extLst>
          </p:cNvPr>
          <p:cNvSpPr/>
          <p:nvPr/>
        </p:nvSpPr>
        <p:spPr>
          <a:xfrm>
            <a:off x="9938769" y="872239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27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영업관리 </a:t>
            </a:r>
            <a:r>
              <a:rPr lang="en-US" altLang="ko-KR" dirty="0"/>
              <a:t>– </a:t>
            </a:r>
            <a:r>
              <a:rPr lang="ko-KR" altLang="en-US" dirty="0"/>
              <a:t>수주등록 </a:t>
            </a:r>
            <a:r>
              <a:rPr lang="en-US" altLang="ko-KR" dirty="0"/>
              <a:t>– </a:t>
            </a:r>
            <a:r>
              <a:rPr lang="ko-KR" altLang="en-US" dirty="0"/>
              <a:t>신규등록화면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1ADD31-BCC0-4357-8226-3F313EBA8B35}"/>
              </a:ext>
            </a:extLst>
          </p:cNvPr>
          <p:cNvSpPr/>
          <p:nvPr/>
        </p:nvSpPr>
        <p:spPr>
          <a:xfrm>
            <a:off x="932575" y="882242"/>
            <a:ext cx="7528332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수주등록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043F0AA-9064-4E1D-BAAB-7F7E733A822D}"/>
              </a:ext>
            </a:extLst>
          </p:cNvPr>
          <p:cNvSpPr/>
          <p:nvPr/>
        </p:nvSpPr>
        <p:spPr>
          <a:xfrm>
            <a:off x="918678" y="1929467"/>
            <a:ext cx="10411265" cy="1453127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수주번호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자동입력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수주 거래처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납품 거래처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수주일자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마감일자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비고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3AD26C-A081-45BB-A133-5D873F802FC6}"/>
              </a:ext>
            </a:extLst>
          </p:cNvPr>
          <p:cNvSpPr/>
          <p:nvPr/>
        </p:nvSpPr>
        <p:spPr>
          <a:xfrm>
            <a:off x="931875" y="1399131"/>
            <a:ext cx="10380600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수주사항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832840-0B20-4266-81A4-5DE18081A58E}"/>
              </a:ext>
            </a:extLst>
          </p:cNvPr>
          <p:cNvSpPr/>
          <p:nvPr/>
        </p:nvSpPr>
        <p:spPr>
          <a:xfrm>
            <a:off x="905482" y="4890781"/>
            <a:ext cx="10411266" cy="1686188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D0BDEC-A97D-40F0-AAE5-75EBD1BE22D5}"/>
              </a:ext>
            </a:extLst>
          </p:cNvPr>
          <p:cNvSpPr/>
          <p:nvPr/>
        </p:nvSpPr>
        <p:spPr>
          <a:xfrm>
            <a:off x="931876" y="3410874"/>
            <a:ext cx="8963549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수주내역</a:t>
            </a:r>
          </a:p>
        </p:txBody>
      </p:sp>
      <p:graphicFrame>
        <p:nvGraphicFramePr>
          <p:cNvPr id="25" name="표 2">
            <a:extLst>
              <a:ext uri="{FF2B5EF4-FFF2-40B4-BE49-F238E27FC236}">
                <a16:creationId xmlns:a16="http://schemas.microsoft.com/office/drawing/2014/main" id="{8742C51E-61F7-4BEB-A228-DB6DA4260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756128"/>
              </p:ext>
            </p:extLst>
          </p:nvPr>
        </p:nvGraphicFramePr>
        <p:xfrm>
          <a:off x="953937" y="3954658"/>
          <a:ext cx="10358536" cy="255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817">
                  <a:extLst>
                    <a:ext uri="{9D8B030D-6E8A-4147-A177-3AD203B41FA5}">
                      <a16:colId xmlns:a16="http://schemas.microsoft.com/office/drawing/2014/main" val="1764533014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1138736673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2740697070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3717506471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937425970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2365070747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4042507355"/>
                    </a:ext>
                  </a:extLst>
                </a:gridCol>
                <a:gridCol w="1294817">
                  <a:extLst>
                    <a:ext uri="{9D8B030D-6E8A-4147-A177-3AD203B41FA5}">
                      <a16:colId xmlns:a16="http://schemas.microsoft.com/office/drawing/2014/main" val="628736576"/>
                    </a:ext>
                  </a:extLst>
                </a:gridCol>
              </a:tblGrid>
              <a:tr h="638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제품코드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품번</a:t>
                      </a:r>
                      <a:r>
                        <a:rPr lang="en-US" altLang="ko-KR" sz="1600" dirty="0"/>
                        <a:t>(Alias)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Spec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단위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638800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638800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638800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47DF9E19-C585-4F11-88C1-DB18B17D2237}"/>
              </a:ext>
            </a:extLst>
          </p:cNvPr>
          <p:cNvSpPr/>
          <p:nvPr/>
        </p:nvSpPr>
        <p:spPr>
          <a:xfrm>
            <a:off x="8504251" y="872239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B8A100A-F4CC-42A4-AD67-7F623D3DBFF9}"/>
              </a:ext>
            </a:extLst>
          </p:cNvPr>
          <p:cNvSpPr/>
          <p:nvPr/>
        </p:nvSpPr>
        <p:spPr>
          <a:xfrm>
            <a:off x="9938769" y="872239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DAE64A-2DF2-4148-8502-E7F03A73E319}"/>
              </a:ext>
            </a:extLst>
          </p:cNvPr>
          <p:cNvSpPr/>
          <p:nvPr/>
        </p:nvSpPr>
        <p:spPr>
          <a:xfrm>
            <a:off x="9928372" y="3419161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973649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18056-4224-45FE-A636-016677C54679}"/>
              </a:ext>
            </a:extLst>
          </p:cNvPr>
          <p:cNvSpPr txBox="1"/>
          <p:nvPr/>
        </p:nvSpPr>
        <p:spPr>
          <a:xfrm>
            <a:off x="0" y="0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영업관리 </a:t>
            </a:r>
            <a:r>
              <a:rPr lang="en-US" altLang="ko-KR" dirty="0"/>
              <a:t>– </a:t>
            </a:r>
            <a:r>
              <a:rPr lang="ko-KR" altLang="en-US" dirty="0" err="1"/>
              <a:t>수주품</a:t>
            </a:r>
            <a:r>
              <a:rPr lang="ko-KR" altLang="en-US" dirty="0"/>
              <a:t> 출고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597A-F9AA-4720-A257-FC41CBCED7E3}"/>
              </a:ext>
            </a:extLst>
          </p:cNvPr>
          <p:cNvSpPr/>
          <p:nvPr/>
        </p:nvSpPr>
        <p:spPr>
          <a:xfrm>
            <a:off x="889232" y="838898"/>
            <a:ext cx="10469461" cy="578001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1ADD31-BCC0-4357-8226-3F313EBA8B35}"/>
              </a:ext>
            </a:extLst>
          </p:cNvPr>
          <p:cNvSpPr/>
          <p:nvPr/>
        </p:nvSpPr>
        <p:spPr>
          <a:xfrm>
            <a:off x="932575" y="882242"/>
            <a:ext cx="897744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수주품</a:t>
            </a:r>
            <a:r>
              <a:rPr lang="ko-KR" altLang="en-US" dirty="0">
                <a:solidFill>
                  <a:schemeClr val="tx1"/>
                </a:solidFill>
              </a:rPr>
              <a:t> 출고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17E8825-429A-433A-81B3-6AECB33E4BB4}"/>
              </a:ext>
            </a:extLst>
          </p:cNvPr>
          <p:cNvSpPr/>
          <p:nvPr/>
        </p:nvSpPr>
        <p:spPr>
          <a:xfrm>
            <a:off x="10353415" y="1397842"/>
            <a:ext cx="959057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B8A100A-F4CC-42A4-AD67-7F623D3DBFF9}"/>
              </a:ext>
            </a:extLst>
          </p:cNvPr>
          <p:cNvSpPr/>
          <p:nvPr/>
        </p:nvSpPr>
        <p:spPr>
          <a:xfrm>
            <a:off x="9938769" y="872239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거래명세표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1F7C34-3850-4761-B3D1-02CE6D165366}"/>
              </a:ext>
            </a:extLst>
          </p:cNvPr>
          <p:cNvSpPr/>
          <p:nvPr/>
        </p:nvSpPr>
        <p:spPr>
          <a:xfrm>
            <a:off x="928291" y="2345155"/>
            <a:ext cx="897744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수주상세내역</a:t>
            </a:r>
          </a:p>
        </p:txBody>
      </p:sp>
      <p:graphicFrame>
        <p:nvGraphicFramePr>
          <p:cNvPr id="17" name="표 2">
            <a:extLst>
              <a:ext uri="{FF2B5EF4-FFF2-40B4-BE49-F238E27FC236}">
                <a16:creationId xmlns:a16="http://schemas.microsoft.com/office/drawing/2014/main" id="{44665841-F487-4CD3-A8A7-2D2E52D5E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283634"/>
              </p:ext>
            </p:extLst>
          </p:nvPr>
        </p:nvGraphicFramePr>
        <p:xfrm>
          <a:off x="1010255" y="2900974"/>
          <a:ext cx="10319694" cy="3617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121">
                  <a:extLst>
                    <a:ext uri="{9D8B030D-6E8A-4147-A177-3AD203B41FA5}">
                      <a16:colId xmlns:a16="http://schemas.microsoft.com/office/drawing/2014/main" val="2221201280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4017796271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75481617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196405777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3460607509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2740697070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3717506471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3551219252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2238466136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4177571774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2608666194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3879969907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413906292"/>
                    </a:ext>
                  </a:extLst>
                </a:gridCol>
                <a:gridCol w="737121">
                  <a:extLst>
                    <a:ext uri="{9D8B030D-6E8A-4147-A177-3AD203B41FA5}">
                      <a16:colId xmlns:a16="http://schemas.microsoft.com/office/drawing/2014/main" val="628736576"/>
                    </a:ext>
                  </a:extLst>
                </a:gridCol>
              </a:tblGrid>
              <a:tr h="5177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수주번호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순번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수주처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납품처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제품코드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품번</a:t>
                      </a:r>
                      <a:r>
                        <a:rPr lang="en-US" altLang="ko-KR" sz="1100" dirty="0"/>
                        <a:t>(Alias)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생산수량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미출고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출고수량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단위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마감일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421303"/>
                  </a:ext>
                </a:extLst>
              </a:tr>
              <a:tr h="103317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761988"/>
                  </a:ext>
                </a:extLst>
              </a:tr>
              <a:tr h="103317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48764"/>
                  </a:ext>
                </a:extLst>
              </a:tr>
              <a:tr h="103317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37130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AAABAB-A3E8-4653-96F6-E8B3E7745930}"/>
              </a:ext>
            </a:extLst>
          </p:cNvPr>
          <p:cNvSpPr/>
          <p:nvPr/>
        </p:nvSpPr>
        <p:spPr>
          <a:xfrm>
            <a:off x="9948556" y="2326219"/>
            <a:ext cx="1391174" cy="485164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65DC5AA-4A87-4C69-93DD-852526A2C651}"/>
              </a:ext>
            </a:extLst>
          </p:cNvPr>
          <p:cNvSpPr/>
          <p:nvPr/>
        </p:nvSpPr>
        <p:spPr>
          <a:xfrm>
            <a:off x="932577" y="1412149"/>
            <a:ext cx="9377494" cy="878260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조회 영역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수주일자 </a:t>
            </a:r>
            <a:r>
              <a:rPr lang="en-US" altLang="ko-KR" dirty="0">
                <a:solidFill>
                  <a:schemeClr val="tx1"/>
                </a:solidFill>
              </a:rPr>
              <a:t>A ~ B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수주처코드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수주처명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제품코드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품명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품번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진행상태</a:t>
            </a:r>
          </a:p>
        </p:txBody>
      </p:sp>
    </p:spTree>
    <p:extLst>
      <p:ext uri="{BB962C8B-B14F-4D97-AF65-F5344CB8AC3E}">
        <p14:creationId xmlns:p14="http://schemas.microsoft.com/office/powerpoint/2010/main" val="1195338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3093</TotalTime>
  <Words>640</Words>
  <Application>Microsoft Office PowerPoint</Application>
  <PresentationFormat>와이드스크린</PresentationFormat>
  <Paragraphs>345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MES UI 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 UI 구성</dc:title>
  <dc:creator>shim junbo</dc:creator>
  <cp:lastModifiedBy>shim junbo</cp:lastModifiedBy>
  <cp:revision>126</cp:revision>
  <dcterms:created xsi:type="dcterms:W3CDTF">2022-04-20T01:58:38Z</dcterms:created>
  <dcterms:modified xsi:type="dcterms:W3CDTF">2022-05-06T14:23:44Z</dcterms:modified>
</cp:coreProperties>
</file>