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xo8gYJfzzK/qUALaWoMQ7h/uZ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46EA2B-6166-410D-94C3-EA72FEED66CF}">
  <a:tblStyle styleId="{FB46EA2B-6166-410D-94C3-EA72FEED6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B3985B1-250C-40DF-A98F-C52BB21260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allotpedia.org/Texas_state_budget_and_finances" TargetMode="External"/><Relationship Id="rId3" Type="http://schemas.openxmlformats.org/officeDocument/2006/relationships/hyperlink" Target="https://www.npf.org.tw/2/3558" TargetMode="External"/><Relationship Id="rId4" Type="http://schemas.openxmlformats.org/officeDocument/2006/relationships/hyperlink" Target="https://sevenpillarsinstitute.org/case-studies/taiwans-credit-card-crisis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f83252d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5f83252d85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89fb758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89fb75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f961bf4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f961bf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f8b81c9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5f8b81c9a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f83252d85_8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f83252d85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we tried decision tree and boosting gradient, we explored the data with another machine learning technique, which is random forest. As we all learned, number of the trees &amp; variables trying for each split are the two important parameters for Random forest.  So I tuned the both parameter by cross validation and use 600 hundred trees and 3 variable for each split to build the best model. What I found interesting in tuning is that the error rate for each number of variables trying are fairly very close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f83252d85_8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f83252d85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checking the importance of each predictor measured according to decrease Gini score, we found variable pay 1 stands out while most of variables in the middle have similar score.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in contrast, pay2...pay4 have low importance score. If you deley your payment 5 months today, a month you must had been delayed your payment for 3 month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interesting thing I found in these low importance group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f8b81c9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5f8b81c9a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f8b81c9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f8b81c9a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f8b81c9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5f8b81c9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f83252d85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f83252d85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f8b81c9a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f8b81c9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f83252d8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f83252d8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ebc0f2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5ebc0f27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f9bd6a2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5f9bd6a2d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f9bd6a2d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5f9bd6a2dd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f9bd6a2d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5f9bd6a2dd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f9bd6a2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5f9bd6a2dd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ebc0f27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5ebc0f271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ebc0f271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ebc0f27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f7249d7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Background Information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From 2005 to 2006, a Credit Card Crisis happened in Taiwan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</a:rPr>
              <a:t>In Taiwan, in February 2006, debt from credit cards and cash cards reached $268 billion USD</a:t>
            </a:r>
            <a:r>
              <a:rPr lang="en-US" sz="1000">
                <a:solidFill>
                  <a:schemeClr val="dk1"/>
                </a:solidFill>
              </a:rPr>
              <a:t> which is twice as much as the annual fiscal budget of Texas state in 2016 ($127.3 billion USD)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2% of adults have difficulties paying their credit card debt, some debtors and their families committed suicide because of the debt, some became homeless due to repossession of their homes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The bad debt caused by credit card payment default ate 30~50% of revenues made by credit card departments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If we can predict which customer is about to default, we could suspend their cards temporarily before the clients making purchases that they won’t able to repay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Texas fiscal budget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2"/>
              </a:rPr>
              <a:t>https://ballotpedia.org/Texas_state_budget_and_finances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Impact of Credit Card Crisis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https://www.npf.org.tw/2/3558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https://sevenpillarsinstitute.org/case-studies/taiwans-credit-card-crisis/</a:t>
            </a:r>
            <a:endParaRPr sz="1000"/>
          </a:p>
        </p:txBody>
      </p:sp>
      <p:sp>
        <p:nvSpPr>
          <p:cNvPr id="301" name="Google Shape;301;g5f7249d71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f83252d8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5f83252d85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f83252d8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5f83252d85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6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8b81c9ad_1_1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5f8b81c9ad_1_1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5f8b81c9ad_1_14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5f8b81c9ad_1_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g5f8b81c9ad_1_1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5f8b81c9ad_1_1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5f8b81c9ad_1_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4" name="Google Shape;114;g5f8b81c9ad_1_14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8b81c9ad_1_23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5f8b81c9ad_1_23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5f8b81c9ad_1_23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5f8b81c9ad_1_2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g5f8b81c9ad_1_2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5f8b81c9ad_1_2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5f8b81c9ad_1_2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g5f8b81c9ad_1_23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8b81c9ad_1_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5f8b81c9ad_1_3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g5f8b81c9ad_1_3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5f8b81c9ad_1_3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5f8b81c9ad_1_3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8b81c9ad_1_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5f8b81c9ad_1_38"/>
          <p:cNvSpPr txBox="1"/>
          <p:nvPr>
            <p:ph idx="1" type="body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3" name="Google Shape;133;g5f8b81c9ad_1_38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4" name="Google Shape;134;g5f8b81c9ad_1_3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5f8b81c9ad_1_3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5f8b81c9ad_1_3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8b81c9ad_1_4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5f8b81c9ad_1_45"/>
          <p:cNvSpPr txBox="1"/>
          <p:nvPr>
            <p:ph idx="1" type="body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g5f8b81c9ad_1_45"/>
          <p:cNvSpPr txBox="1"/>
          <p:nvPr>
            <p:ph idx="2" type="body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1" name="Google Shape;141;g5f8b81c9ad_1_45"/>
          <p:cNvSpPr txBox="1"/>
          <p:nvPr>
            <p:ph idx="3" type="body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g5f8b81c9ad_1_45"/>
          <p:cNvSpPr txBox="1"/>
          <p:nvPr>
            <p:ph idx="4" type="body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g5f8b81c9ad_1_4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5f8b81c9ad_1_4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5f8b81c9ad_1_4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8b81c9ad_1_5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5f8b81c9ad_1_5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5f8b81c9ad_1_5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5f8b81c9ad_1_5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8b81c9ad_1_59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5f8b81c9ad_1_59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5f8b81c9ad_1_5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5f8b81c9ad_1_5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5f8b81c9ad_1_5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8b81c9ad_1_65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5f8b81c9ad_1_65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5f8b81c9ad_1_6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5f8b81c9ad_1_65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2" name="Google Shape;162;g5f8b81c9ad_1_65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g5f8b81c9ad_1_65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5f8b81c9ad_1_65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5f8b81c9ad_1_6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8b81c9ad_1_74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f8b81c9ad_1_74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f8b81c9ad_1_74"/>
          <p:cNvSpPr txBox="1"/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5f8b81c9ad_1_74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g5f8b81c9ad_1_74"/>
          <p:cNvSpPr txBox="1"/>
          <p:nvPr>
            <p:ph idx="1" type="body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2" name="Google Shape;172;g5f8b81c9ad_1_7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5f8b81c9ad_1_7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5f8b81c9ad_1_7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8b81c9ad_1_8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5f8b81c9ad_1_83"/>
          <p:cNvSpPr txBox="1"/>
          <p:nvPr>
            <p:ph idx="1" type="body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8" name="Google Shape;178;g5f8b81c9ad_1_8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5f8b81c9ad_1_8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5f8b81c9ad_1_8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8b81c9ad_1_89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5f8b81c9ad_1_89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5f8b81c9ad_1_89"/>
          <p:cNvSpPr txBox="1"/>
          <p:nvPr>
            <p:ph type="title"/>
          </p:nvPr>
        </p:nvSpPr>
        <p:spPr>
          <a:xfrm rot="5400000">
            <a:off x="7160701" y="1978979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5f8b81c9ad_1_89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86" name="Google Shape;186;g5f8b81c9ad_1_8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5f8b81c9ad_1_8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5f8b81c9ad_1_8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9bd6a2dd_0_13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f9bd6a2dd_0_13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5f9bd6a2dd_0_134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5f9bd6a2dd_0_13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3" name="Google Shape;203;g5f9bd6a2dd_0_13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5f9bd6a2dd_0_13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5f9bd6a2dd_0_13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6" name="Google Shape;206;g5f9bd6a2dd_0_134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9bd6a2dd_0_1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5f9bd6a2dd_0_14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0" name="Google Shape;210;g5f9bd6a2dd_0_14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5f9bd6a2dd_0_14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5f9bd6a2dd_0_14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9bd6a2dd_0_149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f9bd6a2dd_0_149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f9bd6a2dd_0_149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5f9bd6a2dd_0_149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g5f9bd6a2dd_0_14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5f9bd6a2dd_0_14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5f9bd6a2dd_0_14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1" name="Google Shape;221;g5f9bd6a2dd_0_149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9bd6a2dd_0_15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g5f9bd6a2dd_0_158"/>
          <p:cNvSpPr txBox="1"/>
          <p:nvPr>
            <p:ph idx="1" type="body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25" name="Google Shape;225;g5f9bd6a2dd_0_158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26" name="Google Shape;226;g5f9bd6a2dd_0_15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5f9bd6a2dd_0_15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5f9bd6a2dd_0_15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9bd6a2dd_0_16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g5f9bd6a2dd_0_165"/>
          <p:cNvSpPr txBox="1"/>
          <p:nvPr>
            <p:ph idx="1" type="body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g5f9bd6a2dd_0_165"/>
          <p:cNvSpPr txBox="1"/>
          <p:nvPr>
            <p:ph idx="2" type="body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33" name="Google Shape;233;g5f9bd6a2dd_0_165"/>
          <p:cNvSpPr txBox="1"/>
          <p:nvPr>
            <p:ph idx="3" type="body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4" name="Google Shape;234;g5f9bd6a2dd_0_165"/>
          <p:cNvSpPr txBox="1"/>
          <p:nvPr>
            <p:ph idx="4" type="body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35" name="Google Shape;235;g5f9bd6a2dd_0_16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5f9bd6a2dd_0_16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g5f9bd6a2dd_0_16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f9bd6a2dd_0_17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g5f9bd6a2dd_0_17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g5f9bd6a2dd_0_17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5f9bd6a2dd_0_17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9bd6a2dd_0_179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f9bd6a2dd_0_179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5f9bd6a2dd_0_17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g5f9bd6a2dd_0_17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5f9bd6a2dd_0_17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f9bd6a2dd_0_185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f9bd6a2dd_0_185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f9bd6a2dd_0_18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g5f9bd6a2dd_0_185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54" name="Google Shape;254;g5f9bd6a2dd_0_185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5" name="Google Shape;255;g5f9bd6a2dd_0_185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g5f9bd6a2dd_0_185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g5f9bd6a2dd_0_18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9bd6a2dd_0_194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f9bd6a2dd_0_194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f9bd6a2dd_0_194"/>
          <p:cNvSpPr txBox="1"/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5f9bd6a2dd_0_194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g5f9bd6a2dd_0_194"/>
          <p:cNvSpPr txBox="1"/>
          <p:nvPr>
            <p:ph idx="1" type="body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64" name="Google Shape;264;g5f9bd6a2dd_0_19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g5f9bd6a2dd_0_19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g5f9bd6a2dd_0_19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f9bd6a2dd_0_20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5f9bd6a2dd_0_203"/>
          <p:cNvSpPr txBox="1"/>
          <p:nvPr>
            <p:ph idx="1" type="body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0" name="Google Shape;270;g5f9bd6a2dd_0_20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g5f9bd6a2dd_0_20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g5f9bd6a2dd_0_20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f9bd6a2dd_0_209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f9bd6a2dd_0_209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f9bd6a2dd_0_209"/>
          <p:cNvSpPr txBox="1"/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5f9bd6a2dd_0_209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8" name="Google Shape;278;g5f9bd6a2dd_0_20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5f9bd6a2dd_0_20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g5f9bd6a2dd_0_20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4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5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8b81c9ad_1_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5f8b81c9ad_1_5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5f8b81c9ad_1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5f8b81c9ad_1_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g5f8b81c9ad_1_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g5f8b81c9ad_1_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g5f8b81c9ad_1_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g5f8b81c9ad_1_5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f9bd6a2dd_0_12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f9bd6a2dd_0_125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f9bd6a2dd_0_1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g5f9bd6a2dd_0_12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g5f9bd6a2dd_0_12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g5f9bd6a2dd_0_12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g5f9bd6a2dd_0_12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7" name="Google Shape;197;g5f9bd6a2dd_0_125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83252d85_1_0"/>
          <p:cNvSpPr txBox="1"/>
          <p:nvPr>
            <p:ph type="ctrTitle"/>
          </p:nvPr>
        </p:nvSpPr>
        <p:spPr>
          <a:xfrm>
            <a:off x="906835" y="332182"/>
            <a:ext cx="6255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Credit Card Default Prediction</a:t>
            </a:r>
            <a:endParaRPr/>
          </a:p>
        </p:txBody>
      </p:sp>
      <p:sp>
        <p:nvSpPr>
          <p:cNvPr id="286" name="Google Shape;286;g5f83252d85_1_0"/>
          <p:cNvSpPr txBox="1"/>
          <p:nvPr>
            <p:ph idx="1" type="subTitle"/>
          </p:nvPr>
        </p:nvSpPr>
        <p:spPr>
          <a:xfrm>
            <a:off x="7870995" y="643467"/>
            <a:ext cx="33414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LOGAN LIU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MATTHEW PENG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NEHA ANNA JOHN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QINPEI ZOU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VIKRANT VAIDYA</a:t>
            </a:r>
            <a:endParaRPr/>
          </a:p>
        </p:txBody>
      </p:sp>
      <p:pic>
        <p:nvPicPr>
          <p:cNvPr id="287" name="Google Shape;287;g5f83252d8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1" y="4988510"/>
            <a:ext cx="4065160" cy="1412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f89fb758a_0_5"/>
          <p:cNvSpPr txBox="1"/>
          <p:nvPr>
            <p:ph type="title"/>
          </p:nvPr>
        </p:nvSpPr>
        <p:spPr>
          <a:xfrm>
            <a:off x="423050" y="253850"/>
            <a:ext cx="10725300" cy="90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</a:t>
            </a:r>
            <a:r>
              <a:rPr lang="en-US"/>
              <a:t> And Naive Bayes</a:t>
            </a:r>
            <a:endParaRPr/>
          </a:p>
        </p:txBody>
      </p:sp>
      <p:sp>
        <p:nvSpPr>
          <p:cNvPr id="347" name="Google Shape;347;g5f89fb758a_0_5"/>
          <p:cNvSpPr/>
          <p:nvPr/>
        </p:nvSpPr>
        <p:spPr>
          <a:xfrm>
            <a:off x="1170150" y="1652250"/>
            <a:ext cx="10133700" cy="1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g5f89fb758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5" y="2325112"/>
            <a:ext cx="5087574" cy="400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5f89fb758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600" y="2325100"/>
            <a:ext cx="4826692" cy="40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5f89fb758a_0_5"/>
          <p:cNvSpPr txBox="1"/>
          <p:nvPr/>
        </p:nvSpPr>
        <p:spPr>
          <a:xfrm>
            <a:off x="777025" y="1233100"/>
            <a:ext cx="108423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Used Lasso cross validation for variable selection -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LIMIT BAL, SEX, MARRIAGE, PAYMENT_FLAGS, BILL AMT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for last month and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PAYMENT AMTS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for last two months came out to be as the significant variables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f961bf48a_0_0"/>
          <p:cNvSpPr txBox="1"/>
          <p:nvPr>
            <p:ph type="title"/>
          </p:nvPr>
        </p:nvSpPr>
        <p:spPr>
          <a:xfrm>
            <a:off x="423050" y="253851"/>
            <a:ext cx="9372600" cy="90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Tree: Analysis &amp; Insights</a:t>
            </a:r>
            <a:endParaRPr/>
          </a:p>
        </p:txBody>
      </p:sp>
      <p:sp>
        <p:nvSpPr>
          <p:cNvPr id="356" name="Google Shape;356;g5f961bf48a_0_0"/>
          <p:cNvSpPr/>
          <p:nvPr/>
        </p:nvSpPr>
        <p:spPr>
          <a:xfrm>
            <a:off x="1170150" y="1652250"/>
            <a:ext cx="10133700" cy="1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5f961bf48a_0_0"/>
          <p:cNvSpPr/>
          <p:nvPr/>
        </p:nvSpPr>
        <p:spPr>
          <a:xfrm flipH="1" rot="5400000">
            <a:off x="9392126" y="4295625"/>
            <a:ext cx="1339500" cy="634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g5f961bf48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13" y="1301587"/>
            <a:ext cx="5246599" cy="22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5f961bf48a_0_0"/>
          <p:cNvSpPr/>
          <p:nvPr/>
        </p:nvSpPr>
        <p:spPr>
          <a:xfrm flipH="1" rot="10800000">
            <a:off x="1340277" y="3869025"/>
            <a:ext cx="645600" cy="1413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g5f961bf48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9415" y="3425000"/>
            <a:ext cx="5548886" cy="28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5f961bf48a_0_0"/>
          <p:cNvSpPr txBox="1"/>
          <p:nvPr/>
        </p:nvSpPr>
        <p:spPr>
          <a:xfrm>
            <a:off x="2456600" y="3304050"/>
            <a:ext cx="1664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minsplit = 5</a:t>
            </a:r>
            <a:endParaRPr b="1" sz="180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g5f961bf48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4250" y="1189412"/>
            <a:ext cx="4639599" cy="24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5f961bf48a_0_0"/>
          <p:cNvPicPr preferRelativeResize="0"/>
          <p:nvPr/>
        </p:nvPicPr>
        <p:blipFill rotWithShape="1">
          <a:blip r:embed="rId6">
            <a:alphaModFix/>
          </a:blip>
          <a:srcRect b="17218" l="0" r="12395" t="0"/>
          <a:stretch/>
        </p:blipFill>
        <p:spPr>
          <a:xfrm>
            <a:off x="7884575" y="5395625"/>
            <a:ext cx="41839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f8b81c9ad_0_26"/>
          <p:cNvSpPr txBox="1"/>
          <p:nvPr>
            <p:ph type="title"/>
          </p:nvPr>
        </p:nvSpPr>
        <p:spPr>
          <a:xfrm>
            <a:off x="609605" y="1342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Gradient Boosting: Analysis &amp; Insights</a:t>
            </a:r>
            <a:endParaRPr/>
          </a:p>
        </p:txBody>
      </p:sp>
      <p:sp>
        <p:nvSpPr>
          <p:cNvPr id="369" name="Google Shape;369;g5f8b81c9ad_0_26"/>
          <p:cNvSpPr txBox="1"/>
          <p:nvPr/>
        </p:nvSpPr>
        <p:spPr>
          <a:xfrm>
            <a:off x="609609" y="1800800"/>
            <a:ext cx="23385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nround: 300 -&gt; 10</a:t>
            </a:r>
            <a:endParaRPr/>
          </a:p>
        </p:txBody>
      </p:sp>
      <p:sp>
        <p:nvSpPr>
          <p:cNvPr id="370" name="Google Shape;370;g5f8b81c9ad_0_26"/>
          <p:cNvSpPr txBox="1"/>
          <p:nvPr/>
        </p:nvSpPr>
        <p:spPr>
          <a:xfrm>
            <a:off x="3331025" y="1800800"/>
            <a:ext cx="29148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of tree: 6(default) -&gt; 3</a:t>
            </a:r>
            <a:endParaRPr/>
          </a:p>
        </p:txBody>
      </p:sp>
      <p:sp>
        <p:nvSpPr>
          <p:cNvPr id="371" name="Google Shape;371;g5f8b81c9ad_0_26"/>
          <p:cNvSpPr txBox="1"/>
          <p:nvPr/>
        </p:nvSpPr>
        <p:spPr>
          <a:xfrm>
            <a:off x="6628749" y="1800800"/>
            <a:ext cx="26157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lambda: 1(default) -&gt; 10</a:t>
            </a:r>
            <a:endParaRPr/>
          </a:p>
        </p:txBody>
      </p:sp>
      <p:pic>
        <p:nvPicPr>
          <p:cNvPr id="372" name="Google Shape;372;g5f8b81c9ad_0_26"/>
          <p:cNvPicPr preferRelativeResize="0"/>
          <p:nvPr/>
        </p:nvPicPr>
        <p:blipFill rotWithShape="1">
          <a:blip r:embed="rId3">
            <a:alphaModFix/>
          </a:blip>
          <a:srcRect b="0" l="0" r="0" t="7757"/>
          <a:stretch/>
        </p:blipFill>
        <p:spPr>
          <a:xfrm>
            <a:off x="130525" y="2202901"/>
            <a:ext cx="3184701" cy="18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5f8b81c9ad_0_26"/>
          <p:cNvPicPr preferRelativeResize="0"/>
          <p:nvPr/>
        </p:nvPicPr>
        <p:blipFill rotWithShape="1">
          <a:blip r:embed="rId4">
            <a:alphaModFix/>
          </a:blip>
          <a:srcRect b="0" l="0" r="0" t="8206"/>
          <a:stretch/>
        </p:blipFill>
        <p:spPr>
          <a:xfrm>
            <a:off x="3162825" y="2189800"/>
            <a:ext cx="3198626" cy="18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5f8b81c9ad_0_26"/>
          <p:cNvPicPr preferRelativeResize="0"/>
          <p:nvPr/>
        </p:nvPicPr>
        <p:blipFill rotWithShape="1">
          <a:blip r:embed="rId5">
            <a:alphaModFix/>
          </a:blip>
          <a:srcRect b="0" l="0" r="0" t="5660"/>
          <a:stretch/>
        </p:blipFill>
        <p:spPr>
          <a:xfrm>
            <a:off x="6265525" y="2139500"/>
            <a:ext cx="3198626" cy="186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g5f8b81c9ad_0_26"/>
          <p:cNvCxnSpPr/>
          <p:nvPr/>
        </p:nvCxnSpPr>
        <p:spPr>
          <a:xfrm flipH="1" rot="10800000">
            <a:off x="55800" y="4092800"/>
            <a:ext cx="121116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g5f8b81c9ad_0_26"/>
          <p:cNvSpPr txBox="1"/>
          <p:nvPr/>
        </p:nvSpPr>
        <p:spPr>
          <a:xfrm>
            <a:off x="10252050" y="1912225"/>
            <a:ext cx="1813500" cy="186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Misclassification Rate: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0.180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↓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0.159</a:t>
            </a:r>
            <a:endParaRPr sz="2400"/>
          </a:p>
        </p:txBody>
      </p:sp>
      <p:sp>
        <p:nvSpPr>
          <p:cNvPr id="377" name="Google Shape;377;g5f8b81c9ad_0_26"/>
          <p:cNvSpPr txBox="1"/>
          <p:nvPr/>
        </p:nvSpPr>
        <p:spPr>
          <a:xfrm>
            <a:off x="330388" y="4330325"/>
            <a:ext cx="3681900" cy="186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or…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eta: 0.3(default) -&gt;0.05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other parameters remain the same</a:t>
            </a:r>
            <a:endParaRPr sz="2400"/>
          </a:p>
        </p:txBody>
      </p:sp>
      <p:sp>
        <p:nvSpPr>
          <p:cNvPr id="378" name="Google Shape;378;g5f8b81c9ad_0_26"/>
          <p:cNvSpPr txBox="1"/>
          <p:nvPr/>
        </p:nvSpPr>
        <p:spPr>
          <a:xfrm>
            <a:off x="5032250" y="4330325"/>
            <a:ext cx="1813500" cy="186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Misclassification Rate: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0.180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↓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0.162</a:t>
            </a:r>
            <a:endParaRPr sz="2400"/>
          </a:p>
        </p:txBody>
      </p:sp>
      <p:sp>
        <p:nvSpPr>
          <p:cNvPr id="379" name="Google Shape;379;g5f8b81c9ad_0_26"/>
          <p:cNvSpPr txBox="1"/>
          <p:nvPr/>
        </p:nvSpPr>
        <p:spPr>
          <a:xfrm>
            <a:off x="7179904" y="4330325"/>
            <a:ext cx="4926300" cy="186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maybe next time we can start with eta?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things to consider: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computing time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too larger -&gt; miss the optimization 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too small -&gt; stuck in local optimization</a:t>
            </a:r>
            <a:endParaRPr sz="1800"/>
          </a:p>
        </p:txBody>
      </p:sp>
      <p:sp>
        <p:nvSpPr>
          <p:cNvPr id="380" name="Google Shape;380;g5f8b81c9ad_0_26"/>
          <p:cNvSpPr/>
          <p:nvPr/>
        </p:nvSpPr>
        <p:spPr>
          <a:xfrm>
            <a:off x="9473050" y="2519950"/>
            <a:ext cx="648000" cy="52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5f8b81c9ad_0_26"/>
          <p:cNvSpPr/>
          <p:nvPr/>
        </p:nvSpPr>
        <p:spPr>
          <a:xfrm>
            <a:off x="4203450" y="4999175"/>
            <a:ext cx="648000" cy="52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f83252d85_8_10"/>
          <p:cNvSpPr txBox="1"/>
          <p:nvPr>
            <p:ph type="title"/>
          </p:nvPr>
        </p:nvSpPr>
        <p:spPr>
          <a:xfrm>
            <a:off x="423050" y="253851"/>
            <a:ext cx="9372600" cy="90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Forest: Analysis &amp; Insights</a:t>
            </a:r>
            <a:endParaRPr/>
          </a:p>
        </p:txBody>
      </p:sp>
      <p:sp>
        <p:nvSpPr>
          <p:cNvPr id="387" name="Google Shape;387;g5f83252d85_8_10"/>
          <p:cNvSpPr/>
          <p:nvPr/>
        </p:nvSpPr>
        <p:spPr>
          <a:xfrm>
            <a:off x="1170150" y="1652250"/>
            <a:ext cx="10133700" cy="1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g5f83252d85_8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325" y="1296450"/>
            <a:ext cx="3912974" cy="24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5f83252d85_8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63" y="1229650"/>
            <a:ext cx="3912974" cy="24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5f83252d85_8_10"/>
          <p:cNvSpPr txBox="1"/>
          <p:nvPr/>
        </p:nvSpPr>
        <p:spPr>
          <a:xfrm>
            <a:off x="2242900" y="1920425"/>
            <a:ext cx="16857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ntree = 600</a:t>
            </a:r>
            <a:endParaRPr b="1" sz="1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5f83252d85_8_10"/>
          <p:cNvSpPr txBox="1"/>
          <p:nvPr/>
        </p:nvSpPr>
        <p:spPr>
          <a:xfrm>
            <a:off x="7586700" y="2169425"/>
            <a:ext cx="28167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variables trying = 3</a:t>
            </a:r>
            <a:endParaRPr b="1" sz="18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2" name="Google Shape;392;g5f83252d85_8_10"/>
          <p:cNvGraphicFramePr/>
          <p:nvPr/>
        </p:nvGraphicFramePr>
        <p:xfrm>
          <a:off x="4297038" y="394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{FB46EA2B-6166-410D-94C3-EA72FEED66CF}</a:tableStyleId>
              </a:tblPr>
              <a:tblGrid>
                <a:gridCol w="1199300"/>
                <a:gridCol w="1199300"/>
                <a:gridCol w="1199300"/>
              </a:tblGrid>
              <a:tr h="76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         </a:t>
                      </a:r>
                      <a:r>
                        <a:rPr b="1" lang="en-US" sz="1600"/>
                        <a:t>Pred Actual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Non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default(0)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Default(1)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59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Non-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default(0)</a:t>
                      </a:r>
                      <a:endParaRPr b="1" sz="16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6301</a:t>
                      </a:r>
                      <a:endParaRPr b="1" sz="2100"/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1066</a:t>
                      </a:r>
                      <a:endParaRPr b="1" sz="2100"/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  <a:tr h="54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Default(1)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319</a:t>
                      </a:r>
                      <a:endParaRPr b="1" sz="2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680</a:t>
                      </a:r>
                      <a:endParaRPr b="1" sz="21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393" name="Google Shape;393;g5f83252d85_8_10"/>
          <p:cNvSpPr/>
          <p:nvPr/>
        </p:nvSpPr>
        <p:spPr>
          <a:xfrm>
            <a:off x="6990650" y="1517850"/>
            <a:ext cx="252300" cy="178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5f83252d85_8_10"/>
          <p:cNvSpPr/>
          <p:nvPr/>
        </p:nvSpPr>
        <p:spPr>
          <a:xfrm rot="10800000">
            <a:off x="8122063" y="3943125"/>
            <a:ext cx="1339500" cy="1339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5f83252d85_8_10"/>
          <p:cNvSpPr/>
          <p:nvPr/>
        </p:nvSpPr>
        <p:spPr>
          <a:xfrm rot="5400000">
            <a:off x="2647300" y="3943125"/>
            <a:ext cx="1223100" cy="1339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5f83252d85_8_10"/>
          <p:cNvSpPr txBox="1"/>
          <p:nvPr/>
        </p:nvSpPr>
        <p:spPr>
          <a:xfrm>
            <a:off x="5124600" y="1679375"/>
            <a:ext cx="19428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Predictor provides a lot of information</a:t>
            </a:r>
            <a:endParaRPr b="1"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f83252d85_8_22"/>
          <p:cNvSpPr/>
          <p:nvPr/>
        </p:nvSpPr>
        <p:spPr>
          <a:xfrm>
            <a:off x="1166450" y="1692575"/>
            <a:ext cx="10037100" cy="1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5f83252d85_8_22"/>
          <p:cNvSpPr txBox="1"/>
          <p:nvPr>
            <p:ph type="title"/>
          </p:nvPr>
        </p:nvSpPr>
        <p:spPr>
          <a:xfrm>
            <a:off x="1066800" y="139477"/>
            <a:ext cx="10058400" cy="72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Forest: Analysis &amp; Insights </a:t>
            </a:r>
            <a:endParaRPr/>
          </a:p>
        </p:txBody>
      </p:sp>
      <p:sp>
        <p:nvSpPr>
          <p:cNvPr id="403" name="Google Shape;403;g5f83252d85_8_22"/>
          <p:cNvSpPr txBox="1"/>
          <p:nvPr/>
        </p:nvSpPr>
        <p:spPr>
          <a:xfrm>
            <a:off x="4294950" y="1007875"/>
            <a:ext cx="81033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Most of variables contribute similar weights to prediction of default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Error rate doesn’t change much with number of variable trying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many predictors share similar mean decrease Gini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One predictor strong influent prediction of default (Pay 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Pay </a:t>
            </a:r>
            <a:r>
              <a:rPr b="1"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i="1" lang="en-US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means the person </a:t>
            </a:r>
            <a:r>
              <a:rPr b="1"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month ago delay the payment for </a:t>
            </a:r>
            <a:r>
              <a:rPr b="1" i="1" lang="en-US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months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Many variables are redundant information (Pay 3 - Pay6)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(Pay 2 = 4) ∈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(Pay 1 = 5)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Confliction from EDA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Education doesn’t contribute much information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g5f83252d85_8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138" y="3427700"/>
            <a:ext cx="2466675" cy="258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g5f83252d85_8_22"/>
          <p:cNvGrpSpPr/>
          <p:nvPr/>
        </p:nvGrpSpPr>
        <p:grpSpPr>
          <a:xfrm>
            <a:off x="422900" y="1007875"/>
            <a:ext cx="3795850" cy="4979425"/>
            <a:chOff x="118100" y="1007875"/>
            <a:chExt cx="3795850" cy="4979425"/>
          </a:xfrm>
        </p:grpSpPr>
        <p:pic>
          <p:nvPicPr>
            <p:cNvPr id="406" name="Google Shape;406;g5f83252d85_8_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100" y="1007875"/>
              <a:ext cx="3795850" cy="497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g5f83252d85_8_22"/>
            <p:cNvSpPr/>
            <p:nvPr/>
          </p:nvSpPr>
          <p:spPr>
            <a:xfrm>
              <a:off x="118100" y="4041675"/>
              <a:ext cx="2252100" cy="12813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5f83252d85_8_22"/>
            <p:cNvSpPr/>
            <p:nvPr/>
          </p:nvSpPr>
          <p:spPr>
            <a:xfrm>
              <a:off x="137525" y="1226650"/>
              <a:ext cx="3636300" cy="1776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g5f83252d85_8_22"/>
          <p:cNvGrpSpPr/>
          <p:nvPr/>
        </p:nvGrpSpPr>
        <p:grpSpPr>
          <a:xfrm>
            <a:off x="7890225" y="3656300"/>
            <a:ext cx="4217550" cy="1536450"/>
            <a:chOff x="8195025" y="3503900"/>
            <a:chExt cx="4217550" cy="1536450"/>
          </a:xfrm>
        </p:grpSpPr>
        <p:pic>
          <p:nvPicPr>
            <p:cNvPr id="410" name="Google Shape;410;g5f83252d85_8_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5025" y="3503900"/>
              <a:ext cx="2228850" cy="153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g5f83252d85_8_22"/>
            <p:cNvSpPr txBox="1"/>
            <p:nvPr/>
          </p:nvSpPr>
          <p:spPr>
            <a:xfrm>
              <a:off x="10347675" y="4080975"/>
              <a:ext cx="19887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Grad School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5f83252d85_8_22"/>
            <p:cNvSpPr txBox="1"/>
            <p:nvPr/>
          </p:nvSpPr>
          <p:spPr>
            <a:xfrm>
              <a:off x="10423875" y="4309575"/>
              <a:ext cx="19887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College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g5f83252d85_8_22"/>
            <p:cNvSpPr txBox="1"/>
            <p:nvPr/>
          </p:nvSpPr>
          <p:spPr>
            <a:xfrm>
              <a:off x="10347675" y="4538175"/>
              <a:ext cx="19887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Hign School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f8b81c9ad_0_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KNN Classifier: Analysis &amp; Insights</a:t>
            </a:r>
            <a:endParaRPr/>
          </a:p>
        </p:txBody>
      </p:sp>
      <p:pic>
        <p:nvPicPr>
          <p:cNvPr descr="A close up of a map&#10;&#10;Description automatically generated" id="419" name="Google Shape;419;g5f8b81c9ad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320" y="2066853"/>
            <a:ext cx="3654870" cy="36061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420" name="Google Shape;420;g5f8b81c9ad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190" y="2300317"/>
            <a:ext cx="3916579" cy="3508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421" name="Google Shape;421;g5f8b81c9ad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3060" y="2231319"/>
            <a:ext cx="3735079" cy="350888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5f8b81c9ad_0_14"/>
          <p:cNvSpPr txBox="1"/>
          <p:nvPr/>
        </p:nvSpPr>
        <p:spPr>
          <a:xfrm>
            <a:off x="868625" y="1876775"/>
            <a:ext cx="294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KNN without normalization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5f8b81c9ad_0_14"/>
          <p:cNvSpPr txBox="1"/>
          <p:nvPr/>
        </p:nvSpPr>
        <p:spPr>
          <a:xfrm>
            <a:off x="4526225" y="1876775"/>
            <a:ext cx="294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KNN with normalization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5f8b81c9ad_0_14"/>
          <p:cNvSpPr txBox="1"/>
          <p:nvPr/>
        </p:nvSpPr>
        <p:spPr>
          <a:xfrm>
            <a:off x="8107625" y="1876775"/>
            <a:ext cx="3654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KNN with normalization and SMOTE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f8b81c9ad_0_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KNN Classifier: Analysis &amp; Insights</a:t>
            </a:r>
            <a:endParaRPr/>
          </a:p>
        </p:txBody>
      </p:sp>
      <p:sp>
        <p:nvSpPr>
          <p:cNvPr id="430" name="Google Shape;430;g5f8b81c9ad_0_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Normalization of continuous variables highly effective for KNN Classifier: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Reduced misclassification rate by about 15%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More than doubled precision and improved recall significantly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SMOTE technique: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Reduced precision marginally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Produced highest recall across all techniques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More important to correctly identify defaulters vs others-Recall: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SMOTE delivers best on Recall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f8b81c9ad_0_0"/>
          <p:cNvSpPr txBox="1"/>
          <p:nvPr>
            <p:ph type="title"/>
          </p:nvPr>
        </p:nvSpPr>
        <p:spPr>
          <a:xfrm>
            <a:off x="6885128" y="911550"/>
            <a:ext cx="5999100" cy="49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Calibri"/>
              <a:buNone/>
            </a:pPr>
            <a:r>
              <a:rPr lang="en-US" sz="7400">
                <a:solidFill>
                  <a:schemeClr val="dk2"/>
                </a:solidFill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f83252d85_3_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Summary</a:t>
            </a:r>
            <a:endParaRPr/>
          </a:p>
        </p:txBody>
      </p:sp>
      <p:graphicFrame>
        <p:nvGraphicFramePr>
          <p:cNvPr id="441" name="Google Shape;441;g5f83252d85_3_21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{FB46EA2B-6166-410D-94C3-EA72FEED66CF}</a:tableStyleId>
              </a:tblPr>
              <a:tblGrid>
                <a:gridCol w="3120950"/>
                <a:gridCol w="20225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Model Name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Recall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Misclassification Rate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Naive Bayes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KNN Classifier with Normalization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00"/>
                          </a:highlight>
                        </a:rPr>
                        <a:t>0.95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00"/>
                          </a:highlight>
                        </a:rPr>
                        <a:t>0.82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0.043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KNN Classifier with SMOTE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00"/>
                          </a:highlight>
                        </a:rPr>
                        <a:t>0.77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00"/>
                          </a:highlight>
                        </a:rPr>
                        <a:t>0.97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Gradient Boosting without tuning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0.594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0.407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5D8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Gradient Boosting with tuning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0.406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0.159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AEC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f8b81c9ad_0_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447" name="Google Shape;447;g5f8b81c9ad_0_8"/>
          <p:cNvSpPr txBox="1"/>
          <p:nvPr/>
        </p:nvSpPr>
        <p:spPr>
          <a:xfrm>
            <a:off x="1165325" y="1928825"/>
            <a:ext cx="99903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Leverage Recall as the primary metric for evaluating model performance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KNN Classifier with SMOTE provides best performance and can help predict the maximum number of probable credit defaulters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 Steps: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Build a stronger model leveraging data from last quarter/shorter period rather than half year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f83252d85_2_0"/>
          <p:cNvSpPr txBox="1"/>
          <p:nvPr>
            <p:ph type="title"/>
          </p:nvPr>
        </p:nvSpPr>
        <p:spPr>
          <a:xfrm>
            <a:off x="990932" y="286603"/>
            <a:ext cx="67509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Outline</a:t>
            </a:r>
            <a:endParaRPr/>
          </a:p>
        </p:txBody>
      </p:sp>
      <p:sp>
        <p:nvSpPr>
          <p:cNvPr id="293" name="Google Shape;293;g5f83252d85_2_0"/>
          <p:cNvSpPr txBox="1"/>
          <p:nvPr>
            <p:ph idx="1" type="body"/>
          </p:nvPr>
        </p:nvSpPr>
        <p:spPr>
          <a:xfrm>
            <a:off x="1220675" y="2023950"/>
            <a:ext cx="80112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❑"/>
            </a:pPr>
            <a:r>
              <a:rPr lang="en-US" sz="3000"/>
              <a:t>Introduction</a:t>
            </a:r>
            <a:endParaRPr sz="3000"/>
          </a:p>
          <a:p>
            <a:pPr indent="-1905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❑"/>
            </a:pPr>
            <a:r>
              <a:rPr lang="en-US" sz="3000"/>
              <a:t>Exploratory Data Analysis </a:t>
            </a:r>
            <a:endParaRPr sz="3000"/>
          </a:p>
          <a:p>
            <a:pPr indent="-1905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❑"/>
            </a:pPr>
            <a:r>
              <a:rPr lang="en-US" sz="3000"/>
              <a:t>Modeling &amp; Insights</a:t>
            </a:r>
            <a:endParaRPr sz="3000"/>
          </a:p>
          <a:p>
            <a:pPr indent="-1905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❑"/>
            </a:pPr>
            <a:r>
              <a:rPr lang="en-US" sz="3000"/>
              <a:t>Conclusion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ebc0f2710_0_0"/>
          <p:cNvSpPr txBox="1"/>
          <p:nvPr>
            <p:ph type="title"/>
          </p:nvPr>
        </p:nvSpPr>
        <p:spPr>
          <a:xfrm>
            <a:off x="6885128" y="911550"/>
            <a:ext cx="5999100" cy="49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Calibri"/>
              <a:buNone/>
            </a:pPr>
            <a:r>
              <a:rPr lang="en-US" sz="7400">
                <a:solidFill>
                  <a:schemeClr val="dk2"/>
                </a:solidFill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f9bd6a2dd_0_7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                 </a:t>
            </a:r>
            <a:r>
              <a:rPr lang="en-US"/>
              <a:t>KNN Classifier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f9bd6a2dd_0_103"/>
          <p:cNvSpPr txBox="1"/>
          <p:nvPr>
            <p:ph type="title"/>
          </p:nvPr>
        </p:nvSpPr>
        <p:spPr>
          <a:xfrm>
            <a:off x="838200" y="365126"/>
            <a:ext cx="10515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Findings: K=20,K=50</a:t>
            </a:r>
            <a:endParaRPr/>
          </a:p>
        </p:txBody>
      </p:sp>
      <p:graphicFrame>
        <p:nvGraphicFramePr>
          <p:cNvPr id="463" name="Google Shape;463;g5f9bd6a2dd_0_103"/>
          <p:cNvGraphicFramePr/>
          <p:nvPr/>
        </p:nvGraphicFramePr>
        <p:xfrm>
          <a:off x="1011677" y="1559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{0B3985B1-250C-40DF-A98F-C52BB2126084}</a:tableStyleId>
              </a:tblPr>
              <a:tblGrid>
                <a:gridCol w="2220225"/>
                <a:gridCol w="2543500"/>
                <a:gridCol w="2381875"/>
                <a:gridCol w="2381875"/>
              </a:tblGrid>
              <a:tr h="42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Without normalization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 normalization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 SMOTE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F00"/>
                          </a:highlight>
                        </a:rPr>
                        <a:t>0.98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Misclassification rate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21.4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4.24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64" name="Google Shape;464;g5f9bd6a2dd_0_103"/>
          <p:cNvGraphicFramePr/>
          <p:nvPr/>
        </p:nvGraphicFramePr>
        <p:xfrm>
          <a:off x="1011677" y="3787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{0B3985B1-250C-40DF-A98F-C52BB2126084}</a:tableStyleId>
              </a:tblPr>
              <a:tblGrid>
                <a:gridCol w="2220225"/>
                <a:gridCol w="2543500"/>
                <a:gridCol w="2381875"/>
                <a:gridCol w="2381875"/>
              </a:tblGrid>
              <a:tr h="42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Without normalization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 normalization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 SMOTE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FFFF00"/>
                          </a:highlight>
                        </a:rPr>
                        <a:t>0.97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Misclassification rate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20.86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6.58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f9bd6a2dd_0_10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Findings: Best K value</a:t>
            </a:r>
            <a:endParaRPr/>
          </a:p>
        </p:txBody>
      </p:sp>
      <p:sp>
        <p:nvSpPr>
          <p:cNvPr id="470" name="Google Shape;470;g5f9bd6a2dd_0_109"/>
          <p:cNvSpPr txBox="1"/>
          <p:nvPr/>
        </p:nvSpPr>
        <p:spPr>
          <a:xfrm>
            <a:off x="1380177" y="1828096"/>
            <a:ext cx="93351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best K value for KNN with and without normalization</a:t>
            </a:r>
            <a:endParaRPr/>
          </a:p>
        </p:txBody>
      </p:sp>
      <p:pic>
        <p:nvPicPr>
          <p:cNvPr id="471" name="Google Shape;471;g5f9bd6a2dd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991" y="2441609"/>
            <a:ext cx="5222132" cy="3279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&#10;&#10;Description automatically generated" id="472" name="Google Shape;472;g5f9bd6a2dd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2862" y="2322579"/>
            <a:ext cx="6138152" cy="339817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5f9bd6a2dd_0_109"/>
          <p:cNvSpPr txBox="1"/>
          <p:nvPr/>
        </p:nvSpPr>
        <p:spPr>
          <a:xfrm>
            <a:off x="1380177" y="5551472"/>
            <a:ext cx="43104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value 200 with misclassification rate 20.61</a:t>
            </a:r>
            <a:endParaRPr/>
          </a:p>
        </p:txBody>
      </p:sp>
      <p:sp>
        <p:nvSpPr>
          <p:cNvPr id="474" name="Google Shape;474;g5f9bd6a2dd_0_109"/>
          <p:cNvSpPr txBox="1"/>
          <p:nvPr/>
        </p:nvSpPr>
        <p:spPr>
          <a:xfrm>
            <a:off x="6307564" y="5551472"/>
            <a:ext cx="4310400" cy="3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value 5 with misclassification rate 1.84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f9bd6a2dd_0_118"/>
          <p:cNvSpPr txBox="1"/>
          <p:nvPr>
            <p:ph type="title"/>
          </p:nvPr>
        </p:nvSpPr>
        <p:spPr>
          <a:xfrm>
            <a:off x="838200" y="365126"/>
            <a:ext cx="10515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Findings: KCV=10</a:t>
            </a:r>
            <a:endParaRPr/>
          </a:p>
        </p:txBody>
      </p:sp>
      <p:pic>
        <p:nvPicPr>
          <p:cNvPr descr="A screenshot of a map&#10;&#10;Description automatically generated" id="480" name="Google Shape;480;g5f9bd6a2dd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528" y="1951979"/>
            <a:ext cx="553974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5f9bd6a2dd_0_118"/>
          <p:cNvSpPr txBox="1"/>
          <p:nvPr/>
        </p:nvSpPr>
        <p:spPr>
          <a:xfrm>
            <a:off x="1127257" y="5156819"/>
            <a:ext cx="102264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fold Cross Validation=10 for data with and without normalization</a:t>
            </a:r>
            <a:endParaRPr/>
          </a:p>
        </p:txBody>
      </p:sp>
      <p:pic>
        <p:nvPicPr>
          <p:cNvPr descr="A screenshot of a map&#10;&#10;Description automatically generated" id="482" name="Google Shape;482;g5f9bd6a2dd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274" y="1913605"/>
            <a:ext cx="5700254" cy="31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ebc0f2710_0_18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Gradient Boosting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ebc0f2710_0_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Boosting: Importance</a:t>
            </a:r>
            <a:endParaRPr/>
          </a:p>
        </p:txBody>
      </p:sp>
      <p:pic>
        <p:nvPicPr>
          <p:cNvPr id="493" name="Google Shape;493;g5ebc0f2710_0_9"/>
          <p:cNvPicPr preferRelativeResize="0"/>
          <p:nvPr/>
        </p:nvPicPr>
        <p:blipFill rotWithShape="1">
          <a:blip r:embed="rId3">
            <a:alphaModFix/>
          </a:blip>
          <a:srcRect b="41333" l="3654" r="54101" t="36214"/>
          <a:stretch/>
        </p:blipFill>
        <p:spPr>
          <a:xfrm>
            <a:off x="428950" y="2163225"/>
            <a:ext cx="11334101" cy="33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 txBox="1"/>
          <p:nvPr>
            <p:ph type="title"/>
          </p:nvPr>
        </p:nvSpPr>
        <p:spPr>
          <a:xfrm>
            <a:off x="5220928" y="965200"/>
            <a:ext cx="5999002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7249d712_0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04" name="Google Shape;304;g5f7249d712_0_5"/>
          <p:cNvSpPr txBox="1"/>
          <p:nvPr>
            <p:ph idx="1" type="body"/>
          </p:nvPr>
        </p:nvSpPr>
        <p:spPr>
          <a:xfrm>
            <a:off x="838200" y="1825625"/>
            <a:ext cx="110754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solidFill>
                  <a:srgbClr val="000000"/>
                </a:solidFill>
              </a:rPr>
              <a:t>We are helping a Taiwanese bank to reduce loss caused by credit card payment defaults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05" name="Google Shape;305;g5f7249d712_0_5"/>
          <p:cNvSpPr txBox="1"/>
          <p:nvPr/>
        </p:nvSpPr>
        <p:spPr>
          <a:xfrm>
            <a:off x="1395000" y="2591425"/>
            <a:ext cx="84312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6" name="Google Shape;306;g5f7249d712_0_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050" y="2518525"/>
            <a:ext cx="5943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5f7249d712_0_5"/>
          <p:cNvSpPr txBox="1"/>
          <p:nvPr/>
        </p:nvSpPr>
        <p:spPr>
          <a:xfrm>
            <a:off x="1929350" y="3250800"/>
            <a:ext cx="2633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Imagine you have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5f7249d712_0_5"/>
          <p:cNvSpPr txBox="1"/>
          <p:nvPr/>
        </p:nvSpPr>
        <p:spPr>
          <a:xfrm>
            <a:off x="729350" y="3759600"/>
            <a:ext cx="5033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USD 33,000 of credit card bills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5f7249d712_0_5"/>
          <p:cNvSpPr txBox="1"/>
          <p:nvPr/>
        </p:nvSpPr>
        <p:spPr>
          <a:xfrm>
            <a:off x="1788650" y="4340725"/>
            <a:ext cx="2914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that dues next month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"/>
          <p:cNvSpPr txBox="1"/>
          <p:nvPr>
            <p:ph type="title"/>
          </p:nvPr>
        </p:nvSpPr>
        <p:spPr>
          <a:xfrm>
            <a:off x="5220928" y="965200"/>
            <a:ext cx="5999002" cy="4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Calibri"/>
              <a:buNone/>
            </a:pPr>
            <a:r>
              <a:rPr lang="en-US" sz="7400">
                <a:solidFill>
                  <a:schemeClr val="dk2"/>
                </a:solidFill>
              </a:rPr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Key Variables</a:t>
            </a:r>
            <a:endParaRPr/>
          </a:p>
        </p:txBody>
      </p:sp>
      <p:sp>
        <p:nvSpPr>
          <p:cNvPr id="320" name="Google Shape;320;p5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Predictor variables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ID of each credit card client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Demographic information: Sex, Education, Marriage, Age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Repayment status on credit card bill for 6 months (Apr2005-Sep2005)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Credit card bill statement for 6 months (Apr2005-Sep2005)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Credit card repayment for 6 months (Apr2005-Sep2005)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Output variables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Default payment flag for Oct 2005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326" name="Google Shape;326;p7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7" name="Google Shape;327;p7"/>
          <p:cNvSpPr txBox="1"/>
          <p:nvPr/>
        </p:nvSpPr>
        <p:spPr>
          <a:xfrm>
            <a:off x="838200" y="1431270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7"/>
          <p:cNvSpPr txBox="1"/>
          <p:nvPr/>
        </p:nvSpPr>
        <p:spPr>
          <a:xfrm>
            <a:off x="757336" y="1825625"/>
            <a:ext cx="105156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findings: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00" y="2747352"/>
            <a:ext cx="5629047" cy="347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275" y="2747352"/>
            <a:ext cx="5617464" cy="3474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83252d85_3_4"/>
          <p:cNvSpPr txBox="1"/>
          <p:nvPr>
            <p:ph type="title"/>
          </p:nvPr>
        </p:nvSpPr>
        <p:spPr>
          <a:xfrm>
            <a:off x="3080748" y="965250"/>
            <a:ext cx="9907200" cy="49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Calibri"/>
              <a:buNone/>
            </a:pPr>
            <a:r>
              <a:rPr lang="en-US" sz="7400">
                <a:solidFill>
                  <a:schemeClr val="dk2"/>
                </a:solidFill>
              </a:rPr>
              <a:t>Modeling &amp; Insights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f83252d85_3_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41" name="Google Shape;341;g5f83252d85_3_1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Implemented multiple models on training data: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Logistic Regression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KNN Classifier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Decision Tree, Random Forest and Gradient Boosting</a:t>
            </a:r>
            <a:endParaRPr/>
          </a:p>
          <a:p>
            <a:pPr indent="0" lvl="0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Evaluated key metrics for model performance on test data: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Precision-Recall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Misclassification rate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Confusion Matrix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2019-08-10T21:41:29Z</dcterms:created>
  <dc:creator>Neha John</dc:creator>
</cp:coreProperties>
</file>