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e77fb1b4a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e77fb1b4a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e77fb1b4a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e77fb1b4a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e77fb1b4a3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e77fb1b4a3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e77fb1b4a3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e77fb1b4a3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e77fb1b4a3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e77fb1b4a3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e77fb1b4a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e77fb1b4a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e77fb1b4a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e77fb1b4a3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e77fb1b4a3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e77fb1b4a3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e77fb1b4a3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e77fb1b4a3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e77fb1b4a3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e77fb1b4a3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e77fb1b4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e77fb1b4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e77fb1b4a3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e77fb1b4a3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e77fb1b4a3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e77fb1b4a3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e77fb1b4a3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e77fb1b4a3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e77fb1b4a3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e77fb1b4a3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e77fb1b4a3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e77fb1b4a3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e77fb1b4a3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e77fb1b4a3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e77fb1b4a3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e77fb1b4a3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e77fb1b4a3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e77fb1b4a3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e77fb1b4a3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e77fb1b4a3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e77fb1b4a3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e77fb1b4a3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e77fb1b4a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e77fb1b4a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e77fb1b4a3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e77fb1b4a3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e77fb1b4a3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e77fb1b4a3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e77fb1b4a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e77fb1b4a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e77fb1b4a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e77fb1b4a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e77fb1b4a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e77fb1b4a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e77fb1b4a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e77fb1b4a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e77fb1b4a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e77fb1b4a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e77fb1b4a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e77fb1b4a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Low Level Design (LLD)</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Part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a:t>
            </a:r>
            <a:endParaRPr/>
          </a:p>
        </p:txBody>
      </p:sp>
      <p:sp>
        <p:nvSpPr>
          <p:cNvPr id="133" name="Google Shape;133;p22"/>
          <p:cNvSpPr txBox="1"/>
          <p:nvPr/>
        </p:nvSpPr>
        <p:spPr>
          <a:xfrm>
            <a:off x="387900" y="1656950"/>
            <a:ext cx="2636100" cy="26832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lang="en" sz="1800">
                <a:solidFill>
                  <a:srgbClr val="595959"/>
                </a:solidFill>
                <a:latin typeface="Courier New"/>
                <a:ea typeface="Courier New"/>
                <a:cs typeface="Courier New"/>
                <a:sym typeface="Courier New"/>
              </a:rPr>
              <a:t>int main() {</a:t>
            </a:r>
            <a:br>
              <a:rPr lang="en" sz="1800">
                <a:solidFill>
                  <a:srgbClr val="595959"/>
                </a:solidFill>
                <a:latin typeface="Courier New"/>
                <a:ea typeface="Courier New"/>
                <a:cs typeface="Courier New"/>
                <a:sym typeface="Courier New"/>
              </a:rPr>
            </a:br>
            <a:r>
              <a:rPr lang="en" sz="1800">
                <a:solidFill>
                  <a:srgbClr val="595959"/>
                </a:solidFill>
                <a:latin typeface="Courier New"/>
                <a:ea typeface="Courier New"/>
                <a:cs typeface="Courier New"/>
                <a:sym typeface="Courier New"/>
              </a:rPr>
              <a:t>	Derived D;</a:t>
            </a:r>
            <a:endParaRPr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595959"/>
                </a:solidFill>
                <a:latin typeface="Courier New"/>
                <a:ea typeface="Courier New"/>
                <a:cs typeface="Courier New"/>
                <a:sym typeface="Courier New"/>
              </a:rPr>
              <a:t>	D.D();</a:t>
            </a:r>
            <a:endParaRPr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595959"/>
                </a:solidFill>
                <a:latin typeface="Courier New"/>
                <a:ea typeface="Courier New"/>
                <a:cs typeface="Courier New"/>
                <a:sym typeface="Courier New"/>
              </a:rPr>
              <a:t>	D.B();</a:t>
            </a:r>
            <a:endParaRPr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595959"/>
                </a:solidFill>
                <a:latin typeface="Courier New"/>
                <a:ea typeface="Courier New"/>
                <a:cs typeface="Courier New"/>
                <a:sym typeface="Courier New"/>
              </a:rPr>
              <a:t>	D.A();</a:t>
            </a:r>
            <a:endParaRPr sz="1800">
              <a:solidFill>
                <a:srgbClr val="595959"/>
              </a:solidFill>
              <a:latin typeface="Courier New"/>
              <a:ea typeface="Courier New"/>
              <a:cs typeface="Courier New"/>
              <a:sym typeface="Courier New"/>
            </a:endParaRPr>
          </a:p>
          <a:p>
            <a:pPr indent="457200" lvl="0" marL="0" rtl="0" algn="l">
              <a:lnSpc>
                <a:spcPct val="115000"/>
              </a:lnSpc>
              <a:spcBef>
                <a:spcPts val="1200"/>
              </a:spcBef>
              <a:spcAft>
                <a:spcPts val="1200"/>
              </a:spcAft>
              <a:buNone/>
            </a:pPr>
            <a:r>
              <a:rPr lang="en" sz="1800">
                <a:solidFill>
                  <a:srgbClr val="595959"/>
                </a:solidFill>
                <a:latin typeface="Courier New"/>
                <a:ea typeface="Courier New"/>
                <a:cs typeface="Courier New"/>
                <a:sym typeface="Courier New"/>
              </a:rPr>
              <a:t>return 0;</a:t>
            </a:r>
            <a:br>
              <a:rPr lang="en" sz="1800">
                <a:solidFill>
                  <a:srgbClr val="595959"/>
                </a:solidFill>
                <a:latin typeface="Courier New"/>
                <a:ea typeface="Courier New"/>
                <a:cs typeface="Courier New"/>
                <a:sym typeface="Courier New"/>
              </a:rPr>
            </a:br>
            <a:r>
              <a:rPr lang="en" sz="1800">
                <a:solidFill>
                  <a:srgbClr val="595959"/>
                </a:solidFill>
                <a:latin typeface="Courier New"/>
                <a:ea typeface="Courier New"/>
                <a:cs typeface="Courier New"/>
                <a:sym typeface="Courier New"/>
              </a:rPr>
              <a:t>}</a:t>
            </a:r>
            <a:endParaRPr sz="1800">
              <a:solidFill>
                <a:srgbClr val="595959"/>
              </a:solidFill>
              <a:latin typeface="Courier New"/>
              <a:ea typeface="Courier New"/>
              <a:cs typeface="Courier New"/>
              <a:sym typeface="Courier New"/>
            </a:endParaRPr>
          </a:p>
        </p:txBody>
      </p:sp>
      <p:sp>
        <p:nvSpPr>
          <p:cNvPr id="134" name="Google Shape;134;p22"/>
          <p:cNvSpPr/>
          <p:nvPr/>
        </p:nvSpPr>
        <p:spPr>
          <a:xfrm>
            <a:off x="4701950" y="1303525"/>
            <a:ext cx="2231700" cy="1429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urier New"/>
                <a:ea typeface="Courier New"/>
                <a:cs typeface="Courier New"/>
                <a:sym typeface="Courier New"/>
              </a:rPr>
              <a:t>public:</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A();</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B();</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C();</a:t>
            </a:r>
            <a:endParaRPr sz="2000">
              <a:latin typeface="Courier New"/>
              <a:ea typeface="Courier New"/>
              <a:cs typeface="Courier New"/>
              <a:sym typeface="Courier New"/>
            </a:endParaRPr>
          </a:p>
        </p:txBody>
      </p:sp>
      <p:sp>
        <p:nvSpPr>
          <p:cNvPr id="135" name="Google Shape;135;p22"/>
          <p:cNvSpPr/>
          <p:nvPr/>
        </p:nvSpPr>
        <p:spPr>
          <a:xfrm>
            <a:off x="4701950" y="2732725"/>
            <a:ext cx="2231700" cy="14292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urier New"/>
                <a:ea typeface="Courier New"/>
                <a:cs typeface="Courier New"/>
                <a:sym typeface="Courier New"/>
              </a:rPr>
              <a:t>public:</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A();</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D();</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E();</a:t>
            </a:r>
            <a:endParaRPr sz="2000">
              <a:latin typeface="Courier New"/>
              <a:ea typeface="Courier New"/>
              <a:cs typeface="Courier New"/>
              <a:sym typeface="Courier New"/>
            </a:endParaRPr>
          </a:p>
        </p:txBody>
      </p:sp>
      <p:cxnSp>
        <p:nvCxnSpPr>
          <p:cNvPr id="136" name="Google Shape;136;p22"/>
          <p:cNvCxnSpPr/>
          <p:nvPr/>
        </p:nvCxnSpPr>
        <p:spPr>
          <a:xfrm flipH="1">
            <a:off x="6038625" y="3604025"/>
            <a:ext cx="1825800" cy="24000"/>
          </a:xfrm>
          <a:prstGeom prst="straightConnector1">
            <a:avLst/>
          </a:prstGeom>
          <a:noFill/>
          <a:ln cap="flat" cmpd="sng" w="9525">
            <a:solidFill>
              <a:schemeClr val="dk2"/>
            </a:solidFill>
            <a:prstDash val="solid"/>
            <a:round/>
            <a:headEnd len="med" w="med" type="none"/>
            <a:tailEnd len="med" w="med" type="triangle"/>
          </a:ln>
        </p:spPr>
      </p:cxnSp>
      <p:cxnSp>
        <p:nvCxnSpPr>
          <p:cNvPr id="137" name="Google Shape;137;p22"/>
          <p:cNvCxnSpPr/>
          <p:nvPr/>
        </p:nvCxnSpPr>
        <p:spPr>
          <a:xfrm flipH="1">
            <a:off x="6038625" y="2156225"/>
            <a:ext cx="1825800" cy="24000"/>
          </a:xfrm>
          <a:prstGeom prst="straightConnector1">
            <a:avLst/>
          </a:prstGeom>
          <a:noFill/>
          <a:ln cap="flat" cmpd="sng" w="9525">
            <a:solidFill>
              <a:schemeClr val="dk2"/>
            </a:solidFill>
            <a:prstDash val="solid"/>
            <a:round/>
            <a:headEnd len="med" w="med" type="none"/>
            <a:tailEnd len="med" w="med" type="triangle"/>
          </a:ln>
        </p:spPr>
      </p:cxnSp>
      <p:cxnSp>
        <p:nvCxnSpPr>
          <p:cNvPr id="138" name="Google Shape;138;p22"/>
          <p:cNvCxnSpPr/>
          <p:nvPr/>
        </p:nvCxnSpPr>
        <p:spPr>
          <a:xfrm flipH="1">
            <a:off x="6038625" y="3223025"/>
            <a:ext cx="1825800" cy="24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a:t>
            </a:r>
            <a:endParaRPr/>
          </a:p>
        </p:txBody>
      </p:sp>
      <p:sp>
        <p:nvSpPr>
          <p:cNvPr id="144" name="Google Shape;144;p23"/>
          <p:cNvSpPr txBox="1"/>
          <p:nvPr/>
        </p:nvSpPr>
        <p:spPr>
          <a:xfrm>
            <a:off x="387900" y="1656950"/>
            <a:ext cx="2636100" cy="2683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800">
                <a:solidFill>
                  <a:srgbClr val="595959"/>
                </a:solidFill>
                <a:latin typeface="Courier New"/>
                <a:ea typeface="Courier New"/>
                <a:cs typeface="Courier New"/>
                <a:sym typeface="Courier New"/>
              </a:rPr>
              <a:t>int main() {</a:t>
            </a:r>
            <a:br>
              <a:rPr lang="en" sz="1800">
                <a:solidFill>
                  <a:srgbClr val="595959"/>
                </a:solidFill>
                <a:latin typeface="Courier New"/>
                <a:ea typeface="Courier New"/>
                <a:cs typeface="Courier New"/>
                <a:sym typeface="Courier New"/>
              </a:rPr>
            </a:br>
            <a:r>
              <a:rPr lang="en" sz="1800">
                <a:solidFill>
                  <a:srgbClr val="595959"/>
                </a:solidFill>
                <a:latin typeface="Courier New"/>
                <a:ea typeface="Courier New"/>
                <a:cs typeface="Courier New"/>
                <a:sym typeface="Courier New"/>
              </a:rPr>
              <a:t>	Derived D;</a:t>
            </a:r>
            <a:endParaRPr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595959"/>
                </a:solidFill>
                <a:latin typeface="Courier New"/>
                <a:ea typeface="Courier New"/>
                <a:cs typeface="Courier New"/>
                <a:sym typeface="Courier New"/>
              </a:rPr>
              <a:t>	</a:t>
            </a:r>
            <a:r>
              <a:rPr b="1" lang="en" sz="1800">
                <a:solidFill>
                  <a:srgbClr val="595959"/>
                </a:solidFill>
                <a:latin typeface="Courier New"/>
                <a:ea typeface="Courier New"/>
                <a:cs typeface="Courier New"/>
                <a:sym typeface="Courier New"/>
              </a:rPr>
              <a:t>Base &amp;B = D;</a:t>
            </a:r>
            <a:endParaRPr b="1"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595959"/>
                </a:solidFill>
                <a:latin typeface="Courier New"/>
                <a:ea typeface="Courier New"/>
                <a:cs typeface="Courier New"/>
                <a:sym typeface="Courier New"/>
              </a:rPr>
              <a:t>	</a:t>
            </a:r>
            <a:endParaRPr sz="1800">
              <a:solidFill>
                <a:srgbClr val="595959"/>
              </a:solidFill>
              <a:latin typeface="Courier New"/>
              <a:ea typeface="Courier New"/>
              <a:cs typeface="Courier New"/>
              <a:sym typeface="Courier New"/>
            </a:endParaRPr>
          </a:p>
          <a:p>
            <a:pPr indent="457200" lvl="0" marL="0" rtl="0" algn="l">
              <a:lnSpc>
                <a:spcPct val="115000"/>
              </a:lnSpc>
              <a:spcBef>
                <a:spcPts val="1200"/>
              </a:spcBef>
              <a:spcAft>
                <a:spcPts val="1200"/>
              </a:spcAft>
              <a:buNone/>
            </a:pPr>
            <a:r>
              <a:rPr lang="en" sz="1800">
                <a:solidFill>
                  <a:srgbClr val="595959"/>
                </a:solidFill>
                <a:latin typeface="Courier New"/>
                <a:ea typeface="Courier New"/>
                <a:cs typeface="Courier New"/>
                <a:sym typeface="Courier New"/>
              </a:rPr>
              <a:t>return 0;</a:t>
            </a:r>
            <a:br>
              <a:rPr lang="en" sz="1800">
                <a:solidFill>
                  <a:srgbClr val="595959"/>
                </a:solidFill>
                <a:latin typeface="Courier New"/>
                <a:ea typeface="Courier New"/>
                <a:cs typeface="Courier New"/>
                <a:sym typeface="Courier New"/>
              </a:rPr>
            </a:br>
            <a:r>
              <a:rPr lang="en" sz="1800">
                <a:solidFill>
                  <a:srgbClr val="595959"/>
                </a:solidFill>
                <a:latin typeface="Courier New"/>
                <a:ea typeface="Courier New"/>
                <a:cs typeface="Courier New"/>
                <a:sym typeface="Courier New"/>
              </a:rPr>
              <a:t>}</a:t>
            </a:r>
            <a:endParaRPr sz="1800">
              <a:solidFill>
                <a:srgbClr val="595959"/>
              </a:solidFill>
              <a:latin typeface="Courier New"/>
              <a:ea typeface="Courier New"/>
              <a:cs typeface="Courier New"/>
              <a:sym typeface="Courier New"/>
            </a:endParaRPr>
          </a:p>
        </p:txBody>
      </p:sp>
      <p:sp>
        <p:nvSpPr>
          <p:cNvPr id="145" name="Google Shape;145;p23"/>
          <p:cNvSpPr/>
          <p:nvPr/>
        </p:nvSpPr>
        <p:spPr>
          <a:xfrm>
            <a:off x="4701950" y="1303525"/>
            <a:ext cx="2231700" cy="1429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urier New"/>
                <a:ea typeface="Courier New"/>
                <a:cs typeface="Courier New"/>
                <a:sym typeface="Courier New"/>
              </a:rPr>
              <a:t>public:</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A();</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B();</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C();</a:t>
            </a:r>
            <a:endParaRPr sz="2000">
              <a:latin typeface="Courier New"/>
              <a:ea typeface="Courier New"/>
              <a:cs typeface="Courier New"/>
              <a:sym typeface="Courier New"/>
            </a:endParaRPr>
          </a:p>
        </p:txBody>
      </p:sp>
      <p:sp>
        <p:nvSpPr>
          <p:cNvPr id="146" name="Google Shape;146;p23"/>
          <p:cNvSpPr/>
          <p:nvPr/>
        </p:nvSpPr>
        <p:spPr>
          <a:xfrm>
            <a:off x="4701950" y="2732725"/>
            <a:ext cx="2231700" cy="1429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urier New"/>
                <a:ea typeface="Courier New"/>
                <a:cs typeface="Courier New"/>
                <a:sym typeface="Courier New"/>
              </a:rPr>
              <a:t>public:</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A();</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E();</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F();</a:t>
            </a:r>
            <a:endParaRPr sz="2000">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a:t>
            </a:r>
            <a:endParaRPr/>
          </a:p>
        </p:txBody>
      </p:sp>
      <p:sp>
        <p:nvSpPr>
          <p:cNvPr id="152" name="Google Shape;152;p24"/>
          <p:cNvSpPr txBox="1"/>
          <p:nvPr/>
        </p:nvSpPr>
        <p:spPr>
          <a:xfrm>
            <a:off x="387900" y="1656950"/>
            <a:ext cx="2636100" cy="2683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800">
                <a:solidFill>
                  <a:srgbClr val="595959"/>
                </a:solidFill>
                <a:latin typeface="Courier New"/>
                <a:ea typeface="Courier New"/>
                <a:cs typeface="Courier New"/>
                <a:sym typeface="Courier New"/>
              </a:rPr>
              <a:t>int main() {</a:t>
            </a:r>
            <a:br>
              <a:rPr lang="en" sz="1800">
                <a:solidFill>
                  <a:srgbClr val="595959"/>
                </a:solidFill>
                <a:latin typeface="Courier New"/>
                <a:ea typeface="Courier New"/>
                <a:cs typeface="Courier New"/>
                <a:sym typeface="Courier New"/>
              </a:rPr>
            </a:br>
            <a:r>
              <a:rPr lang="en" sz="1800">
                <a:solidFill>
                  <a:srgbClr val="595959"/>
                </a:solidFill>
                <a:latin typeface="Courier New"/>
                <a:ea typeface="Courier New"/>
                <a:cs typeface="Courier New"/>
                <a:sym typeface="Courier New"/>
              </a:rPr>
              <a:t>	Derived D;</a:t>
            </a:r>
            <a:endParaRPr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595959"/>
                </a:solidFill>
                <a:latin typeface="Courier New"/>
                <a:ea typeface="Courier New"/>
                <a:cs typeface="Courier New"/>
                <a:sym typeface="Courier New"/>
              </a:rPr>
              <a:t>	</a:t>
            </a:r>
            <a:r>
              <a:rPr b="1" lang="en" sz="1800">
                <a:solidFill>
                  <a:srgbClr val="595959"/>
                </a:solidFill>
                <a:latin typeface="Courier New"/>
                <a:ea typeface="Courier New"/>
                <a:cs typeface="Courier New"/>
                <a:sym typeface="Courier New"/>
              </a:rPr>
              <a:t>Base &amp;B = D;</a:t>
            </a:r>
            <a:endParaRPr b="1"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595959"/>
                </a:solidFill>
                <a:latin typeface="Courier New"/>
                <a:ea typeface="Courier New"/>
                <a:cs typeface="Courier New"/>
                <a:sym typeface="Courier New"/>
              </a:rPr>
              <a:t>	</a:t>
            </a:r>
            <a:endParaRPr sz="1800">
              <a:solidFill>
                <a:srgbClr val="595959"/>
              </a:solidFill>
              <a:latin typeface="Courier New"/>
              <a:ea typeface="Courier New"/>
              <a:cs typeface="Courier New"/>
              <a:sym typeface="Courier New"/>
            </a:endParaRPr>
          </a:p>
          <a:p>
            <a:pPr indent="457200" lvl="0" marL="0" rtl="0" algn="l">
              <a:lnSpc>
                <a:spcPct val="115000"/>
              </a:lnSpc>
              <a:spcBef>
                <a:spcPts val="1200"/>
              </a:spcBef>
              <a:spcAft>
                <a:spcPts val="1200"/>
              </a:spcAft>
              <a:buNone/>
            </a:pPr>
            <a:r>
              <a:rPr lang="en" sz="1800">
                <a:solidFill>
                  <a:srgbClr val="595959"/>
                </a:solidFill>
                <a:latin typeface="Courier New"/>
                <a:ea typeface="Courier New"/>
                <a:cs typeface="Courier New"/>
                <a:sym typeface="Courier New"/>
              </a:rPr>
              <a:t>return 0;</a:t>
            </a:r>
            <a:br>
              <a:rPr lang="en" sz="1800">
                <a:solidFill>
                  <a:srgbClr val="595959"/>
                </a:solidFill>
                <a:latin typeface="Courier New"/>
                <a:ea typeface="Courier New"/>
                <a:cs typeface="Courier New"/>
                <a:sym typeface="Courier New"/>
              </a:rPr>
            </a:br>
            <a:r>
              <a:rPr lang="en" sz="1800">
                <a:solidFill>
                  <a:srgbClr val="595959"/>
                </a:solidFill>
                <a:latin typeface="Courier New"/>
                <a:ea typeface="Courier New"/>
                <a:cs typeface="Courier New"/>
                <a:sym typeface="Courier New"/>
              </a:rPr>
              <a:t>}</a:t>
            </a:r>
            <a:endParaRPr sz="1800">
              <a:solidFill>
                <a:srgbClr val="595959"/>
              </a:solidFill>
              <a:latin typeface="Courier New"/>
              <a:ea typeface="Courier New"/>
              <a:cs typeface="Courier New"/>
              <a:sym typeface="Courier New"/>
            </a:endParaRPr>
          </a:p>
        </p:txBody>
      </p:sp>
      <p:sp>
        <p:nvSpPr>
          <p:cNvPr id="153" name="Google Shape;153;p24"/>
          <p:cNvSpPr/>
          <p:nvPr/>
        </p:nvSpPr>
        <p:spPr>
          <a:xfrm>
            <a:off x="4701950" y="1303525"/>
            <a:ext cx="2231700" cy="14292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urier New"/>
                <a:ea typeface="Courier New"/>
                <a:cs typeface="Courier New"/>
                <a:sym typeface="Courier New"/>
              </a:rPr>
              <a:t>public:</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A();</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B();</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C();</a:t>
            </a:r>
            <a:endParaRPr sz="2000">
              <a:latin typeface="Courier New"/>
              <a:ea typeface="Courier New"/>
              <a:cs typeface="Courier New"/>
              <a:sym typeface="Courier New"/>
            </a:endParaRPr>
          </a:p>
        </p:txBody>
      </p:sp>
      <p:sp>
        <p:nvSpPr>
          <p:cNvPr id="154" name="Google Shape;154;p24"/>
          <p:cNvSpPr/>
          <p:nvPr/>
        </p:nvSpPr>
        <p:spPr>
          <a:xfrm>
            <a:off x="4701950" y="2732725"/>
            <a:ext cx="2231700" cy="1429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urier New"/>
                <a:ea typeface="Courier New"/>
                <a:cs typeface="Courier New"/>
                <a:sym typeface="Courier New"/>
              </a:rPr>
              <a:t>public:</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A();</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E();</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F();</a:t>
            </a:r>
            <a:endParaRPr sz="2000">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a:t>
            </a:r>
            <a:endParaRPr/>
          </a:p>
        </p:txBody>
      </p:sp>
      <p:sp>
        <p:nvSpPr>
          <p:cNvPr id="160" name="Google Shape;160;p25"/>
          <p:cNvSpPr txBox="1"/>
          <p:nvPr/>
        </p:nvSpPr>
        <p:spPr>
          <a:xfrm>
            <a:off x="387900" y="1656950"/>
            <a:ext cx="2636100" cy="2683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800">
                <a:solidFill>
                  <a:srgbClr val="595959"/>
                </a:solidFill>
                <a:latin typeface="Courier New"/>
                <a:ea typeface="Courier New"/>
                <a:cs typeface="Courier New"/>
                <a:sym typeface="Courier New"/>
              </a:rPr>
              <a:t>int main() {</a:t>
            </a:r>
            <a:br>
              <a:rPr lang="en" sz="1800">
                <a:solidFill>
                  <a:srgbClr val="595959"/>
                </a:solidFill>
                <a:latin typeface="Courier New"/>
                <a:ea typeface="Courier New"/>
                <a:cs typeface="Courier New"/>
                <a:sym typeface="Courier New"/>
              </a:rPr>
            </a:br>
            <a:r>
              <a:rPr lang="en" sz="1800">
                <a:solidFill>
                  <a:srgbClr val="595959"/>
                </a:solidFill>
                <a:latin typeface="Courier New"/>
                <a:ea typeface="Courier New"/>
                <a:cs typeface="Courier New"/>
                <a:sym typeface="Courier New"/>
              </a:rPr>
              <a:t>	Derived D;</a:t>
            </a:r>
            <a:endParaRPr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595959"/>
                </a:solidFill>
                <a:latin typeface="Courier New"/>
                <a:ea typeface="Courier New"/>
                <a:cs typeface="Courier New"/>
                <a:sym typeface="Courier New"/>
              </a:rPr>
              <a:t>	</a:t>
            </a:r>
            <a:r>
              <a:rPr b="1" lang="en" sz="1800">
                <a:solidFill>
                  <a:srgbClr val="595959"/>
                </a:solidFill>
                <a:latin typeface="Courier New"/>
                <a:ea typeface="Courier New"/>
                <a:cs typeface="Courier New"/>
                <a:sym typeface="Courier New"/>
              </a:rPr>
              <a:t>Base &amp;B = D;</a:t>
            </a:r>
            <a:endParaRPr b="1"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595959"/>
                </a:solidFill>
                <a:latin typeface="Courier New"/>
                <a:ea typeface="Courier New"/>
                <a:cs typeface="Courier New"/>
                <a:sym typeface="Courier New"/>
              </a:rPr>
              <a:t>	B.B();</a:t>
            </a:r>
            <a:endParaRPr sz="1800">
              <a:solidFill>
                <a:srgbClr val="595959"/>
              </a:solidFill>
              <a:latin typeface="Courier New"/>
              <a:ea typeface="Courier New"/>
              <a:cs typeface="Courier New"/>
              <a:sym typeface="Courier New"/>
            </a:endParaRPr>
          </a:p>
          <a:p>
            <a:pPr indent="457200" lvl="0" marL="0" rtl="0" algn="l">
              <a:lnSpc>
                <a:spcPct val="115000"/>
              </a:lnSpc>
              <a:spcBef>
                <a:spcPts val="1200"/>
              </a:spcBef>
              <a:spcAft>
                <a:spcPts val="1200"/>
              </a:spcAft>
              <a:buNone/>
            </a:pPr>
            <a:r>
              <a:rPr lang="en" sz="1800">
                <a:solidFill>
                  <a:srgbClr val="595959"/>
                </a:solidFill>
                <a:latin typeface="Courier New"/>
                <a:ea typeface="Courier New"/>
                <a:cs typeface="Courier New"/>
                <a:sym typeface="Courier New"/>
              </a:rPr>
              <a:t>return 0;</a:t>
            </a:r>
            <a:br>
              <a:rPr lang="en" sz="1800">
                <a:solidFill>
                  <a:srgbClr val="595959"/>
                </a:solidFill>
                <a:latin typeface="Courier New"/>
                <a:ea typeface="Courier New"/>
                <a:cs typeface="Courier New"/>
                <a:sym typeface="Courier New"/>
              </a:rPr>
            </a:br>
            <a:r>
              <a:rPr lang="en" sz="1800">
                <a:solidFill>
                  <a:srgbClr val="595959"/>
                </a:solidFill>
                <a:latin typeface="Courier New"/>
                <a:ea typeface="Courier New"/>
                <a:cs typeface="Courier New"/>
                <a:sym typeface="Courier New"/>
              </a:rPr>
              <a:t>}</a:t>
            </a:r>
            <a:endParaRPr sz="1800">
              <a:solidFill>
                <a:srgbClr val="595959"/>
              </a:solidFill>
              <a:latin typeface="Courier New"/>
              <a:ea typeface="Courier New"/>
              <a:cs typeface="Courier New"/>
              <a:sym typeface="Courier New"/>
            </a:endParaRPr>
          </a:p>
        </p:txBody>
      </p:sp>
      <p:sp>
        <p:nvSpPr>
          <p:cNvPr id="161" name="Google Shape;161;p25"/>
          <p:cNvSpPr/>
          <p:nvPr/>
        </p:nvSpPr>
        <p:spPr>
          <a:xfrm>
            <a:off x="4701950" y="1303525"/>
            <a:ext cx="2231700" cy="14292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urier New"/>
                <a:ea typeface="Courier New"/>
                <a:cs typeface="Courier New"/>
                <a:sym typeface="Courier New"/>
              </a:rPr>
              <a:t>public:</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A();</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B();</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C();</a:t>
            </a:r>
            <a:endParaRPr sz="2000">
              <a:latin typeface="Courier New"/>
              <a:ea typeface="Courier New"/>
              <a:cs typeface="Courier New"/>
              <a:sym typeface="Courier New"/>
            </a:endParaRPr>
          </a:p>
        </p:txBody>
      </p:sp>
      <p:sp>
        <p:nvSpPr>
          <p:cNvPr id="162" name="Google Shape;162;p25"/>
          <p:cNvSpPr/>
          <p:nvPr/>
        </p:nvSpPr>
        <p:spPr>
          <a:xfrm>
            <a:off x="4701950" y="2732725"/>
            <a:ext cx="2231700" cy="1429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urier New"/>
                <a:ea typeface="Courier New"/>
                <a:cs typeface="Courier New"/>
                <a:sym typeface="Courier New"/>
              </a:rPr>
              <a:t>public:</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A();</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E();</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F();</a:t>
            </a:r>
            <a:endParaRPr sz="2000">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a:t>
            </a:r>
            <a:endParaRPr/>
          </a:p>
        </p:txBody>
      </p:sp>
      <p:sp>
        <p:nvSpPr>
          <p:cNvPr id="168" name="Google Shape;168;p26"/>
          <p:cNvSpPr txBox="1"/>
          <p:nvPr/>
        </p:nvSpPr>
        <p:spPr>
          <a:xfrm>
            <a:off x="387900" y="1656950"/>
            <a:ext cx="2636100" cy="2683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800">
                <a:solidFill>
                  <a:srgbClr val="595959"/>
                </a:solidFill>
                <a:latin typeface="Courier New"/>
                <a:ea typeface="Courier New"/>
                <a:cs typeface="Courier New"/>
                <a:sym typeface="Courier New"/>
              </a:rPr>
              <a:t>int main() {</a:t>
            </a:r>
            <a:br>
              <a:rPr lang="en" sz="1800">
                <a:solidFill>
                  <a:srgbClr val="595959"/>
                </a:solidFill>
                <a:latin typeface="Courier New"/>
                <a:ea typeface="Courier New"/>
                <a:cs typeface="Courier New"/>
                <a:sym typeface="Courier New"/>
              </a:rPr>
            </a:br>
            <a:r>
              <a:rPr lang="en" sz="1800">
                <a:solidFill>
                  <a:srgbClr val="595959"/>
                </a:solidFill>
                <a:latin typeface="Courier New"/>
                <a:ea typeface="Courier New"/>
                <a:cs typeface="Courier New"/>
                <a:sym typeface="Courier New"/>
              </a:rPr>
              <a:t>	Derived D;</a:t>
            </a:r>
            <a:endParaRPr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595959"/>
                </a:solidFill>
                <a:latin typeface="Courier New"/>
                <a:ea typeface="Courier New"/>
                <a:cs typeface="Courier New"/>
                <a:sym typeface="Courier New"/>
              </a:rPr>
              <a:t>	</a:t>
            </a:r>
            <a:r>
              <a:rPr b="1" lang="en" sz="1800">
                <a:solidFill>
                  <a:srgbClr val="595959"/>
                </a:solidFill>
                <a:latin typeface="Courier New"/>
                <a:ea typeface="Courier New"/>
                <a:cs typeface="Courier New"/>
                <a:sym typeface="Courier New"/>
              </a:rPr>
              <a:t>Base &amp;B = D;</a:t>
            </a:r>
            <a:endParaRPr b="1"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595959"/>
                </a:solidFill>
                <a:latin typeface="Courier New"/>
                <a:ea typeface="Courier New"/>
                <a:cs typeface="Courier New"/>
                <a:sym typeface="Courier New"/>
              </a:rPr>
              <a:t>	B.B();</a:t>
            </a:r>
            <a:endParaRPr sz="1800">
              <a:solidFill>
                <a:srgbClr val="595959"/>
              </a:solidFill>
              <a:latin typeface="Courier New"/>
              <a:ea typeface="Courier New"/>
              <a:cs typeface="Courier New"/>
              <a:sym typeface="Courier New"/>
            </a:endParaRPr>
          </a:p>
          <a:p>
            <a:pPr indent="457200" lvl="0" marL="0" rtl="0" algn="l">
              <a:lnSpc>
                <a:spcPct val="115000"/>
              </a:lnSpc>
              <a:spcBef>
                <a:spcPts val="1200"/>
              </a:spcBef>
              <a:spcAft>
                <a:spcPts val="1200"/>
              </a:spcAft>
              <a:buNone/>
            </a:pPr>
            <a:r>
              <a:rPr lang="en" sz="1800">
                <a:solidFill>
                  <a:srgbClr val="595959"/>
                </a:solidFill>
                <a:latin typeface="Courier New"/>
                <a:ea typeface="Courier New"/>
                <a:cs typeface="Courier New"/>
                <a:sym typeface="Courier New"/>
              </a:rPr>
              <a:t>return 0;</a:t>
            </a:r>
            <a:br>
              <a:rPr lang="en" sz="1800">
                <a:solidFill>
                  <a:srgbClr val="595959"/>
                </a:solidFill>
                <a:latin typeface="Courier New"/>
                <a:ea typeface="Courier New"/>
                <a:cs typeface="Courier New"/>
                <a:sym typeface="Courier New"/>
              </a:rPr>
            </a:br>
            <a:r>
              <a:rPr lang="en" sz="1800">
                <a:solidFill>
                  <a:srgbClr val="595959"/>
                </a:solidFill>
                <a:latin typeface="Courier New"/>
                <a:ea typeface="Courier New"/>
                <a:cs typeface="Courier New"/>
                <a:sym typeface="Courier New"/>
              </a:rPr>
              <a:t>}</a:t>
            </a:r>
            <a:endParaRPr sz="1800">
              <a:solidFill>
                <a:srgbClr val="595959"/>
              </a:solidFill>
              <a:latin typeface="Courier New"/>
              <a:ea typeface="Courier New"/>
              <a:cs typeface="Courier New"/>
              <a:sym typeface="Courier New"/>
            </a:endParaRPr>
          </a:p>
        </p:txBody>
      </p:sp>
      <p:sp>
        <p:nvSpPr>
          <p:cNvPr id="169" name="Google Shape;169;p26"/>
          <p:cNvSpPr/>
          <p:nvPr/>
        </p:nvSpPr>
        <p:spPr>
          <a:xfrm>
            <a:off x="4701950" y="1303525"/>
            <a:ext cx="2231700" cy="14292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urier New"/>
                <a:ea typeface="Courier New"/>
                <a:cs typeface="Courier New"/>
                <a:sym typeface="Courier New"/>
              </a:rPr>
              <a:t>public:</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A();</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B();</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C();</a:t>
            </a:r>
            <a:endParaRPr sz="2000">
              <a:latin typeface="Courier New"/>
              <a:ea typeface="Courier New"/>
              <a:cs typeface="Courier New"/>
              <a:sym typeface="Courier New"/>
            </a:endParaRPr>
          </a:p>
        </p:txBody>
      </p:sp>
      <p:sp>
        <p:nvSpPr>
          <p:cNvPr id="170" name="Google Shape;170;p26"/>
          <p:cNvSpPr/>
          <p:nvPr/>
        </p:nvSpPr>
        <p:spPr>
          <a:xfrm>
            <a:off x="4701950" y="2732725"/>
            <a:ext cx="2231700" cy="1429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urier New"/>
                <a:ea typeface="Courier New"/>
                <a:cs typeface="Courier New"/>
                <a:sym typeface="Courier New"/>
              </a:rPr>
              <a:t>public:</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A();</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E();</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F();</a:t>
            </a:r>
            <a:endParaRPr sz="2000">
              <a:latin typeface="Courier New"/>
              <a:ea typeface="Courier New"/>
              <a:cs typeface="Courier New"/>
              <a:sym typeface="Courier New"/>
            </a:endParaRPr>
          </a:p>
        </p:txBody>
      </p:sp>
      <p:cxnSp>
        <p:nvCxnSpPr>
          <p:cNvPr id="171" name="Google Shape;171;p26"/>
          <p:cNvCxnSpPr/>
          <p:nvPr/>
        </p:nvCxnSpPr>
        <p:spPr>
          <a:xfrm flipH="1">
            <a:off x="5966900" y="2160025"/>
            <a:ext cx="1957200" cy="12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a:t>
            </a:r>
            <a:endParaRPr/>
          </a:p>
        </p:txBody>
      </p:sp>
      <p:sp>
        <p:nvSpPr>
          <p:cNvPr id="177" name="Google Shape;177;p27"/>
          <p:cNvSpPr txBox="1"/>
          <p:nvPr/>
        </p:nvSpPr>
        <p:spPr>
          <a:xfrm>
            <a:off x="387900" y="1656950"/>
            <a:ext cx="2636100" cy="26832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lang="en" sz="1800">
                <a:solidFill>
                  <a:srgbClr val="595959"/>
                </a:solidFill>
                <a:latin typeface="Courier New"/>
                <a:ea typeface="Courier New"/>
                <a:cs typeface="Courier New"/>
                <a:sym typeface="Courier New"/>
              </a:rPr>
              <a:t>int main() {</a:t>
            </a:r>
            <a:br>
              <a:rPr lang="en" sz="1800">
                <a:solidFill>
                  <a:srgbClr val="595959"/>
                </a:solidFill>
                <a:latin typeface="Courier New"/>
                <a:ea typeface="Courier New"/>
                <a:cs typeface="Courier New"/>
                <a:sym typeface="Courier New"/>
              </a:rPr>
            </a:br>
            <a:r>
              <a:rPr lang="en" sz="1800">
                <a:solidFill>
                  <a:srgbClr val="595959"/>
                </a:solidFill>
                <a:latin typeface="Courier New"/>
                <a:ea typeface="Courier New"/>
                <a:cs typeface="Courier New"/>
                <a:sym typeface="Courier New"/>
              </a:rPr>
              <a:t>	Derived D;</a:t>
            </a:r>
            <a:endParaRPr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595959"/>
                </a:solidFill>
                <a:latin typeface="Courier New"/>
                <a:ea typeface="Courier New"/>
                <a:cs typeface="Courier New"/>
                <a:sym typeface="Courier New"/>
              </a:rPr>
              <a:t>	</a:t>
            </a:r>
            <a:r>
              <a:rPr b="1" lang="en" sz="1800">
                <a:solidFill>
                  <a:srgbClr val="595959"/>
                </a:solidFill>
                <a:latin typeface="Courier New"/>
                <a:ea typeface="Courier New"/>
                <a:cs typeface="Courier New"/>
                <a:sym typeface="Courier New"/>
              </a:rPr>
              <a:t>Base &amp;B = D;</a:t>
            </a:r>
            <a:endParaRPr b="1"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595959"/>
                </a:solidFill>
                <a:latin typeface="Courier New"/>
                <a:ea typeface="Courier New"/>
                <a:cs typeface="Courier New"/>
                <a:sym typeface="Courier New"/>
              </a:rPr>
              <a:t>	B.B();</a:t>
            </a:r>
            <a:endParaRPr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595959"/>
                </a:solidFill>
                <a:latin typeface="Courier New"/>
                <a:ea typeface="Courier New"/>
                <a:cs typeface="Courier New"/>
                <a:sym typeface="Courier New"/>
              </a:rPr>
              <a:t>	B.A();</a:t>
            </a:r>
            <a:endParaRPr sz="1800">
              <a:solidFill>
                <a:srgbClr val="595959"/>
              </a:solidFill>
              <a:latin typeface="Courier New"/>
              <a:ea typeface="Courier New"/>
              <a:cs typeface="Courier New"/>
              <a:sym typeface="Courier New"/>
            </a:endParaRPr>
          </a:p>
          <a:p>
            <a:pPr indent="457200" lvl="0" marL="0" rtl="0" algn="l">
              <a:lnSpc>
                <a:spcPct val="115000"/>
              </a:lnSpc>
              <a:spcBef>
                <a:spcPts val="1200"/>
              </a:spcBef>
              <a:spcAft>
                <a:spcPts val="1200"/>
              </a:spcAft>
              <a:buNone/>
            </a:pPr>
            <a:r>
              <a:rPr lang="en" sz="1800">
                <a:solidFill>
                  <a:srgbClr val="595959"/>
                </a:solidFill>
                <a:latin typeface="Courier New"/>
                <a:ea typeface="Courier New"/>
                <a:cs typeface="Courier New"/>
                <a:sym typeface="Courier New"/>
              </a:rPr>
              <a:t>return 0;</a:t>
            </a:r>
            <a:br>
              <a:rPr lang="en" sz="1800">
                <a:solidFill>
                  <a:srgbClr val="595959"/>
                </a:solidFill>
                <a:latin typeface="Courier New"/>
                <a:ea typeface="Courier New"/>
                <a:cs typeface="Courier New"/>
                <a:sym typeface="Courier New"/>
              </a:rPr>
            </a:br>
            <a:r>
              <a:rPr lang="en" sz="1800">
                <a:solidFill>
                  <a:srgbClr val="595959"/>
                </a:solidFill>
                <a:latin typeface="Courier New"/>
                <a:ea typeface="Courier New"/>
                <a:cs typeface="Courier New"/>
                <a:sym typeface="Courier New"/>
              </a:rPr>
              <a:t>}</a:t>
            </a:r>
            <a:endParaRPr sz="1800">
              <a:solidFill>
                <a:srgbClr val="595959"/>
              </a:solidFill>
              <a:latin typeface="Courier New"/>
              <a:ea typeface="Courier New"/>
              <a:cs typeface="Courier New"/>
              <a:sym typeface="Courier New"/>
            </a:endParaRPr>
          </a:p>
        </p:txBody>
      </p:sp>
      <p:sp>
        <p:nvSpPr>
          <p:cNvPr id="178" name="Google Shape;178;p27"/>
          <p:cNvSpPr/>
          <p:nvPr/>
        </p:nvSpPr>
        <p:spPr>
          <a:xfrm>
            <a:off x="4701950" y="1303525"/>
            <a:ext cx="2231700" cy="14292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urier New"/>
                <a:ea typeface="Courier New"/>
                <a:cs typeface="Courier New"/>
                <a:sym typeface="Courier New"/>
              </a:rPr>
              <a:t>public:</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A();</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B();</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C();</a:t>
            </a:r>
            <a:endParaRPr sz="2000">
              <a:latin typeface="Courier New"/>
              <a:ea typeface="Courier New"/>
              <a:cs typeface="Courier New"/>
              <a:sym typeface="Courier New"/>
            </a:endParaRPr>
          </a:p>
        </p:txBody>
      </p:sp>
      <p:sp>
        <p:nvSpPr>
          <p:cNvPr id="179" name="Google Shape;179;p27"/>
          <p:cNvSpPr/>
          <p:nvPr/>
        </p:nvSpPr>
        <p:spPr>
          <a:xfrm>
            <a:off x="4701950" y="2732725"/>
            <a:ext cx="2231700" cy="1429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urier New"/>
                <a:ea typeface="Courier New"/>
                <a:cs typeface="Courier New"/>
                <a:sym typeface="Courier New"/>
              </a:rPr>
              <a:t>public:</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A();</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E();</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F();</a:t>
            </a:r>
            <a:endParaRPr sz="2000">
              <a:latin typeface="Courier New"/>
              <a:ea typeface="Courier New"/>
              <a:cs typeface="Courier New"/>
              <a:sym typeface="Courier New"/>
            </a:endParaRPr>
          </a:p>
        </p:txBody>
      </p:sp>
      <p:cxnSp>
        <p:nvCxnSpPr>
          <p:cNvPr id="180" name="Google Shape;180;p27"/>
          <p:cNvCxnSpPr/>
          <p:nvPr/>
        </p:nvCxnSpPr>
        <p:spPr>
          <a:xfrm flipH="1">
            <a:off x="5966900" y="2160025"/>
            <a:ext cx="1957200" cy="12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a:t>
            </a:r>
            <a:endParaRPr/>
          </a:p>
        </p:txBody>
      </p:sp>
      <p:sp>
        <p:nvSpPr>
          <p:cNvPr id="186" name="Google Shape;186;p28"/>
          <p:cNvSpPr txBox="1"/>
          <p:nvPr/>
        </p:nvSpPr>
        <p:spPr>
          <a:xfrm>
            <a:off x="387900" y="1656950"/>
            <a:ext cx="2636100" cy="26832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lang="en" sz="1800">
                <a:solidFill>
                  <a:srgbClr val="595959"/>
                </a:solidFill>
                <a:latin typeface="Courier New"/>
                <a:ea typeface="Courier New"/>
                <a:cs typeface="Courier New"/>
                <a:sym typeface="Courier New"/>
              </a:rPr>
              <a:t>int main() {</a:t>
            </a:r>
            <a:br>
              <a:rPr lang="en" sz="1800">
                <a:solidFill>
                  <a:srgbClr val="595959"/>
                </a:solidFill>
                <a:latin typeface="Courier New"/>
                <a:ea typeface="Courier New"/>
                <a:cs typeface="Courier New"/>
                <a:sym typeface="Courier New"/>
              </a:rPr>
            </a:br>
            <a:r>
              <a:rPr lang="en" sz="1800">
                <a:solidFill>
                  <a:srgbClr val="595959"/>
                </a:solidFill>
                <a:latin typeface="Courier New"/>
                <a:ea typeface="Courier New"/>
                <a:cs typeface="Courier New"/>
                <a:sym typeface="Courier New"/>
              </a:rPr>
              <a:t>	Derived D;</a:t>
            </a:r>
            <a:endParaRPr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595959"/>
                </a:solidFill>
                <a:latin typeface="Courier New"/>
                <a:ea typeface="Courier New"/>
                <a:cs typeface="Courier New"/>
                <a:sym typeface="Courier New"/>
              </a:rPr>
              <a:t>	</a:t>
            </a:r>
            <a:r>
              <a:rPr b="1" lang="en" sz="1800">
                <a:solidFill>
                  <a:srgbClr val="595959"/>
                </a:solidFill>
                <a:latin typeface="Courier New"/>
                <a:ea typeface="Courier New"/>
                <a:cs typeface="Courier New"/>
                <a:sym typeface="Courier New"/>
              </a:rPr>
              <a:t>Base &amp;B = D;</a:t>
            </a:r>
            <a:endParaRPr b="1"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595959"/>
                </a:solidFill>
                <a:latin typeface="Courier New"/>
                <a:ea typeface="Courier New"/>
                <a:cs typeface="Courier New"/>
                <a:sym typeface="Courier New"/>
              </a:rPr>
              <a:t>	B.B();</a:t>
            </a:r>
            <a:endParaRPr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595959"/>
                </a:solidFill>
                <a:latin typeface="Courier New"/>
                <a:ea typeface="Courier New"/>
                <a:cs typeface="Courier New"/>
                <a:sym typeface="Courier New"/>
              </a:rPr>
              <a:t>	B.A();</a:t>
            </a:r>
            <a:endParaRPr sz="1800">
              <a:solidFill>
                <a:srgbClr val="595959"/>
              </a:solidFill>
              <a:latin typeface="Courier New"/>
              <a:ea typeface="Courier New"/>
              <a:cs typeface="Courier New"/>
              <a:sym typeface="Courier New"/>
            </a:endParaRPr>
          </a:p>
          <a:p>
            <a:pPr indent="457200" lvl="0" marL="0" rtl="0" algn="l">
              <a:lnSpc>
                <a:spcPct val="115000"/>
              </a:lnSpc>
              <a:spcBef>
                <a:spcPts val="1200"/>
              </a:spcBef>
              <a:spcAft>
                <a:spcPts val="1200"/>
              </a:spcAft>
              <a:buNone/>
            </a:pPr>
            <a:r>
              <a:rPr lang="en" sz="1800">
                <a:solidFill>
                  <a:srgbClr val="595959"/>
                </a:solidFill>
                <a:latin typeface="Courier New"/>
                <a:ea typeface="Courier New"/>
                <a:cs typeface="Courier New"/>
                <a:sym typeface="Courier New"/>
              </a:rPr>
              <a:t>return 0;</a:t>
            </a:r>
            <a:br>
              <a:rPr lang="en" sz="1800">
                <a:solidFill>
                  <a:srgbClr val="595959"/>
                </a:solidFill>
                <a:latin typeface="Courier New"/>
                <a:ea typeface="Courier New"/>
                <a:cs typeface="Courier New"/>
                <a:sym typeface="Courier New"/>
              </a:rPr>
            </a:br>
            <a:r>
              <a:rPr lang="en" sz="1800">
                <a:solidFill>
                  <a:srgbClr val="595959"/>
                </a:solidFill>
                <a:latin typeface="Courier New"/>
                <a:ea typeface="Courier New"/>
                <a:cs typeface="Courier New"/>
                <a:sym typeface="Courier New"/>
              </a:rPr>
              <a:t>}</a:t>
            </a:r>
            <a:endParaRPr sz="1800">
              <a:solidFill>
                <a:srgbClr val="595959"/>
              </a:solidFill>
              <a:latin typeface="Courier New"/>
              <a:ea typeface="Courier New"/>
              <a:cs typeface="Courier New"/>
              <a:sym typeface="Courier New"/>
            </a:endParaRPr>
          </a:p>
        </p:txBody>
      </p:sp>
      <p:sp>
        <p:nvSpPr>
          <p:cNvPr id="187" name="Google Shape;187;p28"/>
          <p:cNvSpPr/>
          <p:nvPr/>
        </p:nvSpPr>
        <p:spPr>
          <a:xfrm>
            <a:off x="4701950" y="1303525"/>
            <a:ext cx="2231700" cy="14292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urier New"/>
                <a:ea typeface="Courier New"/>
                <a:cs typeface="Courier New"/>
                <a:sym typeface="Courier New"/>
              </a:rPr>
              <a:t>public:</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A();</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B();</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C();</a:t>
            </a:r>
            <a:endParaRPr sz="2000">
              <a:latin typeface="Courier New"/>
              <a:ea typeface="Courier New"/>
              <a:cs typeface="Courier New"/>
              <a:sym typeface="Courier New"/>
            </a:endParaRPr>
          </a:p>
        </p:txBody>
      </p:sp>
      <p:sp>
        <p:nvSpPr>
          <p:cNvPr id="188" name="Google Shape;188;p28"/>
          <p:cNvSpPr/>
          <p:nvPr/>
        </p:nvSpPr>
        <p:spPr>
          <a:xfrm>
            <a:off x="4701950" y="2732725"/>
            <a:ext cx="2231700" cy="1429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urier New"/>
                <a:ea typeface="Courier New"/>
                <a:cs typeface="Courier New"/>
                <a:sym typeface="Courier New"/>
              </a:rPr>
              <a:t>public:</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A();</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E();</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F();</a:t>
            </a:r>
            <a:endParaRPr sz="2000">
              <a:latin typeface="Courier New"/>
              <a:ea typeface="Courier New"/>
              <a:cs typeface="Courier New"/>
              <a:sym typeface="Courier New"/>
            </a:endParaRPr>
          </a:p>
        </p:txBody>
      </p:sp>
      <p:cxnSp>
        <p:nvCxnSpPr>
          <p:cNvPr id="189" name="Google Shape;189;p28"/>
          <p:cNvCxnSpPr/>
          <p:nvPr/>
        </p:nvCxnSpPr>
        <p:spPr>
          <a:xfrm flipH="1">
            <a:off x="5966900" y="2160025"/>
            <a:ext cx="1957200" cy="12000"/>
          </a:xfrm>
          <a:prstGeom prst="straightConnector1">
            <a:avLst/>
          </a:prstGeom>
          <a:noFill/>
          <a:ln cap="flat" cmpd="sng" w="9525">
            <a:solidFill>
              <a:schemeClr val="dk2"/>
            </a:solidFill>
            <a:prstDash val="solid"/>
            <a:round/>
            <a:headEnd len="med" w="med" type="none"/>
            <a:tailEnd len="med" w="med" type="triangle"/>
          </a:ln>
        </p:spPr>
      </p:cxnSp>
      <p:cxnSp>
        <p:nvCxnSpPr>
          <p:cNvPr id="190" name="Google Shape;190;p28"/>
          <p:cNvCxnSpPr/>
          <p:nvPr/>
        </p:nvCxnSpPr>
        <p:spPr>
          <a:xfrm flipH="1">
            <a:off x="5966900" y="1855225"/>
            <a:ext cx="1957200" cy="12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a:t>
            </a:r>
            <a:endParaRPr/>
          </a:p>
        </p:txBody>
      </p:sp>
      <p:sp>
        <p:nvSpPr>
          <p:cNvPr id="196" name="Google Shape;196;p29"/>
          <p:cNvSpPr txBox="1"/>
          <p:nvPr/>
        </p:nvSpPr>
        <p:spPr>
          <a:xfrm>
            <a:off x="387900" y="1656950"/>
            <a:ext cx="3204300" cy="31047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lang="en" sz="1800">
                <a:solidFill>
                  <a:srgbClr val="595959"/>
                </a:solidFill>
                <a:latin typeface="Courier New"/>
                <a:ea typeface="Courier New"/>
                <a:cs typeface="Courier New"/>
                <a:sym typeface="Courier New"/>
              </a:rPr>
              <a:t>int main() {</a:t>
            </a:r>
            <a:br>
              <a:rPr lang="en" sz="1800">
                <a:solidFill>
                  <a:srgbClr val="595959"/>
                </a:solidFill>
                <a:latin typeface="Courier New"/>
                <a:ea typeface="Courier New"/>
                <a:cs typeface="Courier New"/>
                <a:sym typeface="Courier New"/>
              </a:rPr>
            </a:br>
            <a:r>
              <a:rPr lang="en" sz="1800">
                <a:solidFill>
                  <a:srgbClr val="595959"/>
                </a:solidFill>
                <a:latin typeface="Courier New"/>
                <a:ea typeface="Courier New"/>
                <a:cs typeface="Courier New"/>
                <a:sym typeface="Courier New"/>
              </a:rPr>
              <a:t>	Derived D;</a:t>
            </a:r>
            <a:endParaRPr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595959"/>
                </a:solidFill>
                <a:latin typeface="Courier New"/>
                <a:ea typeface="Courier New"/>
                <a:cs typeface="Courier New"/>
                <a:sym typeface="Courier New"/>
              </a:rPr>
              <a:t>	</a:t>
            </a:r>
            <a:r>
              <a:rPr b="1" lang="en" sz="1800">
                <a:solidFill>
                  <a:srgbClr val="595959"/>
                </a:solidFill>
                <a:latin typeface="Courier New"/>
                <a:ea typeface="Courier New"/>
                <a:cs typeface="Courier New"/>
                <a:sym typeface="Courier New"/>
              </a:rPr>
              <a:t>Base &amp;B = D;</a:t>
            </a:r>
            <a:endParaRPr b="1"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595959"/>
                </a:solidFill>
                <a:latin typeface="Courier New"/>
                <a:ea typeface="Courier New"/>
                <a:cs typeface="Courier New"/>
                <a:sym typeface="Courier New"/>
              </a:rPr>
              <a:t>	B.B();</a:t>
            </a:r>
            <a:endParaRPr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595959"/>
                </a:solidFill>
                <a:latin typeface="Courier New"/>
                <a:ea typeface="Courier New"/>
                <a:cs typeface="Courier New"/>
                <a:sym typeface="Courier New"/>
              </a:rPr>
              <a:t>	B.A();</a:t>
            </a:r>
            <a:endParaRPr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595959"/>
                </a:solidFill>
                <a:latin typeface="Courier New"/>
                <a:ea typeface="Courier New"/>
                <a:cs typeface="Courier New"/>
                <a:sym typeface="Courier New"/>
              </a:rPr>
              <a:t>	B.E();</a:t>
            </a:r>
            <a:endParaRPr sz="1800">
              <a:solidFill>
                <a:srgbClr val="595959"/>
              </a:solidFill>
              <a:latin typeface="Courier New"/>
              <a:ea typeface="Courier New"/>
              <a:cs typeface="Courier New"/>
              <a:sym typeface="Courier New"/>
            </a:endParaRPr>
          </a:p>
          <a:p>
            <a:pPr indent="457200" lvl="0" marL="0" rtl="0" algn="l">
              <a:lnSpc>
                <a:spcPct val="115000"/>
              </a:lnSpc>
              <a:spcBef>
                <a:spcPts val="1200"/>
              </a:spcBef>
              <a:spcAft>
                <a:spcPts val="1200"/>
              </a:spcAft>
              <a:buNone/>
            </a:pPr>
            <a:r>
              <a:rPr lang="en" sz="1800">
                <a:solidFill>
                  <a:srgbClr val="595959"/>
                </a:solidFill>
                <a:latin typeface="Courier New"/>
                <a:ea typeface="Courier New"/>
                <a:cs typeface="Courier New"/>
                <a:sym typeface="Courier New"/>
              </a:rPr>
              <a:t>return 0;</a:t>
            </a:r>
            <a:br>
              <a:rPr lang="en" sz="1800">
                <a:solidFill>
                  <a:srgbClr val="595959"/>
                </a:solidFill>
                <a:latin typeface="Courier New"/>
                <a:ea typeface="Courier New"/>
                <a:cs typeface="Courier New"/>
                <a:sym typeface="Courier New"/>
              </a:rPr>
            </a:br>
            <a:r>
              <a:rPr lang="en" sz="1800">
                <a:solidFill>
                  <a:srgbClr val="595959"/>
                </a:solidFill>
                <a:latin typeface="Courier New"/>
                <a:ea typeface="Courier New"/>
                <a:cs typeface="Courier New"/>
                <a:sym typeface="Courier New"/>
              </a:rPr>
              <a:t>}</a:t>
            </a:r>
            <a:endParaRPr sz="1800">
              <a:solidFill>
                <a:srgbClr val="595959"/>
              </a:solidFill>
              <a:latin typeface="Courier New"/>
              <a:ea typeface="Courier New"/>
              <a:cs typeface="Courier New"/>
              <a:sym typeface="Courier New"/>
            </a:endParaRPr>
          </a:p>
        </p:txBody>
      </p:sp>
      <p:sp>
        <p:nvSpPr>
          <p:cNvPr id="197" name="Google Shape;197;p29"/>
          <p:cNvSpPr/>
          <p:nvPr/>
        </p:nvSpPr>
        <p:spPr>
          <a:xfrm>
            <a:off x="4701950" y="1303525"/>
            <a:ext cx="2231700" cy="14292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urier New"/>
                <a:ea typeface="Courier New"/>
                <a:cs typeface="Courier New"/>
                <a:sym typeface="Courier New"/>
              </a:rPr>
              <a:t>public:</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A();</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B();</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C();</a:t>
            </a:r>
            <a:endParaRPr sz="2000">
              <a:latin typeface="Courier New"/>
              <a:ea typeface="Courier New"/>
              <a:cs typeface="Courier New"/>
              <a:sym typeface="Courier New"/>
            </a:endParaRPr>
          </a:p>
        </p:txBody>
      </p:sp>
      <p:sp>
        <p:nvSpPr>
          <p:cNvPr id="198" name="Google Shape;198;p29"/>
          <p:cNvSpPr/>
          <p:nvPr/>
        </p:nvSpPr>
        <p:spPr>
          <a:xfrm>
            <a:off x="4701950" y="2732725"/>
            <a:ext cx="2231700" cy="1429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urier New"/>
                <a:ea typeface="Courier New"/>
                <a:cs typeface="Courier New"/>
                <a:sym typeface="Courier New"/>
              </a:rPr>
              <a:t>public:</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A();</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E();</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F();</a:t>
            </a:r>
            <a:endParaRPr sz="2000">
              <a:latin typeface="Courier New"/>
              <a:ea typeface="Courier New"/>
              <a:cs typeface="Courier New"/>
              <a:sym typeface="Courier New"/>
            </a:endParaRPr>
          </a:p>
        </p:txBody>
      </p:sp>
      <p:cxnSp>
        <p:nvCxnSpPr>
          <p:cNvPr id="199" name="Google Shape;199;p29"/>
          <p:cNvCxnSpPr/>
          <p:nvPr/>
        </p:nvCxnSpPr>
        <p:spPr>
          <a:xfrm flipH="1">
            <a:off x="5966900" y="2160025"/>
            <a:ext cx="1957200" cy="12000"/>
          </a:xfrm>
          <a:prstGeom prst="straightConnector1">
            <a:avLst/>
          </a:prstGeom>
          <a:noFill/>
          <a:ln cap="flat" cmpd="sng" w="9525">
            <a:solidFill>
              <a:schemeClr val="dk2"/>
            </a:solidFill>
            <a:prstDash val="solid"/>
            <a:round/>
            <a:headEnd len="med" w="med" type="none"/>
            <a:tailEnd len="med" w="med" type="triangle"/>
          </a:ln>
        </p:spPr>
      </p:cxnSp>
      <p:cxnSp>
        <p:nvCxnSpPr>
          <p:cNvPr id="200" name="Google Shape;200;p29"/>
          <p:cNvCxnSpPr/>
          <p:nvPr/>
        </p:nvCxnSpPr>
        <p:spPr>
          <a:xfrm flipH="1">
            <a:off x="5966900" y="1855225"/>
            <a:ext cx="1957200" cy="12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a:t>
            </a:r>
            <a:endParaRPr/>
          </a:p>
        </p:txBody>
      </p:sp>
      <p:sp>
        <p:nvSpPr>
          <p:cNvPr id="206" name="Google Shape;206;p30"/>
          <p:cNvSpPr txBox="1"/>
          <p:nvPr/>
        </p:nvSpPr>
        <p:spPr>
          <a:xfrm>
            <a:off x="387900" y="1656950"/>
            <a:ext cx="3204300" cy="31047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lang="en" sz="1800">
                <a:solidFill>
                  <a:srgbClr val="595959"/>
                </a:solidFill>
                <a:latin typeface="Courier New"/>
                <a:ea typeface="Courier New"/>
                <a:cs typeface="Courier New"/>
                <a:sym typeface="Courier New"/>
              </a:rPr>
              <a:t>int main() {</a:t>
            </a:r>
            <a:br>
              <a:rPr lang="en" sz="1800">
                <a:solidFill>
                  <a:srgbClr val="595959"/>
                </a:solidFill>
                <a:latin typeface="Courier New"/>
                <a:ea typeface="Courier New"/>
                <a:cs typeface="Courier New"/>
                <a:sym typeface="Courier New"/>
              </a:rPr>
            </a:br>
            <a:r>
              <a:rPr lang="en" sz="1800">
                <a:solidFill>
                  <a:srgbClr val="595959"/>
                </a:solidFill>
                <a:latin typeface="Courier New"/>
                <a:ea typeface="Courier New"/>
                <a:cs typeface="Courier New"/>
                <a:sym typeface="Courier New"/>
              </a:rPr>
              <a:t>	Derived D;</a:t>
            </a:r>
            <a:endParaRPr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595959"/>
                </a:solidFill>
                <a:latin typeface="Courier New"/>
                <a:ea typeface="Courier New"/>
                <a:cs typeface="Courier New"/>
                <a:sym typeface="Courier New"/>
              </a:rPr>
              <a:t>	</a:t>
            </a:r>
            <a:r>
              <a:rPr b="1" lang="en" sz="1800">
                <a:solidFill>
                  <a:srgbClr val="595959"/>
                </a:solidFill>
                <a:latin typeface="Courier New"/>
                <a:ea typeface="Courier New"/>
                <a:cs typeface="Courier New"/>
                <a:sym typeface="Courier New"/>
              </a:rPr>
              <a:t>Base &amp;B = D;</a:t>
            </a:r>
            <a:endParaRPr b="1"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595959"/>
                </a:solidFill>
                <a:latin typeface="Courier New"/>
                <a:ea typeface="Courier New"/>
                <a:cs typeface="Courier New"/>
                <a:sym typeface="Courier New"/>
              </a:rPr>
              <a:t>	B.B();</a:t>
            </a:r>
            <a:endParaRPr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595959"/>
                </a:solidFill>
                <a:latin typeface="Courier New"/>
                <a:ea typeface="Courier New"/>
                <a:cs typeface="Courier New"/>
                <a:sym typeface="Courier New"/>
              </a:rPr>
              <a:t>	B.A();</a:t>
            </a:r>
            <a:endParaRPr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595959"/>
                </a:solidFill>
                <a:latin typeface="Courier New"/>
                <a:ea typeface="Courier New"/>
                <a:cs typeface="Courier New"/>
                <a:sym typeface="Courier New"/>
              </a:rPr>
              <a:t>	B.E();</a:t>
            </a:r>
            <a:endParaRPr sz="1800">
              <a:solidFill>
                <a:srgbClr val="595959"/>
              </a:solidFill>
              <a:latin typeface="Courier New"/>
              <a:ea typeface="Courier New"/>
              <a:cs typeface="Courier New"/>
              <a:sym typeface="Courier New"/>
            </a:endParaRPr>
          </a:p>
          <a:p>
            <a:pPr indent="457200" lvl="0" marL="0" rtl="0" algn="l">
              <a:lnSpc>
                <a:spcPct val="115000"/>
              </a:lnSpc>
              <a:spcBef>
                <a:spcPts val="1200"/>
              </a:spcBef>
              <a:spcAft>
                <a:spcPts val="1200"/>
              </a:spcAft>
              <a:buNone/>
            </a:pPr>
            <a:r>
              <a:rPr lang="en" sz="1800">
                <a:solidFill>
                  <a:srgbClr val="595959"/>
                </a:solidFill>
                <a:latin typeface="Courier New"/>
                <a:ea typeface="Courier New"/>
                <a:cs typeface="Courier New"/>
                <a:sym typeface="Courier New"/>
              </a:rPr>
              <a:t>return 0;</a:t>
            </a:r>
            <a:br>
              <a:rPr lang="en" sz="1800">
                <a:solidFill>
                  <a:srgbClr val="595959"/>
                </a:solidFill>
                <a:latin typeface="Courier New"/>
                <a:ea typeface="Courier New"/>
                <a:cs typeface="Courier New"/>
                <a:sym typeface="Courier New"/>
              </a:rPr>
            </a:br>
            <a:r>
              <a:rPr lang="en" sz="1800">
                <a:solidFill>
                  <a:srgbClr val="595959"/>
                </a:solidFill>
                <a:latin typeface="Courier New"/>
                <a:ea typeface="Courier New"/>
                <a:cs typeface="Courier New"/>
                <a:sym typeface="Courier New"/>
              </a:rPr>
              <a:t>}</a:t>
            </a:r>
            <a:endParaRPr sz="1800">
              <a:solidFill>
                <a:srgbClr val="595959"/>
              </a:solidFill>
              <a:latin typeface="Courier New"/>
              <a:ea typeface="Courier New"/>
              <a:cs typeface="Courier New"/>
              <a:sym typeface="Courier New"/>
            </a:endParaRPr>
          </a:p>
        </p:txBody>
      </p:sp>
      <p:sp>
        <p:nvSpPr>
          <p:cNvPr id="207" name="Google Shape;207;p30"/>
          <p:cNvSpPr/>
          <p:nvPr/>
        </p:nvSpPr>
        <p:spPr>
          <a:xfrm>
            <a:off x="4701950" y="1303525"/>
            <a:ext cx="2231700" cy="14292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urier New"/>
                <a:ea typeface="Courier New"/>
                <a:cs typeface="Courier New"/>
                <a:sym typeface="Courier New"/>
              </a:rPr>
              <a:t>public:</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A();</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B();</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C();</a:t>
            </a:r>
            <a:endParaRPr sz="2000">
              <a:latin typeface="Courier New"/>
              <a:ea typeface="Courier New"/>
              <a:cs typeface="Courier New"/>
              <a:sym typeface="Courier New"/>
            </a:endParaRPr>
          </a:p>
        </p:txBody>
      </p:sp>
      <p:sp>
        <p:nvSpPr>
          <p:cNvPr id="208" name="Google Shape;208;p30"/>
          <p:cNvSpPr/>
          <p:nvPr/>
        </p:nvSpPr>
        <p:spPr>
          <a:xfrm>
            <a:off x="4701950" y="2732725"/>
            <a:ext cx="2231700" cy="1429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urier New"/>
                <a:ea typeface="Courier New"/>
                <a:cs typeface="Courier New"/>
                <a:sym typeface="Courier New"/>
              </a:rPr>
              <a:t>public:</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A();</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E();</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F();</a:t>
            </a:r>
            <a:endParaRPr sz="2000">
              <a:latin typeface="Courier New"/>
              <a:ea typeface="Courier New"/>
              <a:cs typeface="Courier New"/>
              <a:sym typeface="Courier New"/>
            </a:endParaRPr>
          </a:p>
        </p:txBody>
      </p:sp>
      <p:cxnSp>
        <p:nvCxnSpPr>
          <p:cNvPr id="209" name="Google Shape;209;p30"/>
          <p:cNvCxnSpPr/>
          <p:nvPr/>
        </p:nvCxnSpPr>
        <p:spPr>
          <a:xfrm flipH="1">
            <a:off x="5966900" y="2160025"/>
            <a:ext cx="1957200" cy="12000"/>
          </a:xfrm>
          <a:prstGeom prst="straightConnector1">
            <a:avLst/>
          </a:prstGeom>
          <a:noFill/>
          <a:ln cap="flat" cmpd="sng" w="9525">
            <a:solidFill>
              <a:schemeClr val="dk2"/>
            </a:solidFill>
            <a:prstDash val="solid"/>
            <a:round/>
            <a:headEnd len="med" w="med" type="none"/>
            <a:tailEnd len="med" w="med" type="triangle"/>
          </a:ln>
        </p:spPr>
      </p:cxnSp>
      <p:cxnSp>
        <p:nvCxnSpPr>
          <p:cNvPr id="210" name="Google Shape;210;p30"/>
          <p:cNvCxnSpPr/>
          <p:nvPr/>
        </p:nvCxnSpPr>
        <p:spPr>
          <a:xfrm flipH="1">
            <a:off x="5966900" y="1855225"/>
            <a:ext cx="1957200" cy="12000"/>
          </a:xfrm>
          <a:prstGeom prst="straightConnector1">
            <a:avLst/>
          </a:prstGeom>
          <a:noFill/>
          <a:ln cap="flat" cmpd="sng" w="9525">
            <a:solidFill>
              <a:schemeClr val="dk2"/>
            </a:solidFill>
            <a:prstDash val="solid"/>
            <a:round/>
            <a:headEnd len="med" w="med" type="none"/>
            <a:tailEnd len="med" w="med" type="triangle"/>
          </a:ln>
        </p:spPr>
      </p:cxnSp>
      <p:sp>
        <p:nvSpPr>
          <p:cNvPr id="211" name="Google Shape;211;p30"/>
          <p:cNvSpPr/>
          <p:nvPr/>
        </p:nvSpPr>
        <p:spPr>
          <a:xfrm>
            <a:off x="704100" y="3663700"/>
            <a:ext cx="1443900" cy="35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2" name="Google Shape;212;p30"/>
          <p:cNvSpPr txBox="1"/>
          <p:nvPr/>
        </p:nvSpPr>
        <p:spPr>
          <a:xfrm>
            <a:off x="2303250" y="3806900"/>
            <a:ext cx="6861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rPr>
              <a:t>Compile Error</a:t>
            </a:r>
            <a:endParaRPr sz="180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Polymorphism</a:t>
            </a:r>
            <a:endParaRPr/>
          </a:p>
        </p:txBody>
      </p:sp>
      <p:sp>
        <p:nvSpPr>
          <p:cNvPr id="218" name="Google Shape;218;p31"/>
          <p:cNvSpPr txBox="1"/>
          <p:nvPr/>
        </p:nvSpPr>
        <p:spPr>
          <a:xfrm>
            <a:off x="387900" y="1656950"/>
            <a:ext cx="3204300" cy="3104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800">
                <a:solidFill>
                  <a:srgbClr val="595959"/>
                </a:solidFill>
                <a:latin typeface="Courier New"/>
                <a:ea typeface="Courier New"/>
                <a:cs typeface="Courier New"/>
                <a:sym typeface="Courier New"/>
              </a:rPr>
              <a:t>int main() {</a:t>
            </a:r>
            <a:br>
              <a:rPr lang="en" sz="1800">
                <a:solidFill>
                  <a:srgbClr val="595959"/>
                </a:solidFill>
                <a:latin typeface="Courier New"/>
                <a:ea typeface="Courier New"/>
                <a:cs typeface="Courier New"/>
                <a:sym typeface="Courier New"/>
              </a:rPr>
            </a:br>
            <a:r>
              <a:rPr lang="en" sz="1800">
                <a:solidFill>
                  <a:srgbClr val="595959"/>
                </a:solidFill>
                <a:latin typeface="Courier New"/>
                <a:ea typeface="Courier New"/>
                <a:cs typeface="Courier New"/>
                <a:sym typeface="Courier New"/>
              </a:rPr>
              <a:t>	Derived D;</a:t>
            </a:r>
            <a:endParaRPr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595959"/>
                </a:solidFill>
                <a:latin typeface="Courier New"/>
                <a:ea typeface="Courier New"/>
                <a:cs typeface="Courier New"/>
                <a:sym typeface="Courier New"/>
              </a:rPr>
              <a:t>	</a:t>
            </a:r>
            <a:r>
              <a:rPr b="1" lang="en" sz="1800">
                <a:solidFill>
                  <a:srgbClr val="595959"/>
                </a:solidFill>
                <a:latin typeface="Courier New"/>
                <a:ea typeface="Courier New"/>
                <a:cs typeface="Courier New"/>
                <a:sym typeface="Courier New"/>
              </a:rPr>
              <a:t>Base &amp;B = D;</a:t>
            </a:r>
            <a:endParaRPr b="1"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595959"/>
                </a:solidFill>
                <a:latin typeface="Courier New"/>
                <a:ea typeface="Courier New"/>
                <a:cs typeface="Courier New"/>
                <a:sym typeface="Courier New"/>
              </a:rPr>
              <a:t>	</a:t>
            </a:r>
            <a:endParaRPr sz="1800">
              <a:solidFill>
                <a:srgbClr val="595959"/>
              </a:solidFill>
              <a:latin typeface="Courier New"/>
              <a:ea typeface="Courier New"/>
              <a:cs typeface="Courier New"/>
              <a:sym typeface="Courier New"/>
            </a:endParaRPr>
          </a:p>
          <a:p>
            <a:pPr indent="457200" lvl="0" marL="0" rtl="0" algn="l">
              <a:lnSpc>
                <a:spcPct val="115000"/>
              </a:lnSpc>
              <a:spcBef>
                <a:spcPts val="1200"/>
              </a:spcBef>
              <a:spcAft>
                <a:spcPts val="1200"/>
              </a:spcAft>
              <a:buNone/>
            </a:pPr>
            <a:r>
              <a:rPr lang="en" sz="1800">
                <a:solidFill>
                  <a:srgbClr val="595959"/>
                </a:solidFill>
                <a:latin typeface="Courier New"/>
                <a:ea typeface="Courier New"/>
                <a:cs typeface="Courier New"/>
                <a:sym typeface="Courier New"/>
              </a:rPr>
              <a:t>return 0;</a:t>
            </a:r>
            <a:br>
              <a:rPr lang="en" sz="1800">
                <a:solidFill>
                  <a:srgbClr val="595959"/>
                </a:solidFill>
                <a:latin typeface="Courier New"/>
                <a:ea typeface="Courier New"/>
                <a:cs typeface="Courier New"/>
                <a:sym typeface="Courier New"/>
              </a:rPr>
            </a:br>
            <a:r>
              <a:rPr lang="en" sz="1800">
                <a:solidFill>
                  <a:srgbClr val="595959"/>
                </a:solidFill>
                <a:latin typeface="Courier New"/>
                <a:ea typeface="Courier New"/>
                <a:cs typeface="Courier New"/>
                <a:sym typeface="Courier New"/>
              </a:rPr>
              <a:t>}</a:t>
            </a:r>
            <a:endParaRPr sz="1800">
              <a:solidFill>
                <a:srgbClr val="595959"/>
              </a:solidFill>
              <a:latin typeface="Courier New"/>
              <a:ea typeface="Courier New"/>
              <a:cs typeface="Courier New"/>
              <a:sym typeface="Courier New"/>
            </a:endParaRPr>
          </a:p>
        </p:txBody>
      </p:sp>
      <p:sp>
        <p:nvSpPr>
          <p:cNvPr id="219" name="Google Shape;219;p31"/>
          <p:cNvSpPr/>
          <p:nvPr/>
        </p:nvSpPr>
        <p:spPr>
          <a:xfrm>
            <a:off x="4701950" y="1303525"/>
            <a:ext cx="2231700" cy="14292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Courier New"/>
                <a:ea typeface="Courier New"/>
                <a:cs typeface="Courier New"/>
                <a:sym typeface="Courier New"/>
              </a:rPr>
              <a:t>public:</a:t>
            </a:r>
            <a:endParaRPr sz="1700">
              <a:latin typeface="Courier New"/>
              <a:ea typeface="Courier New"/>
              <a:cs typeface="Courier New"/>
              <a:sym typeface="Courier New"/>
            </a:endParaRPr>
          </a:p>
          <a:p>
            <a:pPr indent="457200" lvl="0" marL="0" rtl="0" algn="l">
              <a:spcBef>
                <a:spcPts val="0"/>
              </a:spcBef>
              <a:spcAft>
                <a:spcPts val="0"/>
              </a:spcAft>
              <a:buNone/>
            </a:pPr>
            <a:r>
              <a:rPr b="1" lang="en" sz="1700">
                <a:latin typeface="Courier New"/>
                <a:ea typeface="Courier New"/>
                <a:cs typeface="Courier New"/>
                <a:sym typeface="Courier New"/>
              </a:rPr>
              <a:t>v</a:t>
            </a:r>
            <a:r>
              <a:rPr b="1" lang="en" sz="1700">
                <a:latin typeface="Courier New"/>
                <a:ea typeface="Courier New"/>
                <a:cs typeface="Courier New"/>
                <a:sym typeface="Courier New"/>
              </a:rPr>
              <a:t>irtual</a:t>
            </a:r>
            <a:r>
              <a:rPr lang="en" sz="1700">
                <a:latin typeface="Courier New"/>
                <a:ea typeface="Courier New"/>
                <a:cs typeface="Courier New"/>
                <a:sym typeface="Courier New"/>
              </a:rPr>
              <a:t> A();</a:t>
            </a:r>
            <a:endParaRPr sz="1700">
              <a:latin typeface="Courier New"/>
              <a:ea typeface="Courier New"/>
              <a:cs typeface="Courier New"/>
              <a:sym typeface="Courier New"/>
            </a:endParaRPr>
          </a:p>
          <a:p>
            <a:pPr indent="457200" lvl="0" marL="0" rtl="0" algn="l">
              <a:spcBef>
                <a:spcPts val="0"/>
              </a:spcBef>
              <a:spcAft>
                <a:spcPts val="0"/>
              </a:spcAft>
              <a:buNone/>
            </a:pPr>
            <a:r>
              <a:rPr lang="en" sz="1700">
                <a:latin typeface="Courier New"/>
                <a:ea typeface="Courier New"/>
                <a:cs typeface="Courier New"/>
                <a:sym typeface="Courier New"/>
              </a:rPr>
              <a:t>B();</a:t>
            </a:r>
            <a:endParaRPr sz="1700">
              <a:latin typeface="Courier New"/>
              <a:ea typeface="Courier New"/>
              <a:cs typeface="Courier New"/>
              <a:sym typeface="Courier New"/>
            </a:endParaRPr>
          </a:p>
          <a:p>
            <a:pPr indent="457200" lvl="0" marL="0" rtl="0" algn="l">
              <a:spcBef>
                <a:spcPts val="0"/>
              </a:spcBef>
              <a:spcAft>
                <a:spcPts val="0"/>
              </a:spcAft>
              <a:buNone/>
            </a:pPr>
            <a:r>
              <a:rPr lang="en" sz="1700">
                <a:latin typeface="Courier New"/>
                <a:ea typeface="Courier New"/>
                <a:cs typeface="Courier New"/>
                <a:sym typeface="Courier New"/>
              </a:rPr>
              <a:t>C();</a:t>
            </a:r>
            <a:endParaRPr sz="1700">
              <a:latin typeface="Courier New"/>
              <a:ea typeface="Courier New"/>
              <a:cs typeface="Courier New"/>
              <a:sym typeface="Courier New"/>
            </a:endParaRPr>
          </a:p>
        </p:txBody>
      </p:sp>
      <p:sp>
        <p:nvSpPr>
          <p:cNvPr id="220" name="Google Shape;220;p31"/>
          <p:cNvSpPr/>
          <p:nvPr/>
        </p:nvSpPr>
        <p:spPr>
          <a:xfrm>
            <a:off x="4701950" y="2732725"/>
            <a:ext cx="2231700" cy="1429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Courier New"/>
                <a:ea typeface="Courier New"/>
                <a:cs typeface="Courier New"/>
                <a:sym typeface="Courier New"/>
              </a:rPr>
              <a:t>public:</a:t>
            </a:r>
            <a:endParaRPr sz="1700">
              <a:latin typeface="Courier New"/>
              <a:ea typeface="Courier New"/>
              <a:cs typeface="Courier New"/>
              <a:sym typeface="Courier New"/>
            </a:endParaRPr>
          </a:p>
          <a:p>
            <a:pPr indent="457200" lvl="0" marL="0" rtl="0" algn="l">
              <a:spcBef>
                <a:spcPts val="0"/>
              </a:spcBef>
              <a:spcAft>
                <a:spcPts val="0"/>
              </a:spcAft>
              <a:buNone/>
            </a:pPr>
            <a:r>
              <a:rPr lang="en" sz="1700">
                <a:latin typeface="Courier New"/>
                <a:ea typeface="Courier New"/>
                <a:cs typeface="Courier New"/>
                <a:sym typeface="Courier New"/>
              </a:rPr>
              <a:t>A();</a:t>
            </a:r>
            <a:endParaRPr sz="1700">
              <a:latin typeface="Courier New"/>
              <a:ea typeface="Courier New"/>
              <a:cs typeface="Courier New"/>
              <a:sym typeface="Courier New"/>
            </a:endParaRPr>
          </a:p>
          <a:p>
            <a:pPr indent="457200" lvl="0" marL="0" rtl="0" algn="l">
              <a:spcBef>
                <a:spcPts val="0"/>
              </a:spcBef>
              <a:spcAft>
                <a:spcPts val="0"/>
              </a:spcAft>
              <a:buNone/>
            </a:pPr>
            <a:r>
              <a:rPr lang="en" sz="1700">
                <a:latin typeface="Courier New"/>
                <a:ea typeface="Courier New"/>
                <a:cs typeface="Courier New"/>
                <a:sym typeface="Courier New"/>
              </a:rPr>
              <a:t>E();</a:t>
            </a:r>
            <a:endParaRPr sz="1700">
              <a:latin typeface="Courier New"/>
              <a:ea typeface="Courier New"/>
              <a:cs typeface="Courier New"/>
              <a:sym typeface="Courier New"/>
            </a:endParaRPr>
          </a:p>
          <a:p>
            <a:pPr indent="457200" lvl="0" marL="0" rtl="0" algn="l">
              <a:spcBef>
                <a:spcPts val="0"/>
              </a:spcBef>
              <a:spcAft>
                <a:spcPts val="0"/>
              </a:spcAft>
              <a:buNone/>
            </a:pPr>
            <a:r>
              <a:rPr lang="en" sz="1700">
                <a:latin typeface="Courier New"/>
                <a:ea typeface="Courier New"/>
                <a:cs typeface="Courier New"/>
                <a:sym typeface="Courier New"/>
              </a:rPr>
              <a:t>F();</a:t>
            </a:r>
            <a:endParaRPr sz="1700">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a:t>
            </a:r>
            <a:endParaRPr/>
          </a:p>
        </p:txBody>
      </p:sp>
      <p:sp>
        <p:nvSpPr>
          <p:cNvPr id="61" name="Google Shape;61;p14"/>
          <p:cNvSpPr txBox="1"/>
          <p:nvPr/>
        </p:nvSpPr>
        <p:spPr>
          <a:xfrm>
            <a:off x="387900" y="1656950"/>
            <a:ext cx="2636100" cy="2683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800">
                <a:solidFill>
                  <a:srgbClr val="595959"/>
                </a:solidFill>
                <a:latin typeface="Courier New"/>
                <a:ea typeface="Courier New"/>
                <a:cs typeface="Courier New"/>
                <a:sym typeface="Courier New"/>
              </a:rPr>
              <a:t>int main() {</a:t>
            </a:r>
            <a:br>
              <a:rPr lang="en" sz="1800">
                <a:solidFill>
                  <a:srgbClr val="595959"/>
                </a:solidFill>
                <a:latin typeface="Courier New"/>
                <a:ea typeface="Courier New"/>
                <a:cs typeface="Courier New"/>
                <a:sym typeface="Courier New"/>
              </a:rPr>
            </a:br>
            <a:r>
              <a:rPr lang="en" sz="1800">
                <a:solidFill>
                  <a:srgbClr val="595959"/>
                </a:solidFill>
                <a:latin typeface="Courier New"/>
                <a:ea typeface="Courier New"/>
                <a:cs typeface="Courier New"/>
                <a:sym typeface="Courier New"/>
              </a:rPr>
              <a:t>	</a:t>
            </a:r>
            <a:r>
              <a:rPr lang="en" sz="1800">
                <a:solidFill>
                  <a:srgbClr val="595959"/>
                </a:solidFill>
                <a:latin typeface="Courier New"/>
                <a:ea typeface="Courier New"/>
                <a:cs typeface="Courier New"/>
                <a:sym typeface="Courier New"/>
              </a:rPr>
              <a:t>Derived</a:t>
            </a:r>
            <a:r>
              <a:rPr lang="en" sz="1800">
                <a:solidFill>
                  <a:srgbClr val="595959"/>
                </a:solidFill>
                <a:latin typeface="Courier New"/>
                <a:ea typeface="Courier New"/>
                <a:cs typeface="Courier New"/>
                <a:sym typeface="Courier New"/>
              </a:rPr>
              <a:t> D;</a:t>
            </a:r>
            <a:endParaRPr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t/>
            </a:r>
            <a:endParaRPr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595959"/>
                </a:solidFill>
                <a:latin typeface="Courier New"/>
                <a:ea typeface="Courier New"/>
                <a:cs typeface="Courier New"/>
                <a:sym typeface="Courier New"/>
              </a:rPr>
              <a:t>	</a:t>
            </a:r>
            <a:endParaRPr sz="1800">
              <a:solidFill>
                <a:srgbClr val="595959"/>
              </a:solidFill>
              <a:latin typeface="Courier New"/>
              <a:ea typeface="Courier New"/>
              <a:cs typeface="Courier New"/>
              <a:sym typeface="Courier New"/>
            </a:endParaRPr>
          </a:p>
          <a:p>
            <a:pPr indent="457200" lvl="0" marL="0" rtl="0" algn="l">
              <a:lnSpc>
                <a:spcPct val="115000"/>
              </a:lnSpc>
              <a:spcBef>
                <a:spcPts val="1200"/>
              </a:spcBef>
              <a:spcAft>
                <a:spcPts val="1200"/>
              </a:spcAft>
              <a:buNone/>
            </a:pPr>
            <a:r>
              <a:rPr lang="en" sz="1800">
                <a:solidFill>
                  <a:srgbClr val="595959"/>
                </a:solidFill>
                <a:latin typeface="Courier New"/>
                <a:ea typeface="Courier New"/>
                <a:cs typeface="Courier New"/>
                <a:sym typeface="Courier New"/>
              </a:rPr>
              <a:t>return 0;</a:t>
            </a:r>
            <a:br>
              <a:rPr lang="en" sz="1800">
                <a:solidFill>
                  <a:srgbClr val="595959"/>
                </a:solidFill>
                <a:latin typeface="Courier New"/>
                <a:ea typeface="Courier New"/>
                <a:cs typeface="Courier New"/>
                <a:sym typeface="Courier New"/>
              </a:rPr>
            </a:br>
            <a:r>
              <a:rPr lang="en" sz="1800">
                <a:solidFill>
                  <a:srgbClr val="595959"/>
                </a:solidFill>
                <a:latin typeface="Courier New"/>
                <a:ea typeface="Courier New"/>
                <a:cs typeface="Courier New"/>
                <a:sym typeface="Courier New"/>
              </a:rPr>
              <a:t>}</a:t>
            </a:r>
            <a:endParaRPr sz="1800">
              <a:solidFill>
                <a:srgbClr val="595959"/>
              </a:solidFill>
              <a:latin typeface="Courier New"/>
              <a:ea typeface="Courier New"/>
              <a:cs typeface="Courier New"/>
              <a:sym typeface="Courier New"/>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Polymorphism</a:t>
            </a:r>
            <a:endParaRPr/>
          </a:p>
        </p:txBody>
      </p:sp>
      <p:sp>
        <p:nvSpPr>
          <p:cNvPr id="226" name="Google Shape;226;p32"/>
          <p:cNvSpPr txBox="1"/>
          <p:nvPr/>
        </p:nvSpPr>
        <p:spPr>
          <a:xfrm>
            <a:off x="387900" y="1656950"/>
            <a:ext cx="3204300" cy="3104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800">
                <a:solidFill>
                  <a:srgbClr val="595959"/>
                </a:solidFill>
                <a:latin typeface="Courier New"/>
                <a:ea typeface="Courier New"/>
                <a:cs typeface="Courier New"/>
                <a:sym typeface="Courier New"/>
              </a:rPr>
              <a:t>int main() {</a:t>
            </a:r>
            <a:br>
              <a:rPr lang="en" sz="1800">
                <a:solidFill>
                  <a:srgbClr val="595959"/>
                </a:solidFill>
                <a:latin typeface="Courier New"/>
                <a:ea typeface="Courier New"/>
                <a:cs typeface="Courier New"/>
                <a:sym typeface="Courier New"/>
              </a:rPr>
            </a:br>
            <a:r>
              <a:rPr lang="en" sz="1800">
                <a:solidFill>
                  <a:srgbClr val="595959"/>
                </a:solidFill>
                <a:latin typeface="Courier New"/>
                <a:ea typeface="Courier New"/>
                <a:cs typeface="Courier New"/>
                <a:sym typeface="Courier New"/>
              </a:rPr>
              <a:t>	Derived D;</a:t>
            </a:r>
            <a:endParaRPr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595959"/>
                </a:solidFill>
                <a:latin typeface="Courier New"/>
                <a:ea typeface="Courier New"/>
                <a:cs typeface="Courier New"/>
                <a:sym typeface="Courier New"/>
              </a:rPr>
              <a:t>	</a:t>
            </a:r>
            <a:r>
              <a:rPr b="1" lang="en" sz="1800">
                <a:solidFill>
                  <a:srgbClr val="595959"/>
                </a:solidFill>
                <a:latin typeface="Courier New"/>
                <a:ea typeface="Courier New"/>
                <a:cs typeface="Courier New"/>
                <a:sym typeface="Courier New"/>
              </a:rPr>
              <a:t>Base &amp;B = D;</a:t>
            </a:r>
            <a:endParaRPr b="1"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595959"/>
                </a:solidFill>
                <a:latin typeface="Courier New"/>
                <a:ea typeface="Courier New"/>
                <a:cs typeface="Courier New"/>
                <a:sym typeface="Courier New"/>
              </a:rPr>
              <a:t>	</a:t>
            </a:r>
            <a:endParaRPr sz="1800">
              <a:solidFill>
                <a:srgbClr val="595959"/>
              </a:solidFill>
              <a:latin typeface="Courier New"/>
              <a:ea typeface="Courier New"/>
              <a:cs typeface="Courier New"/>
              <a:sym typeface="Courier New"/>
            </a:endParaRPr>
          </a:p>
          <a:p>
            <a:pPr indent="457200" lvl="0" marL="0" rtl="0" algn="l">
              <a:lnSpc>
                <a:spcPct val="115000"/>
              </a:lnSpc>
              <a:spcBef>
                <a:spcPts val="1200"/>
              </a:spcBef>
              <a:spcAft>
                <a:spcPts val="1200"/>
              </a:spcAft>
              <a:buNone/>
            </a:pPr>
            <a:r>
              <a:rPr lang="en" sz="1800">
                <a:solidFill>
                  <a:srgbClr val="595959"/>
                </a:solidFill>
                <a:latin typeface="Courier New"/>
                <a:ea typeface="Courier New"/>
                <a:cs typeface="Courier New"/>
                <a:sym typeface="Courier New"/>
              </a:rPr>
              <a:t>return 0;</a:t>
            </a:r>
            <a:br>
              <a:rPr lang="en" sz="1800">
                <a:solidFill>
                  <a:srgbClr val="595959"/>
                </a:solidFill>
                <a:latin typeface="Courier New"/>
                <a:ea typeface="Courier New"/>
                <a:cs typeface="Courier New"/>
                <a:sym typeface="Courier New"/>
              </a:rPr>
            </a:br>
            <a:r>
              <a:rPr lang="en" sz="1800">
                <a:solidFill>
                  <a:srgbClr val="595959"/>
                </a:solidFill>
                <a:latin typeface="Courier New"/>
                <a:ea typeface="Courier New"/>
                <a:cs typeface="Courier New"/>
                <a:sym typeface="Courier New"/>
              </a:rPr>
              <a:t>}</a:t>
            </a:r>
            <a:endParaRPr sz="1800">
              <a:solidFill>
                <a:srgbClr val="595959"/>
              </a:solidFill>
              <a:latin typeface="Courier New"/>
              <a:ea typeface="Courier New"/>
              <a:cs typeface="Courier New"/>
              <a:sym typeface="Courier New"/>
            </a:endParaRPr>
          </a:p>
        </p:txBody>
      </p:sp>
      <p:sp>
        <p:nvSpPr>
          <p:cNvPr id="227" name="Google Shape;227;p32"/>
          <p:cNvSpPr/>
          <p:nvPr/>
        </p:nvSpPr>
        <p:spPr>
          <a:xfrm>
            <a:off x="4701950" y="1303525"/>
            <a:ext cx="2231700" cy="14292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Courier New"/>
                <a:ea typeface="Courier New"/>
                <a:cs typeface="Courier New"/>
                <a:sym typeface="Courier New"/>
              </a:rPr>
              <a:t>public:</a:t>
            </a:r>
            <a:endParaRPr sz="1700">
              <a:latin typeface="Courier New"/>
              <a:ea typeface="Courier New"/>
              <a:cs typeface="Courier New"/>
              <a:sym typeface="Courier New"/>
            </a:endParaRPr>
          </a:p>
          <a:p>
            <a:pPr indent="457200" lvl="0" marL="0" rtl="0" algn="l">
              <a:spcBef>
                <a:spcPts val="0"/>
              </a:spcBef>
              <a:spcAft>
                <a:spcPts val="0"/>
              </a:spcAft>
              <a:buNone/>
            </a:pPr>
            <a:r>
              <a:rPr b="1" lang="en" sz="1700">
                <a:latin typeface="Courier New"/>
                <a:ea typeface="Courier New"/>
                <a:cs typeface="Courier New"/>
                <a:sym typeface="Courier New"/>
              </a:rPr>
              <a:t>virtual</a:t>
            </a:r>
            <a:r>
              <a:rPr lang="en" sz="1700">
                <a:latin typeface="Courier New"/>
                <a:ea typeface="Courier New"/>
                <a:cs typeface="Courier New"/>
                <a:sym typeface="Courier New"/>
              </a:rPr>
              <a:t> A();</a:t>
            </a:r>
            <a:endParaRPr sz="1700">
              <a:latin typeface="Courier New"/>
              <a:ea typeface="Courier New"/>
              <a:cs typeface="Courier New"/>
              <a:sym typeface="Courier New"/>
            </a:endParaRPr>
          </a:p>
          <a:p>
            <a:pPr indent="457200" lvl="0" marL="0" rtl="0" algn="l">
              <a:spcBef>
                <a:spcPts val="0"/>
              </a:spcBef>
              <a:spcAft>
                <a:spcPts val="0"/>
              </a:spcAft>
              <a:buNone/>
            </a:pPr>
            <a:r>
              <a:rPr lang="en" sz="1700">
                <a:latin typeface="Courier New"/>
                <a:ea typeface="Courier New"/>
                <a:cs typeface="Courier New"/>
                <a:sym typeface="Courier New"/>
              </a:rPr>
              <a:t>B();</a:t>
            </a:r>
            <a:endParaRPr sz="1700">
              <a:latin typeface="Courier New"/>
              <a:ea typeface="Courier New"/>
              <a:cs typeface="Courier New"/>
              <a:sym typeface="Courier New"/>
            </a:endParaRPr>
          </a:p>
          <a:p>
            <a:pPr indent="457200" lvl="0" marL="0" rtl="0" algn="l">
              <a:spcBef>
                <a:spcPts val="0"/>
              </a:spcBef>
              <a:spcAft>
                <a:spcPts val="0"/>
              </a:spcAft>
              <a:buNone/>
            </a:pPr>
            <a:r>
              <a:rPr lang="en" sz="1700">
                <a:latin typeface="Courier New"/>
                <a:ea typeface="Courier New"/>
                <a:cs typeface="Courier New"/>
                <a:sym typeface="Courier New"/>
              </a:rPr>
              <a:t>C();</a:t>
            </a:r>
            <a:endParaRPr sz="1700">
              <a:latin typeface="Courier New"/>
              <a:ea typeface="Courier New"/>
              <a:cs typeface="Courier New"/>
              <a:sym typeface="Courier New"/>
            </a:endParaRPr>
          </a:p>
        </p:txBody>
      </p:sp>
      <p:sp>
        <p:nvSpPr>
          <p:cNvPr id="228" name="Google Shape;228;p32"/>
          <p:cNvSpPr/>
          <p:nvPr/>
        </p:nvSpPr>
        <p:spPr>
          <a:xfrm>
            <a:off x="4701950" y="2732725"/>
            <a:ext cx="2231700" cy="1429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Courier New"/>
                <a:ea typeface="Courier New"/>
                <a:cs typeface="Courier New"/>
                <a:sym typeface="Courier New"/>
              </a:rPr>
              <a:t>public:</a:t>
            </a:r>
            <a:endParaRPr sz="1700">
              <a:latin typeface="Courier New"/>
              <a:ea typeface="Courier New"/>
              <a:cs typeface="Courier New"/>
              <a:sym typeface="Courier New"/>
            </a:endParaRPr>
          </a:p>
          <a:p>
            <a:pPr indent="457200" lvl="0" marL="0" rtl="0" algn="l">
              <a:spcBef>
                <a:spcPts val="0"/>
              </a:spcBef>
              <a:spcAft>
                <a:spcPts val="0"/>
              </a:spcAft>
              <a:buNone/>
            </a:pPr>
            <a:r>
              <a:rPr lang="en" sz="1700">
                <a:latin typeface="Courier New"/>
                <a:ea typeface="Courier New"/>
                <a:cs typeface="Courier New"/>
                <a:sym typeface="Courier New"/>
              </a:rPr>
              <a:t>A();</a:t>
            </a:r>
            <a:endParaRPr sz="1700">
              <a:latin typeface="Courier New"/>
              <a:ea typeface="Courier New"/>
              <a:cs typeface="Courier New"/>
              <a:sym typeface="Courier New"/>
            </a:endParaRPr>
          </a:p>
          <a:p>
            <a:pPr indent="457200" lvl="0" marL="0" rtl="0" algn="l">
              <a:spcBef>
                <a:spcPts val="0"/>
              </a:spcBef>
              <a:spcAft>
                <a:spcPts val="0"/>
              </a:spcAft>
              <a:buNone/>
            </a:pPr>
            <a:r>
              <a:rPr lang="en" sz="1700">
                <a:latin typeface="Courier New"/>
                <a:ea typeface="Courier New"/>
                <a:cs typeface="Courier New"/>
                <a:sym typeface="Courier New"/>
              </a:rPr>
              <a:t>E();</a:t>
            </a:r>
            <a:endParaRPr sz="1700">
              <a:latin typeface="Courier New"/>
              <a:ea typeface="Courier New"/>
              <a:cs typeface="Courier New"/>
              <a:sym typeface="Courier New"/>
            </a:endParaRPr>
          </a:p>
          <a:p>
            <a:pPr indent="457200" lvl="0" marL="0" rtl="0" algn="l">
              <a:spcBef>
                <a:spcPts val="0"/>
              </a:spcBef>
              <a:spcAft>
                <a:spcPts val="0"/>
              </a:spcAft>
              <a:buNone/>
            </a:pPr>
            <a:r>
              <a:rPr lang="en" sz="1700">
                <a:latin typeface="Courier New"/>
                <a:ea typeface="Courier New"/>
                <a:cs typeface="Courier New"/>
                <a:sym typeface="Courier New"/>
              </a:rPr>
              <a:t>F();</a:t>
            </a:r>
            <a:endParaRPr sz="1700">
              <a:latin typeface="Courier New"/>
              <a:ea typeface="Courier New"/>
              <a:cs typeface="Courier New"/>
              <a:sym typeface="Courier New"/>
            </a:endParaRPr>
          </a:p>
        </p:txBody>
      </p:sp>
      <p:sp>
        <p:nvSpPr>
          <p:cNvPr id="229" name="Google Shape;229;p32"/>
          <p:cNvSpPr/>
          <p:nvPr/>
        </p:nvSpPr>
        <p:spPr>
          <a:xfrm>
            <a:off x="5871475" y="1802025"/>
            <a:ext cx="1896750" cy="1420125"/>
          </a:xfrm>
          <a:custGeom>
            <a:rect b="b" l="l" r="r" t="t"/>
            <a:pathLst>
              <a:path extrusionOk="0" h="56805" w="75870">
                <a:moveTo>
                  <a:pt x="41052" y="0"/>
                </a:moveTo>
                <a:cubicBezTo>
                  <a:pt x="46701" y="4535"/>
                  <a:pt x="81786" y="17742"/>
                  <a:pt x="74944" y="27209"/>
                </a:cubicBezTo>
                <a:cubicBezTo>
                  <a:pt x="68102" y="36677"/>
                  <a:pt x="12491" y="51872"/>
                  <a:pt x="0" y="56805"/>
                </a:cubicBezTo>
              </a:path>
            </a:pathLst>
          </a:custGeom>
          <a:noFill/>
          <a:ln cap="flat" cmpd="sng" w="19050">
            <a:solidFill>
              <a:schemeClr val="dk2"/>
            </a:solidFill>
            <a:prstDash val="solid"/>
            <a:round/>
            <a:headEnd len="med" w="med" type="none"/>
            <a:tailEnd len="med" w="med" type="triangle"/>
          </a:ln>
        </p:spPr>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Polymorphism</a:t>
            </a:r>
            <a:endParaRPr/>
          </a:p>
        </p:txBody>
      </p:sp>
      <p:sp>
        <p:nvSpPr>
          <p:cNvPr id="235" name="Google Shape;235;p33"/>
          <p:cNvSpPr txBox="1"/>
          <p:nvPr/>
        </p:nvSpPr>
        <p:spPr>
          <a:xfrm>
            <a:off x="387900" y="1656950"/>
            <a:ext cx="3204300" cy="3104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800">
                <a:solidFill>
                  <a:srgbClr val="595959"/>
                </a:solidFill>
                <a:latin typeface="Courier New"/>
                <a:ea typeface="Courier New"/>
                <a:cs typeface="Courier New"/>
                <a:sym typeface="Courier New"/>
              </a:rPr>
              <a:t>int main() {</a:t>
            </a:r>
            <a:br>
              <a:rPr lang="en" sz="1800">
                <a:solidFill>
                  <a:srgbClr val="595959"/>
                </a:solidFill>
                <a:latin typeface="Courier New"/>
                <a:ea typeface="Courier New"/>
                <a:cs typeface="Courier New"/>
                <a:sym typeface="Courier New"/>
              </a:rPr>
            </a:br>
            <a:r>
              <a:rPr lang="en" sz="1800">
                <a:solidFill>
                  <a:srgbClr val="595959"/>
                </a:solidFill>
                <a:latin typeface="Courier New"/>
                <a:ea typeface="Courier New"/>
                <a:cs typeface="Courier New"/>
                <a:sym typeface="Courier New"/>
              </a:rPr>
              <a:t>	Derived D;</a:t>
            </a:r>
            <a:endParaRPr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595959"/>
                </a:solidFill>
                <a:latin typeface="Courier New"/>
                <a:ea typeface="Courier New"/>
                <a:cs typeface="Courier New"/>
                <a:sym typeface="Courier New"/>
              </a:rPr>
              <a:t>	</a:t>
            </a:r>
            <a:r>
              <a:rPr b="1" lang="en" sz="1800">
                <a:solidFill>
                  <a:srgbClr val="595959"/>
                </a:solidFill>
                <a:latin typeface="Courier New"/>
                <a:ea typeface="Courier New"/>
                <a:cs typeface="Courier New"/>
                <a:sym typeface="Courier New"/>
              </a:rPr>
              <a:t>Base &amp;B = D;</a:t>
            </a:r>
            <a:endParaRPr b="1"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595959"/>
                </a:solidFill>
                <a:latin typeface="Courier New"/>
                <a:ea typeface="Courier New"/>
                <a:cs typeface="Courier New"/>
                <a:sym typeface="Courier New"/>
              </a:rPr>
              <a:t>	B.A();</a:t>
            </a:r>
            <a:endParaRPr sz="1800">
              <a:solidFill>
                <a:srgbClr val="595959"/>
              </a:solidFill>
              <a:latin typeface="Courier New"/>
              <a:ea typeface="Courier New"/>
              <a:cs typeface="Courier New"/>
              <a:sym typeface="Courier New"/>
            </a:endParaRPr>
          </a:p>
          <a:p>
            <a:pPr indent="457200" lvl="0" marL="0" rtl="0" algn="l">
              <a:lnSpc>
                <a:spcPct val="115000"/>
              </a:lnSpc>
              <a:spcBef>
                <a:spcPts val="1200"/>
              </a:spcBef>
              <a:spcAft>
                <a:spcPts val="1200"/>
              </a:spcAft>
              <a:buNone/>
            </a:pPr>
            <a:r>
              <a:rPr lang="en" sz="1800">
                <a:solidFill>
                  <a:srgbClr val="595959"/>
                </a:solidFill>
                <a:latin typeface="Courier New"/>
                <a:ea typeface="Courier New"/>
                <a:cs typeface="Courier New"/>
                <a:sym typeface="Courier New"/>
              </a:rPr>
              <a:t>return 0;</a:t>
            </a:r>
            <a:br>
              <a:rPr lang="en" sz="1800">
                <a:solidFill>
                  <a:srgbClr val="595959"/>
                </a:solidFill>
                <a:latin typeface="Courier New"/>
                <a:ea typeface="Courier New"/>
                <a:cs typeface="Courier New"/>
                <a:sym typeface="Courier New"/>
              </a:rPr>
            </a:br>
            <a:r>
              <a:rPr lang="en" sz="1800">
                <a:solidFill>
                  <a:srgbClr val="595959"/>
                </a:solidFill>
                <a:latin typeface="Courier New"/>
                <a:ea typeface="Courier New"/>
                <a:cs typeface="Courier New"/>
                <a:sym typeface="Courier New"/>
              </a:rPr>
              <a:t>}</a:t>
            </a:r>
            <a:endParaRPr sz="1800">
              <a:solidFill>
                <a:srgbClr val="595959"/>
              </a:solidFill>
              <a:latin typeface="Courier New"/>
              <a:ea typeface="Courier New"/>
              <a:cs typeface="Courier New"/>
              <a:sym typeface="Courier New"/>
            </a:endParaRPr>
          </a:p>
        </p:txBody>
      </p:sp>
      <p:sp>
        <p:nvSpPr>
          <p:cNvPr id="236" name="Google Shape;236;p33"/>
          <p:cNvSpPr/>
          <p:nvPr/>
        </p:nvSpPr>
        <p:spPr>
          <a:xfrm>
            <a:off x="4701950" y="1303525"/>
            <a:ext cx="2231700" cy="14292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Courier New"/>
                <a:ea typeface="Courier New"/>
                <a:cs typeface="Courier New"/>
                <a:sym typeface="Courier New"/>
              </a:rPr>
              <a:t>public:</a:t>
            </a:r>
            <a:endParaRPr sz="1700">
              <a:latin typeface="Courier New"/>
              <a:ea typeface="Courier New"/>
              <a:cs typeface="Courier New"/>
              <a:sym typeface="Courier New"/>
            </a:endParaRPr>
          </a:p>
          <a:p>
            <a:pPr indent="457200" lvl="0" marL="0" rtl="0" algn="l">
              <a:spcBef>
                <a:spcPts val="0"/>
              </a:spcBef>
              <a:spcAft>
                <a:spcPts val="0"/>
              </a:spcAft>
              <a:buNone/>
            </a:pPr>
            <a:r>
              <a:rPr b="1" lang="en" sz="1700">
                <a:latin typeface="Courier New"/>
                <a:ea typeface="Courier New"/>
                <a:cs typeface="Courier New"/>
                <a:sym typeface="Courier New"/>
              </a:rPr>
              <a:t>virtual</a:t>
            </a:r>
            <a:r>
              <a:rPr lang="en" sz="1700">
                <a:latin typeface="Courier New"/>
                <a:ea typeface="Courier New"/>
                <a:cs typeface="Courier New"/>
                <a:sym typeface="Courier New"/>
              </a:rPr>
              <a:t> A();</a:t>
            </a:r>
            <a:endParaRPr sz="1700">
              <a:latin typeface="Courier New"/>
              <a:ea typeface="Courier New"/>
              <a:cs typeface="Courier New"/>
              <a:sym typeface="Courier New"/>
            </a:endParaRPr>
          </a:p>
          <a:p>
            <a:pPr indent="457200" lvl="0" marL="0" rtl="0" algn="l">
              <a:spcBef>
                <a:spcPts val="0"/>
              </a:spcBef>
              <a:spcAft>
                <a:spcPts val="0"/>
              </a:spcAft>
              <a:buNone/>
            </a:pPr>
            <a:r>
              <a:rPr lang="en" sz="1700">
                <a:latin typeface="Courier New"/>
                <a:ea typeface="Courier New"/>
                <a:cs typeface="Courier New"/>
                <a:sym typeface="Courier New"/>
              </a:rPr>
              <a:t>B();</a:t>
            </a:r>
            <a:endParaRPr sz="1700">
              <a:latin typeface="Courier New"/>
              <a:ea typeface="Courier New"/>
              <a:cs typeface="Courier New"/>
              <a:sym typeface="Courier New"/>
            </a:endParaRPr>
          </a:p>
          <a:p>
            <a:pPr indent="457200" lvl="0" marL="0" rtl="0" algn="l">
              <a:spcBef>
                <a:spcPts val="0"/>
              </a:spcBef>
              <a:spcAft>
                <a:spcPts val="0"/>
              </a:spcAft>
              <a:buNone/>
            </a:pPr>
            <a:r>
              <a:rPr lang="en" sz="1700">
                <a:latin typeface="Courier New"/>
                <a:ea typeface="Courier New"/>
                <a:cs typeface="Courier New"/>
                <a:sym typeface="Courier New"/>
              </a:rPr>
              <a:t>C();</a:t>
            </a:r>
            <a:endParaRPr sz="1700">
              <a:latin typeface="Courier New"/>
              <a:ea typeface="Courier New"/>
              <a:cs typeface="Courier New"/>
              <a:sym typeface="Courier New"/>
            </a:endParaRPr>
          </a:p>
        </p:txBody>
      </p:sp>
      <p:sp>
        <p:nvSpPr>
          <p:cNvPr id="237" name="Google Shape;237;p33"/>
          <p:cNvSpPr/>
          <p:nvPr/>
        </p:nvSpPr>
        <p:spPr>
          <a:xfrm>
            <a:off x="4701950" y="2732725"/>
            <a:ext cx="2231700" cy="1429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Courier New"/>
                <a:ea typeface="Courier New"/>
                <a:cs typeface="Courier New"/>
                <a:sym typeface="Courier New"/>
              </a:rPr>
              <a:t>public:</a:t>
            </a:r>
            <a:endParaRPr sz="1700">
              <a:latin typeface="Courier New"/>
              <a:ea typeface="Courier New"/>
              <a:cs typeface="Courier New"/>
              <a:sym typeface="Courier New"/>
            </a:endParaRPr>
          </a:p>
          <a:p>
            <a:pPr indent="457200" lvl="0" marL="0" rtl="0" algn="l">
              <a:spcBef>
                <a:spcPts val="0"/>
              </a:spcBef>
              <a:spcAft>
                <a:spcPts val="0"/>
              </a:spcAft>
              <a:buNone/>
            </a:pPr>
            <a:r>
              <a:rPr lang="en" sz="1700">
                <a:latin typeface="Courier New"/>
                <a:ea typeface="Courier New"/>
                <a:cs typeface="Courier New"/>
                <a:sym typeface="Courier New"/>
              </a:rPr>
              <a:t>A();</a:t>
            </a:r>
            <a:endParaRPr sz="1700">
              <a:latin typeface="Courier New"/>
              <a:ea typeface="Courier New"/>
              <a:cs typeface="Courier New"/>
              <a:sym typeface="Courier New"/>
            </a:endParaRPr>
          </a:p>
          <a:p>
            <a:pPr indent="457200" lvl="0" marL="0" rtl="0" algn="l">
              <a:spcBef>
                <a:spcPts val="0"/>
              </a:spcBef>
              <a:spcAft>
                <a:spcPts val="0"/>
              </a:spcAft>
              <a:buNone/>
            </a:pPr>
            <a:r>
              <a:rPr lang="en" sz="1700">
                <a:latin typeface="Courier New"/>
                <a:ea typeface="Courier New"/>
                <a:cs typeface="Courier New"/>
                <a:sym typeface="Courier New"/>
              </a:rPr>
              <a:t>E();</a:t>
            </a:r>
            <a:endParaRPr sz="1700">
              <a:latin typeface="Courier New"/>
              <a:ea typeface="Courier New"/>
              <a:cs typeface="Courier New"/>
              <a:sym typeface="Courier New"/>
            </a:endParaRPr>
          </a:p>
          <a:p>
            <a:pPr indent="457200" lvl="0" marL="0" rtl="0" algn="l">
              <a:spcBef>
                <a:spcPts val="0"/>
              </a:spcBef>
              <a:spcAft>
                <a:spcPts val="0"/>
              </a:spcAft>
              <a:buNone/>
            </a:pPr>
            <a:r>
              <a:rPr lang="en" sz="1700">
                <a:latin typeface="Courier New"/>
                <a:ea typeface="Courier New"/>
                <a:cs typeface="Courier New"/>
                <a:sym typeface="Courier New"/>
              </a:rPr>
              <a:t>F();</a:t>
            </a:r>
            <a:endParaRPr sz="1700">
              <a:latin typeface="Courier New"/>
              <a:ea typeface="Courier New"/>
              <a:cs typeface="Courier New"/>
              <a:sym typeface="Courier New"/>
            </a:endParaRPr>
          </a:p>
        </p:txBody>
      </p:sp>
      <p:cxnSp>
        <p:nvCxnSpPr>
          <p:cNvPr id="238" name="Google Shape;238;p33"/>
          <p:cNvCxnSpPr/>
          <p:nvPr/>
        </p:nvCxnSpPr>
        <p:spPr>
          <a:xfrm flipH="1">
            <a:off x="5907275" y="3222150"/>
            <a:ext cx="1730400" cy="23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Override and Final</a:t>
            </a:r>
            <a:endParaRPr/>
          </a:p>
        </p:txBody>
      </p:sp>
      <p:sp>
        <p:nvSpPr>
          <p:cNvPr id="244" name="Google Shape;244;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In a member function declaration or definition, </a:t>
            </a:r>
            <a:r>
              <a:rPr b="1" lang="en"/>
              <a:t>override</a:t>
            </a:r>
            <a:r>
              <a:rPr lang="en"/>
              <a:t> specifier ensures that the function is virtual and is overriding a virtual function from a base class. The program is ill-formed (a compile-time error is generated) if this is not true.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When used in a virtual function declaration or definition, </a:t>
            </a:r>
            <a:r>
              <a:rPr b="1" lang="en"/>
              <a:t>final</a:t>
            </a:r>
            <a:r>
              <a:rPr lang="en"/>
              <a:t> specifier ensures that the function is virtual and specifies that it may not be overridden by derived classes. The program is ill-formed (a compile-time error is generated) otherwise.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Virtual Destructors</a:t>
            </a:r>
            <a:endParaRPr/>
          </a:p>
        </p:txBody>
      </p:sp>
      <p:sp>
        <p:nvSpPr>
          <p:cNvPr id="250" name="Google Shape;250;p35"/>
          <p:cNvSpPr txBox="1"/>
          <p:nvPr/>
        </p:nvSpPr>
        <p:spPr>
          <a:xfrm>
            <a:off x="311700" y="1990675"/>
            <a:ext cx="8520600" cy="625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i="1" lang="en" sz="2100">
                <a:solidFill>
                  <a:srgbClr val="FF0000"/>
                </a:solidFill>
              </a:rPr>
              <a:t>Let’s go to VS Code!</a:t>
            </a:r>
            <a:endParaRPr i="1" sz="210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Best Practices</a:t>
            </a:r>
            <a:endParaRPr/>
          </a:p>
        </p:txBody>
      </p:sp>
      <p:sp>
        <p:nvSpPr>
          <p:cNvPr id="256" name="Google Shape;256;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 the virtual keyword on virtual functions in a base class.</a:t>
            </a:r>
            <a:endParaRPr/>
          </a:p>
          <a:p>
            <a:pPr indent="-342900" lvl="0" marL="457200" rtl="0" algn="l">
              <a:spcBef>
                <a:spcPts val="0"/>
              </a:spcBef>
              <a:spcAft>
                <a:spcPts val="0"/>
              </a:spcAft>
              <a:buSzPts val="1800"/>
              <a:buChar char="●"/>
            </a:pPr>
            <a:r>
              <a:rPr lang="en"/>
              <a:t>Use the override specifier (but not the virtual keyword) on override functions in derived classes. This includes virtual destructors.</a:t>
            </a:r>
            <a:endParaRPr/>
          </a:p>
          <a:p>
            <a:pPr indent="-342900" lvl="0" marL="457200" rtl="0" algn="l">
              <a:spcBef>
                <a:spcPts val="0"/>
              </a:spcBef>
              <a:spcAft>
                <a:spcPts val="0"/>
              </a:spcAft>
              <a:buSzPts val="1800"/>
              <a:buChar char="●"/>
            </a:pPr>
            <a:r>
              <a:rPr lang="en"/>
              <a:t>Whenever you are dealing with inheritance, you should make any explicit destructors virtual.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2" name="Google Shape;262;p37"/>
          <p:cNvSpPr txBox="1"/>
          <p:nvPr/>
        </p:nvSpPr>
        <p:spPr>
          <a:xfrm>
            <a:off x="387900" y="1656950"/>
            <a:ext cx="2636100" cy="2683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800">
                <a:solidFill>
                  <a:srgbClr val="595959"/>
                </a:solidFill>
                <a:latin typeface="Courier New"/>
                <a:ea typeface="Courier New"/>
                <a:cs typeface="Courier New"/>
                <a:sym typeface="Courier New"/>
              </a:rPr>
              <a:t>int main() {</a:t>
            </a:r>
            <a:br>
              <a:rPr lang="en" sz="1800">
                <a:solidFill>
                  <a:srgbClr val="595959"/>
                </a:solidFill>
                <a:latin typeface="Courier New"/>
                <a:ea typeface="Courier New"/>
                <a:cs typeface="Courier New"/>
                <a:sym typeface="Courier New"/>
              </a:rPr>
            </a:br>
            <a:r>
              <a:rPr lang="en" sz="1800">
                <a:solidFill>
                  <a:srgbClr val="595959"/>
                </a:solidFill>
                <a:latin typeface="Courier New"/>
                <a:ea typeface="Courier New"/>
                <a:cs typeface="Courier New"/>
                <a:sym typeface="Courier New"/>
              </a:rPr>
              <a:t>	Derived D;</a:t>
            </a:r>
            <a:endParaRPr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595959"/>
                </a:solidFill>
                <a:latin typeface="Courier New"/>
                <a:ea typeface="Courier New"/>
                <a:cs typeface="Courier New"/>
                <a:sym typeface="Courier New"/>
              </a:rPr>
              <a:t>	Base B = D;</a:t>
            </a:r>
            <a:endParaRPr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595959"/>
                </a:solidFill>
                <a:latin typeface="Courier New"/>
                <a:ea typeface="Courier New"/>
                <a:cs typeface="Courier New"/>
                <a:sym typeface="Courier New"/>
              </a:rPr>
              <a:t>	B.A();</a:t>
            </a:r>
            <a:endParaRPr sz="1800">
              <a:solidFill>
                <a:srgbClr val="595959"/>
              </a:solidFill>
              <a:latin typeface="Courier New"/>
              <a:ea typeface="Courier New"/>
              <a:cs typeface="Courier New"/>
              <a:sym typeface="Courier New"/>
            </a:endParaRPr>
          </a:p>
          <a:p>
            <a:pPr indent="457200" lvl="0" marL="0" rtl="0" algn="l">
              <a:lnSpc>
                <a:spcPct val="115000"/>
              </a:lnSpc>
              <a:spcBef>
                <a:spcPts val="1200"/>
              </a:spcBef>
              <a:spcAft>
                <a:spcPts val="1200"/>
              </a:spcAft>
              <a:buNone/>
            </a:pPr>
            <a:r>
              <a:rPr lang="en" sz="1800">
                <a:solidFill>
                  <a:srgbClr val="595959"/>
                </a:solidFill>
                <a:latin typeface="Courier New"/>
                <a:ea typeface="Courier New"/>
                <a:cs typeface="Courier New"/>
                <a:sym typeface="Courier New"/>
              </a:rPr>
              <a:t>return 0;</a:t>
            </a:r>
            <a:br>
              <a:rPr lang="en" sz="1800">
                <a:solidFill>
                  <a:srgbClr val="595959"/>
                </a:solidFill>
                <a:latin typeface="Courier New"/>
                <a:ea typeface="Courier New"/>
                <a:cs typeface="Courier New"/>
                <a:sym typeface="Courier New"/>
              </a:rPr>
            </a:br>
            <a:r>
              <a:rPr lang="en" sz="1800">
                <a:solidFill>
                  <a:srgbClr val="595959"/>
                </a:solidFill>
                <a:latin typeface="Courier New"/>
                <a:ea typeface="Courier New"/>
                <a:cs typeface="Courier New"/>
                <a:sym typeface="Courier New"/>
              </a:rPr>
              <a:t>}</a:t>
            </a:r>
            <a:endParaRPr sz="1800">
              <a:solidFill>
                <a:srgbClr val="595959"/>
              </a:solidFill>
              <a:latin typeface="Courier New"/>
              <a:ea typeface="Courier New"/>
              <a:cs typeface="Courier New"/>
              <a:sym typeface="Courier New"/>
            </a:endParaRPr>
          </a:p>
        </p:txBody>
      </p:sp>
      <p:sp>
        <p:nvSpPr>
          <p:cNvPr id="263" name="Google Shape;263;p37"/>
          <p:cNvSpPr/>
          <p:nvPr/>
        </p:nvSpPr>
        <p:spPr>
          <a:xfrm>
            <a:off x="4701950" y="1303525"/>
            <a:ext cx="2231700" cy="1429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Courier New"/>
                <a:ea typeface="Courier New"/>
                <a:cs typeface="Courier New"/>
                <a:sym typeface="Courier New"/>
              </a:rPr>
              <a:t>public:</a:t>
            </a:r>
            <a:endParaRPr sz="1700">
              <a:latin typeface="Courier New"/>
              <a:ea typeface="Courier New"/>
              <a:cs typeface="Courier New"/>
              <a:sym typeface="Courier New"/>
            </a:endParaRPr>
          </a:p>
          <a:p>
            <a:pPr indent="457200" lvl="0" marL="0" rtl="0" algn="l">
              <a:spcBef>
                <a:spcPts val="0"/>
              </a:spcBef>
              <a:spcAft>
                <a:spcPts val="0"/>
              </a:spcAft>
              <a:buNone/>
            </a:pPr>
            <a:r>
              <a:rPr lang="en" sz="1700">
                <a:latin typeface="Courier New"/>
                <a:ea typeface="Courier New"/>
                <a:cs typeface="Courier New"/>
                <a:sym typeface="Courier New"/>
              </a:rPr>
              <a:t>v</a:t>
            </a:r>
            <a:r>
              <a:rPr lang="en" sz="1700">
                <a:latin typeface="Courier New"/>
                <a:ea typeface="Courier New"/>
                <a:cs typeface="Courier New"/>
                <a:sym typeface="Courier New"/>
              </a:rPr>
              <a:t>irtual A();</a:t>
            </a:r>
            <a:endParaRPr sz="1700">
              <a:latin typeface="Courier New"/>
              <a:ea typeface="Courier New"/>
              <a:cs typeface="Courier New"/>
              <a:sym typeface="Courier New"/>
            </a:endParaRPr>
          </a:p>
          <a:p>
            <a:pPr indent="457200" lvl="0" marL="0" rtl="0" algn="l">
              <a:spcBef>
                <a:spcPts val="0"/>
              </a:spcBef>
              <a:spcAft>
                <a:spcPts val="0"/>
              </a:spcAft>
              <a:buNone/>
            </a:pPr>
            <a:r>
              <a:rPr lang="en" sz="1700">
                <a:latin typeface="Courier New"/>
                <a:ea typeface="Courier New"/>
                <a:cs typeface="Courier New"/>
                <a:sym typeface="Courier New"/>
              </a:rPr>
              <a:t>B();</a:t>
            </a:r>
            <a:endParaRPr sz="1700">
              <a:latin typeface="Courier New"/>
              <a:ea typeface="Courier New"/>
              <a:cs typeface="Courier New"/>
              <a:sym typeface="Courier New"/>
            </a:endParaRPr>
          </a:p>
          <a:p>
            <a:pPr indent="457200" lvl="0" marL="0" rtl="0" algn="l">
              <a:spcBef>
                <a:spcPts val="0"/>
              </a:spcBef>
              <a:spcAft>
                <a:spcPts val="0"/>
              </a:spcAft>
              <a:buNone/>
            </a:pPr>
            <a:r>
              <a:rPr lang="en" sz="1700">
                <a:latin typeface="Courier New"/>
                <a:ea typeface="Courier New"/>
                <a:cs typeface="Courier New"/>
                <a:sym typeface="Courier New"/>
              </a:rPr>
              <a:t>C();</a:t>
            </a:r>
            <a:endParaRPr sz="1700">
              <a:latin typeface="Courier New"/>
              <a:ea typeface="Courier New"/>
              <a:cs typeface="Courier New"/>
              <a:sym typeface="Courier New"/>
            </a:endParaRPr>
          </a:p>
        </p:txBody>
      </p:sp>
      <p:sp>
        <p:nvSpPr>
          <p:cNvPr id="264" name="Google Shape;264;p37"/>
          <p:cNvSpPr/>
          <p:nvPr/>
        </p:nvSpPr>
        <p:spPr>
          <a:xfrm>
            <a:off x="4701950" y="2732725"/>
            <a:ext cx="2231700" cy="1429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Courier New"/>
                <a:ea typeface="Courier New"/>
                <a:cs typeface="Courier New"/>
                <a:sym typeface="Courier New"/>
              </a:rPr>
              <a:t>public:</a:t>
            </a:r>
            <a:endParaRPr sz="1700">
              <a:latin typeface="Courier New"/>
              <a:ea typeface="Courier New"/>
              <a:cs typeface="Courier New"/>
              <a:sym typeface="Courier New"/>
            </a:endParaRPr>
          </a:p>
          <a:p>
            <a:pPr indent="457200" lvl="0" marL="0" rtl="0" algn="l">
              <a:spcBef>
                <a:spcPts val="0"/>
              </a:spcBef>
              <a:spcAft>
                <a:spcPts val="0"/>
              </a:spcAft>
              <a:buNone/>
            </a:pPr>
            <a:r>
              <a:rPr lang="en" sz="1700">
                <a:latin typeface="Courier New"/>
                <a:ea typeface="Courier New"/>
                <a:cs typeface="Courier New"/>
                <a:sym typeface="Courier New"/>
              </a:rPr>
              <a:t>A();</a:t>
            </a:r>
            <a:endParaRPr sz="1700">
              <a:latin typeface="Courier New"/>
              <a:ea typeface="Courier New"/>
              <a:cs typeface="Courier New"/>
              <a:sym typeface="Courier New"/>
            </a:endParaRPr>
          </a:p>
          <a:p>
            <a:pPr indent="457200" lvl="0" marL="0" rtl="0" algn="l">
              <a:spcBef>
                <a:spcPts val="0"/>
              </a:spcBef>
              <a:spcAft>
                <a:spcPts val="0"/>
              </a:spcAft>
              <a:buNone/>
            </a:pPr>
            <a:r>
              <a:rPr lang="en" sz="1700">
                <a:latin typeface="Courier New"/>
                <a:ea typeface="Courier New"/>
                <a:cs typeface="Courier New"/>
                <a:sym typeface="Courier New"/>
              </a:rPr>
              <a:t>E();</a:t>
            </a:r>
            <a:endParaRPr sz="1700">
              <a:latin typeface="Courier New"/>
              <a:ea typeface="Courier New"/>
              <a:cs typeface="Courier New"/>
              <a:sym typeface="Courier New"/>
            </a:endParaRPr>
          </a:p>
          <a:p>
            <a:pPr indent="457200" lvl="0" marL="0" rtl="0" algn="l">
              <a:spcBef>
                <a:spcPts val="0"/>
              </a:spcBef>
              <a:spcAft>
                <a:spcPts val="0"/>
              </a:spcAft>
              <a:buNone/>
            </a:pPr>
            <a:r>
              <a:rPr lang="en" sz="1700">
                <a:latin typeface="Courier New"/>
                <a:ea typeface="Courier New"/>
                <a:cs typeface="Courier New"/>
                <a:sym typeface="Courier New"/>
              </a:rPr>
              <a:t>F();</a:t>
            </a:r>
            <a:endParaRPr sz="1700">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 Slicing</a:t>
            </a:r>
            <a:endParaRPr/>
          </a:p>
        </p:txBody>
      </p:sp>
      <p:sp>
        <p:nvSpPr>
          <p:cNvPr id="270" name="Google Shape;270;p38"/>
          <p:cNvSpPr txBox="1"/>
          <p:nvPr/>
        </p:nvSpPr>
        <p:spPr>
          <a:xfrm>
            <a:off x="387900" y="1656950"/>
            <a:ext cx="2636100" cy="2683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800">
                <a:solidFill>
                  <a:srgbClr val="595959"/>
                </a:solidFill>
                <a:latin typeface="Courier New"/>
                <a:ea typeface="Courier New"/>
                <a:cs typeface="Courier New"/>
                <a:sym typeface="Courier New"/>
              </a:rPr>
              <a:t>int main() {</a:t>
            </a:r>
            <a:br>
              <a:rPr lang="en" sz="1800">
                <a:solidFill>
                  <a:srgbClr val="595959"/>
                </a:solidFill>
                <a:latin typeface="Courier New"/>
                <a:ea typeface="Courier New"/>
                <a:cs typeface="Courier New"/>
                <a:sym typeface="Courier New"/>
              </a:rPr>
            </a:br>
            <a:r>
              <a:rPr lang="en" sz="1800">
                <a:solidFill>
                  <a:srgbClr val="595959"/>
                </a:solidFill>
                <a:latin typeface="Courier New"/>
                <a:ea typeface="Courier New"/>
                <a:cs typeface="Courier New"/>
                <a:sym typeface="Courier New"/>
              </a:rPr>
              <a:t>	Derived D;</a:t>
            </a:r>
            <a:endParaRPr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595959"/>
                </a:solidFill>
                <a:latin typeface="Courier New"/>
                <a:ea typeface="Courier New"/>
                <a:cs typeface="Courier New"/>
                <a:sym typeface="Courier New"/>
              </a:rPr>
              <a:t>	Base B = D;</a:t>
            </a:r>
            <a:endParaRPr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595959"/>
                </a:solidFill>
                <a:latin typeface="Courier New"/>
                <a:ea typeface="Courier New"/>
                <a:cs typeface="Courier New"/>
                <a:sym typeface="Courier New"/>
              </a:rPr>
              <a:t>	B.A();</a:t>
            </a:r>
            <a:endParaRPr sz="1800">
              <a:solidFill>
                <a:srgbClr val="595959"/>
              </a:solidFill>
              <a:latin typeface="Courier New"/>
              <a:ea typeface="Courier New"/>
              <a:cs typeface="Courier New"/>
              <a:sym typeface="Courier New"/>
            </a:endParaRPr>
          </a:p>
          <a:p>
            <a:pPr indent="457200" lvl="0" marL="0" rtl="0" algn="l">
              <a:lnSpc>
                <a:spcPct val="115000"/>
              </a:lnSpc>
              <a:spcBef>
                <a:spcPts val="1200"/>
              </a:spcBef>
              <a:spcAft>
                <a:spcPts val="1200"/>
              </a:spcAft>
              <a:buNone/>
            </a:pPr>
            <a:r>
              <a:rPr lang="en" sz="1800">
                <a:solidFill>
                  <a:srgbClr val="595959"/>
                </a:solidFill>
                <a:latin typeface="Courier New"/>
                <a:ea typeface="Courier New"/>
                <a:cs typeface="Courier New"/>
                <a:sym typeface="Courier New"/>
              </a:rPr>
              <a:t>return 0;</a:t>
            </a:r>
            <a:br>
              <a:rPr lang="en" sz="1800">
                <a:solidFill>
                  <a:srgbClr val="595959"/>
                </a:solidFill>
                <a:latin typeface="Courier New"/>
                <a:ea typeface="Courier New"/>
                <a:cs typeface="Courier New"/>
                <a:sym typeface="Courier New"/>
              </a:rPr>
            </a:br>
            <a:r>
              <a:rPr lang="en" sz="1800">
                <a:solidFill>
                  <a:srgbClr val="595959"/>
                </a:solidFill>
                <a:latin typeface="Courier New"/>
                <a:ea typeface="Courier New"/>
                <a:cs typeface="Courier New"/>
                <a:sym typeface="Courier New"/>
              </a:rPr>
              <a:t>}</a:t>
            </a:r>
            <a:endParaRPr sz="1800">
              <a:solidFill>
                <a:srgbClr val="595959"/>
              </a:solidFill>
              <a:latin typeface="Courier New"/>
              <a:ea typeface="Courier New"/>
              <a:cs typeface="Courier New"/>
              <a:sym typeface="Courier New"/>
            </a:endParaRPr>
          </a:p>
        </p:txBody>
      </p:sp>
      <p:sp>
        <p:nvSpPr>
          <p:cNvPr id="271" name="Google Shape;271;p38"/>
          <p:cNvSpPr/>
          <p:nvPr/>
        </p:nvSpPr>
        <p:spPr>
          <a:xfrm>
            <a:off x="4701950" y="1303525"/>
            <a:ext cx="2231700" cy="14292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Courier New"/>
                <a:ea typeface="Courier New"/>
                <a:cs typeface="Courier New"/>
                <a:sym typeface="Courier New"/>
              </a:rPr>
              <a:t>public:</a:t>
            </a:r>
            <a:endParaRPr sz="1700">
              <a:latin typeface="Courier New"/>
              <a:ea typeface="Courier New"/>
              <a:cs typeface="Courier New"/>
              <a:sym typeface="Courier New"/>
            </a:endParaRPr>
          </a:p>
          <a:p>
            <a:pPr indent="457200" lvl="0" marL="0" rtl="0" algn="l">
              <a:spcBef>
                <a:spcPts val="0"/>
              </a:spcBef>
              <a:spcAft>
                <a:spcPts val="0"/>
              </a:spcAft>
              <a:buNone/>
            </a:pPr>
            <a:r>
              <a:rPr lang="en" sz="1700">
                <a:latin typeface="Courier New"/>
                <a:ea typeface="Courier New"/>
                <a:cs typeface="Courier New"/>
                <a:sym typeface="Courier New"/>
              </a:rPr>
              <a:t>virtual A();</a:t>
            </a:r>
            <a:endParaRPr sz="1700">
              <a:latin typeface="Courier New"/>
              <a:ea typeface="Courier New"/>
              <a:cs typeface="Courier New"/>
              <a:sym typeface="Courier New"/>
            </a:endParaRPr>
          </a:p>
          <a:p>
            <a:pPr indent="457200" lvl="0" marL="0" rtl="0" algn="l">
              <a:spcBef>
                <a:spcPts val="0"/>
              </a:spcBef>
              <a:spcAft>
                <a:spcPts val="0"/>
              </a:spcAft>
              <a:buNone/>
            </a:pPr>
            <a:r>
              <a:rPr lang="en" sz="1700">
                <a:latin typeface="Courier New"/>
                <a:ea typeface="Courier New"/>
                <a:cs typeface="Courier New"/>
                <a:sym typeface="Courier New"/>
              </a:rPr>
              <a:t>B();</a:t>
            </a:r>
            <a:endParaRPr sz="1700">
              <a:latin typeface="Courier New"/>
              <a:ea typeface="Courier New"/>
              <a:cs typeface="Courier New"/>
              <a:sym typeface="Courier New"/>
            </a:endParaRPr>
          </a:p>
          <a:p>
            <a:pPr indent="457200" lvl="0" marL="0" rtl="0" algn="l">
              <a:spcBef>
                <a:spcPts val="0"/>
              </a:spcBef>
              <a:spcAft>
                <a:spcPts val="0"/>
              </a:spcAft>
              <a:buNone/>
            </a:pPr>
            <a:r>
              <a:rPr lang="en" sz="1700">
                <a:latin typeface="Courier New"/>
                <a:ea typeface="Courier New"/>
                <a:cs typeface="Courier New"/>
                <a:sym typeface="Courier New"/>
              </a:rPr>
              <a:t>C();</a:t>
            </a:r>
            <a:endParaRPr sz="1700">
              <a:latin typeface="Courier New"/>
              <a:ea typeface="Courier New"/>
              <a:cs typeface="Courier New"/>
              <a:sym typeface="Courier New"/>
            </a:endParaRPr>
          </a:p>
        </p:txBody>
      </p:sp>
      <p:sp>
        <p:nvSpPr>
          <p:cNvPr id="272" name="Google Shape;272;p38"/>
          <p:cNvSpPr/>
          <p:nvPr/>
        </p:nvSpPr>
        <p:spPr>
          <a:xfrm>
            <a:off x="4701950" y="3113725"/>
            <a:ext cx="2231700" cy="1429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Courier New"/>
                <a:ea typeface="Courier New"/>
                <a:cs typeface="Courier New"/>
                <a:sym typeface="Courier New"/>
              </a:rPr>
              <a:t>public:</a:t>
            </a:r>
            <a:endParaRPr sz="1700">
              <a:latin typeface="Courier New"/>
              <a:ea typeface="Courier New"/>
              <a:cs typeface="Courier New"/>
              <a:sym typeface="Courier New"/>
            </a:endParaRPr>
          </a:p>
          <a:p>
            <a:pPr indent="457200" lvl="0" marL="0" rtl="0" algn="l">
              <a:spcBef>
                <a:spcPts val="0"/>
              </a:spcBef>
              <a:spcAft>
                <a:spcPts val="0"/>
              </a:spcAft>
              <a:buNone/>
            </a:pPr>
            <a:r>
              <a:rPr lang="en" sz="1700">
                <a:latin typeface="Courier New"/>
                <a:ea typeface="Courier New"/>
                <a:cs typeface="Courier New"/>
                <a:sym typeface="Courier New"/>
              </a:rPr>
              <a:t>A();</a:t>
            </a:r>
            <a:endParaRPr sz="1700">
              <a:latin typeface="Courier New"/>
              <a:ea typeface="Courier New"/>
              <a:cs typeface="Courier New"/>
              <a:sym typeface="Courier New"/>
            </a:endParaRPr>
          </a:p>
          <a:p>
            <a:pPr indent="457200" lvl="0" marL="0" rtl="0" algn="l">
              <a:spcBef>
                <a:spcPts val="0"/>
              </a:spcBef>
              <a:spcAft>
                <a:spcPts val="0"/>
              </a:spcAft>
              <a:buNone/>
            </a:pPr>
            <a:r>
              <a:rPr lang="en" sz="1700">
                <a:latin typeface="Courier New"/>
                <a:ea typeface="Courier New"/>
                <a:cs typeface="Courier New"/>
                <a:sym typeface="Courier New"/>
              </a:rPr>
              <a:t>E();</a:t>
            </a:r>
            <a:endParaRPr sz="1700">
              <a:latin typeface="Courier New"/>
              <a:ea typeface="Courier New"/>
              <a:cs typeface="Courier New"/>
              <a:sym typeface="Courier New"/>
            </a:endParaRPr>
          </a:p>
          <a:p>
            <a:pPr indent="457200" lvl="0" marL="0" rtl="0" algn="l">
              <a:spcBef>
                <a:spcPts val="0"/>
              </a:spcBef>
              <a:spcAft>
                <a:spcPts val="0"/>
              </a:spcAft>
              <a:buNone/>
            </a:pPr>
            <a:r>
              <a:rPr lang="en" sz="1700">
                <a:latin typeface="Courier New"/>
                <a:ea typeface="Courier New"/>
                <a:cs typeface="Courier New"/>
                <a:sym typeface="Courier New"/>
              </a:rPr>
              <a:t>F();</a:t>
            </a:r>
            <a:endParaRPr sz="1700">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 Slicing</a:t>
            </a:r>
            <a:endParaRPr/>
          </a:p>
        </p:txBody>
      </p:sp>
      <p:sp>
        <p:nvSpPr>
          <p:cNvPr id="278" name="Google Shape;278;p39"/>
          <p:cNvSpPr txBox="1"/>
          <p:nvPr/>
        </p:nvSpPr>
        <p:spPr>
          <a:xfrm>
            <a:off x="387900" y="1656950"/>
            <a:ext cx="2636100" cy="2683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800">
                <a:solidFill>
                  <a:srgbClr val="595959"/>
                </a:solidFill>
                <a:latin typeface="Courier New"/>
                <a:ea typeface="Courier New"/>
                <a:cs typeface="Courier New"/>
                <a:sym typeface="Courier New"/>
              </a:rPr>
              <a:t>int main() {</a:t>
            </a:r>
            <a:br>
              <a:rPr lang="en" sz="1800">
                <a:solidFill>
                  <a:srgbClr val="595959"/>
                </a:solidFill>
                <a:latin typeface="Courier New"/>
                <a:ea typeface="Courier New"/>
                <a:cs typeface="Courier New"/>
                <a:sym typeface="Courier New"/>
              </a:rPr>
            </a:br>
            <a:r>
              <a:rPr lang="en" sz="1800">
                <a:solidFill>
                  <a:srgbClr val="595959"/>
                </a:solidFill>
                <a:latin typeface="Courier New"/>
                <a:ea typeface="Courier New"/>
                <a:cs typeface="Courier New"/>
                <a:sym typeface="Courier New"/>
              </a:rPr>
              <a:t>	Derived D;</a:t>
            </a:r>
            <a:endParaRPr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595959"/>
                </a:solidFill>
                <a:latin typeface="Courier New"/>
                <a:ea typeface="Courier New"/>
                <a:cs typeface="Courier New"/>
                <a:sym typeface="Courier New"/>
              </a:rPr>
              <a:t>	Base B = D;</a:t>
            </a:r>
            <a:endParaRPr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595959"/>
                </a:solidFill>
                <a:latin typeface="Courier New"/>
                <a:ea typeface="Courier New"/>
                <a:cs typeface="Courier New"/>
                <a:sym typeface="Courier New"/>
              </a:rPr>
              <a:t>	B.A();</a:t>
            </a:r>
            <a:endParaRPr sz="1800">
              <a:solidFill>
                <a:srgbClr val="595959"/>
              </a:solidFill>
              <a:latin typeface="Courier New"/>
              <a:ea typeface="Courier New"/>
              <a:cs typeface="Courier New"/>
              <a:sym typeface="Courier New"/>
            </a:endParaRPr>
          </a:p>
          <a:p>
            <a:pPr indent="457200" lvl="0" marL="0" rtl="0" algn="l">
              <a:lnSpc>
                <a:spcPct val="115000"/>
              </a:lnSpc>
              <a:spcBef>
                <a:spcPts val="1200"/>
              </a:spcBef>
              <a:spcAft>
                <a:spcPts val="1200"/>
              </a:spcAft>
              <a:buNone/>
            </a:pPr>
            <a:r>
              <a:rPr lang="en" sz="1800">
                <a:solidFill>
                  <a:srgbClr val="595959"/>
                </a:solidFill>
                <a:latin typeface="Courier New"/>
                <a:ea typeface="Courier New"/>
                <a:cs typeface="Courier New"/>
                <a:sym typeface="Courier New"/>
              </a:rPr>
              <a:t>return 0;</a:t>
            </a:r>
            <a:br>
              <a:rPr lang="en" sz="1800">
                <a:solidFill>
                  <a:srgbClr val="595959"/>
                </a:solidFill>
                <a:latin typeface="Courier New"/>
                <a:ea typeface="Courier New"/>
                <a:cs typeface="Courier New"/>
                <a:sym typeface="Courier New"/>
              </a:rPr>
            </a:br>
            <a:r>
              <a:rPr lang="en" sz="1800">
                <a:solidFill>
                  <a:srgbClr val="595959"/>
                </a:solidFill>
                <a:latin typeface="Courier New"/>
                <a:ea typeface="Courier New"/>
                <a:cs typeface="Courier New"/>
                <a:sym typeface="Courier New"/>
              </a:rPr>
              <a:t>}</a:t>
            </a:r>
            <a:endParaRPr sz="1800">
              <a:solidFill>
                <a:srgbClr val="595959"/>
              </a:solidFill>
              <a:latin typeface="Courier New"/>
              <a:ea typeface="Courier New"/>
              <a:cs typeface="Courier New"/>
              <a:sym typeface="Courier New"/>
            </a:endParaRPr>
          </a:p>
        </p:txBody>
      </p:sp>
      <p:sp>
        <p:nvSpPr>
          <p:cNvPr id="279" name="Google Shape;279;p39"/>
          <p:cNvSpPr/>
          <p:nvPr/>
        </p:nvSpPr>
        <p:spPr>
          <a:xfrm>
            <a:off x="4701950" y="1303525"/>
            <a:ext cx="2231700" cy="14292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Courier New"/>
                <a:ea typeface="Courier New"/>
                <a:cs typeface="Courier New"/>
                <a:sym typeface="Courier New"/>
              </a:rPr>
              <a:t>public:</a:t>
            </a:r>
            <a:endParaRPr sz="1700">
              <a:latin typeface="Courier New"/>
              <a:ea typeface="Courier New"/>
              <a:cs typeface="Courier New"/>
              <a:sym typeface="Courier New"/>
            </a:endParaRPr>
          </a:p>
          <a:p>
            <a:pPr indent="457200" lvl="0" marL="0" rtl="0" algn="l">
              <a:spcBef>
                <a:spcPts val="0"/>
              </a:spcBef>
              <a:spcAft>
                <a:spcPts val="0"/>
              </a:spcAft>
              <a:buNone/>
            </a:pPr>
            <a:r>
              <a:rPr lang="en" sz="1700">
                <a:latin typeface="Courier New"/>
                <a:ea typeface="Courier New"/>
                <a:cs typeface="Courier New"/>
                <a:sym typeface="Courier New"/>
              </a:rPr>
              <a:t>virtual A();</a:t>
            </a:r>
            <a:endParaRPr sz="1700">
              <a:latin typeface="Courier New"/>
              <a:ea typeface="Courier New"/>
              <a:cs typeface="Courier New"/>
              <a:sym typeface="Courier New"/>
            </a:endParaRPr>
          </a:p>
          <a:p>
            <a:pPr indent="457200" lvl="0" marL="0" rtl="0" algn="l">
              <a:spcBef>
                <a:spcPts val="0"/>
              </a:spcBef>
              <a:spcAft>
                <a:spcPts val="0"/>
              </a:spcAft>
              <a:buNone/>
            </a:pPr>
            <a:r>
              <a:rPr lang="en" sz="1700">
                <a:latin typeface="Courier New"/>
                <a:ea typeface="Courier New"/>
                <a:cs typeface="Courier New"/>
                <a:sym typeface="Courier New"/>
              </a:rPr>
              <a:t>B();</a:t>
            </a:r>
            <a:endParaRPr sz="1700">
              <a:latin typeface="Courier New"/>
              <a:ea typeface="Courier New"/>
              <a:cs typeface="Courier New"/>
              <a:sym typeface="Courier New"/>
            </a:endParaRPr>
          </a:p>
          <a:p>
            <a:pPr indent="457200" lvl="0" marL="0" rtl="0" algn="l">
              <a:spcBef>
                <a:spcPts val="0"/>
              </a:spcBef>
              <a:spcAft>
                <a:spcPts val="0"/>
              </a:spcAft>
              <a:buNone/>
            </a:pPr>
            <a:r>
              <a:rPr lang="en" sz="1700">
                <a:latin typeface="Courier New"/>
                <a:ea typeface="Courier New"/>
                <a:cs typeface="Courier New"/>
                <a:sym typeface="Courier New"/>
              </a:rPr>
              <a:t>C();</a:t>
            </a:r>
            <a:endParaRPr sz="1700">
              <a:latin typeface="Courier New"/>
              <a:ea typeface="Courier New"/>
              <a:cs typeface="Courier New"/>
              <a:sym typeface="Courier New"/>
            </a:endParaRPr>
          </a:p>
        </p:txBody>
      </p:sp>
      <p:sp>
        <p:nvSpPr>
          <p:cNvPr id="280" name="Google Shape;280;p39"/>
          <p:cNvSpPr/>
          <p:nvPr/>
        </p:nvSpPr>
        <p:spPr>
          <a:xfrm>
            <a:off x="4701950" y="3113725"/>
            <a:ext cx="2231700" cy="1429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Courier New"/>
                <a:ea typeface="Courier New"/>
                <a:cs typeface="Courier New"/>
                <a:sym typeface="Courier New"/>
              </a:rPr>
              <a:t>public:</a:t>
            </a:r>
            <a:endParaRPr sz="1700">
              <a:latin typeface="Courier New"/>
              <a:ea typeface="Courier New"/>
              <a:cs typeface="Courier New"/>
              <a:sym typeface="Courier New"/>
            </a:endParaRPr>
          </a:p>
          <a:p>
            <a:pPr indent="457200" lvl="0" marL="0" rtl="0" algn="l">
              <a:spcBef>
                <a:spcPts val="0"/>
              </a:spcBef>
              <a:spcAft>
                <a:spcPts val="0"/>
              </a:spcAft>
              <a:buNone/>
            </a:pPr>
            <a:r>
              <a:rPr lang="en" sz="1700">
                <a:latin typeface="Courier New"/>
                <a:ea typeface="Courier New"/>
                <a:cs typeface="Courier New"/>
                <a:sym typeface="Courier New"/>
              </a:rPr>
              <a:t>A();</a:t>
            </a:r>
            <a:endParaRPr sz="1700">
              <a:latin typeface="Courier New"/>
              <a:ea typeface="Courier New"/>
              <a:cs typeface="Courier New"/>
              <a:sym typeface="Courier New"/>
            </a:endParaRPr>
          </a:p>
          <a:p>
            <a:pPr indent="457200" lvl="0" marL="0" rtl="0" algn="l">
              <a:spcBef>
                <a:spcPts val="0"/>
              </a:spcBef>
              <a:spcAft>
                <a:spcPts val="0"/>
              </a:spcAft>
              <a:buNone/>
            </a:pPr>
            <a:r>
              <a:rPr lang="en" sz="1700">
                <a:latin typeface="Courier New"/>
                <a:ea typeface="Courier New"/>
                <a:cs typeface="Courier New"/>
                <a:sym typeface="Courier New"/>
              </a:rPr>
              <a:t>E();</a:t>
            </a:r>
            <a:endParaRPr sz="1700">
              <a:latin typeface="Courier New"/>
              <a:ea typeface="Courier New"/>
              <a:cs typeface="Courier New"/>
              <a:sym typeface="Courier New"/>
            </a:endParaRPr>
          </a:p>
          <a:p>
            <a:pPr indent="457200" lvl="0" marL="0" rtl="0" algn="l">
              <a:spcBef>
                <a:spcPts val="0"/>
              </a:spcBef>
              <a:spcAft>
                <a:spcPts val="0"/>
              </a:spcAft>
              <a:buNone/>
            </a:pPr>
            <a:r>
              <a:rPr lang="en" sz="1700">
                <a:latin typeface="Courier New"/>
                <a:ea typeface="Courier New"/>
                <a:cs typeface="Courier New"/>
                <a:sym typeface="Courier New"/>
              </a:rPr>
              <a:t>F();</a:t>
            </a:r>
            <a:endParaRPr sz="1700">
              <a:latin typeface="Courier New"/>
              <a:ea typeface="Courier New"/>
              <a:cs typeface="Courier New"/>
              <a:sym typeface="Courier New"/>
            </a:endParaRPr>
          </a:p>
        </p:txBody>
      </p:sp>
      <p:cxnSp>
        <p:nvCxnSpPr>
          <p:cNvPr id="281" name="Google Shape;281;p39"/>
          <p:cNvCxnSpPr/>
          <p:nvPr/>
        </p:nvCxnSpPr>
        <p:spPr>
          <a:xfrm rot="10800000">
            <a:off x="6790250" y="1813825"/>
            <a:ext cx="1432200" cy="24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Pure virtual function</a:t>
            </a:r>
            <a:endParaRPr/>
          </a:p>
        </p:txBody>
      </p:sp>
      <p:sp>
        <p:nvSpPr>
          <p:cNvPr id="287" name="Google Shape;287;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a:t>
            </a:r>
            <a:r>
              <a:rPr lang="en"/>
              <a:t> special kind of virtual function that has no body at all!</a:t>
            </a:r>
            <a:endParaRPr/>
          </a:p>
          <a:p>
            <a:pPr indent="0" lvl="0" marL="0" rtl="0" algn="l">
              <a:spcBef>
                <a:spcPts val="1200"/>
              </a:spcBef>
              <a:spcAft>
                <a:spcPts val="0"/>
              </a:spcAft>
              <a:buClr>
                <a:schemeClr val="dk1"/>
              </a:buClr>
              <a:buSzPts val="1100"/>
              <a:buFont typeface="Arial"/>
              <a:buNone/>
            </a:pPr>
            <a:r>
              <a:rPr lang="en"/>
              <a:t>A pure virtual function simply acts as a placeholder that is meant to be redefined by derived classes.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 Base Class</a:t>
            </a:r>
            <a:endParaRPr/>
          </a:p>
        </p:txBody>
      </p:sp>
      <p:sp>
        <p:nvSpPr>
          <p:cNvPr id="293" name="Google Shape;293;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Any class with one or more pure virtual functions becomes an abstract base class, which means that </a:t>
            </a:r>
            <a:r>
              <a:rPr b="1" lang="en"/>
              <a:t>it can not be instantiated!</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a:t>
            </a:r>
            <a:endParaRPr/>
          </a:p>
        </p:txBody>
      </p:sp>
      <p:sp>
        <p:nvSpPr>
          <p:cNvPr id="67" name="Google Shape;67;p15"/>
          <p:cNvSpPr txBox="1"/>
          <p:nvPr/>
        </p:nvSpPr>
        <p:spPr>
          <a:xfrm>
            <a:off x="387900" y="1656950"/>
            <a:ext cx="2636100" cy="2683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800">
                <a:solidFill>
                  <a:srgbClr val="595959"/>
                </a:solidFill>
                <a:latin typeface="Courier New"/>
                <a:ea typeface="Courier New"/>
                <a:cs typeface="Courier New"/>
                <a:sym typeface="Courier New"/>
              </a:rPr>
              <a:t>int main() {</a:t>
            </a:r>
            <a:br>
              <a:rPr lang="en" sz="1800">
                <a:solidFill>
                  <a:srgbClr val="595959"/>
                </a:solidFill>
                <a:latin typeface="Courier New"/>
                <a:ea typeface="Courier New"/>
                <a:cs typeface="Courier New"/>
                <a:sym typeface="Courier New"/>
              </a:rPr>
            </a:br>
            <a:r>
              <a:rPr lang="en" sz="1800">
                <a:solidFill>
                  <a:srgbClr val="595959"/>
                </a:solidFill>
                <a:latin typeface="Courier New"/>
                <a:ea typeface="Courier New"/>
                <a:cs typeface="Courier New"/>
                <a:sym typeface="Courier New"/>
              </a:rPr>
              <a:t>	Derived D;</a:t>
            </a:r>
            <a:endParaRPr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595959"/>
                </a:solidFill>
                <a:latin typeface="Courier New"/>
                <a:ea typeface="Courier New"/>
                <a:cs typeface="Courier New"/>
                <a:sym typeface="Courier New"/>
              </a:rPr>
              <a:t>	</a:t>
            </a:r>
            <a:endParaRPr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595959"/>
                </a:solidFill>
                <a:latin typeface="Courier New"/>
                <a:ea typeface="Courier New"/>
                <a:cs typeface="Courier New"/>
                <a:sym typeface="Courier New"/>
              </a:rPr>
              <a:t>	</a:t>
            </a:r>
            <a:endParaRPr sz="1800">
              <a:solidFill>
                <a:srgbClr val="595959"/>
              </a:solidFill>
              <a:latin typeface="Courier New"/>
              <a:ea typeface="Courier New"/>
              <a:cs typeface="Courier New"/>
              <a:sym typeface="Courier New"/>
            </a:endParaRPr>
          </a:p>
          <a:p>
            <a:pPr indent="457200" lvl="0" marL="0" rtl="0" algn="l">
              <a:lnSpc>
                <a:spcPct val="115000"/>
              </a:lnSpc>
              <a:spcBef>
                <a:spcPts val="1200"/>
              </a:spcBef>
              <a:spcAft>
                <a:spcPts val="1200"/>
              </a:spcAft>
              <a:buNone/>
            </a:pPr>
            <a:r>
              <a:rPr lang="en" sz="1800">
                <a:solidFill>
                  <a:srgbClr val="595959"/>
                </a:solidFill>
                <a:latin typeface="Courier New"/>
                <a:ea typeface="Courier New"/>
                <a:cs typeface="Courier New"/>
                <a:sym typeface="Courier New"/>
              </a:rPr>
              <a:t>return 0;</a:t>
            </a:r>
            <a:br>
              <a:rPr lang="en" sz="1800">
                <a:solidFill>
                  <a:srgbClr val="595959"/>
                </a:solidFill>
                <a:latin typeface="Courier New"/>
                <a:ea typeface="Courier New"/>
                <a:cs typeface="Courier New"/>
                <a:sym typeface="Courier New"/>
              </a:rPr>
            </a:br>
            <a:r>
              <a:rPr lang="en" sz="1800">
                <a:solidFill>
                  <a:srgbClr val="595959"/>
                </a:solidFill>
                <a:latin typeface="Courier New"/>
                <a:ea typeface="Courier New"/>
                <a:cs typeface="Courier New"/>
                <a:sym typeface="Courier New"/>
              </a:rPr>
              <a:t>}</a:t>
            </a:r>
            <a:endParaRPr sz="1800">
              <a:solidFill>
                <a:srgbClr val="595959"/>
              </a:solidFill>
              <a:latin typeface="Courier New"/>
              <a:ea typeface="Courier New"/>
              <a:cs typeface="Courier New"/>
              <a:sym typeface="Courier New"/>
            </a:endParaRPr>
          </a:p>
        </p:txBody>
      </p:sp>
      <p:sp>
        <p:nvSpPr>
          <p:cNvPr id="68" name="Google Shape;68;p15"/>
          <p:cNvSpPr/>
          <p:nvPr/>
        </p:nvSpPr>
        <p:spPr>
          <a:xfrm>
            <a:off x="4701950" y="1303525"/>
            <a:ext cx="2231700" cy="1429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urier New"/>
                <a:ea typeface="Courier New"/>
                <a:cs typeface="Courier New"/>
                <a:sym typeface="Courier New"/>
              </a:rPr>
              <a:t>p</a:t>
            </a:r>
            <a:r>
              <a:rPr lang="en" sz="2000">
                <a:latin typeface="Courier New"/>
                <a:ea typeface="Courier New"/>
                <a:cs typeface="Courier New"/>
                <a:sym typeface="Courier New"/>
              </a:rPr>
              <a:t>ublic:</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A();</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B();</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C();</a:t>
            </a:r>
            <a:endParaRPr sz="2000">
              <a:latin typeface="Courier New"/>
              <a:ea typeface="Courier New"/>
              <a:cs typeface="Courier New"/>
              <a:sym typeface="Courier New"/>
            </a:endParaRPr>
          </a:p>
        </p:txBody>
      </p:sp>
      <p:sp>
        <p:nvSpPr>
          <p:cNvPr id="69" name="Google Shape;69;p15"/>
          <p:cNvSpPr/>
          <p:nvPr/>
        </p:nvSpPr>
        <p:spPr>
          <a:xfrm>
            <a:off x="4701950" y="2732725"/>
            <a:ext cx="2231700" cy="1429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urier New"/>
                <a:ea typeface="Courier New"/>
                <a:cs typeface="Courier New"/>
                <a:sym typeface="Courier New"/>
              </a:rPr>
              <a:t>public:</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A();</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E();</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F();</a:t>
            </a:r>
            <a:endParaRPr sz="2000">
              <a:latin typeface="Courier New"/>
              <a:ea typeface="Courier New"/>
              <a:cs typeface="Courier New"/>
              <a:sym typeface="Courier New"/>
            </a:endParaRPr>
          </a:p>
        </p:txBody>
      </p:sp>
      <p:sp>
        <p:nvSpPr>
          <p:cNvPr id="70" name="Google Shape;70;p15"/>
          <p:cNvSpPr txBox="1"/>
          <p:nvPr/>
        </p:nvSpPr>
        <p:spPr>
          <a:xfrm>
            <a:off x="7076800" y="1718475"/>
            <a:ext cx="2088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rPr>
              <a:t>Base</a:t>
            </a:r>
            <a:endParaRPr sz="1800">
              <a:solidFill>
                <a:srgbClr val="FF0000"/>
              </a:solidFill>
            </a:endParaRPr>
          </a:p>
        </p:txBody>
      </p:sp>
      <p:sp>
        <p:nvSpPr>
          <p:cNvPr id="71" name="Google Shape;71;p15"/>
          <p:cNvSpPr txBox="1"/>
          <p:nvPr/>
        </p:nvSpPr>
        <p:spPr>
          <a:xfrm>
            <a:off x="7076800" y="3242475"/>
            <a:ext cx="2088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rPr>
              <a:t>Derived</a:t>
            </a:r>
            <a:endParaRPr sz="1800">
              <a:solidFill>
                <a:srgbClr val="FF0000"/>
              </a:solidFill>
            </a:endParaRPr>
          </a:p>
        </p:txBody>
      </p:sp>
      <p:sp>
        <p:nvSpPr>
          <p:cNvPr id="72" name="Google Shape;72;p15"/>
          <p:cNvSpPr txBox="1"/>
          <p:nvPr/>
        </p:nvSpPr>
        <p:spPr>
          <a:xfrm>
            <a:off x="5181900" y="2480475"/>
            <a:ext cx="3962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3C78D8"/>
                </a:solidFill>
                <a:latin typeface="Courier New"/>
                <a:ea typeface="Courier New"/>
                <a:cs typeface="Courier New"/>
                <a:sym typeface="Courier New"/>
              </a:rPr>
              <a:t>public</a:t>
            </a:r>
            <a:endParaRPr b="1" sz="1600">
              <a:solidFill>
                <a:srgbClr val="3C78D8"/>
              </a:solidFill>
              <a:latin typeface="Courier New"/>
              <a:ea typeface="Courier New"/>
              <a:cs typeface="Courier New"/>
              <a:sym typeface="Courier New"/>
            </a:endParaRPr>
          </a:p>
        </p:txBody>
      </p:sp>
      <p:sp>
        <p:nvSpPr>
          <p:cNvPr id="73" name="Google Shape;73;p15"/>
          <p:cNvSpPr txBox="1"/>
          <p:nvPr/>
        </p:nvSpPr>
        <p:spPr>
          <a:xfrm>
            <a:off x="7076800" y="2328075"/>
            <a:ext cx="2088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rPr>
              <a:t>Type of Inheritance</a:t>
            </a:r>
            <a:endParaRPr sz="1800">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Interface Class</a:t>
            </a:r>
            <a:endParaRPr/>
          </a:p>
        </p:txBody>
      </p:sp>
      <p:sp>
        <p:nvSpPr>
          <p:cNvPr id="299" name="Google Shape;299;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 </a:t>
            </a:r>
            <a:r>
              <a:rPr b="1" lang="en"/>
              <a:t>interface class</a:t>
            </a:r>
            <a:r>
              <a:rPr lang="en"/>
              <a:t> is a class that has no member variables, and where all of the functions are pure virtual!</a:t>
            </a:r>
            <a:endParaRPr/>
          </a:p>
          <a:p>
            <a:pPr indent="0" lvl="0" marL="0" rtl="0" algn="l">
              <a:spcBef>
                <a:spcPts val="1200"/>
              </a:spcBef>
              <a:spcAft>
                <a:spcPts val="1200"/>
              </a:spcAft>
              <a:buNone/>
            </a:pPr>
            <a:r>
              <a:rPr lang="en"/>
              <a:t>Interfaces are useful when you want to define the functionality that derived classes must implement, but leave the details of how the derived class implements that functionality entirely up to the derived class.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3"/>
          <p:cNvSpPr txBox="1"/>
          <p:nvPr>
            <p:ph type="title"/>
          </p:nvPr>
        </p:nvSpPr>
        <p:spPr>
          <a:xfrm>
            <a:off x="3131100" y="1969025"/>
            <a:ext cx="305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420"/>
              <a:t>Thank You!</a:t>
            </a:r>
            <a:endParaRPr sz="442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a:t>
            </a:r>
            <a:endParaRPr/>
          </a:p>
        </p:txBody>
      </p:sp>
      <p:sp>
        <p:nvSpPr>
          <p:cNvPr id="79" name="Google Shape;79;p16"/>
          <p:cNvSpPr txBox="1"/>
          <p:nvPr/>
        </p:nvSpPr>
        <p:spPr>
          <a:xfrm>
            <a:off x="387900" y="1656950"/>
            <a:ext cx="2636100" cy="2683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800">
                <a:solidFill>
                  <a:srgbClr val="595959"/>
                </a:solidFill>
                <a:latin typeface="Courier New"/>
                <a:ea typeface="Courier New"/>
                <a:cs typeface="Courier New"/>
                <a:sym typeface="Courier New"/>
              </a:rPr>
              <a:t>int main() {</a:t>
            </a:r>
            <a:br>
              <a:rPr lang="en" sz="1800">
                <a:solidFill>
                  <a:srgbClr val="595959"/>
                </a:solidFill>
                <a:latin typeface="Courier New"/>
                <a:ea typeface="Courier New"/>
                <a:cs typeface="Courier New"/>
                <a:sym typeface="Courier New"/>
              </a:rPr>
            </a:br>
            <a:r>
              <a:rPr lang="en" sz="1800">
                <a:solidFill>
                  <a:srgbClr val="595959"/>
                </a:solidFill>
                <a:latin typeface="Courier New"/>
                <a:ea typeface="Courier New"/>
                <a:cs typeface="Courier New"/>
                <a:sym typeface="Courier New"/>
              </a:rPr>
              <a:t>	Derived D;</a:t>
            </a:r>
            <a:endParaRPr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595959"/>
                </a:solidFill>
                <a:latin typeface="Courier New"/>
                <a:ea typeface="Courier New"/>
                <a:cs typeface="Courier New"/>
                <a:sym typeface="Courier New"/>
              </a:rPr>
              <a:t>	</a:t>
            </a:r>
            <a:endParaRPr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595959"/>
                </a:solidFill>
                <a:latin typeface="Courier New"/>
                <a:ea typeface="Courier New"/>
                <a:cs typeface="Courier New"/>
                <a:sym typeface="Courier New"/>
              </a:rPr>
              <a:t>	</a:t>
            </a:r>
            <a:endParaRPr sz="1800">
              <a:solidFill>
                <a:srgbClr val="595959"/>
              </a:solidFill>
              <a:latin typeface="Courier New"/>
              <a:ea typeface="Courier New"/>
              <a:cs typeface="Courier New"/>
              <a:sym typeface="Courier New"/>
            </a:endParaRPr>
          </a:p>
          <a:p>
            <a:pPr indent="457200" lvl="0" marL="0" rtl="0" algn="l">
              <a:lnSpc>
                <a:spcPct val="115000"/>
              </a:lnSpc>
              <a:spcBef>
                <a:spcPts val="1200"/>
              </a:spcBef>
              <a:spcAft>
                <a:spcPts val="1200"/>
              </a:spcAft>
              <a:buNone/>
            </a:pPr>
            <a:r>
              <a:rPr lang="en" sz="1800">
                <a:solidFill>
                  <a:srgbClr val="595959"/>
                </a:solidFill>
                <a:latin typeface="Courier New"/>
                <a:ea typeface="Courier New"/>
                <a:cs typeface="Courier New"/>
                <a:sym typeface="Courier New"/>
              </a:rPr>
              <a:t>return 0;</a:t>
            </a:r>
            <a:br>
              <a:rPr lang="en" sz="1800">
                <a:solidFill>
                  <a:srgbClr val="595959"/>
                </a:solidFill>
                <a:latin typeface="Courier New"/>
                <a:ea typeface="Courier New"/>
                <a:cs typeface="Courier New"/>
                <a:sym typeface="Courier New"/>
              </a:rPr>
            </a:br>
            <a:r>
              <a:rPr lang="en" sz="1800">
                <a:solidFill>
                  <a:srgbClr val="595959"/>
                </a:solidFill>
                <a:latin typeface="Courier New"/>
                <a:ea typeface="Courier New"/>
                <a:cs typeface="Courier New"/>
                <a:sym typeface="Courier New"/>
              </a:rPr>
              <a:t>}</a:t>
            </a:r>
            <a:endParaRPr sz="1800">
              <a:solidFill>
                <a:srgbClr val="595959"/>
              </a:solidFill>
              <a:latin typeface="Courier New"/>
              <a:ea typeface="Courier New"/>
              <a:cs typeface="Courier New"/>
              <a:sym typeface="Courier New"/>
            </a:endParaRPr>
          </a:p>
        </p:txBody>
      </p:sp>
      <p:sp>
        <p:nvSpPr>
          <p:cNvPr id="80" name="Google Shape;80;p16"/>
          <p:cNvSpPr/>
          <p:nvPr/>
        </p:nvSpPr>
        <p:spPr>
          <a:xfrm>
            <a:off x="4701950" y="1303525"/>
            <a:ext cx="2231700" cy="1429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urier New"/>
                <a:ea typeface="Courier New"/>
                <a:cs typeface="Courier New"/>
                <a:sym typeface="Courier New"/>
              </a:rPr>
              <a:t>public:</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A();</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B();</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C();</a:t>
            </a:r>
            <a:endParaRPr sz="2000">
              <a:latin typeface="Courier New"/>
              <a:ea typeface="Courier New"/>
              <a:cs typeface="Courier New"/>
              <a:sym typeface="Courier New"/>
            </a:endParaRPr>
          </a:p>
        </p:txBody>
      </p:sp>
      <p:sp>
        <p:nvSpPr>
          <p:cNvPr id="81" name="Google Shape;81;p16"/>
          <p:cNvSpPr/>
          <p:nvPr/>
        </p:nvSpPr>
        <p:spPr>
          <a:xfrm>
            <a:off x="4701950" y="2732725"/>
            <a:ext cx="2231700" cy="14292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urier New"/>
                <a:ea typeface="Courier New"/>
                <a:cs typeface="Courier New"/>
                <a:sym typeface="Courier New"/>
              </a:rPr>
              <a:t>public:</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A();</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D();</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E();</a:t>
            </a:r>
            <a:endParaRPr sz="2000">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a:t>
            </a:r>
            <a:endParaRPr/>
          </a:p>
        </p:txBody>
      </p:sp>
      <p:sp>
        <p:nvSpPr>
          <p:cNvPr id="87" name="Google Shape;87;p17"/>
          <p:cNvSpPr txBox="1"/>
          <p:nvPr/>
        </p:nvSpPr>
        <p:spPr>
          <a:xfrm>
            <a:off x="387900" y="1656950"/>
            <a:ext cx="2636100" cy="2683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800">
                <a:solidFill>
                  <a:srgbClr val="595959"/>
                </a:solidFill>
                <a:latin typeface="Courier New"/>
                <a:ea typeface="Courier New"/>
                <a:cs typeface="Courier New"/>
                <a:sym typeface="Courier New"/>
              </a:rPr>
              <a:t>int main() {</a:t>
            </a:r>
            <a:br>
              <a:rPr lang="en" sz="1800">
                <a:solidFill>
                  <a:srgbClr val="595959"/>
                </a:solidFill>
                <a:latin typeface="Courier New"/>
                <a:ea typeface="Courier New"/>
                <a:cs typeface="Courier New"/>
                <a:sym typeface="Courier New"/>
              </a:rPr>
            </a:br>
            <a:r>
              <a:rPr lang="en" sz="1800">
                <a:solidFill>
                  <a:srgbClr val="595959"/>
                </a:solidFill>
                <a:latin typeface="Courier New"/>
                <a:ea typeface="Courier New"/>
                <a:cs typeface="Courier New"/>
                <a:sym typeface="Courier New"/>
              </a:rPr>
              <a:t>	Derived D;</a:t>
            </a:r>
            <a:endParaRPr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595959"/>
                </a:solidFill>
                <a:latin typeface="Courier New"/>
                <a:ea typeface="Courier New"/>
                <a:cs typeface="Courier New"/>
                <a:sym typeface="Courier New"/>
              </a:rPr>
              <a:t>	D.D();</a:t>
            </a:r>
            <a:endParaRPr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595959"/>
                </a:solidFill>
                <a:latin typeface="Courier New"/>
                <a:ea typeface="Courier New"/>
                <a:cs typeface="Courier New"/>
                <a:sym typeface="Courier New"/>
              </a:rPr>
              <a:t>	</a:t>
            </a:r>
            <a:endParaRPr sz="1800">
              <a:solidFill>
                <a:srgbClr val="595959"/>
              </a:solidFill>
              <a:latin typeface="Courier New"/>
              <a:ea typeface="Courier New"/>
              <a:cs typeface="Courier New"/>
              <a:sym typeface="Courier New"/>
            </a:endParaRPr>
          </a:p>
          <a:p>
            <a:pPr indent="457200" lvl="0" marL="0" rtl="0" algn="l">
              <a:lnSpc>
                <a:spcPct val="115000"/>
              </a:lnSpc>
              <a:spcBef>
                <a:spcPts val="1200"/>
              </a:spcBef>
              <a:spcAft>
                <a:spcPts val="1200"/>
              </a:spcAft>
              <a:buNone/>
            </a:pPr>
            <a:r>
              <a:rPr lang="en" sz="1800">
                <a:solidFill>
                  <a:srgbClr val="595959"/>
                </a:solidFill>
                <a:latin typeface="Courier New"/>
                <a:ea typeface="Courier New"/>
                <a:cs typeface="Courier New"/>
                <a:sym typeface="Courier New"/>
              </a:rPr>
              <a:t>return 0;</a:t>
            </a:r>
            <a:br>
              <a:rPr lang="en" sz="1800">
                <a:solidFill>
                  <a:srgbClr val="595959"/>
                </a:solidFill>
                <a:latin typeface="Courier New"/>
                <a:ea typeface="Courier New"/>
                <a:cs typeface="Courier New"/>
                <a:sym typeface="Courier New"/>
              </a:rPr>
            </a:br>
            <a:r>
              <a:rPr lang="en" sz="1800">
                <a:solidFill>
                  <a:srgbClr val="595959"/>
                </a:solidFill>
                <a:latin typeface="Courier New"/>
                <a:ea typeface="Courier New"/>
                <a:cs typeface="Courier New"/>
                <a:sym typeface="Courier New"/>
              </a:rPr>
              <a:t>}</a:t>
            </a:r>
            <a:endParaRPr sz="1800">
              <a:solidFill>
                <a:srgbClr val="595959"/>
              </a:solidFill>
              <a:latin typeface="Courier New"/>
              <a:ea typeface="Courier New"/>
              <a:cs typeface="Courier New"/>
              <a:sym typeface="Courier New"/>
            </a:endParaRPr>
          </a:p>
        </p:txBody>
      </p:sp>
      <p:sp>
        <p:nvSpPr>
          <p:cNvPr id="88" name="Google Shape;88;p17"/>
          <p:cNvSpPr/>
          <p:nvPr/>
        </p:nvSpPr>
        <p:spPr>
          <a:xfrm>
            <a:off x="4701950" y="1303525"/>
            <a:ext cx="2231700" cy="1429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urier New"/>
                <a:ea typeface="Courier New"/>
                <a:cs typeface="Courier New"/>
                <a:sym typeface="Courier New"/>
              </a:rPr>
              <a:t>public:</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A();</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B();</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C();</a:t>
            </a:r>
            <a:endParaRPr sz="2000">
              <a:latin typeface="Courier New"/>
              <a:ea typeface="Courier New"/>
              <a:cs typeface="Courier New"/>
              <a:sym typeface="Courier New"/>
            </a:endParaRPr>
          </a:p>
        </p:txBody>
      </p:sp>
      <p:sp>
        <p:nvSpPr>
          <p:cNvPr id="89" name="Google Shape;89;p17"/>
          <p:cNvSpPr/>
          <p:nvPr/>
        </p:nvSpPr>
        <p:spPr>
          <a:xfrm>
            <a:off x="4701950" y="2732725"/>
            <a:ext cx="2231700" cy="14292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urier New"/>
                <a:ea typeface="Courier New"/>
                <a:cs typeface="Courier New"/>
                <a:sym typeface="Courier New"/>
              </a:rPr>
              <a:t>public:</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A();</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D();</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E();</a:t>
            </a:r>
            <a:endParaRPr sz="2000">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a:t>
            </a:r>
            <a:endParaRPr/>
          </a:p>
        </p:txBody>
      </p:sp>
      <p:sp>
        <p:nvSpPr>
          <p:cNvPr id="95" name="Google Shape;95;p18"/>
          <p:cNvSpPr txBox="1"/>
          <p:nvPr/>
        </p:nvSpPr>
        <p:spPr>
          <a:xfrm>
            <a:off x="387900" y="1656950"/>
            <a:ext cx="2636100" cy="2683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800">
                <a:solidFill>
                  <a:srgbClr val="595959"/>
                </a:solidFill>
                <a:latin typeface="Courier New"/>
                <a:ea typeface="Courier New"/>
                <a:cs typeface="Courier New"/>
                <a:sym typeface="Courier New"/>
              </a:rPr>
              <a:t>int main() {</a:t>
            </a:r>
            <a:br>
              <a:rPr lang="en" sz="1800">
                <a:solidFill>
                  <a:srgbClr val="595959"/>
                </a:solidFill>
                <a:latin typeface="Courier New"/>
                <a:ea typeface="Courier New"/>
                <a:cs typeface="Courier New"/>
                <a:sym typeface="Courier New"/>
              </a:rPr>
            </a:br>
            <a:r>
              <a:rPr lang="en" sz="1800">
                <a:solidFill>
                  <a:srgbClr val="595959"/>
                </a:solidFill>
                <a:latin typeface="Courier New"/>
                <a:ea typeface="Courier New"/>
                <a:cs typeface="Courier New"/>
                <a:sym typeface="Courier New"/>
              </a:rPr>
              <a:t>	Derived D;</a:t>
            </a:r>
            <a:endParaRPr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595959"/>
                </a:solidFill>
                <a:latin typeface="Courier New"/>
                <a:ea typeface="Courier New"/>
                <a:cs typeface="Courier New"/>
                <a:sym typeface="Courier New"/>
              </a:rPr>
              <a:t>	D.D();</a:t>
            </a:r>
            <a:endParaRPr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595959"/>
                </a:solidFill>
                <a:latin typeface="Courier New"/>
                <a:ea typeface="Courier New"/>
                <a:cs typeface="Courier New"/>
                <a:sym typeface="Courier New"/>
              </a:rPr>
              <a:t>	</a:t>
            </a:r>
            <a:endParaRPr sz="1800">
              <a:solidFill>
                <a:srgbClr val="595959"/>
              </a:solidFill>
              <a:latin typeface="Courier New"/>
              <a:ea typeface="Courier New"/>
              <a:cs typeface="Courier New"/>
              <a:sym typeface="Courier New"/>
            </a:endParaRPr>
          </a:p>
          <a:p>
            <a:pPr indent="457200" lvl="0" marL="0" rtl="0" algn="l">
              <a:lnSpc>
                <a:spcPct val="115000"/>
              </a:lnSpc>
              <a:spcBef>
                <a:spcPts val="1200"/>
              </a:spcBef>
              <a:spcAft>
                <a:spcPts val="1200"/>
              </a:spcAft>
              <a:buNone/>
            </a:pPr>
            <a:r>
              <a:rPr lang="en" sz="1800">
                <a:solidFill>
                  <a:srgbClr val="595959"/>
                </a:solidFill>
                <a:latin typeface="Courier New"/>
                <a:ea typeface="Courier New"/>
                <a:cs typeface="Courier New"/>
                <a:sym typeface="Courier New"/>
              </a:rPr>
              <a:t>return 0;</a:t>
            </a:r>
            <a:br>
              <a:rPr lang="en" sz="1800">
                <a:solidFill>
                  <a:srgbClr val="595959"/>
                </a:solidFill>
                <a:latin typeface="Courier New"/>
                <a:ea typeface="Courier New"/>
                <a:cs typeface="Courier New"/>
                <a:sym typeface="Courier New"/>
              </a:rPr>
            </a:br>
            <a:r>
              <a:rPr lang="en" sz="1800">
                <a:solidFill>
                  <a:srgbClr val="595959"/>
                </a:solidFill>
                <a:latin typeface="Courier New"/>
                <a:ea typeface="Courier New"/>
                <a:cs typeface="Courier New"/>
                <a:sym typeface="Courier New"/>
              </a:rPr>
              <a:t>}</a:t>
            </a:r>
            <a:endParaRPr sz="1800">
              <a:solidFill>
                <a:srgbClr val="595959"/>
              </a:solidFill>
              <a:latin typeface="Courier New"/>
              <a:ea typeface="Courier New"/>
              <a:cs typeface="Courier New"/>
              <a:sym typeface="Courier New"/>
            </a:endParaRPr>
          </a:p>
        </p:txBody>
      </p:sp>
      <p:sp>
        <p:nvSpPr>
          <p:cNvPr id="96" name="Google Shape;96;p18"/>
          <p:cNvSpPr/>
          <p:nvPr/>
        </p:nvSpPr>
        <p:spPr>
          <a:xfrm>
            <a:off x="4701950" y="1303525"/>
            <a:ext cx="2231700" cy="1429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urier New"/>
                <a:ea typeface="Courier New"/>
                <a:cs typeface="Courier New"/>
                <a:sym typeface="Courier New"/>
              </a:rPr>
              <a:t>public:</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A();</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B();</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C();</a:t>
            </a:r>
            <a:endParaRPr sz="2000">
              <a:latin typeface="Courier New"/>
              <a:ea typeface="Courier New"/>
              <a:cs typeface="Courier New"/>
              <a:sym typeface="Courier New"/>
            </a:endParaRPr>
          </a:p>
        </p:txBody>
      </p:sp>
      <p:sp>
        <p:nvSpPr>
          <p:cNvPr id="97" name="Google Shape;97;p18"/>
          <p:cNvSpPr/>
          <p:nvPr/>
        </p:nvSpPr>
        <p:spPr>
          <a:xfrm>
            <a:off x="4701950" y="2732725"/>
            <a:ext cx="2231700" cy="14292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urier New"/>
                <a:ea typeface="Courier New"/>
                <a:cs typeface="Courier New"/>
                <a:sym typeface="Courier New"/>
              </a:rPr>
              <a:t>public:</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A();</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D();</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E();</a:t>
            </a:r>
            <a:endParaRPr sz="2000">
              <a:latin typeface="Courier New"/>
              <a:ea typeface="Courier New"/>
              <a:cs typeface="Courier New"/>
              <a:sym typeface="Courier New"/>
            </a:endParaRPr>
          </a:p>
        </p:txBody>
      </p:sp>
      <p:cxnSp>
        <p:nvCxnSpPr>
          <p:cNvPr id="98" name="Google Shape;98;p18"/>
          <p:cNvCxnSpPr/>
          <p:nvPr/>
        </p:nvCxnSpPr>
        <p:spPr>
          <a:xfrm flipH="1">
            <a:off x="6038625" y="3604025"/>
            <a:ext cx="1825800" cy="24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a:t>
            </a:r>
            <a:endParaRPr/>
          </a:p>
        </p:txBody>
      </p:sp>
      <p:sp>
        <p:nvSpPr>
          <p:cNvPr id="104" name="Google Shape;104;p19"/>
          <p:cNvSpPr txBox="1"/>
          <p:nvPr/>
        </p:nvSpPr>
        <p:spPr>
          <a:xfrm>
            <a:off x="387900" y="1656950"/>
            <a:ext cx="2636100" cy="2683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800">
                <a:solidFill>
                  <a:srgbClr val="595959"/>
                </a:solidFill>
                <a:latin typeface="Courier New"/>
                <a:ea typeface="Courier New"/>
                <a:cs typeface="Courier New"/>
                <a:sym typeface="Courier New"/>
              </a:rPr>
              <a:t>int main() {</a:t>
            </a:r>
            <a:br>
              <a:rPr lang="en" sz="1800">
                <a:solidFill>
                  <a:srgbClr val="595959"/>
                </a:solidFill>
                <a:latin typeface="Courier New"/>
                <a:ea typeface="Courier New"/>
                <a:cs typeface="Courier New"/>
                <a:sym typeface="Courier New"/>
              </a:rPr>
            </a:br>
            <a:r>
              <a:rPr lang="en" sz="1800">
                <a:solidFill>
                  <a:srgbClr val="595959"/>
                </a:solidFill>
                <a:latin typeface="Courier New"/>
                <a:ea typeface="Courier New"/>
                <a:cs typeface="Courier New"/>
                <a:sym typeface="Courier New"/>
              </a:rPr>
              <a:t>	Derived D;</a:t>
            </a:r>
            <a:endParaRPr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595959"/>
                </a:solidFill>
                <a:latin typeface="Courier New"/>
                <a:ea typeface="Courier New"/>
                <a:cs typeface="Courier New"/>
                <a:sym typeface="Courier New"/>
              </a:rPr>
              <a:t>	D.D();</a:t>
            </a:r>
            <a:endParaRPr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595959"/>
                </a:solidFill>
                <a:latin typeface="Courier New"/>
                <a:ea typeface="Courier New"/>
                <a:cs typeface="Courier New"/>
                <a:sym typeface="Courier New"/>
              </a:rPr>
              <a:t>	D.B();</a:t>
            </a:r>
            <a:endParaRPr sz="1800">
              <a:solidFill>
                <a:srgbClr val="595959"/>
              </a:solidFill>
              <a:latin typeface="Courier New"/>
              <a:ea typeface="Courier New"/>
              <a:cs typeface="Courier New"/>
              <a:sym typeface="Courier New"/>
            </a:endParaRPr>
          </a:p>
          <a:p>
            <a:pPr indent="457200" lvl="0" marL="0" rtl="0" algn="l">
              <a:lnSpc>
                <a:spcPct val="115000"/>
              </a:lnSpc>
              <a:spcBef>
                <a:spcPts val="1200"/>
              </a:spcBef>
              <a:spcAft>
                <a:spcPts val="1200"/>
              </a:spcAft>
              <a:buNone/>
            </a:pPr>
            <a:r>
              <a:rPr lang="en" sz="1800">
                <a:solidFill>
                  <a:srgbClr val="595959"/>
                </a:solidFill>
                <a:latin typeface="Courier New"/>
                <a:ea typeface="Courier New"/>
                <a:cs typeface="Courier New"/>
                <a:sym typeface="Courier New"/>
              </a:rPr>
              <a:t>return 0;</a:t>
            </a:r>
            <a:br>
              <a:rPr lang="en" sz="1800">
                <a:solidFill>
                  <a:srgbClr val="595959"/>
                </a:solidFill>
                <a:latin typeface="Courier New"/>
                <a:ea typeface="Courier New"/>
                <a:cs typeface="Courier New"/>
                <a:sym typeface="Courier New"/>
              </a:rPr>
            </a:br>
            <a:r>
              <a:rPr lang="en" sz="1800">
                <a:solidFill>
                  <a:srgbClr val="595959"/>
                </a:solidFill>
                <a:latin typeface="Courier New"/>
                <a:ea typeface="Courier New"/>
                <a:cs typeface="Courier New"/>
                <a:sym typeface="Courier New"/>
              </a:rPr>
              <a:t>}</a:t>
            </a:r>
            <a:endParaRPr sz="1800">
              <a:solidFill>
                <a:srgbClr val="595959"/>
              </a:solidFill>
              <a:latin typeface="Courier New"/>
              <a:ea typeface="Courier New"/>
              <a:cs typeface="Courier New"/>
              <a:sym typeface="Courier New"/>
            </a:endParaRPr>
          </a:p>
        </p:txBody>
      </p:sp>
      <p:sp>
        <p:nvSpPr>
          <p:cNvPr id="105" name="Google Shape;105;p19"/>
          <p:cNvSpPr/>
          <p:nvPr/>
        </p:nvSpPr>
        <p:spPr>
          <a:xfrm>
            <a:off x="4701950" y="1303525"/>
            <a:ext cx="2231700" cy="1429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urier New"/>
                <a:ea typeface="Courier New"/>
                <a:cs typeface="Courier New"/>
                <a:sym typeface="Courier New"/>
              </a:rPr>
              <a:t>public:</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A();</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B();</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C();</a:t>
            </a:r>
            <a:endParaRPr sz="2000">
              <a:latin typeface="Courier New"/>
              <a:ea typeface="Courier New"/>
              <a:cs typeface="Courier New"/>
              <a:sym typeface="Courier New"/>
            </a:endParaRPr>
          </a:p>
        </p:txBody>
      </p:sp>
      <p:sp>
        <p:nvSpPr>
          <p:cNvPr id="106" name="Google Shape;106;p19"/>
          <p:cNvSpPr/>
          <p:nvPr/>
        </p:nvSpPr>
        <p:spPr>
          <a:xfrm>
            <a:off x="4701950" y="2732725"/>
            <a:ext cx="2231700" cy="14292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urier New"/>
                <a:ea typeface="Courier New"/>
                <a:cs typeface="Courier New"/>
                <a:sym typeface="Courier New"/>
              </a:rPr>
              <a:t>public:</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A();</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D();</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E();</a:t>
            </a:r>
            <a:endParaRPr sz="2000">
              <a:latin typeface="Courier New"/>
              <a:ea typeface="Courier New"/>
              <a:cs typeface="Courier New"/>
              <a:sym typeface="Courier New"/>
            </a:endParaRPr>
          </a:p>
        </p:txBody>
      </p:sp>
      <p:cxnSp>
        <p:nvCxnSpPr>
          <p:cNvPr id="107" name="Google Shape;107;p19"/>
          <p:cNvCxnSpPr/>
          <p:nvPr/>
        </p:nvCxnSpPr>
        <p:spPr>
          <a:xfrm flipH="1">
            <a:off x="6038625" y="3604025"/>
            <a:ext cx="1825800" cy="24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a:t>
            </a:r>
            <a:endParaRPr/>
          </a:p>
        </p:txBody>
      </p:sp>
      <p:sp>
        <p:nvSpPr>
          <p:cNvPr id="113" name="Google Shape;113;p20"/>
          <p:cNvSpPr txBox="1"/>
          <p:nvPr/>
        </p:nvSpPr>
        <p:spPr>
          <a:xfrm>
            <a:off x="387900" y="1656950"/>
            <a:ext cx="2636100" cy="2683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800">
                <a:solidFill>
                  <a:srgbClr val="595959"/>
                </a:solidFill>
                <a:latin typeface="Courier New"/>
                <a:ea typeface="Courier New"/>
                <a:cs typeface="Courier New"/>
                <a:sym typeface="Courier New"/>
              </a:rPr>
              <a:t>int main() {</a:t>
            </a:r>
            <a:br>
              <a:rPr lang="en" sz="1800">
                <a:solidFill>
                  <a:srgbClr val="595959"/>
                </a:solidFill>
                <a:latin typeface="Courier New"/>
                <a:ea typeface="Courier New"/>
                <a:cs typeface="Courier New"/>
                <a:sym typeface="Courier New"/>
              </a:rPr>
            </a:br>
            <a:r>
              <a:rPr lang="en" sz="1800">
                <a:solidFill>
                  <a:srgbClr val="595959"/>
                </a:solidFill>
                <a:latin typeface="Courier New"/>
                <a:ea typeface="Courier New"/>
                <a:cs typeface="Courier New"/>
                <a:sym typeface="Courier New"/>
              </a:rPr>
              <a:t>	Derived D;</a:t>
            </a:r>
            <a:endParaRPr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595959"/>
                </a:solidFill>
                <a:latin typeface="Courier New"/>
                <a:ea typeface="Courier New"/>
                <a:cs typeface="Courier New"/>
                <a:sym typeface="Courier New"/>
              </a:rPr>
              <a:t>	D.D();</a:t>
            </a:r>
            <a:endParaRPr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595959"/>
                </a:solidFill>
                <a:latin typeface="Courier New"/>
                <a:ea typeface="Courier New"/>
                <a:cs typeface="Courier New"/>
                <a:sym typeface="Courier New"/>
              </a:rPr>
              <a:t>	D.B();</a:t>
            </a:r>
            <a:endParaRPr sz="1800">
              <a:solidFill>
                <a:srgbClr val="595959"/>
              </a:solidFill>
              <a:latin typeface="Courier New"/>
              <a:ea typeface="Courier New"/>
              <a:cs typeface="Courier New"/>
              <a:sym typeface="Courier New"/>
            </a:endParaRPr>
          </a:p>
          <a:p>
            <a:pPr indent="457200" lvl="0" marL="0" rtl="0" algn="l">
              <a:lnSpc>
                <a:spcPct val="115000"/>
              </a:lnSpc>
              <a:spcBef>
                <a:spcPts val="1200"/>
              </a:spcBef>
              <a:spcAft>
                <a:spcPts val="1200"/>
              </a:spcAft>
              <a:buNone/>
            </a:pPr>
            <a:r>
              <a:rPr lang="en" sz="1800">
                <a:solidFill>
                  <a:srgbClr val="595959"/>
                </a:solidFill>
                <a:latin typeface="Courier New"/>
                <a:ea typeface="Courier New"/>
                <a:cs typeface="Courier New"/>
                <a:sym typeface="Courier New"/>
              </a:rPr>
              <a:t>return 0;</a:t>
            </a:r>
            <a:br>
              <a:rPr lang="en" sz="1800">
                <a:solidFill>
                  <a:srgbClr val="595959"/>
                </a:solidFill>
                <a:latin typeface="Courier New"/>
                <a:ea typeface="Courier New"/>
                <a:cs typeface="Courier New"/>
                <a:sym typeface="Courier New"/>
              </a:rPr>
            </a:br>
            <a:r>
              <a:rPr lang="en" sz="1800">
                <a:solidFill>
                  <a:srgbClr val="595959"/>
                </a:solidFill>
                <a:latin typeface="Courier New"/>
                <a:ea typeface="Courier New"/>
                <a:cs typeface="Courier New"/>
                <a:sym typeface="Courier New"/>
              </a:rPr>
              <a:t>}</a:t>
            </a:r>
            <a:endParaRPr sz="1800">
              <a:solidFill>
                <a:srgbClr val="595959"/>
              </a:solidFill>
              <a:latin typeface="Courier New"/>
              <a:ea typeface="Courier New"/>
              <a:cs typeface="Courier New"/>
              <a:sym typeface="Courier New"/>
            </a:endParaRPr>
          </a:p>
        </p:txBody>
      </p:sp>
      <p:sp>
        <p:nvSpPr>
          <p:cNvPr id="114" name="Google Shape;114;p20"/>
          <p:cNvSpPr/>
          <p:nvPr/>
        </p:nvSpPr>
        <p:spPr>
          <a:xfrm>
            <a:off x="4701950" y="1303525"/>
            <a:ext cx="2231700" cy="1429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urier New"/>
                <a:ea typeface="Courier New"/>
                <a:cs typeface="Courier New"/>
                <a:sym typeface="Courier New"/>
              </a:rPr>
              <a:t>public:</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A();</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B();</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C();</a:t>
            </a:r>
            <a:endParaRPr sz="2000">
              <a:latin typeface="Courier New"/>
              <a:ea typeface="Courier New"/>
              <a:cs typeface="Courier New"/>
              <a:sym typeface="Courier New"/>
            </a:endParaRPr>
          </a:p>
        </p:txBody>
      </p:sp>
      <p:sp>
        <p:nvSpPr>
          <p:cNvPr id="115" name="Google Shape;115;p20"/>
          <p:cNvSpPr/>
          <p:nvPr/>
        </p:nvSpPr>
        <p:spPr>
          <a:xfrm>
            <a:off x="4701950" y="2732725"/>
            <a:ext cx="2231700" cy="14292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urier New"/>
                <a:ea typeface="Courier New"/>
                <a:cs typeface="Courier New"/>
                <a:sym typeface="Courier New"/>
              </a:rPr>
              <a:t>public:</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A();</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D();</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E();</a:t>
            </a:r>
            <a:endParaRPr sz="2000">
              <a:latin typeface="Courier New"/>
              <a:ea typeface="Courier New"/>
              <a:cs typeface="Courier New"/>
              <a:sym typeface="Courier New"/>
            </a:endParaRPr>
          </a:p>
        </p:txBody>
      </p:sp>
      <p:cxnSp>
        <p:nvCxnSpPr>
          <p:cNvPr id="116" name="Google Shape;116;p20"/>
          <p:cNvCxnSpPr/>
          <p:nvPr/>
        </p:nvCxnSpPr>
        <p:spPr>
          <a:xfrm flipH="1">
            <a:off x="6038625" y="3604025"/>
            <a:ext cx="1825800" cy="24000"/>
          </a:xfrm>
          <a:prstGeom prst="straightConnector1">
            <a:avLst/>
          </a:prstGeom>
          <a:noFill/>
          <a:ln cap="flat" cmpd="sng" w="9525">
            <a:solidFill>
              <a:schemeClr val="dk2"/>
            </a:solidFill>
            <a:prstDash val="solid"/>
            <a:round/>
            <a:headEnd len="med" w="med" type="none"/>
            <a:tailEnd len="med" w="med" type="triangle"/>
          </a:ln>
        </p:spPr>
      </p:cxnSp>
      <p:cxnSp>
        <p:nvCxnSpPr>
          <p:cNvPr id="117" name="Google Shape;117;p20"/>
          <p:cNvCxnSpPr/>
          <p:nvPr/>
        </p:nvCxnSpPr>
        <p:spPr>
          <a:xfrm flipH="1">
            <a:off x="6038625" y="2156225"/>
            <a:ext cx="1825800" cy="24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a:t>
            </a:r>
            <a:endParaRPr/>
          </a:p>
        </p:txBody>
      </p:sp>
      <p:sp>
        <p:nvSpPr>
          <p:cNvPr id="123" name="Google Shape;123;p21"/>
          <p:cNvSpPr txBox="1"/>
          <p:nvPr/>
        </p:nvSpPr>
        <p:spPr>
          <a:xfrm>
            <a:off x="387900" y="1656950"/>
            <a:ext cx="2636100" cy="26832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lang="en" sz="1800">
                <a:solidFill>
                  <a:srgbClr val="595959"/>
                </a:solidFill>
                <a:latin typeface="Courier New"/>
                <a:ea typeface="Courier New"/>
                <a:cs typeface="Courier New"/>
                <a:sym typeface="Courier New"/>
              </a:rPr>
              <a:t>int main() {</a:t>
            </a:r>
            <a:br>
              <a:rPr lang="en" sz="1800">
                <a:solidFill>
                  <a:srgbClr val="595959"/>
                </a:solidFill>
                <a:latin typeface="Courier New"/>
                <a:ea typeface="Courier New"/>
                <a:cs typeface="Courier New"/>
                <a:sym typeface="Courier New"/>
              </a:rPr>
            </a:br>
            <a:r>
              <a:rPr lang="en" sz="1800">
                <a:solidFill>
                  <a:srgbClr val="595959"/>
                </a:solidFill>
                <a:latin typeface="Courier New"/>
                <a:ea typeface="Courier New"/>
                <a:cs typeface="Courier New"/>
                <a:sym typeface="Courier New"/>
              </a:rPr>
              <a:t>	Derived D;</a:t>
            </a:r>
            <a:endParaRPr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595959"/>
                </a:solidFill>
                <a:latin typeface="Courier New"/>
                <a:ea typeface="Courier New"/>
                <a:cs typeface="Courier New"/>
                <a:sym typeface="Courier New"/>
              </a:rPr>
              <a:t>	D.D();</a:t>
            </a:r>
            <a:endParaRPr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595959"/>
                </a:solidFill>
                <a:latin typeface="Courier New"/>
                <a:ea typeface="Courier New"/>
                <a:cs typeface="Courier New"/>
                <a:sym typeface="Courier New"/>
              </a:rPr>
              <a:t>	D.B();</a:t>
            </a:r>
            <a:endParaRPr sz="1800">
              <a:solidFill>
                <a:srgbClr val="595959"/>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800">
                <a:solidFill>
                  <a:srgbClr val="595959"/>
                </a:solidFill>
                <a:latin typeface="Courier New"/>
                <a:ea typeface="Courier New"/>
                <a:cs typeface="Courier New"/>
                <a:sym typeface="Courier New"/>
              </a:rPr>
              <a:t>	D.A();</a:t>
            </a:r>
            <a:endParaRPr sz="1800">
              <a:solidFill>
                <a:srgbClr val="595959"/>
              </a:solidFill>
              <a:latin typeface="Courier New"/>
              <a:ea typeface="Courier New"/>
              <a:cs typeface="Courier New"/>
              <a:sym typeface="Courier New"/>
            </a:endParaRPr>
          </a:p>
          <a:p>
            <a:pPr indent="457200" lvl="0" marL="0" rtl="0" algn="l">
              <a:lnSpc>
                <a:spcPct val="115000"/>
              </a:lnSpc>
              <a:spcBef>
                <a:spcPts val="1200"/>
              </a:spcBef>
              <a:spcAft>
                <a:spcPts val="1200"/>
              </a:spcAft>
              <a:buNone/>
            </a:pPr>
            <a:r>
              <a:rPr lang="en" sz="1800">
                <a:solidFill>
                  <a:srgbClr val="595959"/>
                </a:solidFill>
                <a:latin typeface="Courier New"/>
                <a:ea typeface="Courier New"/>
                <a:cs typeface="Courier New"/>
                <a:sym typeface="Courier New"/>
              </a:rPr>
              <a:t>return 0;</a:t>
            </a:r>
            <a:br>
              <a:rPr lang="en" sz="1800">
                <a:solidFill>
                  <a:srgbClr val="595959"/>
                </a:solidFill>
                <a:latin typeface="Courier New"/>
                <a:ea typeface="Courier New"/>
                <a:cs typeface="Courier New"/>
                <a:sym typeface="Courier New"/>
              </a:rPr>
            </a:br>
            <a:r>
              <a:rPr lang="en" sz="1800">
                <a:solidFill>
                  <a:srgbClr val="595959"/>
                </a:solidFill>
                <a:latin typeface="Courier New"/>
                <a:ea typeface="Courier New"/>
                <a:cs typeface="Courier New"/>
                <a:sym typeface="Courier New"/>
              </a:rPr>
              <a:t>}</a:t>
            </a:r>
            <a:endParaRPr sz="1800">
              <a:solidFill>
                <a:srgbClr val="595959"/>
              </a:solidFill>
              <a:latin typeface="Courier New"/>
              <a:ea typeface="Courier New"/>
              <a:cs typeface="Courier New"/>
              <a:sym typeface="Courier New"/>
            </a:endParaRPr>
          </a:p>
        </p:txBody>
      </p:sp>
      <p:sp>
        <p:nvSpPr>
          <p:cNvPr id="124" name="Google Shape;124;p21"/>
          <p:cNvSpPr/>
          <p:nvPr/>
        </p:nvSpPr>
        <p:spPr>
          <a:xfrm>
            <a:off x="4701950" y="1303525"/>
            <a:ext cx="2231700" cy="1429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urier New"/>
                <a:ea typeface="Courier New"/>
                <a:cs typeface="Courier New"/>
                <a:sym typeface="Courier New"/>
              </a:rPr>
              <a:t>public:</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A();</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B();</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C();</a:t>
            </a:r>
            <a:endParaRPr sz="2000">
              <a:latin typeface="Courier New"/>
              <a:ea typeface="Courier New"/>
              <a:cs typeface="Courier New"/>
              <a:sym typeface="Courier New"/>
            </a:endParaRPr>
          </a:p>
        </p:txBody>
      </p:sp>
      <p:sp>
        <p:nvSpPr>
          <p:cNvPr id="125" name="Google Shape;125;p21"/>
          <p:cNvSpPr/>
          <p:nvPr/>
        </p:nvSpPr>
        <p:spPr>
          <a:xfrm>
            <a:off x="4701950" y="2732725"/>
            <a:ext cx="2231700" cy="14292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urier New"/>
                <a:ea typeface="Courier New"/>
                <a:cs typeface="Courier New"/>
                <a:sym typeface="Courier New"/>
              </a:rPr>
              <a:t>public:</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A();</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D();</a:t>
            </a:r>
            <a:endParaRPr sz="2000">
              <a:latin typeface="Courier New"/>
              <a:ea typeface="Courier New"/>
              <a:cs typeface="Courier New"/>
              <a:sym typeface="Courier New"/>
            </a:endParaRPr>
          </a:p>
          <a:p>
            <a:pPr indent="457200" lvl="0" marL="0" rtl="0" algn="l">
              <a:spcBef>
                <a:spcPts val="0"/>
              </a:spcBef>
              <a:spcAft>
                <a:spcPts val="0"/>
              </a:spcAft>
              <a:buNone/>
            </a:pPr>
            <a:r>
              <a:rPr lang="en" sz="2000">
                <a:latin typeface="Courier New"/>
                <a:ea typeface="Courier New"/>
                <a:cs typeface="Courier New"/>
                <a:sym typeface="Courier New"/>
              </a:rPr>
              <a:t>E();</a:t>
            </a:r>
            <a:endParaRPr sz="2000">
              <a:latin typeface="Courier New"/>
              <a:ea typeface="Courier New"/>
              <a:cs typeface="Courier New"/>
              <a:sym typeface="Courier New"/>
            </a:endParaRPr>
          </a:p>
        </p:txBody>
      </p:sp>
      <p:cxnSp>
        <p:nvCxnSpPr>
          <p:cNvPr id="126" name="Google Shape;126;p21"/>
          <p:cNvCxnSpPr/>
          <p:nvPr/>
        </p:nvCxnSpPr>
        <p:spPr>
          <a:xfrm flipH="1">
            <a:off x="6038625" y="3604025"/>
            <a:ext cx="1825800" cy="24000"/>
          </a:xfrm>
          <a:prstGeom prst="straightConnector1">
            <a:avLst/>
          </a:prstGeom>
          <a:noFill/>
          <a:ln cap="flat" cmpd="sng" w="9525">
            <a:solidFill>
              <a:schemeClr val="dk2"/>
            </a:solidFill>
            <a:prstDash val="solid"/>
            <a:round/>
            <a:headEnd len="med" w="med" type="none"/>
            <a:tailEnd len="med" w="med" type="triangle"/>
          </a:ln>
        </p:spPr>
      </p:cxnSp>
      <p:cxnSp>
        <p:nvCxnSpPr>
          <p:cNvPr id="127" name="Google Shape;127;p21"/>
          <p:cNvCxnSpPr/>
          <p:nvPr/>
        </p:nvCxnSpPr>
        <p:spPr>
          <a:xfrm flipH="1">
            <a:off x="6038625" y="2156225"/>
            <a:ext cx="1825800" cy="24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