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8" r:id="rId4"/>
    <p:sldId id="259" r:id="rId5"/>
    <p:sldId id="268" r:id="rId6"/>
    <p:sldId id="267" r:id="rId7"/>
    <p:sldId id="270" r:id="rId8"/>
    <p:sldId id="260" r:id="rId9"/>
    <p:sldId id="261" r:id="rId10"/>
    <p:sldId id="262" r:id="rId11"/>
    <p:sldId id="2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9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solidFill>
                  <a:srgbClr val="DBF5F9">
                    <a:shade val="90000"/>
                  </a:srgbClr>
                </a:solidFill>
              </a:rPr>
              <a:pPr/>
              <a:t>2018/5/18</a:t>
            </a:fld>
            <a:endParaRPr lang="zh-CN" alt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zh-CN" alt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solidFill>
                  <a:srgbClr val="DBF5F9">
                    <a:shade val="90000"/>
                  </a:srgbClr>
                </a:solidFill>
              </a:rPr>
              <a:pPr/>
              <a:t>‹#›</a:t>
            </a:fld>
            <a:endParaRPr lang="zh-CN" altLang="en-US">
              <a:solidFill>
                <a:srgbClr val="DBF5F9">
                  <a:shade val="90000"/>
                </a:srgbClr>
              </a:solidFill>
            </a:endParaRPr>
          </a:p>
        </p:txBody>
      </p:sp>
    </p:spTree>
    <p:extLst>
      <p:ext uri="{BB962C8B-B14F-4D97-AF65-F5344CB8AC3E}">
        <p14:creationId xmlns:p14="http://schemas.microsoft.com/office/powerpoint/2010/main" val="612128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5818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95199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solidFill>
                  <a:srgbClr val="DBF5F9">
                    <a:shade val="90000"/>
                  </a:srgbClr>
                </a:solidFill>
              </a:rPr>
              <a:pPr/>
              <a:t>2018/5/18</a:t>
            </a:fld>
            <a:endParaRPr lang="zh-CN" alt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zh-CN" alt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solidFill>
                  <a:srgbClr val="DBF5F9">
                    <a:shade val="90000"/>
                  </a:srgbClr>
                </a:solidFill>
              </a:rPr>
              <a:pPr/>
              <a:t>‹#›</a:t>
            </a:fld>
            <a:endParaRPr lang="zh-CN" altLang="en-US">
              <a:solidFill>
                <a:srgbClr val="DBF5F9">
                  <a:shade val="90000"/>
                </a:srgbClr>
              </a:solidFill>
            </a:endParaRPr>
          </a:p>
        </p:txBody>
      </p:sp>
    </p:spTree>
    <p:extLst>
      <p:ext uri="{BB962C8B-B14F-4D97-AF65-F5344CB8AC3E}">
        <p14:creationId xmlns:p14="http://schemas.microsoft.com/office/powerpoint/2010/main" val="108910751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304626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DBF5F9">
                    <a:shade val="90000"/>
                  </a:srgbClr>
                </a:solidFill>
              </a:rPr>
              <a:pPr/>
              <a:t>2018/5/18</a:t>
            </a:fld>
            <a:endParaRPr lang="zh-CN" alt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DBF5F9">
                    <a:shade val="90000"/>
                  </a:srgbClr>
                </a:solidFill>
              </a:rPr>
              <a:pPr/>
              <a:t>‹#›</a:t>
            </a:fld>
            <a:endParaRPr lang="zh-CN" altLang="en-US">
              <a:solidFill>
                <a:srgbClr val="DBF5F9">
                  <a:shade val="90000"/>
                </a:srgbClr>
              </a:solidFill>
            </a:endParaRPr>
          </a:p>
        </p:txBody>
      </p:sp>
    </p:spTree>
    <p:extLst>
      <p:ext uri="{BB962C8B-B14F-4D97-AF65-F5344CB8AC3E}">
        <p14:creationId xmlns:p14="http://schemas.microsoft.com/office/powerpoint/2010/main" val="62992911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895066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zh-CN" alt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222984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zh-CN" alt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263511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zh-CN" alt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419147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02655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303037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1767542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477770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42007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DBF5F9">
                    <a:shade val="90000"/>
                  </a:srgbClr>
                </a:solidFill>
              </a:rPr>
              <a:pPr/>
              <a:t>2018/5/18</a:t>
            </a:fld>
            <a:endParaRPr lang="zh-CN" alt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zh-CN" alt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DBF5F9">
                    <a:shade val="90000"/>
                  </a:srgbClr>
                </a:solidFill>
              </a:rPr>
              <a:pPr/>
              <a:t>‹#›</a:t>
            </a:fld>
            <a:endParaRPr lang="zh-CN" altLang="en-US">
              <a:solidFill>
                <a:srgbClr val="DBF5F9">
                  <a:shade val="90000"/>
                </a:srgbClr>
              </a:solidFill>
            </a:endParaRPr>
          </a:p>
        </p:txBody>
      </p:sp>
    </p:spTree>
    <p:extLst>
      <p:ext uri="{BB962C8B-B14F-4D97-AF65-F5344CB8AC3E}">
        <p14:creationId xmlns:p14="http://schemas.microsoft.com/office/powerpoint/2010/main" val="22979529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29450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zh-CN" alt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428132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zh-CN" alt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138502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zh-CN" alt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206975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Tree>
    <p:extLst>
      <p:ext uri="{BB962C8B-B14F-4D97-AF65-F5344CB8AC3E}">
        <p14:creationId xmlns:p14="http://schemas.microsoft.com/office/powerpoint/2010/main" val="369218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zh-CN" alt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215924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p14="http://schemas.microsoft.com/office/powerpoint/2010/main" val="625867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solidFill>
                  <a:srgbClr val="04617B">
                    <a:shade val="90000"/>
                  </a:srgbClr>
                </a:solidFill>
              </a:rPr>
              <a:pPr/>
              <a:t>2018/5/18</a:t>
            </a:fld>
            <a:endParaRPr lang="zh-CN" alt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solidFill>
                  <a:srgbClr val="04617B">
                    <a:shade val="90000"/>
                  </a:srgbClr>
                </a:solidFill>
              </a:rPr>
              <a:pPr/>
              <a:t>‹#›</a:t>
            </a:fld>
            <a:endParaRPr lang="zh-CN" altLang="en-US">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p14="http://schemas.microsoft.com/office/powerpoint/2010/main" val="3895280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1584" y="1124745"/>
            <a:ext cx="7772400" cy="1470025"/>
          </a:xfrm>
        </p:spPr>
        <p:txBody>
          <a:bodyPr/>
          <a:lstStyle/>
          <a:p>
            <a:pPr algn="ctr"/>
            <a:r>
              <a:rPr lang="zh-CN" altLang="en-US"/>
              <a:t>谈谈</a:t>
            </a:r>
            <a:r>
              <a:rPr lang="en-US" altLang="zh-CN" smtClean="0"/>
              <a:t>“</a:t>
            </a:r>
            <a:r>
              <a:rPr lang="zh-CN" altLang="en-US" smtClean="0"/>
              <a:t>并发</a:t>
            </a:r>
            <a:r>
              <a:rPr lang="en-US" altLang="zh-CN" smtClean="0"/>
              <a:t>”</a:t>
            </a:r>
            <a:endParaRPr lang="zh-CN" altLang="en-US" dirty="0"/>
          </a:p>
        </p:txBody>
      </p:sp>
      <p:sp>
        <p:nvSpPr>
          <p:cNvPr id="3" name="副标题 2"/>
          <p:cNvSpPr>
            <a:spLocks noGrp="1"/>
          </p:cNvSpPr>
          <p:nvPr>
            <p:ph type="subTitle" idx="1"/>
          </p:nvPr>
        </p:nvSpPr>
        <p:spPr>
          <a:xfrm>
            <a:off x="2927648" y="2996952"/>
            <a:ext cx="6400800" cy="549812"/>
          </a:xfrm>
        </p:spPr>
        <p:txBody>
          <a:bodyPr>
            <a:normAutofit/>
          </a:bodyPr>
          <a:lstStyle/>
          <a:p>
            <a:pPr algn="l"/>
            <a:r>
              <a:rPr lang="zh-CN" altLang="en-US" smtClean="0"/>
              <a:t>并发会带来很多问题，为什么还要用并发？</a:t>
            </a:r>
            <a:endParaRPr lang="zh-CN" altLang="en-US" dirty="0"/>
          </a:p>
        </p:txBody>
      </p:sp>
      <p:sp>
        <p:nvSpPr>
          <p:cNvPr id="7" name="文本框 6"/>
          <p:cNvSpPr txBox="1"/>
          <p:nvPr/>
        </p:nvSpPr>
        <p:spPr>
          <a:xfrm>
            <a:off x="1310794" y="3702724"/>
            <a:ext cx="9853980" cy="492443"/>
          </a:xfrm>
          <a:prstGeom prst="rect">
            <a:avLst/>
          </a:prstGeom>
          <a:noFill/>
        </p:spPr>
        <p:txBody>
          <a:bodyPr wrap="none" rtlCol="0">
            <a:spAutoFit/>
          </a:bodyPr>
          <a:lstStyle/>
          <a:p>
            <a:r>
              <a:rPr lang="zh-CN" altLang="en-US" sz="2600"/>
              <a:t>并发提高了硬件的利用率，直接反应就是性能的提升，成本的下降</a:t>
            </a:r>
          </a:p>
        </p:txBody>
      </p:sp>
    </p:spTree>
    <p:extLst>
      <p:ext uri="{BB962C8B-B14F-4D97-AF65-F5344CB8AC3E}">
        <p14:creationId xmlns:p14="http://schemas.microsoft.com/office/powerpoint/2010/main" val="224218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1584" y="1124745"/>
            <a:ext cx="7772400" cy="1470025"/>
          </a:xfrm>
        </p:spPr>
        <p:txBody>
          <a:bodyPr/>
          <a:lstStyle/>
          <a:p>
            <a:pPr algn="ctr"/>
            <a:r>
              <a:rPr lang="zh-CN" altLang="en-US"/>
              <a:t>谈谈</a:t>
            </a:r>
            <a:r>
              <a:rPr lang="en-US" altLang="zh-CN" smtClean="0"/>
              <a:t>“</a:t>
            </a:r>
            <a:r>
              <a:rPr lang="zh-CN" altLang="en-US" smtClean="0"/>
              <a:t>并发</a:t>
            </a:r>
            <a:r>
              <a:rPr lang="en-US" altLang="zh-CN" smtClean="0"/>
              <a:t>”</a:t>
            </a:r>
            <a:r>
              <a:rPr lang="zh-CN" altLang="en-US" smtClean="0"/>
              <a:t>预告</a:t>
            </a:r>
            <a:endParaRPr lang="zh-CN" altLang="en-US" dirty="0"/>
          </a:p>
        </p:txBody>
      </p:sp>
      <p:sp>
        <p:nvSpPr>
          <p:cNvPr id="3" name="副标题 2"/>
          <p:cNvSpPr>
            <a:spLocks noGrp="1"/>
          </p:cNvSpPr>
          <p:nvPr>
            <p:ph type="subTitle" idx="1"/>
          </p:nvPr>
        </p:nvSpPr>
        <p:spPr>
          <a:xfrm>
            <a:off x="2927648" y="2996952"/>
            <a:ext cx="6400800" cy="549812"/>
          </a:xfrm>
        </p:spPr>
        <p:txBody>
          <a:bodyPr>
            <a:normAutofit/>
          </a:bodyPr>
          <a:lstStyle/>
          <a:p>
            <a:pPr algn="l"/>
            <a:r>
              <a:rPr lang="zh-CN" altLang="en-US" smtClean="0"/>
              <a:t>消息队列 </a:t>
            </a:r>
            <a:r>
              <a:rPr lang="en-US" altLang="zh-CN" smtClean="0"/>
              <a:t>and java</a:t>
            </a:r>
            <a:r>
              <a:rPr lang="zh-CN" altLang="en-US" smtClean="0"/>
              <a:t>并发类库和并发容器</a:t>
            </a:r>
            <a:endParaRPr lang="zh-CN" altLang="en-US" dirty="0"/>
          </a:p>
        </p:txBody>
      </p:sp>
    </p:spTree>
    <p:extLst>
      <p:ext uri="{BB962C8B-B14F-4D97-AF65-F5344CB8AC3E}">
        <p14:creationId xmlns:p14="http://schemas.microsoft.com/office/powerpoint/2010/main" val="21289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如下代码的问题</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a:t> controller.java</a:t>
            </a:r>
            <a:r>
              <a:rPr lang="zh-CN" altLang="en-US"/>
              <a:t>代码：</a:t>
            </a:r>
            <a:br>
              <a:rPr lang="zh-CN" altLang="en-US"/>
            </a:br>
            <a:r>
              <a:rPr lang="zh-CN" altLang="en-US"/>
              <a:t>    </a:t>
            </a:r>
            <a:r>
              <a:rPr lang="en-US" altLang="zh-CN"/>
              <a:t>........</a:t>
            </a:r>
            <a:r>
              <a:rPr lang="zh-CN" altLang="en-US"/>
              <a:t/>
            </a:r>
            <a:br>
              <a:rPr lang="zh-CN" altLang="en-US"/>
            </a:br>
            <a:r>
              <a:rPr lang="zh-CN" altLang="en-US"/>
              <a:t>    </a:t>
            </a:r>
            <a:r>
              <a:rPr lang="en-US" altLang="zh-CN"/>
              <a:t>@Autowired</a:t>
            </a:r>
            <a:r>
              <a:rPr lang="en-US" altLang="zh-CN"/>
              <a:t/>
            </a:r>
            <a:br>
              <a:rPr lang="en-US" altLang="zh-CN"/>
            </a:br>
            <a:r>
              <a:rPr lang="en-US" altLang="zh-CN"/>
              <a:t>     private XXXService xxxService;</a:t>
            </a:r>
            <a:r>
              <a:rPr lang="en-US" altLang="zh-CN"/>
              <a:t/>
            </a:r>
            <a:br>
              <a:rPr lang="en-US" altLang="zh-CN"/>
            </a:br>
            <a:r>
              <a:rPr lang="en-US" altLang="zh-CN"/>
              <a:t>    ........</a:t>
            </a:r>
            <a:r>
              <a:rPr lang="en-US" altLang="zh-CN"/>
              <a:t/>
            </a:r>
            <a:br>
              <a:rPr lang="en-US" altLang="zh-CN"/>
            </a:br>
            <a:r>
              <a:rPr lang="en-US" altLang="zh-CN"/>
              <a:t>    @RequestMapping("/doXXX.do")</a:t>
            </a:r>
            <a:r>
              <a:rPr lang="en-US" altLang="zh-CN"/>
              <a:t/>
            </a:r>
            <a:br>
              <a:rPr lang="en-US" altLang="zh-CN"/>
            </a:br>
            <a:r>
              <a:rPr lang="en-US" altLang="zh-CN"/>
              <a:t>    public void doXXX(){</a:t>
            </a:r>
            <a:r>
              <a:rPr lang="en-US" altLang="zh-CN"/>
              <a:t/>
            </a:r>
            <a:br>
              <a:rPr lang="en-US" altLang="zh-CN"/>
            </a:br>
            <a:r>
              <a:rPr lang="en-US" altLang="zh-CN"/>
              <a:t>        .....</a:t>
            </a:r>
            <a:r>
              <a:rPr lang="en-US" altLang="zh-CN"/>
              <a:t/>
            </a:r>
            <a:br>
              <a:rPr lang="en-US" altLang="zh-CN"/>
            </a:br>
            <a:r>
              <a:rPr lang="en-US" altLang="zh-CN"/>
              <a:t>        xxxService.saveXXX(String content,....);</a:t>
            </a:r>
            <a:r>
              <a:rPr lang="en-US" altLang="zh-CN"/>
              <a:t/>
            </a:r>
            <a:br>
              <a:rPr lang="en-US" altLang="zh-CN"/>
            </a:br>
            <a:r>
              <a:rPr lang="en-US" altLang="zh-CN"/>
              <a:t>        .....</a:t>
            </a:r>
            <a:r>
              <a:rPr lang="en-US" altLang="zh-CN"/>
              <a:t/>
            </a:r>
            <a:br>
              <a:rPr lang="en-US" altLang="zh-CN"/>
            </a:br>
            <a:r>
              <a:rPr lang="en-US" altLang="zh-CN"/>
              <a:t>    }</a:t>
            </a:r>
            <a:r>
              <a:rPr lang="en-US" altLang="zh-CN"/>
              <a:t/>
            </a:r>
            <a:br>
              <a:rPr lang="en-US" altLang="zh-CN"/>
            </a:br>
            <a:r>
              <a:rPr lang="en-US" altLang="zh-CN"/>
              <a:t>    XXXService.java</a:t>
            </a:r>
            <a:r>
              <a:rPr lang="zh-CN" altLang="en-US"/>
              <a:t>代码：</a:t>
            </a:r>
            <a:br>
              <a:rPr lang="zh-CN" altLang="en-US"/>
            </a:br>
            <a:r>
              <a:rPr lang="zh-CN" altLang="en-US"/>
              <a:t>    </a:t>
            </a:r>
            <a:r>
              <a:rPr lang="en-US" altLang="zh-CN"/>
              <a:t>private String content</a:t>
            </a:r>
            <a:r>
              <a:rPr lang="zh-CN" altLang="en-US"/>
              <a:t>；</a:t>
            </a:r>
            <a:r>
              <a:rPr lang="en-US" altLang="zh-CN"/>
              <a:t/>
            </a:r>
            <a:br>
              <a:rPr lang="en-US" altLang="zh-CN"/>
            </a:br>
            <a:r>
              <a:rPr lang="en-US" altLang="zh-CN"/>
              <a:t>    ......</a:t>
            </a:r>
            <a:r>
              <a:rPr lang="en-US" altLang="zh-CN"/>
              <a:t/>
            </a:r>
            <a:br>
              <a:rPr lang="en-US" altLang="zh-CN"/>
            </a:br>
            <a:r>
              <a:rPr lang="en-US" altLang="zh-CN"/>
              <a:t>    private void init(){//</a:t>
            </a:r>
            <a:r>
              <a:rPr lang="zh-CN" altLang="en-US"/>
              <a:t>清空请求参数</a:t>
            </a:r>
            <a:r>
              <a:rPr lang="zh-CN" altLang="en-US"/>
              <a:t/>
            </a:r>
            <a:br>
              <a:rPr lang="zh-CN" altLang="en-US"/>
            </a:br>
            <a:r>
              <a:rPr lang="zh-CN" altLang="en-US"/>
              <a:t>        </a:t>
            </a:r>
            <a:r>
              <a:rPr lang="en-US" altLang="zh-CN"/>
              <a:t>content = null;</a:t>
            </a:r>
            <a:r>
              <a:rPr lang="en-US" altLang="zh-CN"/>
              <a:t/>
            </a:r>
            <a:br>
              <a:rPr lang="en-US" altLang="zh-CN"/>
            </a:br>
            <a:r>
              <a:rPr lang="en-US" altLang="zh-CN"/>
              <a:t>        ......</a:t>
            </a:r>
            <a:r>
              <a:rPr lang="en-US" altLang="zh-CN"/>
              <a:t/>
            </a:r>
            <a:br>
              <a:rPr lang="en-US" altLang="zh-CN"/>
            </a:br>
            <a:r>
              <a:rPr lang="en-US" altLang="zh-CN"/>
              <a:t>    }</a:t>
            </a:r>
            <a:r>
              <a:rPr lang="en-US" altLang="zh-CN"/>
              <a:t/>
            </a:r>
            <a:br>
              <a:rPr lang="en-US" altLang="zh-CN"/>
            </a:br>
            <a:r>
              <a:rPr lang="en-US" altLang="zh-CN"/>
              <a:t>    public boolean saveXXX(String content, ......){</a:t>
            </a:r>
            <a:r>
              <a:rPr lang="en-US" altLang="zh-CN"/>
              <a:t/>
            </a:r>
            <a:br>
              <a:rPr lang="en-US" altLang="zh-CN"/>
            </a:br>
            <a:r>
              <a:rPr lang="en-US" altLang="zh-CN"/>
              <a:t>        this.init(content, ...);</a:t>
            </a:r>
            <a:r>
              <a:rPr lang="en-US" altLang="zh-CN"/>
              <a:t/>
            </a:r>
            <a:br>
              <a:rPr lang="en-US" altLang="zh-CN"/>
            </a:br>
            <a:r>
              <a:rPr lang="en-US" altLang="zh-CN"/>
              <a:t>        this.content = content;</a:t>
            </a:r>
            <a:r>
              <a:rPr lang="en-US" altLang="zh-CN"/>
              <a:t/>
            </a:r>
            <a:br>
              <a:rPr lang="en-US" altLang="zh-CN"/>
            </a:br>
            <a:r>
              <a:rPr lang="en-US" altLang="zh-CN"/>
              <a:t>        //</a:t>
            </a:r>
            <a:r>
              <a:rPr lang="zh-CN" altLang="en-US"/>
              <a:t>业务逻辑处理</a:t>
            </a:r>
            <a:r>
              <a:rPr lang="zh-CN" altLang="en-US"/>
              <a:t/>
            </a:r>
            <a:br>
              <a:rPr lang="zh-CN" altLang="en-US"/>
            </a:br>
            <a:r>
              <a:rPr lang="zh-CN" altLang="en-US"/>
              <a:t>    ｝</a:t>
            </a:r>
            <a:endParaRPr lang="en-US" altLang="zh-CN" dirty="0" smtClean="0"/>
          </a:p>
        </p:txBody>
      </p:sp>
    </p:spTree>
    <p:extLst>
      <p:ext uri="{BB962C8B-B14F-4D97-AF65-F5344CB8AC3E}">
        <p14:creationId xmlns:p14="http://schemas.microsoft.com/office/powerpoint/2010/main" val="390683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实用的面试题</a:t>
            </a:r>
            <a:endParaRPr lang="zh-CN" altLang="en-US" dirty="0"/>
          </a:p>
        </p:txBody>
      </p:sp>
      <p:sp>
        <p:nvSpPr>
          <p:cNvPr id="5" name="内容占位符 2"/>
          <p:cNvSpPr>
            <a:spLocks noGrp="1"/>
          </p:cNvSpPr>
          <p:nvPr>
            <p:ph idx="1"/>
          </p:nvPr>
        </p:nvSpPr>
        <p:spPr>
          <a:xfrm>
            <a:off x="415636" y="1979399"/>
            <a:ext cx="10972800" cy="738447"/>
          </a:xfrm>
        </p:spPr>
        <p:txBody>
          <a:bodyPr/>
          <a:lstStyle/>
          <a:p>
            <a:r>
              <a:rPr lang="zh-CN" altLang="en-US" b="1"/>
              <a:t>我们如何创建一个线程？</a:t>
            </a:r>
          </a:p>
          <a:p>
            <a:endParaRPr lang="en-US" altLang="zh-CN" dirty="0" smtClean="0"/>
          </a:p>
        </p:txBody>
      </p:sp>
      <p:sp>
        <p:nvSpPr>
          <p:cNvPr id="6" name="内容占位符 2"/>
          <p:cNvSpPr txBox="1">
            <a:spLocks/>
          </p:cNvSpPr>
          <p:nvPr/>
        </p:nvSpPr>
        <p:spPr>
          <a:xfrm>
            <a:off x="512618" y="2697481"/>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7" name="内容占位符 2"/>
          <p:cNvSpPr txBox="1">
            <a:spLocks/>
          </p:cNvSpPr>
          <p:nvPr/>
        </p:nvSpPr>
        <p:spPr>
          <a:xfrm>
            <a:off x="512618" y="1850276"/>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9" name="内容占位符 2"/>
          <p:cNvSpPr txBox="1">
            <a:spLocks/>
          </p:cNvSpPr>
          <p:nvPr/>
        </p:nvSpPr>
        <p:spPr>
          <a:xfrm>
            <a:off x="427910" y="3447105"/>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b="1"/>
              <a:t> volatile</a:t>
            </a:r>
            <a:r>
              <a:rPr lang="zh-CN" altLang="en-US" b="1"/>
              <a:t>关键字在</a:t>
            </a:r>
            <a:r>
              <a:rPr lang="en-US" altLang="zh-CN" b="1"/>
              <a:t>Java</a:t>
            </a:r>
            <a:r>
              <a:rPr lang="zh-CN" altLang="en-US" b="1"/>
              <a:t>中有什么作用？</a:t>
            </a:r>
          </a:p>
          <a:p>
            <a:endParaRPr lang="en-US" altLang="zh-CN" dirty="0" smtClean="0"/>
          </a:p>
        </p:txBody>
      </p:sp>
      <p:sp>
        <p:nvSpPr>
          <p:cNvPr id="10" name="文本框 9"/>
          <p:cNvSpPr txBox="1"/>
          <p:nvPr/>
        </p:nvSpPr>
        <p:spPr>
          <a:xfrm>
            <a:off x="427910" y="2633671"/>
            <a:ext cx="11336180" cy="646331"/>
          </a:xfrm>
          <a:prstGeom prst="rect">
            <a:avLst/>
          </a:prstGeom>
          <a:noFill/>
        </p:spPr>
        <p:txBody>
          <a:bodyPr wrap="none" rtlCol="0">
            <a:spAutoFit/>
          </a:bodyPr>
          <a:lstStyle/>
          <a:p>
            <a:r>
              <a:rPr lang="zh-CN" altLang="en-US"/>
              <a:t>有两种创建线程的方法：一是实现</a:t>
            </a:r>
            <a:r>
              <a:rPr lang="en-US" altLang="zh-CN"/>
              <a:t>Runnable</a:t>
            </a:r>
            <a:r>
              <a:rPr lang="zh-CN" altLang="en-US"/>
              <a:t>接口，然后将它传递给</a:t>
            </a:r>
            <a:r>
              <a:rPr lang="en-US" altLang="zh-CN"/>
              <a:t>Thread</a:t>
            </a:r>
            <a:r>
              <a:rPr lang="zh-CN" altLang="en-US"/>
              <a:t>的构造函数，创建一个</a:t>
            </a:r>
            <a:r>
              <a:rPr lang="en-US" altLang="zh-CN"/>
              <a:t>Thread</a:t>
            </a:r>
            <a:r>
              <a:rPr lang="zh-CN" altLang="en-US"/>
              <a:t>对象</a:t>
            </a:r>
            <a:r>
              <a:rPr lang="zh-CN" altLang="en-US" smtClean="0"/>
              <a:t>；</a:t>
            </a:r>
            <a:endParaRPr lang="en-US" altLang="zh-CN" smtClean="0"/>
          </a:p>
          <a:p>
            <a:r>
              <a:rPr lang="zh-CN" altLang="en-US" smtClean="0"/>
              <a:t>二</a:t>
            </a:r>
            <a:r>
              <a:rPr lang="zh-CN" altLang="en-US"/>
              <a:t>是直接继承</a:t>
            </a:r>
            <a:r>
              <a:rPr lang="en-US" altLang="zh-CN"/>
              <a:t>Thread</a:t>
            </a:r>
            <a:r>
              <a:rPr lang="zh-CN" altLang="en-US"/>
              <a:t>类。</a:t>
            </a:r>
          </a:p>
        </p:txBody>
      </p:sp>
      <p:sp>
        <p:nvSpPr>
          <p:cNvPr id="11" name="文本框 10"/>
          <p:cNvSpPr txBox="1"/>
          <p:nvPr/>
        </p:nvSpPr>
        <p:spPr>
          <a:xfrm>
            <a:off x="427910" y="4048038"/>
            <a:ext cx="9453998" cy="646331"/>
          </a:xfrm>
          <a:prstGeom prst="rect">
            <a:avLst/>
          </a:prstGeom>
          <a:noFill/>
        </p:spPr>
        <p:txBody>
          <a:bodyPr wrap="none" rtlCol="0">
            <a:spAutoFit/>
          </a:bodyPr>
          <a:lstStyle/>
          <a:p>
            <a:r>
              <a:rPr lang="zh-CN" altLang="en-US"/>
              <a:t>当我们使用</a:t>
            </a:r>
            <a:r>
              <a:rPr lang="en-US" altLang="zh-CN"/>
              <a:t>volatile</a:t>
            </a:r>
            <a:r>
              <a:rPr lang="zh-CN" altLang="en-US"/>
              <a:t>关键字去修饰变量的时候，所以线程都会直接读取该变量并且不缓存</a:t>
            </a:r>
            <a:r>
              <a:rPr lang="zh-CN" altLang="en-US"/>
              <a:t>它</a:t>
            </a:r>
            <a:r>
              <a:rPr lang="zh-CN" altLang="en-US" smtClean="0"/>
              <a:t>。</a:t>
            </a:r>
            <a:endParaRPr lang="en-US" altLang="zh-CN" smtClean="0"/>
          </a:p>
          <a:p>
            <a:r>
              <a:rPr lang="zh-CN" altLang="en-US" smtClean="0"/>
              <a:t>这</a:t>
            </a:r>
            <a:r>
              <a:rPr lang="zh-CN" altLang="en-US"/>
              <a:t>就确保了线程读取到的变量是同内存中是一致的。</a:t>
            </a:r>
          </a:p>
        </p:txBody>
      </p:sp>
      <p:sp>
        <p:nvSpPr>
          <p:cNvPr id="13" name="内容占位符 2"/>
          <p:cNvSpPr txBox="1">
            <a:spLocks/>
          </p:cNvSpPr>
          <p:nvPr/>
        </p:nvSpPr>
        <p:spPr>
          <a:xfrm>
            <a:off x="415636" y="4926079"/>
            <a:ext cx="10972800" cy="369224"/>
          </a:xfrm>
          <a:prstGeom prst="rect">
            <a:avLst/>
          </a:prstGeom>
        </p:spPr>
        <p:txBody>
          <a:bodyPr vert="horz">
            <a:normAutofit fontScale="4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4700" b="1"/>
              <a:t>什么是死锁</a:t>
            </a:r>
            <a:r>
              <a:rPr lang="en-US" altLang="zh-CN" sz="4700" b="1"/>
              <a:t>(Deadlock)</a:t>
            </a:r>
            <a:r>
              <a:rPr lang="zh-CN" altLang="en-US" sz="4700" b="1"/>
              <a:t>？如何分析和避免死锁？</a:t>
            </a:r>
            <a:endParaRPr lang="en-US" altLang="zh-CN" sz="4700" b="1"/>
          </a:p>
          <a:p>
            <a:endParaRPr lang="en-US" altLang="zh-CN" dirty="0" smtClean="0"/>
          </a:p>
        </p:txBody>
      </p:sp>
      <p:sp>
        <p:nvSpPr>
          <p:cNvPr id="14" name="文本框 13"/>
          <p:cNvSpPr txBox="1"/>
          <p:nvPr/>
        </p:nvSpPr>
        <p:spPr>
          <a:xfrm>
            <a:off x="427910" y="5488235"/>
            <a:ext cx="11795537" cy="1200329"/>
          </a:xfrm>
          <a:prstGeom prst="rect">
            <a:avLst/>
          </a:prstGeom>
          <a:noFill/>
        </p:spPr>
        <p:txBody>
          <a:bodyPr wrap="none" rtlCol="0">
            <a:spAutoFit/>
          </a:bodyPr>
          <a:lstStyle/>
          <a:p>
            <a:pPr latinLnBrk="1"/>
            <a:r>
              <a:rPr lang="zh-CN" altLang="en-US"/>
              <a:t>死锁是指两个以上的线程永远阻塞的情况，这种情况产生至少需要两个以上的线程和两个以上的资源。</a:t>
            </a:r>
          </a:p>
          <a:p>
            <a:pPr latinLnBrk="1"/>
            <a:r>
              <a:rPr lang="zh-CN" altLang="en-US"/>
              <a:t>分析死锁，我们需要查看</a:t>
            </a:r>
            <a:r>
              <a:rPr lang="en-US" altLang="zh-CN"/>
              <a:t>Java</a:t>
            </a:r>
            <a:r>
              <a:rPr lang="zh-CN" altLang="en-US"/>
              <a:t>应用程序的线程转储。我们需要找出那些状态为</a:t>
            </a:r>
            <a:r>
              <a:rPr lang="en-US" altLang="zh-CN"/>
              <a:t>BLOCKED</a:t>
            </a:r>
            <a:r>
              <a:rPr lang="zh-CN" altLang="en-US"/>
              <a:t>的线程和他们等待的</a:t>
            </a:r>
            <a:r>
              <a:rPr lang="zh-CN" altLang="en-US"/>
              <a:t>资源</a:t>
            </a:r>
            <a:r>
              <a:rPr lang="zh-CN" altLang="en-US" smtClean="0"/>
              <a:t>。</a:t>
            </a:r>
            <a:endParaRPr lang="en-US" altLang="zh-CN" smtClean="0"/>
          </a:p>
          <a:p>
            <a:pPr latinLnBrk="1"/>
            <a:r>
              <a:rPr lang="zh-CN" altLang="en-US" smtClean="0"/>
              <a:t>每个</a:t>
            </a:r>
            <a:r>
              <a:rPr lang="zh-CN" altLang="en-US"/>
              <a:t>资源都有一个唯一的</a:t>
            </a:r>
            <a:r>
              <a:rPr lang="en-US" altLang="zh-CN"/>
              <a:t>id</a:t>
            </a:r>
            <a:r>
              <a:rPr lang="zh-CN" altLang="en-US"/>
              <a:t>，用这个</a:t>
            </a:r>
            <a:r>
              <a:rPr lang="en-US" altLang="zh-CN"/>
              <a:t>id</a:t>
            </a:r>
            <a:r>
              <a:rPr lang="zh-CN" altLang="en-US"/>
              <a:t>我们可以找出哪些线程已经拥有了它的对象锁。</a:t>
            </a:r>
          </a:p>
          <a:p>
            <a:pPr latinLnBrk="1"/>
            <a:r>
              <a:rPr lang="zh-CN" altLang="en-US"/>
              <a:t>避免嵌套锁，只在需要的地方使用锁和避免无限期等待是避免死锁的</a:t>
            </a:r>
            <a:r>
              <a:rPr lang="zh-CN" altLang="en-US"/>
              <a:t>通常</a:t>
            </a:r>
            <a:r>
              <a:rPr lang="zh-CN" altLang="en-US" smtClean="0"/>
              <a:t>办法</a:t>
            </a:r>
            <a:r>
              <a:rPr lang="zh-CN" altLang="en-US"/>
              <a:t>。</a:t>
            </a:r>
          </a:p>
        </p:txBody>
      </p:sp>
    </p:spTree>
    <p:extLst>
      <p:ext uri="{BB962C8B-B14F-4D97-AF65-F5344CB8AC3E}">
        <p14:creationId xmlns:p14="http://schemas.microsoft.com/office/powerpoint/2010/main" val="291326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1"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实用的面试题</a:t>
            </a:r>
            <a:endParaRPr lang="zh-CN" altLang="en-US" dirty="0"/>
          </a:p>
        </p:txBody>
      </p:sp>
      <p:sp>
        <p:nvSpPr>
          <p:cNvPr id="5" name="内容占位符 2"/>
          <p:cNvSpPr>
            <a:spLocks noGrp="1"/>
          </p:cNvSpPr>
          <p:nvPr>
            <p:ph idx="1"/>
          </p:nvPr>
        </p:nvSpPr>
        <p:spPr>
          <a:xfrm>
            <a:off x="415636" y="1979399"/>
            <a:ext cx="10972800" cy="738447"/>
          </a:xfrm>
        </p:spPr>
        <p:txBody>
          <a:bodyPr/>
          <a:lstStyle/>
          <a:p>
            <a:r>
              <a:rPr lang="zh-CN" altLang="en-US" b="1"/>
              <a:t>当一个同步方法已经执行，线程能够调用对象上的非同步实例方法吗？</a:t>
            </a:r>
            <a:endParaRPr lang="en-US" altLang="zh-CN" dirty="0" smtClean="0"/>
          </a:p>
        </p:txBody>
      </p:sp>
      <p:sp>
        <p:nvSpPr>
          <p:cNvPr id="6" name="内容占位符 2"/>
          <p:cNvSpPr txBox="1">
            <a:spLocks/>
          </p:cNvSpPr>
          <p:nvPr/>
        </p:nvSpPr>
        <p:spPr>
          <a:xfrm>
            <a:off x="512618" y="2697481"/>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7" name="内容占位符 2"/>
          <p:cNvSpPr txBox="1">
            <a:spLocks/>
          </p:cNvSpPr>
          <p:nvPr/>
        </p:nvSpPr>
        <p:spPr>
          <a:xfrm>
            <a:off x="512618" y="1850276"/>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9" name="内容占位符 2"/>
          <p:cNvSpPr txBox="1">
            <a:spLocks/>
          </p:cNvSpPr>
          <p:nvPr/>
        </p:nvSpPr>
        <p:spPr>
          <a:xfrm>
            <a:off x="427910" y="3447105"/>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b="1"/>
              <a:t>在一个对象上两个线程可以调用两个不同的同步实例方法吗？</a:t>
            </a:r>
            <a:endParaRPr lang="en-US" altLang="zh-CN" dirty="0" smtClean="0"/>
          </a:p>
        </p:txBody>
      </p:sp>
      <p:sp>
        <p:nvSpPr>
          <p:cNvPr id="10" name="文本框 9"/>
          <p:cNvSpPr txBox="1"/>
          <p:nvPr/>
        </p:nvSpPr>
        <p:spPr>
          <a:xfrm>
            <a:off x="427910" y="2633671"/>
            <a:ext cx="6186309" cy="369332"/>
          </a:xfrm>
          <a:prstGeom prst="rect">
            <a:avLst/>
          </a:prstGeom>
          <a:noFill/>
        </p:spPr>
        <p:txBody>
          <a:bodyPr wrap="none" rtlCol="0">
            <a:spAutoFit/>
          </a:bodyPr>
          <a:lstStyle/>
          <a:p>
            <a:r>
              <a:rPr lang="zh-CN" altLang="en-US"/>
              <a:t>可以，一个非同步方法总是可以被调用而不会有任何问题。</a:t>
            </a:r>
          </a:p>
        </p:txBody>
      </p:sp>
      <p:sp>
        <p:nvSpPr>
          <p:cNvPr id="11" name="文本框 10"/>
          <p:cNvSpPr txBox="1"/>
          <p:nvPr/>
        </p:nvSpPr>
        <p:spPr>
          <a:xfrm>
            <a:off x="427910" y="4048038"/>
            <a:ext cx="7340471" cy="369332"/>
          </a:xfrm>
          <a:prstGeom prst="rect">
            <a:avLst/>
          </a:prstGeom>
          <a:noFill/>
        </p:spPr>
        <p:txBody>
          <a:bodyPr wrap="none" rtlCol="0">
            <a:spAutoFit/>
          </a:bodyPr>
          <a:lstStyle/>
          <a:p>
            <a:r>
              <a:rPr lang="zh-CN" altLang="en-US"/>
              <a:t>不能，因为一个对象已经同步了实例方法，线程获取了对象的对象锁。</a:t>
            </a:r>
          </a:p>
        </p:txBody>
      </p:sp>
      <p:sp>
        <p:nvSpPr>
          <p:cNvPr id="13" name="内容占位符 2"/>
          <p:cNvSpPr txBox="1">
            <a:spLocks/>
          </p:cNvSpPr>
          <p:nvPr/>
        </p:nvSpPr>
        <p:spPr>
          <a:xfrm>
            <a:off x="415636" y="4926079"/>
            <a:ext cx="10972800" cy="369224"/>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b="1"/>
              <a:t>什么是线程饿死，什么是活锁？</a:t>
            </a:r>
            <a:endParaRPr lang="en-US" altLang="zh-CN" dirty="0" smtClean="0"/>
          </a:p>
        </p:txBody>
      </p:sp>
      <p:sp>
        <p:nvSpPr>
          <p:cNvPr id="14" name="文本框 13"/>
          <p:cNvSpPr txBox="1"/>
          <p:nvPr/>
        </p:nvSpPr>
        <p:spPr>
          <a:xfrm>
            <a:off x="427910" y="5488235"/>
            <a:ext cx="8725466" cy="646331"/>
          </a:xfrm>
          <a:prstGeom prst="rect">
            <a:avLst/>
          </a:prstGeom>
          <a:noFill/>
        </p:spPr>
        <p:txBody>
          <a:bodyPr wrap="none" rtlCol="0">
            <a:spAutoFit/>
          </a:bodyPr>
          <a:lstStyle/>
          <a:p>
            <a:pPr latinLnBrk="1"/>
            <a:r>
              <a:rPr lang="zh-CN" altLang="en-US" smtClean="0"/>
              <a:t>线程饥饿是指没有资源执行，但并不是死锁，如优先级不够导致的永远轮不到的问题</a:t>
            </a:r>
            <a:endParaRPr lang="en-US" altLang="zh-CN" smtClean="0"/>
          </a:p>
          <a:p>
            <a:pPr latinLnBrk="1"/>
            <a:r>
              <a:rPr lang="zh-CN" altLang="en-US" smtClean="0"/>
              <a:t>活锁是指大家都认为这个资源被对方占用，实际上并没有且永远无法占用</a:t>
            </a:r>
            <a:endParaRPr lang="zh-CN" altLang="en-US"/>
          </a:p>
        </p:txBody>
      </p:sp>
    </p:spTree>
    <p:extLst>
      <p:ext uri="{BB962C8B-B14F-4D97-AF65-F5344CB8AC3E}">
        <p14:creationId xmlns:p14="http://schemas.microsoft.com/office/powerpoint/2010/main" val="417959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1"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实用的面试题</a:t>
            </a:r>
            <a:endParaRPr lang="zh-CN" altLang="en-US" dirty="0"/>
          </a:p>
        </p:txBody>
      </p:sp>
      <p:sp>
        <p:nvSpPr>
          <p:cNvPr id="5" name="内容占位符 2"/>
          <p:cNvSpPr>
            <a:spLocks noGrp="1"/>
          </p:cNvSpPr>
          <p:nvPr>
            <p:ph idx="1"/>
          </p:nvPr>
        </p:nvSpPr>
        <p:spPr>
          <a:xfrm>
            <a:off x="415636" y="1979399"/>
            <a:ext cx="10972800" cy="738447"/>
          </a:xfrm>
        </p:spPr>
        <p:txBody>
          <a:bodyPr>
            <a:normAutofit fontScale="92500" lnSpcReduction="20000"/>
          </a:bodyPr>
          <a:lstStyle/>
          <a:p>
            <a:pPr latinLnBrk="1"/>
            <a:r>
              <a:rPr lang="en-US" altLang="zh-CN" b="1"/>
              <a:t>Java Concurrency API</a:t>
            </a:r>
            <a:r>
              <a:rPr lang="zh-CN" altLang="en-US" b="1"/>
              <a:t>中的</a:t>
            </a:r>
            <a:r>
              <a:rPr lang="en-US" altLang="zh-CN" b="1"/>
              <a:t>Lock</a:t>
            </a:r>
            <a:r>
              <a:rPr lang="zh-CN" altLang="en-US" b="1"/>
              <a:t>接口</a:t>
            </a:r>
            <a:r>
              <a:rPr lang="en-US" altLang="zh-CN" b="1"/>
              <a:t>(Lock interface)</a:t>
            </a:r>
            <a:r>
              <a:rPr lang="zh-CN" altLang="en-US" b="1"/>
              <a:t>是什么？对比同步它有什么优势？</a:t>
            </a:r>
          </a:p>
          <a:p>
            <a:endParaRPr lang="en-US" altLang="zh-CN" dirty="0" smtClean="0"/>
          </a:p>
        </p:txBody>
      </p:sp>
      <p:sp>
        <p:nvSpPr>
          <p:cNvPr id="6" name="内容占位符 2"/>
          <p:cNvSpPr txBox="1">
            <a:spLocks/>
          </p:cNvSpPr>
          <p:nvPr/>
        </p:nvSpPr>
        <p:spPr>
          <a:xfrm>
            <a:off x="512618" y="2697481"/>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7" name="内容占位符 2"/>
          <p:cNvSpPr txBox="1">
            <a:spLocks/>
          </p:cNvSpPr>
          <p:nvPr/>
        </p:nvSpPr>
        <p:spPr>
          <a:xfrm>
            <a:off x="512618" y="1850276"/>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9" name="内容占位符 2"/>
          <p:cNvSpPr txBox="1">
            <a:spLocks/>
          </p:cNvSpPr>
          <p:nvPr/>
        </p:nvSpPr>
        <p:spPr>
          <a:xfrm>
            <a:off x="415636" y="4541082"/>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atinLnBrk="1"/>
            <a:r>
              <a:rPr lang="zh-CN" altLang="en-US" b="1"/>
              <a:t>什么是阻塞队列？如何使用阻塞队列来实现生产者</a:t>
            </a:r>
            <a:r>
              <a:rPr lang="en-US" altLang="zh-CN" b="1"/>
              <a:t>-</a:t>
            </a:r>
            <a:r>
              <a:rPr lang="zh-CN" altLang="en-US" b="1"/>
              <a:t>消费者模型？</a:t>
            </a:r>
          </a:p>
          <a:p>
            <a:endParaRPr lang="en-US" altLang="zh-CN" dirty="0" smtClean="0"/>
          </a:p>
        </p:txBody>
      </p:sp>
      <p:sp>
        <p:nvSpPr>
          <p:cNvPr id="10" name="文本框 9"/>
          <p:cNvSpPr txBox="1"/>
          <p:nvPr/>
        </p:nvSpPr>
        <p:spPr>
          <a:xfrm>
            <a:off x="427910" y="2633671"/>
            <a:ext cx="9417963" cy="2031325"/>
          </a:xfrm>
          <a:prstGeom prst="rect">
            <a:avLst/>
          </a:prstGeom>
          <a:noFill/>
        </p:spPr>
        <p:txBody>
          <a:bodyPr wrap="none" rtlCol="0">
            <a:spAutoFit/>
          </a:bodyPr>
          <a:lstStyle/>
          <a:p>
            <a:r>
              <a:rPr lang="en-US" altLang="zh-CN"/>
              <a:t>Lock</a:t>
            </a:r>
            <a:r>
              <a:rPr lang="zh-CN" altLang="en-US"/>
              <a:t>接口比同步方法和同步块提供了更具扩展性的锁</a:t>
            </a:r>
            <a:r>
              <a:rPr lang="zh-CN" altLang="en-US"/>
              <a:t>操作</a:t>
            </a:r>
            <a:r>
              <a:rPr lang="zh-CN" altLang="en-US" smtClean="0"/>
              <a:t>。</a:t>
            </a:r>
            <a:endParaRPr lang="en-US" altLang="zh-CN" smtClean="0"/>
          </a:p>
          <a:p>
            <a:r>
              <a:rPr lang="zh-CN" altLang="en-US" smtClean="0"/>
              <a:t>他们</a:t>
            </a:r>
            <a:r>
              <a:rPr lang="zh-CN" altLang="en-US"/>
              <a:t>允许更灵活的结构，可以具有完全不同的性质，并且可以支持多个相关类的条件</a:t>
            </a:r>
            <a:r>
              <a:rPr lang="zh-CN" altLang="en-US"/>
              <a:t>对象</a:t>
            </a:r>
            <a:r>
              <a:rPr lang="zh-CN" altLang="en-US" smtClean="0"/>
              <a:t>。</a:t>
            </a:r>
            <a:endParaRPr lang="en-US" altLang="zh-CN" smtClean="0"/>
          </a:p>
          <a:p>
            <a:pPr latinLnBrk="1"/>
            <a:r>
              <a:rPr lang="zh-CN" altLang="en-US"/>
              <a:t>可以使锁更公平</a:t>
            </a:r>
          </a:p>
          <a:p>
            <a:pPr latinLnBrk="1"/>
            <a:r>
              <a:rPr lang="zh-CN" altLang="en-US"/>
              <a:t>可以使线程在等待锁的时候响应中断</a:t>
            </a:r>
          </a:p>
          <a:p>
            <a:pPr latinLnBrk="1"/>
            <a:r>
              <a:rPr lang="zh-CN" altLang="en-US"/>
              <a:t>可以让线程尝试获取锁，并在无法获取锁的时候立即返回或者等待一段时间</a:t>
            </a:r>
          </a:p>
          <a:p>
            <a:pPr latinLnBrk="1"/>
            <a:r>
              <a:rPr lang="zh-CN" altLang="en-US"/>
              <a:t>可以在不同的范围，以不同的顺序获取和释放锁</a:t>
            </a:r>
          </a:p>
          <a:p>
            <a:endParaRPr lang="zh-CN" altLang="en-US"/>
          </a:p>
        </p:txBody>
      </p:sp>
      <p:sp>
        <p:nvSpPr>
          <p:cNvPr id="11" name="文本框 10"/>
          <p:cNvSpPr txBox="1"/>
          <p:nvPr/>
        </p:nvSpPr>
        <p:spPr>
          <a:xfrm>
            <a:off x="415636" y="5184354"/>
            <a:ext cx="11351441" cy="1477328"/>
          </a:xfrm>
          <a:prstGeom prst="rect">
            <a:avLst/>
          </a:prstGeom>
          <a:noFill/>
        </p:spPr>
        <p:txBody>
          <a:bodyPr wrap="none" rtlCol="0">
            <a:spAutoFit/>
          </a:bodyPr>
          <a:lstStyle/>
          <a:p>
            <a:pPr latinLnBrk="1"/>
            <a:r>
              <a:rPr lang="en-US" altLang="zh-CN"/>
              <a:t>java.util.concurrent.BlockingQueue</a:t>
            </a:r>
            <a:r>
              <a:rPr lang="zh-CN" altLang="en-US"/>
              <a:t>的特性是：当队列是空的时，从队列中获取或删除元素的操作将会被</a:t>
            </a:r>
            <a:r>
              <a:rPr lang="zh-CN" altLang="en-US"/>
              <a:t>阻塞</a:t>
            </a:r>
            <a:r>
              <a:rPr lang="zh-CN" altLang="en-US" smtClean="0"/>
              <a:t>，</a:t>
            </a:r>
            <a:endParaRPr lang="en-US" altLang="zh-CN" smtClean="0"/>
          </a:p>
          <a:p>
            <a:pPr latinLnBrk="1"/>
            <a:r>
              <a:rPr lang="zh-CN" altLang="en-US" smtClean="0"/>
              <a:t>或者</a:t>
            </a:r>
            <a:r>
              <a:rPr lang="zh-CN" altLang="en-US"/>
              <a:t>当队列是满时，往队列里添加元素的操作会被阻塞。</a:t>
            </a:r>
          </a:p>
          <a:p>
            <a:pPr latinLnBrk="1"/>
            <a:r>
              <a:rPr lang="zh-CN" altLang="en-US"/>
              <a:t>阻塞队列不接受空值，当你尝试向队列中添加空值的时候，它会抛出</a:t>
            </a:r>
            <a:r>
              <a:rPr lang="en-US" altLang="zh-CN"/>
              <a:t>NullPointerException</a:t>
            </a:r>
            <a:r>
              <a:rPr lang="zh-CN" altLang="en-US"/>
              <a:t>。</a:t>
            </a:r>
          </a:p>
          <a:p>
            <a:pPr latinLnBrk="1"/>
            <a:r>
              <a:rPr lang="zh-CN" altLang="en-US"/>
              <a:t>阻塞队列的实现都是线程安全的，所有的查询方法都是原子的并且使用了内部锁或者其他形式的并发控制。</a:t>
            </a:r>
          </a:p>
          <a:p>
            <a:pPr latinLnBrk="1"/>
            <a:r>
              <a:rPr lang="en-US" altLang="zh-CN"/>
              <a:t>BlockingQueue </a:t>
            </a:r>
            <a:r>
              <a:rPr lang="zh-CN" altLang="en-US"/>
              <a:t>接口是</a:t>
            </a:r>
            <a:r>
              <a:rPr lang="en-US" altLang="zh-CN"/>
              <a:t>java collections</a:t>
            </a:r>
            <a:r>
              <a:rPr lang="zh-CN" altLang="en-US"/>
              <a:t>框架的一部分，它主要用于实现生产者</a:t>
            </a:r>
            <a:r>
              <a:rPr lang="en-US" altLang="zh-CN"/>
              <a:t>-</a:t>
            </a:r>
            <a:r>
              <a:rPr lang="zh-CN" altLang="en-US"/>
              <a:t>消费者问题。</a:t>
            </a:r>
          </a:p>
        </p:txBody>
      </p:sp>
    </p:spTree>
    <p:extLst>
      <p:ext uri="{BB962C8B-B14F-4D97-AF65-F5344CB8AC3E}">
        <p14:creationId xmlns:p14="http://schemas.microsoft.com/office/powerpoint/2010/main" val="26612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并发和分布式的关系？</a:t>
            </a:r>
            <a:endParaRPr lang="zh-CN" altLang="en-US" dirty="0"/>
          </a:p>
        </p:txBody>
      </p:sp>
      <p:sp>
        <p:nvSpPr>
          <p:cNvPr id="5" name="内容占位符 2"/>
          <p:cNvSpPr>
            <a:spLocks noGrp="1"/>
          </p:cNvSpPr>
          <p:nvPr>
            <p:ph idx="1"/>
          </p:nvPr>
        </p:nvSpPr>
        <p:spPr>
          <a:xfrm>
            <a:off x="415636" y="1979399"/>
            <a:ext cx="10972800" cy="738447"/>
          </a:xfrm>
        </p:spPr>
        <p:txBody>
          <a:bodyPr>
            <a:normAutofit/>
          </a:bodyPr>
          <a:lstStyle/>
          <a:p>
            <a:r>
              <a:rPr lang="zh-CN" altLang="en-US" b="1"/>
              <a:t>并发带来的问题</a:t>
            </a:r>
            <a:endParaRPr lang="en-US" altLang="zh-CN" b="1" dirty="0"/>
          </a:p>
        </p:txBody>
      </p:sp>
      <p:sp>
        <p:nvSpPr>
          <p:cNvPr id="6" name="内容占位符 2"/>
          <p:cNvSpPr txBox="1">
            <a:spLocks/>
          </p:cNvSpPr>
          <p:nvPr/>
        </p:nvSpPr>
        <p:spPr>
          <a:xfrm>
            <a:off x="512618" y="2697481"/>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p:txBody>
      </p:sp>
      <p:sp>
        <p:nvSpPr>
          <p:cNvPr id="7" name="内容占位符 2"/>
          <p:cNvSpPr txBox="1">
            <a:spLocks/>
          </p:cNvSpPr>
          <p:nvPr/>
        </p:nvSpPr>
        <p:spPr>
          <a:xfrm>
            <a:off x="512618" y="1850276"/>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b="1" dirty="0"/>
          </a:p>
        </p:txBody>
      </p:sp>
      <p:sp>
        <p:nvSpPr>
          <p:cNvPr id="9" name="内容占位符 2"/>
          <p:cNvSpPr txBox="1">
            <a:spLocks/>
          </p:cNvSpPr>
          <p:nvPr/>
        </p:nvSpPr>
        <p:spPr>
          <a:xfrm>
            <a:off x="415636" y="3111761"/>
            <a:ext cx="10972800" cy="73844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b="1"/>
              <a:t>分布式的几个著名名词？解决了什么问题</a:t>
            </a:r>
            <a:endParaRPr lang="en-US" altLang="zh-CN" b="1" dirty="0"/>
          </a:p>
        </p:txBody>
      </p:sp>
      <p:sp>
        <p:nvSpPr>
          <p:cNvPr id="10" name="文本框 9"/>
          <p:cNvSpPr txBox="1"/>
          <p:nvPr/>
        </p:nvSpPr>
        <p:spPr>
          <a:xfrm>
            <a:off x="427910" y="2633671"/>
            <a:ext cx="3877985" cy="369332"/>
          </a:xfrm>
          <a:prstGeom prst="rect">
            <a:avLst/>
          </a:prstGeom>
          <a:noFill/>
        </p:spPr>
        <p:txBody>
          <a:bodyPr wrap="none" rtlCol="0">
            <a:spAutoFit/>
          </a:bodyPr>
          <a:lstStyle/>
          <a:p>
            <a:r>
              <a:rPr lang="zh-CN" altLang="en-US" smtClean="0"/>
              <a:t>数据的一致性，是否要回滚或者补偿</a:t>
            </a:r>
            <a:endParaRPr lang="zh-CN" altLang="en-US"/>
          </a:p>
        </p:txBody>
      </p:sp>
      <p:sp>
        <p:nvSpPr>
          <p:cNvPr id="11" name="文本框 10"/>
          <p:cNvSpPr txBox="1"/>
          <p:nvPr/>
        </p:nvSpPr>
        <p:spPr>
          <a:xfrm>
            <a:off x="427909" y="3664594"/>
            <a:ext cx="6027547" cy="646331"/>
          </a:xfrm>
          <a:prstGeom prst="rect">
            <a:avLst/>
          </a:prstGeom>
          <a:noFill/>
        </p:spPr>
        <p:txBody>
          <a:bodyPr wrap="none" rtlCol="0">
            <a:spAutoFit/>
          </a:bodyPr>
          <a:lstStyle/>
          <a:p>
            <a:r>
              <a:rPr lang="en-US" altLang="zh-CN" smtClean="0"/>
              <a:t>Cap </a:t>
            </a:r>
            <a:r>
              <a:rPr lang="zh-CN" altLang="en-US" smtClean="0"/>
              <a:t>一致  可用 分区   </a:t>
            </a:r>
            <a:r>
              <a:rPr lang="en-US" altLang="zh-CN" smtClean="0"/>
              <a:t>base </a:t>
            </a:r>
            <a:r>
              <a:rPr lang="zh-CN" altLang="en-US" smtClean="0"/>
              <a:t>基本可用  软状态  最终一致性   </a:t>
            </a:r>
            <a:endParaRPr lang="en-US" altLang="zh-CN"/>
          </a:p>
          <a:p>
            <a:r>
              <a:rPr lang="zh-CN" altLang="en-US" smtClean="0"/>
              <a:t>解决分区情况下高可用和最终一致性</a:t>
            </a:r>
            <a:endParaRPr lang="zh-CN" altLang="en-US"/>
          </a:p>
        </p:txBody>
      </p:sp>
      <p:sp>
        <p:nvSpPr>
          <p:cNvPr id="13" name="内容占位符 2"/>
          <p:cNvSpPr txBox="1">
            <a:spLocks/>
          </p:cNvSpPr>
          <p:nvPr/>
        </p:nvSpPr>
        <p:spPr>
          <a:xfrm>
            <a:off x="427909" y="4481492"/>
            <a:ext cx="10972800" cy="369224"/>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sz="3100" b="1"/>
              <a:t>分布式用到的一些</a:t>
            </a:r>
            <a:r>
              <a:rPr lang="zh-CN" altLang="en-US" sz="3100" b="1"/>
              <a:t>技术</a:t>
            </a:r>
            <a:r>
              <a:rPr lang="zh-CN" altLang="en-US" sz="3100" b="1"/>
              <a:t>？</a:t>
            </a:r>
            <a:endParaRPr lang="en-US" altLang="zh-CN" sz="3100" b="1" dirty="0"/>
          </a:p>
        </p:txBody>
      </p:sp>
      <p:sp>
        <p:nvSpPr>
          <p:cNvPr id="14" name="文本框 13"/>
          <p:cNvSpPr txBox="1"/>
          <p:nvPr/>
        </p:nvSpPr>
        <p:spPr>
          <a:xfrm>
            <a:off x="427909" y="5029917"/>
            <a:ext cx="11625545" cy="923330"/>
          </a:xfrm>
          <a:prstGeom prst="rect">
            <a:avLst/>
          </a:prstGeom>
          <a:noFill/>
        </p:spPr>
        <p:txBody>
          <a:bodyPr wrap="square" rtlCol="0">
            <a:spAutoFit/>
          </a:bodyPr>
          <a:lstStyle/>
          <a:p>
            <a:pPr latinLnBrk="1"/>
            <a:r>
              <a:rPr lang="zh-CN" altLang="en-US" smtClean="0"/>
              <a:t>确保一致性</a:t>
            </a:r>
            <a:r>
              <a:rPr lang="zh-CN" altLang="en-US"/>
              <a:t>几</a:t>
            </a:r>
            <a:r>
              <a:rPr lang="zh-CN" altLang="en-US" smtClean="0"/>
              <a:t>个方案及其涉及的技术：</a:t>
            </a:r>
            <a:endParaRPr lang="en-US" altLang="zh-CN" smtClean="0"/>
          </a:p>
          <a:p>
            <a:pPr latinLnBrk="1"/>
            <a:r>
              <a:rPr lang="zh-CN" altLang="en-US" smtClean="0"/>
              <a:t>双阶段提交</a:t>
            </a:r>
            <a:r>
              <a:rPr lang="en-US" altLang="zh-CN" smtClean="0"/>
              <a:t>(jta)</a:t>
            </a:r>
            <a:r>
              <a:rPr lang="zh-CN" altLang="en-US" smtClean="0"/>
              <a:t>，消息加日志记录回滚（</a:t>
            </a:r>
            <a:r>
              <a:rPr lang="en-US" altLang="zh-CN" smtClean="0"/>
              <a:t>aws),tcc</a:t>
            </a:r>
            <a:r>
              <a:rPr lang="zh-CN" altLang="en-US" smtClean="0"/>
              <a:t>方法（数据链路</a:t>
            </a:r>
            <a:r>
              <a:rPr lang="en-US" altLang="zh-CN" smtClean="0"/>
              <a:t>)</a:t>
            </a:r>
            <a:r>
              <a:rPr lang="zh-CN" altLang="en-US" smtClean="0"/>
              <a:t>，缓存一致性（先插数据库，然后删除缓存</a:t>
            </a:r>
            <a:r>
              <a:rPr lang="en-US" altLang="zh-CN" smtClean="0"/>
              <a:t>,</a:t>
            </a:r>
            <a:r>
              <a:rPr lang="zh-CN" altLang="en-US" smtClean="0"/>
              <a:t>设置过期时间</a:t>
            </a:r>
            <a:r>
              <a:rPr lang="en-US" altLang="zh-CN" smtClean="0"/>
              <a:t>)</a:t>
            </a:r>
            <a:endParaRPr lang="zh-CN" altLang="en-US"/>
          </a:p>
        </p:txBody>
      </p:sp>
    </p:spTree>
    <p:extLst>
      <p:ext uri="{BB962C8B-B14F-4D97-AF65-F5344CB8AC3E}">
        <p14:creationId xmlns:p14="http://schemas.microsoft.com/office/powerpoint/2010/main" val="220210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0" grpId="0"/>
      <p:bldP spid="11"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并发和分布式的关系？</a:t>
            </a:r>
            <a:endParaRPr lang="zh-CN" altLang="en-US" dirty="0"/>
          </a:p>
        </p:txBody>
      </p:sp>
      <p:sp>
        <p:nvSpPr>
          <p:cNvPr id="3" name="内容占位符 2"/>
          <p:cNvSpPr>
            <a:spLocks noGrp="1"/>
          </p:cNvSpPr>
          <p:nvPr>
            <p:ph idx="1"/>
          </p:nvPr>
        </p:nvSpPr>
        <p:spPr/>
        <p:txBody>
          <a:bodyPr/>
          <a:lstStyle/>
          <a:p>
            <a:r>
              <a:rPr lang="zh-CN" altLang="en-US" smtClean="0"/>
              <a:t>并发 </a:t>
            </a:r>
            <a:r>
              <a:rPr lang="en-US" altLang="zh-CN" smtClean="0"/>
              <a:t>-》</a:t>
            </a:r>
            <a:r>
              <a:rPr lang="zh-CN" altLang="en-US" smtClean="0"/>
              <a:t>分布</a:t>
            </a:r>
            <a:endParaRPr lang="en-US" altLang="zh-CN" smtClean="0"/>
          </a:p>
          <a:p>
            <a:r>
              <a:rPr lang="zh-CN" altLang="en-US" smtClean="0"/>
              <a:t>原子，补偿 </a:t>
            </a:r>
            <a:r>
              <a:rPr lang="en-US" altLang="zh-CN" smtClean="0"/>
              <a:t>-》</a:t>
            </a:r>
            <a:r>
              <a:rPr lang="zh-CN" altLang="en-US" smtClean="0"/>
              <a:t>一致性</a:t>
            </a:r>
            <a:endParaRPr lang="en-US" altLang="zh-CN" smtClean="0"/>
          </a:p>
          <a:p>
            <a:r>
              <a:rPr lang="zh-CN" altLang="en-US" smtClean="0"/>
              <a:t>串</a:t>
            </a:r>
            <a:r>
              <a:rPr lang="en-US" altLang="zh-CN" smtClean="0"/>
              <a:t>/</a:t>
            </a:r>
            <a:r>
              <a:rPr lang="zh-CN" altLang="en-US" smtClean="0"/>
              <a:t>并 百分比 </a:t>
            </a:r>
            <a:r>
              <a:rPr lang="en-US" altLang="zh-CN" smtClean="0"/>
              <a:t>-》</a:t>
            </a:r>
            <a:r>
              <a:rPr lang="zh-CN" altLang="en-US" smtClean="0"/>
              <a:t>性能</a:t>
            </a:r>
            <a:endParaRPr lang="en-US" altLang="zh-CN" smtClean="0"/>
          </a:p>
          <a:p>
            <a:endParaRPr lang="en-US" altLang="zh-CN"/>
          </a:p>
          <a:p>
            <a:r>
              <a:rPr lang="zh-CN" altLang="en-US" smtClean="0"/>
              <a:t>经济学上</a:t>
            </a:r>
            <a:endParaRPr lang="en-US" altLang="zh-CN" smtClean="0"/>
          </a:p>
          <a:p>
            <a:r>
              <a:rPr lang="zh-CN" altLang="en-US" smtClean="0"/>
              <a:t>分工</a:t>
            </a:r>
            <a:r>
              <a:rPr lang="en-US" altLang="zh-CN" smtClean="0"/>
              <a:t>——》</a:t>
            </a:r>
            <a:r>
              <a:rPr lang="zh-CN" altLang="en-US" smtClean="0"/>
              <a:t>效率</a:t>
            </a:r>
            <a:endParaRPr lang="en-US" altLang="zh-CN" dirty="0" smtClean="0"/>
          </a:p>
        </p:txBody>
      </p:sp>
      <p:sp>
        <p:nvSpPr>
          <p:cNvPr id="4" name="矩形 3"/>
          <p:cNvSpPr/>
          <p:nvPr/>
        </p:nvSpPr>
        <p:spPr>
          <a:xfrm>
            <a:off x="5311170" y="3244334"/>
            <a:ext cx="1569660" cy="369332"/>
          </a:xfrm>
          <a:prstGeom prst="rect">
            <a:avLst/>
          </a:prstGeom>
        </p:spPr>
        <p:txBody>
          <a:bodyPr wrap="none">
            <a:spAutoFit/>
          </a:bodyPr>
          <a:lstStyle/>
          <a:p>
            <a:r>
              <a:rPr lang="zh-CN" altLang="en-US" smtClean="0"/>
              <a:t>实用的面试题</a:t>
            </a:r>
            <a:endParaRPr lang="zh-CN" altLang="en-US"/>
          </a:p>
        </p:txBody>
      </p:sp>
    </p:spTree>
    <p:extLst>
      <p:ext uri="{BB962C8B-B14F-4D97-AF65-F5344CB8AC3E}">
        <p14:creationId xmlns:p14="http://schemas.microsoft.com/office/powerpoint/2010/main" val="269012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双</a:t>
            </a:r>
            <a:r>
              <a:rPr lang="zh-CN" altLang="en-US"/>
              <a:t>检</a:t>
            </a:r>
            <a:r>
              <a:rPr lang="zh-CN" altLang="en-US" smtClean="0"/>
              <a:t>锁</a:t>
            </a:r>
            <a:r>
              <a:rPr lang="en-US" altLang="zh-CN" smtClean="0"/>
              <a:t>DCL</a:t>
            </a:r>
            <a:endParaRPr lang="zh-CN" altLang="en-US" dirty="0"/>
          </a:p>
        </p:txBody>
      </p:sp>
      <p:sp>
        <p:nvSpPr>
          <p:cNvPr id="4" name="文本框 3"/>
          <p:cNvSpPr txBox="1"/>
          <p:nvPr/>
        </p:nvSpPr>
        <p:spPr>
          <a:xfrm>
            <a:off x="87620" y="2137848"/>
            <a:ext cx="6260560" cy="4247317"/>
          </a:xfrm>
          <a:prstGeom prst="rect">
            <a:avLst/>
          </a:prstGeom>
          <a:noFill/>
        </p:spPr>
        <p:txBody>
          <a:bodyPr wrap="none" rtlCol="0">
            <a:spAutoFit/>
          </a:bodyPr>
          <a:lstStyle/>
          <a:p>
            <a:pPr latinLnBrk="1"/>
            <a:r>
              <a:rPr lang="en-US" altLang="zh-CN" b="1"/>
              <a:t>public</a:t>
            </a:r>
            <a:r>
              <a:rPr lang="en-US" altLang="zh-CN"/>
              <a:t> </a:t>
            </a:r>
            <a:r>
              <a:rPr lang="en-US" altLang="zh-CN" b="1"/>
              <a:t>class</a:t>
            </a:r>
            <a:r>
              <a:rPr lang="en-US" altLang="zh-CN"/>
              <a:t> DoubleCheckedLock {  </a:t>
            </a:r>
          </a:p>
          <a:p>
            <a:pPr latinLnBrk="1"/>
            <a:r>
              <a:rPr lang="en-US" altLang="zh-CN"/>
              <a:t>    </a:t>
            </a:r>
            <a:r>
              <a:rPr lang="en-US" altLang="zh-CN" b="1"/>
              <a:t>private</a:t>
            </a:r>
            <a:r>
              <a:rPr lang="en-US" altLang="zh-CN"/>
              <a:t> </a:t>
            </a:r>
            <a:r>
              <a:rPr lang="en-US" altLang="zh-CN" b="1"/>
              <a:t>static</a:t>
            </a:r>
            <a:r>
              <a:rPr lang="en-US" altLang="zh-CN"/>
              <a:t> DoubleCheckedLock instance;    </a:t>
            </a:r>
          </a:p>
          <a:p>
            <a:pPr latinLnBrk="1"/>
            <a:r>
              <a:rPr lang="en-US" altLang="zh-CN"/>
              <a:t>        </a:t>
            </a:r>
          </a:p>
          <a:p>
            <a:pPr latinLnBrk="1"/>
            <a:r>
              <a:rPr lang="en-US" altLang="zh-CN"/>
              <a:t>    </a:t>
            </a:r>
            <a:r>
              <a:rPr lang="en-US" altLang="zh-CN" b="1"/>
              <a:t>public</a:t>
            </a:r>
            <a:r>
              <a:rPr lang="en-US" altLang="zh-CN"/>
              <a:t> </a:t>
            </a:r>
            <a:r>
              <a:rPr lang="en-US" altLang="zh-CN" b="1"/>
              <a:t>static</a:t>
            </a:r>
            <a:r>
              <a:rPr lang="en-US" altLang="zh-CN"/>
              <a:t> DoubleCheckedLock getInstance() {    </a:t>
            </a:r>
          </a:p>
          <a:p>
            <a:pPr latinLnBrk="1"/>
            <a:r>
              <a:rPr lang="en-US" altLang="zh-CN"/>
              <a:t>        </a:t>
            </a:r>
            <a:r>
              <a:rPr lang="en-US" altLang="zh-CN" b="1"/>
              <a:t>if</a:t>
            </a:r>
            <a:r>
              <a:rPr lang="en-US" altLang="zh-CN"/>
              <a:t> (instance == </a:t>
            </a:r>
            <a:r>
              <a:rPr lang="en-US" altLang="zh-CN" b="1"/>
              <a:t>null</a:t>
            </a:r>
            <a:r>
              <a:rPr lang="en-US" altLang="zh-CN"/>
              <a:t>) {  //step1  </a:t>
            </a:r>
          </a:p>
          <a:p>
            <a:pPr latinLnBrk="1"/>
            <a:r>
              <a:rPr lang="en-US" altLang="zh-CN"/>
              <a:t>            </a:t>
            </a:r>
            <a:r>
              <a:rPr lang="en-US" altLang="zh-CN" b="1"/>
              <a:t>synchronized</a:t>
            </a:r>
            <a:r>
              <a:rPr lang="en-US" altLang="zh-CN"/>
              <a:t> (DoubleCheckedLock.</a:t>
            </a:r>
            <a:r>
              <a:rPr lang="en-US" altLang="zh-CN" b="1"/>
              <a:t>class</a:t>
            </a:r>
            <a:r>
              <a:rPr lang="en-US" altLang="zh-CN"/>
              <a:t>) { //step2  </a:t>
            </a:r>
          </a:p>
          <a:p>
            <a:pPr latinLnBrk="1"/>
            <a:r>
              <a:rPr lang="en-US" altLang="zh-CN"/>
              <a:t>                </a:t>
            </a:r>
            <a:r>
              <a:rPr lang="en-US" altLang="zh-CN" b="1"/>
              <a:t>if</a:t>
            </a:r>
            <a:r>
              <a:rPr lang="en-US" altLang="zh-CN"/>
              <a:t>(instance==</a:t>
            </a:r>
            <a:r>
              <a:rPr lang="en-US" altLang="zh-CN" b="1"/>
              <a:t>null</a:t>
            </a:r>
            <a:r>
              <a:rPr lang="en-US" altLang="zh-CN"/>
              <a:t>){ //step3  </a:t>
            </a:r>
          </a:p>
          <a:p>
            <a:pPr latinLnBrk="1"/>
            <a:r>
              <a:rPr lang="en-US" altLang="zh-CN"/>
              <a:t>                    instance=</a:t>
            </a:r>
            <a:r>
              <a:rPr lang="en-US" altLang="zh-CN" b="1"/>
              <a:t>new</a:t>
            </a:r>
            <a:r>
              <a:rPr lang="en-US" altLang="zh-CN"/>
              <a:t> DoubleCheckedLock(); //step4  </a:t>
            </a:r>
          </a:p>
          <a:p>
            <a:pPr latinLnBrk="1"/>
            <a:r>
              <a:rPr lang="en-US" altLang="zh-CN"/>
              <a:t>                }  </a:t>
            </a:r>
          </a:p>
          <a:p>
            <a:pPr latinLnBrk="1"/>
            <a:r>
              <a:rPr lang="en-US" altLang="zh-CN"/>
              <a:t>            }  </a:t>
            </a:r>
          </a:p>
          <a:p>
            <a:pPr latinLnBrk="1"/>
            <a:r>
              <a:rPr lang="en-US" altLang="zh-CN"/>
              <a:t>        }    </a:t>
            </a:r>
          </a:p>
          <a:p>
            <a:pPr latinLnBrk="1"/>
            <a:r>
              <a:rPr lang="en-US" altLang="zh-CN"/>
              <a:t>        </a:t>
            </a:r>
            <a:r>
              <a:rPr lang="en-US" altLang="zh-CN" b="1"/>
              <a:t>return</a:t>
            </a:r>
            <a:r>
              <a:rPr lang="en-US" altLang="zh-CN"/>
              <a:t> instance;    </a:t>
            </a:r>
          </a:p>
          <a:p>
            <a:pPr latinLnBrk="1"/>
            <a:r>
              <a:rPr lang="en-US" altLang="zh-CN"/>
              <a:t>    }    </a:t>
            </a:r>
          </a:p>
          <a:p>
            <a:pPr latinLnBrk="1"/>
            <a:r>
              <a:rPr lang="en-US" altLang="zh-CN"/>
              <a:t>}  </a:t>
            </a:r>
          </a:p>
          <a:p>
            <a:endParaRPr lang="zh-CN" altLang="en-US"/>
          </a:p>
        </p:txBody>
      </p:sp>
      <p:sp>
        <p:nvSpPr>
          <p:cNvPr id="5" name="文本框 4"/>
          <p:cNvSpPr txBox="1"/>
          <p:nvPr/>
        </p:nvSpPr>
        <p:spPr>
          <a:xfrm>
            <a:off x="87620" y="2355274"/>
            <a:ext cx="5717434" cy="3416320"/>
          </a:xfrm>
          <a:prstGeom prst="rect">
            <a:avLst/>
          </a:prstGeom>
          <a:noFill/>
        </p:spPr>
        <p:txBody>
          <a:bodyPr wrap="square" rtlCol="0">
            <a:spAutoFit/>
          </a:bodyPr>
          <a:lstStyle/>
          <a:p>
            <a:pPr latinLnBrk="1"/>
            <a:r>
              <a:rPr lang="en-US" altLang="zh-CN" b="1"/>
              <a:t>public</a:t>
            </a:r>
            <a:r>
              <a:rPr lang="en-US" altLang="zh-CN"/>
              <a:t> </a:t>
            </a:r>
            <a:r>
              <a:rPr lang="en-US" altLang="zh-CN" b="1"/>
              <a:t>class</a:t>
            </a:r>
            <a:r>
              <a:rPr lang="en-US" altLang="zh-CN"/>
              <a:t> DoubleCheckedLock {  </a:t>
            </a:r>
          </a:p>
          <a:p>
            <a:pPr latinLnBrk="1"/>
            <a:r>
              <a:rPr lang="en-US" altLang="zh-CN"/>
              <a:t>    </a:t>
            </a:r>
            <a:r>
              <a:rPr lang="en-US" altLang="zh-CN" b="1"/>
              <a:t>private</a:t>
            </a:r>
            <a:r>
              <a:rPr lang="en-US" altLang="zh-CN"/>
              <a:t> </a:t>
            </a:r>
            <a:r>
              <a:rPr lang="en-US" altLang="zh-CN" b="1"/>
              <a:t>static</a:t>
            </a:r>
            <a:r>
              <a:rPr lang="en-US" altLang="zh-CN"/>
              <a:t> DoubleCheckedLock instance;    </a:t>
            </a:r>
          </a:p>
          <a:p>
            <a:pPr latinLnBrk="1"/>
            <a:r>
              <a:rPr lang="en-US" altLang="zh-CN"/>
              <a:t>        </a:t>
            </a:r>
          </a:p>
          <a:p>
            <a:pPr latinLnBrk="1"/>
            <a:r>
              <a:rPr lang="en-US" altLang="zh-CN"/>
              <a:t>    </a:t>
            </a:r>
            <a:r>
              <a:rPr lang="en-US" altLang="zh-CN" b="1"/>
              <a:t>public</a:t>
            </a:r>
            <a:r>
              <a:rPr lang="en-US" altLang="zh-CN"/>
              <a:t> </a:t>
            </a:r>
            <a:r>
              <a:rPr lang="en-US" altLang="zh-CN" b="1"/>
              <a:t>static</a:t>
            </a:r>
            <a:r>
              <a:rPr lang="en-US" altLang="zh-CN"/>
              <a:t> </a:t>
            </a:r>
            <a:r>
              <a:rPr lang="en-US" altLang="zh-CN" b="1"/>
              <a:t>synchronized</a:t>
            </a:r>
            <a:r>
              <a:rPr lang="en-US" altLang="zh-CN"/>
              <a:t> DoubleCheckedLock getInstance() {    </a:t>
            </a:r>
          </a:p>
          <a:p>
            <a:pPr latinLnBrk="1"/>
            <a:r>
              <a:rPr lang="en-US" altLang="zh-CN"/>
              <a:t>        </a:t>
            </a:r>
            <a:r>
              <a:rPr lang="en-US" altLang="zh-CN" b="1"/>
              <a:t>if</a:t>
            </a:r>
            <a:r>
              <a:rPr lang="en-US" altLang="zh-CN"/>
              <a:t> (instance == </a:t>
            </a:r>
            <a:r>
              <a:rPr lang="en-US" altLang="zh-CN" b="1"/>
              <a:t>null</a:t>
            </a:r>
            <a:r>
              <a:rPr lang="en-US" altLang="zh-CN"/>
              <a:t>) {    </a:t>
            </a:r>
          </a:p>
          <a:p>
            <a:pPr latinLnBrk="1"/>
            <a:r>
              <a:rPr lang="en-US" altLang="zh-CN"/>
              <a:t>            instance=</a:t>
            </a:r>
            <a:r>
              <a:rPr lang="en-US" altLang="zh-CN" b="1"/>
              <a:t>new</a:t>
            </a:r>
            <a:r>
              <a:rPr lang="en-US" altLang="zh-CN"/>
              <a:t> DoubleCheckedLock();  </a:t>
            </a:r>
          </a:p>
          <a:p>
            <a:pPr latinLnBrk="1"/>
            <a:r>
              <a:rPr lang="en-US" altLang="zh-CN"/>
              <a:t>        }    </a:t>
            </a:r>
          </a:p>
          <a:p>
            <a:pPr latinLnBrk="1"/>
            <a:r>
              <a:rPr lang="en-US" altLang="zh-CN"/>
              <a:t>        </a:t>
            </a:r>
            <a:r>
              <a:rPr lang="en-US" altLang="zh-CN" b="1"/>
              <a:t>return</a:t>
            </a:r>
            <a:r>
              <a:rPr lang="en-US" altLang="zh-CN"/>
              <a:t> instance;    </a:t>
            </a:r>
          </a:p>
          <a:p>
            <a:pPr latinLnBrk="1"/>
            <a:r>
              <a:rPr lang="en-US" altLang="zh-CN"/>
              <a:t>    }    </a:t>
            </a:r>
          </a:p>
          <a:p>
            <a:pPr latinLnBrk="1"/>
            <a:r>
              <a:rPr lang="en-US" altLang="zh-CN"/>
              <a:t>}  </a:t>
            </a:r>
          </a:p>
          <a:p>
            <a:endParaRPr lang="zh-CN" altLang="en-US"/>
          </a:p>
        </p:txBody>
      </p:sp>
      <p:sp>
        <p:nvSpPr>
          <p:cNvPr id="6" name="文本框 5"/>
          <p:cNvSpPr txBox="1"/>
          <p:nvPr/>
        </p:nvSpPr>
        <p:spPr>
          <a:xfrm>
            <a:off x="167998" y="2290248"/>
            <a:ext cx="5637056" cy="3139321"/>
          </a:xfrm>
          <a:prstGeom prst="rect">
            <a:avLst/>
          </a:prstGeom>
          <a:noFill/>
        </p:spPr>
        <p:txBody>
          <a:bodyPr wrap="none" rtlCol="0">
            <a:spAutoFit/>
          </a:bodyPr>
          <a:lstStyle/>
          <a:p>
            <a:pPr latinLnBrk="1"/>
            <a:r>
              <a:rPr lang="en-US" altLang="zh-CN" b="1"/>
              <a:t>public</a:t>
            </a:r>
            <a:r>
              <a:rPr lang="en-US" altLang="zh-CN"/>
              <a:t> </a:t>
            </a:r>
            <a:r>
              <a:rPr lang="en-US" altLang="zh-CN" b="1"/>
              <a:t>class</a:t>
            </a:r>
            <a:r>
              <a:rPr lang="en-US" altLang="zh-CN"/>
              <a:t> DoubleCheckedLock {  </a:t>
            </a:r>
          </a:p>
          <a:p>
            <a:pPr latinLnBrk="1"/>
            <a:r>
              <a:rPr lang="en-US" altLang="zh-CN"/>
              <a:t>    </a:t>
            </a:r>
            <a:r>
              <a:rPr lang="en-US" altLang="zh-CN" b="1"/>
              <a:t>private</a:t>
            </a:r>
            <a:r>
              <a:rPr lang="en-US" altLang="zh-CN"/>
              <a:t> </a:t>
            </a:r>
            <a:r>
              <a:rPr lang="en-US" altLang="zh-CN" b="1"/>
              <a:t>static</a:t>
            </a:r>
            <a:r>
              <a:rPr lang="en-US" altLang="zh-CN"/>
              <a:t> DoubleCheckedLock instance;    </a:t>
            </a:r>
          </a:p>
          <a:p>
            <a:pPr latinLnBrk="1"/>
            <a:r>
              <a:rPr lang="en-US" altLang="zh-CN"/>
              <a:t>        </a:t>
            </a:r>
          </a:p>
          <a:p>
            <a:pPr latinLnBrk="1"/>
            <a:r>
              <a:rPr lang="en-US" altLang="zh-CN"/>
              <a:t>    </a:t>
            </a:r>
            <a:r>
              <a:rPr lang="en-US" altLang="zh-CN" b="1"/>
              <a:t>public</a:t>
            </a:r>
            <a:r>
              <a:rPr lang="en-US" altLang="zh-CN"/>
              <a:t> </a:t>
            </a:r>
            <a:r>
              <a:rPr lang="en-US" altLang="zh-CN" b="1"/>
              <a:t>static</a:t>
            </a:r>
            <a:r>
              <a:rPr lang="en-US" altLang="zh-CN"/>
              <a:t> DoubleCheckedLock getInstance() {    </a:t>
            </a:r>
          </a:p>
          <a:p>
            <a:pPr latinLnBrk="1"/>
            <a:r>
              <a:rPr lang="en-US" altLang="zh-CN"/>
              <a:t>        </a:t>
            </a:r>
            <a:r>
              <a:rPr lang="en-US" altLang="zh-CN" b="1"/>
              <a:t>if</a:t>
            </a:r>
            <a:r>
              <a:rPr lang="en-US" altLang="zh-CN"/>
              <a:t> (instance == </a:t>
            </a:r>
            <a:r>
              <a:rPr lang="en-US" altLang="zh-CN" b="1"/>
              <a:t>null</a:t>
            </a:r>
            <a:r>
              <a:rPr lang="en-US" altLang="zh-CN"/>
              <a:t>) {    </a:t>
            </a:r>
          </a:p>
          <a:p>
            <a:pPr latinLnBrk="1"/>
            <a:r>
              <a:rPr lang="en-US" altLang="zh-CN"/>
              <a:t>            instance=</a:t>
            </a:r>
            <a:r>
              <a:rPr lang="en-US" altLang="zh-CN" b="1"/>
              <a:t>new</a:t>
            </a:r>
            <a:r>
              <a:rPr lang="en-US" altLang="zh-CN"/>
              <a:t> DoubleCheckedLock();  </a:t>
            </a:r>
          </a:p>
          <a:p>
            <a:pPr latinLnBrk="1"/>
            <a:r>
              <a:rPr lang="en-US" altLang="zh-CN"/>
              <a:t>        }    </a:t>
            </a:r>
          </a:p>
          <a:p>
            <a:pPr latinLnBrk="1"/>
            <a:r>
              <a:rPr lang="en-US" altLang="zh-CN"/>
              <a:t>        </a:t>
            </a:r>
            <a:r>
              <a:rPr lang="en-US" altLang="zh-CN" b="1"/>
              <a:t>return</a:t>
            </a:r>
            <a:r>
              <a:rPr lang="en-US" altLang="zh-CN"/>
              <a:t> instance;    </a:t>
            </a:r>
          </a:p>
          <a:p>
            <a:pPr latinLnBrk="1"/>
            <a:r>
              <a:rPr lang="en-US" altLang="zh-CN"/>
              <a:t>    }    </a:t>
            </a:r>
          </a:p>
          <a:p>
            <a:pPr latinLnBrk="1"/>
            <a:r>
              <a:rPr lang="en-US" altLang="zh-CN"/>
              <a:t>}  </a:t>
            </a:r>
          </a:p>
          <a:p>
            <a:endParaRPr lang="zh-CN" altLang="en-US"/>
          </a:p>
        </p:txBody>
      </p:sp>
      <p:sp>
        <p:nvSpPr>
          <p:cNvPr id="7" name="文本框 6"/>
          <p:cNvSpPr txBox="1"/>
          <p:nvPr/>
        </p:nvSpPr>
        <p:spPr>
          <a:xfrm>
            <a:off x="5587874" y="2128241"/>
            <a:ext cx="6260560" cy="4247317"/>
          </a:xfrm>
          <a:prstGeom prst="rect">
            <a:avLst/>
          </a:prstGeom>
          <a:noFill/>
        </p:spPr>
        <p:txBody>
          <a:bodyPr wrap="none" rtlCol="0">
            <a:spAutoFit/>
          </a:bodyPr>
          <a:lstStyle/>
          <a:p>
            <a:pPr latinLnBrk="1"/>
            <a:r>
              <a:rPr lang="en-US" altLang="zh-CN" b="1"/>
              <a:t>public</a:t>
            </a:r>
            <a:r>
              <a:rPr lang="en-US" altLang="zh-CN"/>
              <a:t> </a:t>
            </a:r>
            <a:r>
              <a:rPr lang="en-US" altLang="zh-CN" b="1"/>
              <a:t>class</a:t>
            </a:r>
            <a:r>
              <a:rPr lang="en-US" altLang="zh-CN"/>
              <a:t> DoubleCheckedLock {  </a:t>
            </a:r>
          </a:p>
          <a:p>
            <a:pPr latinLnBrk="1"/>
            <a:r>
              <a:rPr lang="en-US" altLang="zh-CN"/>
              <a:t>    </a:t>
            </a:r>
            <a:r>
              <a:rPr lang="en-US" altLang="zh-CN" b="1"/>
              <a:t>private</a:t>
            </a:r>
            <a:r>
              <a:rPr lang="en-US" altLang="zh-CN"/>
              <a:t> </a:t>
            </a:r>
            <a:r>
              <a:rPr lang="en-US" altLang="zh-CN" smtClean="0"/>
              <a:t>volatile </a:t>
            </a:r>
            <a:r>
              <a:rPr lang="en-US" altLang="zh-CN" b="1" smtClean="0"/>
              <a:t>static</a:t>
            </a:r>
            <a:r>
              <a:rPr lang="en-US" altLang="zh-CN"/>
              <a:t> DoubleCheckedLock instance;    </a:t>
            </a:r>
          </a:p>
          <a:p>
            <a:pPr latinLnBrk="1"/>
            <a:r>
              <a:rPr lang="en-US" altLang="zh-CN"/>
              <a:t>        </a:t>
            </a:r>
          </a:p>
          <a:p>
            <a:pPr latinLnBrk="1"/>
            <a:r>
              <a:rPr lang="en-US" altLang="zh-CN"/>
              <a:t>    </a:t>
            </a:r>
            <a:r>
              <a:rPr lang="en-US" altLang="zh-CN" b="1"/>
              <a:t>public</a:t>
            </a:r>
            <a:r>
              <a:rPr lang="en-US" altLang="zh-CN"/>
              <a:t> </a:t>
            </a:r>
            <a:r>
              <a:rPr lang="en-US" altLang="zh-CN" b="1"/>
              <a:t>static</a:t>
            </a:r>
            <a:r>
              <a:rPr lang="en-US" altLang="zh-CN"/>
              <a:t> DoubleCheckedLock getInstance() {    </a:t>
            </a:r>
          </a:p>
          <a:p>
            <a:pPr latinLnBrk="1"/>
            <a:r>
              <a:rPr lang="en-US" altLang="zh-CN"/>
              <a:t>        </a:t>
            </a:r>
            <a:r>
              <a:rPr lang="en-US" altLang="zh-CN" b="1"/>
              <a:t>if</a:t>
            </a:r>
            <a:r>
              <a:rPr lang="en-US" altLang="zh-CN"/>
              <a:t> (instance == </a:t>
            </a:r>
            <a:r>
              <a:rPr lang="en-US" altLang="zh-CN" b="1"/>
              <a:t>null</a:t>
            </a:r>
            <a:r>
              <a:rPr lang="en-US" altLang="zh-CN"/>
              <a:t>) {  //step1  </a:t>
            </a:r>
          </a:p>
          <a:p>
            <a:pPr latinLnBrk="1"/>
            <a:r>
              <a:rPr lang="en-US" altLang="zh-CN"/>
              <a:t>            </a:t>
            </a:r>
            <a:r>
              <a:rPr lang="en-US" altLang="zh-CN" b="1"/>
              <a:t>synchronized</a:t>
            </a:r>
            <a:r>
              <a:rPr lang="en-US" altLang="zh-CN"/>
              <a:t> (DoubleCheckedLock.</a:t>
            </a:r>
            <a:r>
              <a:rPr lang="en-US" altLang="zh-CN" b="1"/>
              <a:t>class</a:t>
            </a:r>
            <a:r>
              <a:rPr lang="en-US" altLang="zh-CN"/>
              <a:t>) { //step2  </a:t>
            </a:r>
          </a:p>
          <a:p>
            <a:pPr latinLnBrk="1"/>
            <a:r>
              <a:rPr lang="en-US" altLang="zh-CN"/>
              <a:t>                </a:t>
            </a:r>
            <a:r>
              <a:rPr lang="en-US" altLang="zh-CN" b="1"/>
              <a:t>if</a:t>
            </a:r>
            <a:r>
              <a:rPr lang="en-US" altLang="zh-CN"/>
              <a:t>(instance==</a:t>
            </a:r>
            <a:r>
              <a:rPr lang="en-US" altLang="zh-CN" b="1"/>
              <a:t>null</a:t>
            </a:r>
            <a:r>
              <a:rPr lang="en-US" altLang="zh-CN"/>
              <a:t>){ //step3  </a:t>
            </a:r>
          </a:p>
          <a:p>
            <a:pPr latinLnBrk="1"/>
            <a:r>
              <a:rPr lang="en-US" altLang="zh-CN"/>
              <a:t>                    instance=</a:t>
            </a:r>
            <a:r>
              <a:rPr lang="en-US" altLang="zh-CN" b="1"/>
              <a:t>new</a:t>
            </a:r>
            <a:r>
              <a:rPr lang="en-US" altLang="zh-CN"/>
              <a:t> DoubleCheckedLock(); //step4  </a:t>
            </a:r>
          </a:p>
          <a:p>
            <a:pPr latinLnBrk="1"/>
            <a:r>
              <a:rPr lang="en-US" altLang="zh-CN"/>
              <a:t>                }  </a:t>
            </a:r>
          </a:p>
          <a:p>
            <a:pPr latinLnBrk="1"/>
            <a:r>
              <a:rPr lang="en-US" altLang="zh-CN"/>
              <a:t>            }  </a:t>
            </a:r>
          </a:p>
          <a:p>
            <a:pPr latinLnBrk="1"/>
            <a:r>
              <a:rPr lang="en-US" altLang="zh-CN"/>
              <a:t>        }    </a:t>
            </a:r>
          </a:p>
          <a:p>
            <a:pPr latinLnBrk="1"/>
            <a:r>
              <a:rPr lang="en-US" altLang="zh-CN"/>
              <a:t>        </a:t>
            </a:r>
            <a:r>
              <a:rPr lang="en-US" altLang="zh-CN" b="1"/>
              <a:t>return</a:t>
            </a:r>
            <a:r>
              <a:rPr lang="en-US" altLang="zh-CN"/>
              <a:t> instance;    </a:t>
            </a:r>
          </a:p>
          <a:p>
            <a:pPr latinLnBrk="1"/>
            <a:r>
              <a:rPr lang="en-US" altLang="zh-CN"/>
              <a:t>    }    </a:t>
            </a:r>
          </a:p>
          <a:p>
            <a:pPr latinLnBrk="1"/>
            <a:r>
              <a:rPr lang="en-US" altLang="zh-CN"/>
              <a:t>}  </a:t>
            </a:r>
          </a:p>
          <a:p>
            <a:endParaRPr lang="zh-CN" altLang="en-US"/>
          </a:p>
        </p:txBody>
      </p:sp>
    </p:spTree>
    <p:extLst>
      <p:ext uri="{BB962C8B-B14F-4D97-AF65-F5344CB8AC3E}">
        <p14:creationId xmlns:p14="http://schemas.microsoft.com/office/powerpoint/2010/main" val="394851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延迟初始化占位</a:t>
            </a:r>
            <a:endParaRPr lang="zh-CN" altLang="en-US" dirty="0"/>
          </a:p>
        </p:txBody>
      </p:sp>
      <p:sp>
        <p:nvSpPr>
          <p:cNvPr id="5" name="文本框 4"/>
          <p:cNvSpPr txBox="1"/>
          <p:nvPr/>
        </p:nvSpPr>
        <p:spPr>
          <a:xfrm>
            <a:off x="1148862" y="2602523"/>
            <a:ext cx="5527411" cy="2585323"/>
          </a:xfrm>
          <a:prstGeom prst="rect">
            <a:avLst/>
          </a:prstGeom>
          <a:noFill/>
        </p:spPr>
        <p:txBody>
          <a:bodyPr wrap="none" rtlCol="0">
            <a:spAutoFit/>
          </a:bodyPr>
          <a:lstStyle/>
          <a:p>
            <a:r>
              <a:rPr lang="en-US" altLang="zh-CN" smtClean="0"/>
              <a:t>public class ResourceFactory {</a:t>
            </a:r>
          </a:p>
          <a:p>
            <a:r>
              <a:rPr lang="en-US" altLang="zh-CN" smtClean="0"/>
              <a:t>    public static Resource getResource() {</a:t>
            </a:r>
          </a:p>
          <a:p>
            <a:r>
              <a:rPr lang="en-US" altLang="zh-CN" smtClean="0"/>
              <a:t>        return ResourceHolder.resource;</a:t>
            </a:r>
          </a:p>
          <a:p>
            <a:r>
              <a:rPr lang="en-US" altLang="zh-CN" smtClean="0"/>
              <a:t>    }</a:t>
            </a:r>
          </a:p>
          <a:p>
            <a:endParaRPr lang="en-US" altLang="zh-CN" smtClean="0"/>
          </a:p>
          <a:p>
            <a:r>
              <a:rPr lang="en-US" altLang="zh-CN" smtClean="0"/>
              <a:t>    private static class ResourceHolder {</a:t>
            </a:r>
          </a:p>
          <a:p>
            <a:r>
              <a:rPr lang="en-US" altLang="zh-CN" smtClean="0"/>
              <a:t>        public static Resource resource = new Resource();</a:t>
            </a:r>
          </a:p>
          <a:p>
            <a:r>
              <a:rPr lang="en-US" altLang="zh-CN" smtClean="0"/>
              <a:t>    }</a:t>
            </a:r>
          </a:p>
          <a:p>
            <a:r>
              <a:rPr lang="en-US" altLang="zh-CN" smtClean="0"/>
              <a:t>}</a:t>
            </a:r>
            <a:endParaRPr lang="zh-CN" altLang="en-US"/>
          </a:p>
        </p:txBody>
      </p:sp>
    </p:spTree>
    <p:extLst>
      <p:ext uri="{BB962C8B-B14F-4D97-AF65-F5344CB8AC3E}">
        <p14:creationId xmlns:p14="http://schemas.microsoft.com/office/powerpoint/2010/main" val="2170973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795</Words>
  <Application>Microsoft Office PowerPoint</Application>
  <PresentationFormat>宽屏</PresentationFormat>
  <Paragraphs>117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隶书</vt:lpstr>
      <vt:lpstr>宋体</vt:lpstr>
      <vt:lpstr>Calibri</vt:lpstr>
      <vt:lpstr>Constantia</vt:lpstr>
      <vt:lpstr>Wingdings 2</vt:lpstr>
      <vt:lpstr>流畅</vt:lpstr>
      <vt:lpstr>1_流畅</vt:lpstr>
      <vt:lpstr>谈谈“并发”</vt:lpstr>
      <vt:lpstr>如下代码的问题</vt:lpstr>
      <vt:lpstr>实用的面试题</vt:lpstr>
      <vt:lpstr>实用的面试题</vt:lpstr>
      <vt:lpstr>实用的面试题</vt:lpstr>
      <vt:lpstr>并发和分布式的关系？</vt:lpstr>
      <vt:lpstr>并发和分布式的关系？</vt:lpstr>
      <vt:lpstr>双检锁DCL</vt:lpstr>
      <vt:lpstr>延迟初始化占位</vt:lpstr>
      <vt:lpstr>谈谈“并发”预告</vt:lpstr>
    </vt:vector>
  </TitlesOfParts>
  <Company>PAIG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谈谈“并发”</dc:title>
  <dc:creator>张中楫</dc:creator>
  <cp:lastModifiedBy>张中楫</cp:lastModifiedBy>
  <cp:revision>2</cp:revision>
  <dcterms:created xsi:type="dcterms:W3CDTF">2018-05-18T01:16:25Z</dcterms:created>
  <dcterms:modified xsi:type="dcterms:W3CDTF">2018-05-18T02:18:17Z</dcterms:modified>
</cp:coreProperties>
</file>