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9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0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1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4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4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70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5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8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2019/8/23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2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1584" y="1124745"/>
            <a:ext cx="7772400" cy="1470025"/>
          </a:xfrm>
        </p:spPr>
        <p:txBody>
          <a:bodyPr/>
          <a:lstStyle/>
          <a:p>
            <a:pPr algn="ctr"/>
            <a:r>
              <a:rPr lang="en-US" altLang="zh-CN" smtClean="0"/>
              <a:t>java</a:t>
            </a:r>
            <a:r>
              <a:rPr lang="zh-CN" altLang="en-US" smtClean="0"/>
              <a:t>并发容器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7384" y="2948847"/>
            <a:ext cx="6400800" cy="549812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/>
              <a:t>1.</a:t>
            </a:r>
            <a:r>
              <a:rPr lang="zh-CN" altLang="en-US" smtClean="0"/>
              <a:t>有哪些，如何用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669452"/>
            <a:ext cx="239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FutureTask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异步任务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0526"/>
            <a:ext cx="643890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5235"/>
            <a:ext cx="7277100" cy="1181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271894"/>
            <a:ext cx="8001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914297"/>
            <a:ext cx="4166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LinkedBlockingQueue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链表阻塞队列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46638"/>
            <a:ext cx="3609975" cy="371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" y="3192969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smtClean="0">
                <a:solidFill>
                  <a:srgbClr val="4F4F4F"/>
                </a:solidFill>
                <a:latin typeface="-apple-system"/>
              </a:rPr>
              <a:t>CountDownLatch </a:t>
            </a:r>
            <a:r>
              <a:rPr lang="zh-CN" altLang="en-US" b="1" smtClean="0">
                <a:solidFill>
                  <a:srgbClr val="4F4F4F"/>
                </a:solidFill>
                <a:latin typeface="-apple-system"/>
              </a:rPr>
              <a:t>闭锁</a:t>
            </a:r>
            <a:endParaRPr lang="en-US" altLang="zh-CN" b="1" i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3652491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smtClean="0">
                <a:solidFill>
                  <a:srgbClr val="4F4F4F"/>
                </a:solidFill>
                <a:latin typeface="-apple-system"/>
              </a:rPr>
              <a:t>CyclicBarrier </a:t>
            </a:r>
            <a:r>
              <a:rPr lang="zh-CN" altLang="en-US" b="1" smtClean="0">
                <a:solidFill>
                  <a:srgbClr val="4F4F4F"/>
                </a:solidFill>
                <a:latin typeface="-apple-system"/>
              </a:rPr>
              <a:t>栅栏</a:t>
            </a:r>
            <a:endParaRPr lang="en-US" altLang="zh-CN" b="1" i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112013"/>
            <a:ext cx="2052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smtClean="0">
                <a:solidFill>
                  <a:srgbClr val="4F4F4F"/>
                </a:solidFill>
                <a:latin typeface="-apple-system"/>
              </a:rPr>
              <a:t>Exchanger </a:t>
            </a:r>
            <a:r>
              <a:rPr lang="zh-CN" altLang="en-US" b="1" smtClean="0"/>
              <a:t>交换机</a:t>
            </a:r>
            <a:endParaRPr lang="zh-CN" altLang="en-US" b="1"/>
          </a:p>
          <a:p>
            <a:pPr latinLnBrk="1"/>
            <a:endParaRPr lang="en-US" altLang="zh-CN" b="1" i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599" y="4571535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smtClean="0">
                <a:solidFill>
                  <a:srgbClr val="4F4F4F"/>
                </a:solidFill>
                <a:latin typeface="-apple-system"/>
              </a:rPr>
              <a:t>Semaphore </a:t>
            </a:r>
            <a:r>
              <a:rPr lang="zh-CN" altLang="en-US" b="1" smtClean="0">
                <a:solidFill>
                  <a:srgbClr val="4F4F4F"/>
                </a:solidFill>
                <a:latin typeface="-apple-system"/>
              </a:rPr>
              <a:t>信号量</a:t>
            </a:r>
            <a:endParaRPr lang="en-US" altLang="zh-CN" b="1" i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599" y="5037481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smtClean="0">
                <a:solidFill>
                  <a:srgbClr val="4F4F4F"/>
                </a:solidFill>
                <a:latin typeface="-apple-system"/>
              </a:rPr>
              <a:t>ForkJoinPool fork and join</a:t>
            </a:r>
            <a:endParaRPr lang="en-US" altLang="zh-CN" b="1" i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599" y="5573208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smtClean="0">
                <a:solidFill>
                  <a:srgbClr val="4F4F4F"/>
                </a:solidFill>
                <a:latin typeface="-apple-system"/>
              </a:rPr>
              <a:t>Atomic… </a:t>
            </a:r>
            <a:r>
              <a:rPr lang="zh-CN" altLang="en-US" b="1" smtClean="0">
                <a:solidFill>
                  <a:srgbClr val="4F4F4F"/>
                </a:solidFill>
                <a:latin typeface="-apple-system"/>
              </a:rPr>
              <a:t>原子类</a:t>
            </a:r>
            <a:endParaRPr lang="en-US" altLang="zh-CN" b="1" i="0">
              <a:solidFill>
                <a:srgbClr val="4F4F4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724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1584" y="1124745"/>
            <a:ext cx="7772400" cy="1470025"/>
          </a:xfrm>
        </p:spPr>
        <p:txBody>
          <a:bodyPr/>
          <a:lstStyle/>
          <a:p>
            <a:pPr algn="ctr"/>
            <a:r>
              <a:rPr lang="zh-CN" altLang="en-US" smtClean="0"/>
              <a:t>预告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7648" y="2996952"/>
            <a:ext cx="6400800" cy="549812"/>
          </a:xfrm>
        </p:spPr>
        <p:txBody>
          <a:bodyPr>
            <a:normAutofit/>
          </a:bodyPr>
          <a:lstStyle/>
          <a:p>
            <a:pPr algn="l"/>
            <a:r>
              <a:rPr lang="zh-CN" altLang="en-US" smtClean="0"/>
              <a:t>设计模式和</a:t>
            </a:r>
            <a:r>
              <a:rPr lang="en-US" altLang="zh-CN" smtClean="0"/>
              <a:t>tomcat</a:t>
            </a:r>
            <a:r>
              <a:rPr lang="zh-CN" altLang="en-US"/>
              <a:t>源码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06843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1. 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22900"/>
              </p:ext>
            </p:extLst>
          </p:nvPr>
        </p:nvGraphicFramePr>
        <p:xfrm>
          <a:off x="5287998" y="0"/>
          <a:ext cx="6904002" cy="1977390"/>
        </p:xfrm>
        <a:graphic>
          <a:graphicData uri="http://schemas.openxmlformats.org/drawingml/2006/table">
            <a:tbl>
              <a:tblPr/>
              <a:tblGrid>
                <a:gridCol w="6904002">
                  <a:extLst>
                    <a:ext uri="{9D8B030D-6E8A-4147-A177-3AD203B41FA5}">
                      <a16:colId xmlns:a16="http://schemas.microsoft.com/office/drawing/2014/main" val="4058177406"/>
                    </a:ext>
                  </a:extLst>
                </a:gridCol>
              </a:tblGrid>
              <a:tr h="190119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A，B</a:t>
                      </a:r>
                      <a:r>
                        <a:rPr lang="zh-CN" altLang="en-US" b="0" i="0">
                          <a:effectLst/>
                          <a:latin typeface="Consolas" panose="020B0609020204030204" pitchFamily="49" charset="0"/>
                        </a:rPr>
                        <a:t>为共享变量，</a:t>
                      </a:r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r1，r2</a:t>
                      </a:r>
                      <a:r>
                        <a:rPr lang="zh-CN" altLang="en-US" b="0" i="0">
                          <a:effectLst/>
                          <a:latin typeface="Consolas" panose="020B0609020204030204" pitchFamily="49" charset="0"/>
                        </a:rPr>
                        <a:t>为局部变量</a:t>
                      </a:r>
                    </a:p>
                    <a:p>
                      <a:pPr algn="l" fontAlgn="base"/>
                      <a:r>
                        <a:rPr lang="zh-CN" altLang="en-US" b="0" i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zh-CN" altLang="en-US" b="0" i="0">
                          <a:effectLst/>
                          <a:latin typeface="Consolas" panose="020B0609020204030204" pitchFamily="49" charset="0"/>
                        </a:rPr>
                        <a:t>初始 </a:t>
                      </a:r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A=B=0</a:t>
                      </a:r>
                    </a:p>
                    <a:p>
                      <a:pPr algn="l" fontAlgn="base"/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Thread1   | Thread2</a:t>
                      </a:r>
                    </a:p>
                    <a:p>
                      <a:pPr algn="l" fontAlgn="base"/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1: r2=A   | 3: r1=B</a:t>
                      </a:r>
                    </a:p>
                    <a:p>
                      <a:pPr algn="l" fontAlgn="base"/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2: </a:t>
                      </a:r>
                      <a:r>
                        <a:rPr lang="en-US" b="0" i="0" smtClean="0">
                          <a:effectLst/>
                          <a:latin typeface="Consolas" panose="020B0609020204030204" pitchFamily="49" charset="0"/>
                        </a:rPr>
                        <a:t>B=2</a:t>
                      </a:r>
                      <a:r>
                        <a:rPr lang="en-US" b="0" i="0">
                          <a:effectLst/>
                          <a:latin typeface="Consolas" panose="020B0609020204030204" pitchFamily="49" charset="0"/>
                        </a:rPr>
                        <a:t>    |  4: A=2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9489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09600" y="1988121"/>
            <a:ext cx="111529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rgbClr val="333333"/>
                </a:solidFill>
                <a:latin typeface="Verdana" panose="020B0604030504040204" pitchFamily="34" charset="0"/>
              </a:rPr>
              <a:t>Happens-Before Memory Model ： </a:t>
            </a: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先行发生模型。这个模型理解起来就比较困难。先介绍一个现行发生关系 （</a:t>
            </a:r>
            <a:r>
              <a:rPr lang="zh-CN" altLang="zh-CN" sz="2400" b="1">
                <a:solidFill>
                  <a:srgbClr val="333333"/>
                </a:solidFill>
                <a:latin typeface="Verdana" panose="020B0604030504040204" pitchFamily="34" charset="0"/>
              </a:rPr>
              <a:t>Happens-Before Relationship</a:t>
            </a: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）</a:t>
            </a:r>
            <a:r>
              <a:rPr lang="zh-CN" altLang="zh-CN" sz="2400" b="1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zh-CN" altLang="zh-CN" sz="2400" b="1">
                <a:solidFill>
                  <a:srgbClr val="333333"/>
                </a:solidFill>
                <a:latin typeface="Verdana" panose="020B0604030504040204" pitchFamily="34" charset="0"/>
              </a:rPr>
            </a:br>
            <a:endParaRPr lang="zh-CN" altLang="zh-CN" sz="2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rgbClr val="333333"/>
                </a:solidFill>
                <a:latin typeface="Verdana" panose="020B0604030504040204" pitchFamily="34" charset="0"/>
              </a:rPr>
              <a:t>　　</a:t>
            </a: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如果有两个操作A和B存在A Happens-Before B，那么操作A对变量的修改对操作B来说是可见的。这个现行并不是代码执行时间上的先后关系，而是保证执行结果是顺序的。</a:t>
            </a:r>
            <a:r>
              <a:rPr lang="zh-CN" altLang="zh-CN" sz="2400" smtClean="0">
                <a:solidFill>
                  <a:srgbClr val="333333"/>
                </a:solidFill>
                <a:latin typeface="Verdana" panose="020B0604030504040204" pitchFamily="34" charset="0"/>
              </a:rPr>
              <a:t>看</a:t>
            </a:r>
            <a:r>
              <a:rPr lang="zh-CN" altLang="en-US" sz="2400" smtClean="0">
                <a:solidFill>
                  <a:srgbClr val="333333"/>
                </a:solidFill>
                <a:latin typeface="Verdana" panose="020B0604030504040204" pitchFamily="34" charset="0"/>
              </a:rPr>
              <a:t>右边</a:t>
            </a:r>
            <a:r>
              <a:rPr lang="zh-CN" altLang="zh-CN" sz="2400" smtClean="0">
                <a:solidFill>
                  <a:srgbClr val="333333"/>
                </a:solidFill>
                <a:latin typeface="Verdana" panose="020B0604030504040204" pitchFamily="34" charset="0"/>
              </a:rPr>
              <a:t>例子</a:t>
            </a: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来说明现行发生</a:t>
            </a:r>
            <a:endParaRPr lang="zh-CN" altLang="zh-CN" sz="2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　　凭借直观感觉，线程1先执行 r2=A，则r2=0 ，然后赋值B=1，线程2执行r1=B，由于线程1修改了B的值为1，所以r1=1。但是在现行发生内存模型里面，有可能最终结果为r1 = r2 = 2。为什么会这样，因为编译器或者多处理器可能对指令进行乱序执行，线程1 从代码流上面看是先执行r2 = A，B = 1，但是处理器执行的时候会先执行 B = 2 ，在执行 r2 = A，线程2 可能先执行 A = 2 ，在执行r1 = B，这样可能 会导致 r1 = r2 = 2</a:t>
            </a:r>
            <a:r>
              <a:rPr lang="zh-CN" altLang="zh-CN" sz="2400" smtClean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8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" y="1856510"/>
            <a:ext cx="111667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rgbClr val="333333"/>
                </a:solidFill>
                <a:latin typeface="Verdana" panose="020B0604030504040204" pitchFamily="34" charset="0"/>
              </a:rPr>
              <a:t>那我们先看看先行发生关系的规则</a:t>
            </a:r>
            <a:endParaRPr lang="zh-CN" altLang="zh-CN" sz="2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1 在同一个线程里面，按照代码执行的顺序（也就是代码语义的顺序），前一个操作先于后面一个操作发生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2 对一个monitor对象的解锁操作先于后续对同一个monitor对象的锁操作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3 对volatile字段的写操作先于后面的对此字段的读操作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4 对线程的start操作（调用线程对象的start()方法）先于这个线程的其他任何操作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5 一个线程中所有的操作先于其他任何线程在此线程上调用 join()方法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6 如果A操作优先于B，B操作优先于C，那么A操作优先于C</a:t>
            </a:r>
          </a:p>
        </p:txBody>
      </p:sp>
    </p:spTree>
    <p:extLst>
      <p:ext uri="{BB962C8B-B14F-4D97-AF65-F5344CB8AC3E}">
        <p14:creationId xmlns:p14="http://schemas.microsoft.com/office/powerpoint/2010/main" val="39628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886588"/>
            <a:ext cx="5087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AbstractQueuedSynchronizer (AQS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同步器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50548"/>
            <a:ext cx="4257675" cy="3524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09309" y="2650548"/>
            <a:ext cx="5832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compareAndSet unsafe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/>
              <a:t>保存着线程引用和线程状态的容器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914297"/>
            <a:ext cx="4549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可重入锁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ReentrantReadWriteLock: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可重入读写锁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36" y="2680762"/>
            <a:ext cx="7210425" cy="3105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21782" y="926436"/>
            <a:ext cx="35606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 AQS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公平和不公平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5" y="2623612"/>
            <a:ext cx="3686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09" y="767130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91429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2200275"/>
            <a:ext cx="10648950" cy="4657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4909" y="1457122"/>
            <a:ext cx="4189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ConcurrentHashMap: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8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914297"/>
            <a:ext cx="3804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ConcurrentHashMap : segment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0" y="2560628"/>
            <a:ext cx="3419475" cy="3181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6906" y="25089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ConcurrentHashMap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concurrencyLevel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划分出了多个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进行存储，从而避免每次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操作都得锁住整个数组。在默认的情况下，最佳情况下可允许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个线程并发无阻塞的操作集合对象，尽可能地减少并发时的阻塞现象。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06906" y="41513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ConcurrentHashMap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默认情况下采用将数据分为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个段进行存储，并且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个段分别持有各自不同的锁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，锁仅用于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等改变集合对象的操作，基于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HashEntry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链表的不变性实现了读取的不加锁。这些方式使得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ConcurrentHashMap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能够保持极好的并发支持，尤其是对于读远比插入和删除频繁的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而言，而它采用的这些方法也可谓是对于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内存模型、并发机制深刻掌握的体现。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914297"/>
            <a:ext cx="4602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CopyOnWriteArrayList: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写拷贝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8" y="2607685"/>
            <a:ext cx="5534025" cy="3609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09" y="2607685"/>
            <a:ext cx="3124200" cy="714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44503" y="35355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方法并没有加上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关键字，它通过使用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来保证线程安全。此处和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的不同是每次都会创建一个新的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数组，此数组的大小为当前数组大小加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，将之前数组中的内容复制到新的数组中，并将</a:t>
            </a: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新增加的对象放入数组末尾，最后做引用切换将新创建的数组对象赋值给全局的数组对象。</a:t>
            </a:r>
            <a:endParaRPr lang="zh-CN" altLang="en-US" b="0" i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6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73097"/>
            <a:ext cx="10972800" cy="66945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914297"/>
            <a:ext cx="3174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ThreadPoolExecutor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982" y="2237462"/>
            <a:ext cx="120950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newSingleThreadExecutor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单线程的线程池。这个线程池只有一个线程在工作，也就是相当于单线程串行执行所有任务。如果这个唯一的线程因为异常结束，那么会有一个新的线程来替代它。此线程池保证所有任务的执行顺序按照任务的提交顺序执行。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newFixedThreadPool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创建固定大小的线程池。每次提交一个任务就创建一个线程，直到线程达到线程池的最大大小。线程池的大小一旦达到最大值就会保持不变，如果某个线程因为执行异常而结束，那么线程池会补充一个新线程。</a:t>
            </a:r>
          </a:p>
          <a:p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newCachedThreadPool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创建一个可缓存的线程池。如果线程池的大小超过了处理任务所需要的线程，</a:t>
            </a: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那么就会回收部分空闲（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秒不执行任务）的线程，当任务数增加时，此线程池又可以智能的添加新线程来处理任务。此线程池不会对线程池大小做限制，线程池大小完全依赖于操作系统（或者说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）能够创建的最大线程大小。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newScheduledThreadPool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创建一个大小无限的线程池。此线程池支持定时以及周期性执行任务的需求。</a:t>
            </a:r>
          </a:p>
          <a:p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但需要注意使用，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newSingleThreadExecutor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newFixedThreadPool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将超过处理的线程放在队列中，但工作线程较多时，会引起过多内存被占用，而后两者返回的线程池是没有线程上线的，所以在使用时需要当心，创建过多的线程容易引起服务器的宕机。</a:t>
            </a:r>
            <a:endParaRPr lang="zh-CN" altLang="en-US" b="0" i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1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822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-apple-system</vt:lpstr>
      <vt:lpstr>隶书</vt:lpstr>
      <vt:lpstr>宋体</vt:lpstr>
      <vt:lpstr>微软雅黑</vt:lpstr>
      <vt:lpstr>Calibri</vt:lpstr>
      <vt:lpstr>Consolas</vt:lpstr>
      <vt:lpstr>Constantia</vt:lpstr>
      <vt:lpstr>Verdana</vt:lpstr>
      <vt:lpstr>Wingdings 2</vt:lpstr>
      <vt:lpstr>流畅</vt:lpstr>
      <vt:lpstr>1_流畅</vt:lpstr>
      <vt:lpstr>java并发容器</vt:lpstr>
      <vt:lpstr>1. 原理</vt:lpstr>
      <vt:lpstr>1.原理</vt:lpstr>
      <vt:lpstr>1.原理</vt:lpstr>
      <vt:lpstr>1.原理</vt:lpstr>
      <vt:lpstr>1.原理</vt:lpstr>
      <vt:lpstr>1.原理</vt:lpstr>
      <vt:lpstr>1.原理</vt:lpstr>
      <vt:lpstr>1.原理</vt:lpstr>
      <vt:lpstr>1.原理</vt:lpstr>
      <vt:lpstr>1.原理</vt:lpstr>
      <vt:lpstr>预告</vt:lpstr>
    </vt:vector>
  </TitlesOfParts>
  <Company>PAIG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谈谈“并发”</dc:title>
  <dc:creator>张中楫</dc:creator>
  <cp:lastModifiedBy>Localadmin</cp:lastModifiedBy>
  <cp:revision>9</cp:revision>
  <dcterms:created xsi:type="dcterms:W3CDTF">2018-05-18T01:16:25Z</dcterms:created>
  <dcterms:modified xsi:type="dcterms:W3CDTF">2019-08-23T03:37:34Z</dcterms:modified>
</cp:coreProperties>
</file>