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83" r:id="rId6"/>
    <p:sldId id="284" r:id="rId7"/>
    <p:sldId id="28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64" autoAdjust="0"/>
  </p:normalViewPr>
  <p:slideViewPr>
    <p:cSldViewPr snapToGrid="0">
      <p:cViewPr varScale="1">
        <p:scale>
          <a:sx n="73" d="100"/>
          <a:sy n="73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2018/12/5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28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2018/12/5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85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2018/12/5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990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2018/12/5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07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2018/12/5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626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2018/12/5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929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2018/12/5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066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2018/12/5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84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2018/12/5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511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2018/12/5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147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2018/12/5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55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2018/12/5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37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2018/12/5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542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2018/12/5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7701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2018/12/5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07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2018/12/5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952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2018/12/5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2018/12/5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32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2018/12/5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2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2018/12/5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5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2018/12/5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18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2018/12/5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24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2018/12/5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86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2018/12/5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28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javase" TargetMode="External"/><Relationship Id="rId2" Type="http://schemas.openxmlformats.org/officeDocument/2006/relationships/hyperlink" Target="http://lib.csdn.net/base/javaee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08909" y="360218"/>
            <a:ext cx="7772400" cy="973788"/>
          </a:xfrm>
        </p:spPr>
        <p:txBody>
          <a:bodyPr>
            <a:normAutofit/>
          </a:bodyPr>
          <a:lstStyle/>
          <a:p>
            <a:pPr algn="ctr"/>
            <a:r>
              <a:rPr lang="en-US" altLang="zh-CN" smtClean="0"/>
              <a:t>Springboot</a:t>
            </a:r>
            <a:r>
              <a:rPr lang="zh-CN" altLang="en-US" smtClean="0"/>
              <a:t>介绍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-332509" y="3300550"/>
            <a:ext cx="7772400" cy="1470025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18012" y="1466229"/>
            <a:ext cx="10483931" cy="539177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Springboot </a:t>
            </a:r>
            <a:r>
              <a:rPr lang="zh-CN" altLang="en-US" smtClean="0"/>
              <a:t>是什么？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Springboot</a:t>
            </a:r>
            <a:r>
              <a:rPr lang="zh-CN" altLang="en-US" smtClean="0"/>
              <a:t>和</a:t>
            </a:r>
            <a:r>
              <a:rPr lang="en-US" altLang="zh-CN" smtClean="0"/>
              <a:t>Spring</a:t>
            </a:r>
            <a:r>
              <a:rPr lang="zh-CN" altLang="en-US" smtClean="0"/>
              <a:t>的关系？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en-US" altLang="zh-CN" smtClean="0"/>
              <a:t>Springboot</a:t>
            </a:r>
            <a:r>
              <a:rPr lang="zh-CN" altLang="en-US" smtClean="0"/>
              <a:t>的好处和坏处</a:t>
            </a:r>
            <a:endParaRPr lang="en-US" altLang="zh-CN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18012" y="2039083"/>
            <a:ext cx="11377748" cy="9131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答：</a:t>
            </a:r>
            <a:r>
              <a:rPr lang="en-US" altLang="zh-CN"/>
              <a:t>Spring Boot makes it easy to create stand-alone, production-grade Spring based Applications that you can "just run".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18012" y="3431997"/>
            <a:ext cx="11377748" cy="146023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答：</a:t>
            </a:r>
            <a:endParaRPr lang="en-US" altLang="zh-CN"/>
          </a:p>
          <a:p>
            <a:r>
              <a:rPr lang="en-US" altLang="zh-CN"/>
              <a:t>Create stand-alone Spring applications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Automatically configure Spring and 3rd party libraries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18012" y="5388723"/>
            <a:ext cx="11377748" cy="1460234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答：</a:t>
            </a:r>
            <a:endParaRPr lang="en-US" altLang="zh-CN"/>
          </a:p>
          <a:p>
            <a:r>
              <a:rPr lang="zh-CN" altLang="en-US"/>
              <a:t>非常简单的配置，</a:t>
            </a:r>
            <a:r>
              <a:rPr lang="en-US" altLang="zh-CN"/>
              <a:t>SpringCloud</a:t>
            </a:r>
            <a:r>
              <a:rPr lang="zh-CN" altLang="en-US"/>
              <a:t>微服务体系中的基石</a:t>
            </a:r>
            <a:endParaRPr lang="en-US" altLang="zh-CN"/>
          </a:p>
          <a:p>
            <a:r>
              <a:rPr lang="zh-CN" altLang="en-US"/>
              <a:t>因为其简单的特性，需要对</a:t>
            </a:r>
            <a:r>
              <a:rPr lang="en-US" altLang="zh-CN"/>
              <a:t>Spring</a:t>
            </a:r>
            <a:r>
              <a:rPr lang="zh-CN" altLang="en-US"/>
              <a:t>和</a:t>
            </a:r>
            <a:r>
              <a:rPr lang="en-US" altLang="zh-CN"/>
              <a:t>Springboot</a:t>
            </a:r>
            <a:r>
              <a:rPr lang="zh-CN" altLang="en-US"/>
              <a:t>机制非常熟悉，不然一旦出现问题，很难解决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218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782" y="290945"/>
            <a:ext cx="10972800" cy="766433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1</a:t>
            </a:r>
            <a:r>
              <a:rPr lang="en-US" altLang="zh-CN" smtClean="0"/>
              <a:t>.</a:t>
            </a:r>
            <a:r>
              <a:rPr lang="zh-CN" altLang="en-US" smtClean="0"/>
              <a:t>创建一个</a:t>
            </a:r>
            <a:r>
              <a:rPr lang="zh-CN" altLang="en-US" smtClean="0"/>
              <a:t>基于</a:t>
            </a:r>
            <a:r>
              <a:rPr lang="en-US" altLang="zh-CN" smtClean="0"/>
              <a:t>springboot</a:t>
            </a:r>
            <a:r>
              <a:rPr lang="zh-CN" altLang="en-US" smtClean="0"/>
              <a:t>的</a:t>
            </a:r>
            <a:r>
              <a:rPr lang="en-US" altLang="zh-CN" smtClean="0"/>
              <a:t>web</a:t>
            </a:r>
            <a:r>
              <a:rPr lang="zh-CN" altLang="en-US" smtClean="0"/>
              <a:t>服务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01782" y="1349738"/>
            <a:ext cx="10058400" cy="20727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创建一个</a:t>
            </a:r>
            <a:r>
              <a:rPr lang="en-US" altLang="zh-CN" smtClean="0"/>
              <a:t>maven</a:t>
            </a:r>
            <a:r>
              <a:rPr lang="zh-CN" altLang="en-US" smtClean="0"/>
              <a:t>工程</a:t>
            </a:r>
            <a:endParaRPr lang="en-US" altLang="zh-CN" smtClean="0"/>
          </a:p>
          <a:p>
            <a:r>
              <a:rPr lang="zh-CN" altLang="en-US"/>
              <a:t>编写</a:t>
            </a:r>
            <a:r>
              <a:rPr lang="en-US" altLang="zh-CN" smtClean="0"/>
              <a:t>pom</a:t>
            </a:r>
            <a:r>
              <a:rPr lang="zh-CN" altLang="en-US" smtClean="0"/>
              <a:t>文件并运行</a:t>
            </a:r>
            <a:endParaRPr lang="en-US" altLang="zh-CN" smtClean="0"/>
          </a:p>
          <a:p>
            <a:r>
              <a:rPr lang="zh-CN" altLang="en-US" smtClean="0"/>
              <a:t>编写</a:t>
            </a:r>
            <a:r>
              <a:rPr lang="en-US" altLang="zh-CN" smtClean="0"/>
              <a:t>springboot</a:t>
            </a:r>
            <a:r>
              <a:rPr lang="zh-CN" altLang="en-US" smtClean="0"/>
              <a:t>入口类和</a:t>
            </a:r>
            <a:r>
              <a:rPr lang="en-US" altLang="zh-CN" smtClean="0"/>
              <a:t>webservice</a:t>
            </a:r>
            <a:r>
              <a:rPr lang="zh-CN" altLang="en-US" smtClean="0"/>
              <a:t>接口</a:t>
            </a:r>
            <a:endParaRPr lang="en-US" altLang="zh-CN" smtClean="0"/>
          </a:p>
          <a:p>
            <a:r>
              <a:rPr lang="zh-CN" altLang="en-US" smtClean="0"/>
              <a:t>打包工程并运行</a:t>
            </a:r>
            <a:endParaRPr lang="en-US" altLang="zh-CN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01782" y="3714829"/>
            <a:ext cx="10058400" cy="24900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跟着做。</a:t>
            </a:r>
            <a:endParaRPr lang="en-US" altLang="zh-CN" smtClean="0"/>
          </a:p>
          <a:p>
            <a:r>
              <a:rPr lang="zh-CN" altLang="en-US" smtClean="0"/>
              <a:t>打开</a:t>
            </a:r>
            <a:r>
              <a:rPr lang="en-US" altLang="zh-CN" smtClean="0"/>
              <a:t>idea,</a:t>
            </a:r>
            <a:r>
              <a:rPr lang="zh-CN" altLang="en-US" smtClean="0"/>
              <a:t>配置</a:t>
            </a:r>
            <a:r>
              <a:rPr lang="en-US" altLang="zh-CN" smtClean="0"/>
              <a:t>maven settings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配置</a:t>
            </a:r>
            <a:r>
              <a:rPr lang="en-US" altLang="zh-CN" smtClean="0"/>
              <a:t>pom,</a:t>
            </a:r>
            <a:r>
              <a:rPr lang="zh-CN" altLang="en-US" smtClean="0"/>
              <a:t>并</a:t>
            </a:r>
            <a:r>
              <a:rPr lang="en-US" altLang="zh-CN" smtClean="0"/>
              <a:t>maven import</a:t>
            </a:r>
          </a:p>
          <a:p>
            <a:r>
              <a:rPr lang="zh-CN" altLang="en-US" smtClean="0"/>
              <a:t>配置</a:t>
            </a:r>
            <a:r>
              <a:rPr lang="en-US" altLang="zh-CN" smtClean="0"/>
              <a:t>springboot application and webservice interface.</a:t>
            </a:r>
          </a:p>
          <a:p>
            <a:r>
              <a:rPr lang="en-US" altLang="zh-CN" smtClean="0"/>
              <a:t>Compile Jar and run</a:t>
            </a:r>
            <a:endParaRPr lang="en-US" altLang="zh-CN" smtClean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019289"/>
              </p:ext>
            </p:extLst>
          </p:nvPr>
        </p:nvGraphicFramePr>
        <p:xfrm>
          <a:off x="8465366" y="2429692"/>
          <a:ext cx="2639647" cy="2173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包装程序外壳对象" showAsIcon="1" r:id="rId3" imgW="863640" imgH="711360" progId="Package">
                  <p:embed/>
                </p:oleObj>
              </mc:Choice>
              <mc:Fallback>
                <p:oleObj name="包装程序外壳对象" showAsIcon="1" r:id="rId3" imgW="8636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65366" y="2429692"/>
                        <a:ext cx="2639647" cy="2173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683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58982"/>
            <a:ext cx="10972800" cy="988106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en-US" altLang="zh-CN" smtClean="0"/>
              <a:t>.</a:t>
            </a:r>
            <a:r>
              <a:rPr lang="zh-CN" altLang="en-US" smtClean="0"/>
              <a:t>基本注解介绍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2618" y="2697481"/>
            <a:ext cx="10972800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512618" y="1979750"/>
            <a:ext cx="11069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4B4B4B"/>
                </a:solidFill>
                <a:latin typeface="verdana" panose="020B0604030504040204" pitchFamily="34" charset="0"/>
              </a:rPr>
              <a:t>@SpringBootApplication</a:t>
            </a:r>
            <a:r>
              <a:rPr lang="zh-CN" altLang="en-US">
                <a:solidFill>
                  <a:srgbClr val="4B4B4B"/>
                </a:solidFill>
                <a:latin typeface="verdana" panose="020B0604030504040204" pitchFamily="34" charset="0"/>
              </a:rPr>
              <a:t>：包含了</a:t>
            </a:r>
            <a:r>
              <a:rPr lang="en-US" altLang="zh-CN">
                <a:solidFill>
                  <a:srgbClr val="4B4B4B"/>
                </a:solidFill>
                <a:latin typeface="verdana" panose="020B0604030504040204" pitchFamily="34" charset="0"/>
              </a:rPr>
              <a:t>@ComponentScan</a:t>
            </a:r>
            <a:r>
              <a:rPr lang="zh-CN" altLang="en-US">
                <a:solidFill>
                  <a:srgbClr val="4B4B4B"/>
                </a:solidFill>
                <a:latin typeface="verdana" panose="020B0604030504040204" pitchFamily="34" charset="0"/>
              </a:rPr>
              <a:t>、</a:t>
            </a:r>
            <a:r>
              <a:rPr lang="en-US" altLang="zh-CN">
                <a:solidFill>
                  <a:srgbClr val="4B4B4B"/>
                </a:solidFill>
                <a:latin typeface="verdana" panose="020B0604030504040204" pitchFamily="34" charset="0"/>
              </a:rPr>
              <a:t>@Configuration</a:t>
            </a:r>
            <a:r>
              <a:rPr lang="zh-CN" altLang="en-US">
                <a:solidFill>
                  <a:srgbClr val="4B4B4B"/>
                </a:solidFill>
                <a:latin typeface="verdana" panose="020B0604030504040204" pitchFamily="34" charset="0"/>
              </a:rPr>
              <a:t>和</a:t>
            </a:r>
            <a:r>
              <a:rPr lang="en-US" altLang="zh-CN">
                <a:solidFill>
                  <a:srgbClr val="4B4B4B"/>
                </a:solidFill>
                <a:latin typeface="verdana" panose="020B0604030504040204" pitchFamily="34" charset="0"/>
              </a:rPr>
              <a:t>@EnableAutoConfiguration</a:t>
            </a:r>
            <a:r>
              <a:rPr lang="zh-CN" altLang="en-US">
                <a:solidFill>
                  <a:srgbClr val="4B4B4B"/>
                </a:solidFill>
                <a:latin typeface="verdana" panose="020B0604030504040204" pitchFamily="34" charset="0"/>
              </a:rPr>
              <a:t>注解。其中</a:t>
            </a:r>
            <a:r>
              <a:rPr lang="en-US" altLang="zh-CN">
                <a:solidFill>
                  <a:srgbClr val="4B4B4B"/>
                </a:solidFill>
                <a:latin typeface="verdana" panose="020B0604030504040204" pitchFamily="34" charset="0"/>
              </a:rPr>
              <a:t>@ComponentScan</a:t>
            </a:r>
            <a:r>
              <a:rPr lang="zh-CN" altLang="en-US">
                <a:solidFill>
                  <a:srgbClr val="4B4B4B"/>
                </a:solidFill>
                <a:latin typeface="verdana" panose="020B0604030504040204" pitchFamily="34" charset="0"/>
              </a:rPr>
              <a:t>让</a:t>
            </a:r>
            <a:r>
              <a:rPr lang="en-US" altLang="zh-CN">
                <a:solidFill>
                  <a:srgbClr val="6FBC4C"/>
                </a:solidFill>
                <a:latin typeface="verdana" panose="020B0604030504040204" pitchFamily="34" charset="0"/>
                <a:hlinkClick r:id="rId2" tooltip="Java EE知识库"/>
              </a:rPr>
              <a:t>spring</a:t>
            </a:r>
            <a:r>
              <a:rPr lang="en-US" altLang="zh-CN">
                <a:solidFill>
                  <a:srgbClr val="4B4B4B"/>
                </a:solidFill>
                <a:latin typeface="verdana" panose="020B0604030504040204" pitchFamily="34" charset="0"/>
              </a:rPr>
              <a:t> Boot</a:t>
            </a:r>
            <a:r>
              <a:rPr lang="zh-CN" altLang="en-US">
                <a:solidFill>
                  <a:srgbClr val="4B4B4B"/>
                </a:solidFill>
                <a:latin typeface="verdana" panose="020B0604030504040204" pitchFamily="34" charset="0"/>
              </a:rPr>
              <a:t>扫描到</a:t>
            </a:r>
            <a:r>
              <a:rPr lang="en-US" altLang="zh-CN">
                <a:solidFill>
                  <a:srgbClr val="4B4B4B"/>
                </a:solidFill>
                <a:latin typeface="verdana" panose="020B0604030504040204" pitchFamily="34" charset="0"/>
              </a:rPr>
              <a:t>Configuration</a:t>
            </a:r>
            <a:r>
              <a:rPr lang="zh-CN" altLang="en-US">
                <a:solidFill>
                  <a:srgbClr val="4B4B4B"/>
                </a:solidFill>
                <a:latin typeface="verdana" panose="020B0604030504040204" pitchFamily="34" charset="0"/>
              </a:rPr>
              <a:t>类并把它加入到程序上下文。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12618" y="3035742"/>
            <a:ext cx="11069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4B4B4B"/>
                </a:solidFill>
                <a:latin typeface="verdana" panose="020B0604030504040204" pitchFamily="34" charset="0"/>
              </a:rPr>
              <a:t>@Configuration </a:t>
            </a:r>
            <a:r>
              <a:rPr lang="zh-CN" altLang="en-US">
                <a:solidFill>
                  <a:srgbClr val="4B4B4B"/>
                </a:solidFill>
                <a:latin typeface="verdana" panose="020B0604030504040204" pitchFamily="34" charset="0"/>
              </a:rPr>
              <a:t>等同于</a:t>
            </a:r>
            <a:r>
              <a:rPr lang="en-US" altLang="zh-CN">
                <a:solidFill>
                  <a:srgbClr val="4B4B4B"/>
                </a:solidFill>
                <a:latin typeface="verdana" panose="020B0604030504040204" pitchFamily="34" charset="0"/>
              </a:rPr>
              <a:t>spring</a:t>
            </a:r>
            <a:r>
              <a:rPr lang="zh-CN" altLang="en-US">
                <a:solidFill>
                  <a:srgbClr val="4B4B4B"/>
                </a:solidFill>
                <a:latin typeface="verdana" panose="020B0604030504040204" pitchFamily="34" charset="0"/>
              </a:rPr>
              <a:t>的</a:t>
            </a:r>
            <a:r>
              <a:rPr lang="en-US" altLang="zh-CN">
                <a:solidFill>
                  <a:srgbClr val="4B4B4B"/>
                </a:solidFill>
                <a:latin typeface="verdana" panose="020B0604030504040204" pitchFamily="34" charset="0"/>
              </a:rPr>
              <a:t>XML</a:t>
            </a:r>
            <a:r>
              <a:rPr lang="zh-CN" altLang="en-US">
                <a:solidFill>
                  <a:srgbClr val="4B4B4B"/>
                </a:solidFill>
                <a:latin typeface="verdana" panose="020B0604030504040204" pitchFamily="34" charset="0"/>
              </a:rPr>
              <a:t>配置文件；使用</a:t>
            </a:r>
            <a:r>
              <a:rPr lang="en-US" altLang="zh-CN">
                <a:solidFill>
                  <a:srgbClr val="6FBC4C"/>
                </a:solidFill>
                <a:latin typeface="verdana" panose="020B0604030504040204" pitchFamily="34" charset="0"/>
                <a:hlinkClick r:id="rId3" tooltip="Java SE知识库"/>
              </a:rPr>
              <a:t>Java</a:t>
            </a:r>
            <a:r>
              <a:rPr lang="zh-CN" altLang="en-US">
                <a:solidFill>
                  <a:srgbClr val="4B4B4B"/>
                </a:solidFill>
                <a:latin typeface="verdana" panose="020B0604030504040204" pitchFamily="34" charset="0"/>
              </a:rPr>
              <a:t>代码可以检查类型安全。</a:t>
            </a:r>
          </a:p>
          <a:p>
            <a:r>
              <a:rPr lang="en-US" altLang="zh-CN">
                <a:solidFill>
                  <a:srgbClr val="4B4B4B"/>
                </a:solidFill>
                <a:latin typeface="verdana" panose="020B0604030504040204" pitchFamily="34" charset="0"/>
              </a:rPr>
              <a:t>@EnableAutoConfiguration </a:t>
            </a:r>
            <a:r>
              <a:rPr lang="zh-CN" altLang="en-US">
                <a:solidFill>
                  <a:srgbClr val="4B4B4B"/>
                </a:solidFill>
                <a:latin typeface="verdana" panose="020B0604030504040204" pitchFamily="34" charset="0"/>
              </a:rPr>
              <a:t>自动配置。</a:t>
            </a:r>
          </a:p>
          <a:p>
            <a:r>
              <a:rPr lang="en-US" altLang="zh-CN">
                <a:solidFill>
                  <a:srgbClr val="4B4B4B"/>
                </a:solidFill>
                <a:latin typeface="verdana" panose="020B0604030504040204" pitchFamily="34" charset="0"/>
              </a:rPr>
              <a:t>@ComponentScan </a:t>
            </a:r>
            <a:r>
              <a:rPr lang="zh-CN" altLang="en-US">
                <a:solidFill>
                  <a:srgbClr val="4B4B4B"/>
                </a:solidFill>
                <a:latin typeface="verdana" panose="020B0604030504040204" pitchFamily="34" charset="0"/>
              </a:rPr>
              <a:t>组件扫描，可自动发现和装配一些</a:t>
            </a:r>
            <a:r>
              <a:rPr lang="en-US" altLang="zh-CN">
                <a:solidFill>
                  <a:srgbClr val="4B4B4B"/>
                </a:solidFill>
                <a:latin typeface="verdana" panose="020B0604030504040204" pitchFamily="34" charset="0"/>
              </a:rPr>
              <a:t>Bean</a:t>
            </a:r>
            <a:r>
              <a:rPr lang="zh-CN" altLang="en-US">
                <a:solidFill>
                  <a:srgbClr val="4B4B4B"/>
                </a:solidFill>
                <a:latin typeface="verdana" panose="020B0604030504040204" pitchFamily="34" charset="0"/>
              </a:rPr>
              <a:t>。</a:t>
            </a:r>
            <a:endParaRPr lang="zh-CN" altLang="en-US" b="0" i="0">
              <a:solidFill>
                <a:srgbClr val="4B4B4B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2617" y="4153659"/>
            <a:ext cx="11335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4B4B4B"/>
                </a:solidFill>
                <a:latin typeface="verdana" panose="020B0604030504040204" pitchFamily="34" charset="0"/>
              </a:rPr>
              <a:t>@RestController</a:t>
            </a:r>
            <a:r>
              <a:rPr lang="zh-CN" altLang="en-US" smtClean="0">
                <a:solidFill>
                  <a:srgbClr val="4B4B4B"/>
                </a:solidFill>
                <a:latin typeface="verdana" panose="020B0604030504040204" pitchFamily="34" charset="0"/>
              </a:rPr>
              <a:t>注解是</a:t>
            </a:r>
            <a:r>
              <a:rPr lang="en-US" altLang="zh-CN" smtClean="0">
                <a:solidFill>
                  <a:srgbClr val="4B4B4B"/>
                </a:solidFill>
                <a:latin typeface="verdana" panose="020B0604030504040204" pitchFamily="34" charset="0"/>
              </a:rPr>
              <a:t>@Controller</a:t>
            </a:r>
            <a:r>
              <a:rPr lang="zh-CN" altLang="en-US" smtClean="0">
                <a:solidFill>
                  <a:srgbClr val="4B4B4B"/>
                </a:solidFill>
                <a:latin typeface="verdana" panose="020B0604030504040204" pitchFamily="34" charset="0"/>
              </a:rPr>
              <a:t>和</a:t>
            </a:r>
            <a:r>
              <a:rPr lang="en-US" altLang="zh-CN" smtClean="0">
                <a:solidFill>
                  <a:srgbClr val="4B4B4B"/>
                </a:solidFill>
                <a:latin typeface="verdana" panose="020B0604030504040204" pitchFamily="34" charset="0"/>
              </a:rPr>
              <a:t>@ResponseBody</a:t>
            </a:r>
            <a:r>
              <a:rPr lang="zh-CN" altLang="en-US" smtClean="0">
                <a:solidFill>
                  <a:srgbClr val="4B4B4B"/>
                </a:solidFill>
                <a:latin typeface="verdana" panose="020B0604030504040204" pitchFamily="34" charset="0"/>
              </a:rPr>
              <a:t>的合集</a:t>
            </a:r>
            <a:r>
              <a:rPr lang="en-US" altLang="zh-CN" smtClean="0">
                <a:solidFill>
                  <a:srgbClr val="4B4B4B"/>
                </a:solidFill>
                <a:latin typeface="verdana" panose="020B0604030504040204" pitchFamily="34" charset="0"/>
              </a:rPr>
              <a:t>,</a:t>
            </a:r>
            <a:r>
              <a:rPr lang="zh-CN" altLang="en-US" smtClean="0">
                <a:solidFill>
                  <a:srgbClr val="4B4B4B"/>
                </a:solidFill>
                <a:latin typeface="verdana" panose="020B0604030504040204" pitchFamily="34" charset="0"/>
              </a:rPr>
              <a:t>表示这是个控制器</a:t>
            </a:r>
            <a:r>
              <a:rPr lang="en-US" altLang="zh-CN" smtClean="0">
                <a:solidFill>
                  <a:srgbClr val="4B4B4B"/>
                </a:solidFill>
                <a:latin typeface="verdana" panose="020B0604030504040204" pitchFamily="34" charset="0"/>
              </a:rPr>
              <a:t>bean,</a:t>
            </a:r>
            <a:r>
              <a:rPr lang="zh-CN" altLang="en-US" smtClean="0">
                <a:solidFill>
                  <a:srgbClr val="4B4B4B"/>
                </a:solidFill>
                <a:latin typeface="verdana" panose="020B0604030504040204" pitchFamily="34" charset="0"/>
              </a:rPr>
              <a:t>并且是将函数的返回值直 接填入</a:t>
            </a:r>
            <a:r>
              <a:rPr lang="en-US" altLang="zh-CN" smtClean="0">
                <a:solidFill>
                  <a:srgbClr val="4B4B4B"/>
                </a:solidFill>
                <a:latin typeface="verdana" panose="020B0604030504040204" pitchFamily="34" charset="0"/>
              </a:rPr>
              <a:t>HTTP</a:t>
            </a:r>
            <a:r>
              <a:rPr lang="zh-CN" altLang="en-US" smtClean="0">
                <a:solidFill>
                  <a:srgbClr val="4B4B4B"/>
                </a:solidFill>
                <a:latin typeface="verdana" panose="020B0604030504040204" pitchFamily="34" charset="0"/>
              </a:rPr>
              <a:t>响应体中</a:t>
            </a:r>
            <a:r>
              <a:rPr lang="en-US" altLang="zh-CN" smtClean="0">
                <a:solidFill>
                  <a:srgbClr val="4B4B4B"/>
                </a:solidFill>
                <a:latin typeface="verdana" panose="020B0604030504040204" pitchFamily="34" charset="0"/>
              </a:rPr>
              <a:t>,</a:t>
            </a:r>
            <a:r>
              <a:rPr lang="zh-CN" altLang="en-US" smtClean="0">
                <a:solidFill>
                  <a:srgbClr val="4B4B4B"/>
                </a:solidFill>
                <a:latin typeface="verdana" panose="020B0604030504040204" pitchFamily="34" charset="0"/>
              </a:rPr>
              <a:t>是</a:t>
            </a:r>
            <a:r>
              <a:rPr lang="en-US" altLang="zh-CN" smtClean="0">
                <a:solidFill>
                  <a:srgbClr val="4B4B4B"/>
                </a:solidFill>
                <a:latin typeface="verdana" panose="020B0604030504040204" pitchFamily="34" charset="0"/>
              </a:rPr>
              <a:t>REST</a:t>
            </a:r>
            <a:r>
              <a:rPr lang="zh-CN" altLang="en-US" smtClean="0">
                <a:solidFill>
                  <a:srgbClr val="4B4B4B"/>
                </a:solidFill>
                <a:latin typeface="verdana" panose="020B0604030504040204" pitchFamily="34" charset="0"/>
              </a:rPr>
              <a:t>风格的控制器。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2616" y="4917556"/>
            <a:ext cx="113353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4B4B4B"/>
                </a:solidFill>
                <a:latin typeface="verdana" panose="020B0604030504040204" pitchFamily="34" charset="0"/>
              </a:rPr>
              <a:t>@ResponseBody</a:t>
            </a:r>
            <a:r>
              <a:rPr lang="zh-CN" altLang="en-US">
                <a:solidFill>
                  <a:srgbClr val="4B4B4B"/>
                </a:solidFill>
                <a:latin typeface="verdana" panose="020B0604030504040204" pitchFamily="34" charset="0"/>
              </a:rPr>
              <a:t>：表示该方法的返回结果直接写入</a:t>
            </a:r>
            <a:r>
              <a:rPr lang="en-US" altLang="zh-CN">
                <a:solidFill>
                  <a:srgbClr val="4B4B4B"/>
                </a:solidFill>
                <a:latin typeface="verdana" panose="020B0604030504040204" pitchFamily="34" charset="0"/>
              </a:rPr>
              <a:t>HTTP response body</a:t>
            </a:r>
            <a:r>
              <a:rPr lang="zh-CN" altLang="en-US">
                <a:solidFill>
                  <a:srgbClr val="4B4B4B"/>
                </a:solidFill>
                <a:latin typeface="verdana" panose="020B0604030504040204" pitchFamily="34" charset="0"/>
              </a:rPr>
              <a:t>中，一般在异步获取数据时使用，用于构建</a:t>
            </a:r>
            <a:r>
              <a:rPr lang="en-US" altLang="zh-CN">
                <a:solidFill>
                  <a:srgbClr val="4B4B4B"/>
                </a:solidFill>
                <a:latin typeface="verdana" panose="020B0604030504040204" pitchFamily="34" charset="0"/>
              </a:rPr>
              <a:t>RESTful</a:t>
            </a:r>
            <a:r>
              <a:rPr lang="zh-CN" altLang="en-US">
                <a:solidFill>
                  <a:srgbClr val="4B4B4B"/>
                </a:solidFill>
                <a:latin typeface="verdana" panose="020B0604030504040204" pitchFamily="34" charset="0"/>
              </a:rPr>
              <a:t>的</a:t>
            </a:r>
            <a:r>
              <a:rPr lang="en-US" altLang="zh-CN">
                <a:solidFill>
                  <a:srgbClr val="4B4B4B"/>
                </a:solidFill>
                <a:latin typeface="verdana" panose="020B0604030504040204" pitchFamily="34" charset="0"/>
              </a:rPr>
              <a:t>api</a:t>
            </a:r>
            <a:r>
              <a:rPr lang="zh-CN" altLang="en-US">
                <a:solidFill>
                  <a:srgbClr val="4B4B4B"/>
                </a:solidFill>
                <a:latin typeface="verdana" panose="020B0604030504040204" pitchFamily="34" charset="0"/>
              </a:rPr>
              <a:t>。在使用</a:t>
            </a:r>
            <a:r>
              <a:rPr lang="en-US" altLang="zh-CN">
                <a:solidFill>
                  <a:srgbClr val="4B4B4B"/>
                </a:solidFill>
                <a:latin typeface="verdana" panose="020B0604030504040204" pitchFamily="34" charset="0"/>
              </a:rPr>
              <a:t>@RequestMapping</a:t>
            </a:r>
            <a:r>
              <a:rPr lang="zh-CN" altLang="en-US">
                <a:solidFill>
                  <a:srgbClr val="4B4B4B"/>
                </a:solidFill>
                <a:latin typeface="verdana" panose="020B0604030504040204" pitchFamily="34" charset="0"/>
              </a:rPr>
              <a:t>后，返回值通常解析为跳转路径，加上</a:t>
            </a:r>
            <a:r>
              <a:rPr lang="en-US" altLang="zh-CN">
                <a:solidFill>
                  <a:srgbClr val="4B4B4B"/>
                </a:solidFill>
                <a:latin typeface="verdana" panose="020B0604030504040204" pitchFamily="34" charset="0"/>
              </a:rPr>
              <a:t>@responsebody</a:t>
            </a:r>
            <a:r>
              <a:rPr lang="zh-CN" altLang="en-US">
                <a:solidFill>
                  <a:srgbClr val="4B4B4B"/>
                </a:solidFill>
                <a:latin typeface="verdana" panose="020B0604030504040204" pitchFamily="34" charset="0"/>
              </a:rPr>
              <a:t>后返回结果不会被解析为跳转路径，而是直接写入</a:t>
            </a:r>
            <a:r>
              <a:rPr lang="en-US" altLang="zh-CN">
                <a:solidFill>
                  <a:srgbClr val="4B4B4B"/>
                </a:solidFill>
                <a:latin typeface="verdana" panose="020B0604030504040204" pitchFamily="34" charset="0"/>
              </a:rPr>
              <a:t>HTTP response body</a:t>
            </a:r>
            <a:r>
              <a:rPr lang="zh-CN" altLang="en-US">
                <a:solidFill>
                  <a:srgbClr val="4B4B4B"/>
                </a:solidFill>
                <a:latin typeface="verdana" panose="020B0604030504040204" pitchFamily="34" charset="0"/>
              </a:rPr>
              <a:t>中。比如异步获取</a:t>
            </a:r>
            <a:r>
              <a:rPr lang="en-US" altLang="zh-CN">
                <a:solidFill>
                  <a:srgbClr val="4B4B4B"/>
                </a:solidFill>
                <a:latin typeface="verdana" panose="020B0604030504040204" pitchFamily="34" charset="0"/>
              </a:rPr>
              <a:t>json</a:t>
            </a:r>
            <a:r>
              <a:rPr lang="zh-CN" altLang="en-US">
                <a:solidFill>
                  <a:srgbClr val="4B4B4B"/>
                </a:solidFill>
                <a:latin typeface="verdana" panose="020B0604030504040204" pitchFamily="34" charset="0"/>
              </a:rPr>
              <a:t>数据，加上</a:t>
            </a:r>
            <a:r>
              <a:rPr lang="en-US" altLang="zh-CN">
                <a:solidFill>
                  <a:srgbClr val="4B4B4B"/>
                </a:solidFill>
                <a:latin typeface="verdana" panose="020B0604030504040204" pitchFamily="34" charset="0"/>
              </a:rPr>
              <a:t>@responsebody</a:t>
            </a:r>
            <a:r>
              <a:rPr lang="zh-CN" altLang="en-US">
                <a:solidFill>
                  <a:srgbClr val="4B4B4B"/>
                </a:solidFill>
                <a:latin typeface="verdana" panose="020B0604030504040204" pitchFamily="34" charset="0"/>
              </a:rPr>
              <a:t>后，会直接返回</a:t>
            </a:r>
            <a:r>
              <a:rPr lang="en-US" altLang="zh-CN">
                <a:solidFill>
                  <a:srgbClr val="4B4B4B"/>
                </a:solidFill>
                <a:latin typeface="verdana" panose="020B0604030504040204" pitchFamily="34" charset="0"/>
              </a:rPr>
              <a:t>json</a:t>
            </a:r>
            <a:r>
              <a:rPr lang="zh-CN" altLang="en-US">
                <a:solidFill>
                  <a:srgbClr val="4B4B4B"/>
                </a:solidFill>
                <a:latin typeface="verdana" panose="020B0604030504040204" pitchFamily="34" charset="0"/>
              </a:rPr>
              <a:t>数据。该注解一般会配合</a:t>
            </a:r>
            <a:r>
              <a:rPr lang="en-US" altLang="zh-CN">
                <a:solidFill>
                  <a:srgbClr val="4B4B4B"/>
                </a:solidFill>
                <a:latin typeface="verdana" panose="020B0604030504040204" pitchFamily="34" charset="0"/>
              </a:rPr>
              <a:t>@RequestMapping</a:t>
            </a:r>
            <a:r>
              <a:rPr lang="zh-CN" altLang="en-US">
                <a:solidFill>
                  <a:srgbClr val="4B4B4B"/>
                </a:solidFill>
                <a:latin typeface="verdana" panose="020B0604030504040204" pitchFamily="34" charset="0"/>
              </a:rPr>
              <a:t>一起使用。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26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58982"/>
            <a:ext cx="10972800" cy="988106"/>
          </a:xfrm>
        </p:spPr>
        <p:txBody>
          <a:bodyPr/>
          <a:lstStyle/>
          <a:p>
            <a:r>
              <a:rPr lang="en-US" altLang="zh-CN"/>
              <a:t>3</a:t>
            </a:r>
            <a:r>
              <a:rPr lang="en-US" altLang="zh-CN" smtClean="0"/>
              <a:t>.</a:t>
            </a:r>
            <a:r>
              <a:rPr lang="en-US" altLang="zh-CN" smtClean="0"/>
              <a:t>mysql+mybatis</a:t>
            </a:r>
            <a:r>
              <a:rPr lang="zh-CN" altLang="en-US" smtClean="0"/>
              <a:t>接入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2618" y="2697481"/>
            <a:ext cx="10972800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512618" y="2051150"/>
            <a:ext cx="8465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通过使用</a:t>
            </a:r>
            <a:r>
              <a:rPr lang="en-US" altLang="zh-CN"/>
              <a:t>@MapperScan</a:t>
            </a:r>
            <a:r>
              <a:rPr lang="zh-CN" altLang="en-US"/>
              <a:t>可以指定要扫描的</a:t>
            </a:r>
            <a:r>
              <a:rPr lang="en-US" altLang="zh-CN"/>
              <a:t>Mapper</a:t>
            </a:r>
            <a:r>
              <a:rPr lang="zh-CN" altLang="en-US"/>
              <a:t>类的包的路径</a:t>
            </a:r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78823" y="2486368"/>
            <a:ext cx="7406640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&lt;dependency&gt;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&lt;groupId&gt;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&lt;/groupId&gt;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&lt;artifactId&gt;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mysql-connector-java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&lt;/artifactId&gt;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&lt;scope&gt;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runtime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&lt;/scope&gt;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&lt;/dependency&gt;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&lt;dependency&gt;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&lt;groupId&gt;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org.mybatis.spring.boot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&lt;/groupId&gt;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&lt;artifactId&gt;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mybatis-spring-boot-starter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&lt;/artifactId&gt;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&lt;version&gt;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1.3.2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&lt;/version&gt;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&lt;/dependency&gt;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&lt;dependency&gt;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&lt;groupId&gt;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com.alibaba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&lt;/groupId&gt;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&lt;artifactId&gt;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druid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&lt;/artifactId&gt;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&lt;version&gt;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1.1.10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&lt;/version&gt;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&lt;/dependency&gt;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585064" y="2486368"/>
            <a:ext cx="7034150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datasource:</a:t>
            </a:r>
            <a:b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jdbc:mysql://10.20.129.108:5002/jkossadmin?useUnicode=true&amp;amp;characterEncoding=utf-8&amp;amp;zeroDateTimeBehavior=convertToNull&amp;amp;transformedBitIsBoolean=true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username: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jkossadminopr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password: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paic1234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zh-CN" altLang="zh-CN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druid </a:t>
            </a:r>
            <a:r>
              <a:rPr kumimoji="0" lang="zh-CN" altLang="zh-CN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宋体-18030" panose="02010609060101010101" pitchFamily="49" charset="-122"/>
                <a:ea typeface="宋体-18030" panose="02010609060101010101" pitchFamily="49" charset="-122"/>
                <a:cs typeface="宋体-18030" panose="02010609060101010101" pitchFamily="49" charset="-122"/>
              </a:rPr>
              <a:t>连接池</a:t>
            </a:r>
            <a:br>
              <a:rPr kumimoji="0" lang="zh-CN" altLang="zh-CN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宋体-18030" panose="02010609060101010101" pitchFamily="49" charset="-122"/>
                <a:ea typeface="宋体-18030" panose="02010609060101010101" pitchFamily="49" charset="-122"/>
                <a:cs typeface="宋体-18030" panose="02010609060101010101" pitchFamily="49" charset="-122"/>
              </a:rPr>
            </a:br>
            <a:r>
              <a:rPr kumimoji="0" lang="zh-CN" altLang="zh-CN" sz="10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宋体-18030" panose="02010609060101010101" pitchFamily="49" charset="-122"/>
                <a:ea typeface="宋体-18030" panose="02010609060101010101" pitchFamily="49" charset="-122"/>
                <a:cs typeface="宋体-18030" panose="02010609060101010101" pitchFamily="49" charset="-122"/>
              </a:rPr>
              <a:t>  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type: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com.alibaba.druid.pool.DruidDataSource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driver-class-name: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com.mysql.jdbc.Driver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filters: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maxActive: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initialSize: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maxWait: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60000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minIdle: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timeBetweenEvictionRunsMillis: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60000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minEvictableIdleTimeMillis: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300000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validationQuery: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 'x'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testWhileIdle: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testOnBorrow: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testOnReturn: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poolPreparedStatements: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maxOpenPreparedStatements: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798273"/>
              </p:ext>
            </p:extLst>
          </p:nvPr>
        </p:nvGraphicFramePr>
        <p:xfrm>
          <a:off x="901973" y="5252026"/>
          <a:ext cx="1788976" cy="1473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包装程序外壳对象" showAsIcon="1" r:id="rId3" imgW="863640" imgH="711360" progId="Package">
                  <p:embed/>
                </p:oleObj>
              </mc:Choice>
              <mc:Fallback>
                <p:oleObj name="包装程序外壳对象" showAsIcon="1" r:id="rId3" imgW="8636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1973" y="5252026"/>
                        <a:ext cx="1788976" cy="1473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96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58982"/>
            <a:ext cx="10972800" cy="988106"/>
          </a:xfrm>
        </p:spPr>
        <p:txBody>
          <a:bodyPr/>
          <a:lstStyle/>
          <a:p>
            <a:r>
              <a:rPr lang="en-US" altLang="zh-CN" smtClean="0"/>
              <a:t>4.</a:t>
            </a:r>
            <a:r>
              <a:rPr lang="zh-CN" altLang="en-US" smtClean="0"/>
              <a:t>数据库事物</a:t>
            </a:r>
            <a:r>
              <a:rPr lang="en-US" altLang="zh-CN" smtClean="0"/>
              <a:t>+redis</a:t>
            </a:r>
            <a:r>
              <a:rPr lang="zh-CN" altLang="en-US" smtClean="0"/>
              <a:t>接入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2618" y="2697481"/>
            <a:ext cx="10972800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" y="2185761"/>
            <a:ext cx="10058400" cy="20727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自行探讨，畅所欲言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2710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08909" y="360218"/>
            <a:ext cx="7772400" cy="973788"/>
          </a:xfrm>
        </p:spPr>
        <p:txBody>
          <a:bodyPr>
            <a:normAutofit/>
          </a:bodyPr>
          <a:lstStyle/>
          <a:p>
            <a:pPr algn="ctr"/>
            <a:r>
              <a:rPr lang="en-US" altLang="zh-CN"/>
              <a:t>Springboot</a:t>
            </a:r>
            <a:r>
              <a:rPr lang="zh-CN" altLang="en-US"/>
              <a:t>介绍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-332509" y="3300550"/>
            <a:ext cx="7772400" cy="1470025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dirty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1149928" y="1550361"/>
            <a:ext cx="10058400" cy="248520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现在越来越多的公司使用</a:t>
            </a:r>
            <a:r>
              <a:rPr lang="en-US" altLang="zh-CN" smtClean="0"/>
              <a:t>Springboot</a:t>
            </a:r>
            <a:r>
              <a:rPr lang="zh-CN" altLang="en-US" smtClean="0"/>
              <a:t>来做微服务的开发</a:t>
            </a:r>
            <a:endParaRPr lang="en-US" altLang="zh-CN" smtClean="0"/>
          </a:p>
          <a:p>
            <a:r>
              <a:rPr lang="en-US" altLang="zh-CN" smtClean="0"/>
              <a:t>Springboot 2</a:t>
            </a:r>
            <a:r>
              <a:rPr lang="zh-CN" altLang="en-US" smtClean="0"/>
              <a:t>的</a:t>
            </a:r>
            <a:r>
              <a:rPr lang="en-US" altLang="zh-CN" smtClean="0"/>
              <a:t>webflux </a:t>
            </a:r>
            <a:r>
              <a:rPr lang="zh-CN" altLang="en-US" smtClean="0"/>
              <a:t>反应式开发将来我预计也将会成为主流</a:t>
            </a:r>
            <a:endParaRPr lang="en-US" altLang="zh-CN" smtClean="0"/>
          </a:p>
          <a:p>
            <a:r>
              <a:rPr lang="zh-CN" altLang="en-US" smtClean="0"/>
              <a:t>随着程序代码的越来越精巧，对开发人员的基本素质也将会提高</a:t>
            </a:r>
            <a:endParaRPr lang="en-US" altLang="zh-CN" smtClean="0"/>
          </a:p>
          <a:p>
            <a:r>
              <a:rPr lang="zh-CN" altLang="en-US" smtClean="0"/>
              <a:t>建议大家阅读</a:t>
            </a:r>
            <a:r>
              <a:rPr lang="en-US" altLang="zh-CN" smtClean="0"/>
              <a:t>jdk </a:t>
            </a:r>
            <a:r>
              <a:rPr lang="zh-CN" altLang="en-US" smtClean="0"/>
              <a:t>，</a:t>
            </a:r>
            <a:r>
              <a:rPr lang="en-US" altLang="zh-CN" smtClean="0"/>
              <a:t>jvm</a:t>
            </a:r>
            <a:r>
              <a:rPr lang="zh-CN" altLang="en-US" smtClean="0"/>
              <a:t>，</a:t>
            </a:r>
            <a:r>
              <a:rPr lang="en-US" altLang="zh-CN" smtClean="0"/>
              <a:t> </a:t>
            </a:r>
            <a:r>
              <a:rPr lang="zh-CN" altLang="en-US" smtClean="0"/>
              <a:t>并发， </a:t>
            </a:r>
            <a:r>
              <a:rPr lang="en-US" altLang="zh-CN" smtClean="0"/>
              <a:t>spring core</a:t>
            </a:r>
            <a:r>
              <a:rPr lang="zh-CN" altLang="en-US" smtClean="0"/>
              <a:t>等原理和源码，才能做好基本的开发。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278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442</Words>
  <Application>Microsoft Office PowerPoint</Application>
  <PresentationFormat>宽屏</PresentationFormat>
  <Paragraphs>44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隶书</vt:lpstr>
      <vt:lpstr>宋体</vt:lpstr>
      <vt:lpstr>宋体-18030</vt:lpstr>
      <vt:lpstr>Arial</vt:lpstr>
      <vt:lpstr>Calibri</vt:lpstr>
      <vt:lpstr>Consolas</vt:lpstr>
      <vt:lpstr>Constantia</vt:lpstr>
      <vt:lpstr>Verdana</vt:lpstr>
      <vt:lpstr>Wingdings 2</vt:lpstr>
      <vt:lpstr>流畅</vt:lpstr>
      <vt:lpstr>1_流畅</vt:lpstr>
      <vt:lpstr>程序包</vt:lpstr>
      <vt:lpstr>Springboot介绍</vt:lpstr>
      <vt:lpstr>1.创建一个基于springboot的web服务</vt:lpstr>
      <vt:lpstr>2.基本注解介绍</vt:lpstr>
      <vt:lpstr>3.mysql+mybatis接入</vt:lpstr>
      <vt:lpstr>4.数据库事物+redis接入</vt:lpstr>
      <vt:lpstr>Springboot介绍</vt:lpstr>
    </vt:vector>
  </TitlesOfParts>
  <Company>PAIG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谈谈“并发”</dc:title>
  <dc:creator>张中楫</dc:creator>
  <cp:lastModifiedBy>Localadmin</cp:lastModifiedBy>
  <cp:revision>24</cp:revision>
  <dcterms:created xsi:type="dcterms:W3CDTF">2018-05-18T01:16:25Z</dcterms:created>
  <dcterms:modified xsi:type="dcterms:W3CDTF">2018-12-05T04:45:08Z</dcterms:modified>
</cp:coreProperties>
</file>