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1"/>
  </p:sldMasterIdLst>
  <p:notesMasterIdLst>
    <p:notesMasterId r:id="rId15"/>
  </p:notesMasterIdLst>
  <p:sldIdLst>
    <p:sldId id="257" r:id="rId2"/>
    <p:sldId id="260" r:id="rId3"/>
    <p:sldId id="261" r:id="rId4"/>
    <p:sldId id="263" r:id="rId5"/>
    <p:sldId id="262" r:id="rId6"/>
    <p:sldId id="264" r:id="rId7"/>
    <p:sldId id="265" r:id="rId8"/>
    <p:sldId id="267" r:id="rId9"/>
    <p:sldId id="268" r:id="rId10"/>
    <p:sldId id="266" r:id="rId11"/>
    <p:sldId id="269" r:id="rId12"/>
    <p:sldId id="270" r:id="rId13"/>
    <p:sldId id="25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E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73156866-B3A3-4314-B176-D15076E16023}" type="datetimeFigureOut">
              <a:rPr lang="ar-EG" smtClean="0"/>
              <a:t>03/08/1444</a:t>
            </a:fld>
            <a:endParaRPr lang="ar-E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E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851BED21-91FA-43CE-92EB-8A3536BD64A5}" type="slidenum">
              <a:rPr lang="ar-EG" smtClean="0"/>
              <a:t>‹#›</a:t>
            </a:fld>
            <a:endParaRPr lang="ar-EG"/>
          </a:p>
        </p:txBody>
      </p:sp>
    </p:spTree>
    <p:extLst>
      <p:ext uri="{BB962C8B-B14F-4D97-AF65-F5344CB8AC3E}">
        <p14:creationId xmlns:p14="http://schemas.microsoft.com/office/powerpoint/2010/main" val="4211736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5"/>
          </p:nvPr>
        </p:nvSpPr>
        <p:spPr/>
        <p:txBody>
          <a:bodyPr/>
          <a:lstStyle/>
          <a:p>
            <a:fld id="{851BED21-91FA-43CE-92EB-8A3536BD64A5}" type="slidenum">
              <a:rPr lang="ar-EG" smtClean="0"/>
              <a:t>12</a:t>
            </a:fld>
            <a:endParaRPr lang="ar-EG"/>
          </a:p>
        </p:txBody>
      </p:sp>
    </p:spTree>
    <p:extLst>
      <p:ext uri="{BB962C8B-B14F-4D97-AF65-F5344CB8AC3E}">
        <p14:creationId xmlns:p14="http://schemas.microsoft.com/office/powerpoint/2010/main" val="151509580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525CCB-9D19-4D5F-8FA6-7CB557FEFE33}" type="datetimeFigureOut">
              <a:rPr lang="ar-EG" smtClean="0"/>
              <a:t>03/08/1444</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2C89D9A9-4C9D-43CD-B07D-DEF79563D122}" type="slidenum">
              <a:rPr lang="ar-EG" smtClean="0"/>
              <a:t>‹#›</a:t>
            </a:fld>
            <a:endParaRPr lang="ar-EG"/>
          </a:p>
        </p:txBody>
      </p:sp>
    </p:spTree>
    <p:extLst>
      <p:ext uri="{BB962C8B-B14F-4D97-AF65-F5344CB8AC3E}">
        <p14:creationId xmlns:p14="http://schemas.microsoft.com/office/powerpoint/2010/main" val="1554910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525CCB-9D19-4D5F-8FA6-7CB557FEFE33}" type="datetimeFigureOut">
              <a:rPr lang="ar-EG" smtClean="0"/>
              <a:t>03/08/1444</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2C89D9A9-4C9D-43CD-B07D-DEF79563D122}" type="slidenum">
              <a:rPr lang="ar-EG" smtClean="0"/>
              <a:t>‹#›</a:t>
            </a:fld>
            <a:endParaRPr lang="ar-EG"/>
          </a:p>
        </p:txBody>
      </p:sp>
    </p:spTree>
    <p:extLst>
      <p:ext uri="{BB962C8B-B14F-4D97-AF65-F5344CB8AC3E}">
        <p14:creationId xmlns:p14="http://schemas.microsoft.com/office/powerpoint/2010/main" val="1012758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525CCB-9D19-4D5F-8FA6-7CB557FEFE33}" type="datetimeFigureOut">
              <a:rPr lang="ar-EG" smtClean="0"/>
              <a:t>03/08/1444</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2C89D9A9-4C9D-43CD-B07D-DEF79563D122}" type="slidenum">
              <a:rPr lang="ar-EG" smtClean="0"/>
              <a:t>‹#›</a:t>
            </a:fld>
            <a:endParaRPr lang="ar-EG"/>
          </a:p>
        </p:txBody>
      </p:sp>
    </p:spTree>
    <p:extLst>
      <p:ext uri="{BB962C8B-B14F-4D97-AF65-F5344CB8AC3E}">
        <p14:creationId xmlns:p14="http://schemas.microsoft.com/office/powerpoint/2010/main" val="17010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525CCB-9D19-4D5F-8FA6-7CB557FEFE33}" type="datetimeFigureOut">
              <a:rPr lang="ar-EG" smtClean="0"/>
              <a:t>03/08/1444</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2C89D9A9-4C9D-43CD-B07D-DEF79563D122}" type="slidenum">
              <a:rPr lang="ar-EG" smtClean="0"/>
              <a:t>‹#›</a:t>
            </a:fld>
            <a:endParaRPr lang="ar-EG"/>
          </a:p>
        </p:txBody>
      </p:sp>
    </p:spTree>
    <p:extLst>
      <p:ext uri="{BB962C8B-B14F-4D97-AF65-F5344CB8AC3E}">
        <p14:creationId xmlns:p14="http://schemas.microsoft.com/office/powerpoint/2010/main" val="4018105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9C525CCB-9D19-4D5F-8FA6-7CB557FEFE33}" type="datetimeFigureOut">
              <a:rPr lang="ar-EG" smtClean="0"/>
              <a:t>03/08/1444</a:t>
            </a:fld>
            <a:endParaRPr lang="ar-EG"/>
          </a:p>
        </p:txBody>
      </p:sp>
      <p:sp>
        <p:nvSpPr>
          <p:cNvPr id="5" name="Footer Placeholder 4"/>
          <p:cNvSpPr>
            <a:spLocks noGrp="1"/>
          </p:cNvSpPr>
          <p:nvPr>
            <p:ph type="ftr" sz="quarter" idx="11"/>
          </p:nvPr>
        </p:nvSpPr>
        <p:spPr>
          <a:xfrm>
            <a:off x="2182708" y="6272784"/>
            <a:ext cx="6327648" cy="365125"/>
          </a:xfrm>
        </p:spPr>
        <p:txBody>
          <a:bodyPr/>
          <a:lstStyle/>
          <a:p>
            <a:endParaRPr lang="ar-EG"/>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2C89D9A9-4C9D-43CD-B07D-DEF79563D122}" type="slidenum">
              <a:rPr lang="ar-EG" smtClean="0"/>
              <a:t>‹#›</a:t>
            </a:fld>
            <a:endParaRPr lang="ar-EG"/>
          </a:p>
        </p:txBody>
      </p:sp>
    </p:spTree>
    <p:extLst>
      <p:ext uri="{BB962C8B-B14F-4D97-AF65-F5344CB8AC3E}">
        <p14:creationId xmlns:p14="http://schemas.microsoft.com/office/powerpoint/2010/main" val="2815338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525CCB-9D19-4D5F-8FA6-7CB557FEFE33}" type="datetimeFigureOut">
              <a:rPr lang="ar-EG" smtClean="0"/>
              <a:t>03/08/1444</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2C89D9A9-4C9D-43CD-B07D-DEF79563D122}" type="slidenum">
              <a:rPr lang="ar-EG" smtClean="0"/>
              <a:t>‹#›</a:t>
            </a:fld>
            <a:endParaRPr lang="ar-EG"/>
          </a:p>
        </p:txBody>
      </p:sp>
    </p:spTree>
    <p:extLst>
      <p:ext uri="{BB962C8B-B14F-4D97-AF65-F5344CB8AC3E}">
        <p14:creationId xmlns:p14="http://schemas.microsoft.com/office/powerpoint/2010/main" val="2134505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525CCB-9D19-4D5F-8FA6-7CB557FEFE33}" type="datetimeFigureOut">
              <a:rPr lang="ar-EG" smtClean="0"/>
              <a:t>03/08/1444</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2C89D9A9-4C9D-43CD-B07D-DEF79563D122}" type="slidenum">
              <a:rPr lang="ar-EG" smtClean="0"/>
              <a:t>‹#›</a:t>
            </a:fld>
            <a:endParaRPr lang="ar-EG"/>
          </a:p>
        </p:txBody>
      </p:sp>
    </p:spTree>
    <p:extLst>
      <p:ext uri="{BB962C8B-B14F-4D97-AF65-F5344CB8AC3E}">
        <p14:creationId xmlns:p14="http://schemas.microsoft.com/office/powerpoint/2010/main" val="316323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525CCB-9D19-4D5F-8FA6-7CB557FEFE33}" type="datetimeFigureOut">
              <a:rPr lang="ar-EG" smtClean="0"/>
              <a:t>03/08/1444</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2C89D9A9-4C9D-43CD-B07D-DEF79563D122}" type="slidenum">
              <a:rPr lang="ar-EG" smtClean="0"/>
              <a:t>‹#›</a:t>
            </a:fld>
            <a:endParaRPr lang="ar-EG"/>
          </a:p>
        </p:txBody>
      </p:sp>
    </p:spTree>
    <p:extLst>
      <p:ext uri="{BB962C8B-B14F-4D97-AF65-F5344CB8AC3E}">
        <p14:creationId xmlns:p14="http://schemas.microsoft.com/office/powerpoint/2010/main" val="44489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525CCB-9D19-4D5F-8FA6-7CB557FEFE33}" type="datetimeFigureOut">
              <a:rPr lang="ar-EG" smtClean="0"/>
              <a:t>03/08/1444</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2C89D9A9-4C9D-43CD-B07D-DEF79563D122}" type="slidenum">
              <a:rPr lang="ar-EG" smtClean="0"/>
              <a:t>‹#›</a:t>
            </a:fld>
            <a:endParaRPr lang="ar-EG"/>
          </a:p>
        </p:txBody>
      </p:sp>
    </p:spTree>
    <p:extLst>
      <p:ext uri="{BB962C8B-B14F-4D97-AF65-F5344CB8AC3E}">
        <p14:creationId xmlns:p14="http://schemas.microsoft.com/office/powerpoint/2010/main" val="2794111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525CCB-9D19-4D5F-8FA6-7CB557FEFE33}" type="datetimeFigureOut">
              <a:rPr lang="ar-EG" smtClean="0"/>
              <a:t>03/08/1444</a:t>
            </a:fld>
            <a:endParaRPr lang="ar-EG"/>
          </a:p>
        </p:txBody>
      </p:sp>
      <p:sp>
        <p:nvSpPr>
          <p:cNvPr id="6" name="Footer Placeholder 5"/>
          <p:cNvSpPr>
            <a:spLocks noGrp="1"/>
          </p:cNvSpPr>
          <p:nvPr>
            <p:ph type="ftr" sz="quarter" idx="11"/>
          </p:nvPr>
        </p:nvSpPr>
        <p:spPr/>
        <p:txBody>
          <a:bodyPr/>
          <a:lstStyle/>
          <a:p>
            <a:endParaRPr lang="ar-EG"/>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C89D9A9-4C9D-43CD-B07D-DEF79563D122}" type="slidenum">
              <a:rPr lang="ar-EG" smtClean="0"/>
              <a:t>‹#›</a:t>
            </a:fld>
            <a:endParaRPr lang="ar-EG"/>
          </a:p>
        </p:txBody>
      </p:sp>
    </p:spTree>
    <p:extLst>
      <p:ext uri="{BB962C8B-B14F-4D97-AF65-F5344CB8AC3E}">
        <p14:creationId xmlns:p14="http://schemas.microsoft.com/office/powerpoint/2010/main" val="493098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525CCB-9D19-4D5F-8FA6-7CB557FEFE33}" type="datetimeFigureOut">
              <a:rPr lang="ar-EG" smtClean="0"/>
              <a:t>03/08/1444</a:t>
            </a:fld>
            <a:endParaRPr lang="ar-EG"/>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C89D9A9-4C9D-43CD-B07D-DEF79563D122}" type="slidenum">
              <a:rPr lang="ar-EG" smtClean="0"/>
              <a:t>‹#›</a:t>
            </a:fld>
            <a:endParaRPr lang="ar-EG"/>
          </a:p>
        </p:txBody>
      </p:sp>
    </p:spTree>
    <p:extLst>
      <p:ext uri="{BB962C8B-B14F-4D97-AF65-F5344CB8AC3E}">
        <p14:creationId xmlns:p14="http://schemas.microsoft.com/office/powerpoint/2010/main" val="3569588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C525CCB-9D19-4D5F-8FA6-7CB557FEFE33}" type="datetimeFigureOut">
              <a:rPr lang="ar-EG" smtClean="0"/>
              <a:t>03/08/1444</a:t>
            </a:fld>
            <a:endParaRPr lang="ar-EG"/>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ar-EG"/>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2C89D9A9-4C9D-43CD-B07D-DEF79563D122}" type="slidenum">
              <a:rPr lang="ar-EG" smtClean="0"/>
              <a:t>‹#›</a:t>
            </a:fld>
            <a:endParaRPr lang="ar-EG"/>
          </a:p>
        </p:txBody>
      </p:sp>
    </p:spTree>
    <p:extLst>
      <p:ext uri="{BB962C8B-B14F-4D97-AF65-F5344CB8AC3E}">
        <p14:creationId xmlns:p14="http://schemas.microsoft.com/office/powerpoint/2010/main" val="333372973"/>
      </p:ext>
    </p:extLst>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Lst>
  <p:txStyles>
    <p:titleStyle>
      <a:lvl1pPr algn="l" defTabSz="914400" rtl="1"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r" defTabSz="914400" rtl="1"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mailto:nadamohamed070@gmail.com" TargetMode="External"/><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hyperlink" Target="mailto:Abdullahqabbaniii@gmail.com" TargetMode="External"/><Relationship Id="rId5" Type="http://schemas.openxmlformats.org/officeDocument/2006/relationships/hyperlink" Target="mailto:engahmedsaeed99@yahoo.com" TargetMode="External"/><Relationship Id="rId4" Type="http://schemas.openxmlformats.org/officeDocument/2006/relationships/hyperlink" Target="mailto:eslam.elsawy.fe@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CA93BCE-B16B-4B55-8702-B4F196F8A166}"/>
              </a:ext>
            </a:extLst>
          </p:cNvPr>
          <p:cNvSpPr>
            <a:spLocks noGrp="1"/>
          </p:cNvSpPr>
          <p:nvPr>
            <p:ph type="body" idx="1"/>
          </p:nvPr>
        </p:nvSpPr>
        <p:spPr>
          <a:xfrm>
            <a:off x="948689" y="5692725"/>
            <a:ext cx="9403079" cy="810651"/>
          </a:xfrm>
        </p:spPr>
        <p:txBody>
          <a:bodyPr>
            <a:noAutofit/>
          </a:bodyPr>
          <a:lstStyle/>
          <a:p>
            <a:pPr algn="l" rtl="0"/>
            <a:r>
              <a:rPr lang="en-US" sz="4000" dirty="0">
                <a:solidFill>
                  <a:schemeClr val="bg2">
                    <a:lumMod val="25000"/>
                  </a:schemeClr>
                </a:solidFill>
              </a:rPr>
              <a:t>Healthcare </a:t>
            </a:r>
            <a:r>
              <a:rPr lang="en-US" sz="4000" dirty="0">
                <a:solidFill>
                  <a:schemeClr val="tx1">
                    <a:lumMod val="75000"/>
                    <a:lumOff val="25000"/>
                  </a:schemeClr>
                </a:solidFill>
              </a:rPr>
              <a:t>IoT</a:t>
            </a:r>
            <a:r>
              <a:rPr lang="en-US" sz="4000" dirty="0">
                <a:solidFill>
                  <a:schemeClr val="bg2">
                    <a:lumMod val="25000"/>
                  </a:schemeClr>
                </a:solidFill>
              </a:rPr>
              <a:t> Solution for Athletes</a:t>
            </a:r>
            <a:endParaRPr lang="ar-EG" sz="4000" dirty="0">
              <a:solidFill>
                <a:schemeClr val="bg2">
                  <a:lumMod val="25000"/>
                </a:schemeClr>
              </a:solidFill>
            </a:endParaRPr>
          </a:p>
        </p:txBody>
      </p:sp>
      <p:pic>
        <p:nvPicPr>
          <p:cNvPr id="5" name="Picture 4">
            <a:extLst>
              <a:ext uri="{FF2B5EF4-FFF2-40B4-BE49-F238E27FC236}">
                <a16:creationId xmlns:a16="http://schemas.microsoft.com/office/drawing/2014/main" id="{F1D96FFD-6BD6-4C61-BB74-19A1F58B21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5345723"/>
          </a:xfrm>
          <a:prstGeom prst="rect">
            <a:avLst/>
          </a:prstGeom>
        </p:spPr>
      </p:pic>
      <p:graphicFrame>
        <p:nvGraphicFramePr>
          <p:cNvPr id="2" name="Table 1">
            <a:extLst>
              <a:ext uri="{FF2B5EF4-FFF2-40B4-BE49-F238E27FC236}">
                <a16:creationId xmlns:a16="http://schemas.microsoft.com/office/drawing/2014/main" id="{20BD6E34-4D2A-43D4-90A1-09638347FCD9}"/>
              </a:ext>
            </a:extLst>
          </p:cNvPr>
          <p:cNvGraphicFramePr>
            <a:graphicFrameLocks noGrp="1"/>
          </p:cNvGraphicFramePr>
          <p:nvPr>
            <p:extLst>
              <p:ext uri="{D42A27DB-BD31-4B8C-83A1-F6EECF244321}">
                <p14:modId xmlns:p14="http://schemas.microsoft.com/office/powerpoint/2010/main" val="2927241781"/>
              </p:ext>
            </p:extLst>
          </p:nvPr>
        </p:nvGraphicFramePr>
        <p:xfrm>
          <a:off x="10241280" y="5617990"/>
          <a:ext cx="1611630" cy="960120"/>
        </p:xfrm>
        <a:graphic>
          <a:graphicData uri="http://schemas.openxmlformats.org/drawingml/2006/table">
            <a:tbl>
              <a:tblPr rtl="1">
                <a:tableStyleId>{3C2FFA5D-87B4-456A-9821-1D502468CF0F}</a:tableStyleId>
              </a:tblPr>
              <a:tblGrid>
                <a:gridCol w="1611630">
                  <a:extLst>
                    <a:ext uri="{9D8B030D-6E8A-4147-A177-3AD203B41FA5}">
                      <a16:colId xmlns:a16="http://schemas.microsoft.com/office/drawing/2014/main" val="4029075029"/>
                    </a:ext>
                  </a:extLst>
                </a:gridCol>
              </a:tblGrid>
              <a:tr h="960120">
                <a:tc>
                  <a:txBody>
                    <a:bodyPr/>
                    <a:lstStyle/>
                    <a:p>
                      <a:pPr algn="ctr" rtl="1"/>
                      <a:r>
                        <a:rPr lang="en-US" sz="5400" dirty="0">
                          <a:solidFill>
                            <a:schemeClr val="bg1">
                              <a:lumMod val="95000"/>
                            </a:schemeClr>
                          </a:solidFill>
                        </a:rPr>
                        <a:t>NTI</a:t>
                      </a:r>
                      <a:endParaRPr lang="ar-EG" sz="5400" dirty="0">
                        <a:solidFill>
                          <a:schemeClr val="bg1">
                            <a:lumMod val="95000"/>
                          </a:schemeClr>
                        </a:solidFill>
                      </a:endParaRPr>
                    </a:p>
                  </a:txBody>
                  <a:tcPr/>
                </a:tc>
                <a:extLst>
                  <a:ext uri="{0D108BD9-81ED-4DB2-BD59-A6C34878D82A}">
                    <a16:rowId xmlns:a16="http://schemas.microsoft.com/office/drawing/2014/main" val="3463935961"/>
                  </a:ext>
                </a:extLst>
              </a:tr>
            </a:tbl>
          </a:graphicData>
        </a:graphic>
      </p:graphicFrame>
    </p:spTree>
    <p:extLst>
      <p:ext uri="{BB962C8B-B14F-4D97-AF65-F5344CB8AC3E}">
        <p14:creationId xmlns:p14="http://schemas.microsoft.com/office/powerpoint/2010/main" val="572579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E13CF-F0DE-4DB1-8991-F1941C7E3967}"/>
              </a:ext>
            </a:extLst>
          </p:cNvPr>
          <p:cNvSpPr>
            <a:spLocks noGrp="1"/>
          </p:cNvSpPr>
          <p:nvPr>
            <p:ph type="title"/>
          </p:nvPr>
        </p:nvSpPr>
        <p:spPr>
          <a:xfrm>
            <a:off x="617220" y="484632"/>
            <a:ext cx="10813161" cy="1609344"/>
          </a:xfrm>
        </p:spPr>
        <p:txBody>
          <a:bodyPr>
            <a:normAutofit/>
          </a:bodyPr>
          <a:lstStyle/>
          <a:p>
            <a:r>
              <a:rPr lang="en-US" sz="3200" dirty="0"/>
              <a:t>Circuit Diagram: ESP8266 based Patient Health Monitoring System</a:t>
            </a:r>
            <a:endParaRPr lang="ar-EG" sz="3200" dirty="0"/>
          </a:p>
        </p:txBody>
      </p:sp>
      <p:pic>
        <p:nvPicPr>
          <p:cNvPr id="3" name="Picture 2">
            <a:extLst>
              <a:ext uri="{FF2B5EF4-FFF2-40B4-BE49-F238E27FC236}">
                <a16:creationId xmlns:a16="http://schemas.microsoft.com/office/drawing/2014/main" id="{85F7ED13-3282-4B9A-BCFC-D15A35D34F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1854" y="2093976"/>
            <a:ext cx="8263891" cy="4126230"/>
          </a:xfrm>
          <a:prstGeom prst="rect">
            <a:avLst/>
          </a:prstGeom>
        </p:spPr>
      </p:pic>
    </p:spTree>
    <p:extLst>
      <p:ext uri="{BB962C8B-B14F-4D97-AF65-F5344CB8AC3E}">
        <p14:creationId xmlns:p14="http://schemas.microsoft.com/office/powerpoint/2010/main" val="1861406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5C78C-B5F9-4268-9827-809DD8071D1E}"/>
              </a:ext>
            </a:extLst>
          </p:cNvPr>
          <p:cNvSpPr>
            <a:spLocks noGrp="1"/>
          </p:cNvSpPr>
          <p:nvPr>
            <p:ph type="title"/>
          </p:nvPr>
        </p:nvSpPr>
        <p:spPr/>
        <p:txBody>
          <a:bodyPr/>
          <a:lstStyle/>
          <a:p>
            <a:r>
              <a:rPr lang="en-US" dirty="0"/>
              <a:t>NODE RED DESIGN</a:t>
            </a:r>
            <a:br>
              <a:rPr lang="en-US" dirty="0"/>
            </a:br>
            <a:endParaRPr lang="ar-EG" dirty="0"/>
          </a:p>
        </p:txBody>
      </p:sp>
      <p:pic>
        <p:nvPicPr>
          <p:cNvPr id="6" name="Picture 5">
            <a:extLst>
              <a:ext uri="{FF2B5EF4-FFF2-40B4-BE49-F238E27FC236}">
                <a16:creationId xmlns:a16="http://schemas.microsoft.com/office/drawing/2014/main" id="{618A1554-47D0-4EB3-A554-332E19AD1655}"/>
              </a:ext>
            </a:extLst>
          </p:cNvPr>
          <p:cNvPicPr>
            <a:picLocks noChangeAspect="1"/>
          </p:cNvPicPr>
          <p:nvPr/>
        </p:nvPicPr>
        <p:blipFill>
          <a:blip r:embed="rId2"/>
          <a:stretch>
            <a:fillRect/>
          </a:stretch>
        </p:blipFill>
        <p:spPr>
          <a:xfrm>
            <a:off x="445770" y="1520189"/>
            <a:ext cx="10676382" cy="5069949"/>
          </a:xfrm>
          <a:prstGeom prst="rect">
            <a:avLst/>
          </a:prstGeom>
        </p:spPr>
      </p:pic>
    </p:spTree>
    <p:extLst>
      <p:ext uri="{BB962C8B-B14F-4D97-AF65-F5344CB8AC3E}">
        <p14:creationId xmlns:p14="http://schemas.microsoft.com/office/powerpoint/2010/main" val="1299996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A960-2F7D-4DE2-AD87-AEF3E9452FFF}"/>
              </a:ext>
            </a:extLst>
          </p:cNvPr>
          <p:cNvSpPr>
            <a:spLocks noGrp="1"/>
          </p:cNvSpPr>
          <p:nvPr>
            <p:ph type="title"/>
          </p:nvPr>
        </p:nvSpPr>
        <p:spPr>
          <a:xfrm>
            <a:off x="1066800" y="96012"/>
            <a:ext cx="10058400" cy="1149858"/>
          </a:xfrm>
        </p:spPr>
        <p:txBody>
          <a:bodyPr/>
          <a:lstStyle/>
          <a:p>
            <a:r>
              <a:rPr lang="en-US" dirty="0">
                <a:latin typeface="Arial" panose="020B0604020202020204" pitchFamily="34" charset="0"/>
                <a:cs typeface="Arial" panose="020B0604020202020204" pitchFamily="34" charset="0"/>
              </a:rPr>
              <a:t>Implementation</a:t>
            </a:r>
            <a:endParaRPr lang="ar-EG"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1E129ACE-DCF4-405A-9514-F1DB8D16EFC9}"/>
              </a:ext>
            </a:extLst>
          </p:cNvPr>
          <p:cNvPicPr>
            <a:picLocks noChangeAspect="1"/>
          </p:cNvPicPr>
          <p:nvPr/>
        </p:nvPicPr>
        <p:blipFill>
          <a:blip r:embed="rId3"/>
          <a:stretch>
            <a:fillRect/>
          </a:stretch>
        </p:blipFill>
        <p:spPr>
          <a:xfrm>
            <a:off x="491490" y="1245870"/>
            <a:ext cx="10633710" cy="5374968"/>
          </a:xfrm>
          <a:prstGeom prst="rect">
            <a:avLst/>
          </a:prstGeom>
        </p:spPr>
      </p:pic>
    </p:spTree>
    <p:extLst>
      <p:ext uri="{BB962C8B-B14F-4D97-AF65-F5344CB8AC3E}">
        <p14:creationId xmlns:p14="http://schemas.microsoft.com/office/powerpoint/2010/main" val="4085101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1224F-4C59-761C-8D32-21F9072CAACF}"/>
              </a:ext>
            </a:extLst>
          </p:cNvPr>
          <p:cNvSpPr>
            <a:spLocks noGrp="1"/>
          </p:cNvSpPr>
          <p:nvPr>
            <p:ph type="title"/>
          </p:nvPr>
        </p:nvSpPr>
        <p:spPr/>
        <p:txBody>
          <a:bodyPr>
            <a:normAutofit/>
          </a:bodyPr>
          <a:lstStyle/>
          <a:p>
            <a:pPr algn="ctr"/>
            <a:r>
              <a:rPr lang="ar-EG" sz="9600" dirty="0"/>
              <a:t>السلام عليكم ورحمة الله وبركاته</a:t>
            </a:r>
            <a:endParaRPr lang="en-US" sz="9600" dirty="0"/>
          </a:p>
        </p:txBody>
      </p:sp>
      <p:sp>
        <p:nvSpPr>
          <p:cNvPr id="3" name="Text Placeholder 2">
            <a:extLst>
              <a:ext uri="{FF2B5EF4-FFF2-40B4-BE49-F238E27FC236}">
                <a16:creationId xmlns:a16="http://schemas.microsoft.com/office/drawing/2014/main" id="{CF944DE6-B4BD-411A-D93D-E37139CECD23}"/>
              </a:ext>
            </a:extLst>
          </p:cNvPr>
          <p:cNvSpPr>
            <a:spLocks noGrp="1"/>
          </p:cNvSpPr>
          <p:nvPr>
            <p:ph type="body" idx="1"/>
          </p:nvPr>
        </p:nvSpPr>
        <p:spPr/>
        <p:txBody>
          <a:bodyPr>
            <a:normAutofit/>
          </a:bodyPr>
          <a:lstStyle/>
          <a:p>
            <a:pPr algn="l"/>
            <a:r>
              <a:rPr lang="en-US" sz="3600" dirty="0">
                <a:solidFill>
                  <a:schemeClr val="accent1">
                    <a:lumMod val="50000"/>
                  </a:schemeClr>
                </a:solidFill>
              </a:rPr>
              <a:t>Thanks</a:t>
            </a:r>
          </a:p>
        </p:txBody>
      </p:sp>
    </p:spTree>
    <p:extLst>
      <p:ext uri="{BB962C8B-B14F-4D97-AF65-F5344CB8AC3E}">
        <p14:creationId xmlns:p14="http://schemas.microsoft.com/office/powerpoint/2010/main" val="2172178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5B7E459-8E3F-4AB1-A863-153C8DB90293}"/>
              </a:ext>
            </a:extLst>
          </p:cNvPr>
          <p:cNvSpPr txBox="1">
            <a:spLocks/>
          </p:cNvSpPr>
          <p:nvPr/>
        </p:nvSpPr>
        <p:spPr>
          <a:xfrm>
            <a:off x="1066800" y="231282"/>
            <a:ext cx="10058400" cy="832338"/>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4800"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dirty="0"/>
              <a:t>Project team</a:t>
            </a:r>
          </a:p>
        </p:txBody>
      </p:sp>
      <p:sp>
        <p:nvSpPr>
          <p:cNvPr id="9" name="Text Placeholder 7">
            <a:extLst>
              <a:ext uri="{FF2B5EF4-FFF2-40B4-BE49-F238E27FC236}">
                <a16:creationId xmlns:a16="http://schemas.microsoft.com/office/drawing/2014/main" id="{770DF3BA-62F3-49AF-BF2A-DC323EE3F296}"/>
              </a:ext>
            </a:extLst>
          </p:cNvPr>
          <p:cNvSpPr txBox="1">
            <a:spLocks/>
          </p:cNvSpPr>
          <p:nvPr/>
        </p:nvSpPr>
        <p:spPr>
          <a:xfrm>
            <a:off x="5977114" y="2049911"/>
            <a:ext cx="2823513" cy="486474"/>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ko-KR" altLang="en-US" dirty="0"/>
          </a:p>
        </p:txBody>
      </p:sp>
      <p:sp>
        <p:nvSpPr>
          <p:cNvPr id="10" name="Text Placeholder 8">
            <a:extLst>
              <a:ext uri="{FF2B5EF4-FFF2-40B4-BE49-F238E27FC236}">
                <a16:creationId xmlns:a16="http://schemas.microsoft.com/office/drawing/2014/main" id="{1B3F853D-B411-47D3-8C30-FAF0A6037686}"/>
              </a:ext>
            </a:extLst>
          </p:cNvPr>
          <p:cNvSpPr txBox="1">
            <a:spLocks/>
          </p:cNvSpPr>
          <p:nvPr/>
        </p:nvSpPr>
        <p:spPr>
          <a:xfrm>
            <a:off x="5974078" y="2690588"/>
            <a:ext cx="2823513" cy="486474"/>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rtl="0">
              <a:lnSpc>
                <a:spcPct val="100000"/>
              </a:lnSpc>
              <a:buNone/>
            </a:pPr>
            <a:endParaRPr lang="en-US" sz="1400" dirty="0">
              <a:solidFill>
                <a:srgbClr val="002060"/>
              </a:solidFill>
            </a:endParaRPr>
          </a:p>
        </p:txBody>
      </p:sp>
      <p:sp>
        <p:nvSpPr>
          <p:cNvPr id="14" name="Text Placeholder 7">
            <a:extLst>
              <a:ext uri="{FF2B5EF4-FFF2-40B4-BE49-F238E27FC236}">
                <a16:creationId xmlns:a16="http://schemas.microsoft.com/office/drawing/2014/main" id="{E9429E4A-C74E-4345-A6BB-F4C5AA075307}"/>
              </a:ext>
            </a:extLst>
          </p:cNvPr>
          <p:cNvSpPr txBox="1">
            <a:spLocks/>
          </p:cNvSpPr>
          <p:nvPr/>
        </p:nvSpPr>
        <p:spPr>
          <a:xfrm>
            <a:off x="8797591" y="2057851"/>
            <a:ext cx="2947099" cy="486474"/>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endParaRPr lang="en-US" dirty="0"/>
          </a:p>
        </p:txBody>
      </p:sp>
      <p:sp>
        <p:nvSpPr>
          <p:cNvPr id="15" name="Text Placeholder 8">
            <a:extLst>
              <a:ext uri="{FF2B5EF4-FFF2-40B4-BE49-F238E27FC236}">
                <a16:creationId xmlns:a16="http://schemas.microsoft.com/office/drawing/2014/main" id="{D3C897A5-2AAD-4334-A83D-BAFCE018632B}"/>
              </a:ext>
            </a:extLst>
          </p:cNvPr>
          <p:cNvSpPr txBox="1">
            <a:spLocks/>
          </p:cNvSpPr>
          <p:nvPr/>
        </p:nvSpPr>
        <p:spPr>
          <a:xfrm>
            <a:off x="8850311" y="2679251"/>
            <a:ext cx="2823513" cy="486474"/>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rtl="0">
              <a:lnSpc>
                <a:spcPct val="100000"/>
              </a:lnSpc>
              <a:buNone/>
            </a:pPr>
            <a:endParaRPr lang="en-US" sz="1400" dirty="0">
              <a:solidFill>
                <a:srgbClr val="002060"/>
              </a:solidFill>
            </a:endParaRPr>
          </a:p>
        </p:txBody>
      </p:sp>
      <p:sp>
        <p:nvSpPr>
          <p:cNvPr id="19" name="Text Placeholder 7">
            <a:extLst>
              <a:ext uri="{FF2B5EF4-FFF2-40B4-BE49-F238E27FC236}">
                <a16:creationId xmlns:a16="http://schemas.microsoft.com/office/drawing/2014/main" id="{6EF0F380-6568-4E49-9F53-FCA2815136BE}"/>
              </a:ext>
            </a:extLst>
          </p:cNvPr>
          <p:cNvSpPr txBox="1">
            <a:spLocks/>
          </p:cNvSpPr>
          <p:nvPr/>
        </p:nvSpPr>
        <p:spPr>
          <a:xfrm>
            <a:off x="3272487" y="2041971"/>
            <a:ext cx="2823513" cy="486474"/>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20" name="Text Placeholder 8">
            <a:extLst>
              <a:ext uri="{FF2B5EF4-FFF2-40B4-BE49-F238E27FC236}">
                <a16:creationId xmlns:a16="http://schemas.microsoft.com/office/drawing/2014/main" id="{A418E198-B715-4BE3-A4C1-C3F92EF62AD6}"/>
              </a:ext>
            </a:extLst>
          </p:cNvPr>
          <p:cNvSpPr txBox="1">
            <a:spLocks/>
          </p:cNvSpPr>
          <p:nvPr/>
        </p:nvSpPr>
        <p:spPr>
          <a:xfrm>
            <a:off x="3326019" y="2771390"/>
            <a:ext cx="2823513" cy="486474"/>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rtl="0">
              <a:lnSpc>
                <a:spcPct val="100000"/>
              </a:lnSpc>
              <a:buNone/>
            </a:pPr>
            <a:endParaRPr lang="en-US" sz="1400" dirty="0">
              <a:solidFill>
                <a:srgbClr val="002060"/>
              </a:solidFill>
            </a:endParaRPr>
          </a:p>
        </p:txBody>
      </p:sp>
      <p:sp>
        <p:nvSpPr>
          <p:cNvPr id="24" name="Text Placeholder 7">
            <a:extLst>
              <a:ext uri="{FF2B5EF4-FFF2-40B4-BE49-F238E27FC236}">
                <a16:creationId xmlns:a16="http://schemas.microsoft.com/office/drawing/2014/main" id="{2546E65E-8237-478C-B474-DE9E2C953C6C}"/>
              </a:ext>
            </a:extLst>
          </p:cNvPr>
          <p:cNvSpPr txBox="1">
            <a:spLocks/>
          </p:cNvSpPr>
          <p:nvPr/>
        </p:nvSpPr>
        <p:spPr>
          <a:xfrm>
            <a:off x="445032" y="2041971"/>
            <a:ext cx="2823513" cy="486474"/>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rtl="0">
              <a:lnSpc>
                <a:spcPct val="100000"/>
              </a:lnSpc>
              <a:buNone/>
            </a:pPr>
            <a:endParaRPr lang="en-US" dirty="0"/>
          </a:p>
        </p:txBody>
      </p:sp>
      <p:sp>
        <p:nvSpPr>
          <p:cNvPr id="25" name="Text Placeholder 8">
            <a:extLst>
              <a:ext uri="{FF2B5EF4-FFF2-40B4-BE49-F238E27FC236}">
                <a16:creationId xmlns:a16="http://schemas.microsoft.com/office/drawing/2014/main" id="{431C2E13-C2CF-466B-B288-7377555FB96A}"/>
              </a:ext>
            </a:extLst>
          </p:cNvPr>
          <p:cNvSpPr txBox="1">
            <a:spLocks/>
          </p:cNvSpPr>
          <p:nvPr/>
        </p:nvSpPr>
        <p:spPr>
          <a:xfrm>
            <a:off x="502506" y="2763450"/>
            <a:ext cx="2823513" cy="486474"/>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rtl="0">
              <a:lnSpc>
                <a:spcPct val="100000"/>
              </a:lnSpc>
              <a:buNone/>
            </a:pPr>
            <a:endParaRPr lang="en-US" sz="1400" dirty="0">
              <a:solidFill>
                <a:srgbClr val="002060"/>
              </a:solidFill>
            </a:endParaRPr>
          </a:p>
        </p:txBody>
      </p:sp>
      <p:graphicFrame>
        <p:nvGraphicFramePr>
          <p:cNvPr id="2" name="Table 29">
            <a:extLst>
              <a:ext uri="{FF2B5EF4-FFF2-40B4-BE49-F238E27FC236}">
                <a16:creationId xmlns:a16="http://schemas.microsoft.com/office/drawing/2014/main" id="{81C869F7-D0F5-42E2-BFBC-C881DB3773CD}"/>
              </a:ext>
            </a:extLst>
          </p:cNvPr>
          <p:cNvGraphicFramePr>
            <a:graphicFrameLocks noGrp="1"/>
          </p:cNvGraphicFramePr>
          <p:nvPr>
            <p:extLst>
              <p:ext uri="{D42A27DB-BD31-4B8C-83A1-F6EECF244321}">
                <p14:modId xmlns:p14="http://schemas.microsoft.com/office/powerpoint/2010/main" val="2417916755"/>
              </p:ext>
            </p:extLst>
          </p:nvPr>
        </p:nvGraphicFramePr>
        <p:xfrm>
          <a:off x="754380" y="1520190"/>
          <a:ext cx="11459912" cy="4174490"/>
        </p:xfrm>
        <a:graphic>
          <a:graphicData uri="http://schemas.openxmlformats.org/drawingml/2006/table">
            <a:tbl>
              <a:tblPr rtl="1" firstRow="1" bandRow="1">
                <a:tableStyleId>{5C22544A-7EE6-4342-B048-85BDC9FD1C3A}</a:tableStyleId>
              </a:tblPr>
              <a:tblGrid>
                <a:gridCol w="2870494">
                  <a:extLst>
                    <a:ext uri="{9D8B030D-6E8A-4147-A177-3AD203B41FA5}">
                      <a16:colId xmlns:a16="http://schemas.microsoft.com/office/drawing/2014/main" val="3344613282"/>
                    </a:ext>
                  </a:extLst>
                </a:gridCol>
                <a:gridCol w="2870494">
                  <a:extLst>
                    <a:ext uri="{9D8B030D-6E8A-4147-A177-3AD203B41FA5}">
                      <a16:colId xmlns:a16="http://schemas.microsoft.com/office/drawing/2014/main" val="1671098695"/>
                    </a:ext>
                  </a:extLst>
                </a:gridCol>
                <a:gridCol w="2870494">
                  <a:extLst>
                    <a:ext uri="{9D8B030D-6E8A-4147-A177-3AD203B41FA5}">
                      <a16:colId xmlns:a16="http://schemas.microsoft.com/office/drawing/2014/main" val="668369680"/>
                    </a:ext>
                  </a:extLst>
                </a:gridCol>
                <a:gridCol w="2848430">
                  <a:extLst>
                    <a:ext uri="{9D8B030D-6E8A-4147-A177-3AD203B41FA5}">
                      <a16:colId xmlns:a16="http://schemas.microsoft.com/office/drawing/2014/main" val="3031433425"/>
                    </a:ext>
                  </a:extLst>
                </a:gridCol>
              </a:tblGrid>
              <a:tr h="18630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lumMod val="85000"/>
                              <a:lumOff val="15000"/>
                            </a:schemeClr>
                          </a:solidFill>
                        </a:rPr>
                        <a:t>Nada Mohamed El-Basel Hegazy</a:t>
                      </a:r>
                    </a:p>
                    <a:p>
                      <a:pPr algn="ctr" rtl="0"/>
                      <a:endParaRPr lang="ar-EG" dirty="0">
                        <a:solidFill>
                          <a:schemeClr val="tx1">
                            <a:lumMod val="85000"/>
                            <a:lumOff val="15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lumMod val="85000"/>
                              <a:lumOff val="15000"/>
                            </a:schemeClr>
                          </a:solidFill>
                        </a:rPr>
                        <a:t>Eslam Ashraf AbdulRaziq Hassan Elsawy</a:t>
                      </a:r>
                      <a:endParaRPr lang="ko-KR" altLang="en-US" dirty="0">
                        <a:solidFill>
                          <a:schemeClr val="tx1">
                            <a:lumMod val="85000"/>
                            <a:lumOff val="15000"/>
                          </a:schemeClr>
                        </a:solidFill>
                      </a:endParaRPr>
                    </a:p>
                    <a:p>
                      <a:pPr algn="ctr" rtl="0"/>
                      <a:endParaRPr lang="ar-EG" dirty="0">
                        <a:solidFill>
                          <a:schemeClr val="tx1">
                            <a:lumMod val="85000"/>
                            <a:lumOff val="15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lumMod val="85000"/>
                              <a:lumOff val="15000"/>
                            </a:schemeClr>
                          </a:solidFill>
                        </a:rPr>
                        <a:t>Ahmed Saeed Farg Hassan</a:t>
                      </a:r>
                    </a:p>
                    <a:p>
                      <a:pPr algn="ctr" rtl="0"/>
                      <a:endParaRPr lang="ar-EG" dirty="0">
                        <a:solidFill>
                          <a:schemeClr val="tx1">
                            <a:lumMod val="85000"/>
                            <a:lumOff val="15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lumMod val="85000"/>
                              <a:lumOff val="15000"/>
                            </a:schemeClr>
                          </a:solidFill>
                        </a:rPr>
                        <a:t>Abdullah Mohammed Abdullah Abdelghany</a:t>
                      </a:r>
                    </a:p>
                    <a:p>
                      <a:pPr algn="ctr" rtl="0"/>
                      <a:endParaRPr lang="ar-EG" dirty="0">
                        <a:solidFill>
                          <a:schemeClr val="tx1">
                            <a:lumMod val="85000"/>
                            <a:lumOff val="15000"/>
                          </a:schemeClr>
                        </a:solidFill>
                      </a:endParaRPr>
                    </a:p>
                  </a:txBody>
                  <a:tcPr/>
                </a:tc>
                <a:extLst>
                  <a:ext uri="{0D108BD9-81ED-4DB2-BD59-A6C34878D82A}">
                    <a16:rowId xmlns:a16="http://schemas.microsoft.com/office/drawing/2014/main" val="4054154306"/>
                  </a:ext>
                </a:extLst>
              </a:tr>
              <a:tr h="80899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800" dirty="0">
                          <a:solidFill>
                            <a:srgbClr val="002060"/>
                          </a:solidFill>
                        </a:rPr>
                        <a:t>01277019240</a:t>
                      </a:r>
                    </a:p>
                    <a:p>
                      <a:pPr algn="ctr" rtl="1"/>
                      <a:endParaRPr lang="ar-EG"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800" dirty="0">
                          <a:solidFill>
                            <a:srgbClr val="002060"/>
                          </a:solidFill>
                        </a:rPr>
                        <a:t>01021688667</a:t>
                      </a:r>
                    </a:p>
                    <a:p>
                      <a:pPr algn="ctr" rtl="1"/>
                      <a:endParaRPr lang="ar-EG"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800" dirty="0">
                          <a:solidFill>
                            <a:srgbClr val="002060"/>
                          </a:solidFill>
                        </a:rPr>
                        <a:t>01008187248</a:t>
                      </a:r>
                    </a:p>
                    <a:p>
                      <a:pPr algn="ctr" rtl="1"/>
                      <a:endParaRPr lang="ar-EG"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800" dirty="0">
                          <a:solidFill>
                            <a:srgbClr val="002060"/>
                          </a:solidFill>
                        </a:rPr>
                        <a:t>01122095771</a:t>
                      </a:r>
                    </a:p>
                    <a:p>
                      <a:pPr algn="ctr" rtl="1"/>
                      <a:endParaRPr lang="ar-EG" dirty="0"/>
                    </a:p>
                  </a:txBody>
                  <a:tcPr/>
                </a:tc>
                <a:extLst>
                  <a:ext uri="{0D108BD9-81ED-4DB2-BD59-A6C34878D82A}">
                    <a16:rowId xmlns:a16="http://schemas.microsoft.com/office/drawing/2014/main" val="1460991662"/>
                  </a:ext>
                </a:extLst>
              </a:tr>
              <a:tr h="1502410">
                <a:tc>
                  <a:txBody>
                    <a:bodyPr/>
                    <a:lstStyle/>
                    <a:p>
                      <a:pPr algn="l" rtl="1"/>
                      <a:r>
                        <a:rPr lang="en-US" altLang="ko-KR" sz="1400" dirty="0">
                          <a:hlinkClick r:id="rId3"/>
                        </a:rPr>
                        <a:t>nadamohamed070@gmail.com</a:t>
                      </a:r>
                      <a:endParaRPr lang="en-US" altLang="ko-KR" sz="1400" dirty="0"/>
                    </a:p>
                    <a:p>
                      <a:pPr algn="l" rtl="1"/>
                      <a:endParaRPr lang="en-US" altLang="ko-KR" sz="1400" dirty="0"/>
                    </a:p>
                    <a:p>
                      <a:pPr algn="l" rtl="1"/>
                      <a:endParaRPr lang="ar-EG" sz="1400" dirty="0"/>
                    </a:p>
                  </a:txBody>
                  <a:tcPr/>
                </a:tc>
                <a:tc>
                  <a:txBody>
                    <a:bodyPr/>
                    <a:lstStyle/>
                    <a:p>
                      <a:pPr algn="l" rtl="1"/>
                      <a:r>
                        <a:rPr lang="en-US" altLang="ko-KR" sz="1400" dirty="0">
                          <a:hlinkClick r:id="rId4"/>
                        </a:rPr>
                        <a:t>eslam.elsawy.fe@gmail.com</a:t>
                      </a:r>
                      <a:endParaRPr lang="en-US" altLang="ko-KR" sz="1400" dirty="0"/>
                    </a:p>
                    <a:p>
                      <a:pPr algn="l" rtl="1"/>
                      <a:endParaRPr lang="en-US" altLang="ko-KR" sz="1400" dirty="0"/>
                    </a:p>
                    <a:p>
                      <a:pPr algn="l" rtl="1"/>
                      <a:endParaRPr lang="ar-EG" sz="1400" dirty="0"/>
                    </a:p>
                  </a:txBody>
                  <a:tcPr/>
                </a:tc>
                <a:tc>
                  <a:txBody>
                    <a:bodyPr/>
                    <a:lstStyle/>
                    <a:p>
                      <a:pPr algn="l" rtl="1"/>
                      <a:r>
                        <a:rPr lang="en-US" altLang="ko-KR" sz="1400" dirty="0">
                          <a:hlinkClick r:id="rId5"/>
                        </a:rPr>
                        <a:t>engahmedsaeed99@yahoo.com</a:t>
                      </a:r>
                      <a:endParaRPr lang="en-US" altLang="ko-KR" sz="1400" dirty="0"/>
                    </a:p>
                    <a:p>
                      <a:pPr algn="l" rtl="1"/>
                      <a:endParaRPr lang="en-US" altLang="ko-KR" sz="1400" dirty="0"/>
                    </a:p>
                    <a:p>
                      <a:pPr algn="l" rtl="1"/>
                      <a:endParaRPr lang="ar-EG" sz="1400" dirty="0"/>
                    </a:p>
                  </a:txBody>
                  <a:tcPr/>
                </a:tc>
                <a:tc>
                  <a:txBody>
                    <a:bodyPr/>
                    <a:lstStyle/>
                    <a:p>
                      <a:pPr algn="l" rtl="1"/>
                      <a:r>
                        <a:rPr lang="en-US" altLang="ko-KR" sz="1400" dirty="0">
                          <a:hlinkClick r:id="rId6"/>
                        </a:rPr>
                        <a:t>Abdullahqabbaniii@gmail.com</a:t>
                      </a:r>
                      <a:endParaRPr lang="en-US" altLang="ko-KR" sz="1400" dirty="0"/>
                    </a:p>
                    <a:p>
                      <a:pPr algn="l" rtl="1"/>
                      <a:endParaRPr lang="en-US" altLang="ko-KR" sz="1400" dirty="0"/>
                    </a:p>
                    <a:p>
                      <a:pPr algn="l" rtl="1"/>
                      <a:endParaRPr lang="ar-EG" sz="1400" dirty="0"/>
                    </a:p>
                  </a:txBody>
                  <a:tcPr/>
                </a:tc>
                <a:extLst>
                  <a:ext uri="{0D108BD9-81ED-4DB2-BD59-A6C34878D82A}">
                    <a16:rowId xmlns:a16="http://schemas.microsoft.com/office/drawing/2014/main" val="2247989227"/>
                  </a:ext>
                </a:extLst>
              </a:tr>
            </a:tbl>
          </a:graphicData>
        </a:graphic>
      </p:graphicFrame>
      <p:sp>
        <p:nvSpPr>
          <p:cNvPr id="30" name="Isosceles Triangle 51">
            <a:extLst>
              <a:ext uri="{FF2B5EF4-FFF2-40B4-BE49-F238E27FC236}">
                <a16:creationId xmlns:a16="http://schemas.microsoft.com/office/drawing/2014/main" id="{9ADA8D4E-CC35-4AD5-A622-D11209184161}"/>
              </a:ext>
            </a:extLst>
          </p:cNvPr>
          <p:cNvSpPr/>
          <p:nvPr/>
        </p:nvSpPr>
        <p:spPr>
          <a:xfrm>
            <a:off x="10602053" y="4728680"/>
            <a:ext cx="523147" cy="383626"/>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1" name="Rounded Rectangle 7">
            <a:extLst>
              <a:ext uri="{FF2B5EF4-FFF2-40B4-BE49-F238E27FC236}">
                <a16:creationId xmlns:a16="http://schemas.microsoft.com/office/drawing/2014/main" id="{40F755B0-3560-4467-955A-50257E5AFB4F}"/>
              </a:ext>
            </a:extLst>
          </p:cNvPr>
          <p:cNvSpPr/>
          <p:nvPr/>
        </p:nvSpPr>
        <p:spPr>
          <a:xfrm>
            <a:off x="904128" y="3429000"/>
            <a:ext cx="325343" cy="529353"/>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3" name="Isosceles Triangle 51">
            <a:extLst>
              <a:ext uri="{FF2B5EF4-FFF2-40B4-BE49-F238E27FC236}">
                <a16:creationId xmlns:a16="http://schemas.microsoft.com/office/drawing/2014/main" id="{43AE7CE2-A032-4C78-A290-90DA2A5DB654}"/>
              </a:ext>
            </a:extLst>
          </p:cNvPr>
          <p:cNvSpPr/>
          <p:nvPr/>
        </p:nvSpPr>
        <p:spPr>
          <a:xfrm>
            <a:off x="1756609" y="4728680"/>
            <a:ext cx="523147" cy="383626"/>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4" name="Isosceles Triangle 51">
            <a:extLst>
              <a:ext uri="{FF2B5EF4-FFF2-40B4-BE49-F238E27FC236}">
                <a16:creationId xmlns:a16="http://schemas.microsoft.com/office/drawing/2014/main" id="{129DBA6C-3842-4B9A-86B0-666150F7EDA9}"/>
              </a:ext>
            </a:extLst>
          </p:cNvPr>
          <p:cNvSpPr/>
          <p:nvPr/>
        </p:nvSpPr>
        <p:spPr>
          <a:xfrm>
            <a:off x="4737775" y="4730228"/>
            <a:ext cx="523147" cy="383626"/>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5" name="Isosceles Triangle 51">
            <a:extLst>
              <a:ext uri="{FF2B5EF4-FFF2-40B4-BE49-F238E27FC236}">
                <a16:creationId xmlns:a16="http://schemas.microsoft.com/office/drawing/2014/main" id="{BDCDF84F-D20F-4DD6-9D6C-297FFB9462BD}"/>
              </a:ext>
            </a:extLst>
          </p:cNvPr>
          <p:cNvSpPr/>
          <p:nvPr/>
        </p:nvSpPr>
        <p:spPr>
          <a:xfrm>
            <a:off x="7628077" y="4728680"/>
            <a:ext cx="523147" cy="383626"/>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7" name="Rounded Rectangle 7">
            <a:extLst>
              <a:ext uri="{FF2B5EF4-FFF2-40B4-BE49-F238E27FC236}">
                <a16:creationId xmlns:a16="http://schemas.microsoft.com/office/drawing/2014/main" id="{F60805B2-F3AB-4FA4-9B72-5F40831BB55F}"/>
              </a:ext>
            </a:extLst>
          </p:cNvPr>
          <p:cNvSpPr/>
          <p:nvPr/>
        </p:nvSpPr>
        <p:spPr>
          <a:xfrm>
            <a:off x="3847352" y="3423516"/>
            <a:ext cx="325343" cy="529353"/>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8" name="Rounded Rectangle 7">
            <a:extLst>
              <a:ext uri="{FF2B5EF4-FFF2-40B4-BE49-F238E27FC236}">
                <a16:creationId xmlns:a16="http://schemas.microsoft.com/office/drawing/2014/main" id="{FCB65230-AB65-4160-B7B2-ED374744CBC5}"/>
              </a:ext>
            </a:extLst>
          </p:cNvPr>
          <p:cNvSpPr/>
          <p:nvPr/>
        </p:nvSpPr>
        <p:spPr>
          <a:xfrm>
            <a:off x="6729618" y="3423517"/>
            <a:ext cx="325343" cy="529353"/>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9" name="Rounded Rectangle 7">
            <a:extLst>
              <a:ext uri="{FF2B5EF4-FFF2-40B4-BE49-F238E27FC236}">
                <a16:creationId xmlns:a16="http://schemas.microsoft.com/office/drawing/2014/main" id="{72B19246-D9A7-488C-AF5F-6465BA2F17A8}"/>
              </a:ext>
            </a:extLst>
          </p:cNvPr>
          <p:cNvSpPr/>
          <p:nvPr/>
        </p:nvSpPr>
        <p:spPr>
          <a:xfrm>
            <a:off x="9568068" y="3429000"/>
            <a:ext cx="325343" cy="529353"/>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0" name="Title 1">
            <a:extLst>
              <a:ext uri="{FF2B5EF4-FFF2-40B4-BE49-F238E27FC236}">
                <a16:creationId xmlns:a16="http://schemas.microsoft.com/office/drawing/2014/main" id="{D27E47F5-FED8-40D1-B0D3-F8AF6A82552C}"/>
              </a:ext>
            </a:extLst>
          </p:cNvPr>
          <p:cNvSpPr>
            <a:spLocks noGrp="1"/>
          </p:cNvSpPr>
          <p:nvPr>
            <p:ph type="title"/>
          </p:nvPr>
        </p:nvSpPr>
        <p:spPr>
          <a:xfrm>
            <a:off x="754380" y="5775482"/>
            <a:ext cx="6675120" cy="809188"/>
          </a:xfrm>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t>Supervisor </a:t>
            </a:r>
            <a:r>
              <a:rPr kumimoji="0" lang="en-US" sz="2800" b="0" i="0" u="none" strike="noStrike" kern="1200" cap="none" spc="0" normalizeH="0" baseline="0" noProof="0" dirty="0">
                <a:ln>
                  <a:noFill/>
                </a:ln>
                <a:solidFill>
                  <a:srgbClr val="514949">
                    <a:lumMod val="75000"/>
                  </a:srgbClr>
                </a:solidFill>
                <a:effectLst/>
                <a:uLnTx/>
                <a:uFillTx/>
                <a:latin typeface="Arial" panose="020B0604020202020204"/>
                <a:ea typeface="+mn-ea"/>
                <a:cs typeface="+mn-cs"/>
              </a:rPr>
              <a:t>Dr. Mohamed</a:t>
            </a:r>
            <a:endParaRPr lang="en-US" sz="2800" dirty="0"/>
          </a:p>
        </p:txBody>
      </p:sp>
    </p:spTree>
    <p:extLst>
      <p:ext uri="{BB962C8B-B14F-4D97-AF65-F5344CB8AC3E}">
        <p14:creationId xmlns:p14="http://schemas.microsoft.com/office/powerpoint/2010/main" val="1020621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6FE4-D5C7-4A3D-AC42-CA5112C8DD97}"/>
              </a:ext>
            </a:extLst>
          </p:cNvPr>
          <p:cNvSpPr>
            <a:spLocks noGrp="1"/>
          </p:cNvSpPr>
          <p:nvPr>
            <p:ph type="title"/>
          </p:nvPr>
        </p:nvSpPr>
        <p:spPr/>
        <p:txBody>
          <a:bodyPr/>
          <a:lstStyle/>
          <a:p>
            <a:r>
              <a:rPr lang="en-US" dirty="0"/>
              <a:t>Overview</a:t>
            </a:r>
            <a:br>
              <a:rPr lang="en-US" dirty="0"/>
            </a:br>
            <a:endParaRPr lang="ar-EG" dirty="0"/>
          </a:p>
        </p:txBody>
      </p:sp>
      <p:sp>
        <p:nvSpPr>
          <p:cNvPr id="23" name="Content Placeholder 2">
            <a:extLst>
              <a:ext uri="{FF2B5EF4-FFF2-40B4-BE49-F238E27FC236}">
                <a16:creationId xmlns:a16="http://schemas.microsoft.com/office/drawing/2014/main" id="{B8338943-6DD1-4866-BE13-47F4AACB1BED}"/>
              </a:ext>
            </a:extLst>
          </p:cNvPr>
          <p:cNvSpPr txBox="1">
            <a:spLocks/>
          </p:cNvSpPr>
          <p:nvPr/>
        </p:nvSpPr>
        <p:spPr>
          <a:xfrm>
            <a:off x="1069848" y="1840230"/>
            <a:ext cx="10058400" cy="4263390"/>
          </a:xfrm>
          <a:prstGeom prst="rect">
            <a:avLst/>
          </a:prstGeom>
        </p:spPr>
        <p:txBody>
          <a:bodyPr>
            <a:normAutofit/>
          </a:bodyPr>
          <a:lstStyle>
            <a:lvl1pPr marL="182880" indent="-182880" algn="r" defTabSz="914400" rtl="1"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l" rtl="0"/>
            <a:r>
              <a:rPr lang="en-US" sz="1600" dirty="0"/>
              <a:t>Healthcare technology is very popular in this pandemic situation because of coronavirus.</a:t>
            </a:r>
          </a:p>
          <a:p>
            <a:pPr algn="l" rtl="0"/>
            <a:endParaRPr lang="en-US" sz="1600" dirty="0"/>
          </a:p>
          <a:p>
            <a:pPr algn="l" rtl="0"/>
            <a:r>
              <a:rPr lang="en-US" sz="1600" dirty="0"/>
              <a:t>health care technology is rapidly being revolutionized with the help of the Internet of Things (IoT). Monitoring the health status of a covid patient is a hard task because of our busy schedule and our daily work. Mostly, the elderly covid patients should be monitored periodically.</a:t>
            </a:r>
          </a:p>
          <a:p>
            <a:pPr algn="l" rtl="0"/>
            <a:endParaRPr lang="en-US" sz="1600" dirty="0"/>
          </a:p>
          <a:p>
            <a:pPr algn="l" rtl="0"/>
            <a:r>
              <a:rPr lang="en-US" sz="1600" dirty="0"/>
              <a:t> So I thought to make an innovative system in this lockdown to automate the task. This device uses an ESP8266 webserver to track patient health using this monitoring system.</a:t>
            </a:r>
          </a:p>
          <a:p>
            <a:pPr algn="l" rtl="0"/>
            <a:endParaRPr lang="en-US" sz="1600" dirty="0"/>
          </a:p>
          <a:p>
            <a:pPr algn="l" rtl="0"/>
            <a:r>
              <a:rPr lang="en-US" sz="1600" dirty="0"/>
              <a:t> Hence, patient health parameters such as body temperature, heart rate (BPM), blood oxygen levels (Sp02) as well as room temperature and humidity can be monitored from any device (like Smartphone, PC, Laptop, Smart TV,.) That support browsing capabilities.</a:t>
            </a:r>
          </a:p>
        </p:txBody>
      </p:sp>
    </p:spTree>
    <p:extLst>
      <p:ext uri="{BB962C8B-B14F-4D97-AF65-F5344CB8AC3E}">
        <p14:creationId xmlns:p14="http://schemas.microsoft.com/office/powerpoint/2010/main" val="821302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Group 96">
            <a:extLst>
              <a:ext uri="{FF2B5EF4-FFF2-40B4-BE49-F238E27FC236}">
                <a16:creationId xmlns:a16="http://schemas.microsoft.com/office/drawing/2014/main" id="{3293DC78-9887-4E31-9444-C66248F52858}"/>
              </a:ext>
            </a:extLst>
          </p:cNvPr>
          <p:cNvGrpSpPr/>
          <p:nvPr/>
        </p:nvGrpSpPr>
        <p:grpSpPr>
          <a:xfrm rot="5400000">
            <a:off x="9009177" y="2094897"/>
            <a:ext cx="1566194" cy="212224"/>
            <a:chOff x="9079204" y="2120042"/>
            <a:chExt cx="1013985" cy="212224"/>
          </a:xfrm>
        </p:grpSpPr>
        <p:cxnSp>
          <p:nvCxnSpPr>
            <p:cNvPr id="98" name="Straight Connector 97">
              <a:extLst>
                <a:ext uri="{FF2B5EF4-FFF2-40B4-BE49-F238E27FC236}">
                  <a16:creationId xmlns:a16="http://schemas.microsoft.com/office/drawing/2014/main" id="{62417B39-49AF-4C9E-A984-4D987E48D475}"/>
                </a:ext>
              </a:extLst>
            </p:cNvPr>
            <p:cNvCxnSpPr>
              <a:cxnSpLocks/>
            </p:cNvCxnSpPr>
            <p:nvPr/>
          </p:nvCxnSpPr>
          <p:spPr>
            <a:xfrm flipV="1">
              <a:off x="9079204" y="2120042"/>
              <a:ext cx="1013985" cy="640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2E481FA-1F14-4A98-9856-1EE4BB52F6DF}"/>
                </a:ext>
              </a:extLst>
            </p:cNvPr>
            <p:cNvCxnSpPr>
              <a:cxnSpLocks/>
            </p:cNvCxnSpPr>
            <p:nvPr/>
          </p:nvCxnSpPr>
          <p:spPr>
            <a:xfrm flipV="1">
              <a:off x="9107853" y="2222163"/>
              <a:ext cx="956686" cy="798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8E2C953E-BE33-49D3-9F70-9714B5263210}"/>
                </a:ext>
              </a:extLst>
            </p:cNvPr>
            <p:cNvCxnSpPr>
              <a:cxnSpLocks/>
            </p:cNvCxnSpPr>
            <p:nvPr/>
          </p:nvCxnSpPr>
          <p:spPr>
            <a:xfrm flipV="1">
              <a:off x="9079204" y="2325864"/>
              <a:ext cx="1013985" cy="640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101" name="Group 100">
            <a:extLst>
              <a:ext uri="{FF2B5EF4-FFF2-40B4-BE49-F238E27FC236}">
                <a16:creationId xmlns:a16="http://schemas.microsoft.com/office/drawing/2014/main" id="{8CB1D389-9B33-4F7D-BFD0-E30A26B03AB8}"/>
              </a:ext>
            </a:extLst>
          </p:cNvPr>
          <p:cNvGrpSpPr/>
          <p:nvPr/>
        </p:nvGrpSpPr>
        <p:grpSpPr>
          <a:xfrm>
            <a:off x="6026192" y="1188471"/>
            <a:ext cx="3657600" cy="212224"/>
            <a:chOff x="9079203" y="2120042"/>
            <a:chExt cx="3148579" cy="212224"/>
          </a:xfrm>
        </p:grpSpPr>
        <p:cxnSp>
          <p:nvCxnSpPr>
            <p:cNvPr id="102" name="Straight Connector 101">
              <a:extLst>
                <a:ext uri="{FF2B5EF4-FFF2-40B4-BE49-F238E27FC236}">
                  <a16:creationId xmlns:a16="http://schemas.microsoft.com/office/drawing/2014/main" id="{C7C3908F-93EB-47AF-BC94-CA624353EC7D}"/>
                </a:ext>
              </a:extLst>
            </p:cNvPr>
            <p:cNvCxnSpPr>
              <a:cxnSpLocks/>
            </p:cNvCxnSpPr>
            <p:nvPr/>
          </p:nvCxnSpPr>
          <p:spPr>
            <a:xfrm flipV="1">
              <a:off x="9079203" y="2120042"/>
              <a:ext cx="3148578" cy="640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F96EF849-D22F-4894-9327-D0AF4A74E8F9}"/>
                </a:ext>
              </a:extLst>
            </p:cNvPr>
            <p:cNvCxnSpPr>
              <a:cxnSpLocks/>
            </p:cNvCxnSpPr>
            <p:nvPr/>
          </p:nvCxnSpPr>
          <p:spPr>
            <a:xfrm flipV="1">
              <a:off x="9079203" y="2222163"/>
              <a:ext cx="3148579" cy="798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49391AC-53B8-4255-A7A9-3A257B90EA77}"/>
                </a:ext>
              </a:extLst>
            </p:cNvPr>
            <p:cNvCxnSpPr>
              <a:cxnSpLocks/>
            </p:cNvCxnSpPr>
            <p:nvPr/>
          </p:nvCxnSpPr>
          <p:spPr>
            <a:xfrm flipV="1">
              <a:off x="9079203" y="2325864"/>
              <a:ext cx="3148579" cy="640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70D5A4D1-011E-4505-8F59-A954842CD321}"/>
              </a:ext>
            </a:extLst>
          </p:cNvPr>
          <p:cNvGrpSpPr/>
          <p:nvPr/>
        </p:nvGrpSpPr>
        <p:grpSpPr>
          <a:xfrm rot="16200000" flipH="1">
            <a:off x="1500404" y="1972191"/>
            <a:ext cx="1354104" cy="212224"/>
            <a:chOff x="9079204" y="2120042"/>
            <a:chExt cx="1013985" cy="212224"/>
          </a:xfrm>
        </p:grpSpPr>
        <p:cxnSp>
          <p:nvCxnSpPr>
            <p:cNvPr id="106" name="Straight Connector 105">
              <a:extLst>
                <a:ext uri="{FF2B5EF4-FFF2-40B4-BE49-F238E27FC236}">
                  <a16:creationId xmlns:a16="http://schemas.microsoft.com/office/drawing/2014/main" id="{C24CF144-9139-4B4B-AD4A-D882C838335B}"/>
                </a:ext>
              </a:extLst>
            </p:cNvPr>
            <p:cNvCxnSpPr>
              <a:cxnSpLocks/>
            </p:cNvCxnSpPr>
            <p:nvPr/>
          </p:nvCxnSpPr>
          <p:spPr>
            <a:xfrm flipV="1">
              <a:off x="9079204" y="2120042"/>
              <a:ext cx="1013985" cy="640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7285DE8-8FFE-451F-9563-4934DE1119CA}"/>
                </a:ext>
              </a:extLst>
            </p:cNvPr>
            <p:cNvCxnSpPr>
              <a:cxnSpLocks/>
            </p:cNvCxnSpPr>
            <p:nvPr/>
          </p:nvCxnSpPr>
          <p:spPr>
            <a:xfrm flipV="1">
              <a:off x="9107853" y="2222163"/>
              <a:ext cx="956686" cy="798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DF0475E-C848-4328-BFAC-AAF64EE05B2D}"/>
                </a:ext>
              </a:extLst>
            </p:cNvPr>
            <p:cNvCxnSpPr>
              <a:cxnSpLocks/>
            </p:cNvCxnSpPr>
            <p:nvPr/>
          </p:nvCxnSpPr>
          <p:spPr>
            <a:xfrm flipV="1">
              <a:off x="9079204" y="2325864"/>
              <a:ext cx="1013985" cy="640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109" name="Group 108">
            <a:extLst>
              <a:ext uri="{FF2B5EF4-FFF2-40B4-BE49-F238E27FC236}">
                <a16:creationId xmlns:a16="http://schemas.microsoft.com/office/drawing/2014/main" id="{E48AF25D-C65B-4706-B7D9-F2BE876A6A6E}"/>
              </a:ext>
            </a:extLst>
          </p:cNvPr>
          <p:cNvGrpSpPr/>
          <p:nvPr/>
        </p:nvGrpSpPr>
        <p:grpSpPr>
          <a:xfrm flipH="1">
            <a:off x="2278796" y="1188471"/>
            <a:ext cx="3657601" cy="212224"/>
            <a:chOff x="9095594" y="2120042"/>
            <a:chExt cx="997595" cy="212224"/>
          </a:xfrm>
        </p:grpSpPr>
        <p:cxnSp>
          <p:nvCxnSpPr>
            <p:cNvPr id="110" name="Straight Connector 109">
              <a:extLst>
                <a:ext uri="{FF2B5EF4-FFF2-40B4-BE49-F238E27FC236}">
                  <a16:creationId xmlns:a16="http://schemas.microsoft.com/office/drawing/2014/main" id="{45293646-5411-4E07-AB02-3817B6E7C8FF}"/>
                </a:ext>
              </a:extLst>
            </p:cNvPr>
            <p:cNvCxnSpPr>
              <a:cxnSpLocks/>
            </p:cNvCxnSpPr>
            <p:nvPr/>
          </p:nvCxnSpPr>
          <p:spPr>
            <a:xfrm flipV="1">
              <a:off x="9095594" y="2120042"/>
              <a:ext cx="997595" cy="640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D8A35B9-EEDB-4B6D-B63B-C7C76AA071A5}"/>
                </a:ext>
              </a:extLst>
            </p:cNvPr>
            <p:cNvCxnSpPr>
              <a:cxnSpLocks/>
            </p:cNvCxnSpPr>
            <p:nvPr/>
          </p:nvCxnSpPr>
          <p:spPr>
            <a:xfrm flipV="1">
              <a:off x="9095594" y="2222163"/>
              <a:ext cx="997595" cy="798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F1997EC-0438-43BE-948F-CC5C13A0BE84}"/>
                </a:ext>
              </a:extLst>
            </p:cNvPr>
            <p:cNvCxnSpPr>
              <a:cxnSpLocks/>
            </p:cNvCxnSpPr>
            <p:nvPr/>
          </p:nvCxnSpPr>
          <p:spPr>
            <a:xfrm flipV="1">
              <a:off x="9095594" y="2325864"/>
              <a:ext cx="997595" cy="640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E9914814-DAA1-407A-BB7D-03C257CED8BE}"/>
              </a:ext>
            </a:extLst>
          </p:cNvPr>
          <p:cNvGrpSpPr/>
          <p:nvPr/>
        </p:nvGrpSpPr>
        <p:grpSpPr>
          <a:xfrm flipH="1">
            <a:off x="2022643" y="1146172"/>
            <a:ext cx="288839" cy="288839"/>
            <a:chOff x="10060500" y="2077743"/>
            <a:chExt cx="288839" cy="288839"/>
          </a:xfrm>
        </p:grpSpPr>
        <p:sp>
          <p:nvSpPr>
            <p:cNvPr id="114" name="Oval 113">
              <a:extLst>
                <a:ext uri="{FF2B5EF4-FFF2-40B4-BE49-F238E27FC236}">
                  <a16:creationId xmlns:a16="http://schemas.microsoft.com/office/drawing/2014/main" id="{C93367C6-C4D0-473F-9168-3FCECCF9DE84}"/>
                </a:ext>
              </a:extLst>
            </p:cNvPr>
            <p:cNvSpPr/>
            <p:nvPr/>
          </p:nvSpPr>
          <p:spPr>
            <a:xfrm>
              <a:off x="10060500" y="2077743"/>
              <a:ext cx="288839" cy="288839"/>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60AE8BE0-36D4-4170-BECF-7DBF91C8ADFE}"/>
                </a:ext>
              </a:extLst>
            </p:cNvPr>
            <p:cNvSpPr/>
            <p:nvPr/>
          </p:nvSpPr>
          <p:spPr>
            <a:xfrm>
              <a:off x="10109200" y="2126443"/>
              <a:ext cx="191438" cy="191438"/>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a:extLst>
              <a:ext uri="{FF2B5EF4-FFF2-40B4-BE49-F238E27FC236}">
                <a16:creationId xmlns:a16="http://schemas.microsoft.com/office/drawing/2014/main" id="{E7A477C4-618A-44C7-99F7-E10397DB586A}"/>
              </a:ext>
            </a:extLst>
          </p:cNvPr>
          <p:cNvGrpSpPr/>
          <p:nvPr/>
        </p:nvGrpSpPr>
        <p:grpSpPr>
          <a:xfrm>
            <a:off x="4946990" y="725374"/>
            <a:ext cx="2298019" cy="1137390"/>
            <a:chOff x="4853562" y="1589418"/>
            <a:chExt cx="2609520" cy="1291565"/>
          </a:xfrm>
        </p:grpSpPr>
        <p:sp>
          <p:nvSpPr>
            <p:cNvPr id="117" name="Freeform 7">
              <a:extLst>
                <a:ext uri="{FF2B5EF4-FFF2-40B4-BE49-F238E27FC236}">
                  <a16:creationId xmlns:a16="http://schemas.microsoft.com/office/drawing/2014/main" id="{75DD640E-EAB6-4D59-86BF-1DEF13D6D3ED}"/>
                </a:ext>
              </a:extLst>
            </p:cNvPr>
            <p:cNvSpPr>
              <a:spLocks noChangeAspect="1"/>
            </p:cNvSpPr>
            <p:nvPr/>
          </p:nvSpPr>
          <p:spPr>
            <a:xfrm flipH="1">
              <a:off x="4853562" y="1589418"/>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18" name="Freeform 7">
              <a:extLst>
                <a:ext uri="{FF2B5EF4-FFF2-40B4-BE49-F238E27FC236}">
                  <a16:creationId xmlns:a16="http://schemas.microsoft.com/office/drawing/2014/main" id="{94DDE8FF-EB5F-4C81-AE41-EDD5FBC3A46E}"/>
                </a:ext>
              </a:extLst>
            </p:cNvPr>
            <p:cNvSpPr>
              <a:spLocks noChangeAspect="1"/>
            </p:cNvSpPr>
            <p:nvPr/>
          </p:nvSpPr>
          <p:spPr>
            <a:xfrm flipH="1">
              <a:off x="5230834" y="1678285"/>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tx1"/>
                </a:solidFill>
              </a:endParaRPr>
            </a:p>
          </p:txBody>
        </p:sp>
      </p:grpSp>
      <p:grpSp>
        <p:nvGrpSpPr>
          <p:cNvPr id="119" name="Group 118">
            <a:extLst>
              <a:ext uri="{FF2B5EF4-FFF2-40B4-BE49-F238E27FC236}">
                <a16:creationId xmlns:a16="http://schemas.microsoft.com/office/drawing/2014/main" id="{B05FD496-4139-4AAA-BC8F-9CBF20A0F9AB}"/>
              </a:ext>
            </a:extLst>
          </p:cNvPr>
          <p:cNvGrpSpPr/>
          <p:nvPr/>
        </p:nvGrpSpPr>
        <p:grpSpPr>
          <a:xfrm>
            <a:off x="943660" y="2800351"/>
            <a:ext cx="3415480" cy="1885954"/>
            <a:chOff x="673432" y="3320684"/>
            <a:chExt cx="3807801" cy="2102587"/>
          </a:xfrm>
        </p:grpSpPr>
        <p:grpSp>
          <p:nvGrpSpPr>
            <p:cNvPr id="120" name="Group 119">
              <a:extLst>
                <a:ext uri="{FF2B5EF4-FFF2-40B4-BE49-F238E27FC236}">
                  <a16:creationId xmlns:a16="http://schemas.microsoft.com/office/drawing/2014/main" id="{6BC33CB3-242D-47E5-B65A-968C444CE5E3}"/>
                </a:ext>
              </a:extLst>
            </p:cNvPr>
            <p:cNvGrpSpPr/>
            <p:nvPr/>
          </p:nvGrpSpPr>
          <p:grpSpPr>
            <a:xfrm>
              <a:off x="1029933" y="3320684"/>
              <a:ext cx="2110921" cy="1718271"/>
              <a:chOff x="624232" y="4555242"/>
              <a:chExt cx="1251694" cy="1018868"/>
            </a:xfrm>
          </p:grpSpPr>
          <p:sp>
            <p:nvSpPr>
              <p:cNvPr id="129" name="Rectangle 128">
                <a:extLst>
                  <a:ext uri="{FF2B5EF4-FFF2-40B4-BE49-F238E27FC236}">
                    <a16:creationId xmlns:a16="http://schemas.microsoft.com/office/drawing/2014/main" id="{37FA066B-49BD-4174-BF88-94D1E0BB3898}"/>
                  </a:ext>
                </a:extLst>
              </p:cNvPr>
              <p:cNvSpPr/>
              <p:nvPr/>
            </p:nvSpPr>
            <p:spPr>
              <a:xfrm>
                <a:off x="666360" y="4595146"/>
                <a:ext cx="1209566" cy="72424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ounded Rectangle 3">
                <a:extLst>
                  <a:ext uri="{FF2B5EF4-FFF2-40B4-BE49-F238E27FC236}">
                    <a16:creationId xmlns:a16="http://schemas.microsoft.com/office/drawing/2014/main" id="{3E18614A-3FC6-471E-A229-2C5131CB8727}"/>
                  </a:ext>
                </a:extLst>
              </p:cNvPr>
              <p:cNvSpPr/>
              <p:nvPr/>
            </p:nvSpPr>
            <p:spPr>
              <a:xfrm>
                <a:off x="624232" y="4555242"/>
                <a:ext cx="1251694" cy="1018868"/>
              </a:xfrm>
              <a:custGeom>
                <a:avLst/>
                <a:gdLst/>
                <a:ahLst/>
                <a:cxnLst/>
                <a:rect l="l" t="t" r="r" b="b"/>
                <a:pathLst>
                  <a:path w="2481182" h="2019660">
                    <a:moveTo>
                      <a:pt x="1240591" y="1481245"/>
                    </a:moveTo>
                    <a:cubicBezTo>
                      <a:pt x="1201062" y="1481245"/>
                      <a:pt x="1169018" y="1511885"/>
                      <a:pt x="1169018" y="1549682"/>
                    </a:cubicBezTo>
                    <a:cubicBezTo>
                      <a:pt x="1169018" y="1587479"/>
                      <a:pt x="1201062" y="1618119"/>
                      <a:pt x="1240591" y="1618119"/>
                    </a:cubicBezTo>
                    <a:cubicBezTo>
                      <a:pt x="1280120" y="1618119"/>
                      <a:pt x="1312164" y="1587479"/>
                      <a:pt x="1312164" y="1549682"/>
                    </a:cubicBezTo>
                    <a:cubicBezTo>
                      <a:pt x="1312164" y="1511885"/>
                      <a:pt x="1280120" y="1481245"/>
                      <a:pt x="1240591" y="1481245"/>
                    </a:cubicBezTo>
                    <a:close/>
                    <a:moveTo>
                      <a:pt x="95430" y="81527"/>
                    </a:moveTo>
                    <a:lnTo>
                      <a:pt x="95430" y="91249"/>
                    </a:lnTo>
                    <a:lnTo>
                      <a:pt x="95430" y="1336786"/>
                    </a:lnTo>
                    <a:lnTo>
                      <a:pt x="95430" y="1414360"/>
                    </a:lnTo>
                    <a:lnTo>
                      <a:pt x="2385752" y="1414360"/>
                    </a:lnTo>
                    <a:lnTo>
                      <a:pt x="2385752" y="1336786"/>
                    </a:lnTo>
                    <a:lnTo>
                      <a:pt x="2385752" y="91249"/>
                    </a:lnTo>
                    <a:lnTo>
                      <a:pt x="2385752" y="81527"/>
                    </a:lnTo>
                    <a:close/>
                    <a:moveTo>
                      <a:pt x="82232" y="0"/>
                    </a:moveTo>
                    <a:lnTo>
                      <a:pt x="2398950" y="0"/>
                    </a:lnTo>
                    <a:cubicBezTo>
                      <a:pt x="2444366" y="0"/>
                      <a:pt x="2481182" y="33399"/>
                      <a:pt x="2481182" y="74597"/>
                    </a:cubicBezTo>
                    <a:lnTo>
                      <a:pt x="2481182" y="1613510"/>
                    </a:lnTo>
                    <a:cubicBezTo>
                      <a:pt x="2481182" y="1654709"/>
                      <a:pt x="2444366" y="1688107"/>
                      <a:pt x="2398950" y="1688107"/>
                    </a:cubicBezTo>
                    <a:lnTo>
                      <a:pt x="1569038" y="1688107"/>
                    </a:lnTo>
                    <a:lnTo>
                      <a:pt x="1643796" y="1974036"/>
                    </a:lnTo>
                    <a:lnTo>
                      <a:pt x="1876791" y="1974036"/>
                    </a:lnTo>
                    <a:cubicBezTo>
                      <a:pt x="1881184" y="1974036"/>
                      <a:pt x="1884744" y="1977440"/>
                      <a:pt x="1884744" y="1981640"/>
                    </a:cubicBezTo>
                    <a:lnTo>
                      <a:pt x="1884744" y="2012056"/>
                    </a:lnTo>
                    <a:cubicBezTo>
                      <a:pt x="1884744" y="2016256"/>
                      <a:pt x="1881184" y="2019660"/>
                      <a:pt x="1876791" y="2019660"/>
                    </a:cubicBezTo>
                    <a:lnTo>
                      <a:pt x="604391" y="2019660"/>
                    </a:lnTo>
                    <a:cubicBezTo>
                      <a:pt x="599998" y="2019660"/>
                      <a:pt x="596438" y="2016256"/>
                      <a:pt x="596438" y="2012056"/>
                    </a:cubicBezTo>
                    <a:lnTo>
                      <a:pt x="596438" y="1981640"/>
                    </a:lnTo>
                    <a:cubicBezTo>
                      <a:pt x="596438" y="1977440"/>
                      <a:pt x="599998" y="1974036"/>
                      <a:pt x="604391" y="1974036"/>
                    </a:cubicBezTo>
                    <a:lnTo>
                      <a:pt x="837388" y="1974036"/>
                    </a:lnTo>
                    <a:lnTo>
                      <a:pt x="912145" y="1688107"/>
                    </a:lnTo>
                    <a:lnTo>
                      <a:pt x="82232" y="1688107"/>
                    </a:lnTo>
                    <a:cubicBezTo>
                      <a:pt x="36817" y="1688107"/>
                      <a:pt x="0" y="1654709"/>
                      <a:pt x="0" y="1613510"/>
                    </a:cubicBezTo>
                    <a:lnTo>
                      <a:pt x="0" y="74597"/>
                    </a:lnTo>
                    <a:cubicBezTo>
                      <a:pt x="0" y="33399"/>
                      <a:pt x="36817" y="0"/>
                      <a:pt x="82232" y="0"/>
                    </a:cubicBez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grpSp>
        <p:grpSp>
          <p:nvGrpSpPr>
            <p:cNvPr id="121" name="Group 120">
              <a:extLst>
                <a:ext uri="{FF2B5EF4-FFF2-40B4-BE49-F238E27FC236}">
                  <a16:creationId xmlns:a16="http://schemas.microsoft.com/office/drawing/2014/main" id="{F0887CAE-E1FA-4B06-9594-4FED0D5EB7F9}"/>
                </a:ext>
              </a:extLst>
            </p:cNvPr>
            <p:cNvGrpSpPr/>
            <p:nvPr/>
          </p:nvGrpSpPr>
          <p:grpSpPr>
            <a:xfrm>
              <a:off x="2329083" y="4166272"/>
              <a:ext cx="2152150" cy="1190855"/>
              <a:chOff x="1390145" y="5064676"/>
              <a:chExt cx="1488856" cy="823833"/>
            </a:xfrm>
          </p:grpSpPr>
          <p:sp>
            <p:nvSpPr>
              <p:cNvPr id="127" name="Rectangle 126">
                <a:extLst>
                  <a:ext uri="{FF2B5EF4-FFF2-40B4-BE49-F238E27FC236}">
                    <a16:creationId xmlns:a16="http://schemas.microsoft.com/office/drawing/2014/main" id="{BCDF47FE-BC0D-47AB-987B-CD13125CED3B}"/>
                  </a:ext>
                </a:extLst>
              </p:cNvPr>
              <p:cNvSpPr/>
              <p:nvPr/>
            </p:nvSpPr>
            <p:spPr>
              <a:xfrm>
                <a:off x="1566250" y="5064676"/>
                <a:ext cx="1140736" cy="72424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rapezoid 18">
                <a:extLst>
                  <a:ext uri="{FF2B5EF4-FFF2-40B4-BE49-F238E27FC236}">
                    <a16:creationId xmlns:a16="http://schemas.microsoft.com/office/drawing/2014/main" id="{69D96B07-78EA-4D5D-A556-CF477D2F7A3E}"/>
                  </a:ext>
                </a:extLst>
              </p:cNvPr>
              <p:cNvSpPr/>
              <p:nvPr/>
            </p:nvSpPr>
            <p:spPr>
              <a:xfrm rot="10800000">
                <a:off x="1390145" y="5064676"/>
                <a:ext cx="1488856" cy="823833"/>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solidFill>
                    <a:schemeClr val="tx1">
                      <a:lumMod val="75000"/>
                      <a:lumOff val="25000"/>
                    </a:schemeClr>
                  </a:solidFill>
                </a:endParaRPr>
              </a:p>
            </p:txBody>
          </p:sp>
        </p:grpSp>
        <p:grpSp>
          <p:nvGrpSpPr>
            <p:cNvPr id="122" name="Group 121">
              <a:extLst>
                <a:ext uri="{FF2B5EF4-FFF2-40B4-BE49-F238E27FC236}">
                  <a16:creationId xmlns:a16="http://schemas.microsoft.com/office/drawing/2014/main" id="{8152F044-E2E7-4C8B-9EA6-A254370AECCE}"/>
                </a:ext>
              </a:extLst>
            </p:cNvPr>
            <p:cNvGrpSpPr/>
            <p:nvPr/>
          </p:nvGrpSpPr>
          <p:grpSpPr>
            <a:xfrm>
              <a:off x="673432" y="4224352"/>
              <a:ext cx="1006075" cy="1198919"/>
              <a:chOff x="1699280" y="761094"/>
              <a:chExt cx="2317220" cy="2761384"/>
            </a:xfrm>
          </p:grpSpPr>
          <p:sp>
            <p:nvSpPr>
              <p:cNvPr id="124" name="Rectangle 123">
                <a:extLst>
                  <a:ext uri="{FF2B5EF4-FFF2-40B4-BE49-F238E27FC236}">
                    <a16:creationId xmlns:a16="http://schemas.microsoft.com/office/drawing/2014/main" id="{06411F9B-EF27-4E37-9897-9C9E9988FF54}"/>
                  </a:ext>
                </a:extLst>
              </p:cNvPr>
              <p:cNvSpPr/>
              <p:nvPr/>
            </p:nvSpPr>
            <p:spPr>
              <a:xfrm>
                <a:off x="1899852" y="761094"/>
                <a:ext cx="1477799" cy="229169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ounded Rectangle 12">
                <a:extLst>
                  <a:ext uri="{FF2B5EF4-FFF2-40B4-BE49-F238E27FC236}">
                    <a16:creationId xmlns:a16="http://schemas.microsoft.com/office/drawing/2014/main" id="{2B6986A4-248F-4363-8497-85E0AEFE9678}"/>
                  </a:ext>
                </a:extLst>
              </p:cNvPr>
              <p:cNvSpPr>
                <a:spLocks noChangeAspect="1"/>
              </p:cNvSpPr>
              <p:nvPr/>
            </p:nvSpPr>
            <p:spPr>
              <a:xfrm>
                <a:off x="1699280" y="761094"/>
                <a:ext cx="2317220" cy="2761384"/>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26" name="Rectangle 125">
                <a:extLst>
                  <a:ext uri="{FF2B5EF4-FFF2-40B4-BE49-F238E27FC236}">
                    <a16:creationId xmlns:a16="http://schemas.microsoft.com/office/drawing/2014/main" id="{5973E40C-27DB-4DC0-BAE1-75DCFF405ABD}"/>
                  </a:ext>
                </a:extLst>
              </p:cNvPr>
              <p:cNvSpPr/>
              <p:nvPr/>
            </p:nvSpPr>
            <p:spPr>
              <a:xfrm>
                <a:off x="3176358" y="1922377"/>
                <a:ext cx="752845" cy="141974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Freeform: Shape 122">
              <a:extLst>
                <a:ext uri="{FF2B5EF4-FFF2-40B4-BE49-F238E27FC236}">
                  <a16:creationId xmlns:a16="http://schemas.microsoft.com/office/drawing/2014/main" id="{CF0CACBC-51AA-455F-B520-344D23B279D1}"/>
                </a:ext>
              </a:extLst>
            </p:cNvPr>
            <p:cNvSpPr/>
            <p:nvPr/>
          </p:nvSpPr>
          <p:spPr>
            <a:xfrm>
              <a:off x="1637274" y="3572148"/>
              <a:ext cx="921134" cy="678088"/>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a16="http://schemas.microsoft.com/office/drawing/2014/main" id="{87054BEF-9149-494B-B6FB-021E23E657FC}"/>
              </a:ext>
            </a:extLst>
          </p:cNvPr>
          <p:cNvGrpSpPr/>
          <p:nvPr/>
        </p:nvGrpSpPr>
        <p:grpSpPr>
          <a:xfrm>
            <a:off x="9658248" y="1145741"/>
            <a:ext cx="288839" cy="288839"/>
            <a:chOff x="10060500" y="2077743"/>
            <a:chExt cx="288839" cy="288839"/>
          </a:xfrm>
        </p:grpSpPr>
        <p:sp>
          <p:nvSpPr>
            <p:cNvPr id="132" name="Oval 131">
              <a:extLst>
                <a:ext uri="{FF2B5EF4-FFF2-40B4-BE49-F238E27FC236}">
                  <a16:creationId xmlns:a16="http://schemas.microsoft.com/office/drawing/2014/main" id="{FC3CDB45-E6B3-48BE-A3BA-D29288B45419}"/>
                </a:ext>
              </a:extLst>
            </p:cNvPr>
            <p:cNvSpPr/>
            <p:nvPr/>
          </p:nvSpPr>
          <p:spPr>
            <a:xfrm>
              <a:off x="10060500" y="2077743"/>
              <a:ext cx="288839" cy="288839"/>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645A3F59-31A1-44F7-BC52-E78C192F7B0E}"/>
                </a:ext>
              </a:extLst>
            </p:cNvPr>
            <p:cNvSpPr/>
            <p:nvPr/>
          </p:nvSpPr>
          <p:spPr>
            <a:xfrm>
              <a:off x="10109200" y="2126443"/>
              <a:ext cx="191438" cy="191438"/>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4" name="Group 133">
            <a:extLst>
              <a:ext uri="{FF2B5EF4-FFF2-40B4-BE49-F238E27FC236}">
                <a16:creationId xmlns:a16="http://schemas.microsoft.com/office/drawing/2014/main" id="{438300B6-267A-4164-829F-E11B3E2BC48B}"/>
              </a:ext>
            </a:extLst>
          </p:cNvPr>
          <p:cNvGrpSpPr/>
          <p:nvPr/>
        </p:nvGrpSpPr>
        <p:grpSpPr>
          <a:xfrm>
            <a:off x="5786588" y="1252497"/>
            <a:ext cx="1000609" cy="465288"/>
            <a:chOff x="7729280" y="2195997"/>
            <a:chExt cx="2143740" cy="996849"/>
          </a:xfrm>
          <a:solidFill>
            <a:schemeClr val="accent6"/>
          </a:solidFill>
        </p:grpSpPr>
        <p:sp>
          <p:nvSpPr>
            <p:cNvPr id="135" name="Freeform: Shape 134">
              <a:extLst>
                <a:ext uri="{FF2B5EF4-FFF2-40B4-BE49-F238E27FC236}">
                  <a16:creationId xmlns:a16="http://schemas.microsoft.com/office/drawing/2014/main" id="{0E70A0AD-BBC3-4510-8C76-784253AEA2C6}"/>
                </a:ext>
              </a:extLst>
            </p:cNvPr>
            <p:cNvSpPr/>
            <p:nvPr/>
          </p:nvSpPr>
          <p:spPr>
            <a:xfrm>
              <a:off x="7729280" y="2195997"/>
              <a:ext cx="2143740" cy="99684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6" name="Freeform: Shape 135">
              <a:extLst>
                <a:ext uri="{FF2B5EF4-FFF2-40B4-BE49-F238E27FC236}">
                  <a16:creationId xmlns:a16="http://schemas.microsoft.com/office/drawing/2014/main" id="{A671E439-F795-420A-93E2-F756DCD1603B}"/>
                </a:ext>
              </a:extLst>
            </p:cNvPr>
            <p:cNvSpPr/>
            <p:nvPr/>
          </p:nvSpPr>
          <p:spPr>
            <a:xfrm>
              <a:off x="8421007" y="2543552"/>
              <a:ext cx="443936" cy="326800"/>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9" name="TextBox 138">
            <a:extLst>
              <a:ext uri="{FF2B5EF4-FFF2-40B4-BE49-F238E27FC236}">
                <a16:creationId xmlns:a16="http://schemas.microsoft.com/office/drawing/2014/main" id="{B8D33DD0-266E-454E-94DE-62FD67C0D273}"/>
              </a:ext>
            </a:extLst>
          </p:cNvPr>
          <p:cNvSpPr txBox="1"/>
          <p:nvPr/>
        </p:nvSpPr>
        <p:spPr>
          <a:xfrm>
            <a:off x="1040631" y="4938900"/>
            <a:ext cx="2262988" cy="184666"/>
          </a:xfrm>
          <a:prstGeom prst="rect">
            <a:avLst/>
          </a:prstGeom>
          <a:noFill/>
        </p:spPr>
        <p:txBody>
          <a:bodyPr wrap="square" lIns="0" tIns="0" rIns="0" bIns="0" rtlCol="0">
            <a:spAutoFit/>
          </a:bodyPr>
          <a:lstStyle/>
          <a:p>
            <a:r>
              <a:rPr lang="en-US" altLang="ko-KR" sz="1200" b="1" dirty="0">
                <a:solidFill>
                  <a:schemeClr val="tx1">
                    <a:lumMod val="75000"/>
                    <a:lumOff val="25000"/>
                  </a:schemeClr>
                </a:solidFill>
              </a:rPr>
              <a:t>Node red apps</a:t>
            </a:r>
          </a:p>
        </p:txBody>
      </p:sp>
      <p:sp>
        <p:nvSpPr>
          <p:cNvPr id="142" name="TextBox 141">
            <a:extLst>
              <a:ext uri="{FF2B5EF4-FFF2-40B4-BE49-F238E27FC236}">
                <a16:creationId xmlns:a16="http://schemas.microsoft.com/office/drawing/2014/main" id="{3B772E49-DD82-41B7-95DF-4C3923BEF205}"/>
              </a:ext>
            </a:extLst>
          </p:cNvPr>
          <p:cNvSpPr txBox="1"/>
          <p:nvPr/>
        </p:nvSpPr>
        <p:spPr>
          <a:xfrm>
            <a:off x="9036515" y="4940618"/>
            <a:ext cx="2262988" cy="184666"/>
          </a:xfrm>
          <a:prstGeom prst="rect">
            <a:avLst/>
          </a:prstGeom>
          <a:noFill/>
        </p:spPr>
        <p:txBody>
          <a:bodyPr wrap="square" lIns="0" tIns="0" rIns="0" bIns="0" rtlCol="0">
            <a:spAutoFit/>
          </a:bodyPr>
          <a:lstStyle/>
          <a:p>
            <a:r>
              <a:rPr lang="en-US" altLang="ko-KR" sz="1200" b="1" dirty="0">
                <a:solidFill>
                  <a:schemeClr val="tx1">
                    <a:lumMod val="75000"/>
                    <a:lumOff val="25000"/>
                  </a:schemeClr>
                </a:solidFill>
              </a:rPr>
              <a:t>Player Status</a:t>
            </a:r>
          </a:p>
        </p:txBody>
      </p:sp>
      <p:sp>
        <p:nvSpPr>
          <p:cNvPr id="143" name="Round Same Side Corner Rectangle 8">
            <a:extLst>
              <a:ext uri="{FF2B5EF4-FFF2-40B4-BE49-F238E27FC236}">
                <a16:creationId xmlns:a16="http://schemas.microsoft.com/office/drawing/2014/main" id="{58F3C7CE-3E98-4E3A-9CF3-F0FDC34DAA40}"/>
              </a:ext>
            </a:extLst>
          </p:cNvPr>
          <p:cNvSpPr/>
          <p:nvPr/>
        </p:nvSpPr>
        <p:spPr>
          <a:xfrm>
            <a:off x="9354659" y="3139728"/>
            <a:ext cx="896016" cy="1717569"/>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1920132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7CD5-E9BD-4569-B3C8-E3810FD92F31}"/>
              </a:ext>
            </a:extLst>
          </p:cNvPr>
          <p:cNvSpPr>
            <a:spLocks noGrp="1"/>
          </p:cNvSpPr>
          <p:nvPr>
            <p:ph type="title"/>
          </p:nvPr>
        </p:nvSpPr>
        <p:spPr>
          <a:xfrm>
            <a:off x="1066800" y="713232"/>
            <a:ext cx="10058400" cy="1207008"/>
          </a:xfrm>
        </p:spPr>
        <p:txBody>
          <a:bodyPr>
            <a:normAutofit fontScale="90000"/>
          </a:bodyPr>
          <a:lstStyle/>
          <a:p>
            <a:r>
              <a:rPr lang="en-US" dirty="0"/>
              <a:t>ESP8266 based Patient Health Monitoring System</a:t>
            </a:r>
            <a:endParaRPr lang="ar-EG" dirty="0"/>
          </a:p>
        </p:txBody>
      </p:sp>
      <p:sp>
        <p:nvSpPr>
          <p:cNvPr id="3" name="TextBox 2">
            <a:extLst>
              <a:ext uri="{FF2B5EF4-FFF2-40B4-BE49-F238E27FC236}">
                <a16:creationId xmlns:a16="http://schemas.microsoft.com/office/drawing/2014/main" id="{0378B063-604C-4381-986A-EF213264046C}"/>
              </a:ext>
            </a:extLst>
          </p:cNvPr>
          <p:cNvSpPr txBox="1"/>
          <p:nvPr/>
        </p:nvSpPr>
        <p:spPr>
          <a:xfrm>
            <a:off x="1176129" y="2218384"/>
            <a:ext cx="10219581" cy="2788456"/>
          </a:xfrm>
          <a:prstGeom prst="rect">
            <a:avLst/>
          </a:prstGeom>
          <a:noFill/>
        </p:spPr>
        <p:txBody>
          <a:bodyPr wrap="square" rtlCol="0">
            <a:spAutoFit/>
          </a:bodyPr>
          <a:lstStyle/>
          <a:p>
            <a:pPr marL="182880" indent="-182880" defTabSz="914400">
              <a:lnSpc>
                <a:spcPct val="90000"/>
              </a:lnSpc>
              <a:spcBef>
                <a:spcPts val="1200"/>
              </a:spcBef>
              <a:buClr>
                <a:schemeClr val="accent1">
                  <a:lumMod val="75000"/>
                </a:schemeClr>
              </a:buClr>
              <a:buSzPct val="85000"/>
              <a:buFont typeface="Wingdings" pitchFamily="2" charset="2"/>
              <a:buChar char="§"/>
            </a:pPr>
            <a:r>
              <a:rPr lang="en-US" sz="1600" dirty="0"/>
              <a:t>Today’s project is all about ESP8266 based Patient Health Monitoring System using </a:t>
            </a:r>
          </a:p>
          <a:p>
            <a:pPr marL="182880" indent="-182880" defTabSz="914400">
              <a:lnSpc>
                <a:spcPct val="90000"/>
              </a:lnSpc>
              <a:spcBef>
                <a:spcPts val="1200"/>
              </a:spcBef>
              <a:buClr>
                <a:schemeClr val="accent1">
                  <a:lumMod val="75000"/>
                </a:schemeClr>
              </a:buClr>
              <a:buSzPct val="85000"/>
              <a:buFont typeface="Wingdings" pitchFamily="2" charset="2"/>
              <a:buChar char="§"/>
            </a:pPr>
            <a:r>
              <a:rPr lang="en-US" sz="1600" dirty="0"/>
              <a:t>MAX30100 </a:t>
            </a:r>
          </a:p>
          <a:p>
            <a:pPr marL="182880" indent="-182880" defTabSz="914400">
              <a:lnSpc>
                <a:spcPct val="90000"/>
              </a:lnSpc>
              <a:spcBef>
                <a:spcPts val="1200"/>
              </a:spcBef>
              <a:buClr>
                <a:schemeClr val="accent1">
                  <a:lumMod val="75000"/>
                </a:schemeClr>
              </a:buClr>
              <a:buSzPct val="85000"/>
              <a:buFont typeface="Wingdings" pitchFamily="2" charset="2"/>
              <a:buChar char="§"/>
            </a:pPr>
            <a:r>
              <a:rPr lang="en-US" sz="1600" dirty="0"/>
              <a:t>Pulse Oximeter sensor, </a:t>
            </a:r>
          </a:p>
          <a:p>
            <a:pPr marL="182880" indent="-182880" defTabSz="914400">
              <a:lnSpc>
                <a:spcPct val="90000"/>
              </a:lnSpc>
              <a:spcBef>
                <a:spcPts val="1200"/>
              </a:spcBef>
              <a:buClr>
                <a:schemeClr val="accent1">
                  <a:lumMod val="75000"/>
                </a:schemeClr>
              </a:buClr>
              <a:buSzPct val="85000"/>
              <a:buFont typeface="Wingdings" pitchFamily="2" charset="2"/>
              <a:buChar char="§"/>
            </a:pPr>
            <a:r>
              <a:rPr lang="en-US" sz="1600" dirty="0"/>
              <a:t>DS18B20 temperature sensor, </a:t>
            </a:r>
          </a:p>
          <a:p>
            <a:pPr marL="182880" indent="-182880" defTabSz="914400">
              <a:lnSpc>
                <a:spcPct val="90000"/>
              </a:lnSpc>
              <a:spcBef>
                <a:spcPts val="1200"/>
              </a:spcBef>
              <a:buClr>
                <a:schemeClr val="accent1">
                  <a:lumMod val="75000"/>
                </a:schemeClr>
              </a:buClr>
              <a:buSzPct val="85000"/>
              <a:buFont typeface="Wingdings" pitchFamily="2" charset="2"/>
              <a:buChar char="§"/>
            </a:pPr>
            <a:r>
              <a:rPr lang="en-US" sz="1600" dirty="0"/>
              <a:t>and DHT22 Temperature &amp; Humidity sensor. </a:t>
            </a:r>
          </a:p>
          <a:p>
            <a:pPr marL="182880" indent="-182880" defTabSz="914400">
              <a:lnSpc>
                <a:spcPct val="90000"/>
              </a:lnSpc>
              <a:spcBef>
                <a:spcPts val="1200"/>
              </a:spcBef>
              <a:buClr>
                <a:schemeClr val="accent1">
                  <a:lumMod val="75000"/>
                </a:schemeClr>
              </a:buClr>
              <a:buSzPct val="85000"/>
              <a:buFont typeface="Wingdings" pitchFamily="2" charset="2"/>
              <a:buChar char="§"/>
            </a:pPr>
            <a:endParaRPr lang="en-US" sz="1600" dirty="0"/>
          </a:p>
          <a:p>
            <a:pPr marL="182880" indent="-182880" defTabSz="914400">
              <a:lnSpc>
                <a:spcPct val="90000"/>
              </a:lnSpc>
              <a:spcBef>
                <a:spcPts val="1200"/>
              </a:spcBef>
              <a:buClr>
                <a:schemeClr val="accent1">
                  <a:lumMod val="75000"/>
                </a:schemeClr>
              </a:buClr>
              <a:buSzPct val="85000"/>
              <a:buFont typeface="Wingdings" pitchFamily="2" charset="2"/>
              <a:buChar char="§"/>
            </a:pPr>
            <a:r>
              <a:rPr lang="en-US" sz="1600" dirty="0"/>
              <a:t>This system will monitor the parameters like room temperature, room Humidity, Heart Rate, Oxygen Saturation (Sp02) in blood, and body temperature of patients on the ESP8266 Webserver</a:t>
            </a:r>
          </a:p>
        </p:txBody>
      </p:sp>
    </p:spTree>
    <p:extLst>
      <p:ext uri="{BB962C8B-B14F-4D97-AF65-F5344CB8AC3E}">
        <p14:creationId xmlns:p14="http://schemas.microsoft.com/office/powerpoint/2010/main" val="3923606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6677B-4B85-4BBE-885B-CDC2E23785C1}"/>
              </a:ext>
            </a:extLst>
          </p:cNvPr>
          <p:cNvSpPr>
            <a:spLocks noGrp="1"/>
          </p:cNvSpPr>
          <p:nvPr>
            <p:ph type="title"/>
          </p:nvPr>
        </p:nvSpPr>
        <p:spPr>
          <a:xfrm>
            <a:off x="1066800" y="697230"/>
            <a:ext cx="10058400" cy="788670"/>
          </a:xfrm>
        </p:spPr>
        <p:txBody>
          <a:bodyPr>
            <a:normAutofit fontScale="90000"/>
          </a:bodyPr>
          <a:lstStyle/>
          <a:p>
            <a:r>
              <a:rPr lang="en-US" dirty="0"/>
              <a:t>Components Required </a:t>
            </a:r>
            <a:br>
              <a:rPr lang="en-US" dirty="0"/>
            </a:br>
            <a:endParaRPr lang="ar-EG" dirty="0"/>
          </a:p>
        </p:txBody>
      </p:sp>
      <p:cxnSp>
        <p:nvCxnSpPr>
          <p:cNvPr id="3" name="Elbow Connector 60">
            <a:extLst>
              <a:ext uri="{FF2B5EF4-FFF2-40B4-BE49-F238E27FC236}">
                <a16:creationId xmlns:a16="http://schemas.microsoft.com/office/drawing/2014/main" id="{9FB568B3-872F-470E-9E44-9982F542ACD0}"/>
              </a:ext>
            </a:extLst>
          </p:cNvPr>
          <p:cNvCxnSpPr>
            <a:cxnSpLocks/>
          </p:cNvCxnSpPr>
          <p:nvPr/>
        </p:nvCxnSpPr>
        <p:spPr>
          <a:xfrm rot="5400000" flipH="1" flipV="1">
            <a:off x="6805736" y="2298938"/>
            <a:ext cx="900000" cy="1476000"/>
          </a:xfrm>
          <a:prstGeom prst="bentConnector3">
            <a:avLst>
              <a:gd name="adj1" fmla="val 42702"/>
            </a:avLst>
          </a:prstGeom>
          <a:ln w="25400">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 name="Elbow Connector 60">
            <a:extLst>
              <a:ext uri="{FF2B5EF4-FFF2-40B4-BE49-F238E27FC236}">
                <a16:creationId xmlns:a16="http://schemas.microsoft.com/office/drawing/2014/main" id="{23609437-64AE-43BC-BB4A-68801905F636}"/>
              </a:ext>
            </a:extLst>
          </p:cNvPr>
          <p:cNvCxnSpPr>
            <a:cxnSpLocks/>
          </p:cNvCxnSpPr>
          <p:nvPr/>
        </p:nvCxnSpPr>
        <p:spPr>
          <a:xfrm rot="16200000" flipV="1">
            <a:off x="4357776" y="2290774"/>
            <a:ext cx="900000" cy="1476000"/>
          </a:xfrm>
          <a:prstGeom prst="bentConnector3">
            <a:avLst>
              <a:gd name="adj1" fmla="val 39576"/>
            </a:avLst>
          </a:prstGeom>
          <a:ln w="25400">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BA3C6AC7-9D62-4901-84E5-1624BDAF0AE4}"/>
              </a:ext>
            </a:extLst>
          </p:cNvPr>
          <p:cNvSpPr/>
          <p:nvPr/>
        </p:nvSpPr>
        <p:spPr>
          <a:xfrm>
            <a:off x="702047" y="3106478"/>
            <a:ext cx="2340000" cy="1224000"/>
          </a:xfrm>
          <a:prstGeom prst="rect">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ectangle 5">
            <a:extLst>
              <a:ext uri="{FF2B5EF4-FFF2-40B4-BE49-F238E27FC236}">
                <a16:creationId xmlns:a16="http://schemas.microsoft.com/office/drawing/2014/main" id="{DAE4CCB7-02CC-44F9-8E97-539BE0B7CB1F}"/>
              </a:ext>
            </a:extLst>
          </p:cNvPr>
          <p:cNvSpPr/>
          <p:nvPr/>
        </p:nvSpPr>
        <p:spPr>
          <a:xfrm rot="16200000">
            <a:off x="3753267" y="1026274"/>
            <a:ext cx="753066" cy="1951335"/>
          </a:xfrm>
          <a:prstGeom prst="rect">
            <a:avLst/>
          </a:prstGeom>
          <a:no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ectangle 6">
            <a:extLst>
              <a:ext uri="{FF2B5EF4-FFF2-40B4-BE49-F238E27FC236}">
                <a16:creationId xmlns:a16="http://schemas.microsoft.com/office/drawing/2014/main" id="{54BFD8DB-B8D4-4A48-AA1A-FED47094FB39}"/>
              </a:ext>
            </a:extLst>
          </p:cNvPr>
          <p:cNvSpPr/>
          <p:nvPr/>
        </p:nvSpPr>
        <p:spPr>
          <a:xfrm>
            <a:off x="6464757" y="1520190"/>
            <a:ext cx="2340000" cy="1224000"/>
          </a:xfrm>
          <a:prstGeom prst="rect">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ectangle 7">
            <a:extLst>
              <a:ext uri="{FF2B5EF4-FFF2-40B4-BE49-F238E27FC236}">
                <a16:creationId xmlns:a16="http://schemas.microsoft.com/office/drawing/2014/main" id="{159DF19C-01AE-4EB5-AD5F-DD161F9F45A3}"/>
              </a:ext>
            </a:extLst>
          </p:cNvPr>
          <p:cNvSpPr/>
          <p:nvPr/>
        </p:nvSpPr>
        <p:spPr>
          <a:xfrm>
            <a:off x="8804757" y="3078814"/>
            <a:ext cx="2340000" cy="1224000"/>
          </a:xfrm>
          <a:prstGeom prst="rect">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cxnSp>
        <p:nvCxnSpPr>
          <p:cNvPr id="9" name="Elbow Connector 61">
            <a:extLst>
              <a:ext uri="{FF2B5EF4-FFF2-40B4-BE49-F238E27FC236}">
                <a16:creationId xmlns:a16="http://schemas.microsoft.com/office/drawing/2014/main" id="{E997C921-C022-4772-B367-61196A382683}"/>
              </a:ext>
            </a:extLst>
          </p:cNvPr>
          <p:cNvCxnSpPr>
            <a:cxnSpLocks/>
          </p:cNvCxnSpPr>
          <p:nvPr/>
        </p:nvCxnSpPr>
        <p:spPr>
          <a:xfrm rot="10800000">
            <a:off x="3154132" y="3767127"/>
            <a:ext cx="1542638" cy="8958"/>
          </a:xfrm>
          <a:prstGeom prst="bentConnector3">
            <a:avLst>
              <a:gd name="adj1" fmla="val 50000"/>
            </a:avLst>
          </a:prstGeom>
          <a:ln w="254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357452E-A49E-4F04-A56D-30ABB20260C7}"/>
              </a:ext>
            </a:extLst>
          </p:cNvPr>
          <p:cNvSpPr txBox="1"/>
          <p:nvPr/>
        </p:nvSpPr>
        <p:spPr>
          <a:xfrm>
            <a:off x="869139" y="3256813"/>
            <a:ext cx="1986248" cy="923330"/>
          </a:xfrm>
          <a:prstGeom prst="rect">
            <a:avLst/>
          </a:prstGeom>
          <a:noFill/>
          <a:ln>
            <a:noFill/>
          </a:ln>
        </p:spPr>
        <p:txBody>
          <a:bodyPr wrap="square" rtlCol="0">
            <a:spAutoFit/>
          </a:bodyPr>
          <a:lstStyle/>
          <a:p>
            <a:r>
              <a:rPr lang="en-US" dirty="0"/>
              <a:t>DHT22 Humidity Temperature Sensor</a:t>
            </a:r>
            <a:endParaRPr lang="en-US" altLang="ko-KR" dirty="0">
              <a:solidFill>
                <a:schemeClr val="tx1">
                  <a:lumMod val="65000"/>
                  <a:lumOff val="35000"/>
                </a:schemeClr>
              </a:solidFill>
              <a:cs typeface="Arial" pitchFamily="34" charset="0"/>
            </a:endParaRPr>
          </a:p>
        </p:txBody>
      </p:sp>
      <p:sp>
        <p:nvSpPr>
          <p:cNvPr id="11" name="Rectangle 10">
            <a:extLst>
              <a:ext uri="{FF2B5EF4-FFF2-40B4-BE49-F238E27FC236}">
                <a16:creationId xmlns:a16="http://schemas.microsoft.com/office/drawing/2014/main" id="{593D8675-D2FE-4D45-8959-F7A89DD34D6C}"/>
              </a:ext>
            </a:extLst>
          </p:cNvPr>
          <p:cNvSpPr/>
          <p:nvPr/>
        </p:nvSpPr>
        <p:spPr>
          <a:xfrm>
            <a:off x="2959800" y="1528669"/>
            <a:ext cx="2340000" cy="1224000"/>
          </a:xfrm>
          <a:prstGeom prst="rect">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2700"/>
          </a:p>
        </p:txBody>
      </p:sp>
      <p:cxnSp>
        <p:nvCxnSpPr>
          <p:cNvPr id="12" name="Elbow Connector 83">
            <a:extLst>
              <a:ext uri="{FF2B5EF4-FFF2-40B4-BE49-F238E27FC236}">
                <a16:creationId xmlns:a16="http://schemas.microsoft.com/office/drawing/2014/main" id="{5D9ABC4C-1A62-41F5-A475-A9610EA4B741}"/>
              </a:ext>
            </a:extLst>
          </p:cNvPr>
          <p:cNvCxnSpPr/>
          <p:nvPr/>
        </p:nvCxnSpPr>
        <p:spPr>
          <a:xfrm rot="10800000" flipV="1">
            <a:off x="3968550" y="4746918"/>
            <a:ext cx="1157891" cy="379090"/>
          </a:xfrm>
          <a:prstGeom prst="bentConnector3">
            <a:avLst>
              <a:gd name="adj1" fmla="val -1002"/>
            </a:avLst>
          </a:prstGeom>
          <a:ln w="254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84">
            <a:extLst>
              <a:ext uri="{FF2B5EF4-FFF2-40B4-BE49-F238E27FC236}">
                <a16:creationId xmlns:a16="http://schemas.microsoft.com/office/drawing/2014/main" id="{9C871163-26EC-4F9B-A3E4-56E661825E43}"/>
              </a:ext>
            </a:extLst>
          </p:cNvPr>
          <p:cNvCxnSpPr/>
          <p:nvPr/>
        </p:nvCxnSpPr>
        <p:spPr>
          <a:xfrm>
            <a:off x="6755406" y="4732065"/>
            <a:ext cx="1087858" cy="379090"/>
          </a:xfrm>
          <a:prstGeom prst="bentConnector3">
            <a:avLst>
              <a:gd name="adj1" fmla="val -1659"/>
            </a:avLst>
          </a:prstGeom>
          <a:ln w="254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DFE4B34-788F-4E7C-9DFC-D8A779F98581}"/>
              </a:ext>
            </a:extLst>
          </p:cNvPr>
          <p:cNvSpPr/>
          <p:nvPr/>
        </p:nvSpPr>
        <p:spPr>
          <a:xfrm rot="16200000">
            <a:off x="5152248" y="2764877"/>
            <a:ext cx="1517822" cy="2598862"/>
          </a:xfrm>
          <a:prstGeom prst="rect">
            <a:avLst/>
          </a:prstGeom>
          <a:solidFill>
            <a:schemeClr val="accent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TextBox 14">
            <a:extLst>
              <a:ext uri="{FF2B5EF4-FFF2-40B4-BE49-F238E27FC236}">
                <a16:creationId xmlns:a16="http://schemas.microsoft.com/office/drawing/2014/main" id="{8E402CF3-04DB-46D3-A1DF-C6E52AECC765}"/>
              </a:ext>
            </a:extLst>
          </p:cNvPr>
          <p:cNvSpPr txBox="1"/>
          <p:nvPr/>
        </p:nvSpPr>
        <p:spPr>
          <a:xfrm>
            <a:off x="4798203" y="3782976"/>
            <a:ext cx="2150471" cy="584775"/>
          </a:xfrm>
          <a:prstGeom prst="rect">
            <a:avLst/>
          </a:prstGeom>
          <a:noFill/>
        </p:spPr>
        <p:txBody>
          <a:bodyPr wrap="square" rtlCol="0">
            <a:spAutoFit/>
          </a:bodyPr>
          <a:lstStyle/>
          <a:p>
            <a:pPr algn="ctr"/>
            <a:r>
              <a:rPr lang="en-US" altLang="ko-KR" sz="3200" dirty="0">
                <a:solidFill>
                  <a:schemeClr val="bg1"/>
                </a:solidFill>
                <a:cs typeface="Arial" pitchFamily="34" charset="0"/>
              </a:rPr>
              <a:t>Healthcare</a:t>
            </a:r>
          </a:p>
        </p:txBody>
      </p:sp>
      <p:cxnSp>
        <p:nvCxnSpPr>
          <p:cNvPr id="16" name="Elbow Connector 61">
            <a:extLst>
              <a:ext uri="{FF2B5EF4-FFF2-40B4-BE49-F238E27FC236}">
                <a16:creationId xmlns:a16="http://schemas.microsoft.com/office/drawing/2014/main" id="{DBD95D1A-F3CE-4F80-902A-8B394B1CEFA3}"/>
              </a:ext>
            </a:extLst>
          </p:cNvPr>
          <p:cNvCxnSpPr>
            <a:cxnSpLocks/>
          </p:cNvCxnSpPr>
          <p:nvPr/>
        </p:nvCxnSpPr>
        <p:spPr>
          <a:xfrm flipV="1">
            <a:off x="7125549" y="3767127"/>
            <a:ext cx="1511948" cy="8956"/>
          </a:xfrm>
          <a:prstGeom prst="bentConnector3">
            <a:avLst>
              <a:gd name="adj1" fmla="val 50000"/>
            </a:avLst>
          </a:prstGeom>
          <a:ln w="254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E90FA2F-B67C-4889-93CF-D018A6D6F295}"/>
              </a:ext>
            </a:extLst>
          </p:cNvPr>
          <p:cNvSpPr txBox="1"/>
          <p:nvPr/>
        </p:nvSpPr>
        <p:spPr>
          <a:xfrm>
            <a:off x="3242208" y="1788266"/>
            <a:ext cx="1986248" cy="646331"/>
          </a:xfrm>
          <a:prstGeom prst="rect">
            <a:avLst/>
          </a:prstGeom>
          <a:noFill/>
          <a:ln>
            <a:noFill/>
          </a:ln>
        </p:spPr>
        <p:txBody>
          <a:bodyPr wrap="square" rtlCol="0">
            <a:spAutoFit/>
          </a:bodyPr>
          <a:lstStyle/>
          <a:p>
            <a:r>
              <a:rPr lang="en-US" dirty="0"/>
              <a:t>Pulse Oximeter Sensor </a:t>
            </a:r>
            <a:endParaRPr lang="en-US" altLang="ko-KR" dirty="0">
              <a:solidFill>
                <a:schemeClr val="tx1">
                  <a:lumMod val="65000"/>
                  <a:lumOff val="35000"/>
                </a:schemeClr>
              </a:solidFill>
              <a:cs typeface="Arial" pitchFamily="34" charset="0"/>
            </a:endParaRPr>
          </a:p>
        </p:txBody>
      </p:sp>
      <p:sp>
        <p:nvSpPr>
          <p:cNvPr id="18" name="TextBox 17">
            <a:extLst>
              <a:ext uri="{FF2B5EF4-FFF2-40B4-BE49-F238E27FC236}">
                <a16:creationId xmlns:a16="http://schemas.microsoft.com/office/drawing/2014/main" id="{36213E9D-BF02-4788-A778-0E098228B362}"/>
              </a:ext>
            </a:extLst>
          </p:cNvPr>
          <p:cNvSpPr txBox="1"/>
          <p:nvPr/>
        </p:nvSpPr>
        <p:spPr>
          <a:xfrm>
            <a:off x="8978367" y="3305396"/>
            <a:ext cx="2238493" cy="923330"/>
          </a:xfrm>
          <a:prstGeom prst="rect">
            <a:avLst/>
          </a:prstGeom>
          <a:noFill/>
          <a:ln>
            <a:noFill/>
          </a:ln>
        </p:spPr>
        <p:txBody>
          <a:bodyPr wrap="square" rtlCol="0">
            <a:spAutoFit/>
          </a:bodyPr>
          <a:lstStyle/>
          <a:p>
            <a:r>
              <a:rPr lang="en-US" dirty="0"/>
              <a:t>DS18B20 Temperature Sensor</a:t>
            </a:r>
            <a:endParaRPr lang="en-US" altLang="ko-KR" dirty="0">
              <a:solidFill>
                <a:schemeClr val="tx1">
                  <a:lumMod val="65000"/>
                  <a:lumOff val="35000"/>
                </a:schemeClr>
              </a:solidFill>
              <a:cs typeface="Arial" pitchFamily="34" charset="0"/>
            </a:endParaRPr>
          </a:p>
        </p:txBody>
      </p:sp>
      <p:sp>
        <p:nvSpPr>
          <p:cNvPr id="19" name="TextBox 18">
            <a:extLst>
              <a:ext uri="{FF2B5EF4-FFF2-40B4-BE49-F238E27FC236}">
                <a16:creationId xmlns:a16="http://schemas.microsoft.com/office/drawing/2014/main" id="{0DADF744-5924-47F1-8BDF-29A070A634A2}"/>
              </a:ext>
            </a:extLst>
          </p:cNvPr>
          <p:cNvSpPr txBox="1"/>
          <p:nvPr/>
        </p:nvSpPr>
        <p:spPr>
          <a:xfrm>
            <a:off x="6825910" y="1915313"/>
            <a:ext cx="1986248" cy="369332"/>
          </a:xfrm>
          <a:prstGeom prst="rect">
            <a:avLst/>
          </a:prstGeom>
          <a:noFill/>
          <a:ln>
            <a:noFill/>
          </a:ln>
        </p:spPr>
        <p:txBody>
          <a:bodyPr wrap="square" rtlCol="0">
            <a:spAutoFit/>
          </a:bodyPr>
          <a:lstStyle/>
          <a:p>
            <a:r>
              <a:rPr lang="en-US" dirty="0"/>
              <a:t>Breadboard </a:t>
            </a:r>
            <a:endParaRPr lang="ko-KR" altLang="en-US" b="1" dirty="0">
              <a:solidFill>
                <a:schemeClr val="tx1">
                  <a:lumMod val="65000"/>
                  <a:lumOff val="35000"/>
                </a:schemeClr>
              </a:solidFill>
              <a:cs typeface="Arial" pitchFamily="34" charset="0"/>
            </a:endParaRPr>
          </a:p>
        </p:txBody>
      </p:sp>
      <p:sp>
        <p:nvSpPr>
          <p:cNvPr id="20" name="Rectangle 19">
            <a:extLst>
              <a:ext uri="{FF2B5EF4-FFF2-40B4-BE49-F238E27FC236}">
                <a16:creationId xmlns:a16="http://schemas.microsoft.com/office/drawing/2014/main" id="{73596EB8-4C30-4D0D-85F7-76958D8567AF}"/>
              </a:ext>
            </a:extLst>
          </p:cNvPr>
          <p:cNvSpPr/>
          <p:nvPr/>
        </p:nvSpPr>
        <p:spPr>
          <a:xfrm>
            <a:off x="6492895" y="5225467"/>
            <a:ext cx="2340000" cy="1224000"/>
          </a:xfrm>
          <a:prstGeom prst="rect">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TextBox 20">
            <a:extLst>
              <a:ext uri="{FF2B5EF4-FFF2-40B4-BE49-F238E27FC236}">
                <a16:creationId xmlns:a16="http://schemas.microsoft.com/office/drawing/2014/main" id="{261825CB-BF02-4451-A69F-D12FDD5BBD72}"/>
              </a:ext>
            </a:extLst>
          </p:cNvPr>
          <p:cNvSpPr txBox="1"/>
          <p:nvPr/>
        </p:nvSpPr>
        <p:spPr>
          <a:xfrm>
            <a:off x="6765191" y="5540136"/>
            <a:ext cx="1986248" cy="369332"/>
          </a:xfrm>
          <a:prstGeom prst="rect">
            <a:avLst/>
          </a:prstGeom>
          <a:noFill/>
          <a:ln>
            <a:noFill/>
          </a:ln>
        </p:spPr>
        <p:txBody>
          <a:bodyPr wrap="square" rtlCol="0">
            <a:spAutoFit/>
          </a:bodyPr>
          <a:lstStyle/>
          <a:p>
            <a:r>
              <a:rPr lang="en-US" dirty="0"/>
              <a:t>Jumper Wires </a:t>
            </a:r>
            <a:endParaRPr lang="ko-KR" altLang="en-US" b="1" dirty="0">
              <a:solidFill>
                <a:schemeClr val="tx1">
                  <a:lumMod val="65000"/>
                  <a:lumOff val="35000"/>
                </a:schemeClr>
              </a:solidFill>
              <a:cs typeface="Arial" pitchFamily="34" charset="0"/>
            </a:endParaRPr>
          </a:p>
        </p:txBody>
      </p:sp>
      <p:sp>
        <p:nvSpPr>
          <p:cNvPr id="22" name="Rectangle 21">
            <a:extLst>
              <a:ext uri="{FF2B5EF4-FFF2-40B4-BE49-F238E27FC236}">
                <a16:creationId xmlns:a16="http://schemas.microsoft.com/office/drawing/2014/main" id="{32120B4B-0AE4-437C-B5BF-595CF8724BA5}"/>
              </a:ext>
            </a:extLst>
          </p:cNvPr>
          <p:cNvSpPr/>
          <p:nvPr/>
        </p:nvSpPr>
        <p:spPr>
          <a:xfrm>
            <a:off x="2959800" y="5225467"/>
            <a:ext cx="2340000" cy="1224000"/>
          </a:xfrm>
          <a:prstGeom prst="rect">
            <a:avLst/>
          </a:prstGeom>
          <a:noFill/>
          <a:ln w="25400">
            <a:solidFill>
              <a:srgbClr val="476A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TextBox 22">
            <a:extLst>
              <a:ext uri="{FF2B5EF4-FFF2-40B4-BE49-F238E27FC236}">
                <a16:creationId xmlns:a16="http://schemas.microsoft.com/office/drawing/2014/main" id="{F67089FF-8F7B-4C9B-BB26-D36BA90676AA}"/>
              </a:ext>
            </a:extLst>
          </p:cNvPr>
          <p:cNvSpPr txBox="1"/>
          <p:nvPr/>
        </p:nvSpPr>
        <p:spPr>
          <a:xfrm>
            <a:off x="3042047" y="5399967"/>
            <a:ext cx="2340000" cy="923330"/>
          </a:xfrm>
          <a:prstGeom prst="rect">
            <a:avLst/>
          </a:prstGeom>
          <a:noFill/>
          <a:ln>
            <a:noFill/>
          </a:ln>
        </p:spPr>
        <p:txBody>
          <a:bodyPr wrap="square" rtlCol="0">
            <a:spAutoFit/>
          </a:bodyPr>
          <a:lstStyle/>
          <a:p>
            <a:r>
              <a:rPr lang="en-US" dirty="0"/>
              <a:t>DS18B20 Waterproof</a:t>
            </a:r>
          </a:p>
          <a:p>
            <a:r>
              <a:rPr lang="en-US" dirty="0"/>
              <a:t>Temperature Sensor</a:t>
            </a:r>
            <a:endParaRPr lang="en-US" altLang="ko-KR" dirty="0">
              <a:cs typeface="Arial" pitchFamily="34" charset="0"/>
            </a:endParaRPr>
          </a:p>
        </p:txBody>
      </p:sp>
      <p:cxnSp>
        <p:nvCxnSpPr>
          <p:cNvPr id="24" name="Elbow Connector 60">
            <a:extLst>
              <a:ext uri="{FF2B5EF4-FFF2-40B4-BE49-F238E27FC236}">
                <a16:creationId xmlns:a16="http://schemas.microsoft.com/office/drawing/2014/main" id="{656E7433-F209-41C8-8BC6-D8CCA481E217}"/>
              </a:ext>
            </a:extLst>
          </p:cNvPr>
          <p:cNvCxnSpPr>
            <a:cxnSpLocks/>
          </p:cNvCxnSpPr>
          <p:nvPr/>
        </p:nvCxnSpPr>
        <p:spPr>
          <a:xfrm rot="5400000" flipH="1" flipV="1">
            <a:off x="4498026" y="4138087"/>
            <a:ext cx="708280" cy="1466480"/>
          </a:xfrm>
          <a:prstGeom prst="bentConnector2">
            <a:avLst/>
          </a:prstGeom>
          <a:ln w="25400">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60">
            <a:extLst>
              <a:ext uri="{FF2B5EF4-FFF2-40B4-BE49-F238E27FC236}">
                <a16:creationId xmlns:a16="http://schemas.microsoft.com/office/drawing/2014/main" id="{8F7E517D-A932-4665-957F-7FD2A8984B3B}"/>
              </a:ext>
            </a:extLst>
          </p:cNvPr>
          <p:cNvCxnSpPr>
            <a:cxnSpLocks/>
          </p:cNvCxnSpPr>
          <p:nvPr/>
        </p:nvCxnSpPr>
        <p:spPr>
          <a:xfrm rot="16200000" flipV="1">
            <a:off x="6635290" y="4192769"/>
            <a:ext cx="1346127" cy="652807"/>
          </a:xfrm>
          <a:prstGeom prst="bentConnector3">
            <a:avLst>
              <a:gd name="adj1" fmla="val 50000"/>
            </a:avLst>
          </a:prstGeom>
          <a:ln w="25400">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3116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F04D-3E2B-460F-855E-447EFD24B5BC}"/>
              </a:ext>
            </a:extLst>
          </p:cNvPr>
          <p:cNvSpPr>
            <a:spLocks noGrp="1"/>
          </p:cNvSpPr>
          <p:nvPr>
            <p:ph type="title"/>
          </p:nvPr>
        </p:nvSpPr>
        <p:spPr>
          <a:xfrm>
            <a:off x="1069848" y="484632"/>
            <a:ext cx="10531602" cy="1609344"/>
          </a:xfrm>
        </p:spPr>
        <p:txBody>
          <a:bodyPr>
            <a:normAutofit fontScale="90000"/>
          </a:bodyPr>
          <a:lstStyle/>
          <a:p>
            <a:r>
              <a:rPr lang="en-US" dirty="0"/>
              <a:t>MAX30100 Pulse Oximeter Sensor</a:t>
            </a:r>
            <a:br>
              <a:rPr lang="en-US" dirty="0"/>
            </a:br>
            <a:endParaRPr lang="ar-EG" dirty="0"/>
          </a:p>
        </p:txBody>
      </p:sp>
      <p:pic>
        <p:nvPicPr>
          <p:cNvPr id="3" name="Picture 2">
            <a:extLst>
              <a:ext uri="{FF2B5EF4-FFF2-40B4-BE49-F238E27FC236}">
                <a16:creationId xmlns:a16="http://schemas.microsoft.com/office/drawing/2014/main" id="{14E24083-49B2-4E40-AD0F-5FED3C9BEDED}"/>
              </a:ext>
            </a:extLst>
          </p:cNvPr>
          <p:cNvPicPr>
            <a:picLocks noChangeAspect="1"/>
          </p:cNvPicPr>
          <p:nvPr/>
        </p:nvPicPr>
        <p:blipFill rotWithShape="1">
          <a:blip r:embed="rId2">
            <a:extLst>
              <a:ext uri="{28A0092B-C50C-407E-A947-70E740481C1C}">
                <a14:useLocalDpi xmlns:a14="http://schemas.microsoft.com/office/drawing/2010/main" val="0"/>
              </a:ext>
            </a:extLst>
          </a:blip>
          <a:srcRect l="5129" r="6318"/>
          <a:stretch/>
        </p:blipFill>
        <p:spPr>
          <a:xfrm>
            <a:off x="8053755" y="2142811"/>
            <a:ext cx="3635318" cy="3209925"/>
          </a:xfrm>
          <a:prstGeom prst="rect">
            <a:avLst/>
          </a:prstGeom>
        </p:spPr>
      </p:pic>
      <p:sp>
        <p:nvSpPr>
          <p:cNvPr id="4" name="TextBox 3">
            <a:extLst>
              <a:ext uri="{FF2B5EF4-FFF2-40B4-BE49-F238E27FC236}">
                <a16:creationId xmlns:a16="http://schemas.microsoft.com/office/drawing/2014/main" id="{862E38FE-FC14-4CB6-9A96-4C287C6B605B}"/>
              </a:ext>
            </a:extLst>
          </p:cNvPr>
          <p:cNvSpPr txBox="1"/>
          <p:nvPr/>
        </p:nvSpPr>
        <p:spPr>
          <a:xfrm>
            <a:off x="1069848" y="1631585"/>
            <a:ext cx="6877626" cy="1797415"/>
          </a:xfrm>
          <a:prstGeom prst="rect">
            <a:avLst/>
          </a:prstGeom>
          <a:noFill/>
        </p:spPr>
        <p:txBody>
          <a:bodyPr wrap="square" rtlCol="0">
            <a:spAutoFit/>
          </a:bodyPr>
          <a:lstStyle/>
          <a:p>
            <a:pPr marL="182880" indent="-182880" defTabSz="914400">
              <a:lnSpc>
                <a:spcPct val="90000"/>
              </a:lnSpc>
              <a:spcBef>
                <a:spcPts val="1200"/>
              </a:spcBef>
              <a:buClr>
                <a:schemeClr val="accent1">
                  <a:lumMod val="75000"/>
                </a:schemeClr>
              </a:buClr>
              <a:buSzPct val="85000"/>
              <a:buFont typeface="Wingdings" pitchFamily="2" charset="2"/>
              <a:buChar char="§"/>
            </a:pPr>
            <a:r>
              <a:rPr lang="en-US" sz="1600" dirty="0"/>
              <a:t>MAX30100 is an integrated Pulse Oximetry and Heart Rate monitor sensor solution. It requires a 1.8V to 3.3V power supply to operate. Also, we can power it down through program code by decreasing its standby current and providing a power supply all the time. This oximeter sensor has two LEDs, photodetector optimized optics, and low-noise-analog signal processing to detect heart-rate signals. </a:t>
            </a:r>
          </a:p>
          <a:p>
            <a:pPr marL="182880" indent="-182880" defTabSz="914400">
              <a:lnSpc>
                <a:spcPct val="90000"/>
              </a:lnSpc>
              <a:spcBef>
                <a:spcPts val="1200"/>
              </a:spcBef>
              <a:buClr>
                <a:schemeClr val="accent1">
                  <a:lumMod val="75000"/>
                </a:schemeClr>
              </a:buClr>
              <a:buSzPct val="85000"/>
              <a:buFont typeface="Wingdings" pitchFamily="2" charset="2"/>
              <a:buChar char="§"/>
            </a:pPr>
            <a:endParaRPr lang="en-US" sz="1600" dirty="0"/>
          </a:p>
        </p:txBody>
      </p:sp>
      <p:sp>
        <p:nvSpPr>
          <p:cNvPr id="5" name="TextBox 4">
            <a:extLst>
              <a:ext uri="{FF2B5EF4-FFF2-40B4-BE49-F238E27FC236}">
                <a16:creationId xmlns:a16="http://schemas.microsoft.com/office/drawing/2014/main" id="{09E1DD8D-4726-464A-9B5E-6D4BE73CF778}"/>
              </a:ext>
            </a:extLst>
          </p:cNvPr>
          <p:cNvSpPr txBox="1"/>
          <p:nvPr/>
        </p:nvSpPr>
        <p:spPr>
          <a:xfrm>
            <a:off x="1069848" y="3170033"/>
            <a:ext cx="6877626" cy="338554"/>
          </a:xfrm>
          <a:prstGeom prst="rect">
            <a:avLst/>
          </a:prstGeom>
          <a:noFill/>
        </p:spPr>
        <p:txBody>
          <a:bodyPr wrap="square" rtlCol="0">
            <a:spAutoFit/>
          </a:bodyPr>
          <a:lstStyle/>
          <a:p>
            <a:r>
              <a:rPr lang="en-US" sz="1600" dirty="0"/>
              <a:t>How does MAX30100 Pulse Oximeter work?</a:t>
            </a:r>
          </a:p>
        </p:txBody>
      </p:sp>
      <p:sp>
        <p:nvSpPr>
          <p:cNvPr id="6" name="TextBox 5">
            <a:extLst>
              <a:ext uri="{FF2B5EF4-FFF2-40B4-BE49-F238E27FC236}">
                <a16:creationId xmlns:a16="http://schemas.microsoft.com/office/drawing/2014/main" id="{064C3186-373B-46D5-BBEB-E7FC3EC0B3A7}"/>
              </a:ext>
            </a:extLst>
          </p:cNvPr>
          <p:cNvSpPr txBox="1"/>
          <p:nvPr/>
        </p:nvSpPr>
        <p:spPr>
          <a:xfrm>
            <a:off x="1069848" y="3508587"/>
            <a:ext cx="6877626" cy="1865126"/>
          </a:xfrm>
          <a:prstGeom prst="rect">
            <a:avLst/>
          </a:prstGeom>
          <a:noFill/>
        </p:spPr>
        <p:txBody>
          <a:bodyPr wrap="square" rtlCol="0">
            <a:spAutoFit/>
          </a:bodyPr>
          <a:lstStyle/>
          <a:p>
            <a:pPr marL="182880" indent="-182880" defTabSz="914400">
              <a:lnSpc>
                <a:spcPct val="90000"/>
              </a:lnSpc>
              <a:spcBef>
                <a:spcPts val="1200"/>
              </a:spcBef>
              <a:buClr>
                <a:schemeClr val="accent1">
                  <a:lumMod val="75000"/>
                </a:schemeClr>
              </a:buClr>
              <a:buSzPct val="85000"/>
              <a:buFont typeface="Wingdings" pitchFamily="2" charset="2"/>
              <a:buChar char="§"/>
            </a:pPr>
            <a:r>
              <a:rPr lang="en-US" sz="1600" dirty="0"/>
              <a:t>The MAX30100 Pulse Oximeter has two built-in LEDs, in which one emits red light and the other emits infrared light. To measure pulse rate, only infrared light is required. But, both red light and infrared light are used to measure oxygen saturation (Sp02) levels in the blood. When the heart pumps the blood, there is more oxygenated blood and when the heart rests, the amount of oxygenated blood also gets decreased. Hence, by knowing the time between the rise and fall of oxygenated blood, we determine the pulse rate</a:t>
            </a:r>
          </a:p>
        </p:txBody>
      </p:sp>
    </p:spTree>
    <p:extLst>
      <p:ext uri="{BB962C8B-B14F-4D97-AF65-F5344CB8AC3E}">
        <p14:creationId xmlns:p14="http://schemas.microsoft.com/office/powerpoint/2010/main" val="3056122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F04D-3E2B-460F-855E-447EFD24B5BC}"/>
              </a:ext>
            </a:extLst>
          </p:cNvPr>
          <p:cNvSpPr>
            <a:spLocks noGrp="1"/>
          </p:cNvSpPr>
          <p:nvPr>
            <p:ph type="title"/>
          </p:nvPr>
        </p:nvSpPr>
        <p:spPr>
          <a:xfrm>
            <a:off x="1069848" y="484632"/>
            <a:ext cx="10531602" cy="1609344"/>
          </a:xfrm>
        </p:spPr>
        <p:txBody>
          <a:bodyPr>
            <a:normAutofit fontScale="90000"/>
          </a:bodyPr>
          <a:lstStyle/>
          <a:p>
            <a:r>
              <a:rPr lang="en-US" dirty="0"/>
              <a:t>MAX30100 Pulse Oximeter Sensor</a:t>
            </a:r>
            <a:br>
              <a:rPr lang="en-US" dirty="0"/>
            </a:br>
            <a:endParaRPr lang="ar-EG" dirty="0"/>
          </a:p>
        </p:txBody>
      </p:sp>
      <p:sp>
        <p:nvSpPr>
          <p:cNvPr id="4" name="TextBox 3">
            <a:extLst>
              <a:ext uri="{FF2B5EF4-FFF2-40B4-BE49-F238E27FC236}">
                <a16:creationId xmlns:a16="http://schemas.microsoft.com/office/drawing/2014/main" id="{862E38FE-FC14-4CB6-9A96-4C287C6B605B}"/>
              </a:ext>
            </a:extLst>
          </p:cNvPr>
          <p:cNvSpPr txBox="1"/>
          <p:nvPr/>
        </p:nvSpPr>
        <p:spPr>
          <a:xfrm>
            <a:off x="1069848" y="1792313"/>
            <a:ext cx="6877626" cy="1200329"/>
          </a:xfrm>
          <a:prstGeom prst="rect">
            <a:avLst/>
          </a:prstGeom>
          <a:noFill/>
        </p:spPr>
        <p:txBody>
          <a:bodyPr wrap="square" rtlCol="0">
            <a:spAutoFit/>
          </a:bodyPr>
          <a:lstStyle/>
          <a:p>
            <a:pPr marL="182880" indent="-182880" defTabSz="914400">
              <a:lnSpc>
                <a:spcPct val="90000"/>
              </a:lnSpc>
              <a:spcBef>
                <a:spcPts val="1200"/>
              </a:spcBef>
              <a:buClr>
                <a:schemeClr val="accent1">
                  <a:lumMod val="75000"/>
                </a:schemeClr>
              </a:buClr>
              <a:buSzPct val="85000"/>
              <a:buFont typeface="Wingdings" pitchFamily="2" charset="2"/>
              <a:buChar char="§"/>
            </a:pPr>
            <a:r>
              <a:rPr lang="en-US" sz="1600" dirty="0"/>
              <a:t>This is a pre-wired and waterproof version of the DS18B20 sensor. This sensor is useful for measuring temperature from -55°C to 125°C (-67°F to +257°F) even in wet conditions. It has a long wire, so it’s useful when a patient is a little far. Actually, the cable of this sensor is jacketed in PVC.</a:t>
            </a:r>
          </a:p>
        </p:txBody>
      </p:sp>
      <p:sp>
        <p:nvSpPr>
          <p:cNvPr id="6" name="TextBox 5">
            <a:extLst>
              <a:ext uri="{FF2B5EF4-FFF2-40B4-BE49-F238E27FC236}">
                <a16:creationId xmlns:a16="http://schemas.microsoft.com/office/drawing/2014/main" id="{064C3186-373B-46D5-BBEB-E7FC3EC0B3A7}"/>
              </a:ext>
            </a:extLst>
          </p:cNvPr>
          <p:cNvSpPr txBox="1"/>
          <p:nvPr/>
        </p:nvSpPr>
        <p:spPr>
          <a:xfrm>
            <a:off x="1069848" y="3508587"/>
            <a:ext cx="6877626" cy="1200329"/>
          </a:xfrm>
          <a:prstGeom prst="rect">
            <a:avLst/>
          </a:prstGeom>
          <a:noFill/>
        </p:spPr>
        <p:txBody>
          <a:bodyPr wrap="square" rtlCol="0">
            <a:spAutoFit/>
          </a:bodyPr>
          <a:lstStyle/>
          <a:p>
            <a:pPr marL="182880" indent="-182880" defTabSz="914400">
              <a:lnSpc>
                <a:spcPct val="90000"/>
              </a:lnSpc>
              <a:spcBef>
                <a:spcPts val="1200"/>
              </a:spcBef>
              <a:buClr>
                <a:schemeClr val="accent1">
                  <a:lumMod val="75000"/>
                </a:schemeClr>
              </a:buClr>
              <a:buSzPct val="85000"/>
              <a:buFont typeface="Wingdings" pitchFamily="2" charset="2"/>
              <a:buChar char="§"/>
            </a:pPr>
            <a:r>
              <a:rPr lang="en-US" sz="1600" dirty="0"/>
              <a:t>DS18B20 is a digital sensor, so there is no signal degradation in long distances. It is fairly precise, i.e. ±0.5°C over much of the range. This sensor works great with any microcontroller using a single digital pin. The downside is it uses the Dallas 1-Wire protocol, which is complex and requires a bunch of code to communicate</a:t>
            </a:r>
          </a:p>
        </p:txBody>
      </p:sp>
      <p:pic>
        <p:nvPicPr>
          <p:cNvPr id="7" name="Picture 6">
            <a:extLst>
              <a:ext uri="{FF2B5EF4-FFF2-40B4-BE49-F238E27FC236}">
                <a16:creationId xmlns:a16="http://schemas.microsoft.com/office/drawing/2014/main" id="{C9667CCC-B606-4F0C-BF42-2B4BEB2560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7474" y="1792313"/>
            <a:ext cx="3984401" cy="3076867"/>
          </a:xfrm>
          <a:prstGeom prst="rect">
            <a:avLst/>
          </a:prstGeom>
        </p:spPr>
      </p:pic>
    </p:spTree>
    <p:extLst>
      <p:ext uri="{BB962C8B-B14F-4D97-AF65-F5344CB8AC3E}">
        <p14:creationId xmlns:p14="http://schemas.microsoft.com/office/powerpoint/2010/main" val="2058713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F04D-3E2B-460F-855E-447EFD24B5BC}"/>
              </a:ext>
            </a:extLst>
          </p:cNvPr>
          <p:cNvSpPr>
            <a:spLocks noGrp="1"/>
          </p:cNvSpPr>
          <p:nvPr>
            <p:ph type="title"/>
          </p:nvPr>
        </p:nvSpPr>
        <p:spPr>
          <a:xfrm>
            <a:off x="1069848" y="422396"/>
            <a:ext cx="10531602" cy="1200330"/>
          </a:xfrm>
        </p:spPr>
        <p:txBody>
          <a:bodyPr>
            <a:normAutofit/>
          </a:bodyPr>
          <a:lstStyle/>
          <a:p>
            <a:r>
              <a:rPr lang="en-US" sz="3600" dirty="0"/>
              <a:t>DHT22 Temperature &amp; Humidity Sensor</a:t>
            </a:r>
          </a:p>
        </p:txBody>
      </p:sp>
      <p:sp>
        <p:nvSpPr>
          <p:cNvPr id="4" name="TextBox 3">
            <a:extLst>
              <a:ext uri="{FF2B5EF4-FFF2-40B4-BE49-F238E27FC236}">
                <a16:creationId xmlns:a16="http://schemas.microsoft.com/office/drawing/2014/main" id="{862E38FE-FC14-4CB6-9A96-4C287C6B605B}"/>
              </a:ext>
            </a:extLst>
          </p:cNvPr>
          <p:cNvSpPr txBox="1"/>
          <p:nvPr/>
        </p:nvSpPr>
        <p:spPr>
          <a:xfrm>
            <a:off x="1069848" y="2450271"/>
            <a:ext cx="6877626" cy="1338828"/>
          </a:xfrm>
          <a:prstGeom prst="rect">
            <a:avLst/>
          </a:prstGeom>
          <a:noFill/>
        </p:spPr>
        <p:txBody>
          <a:bodyPr wrap="square" rtlCol="0">
            <a:spAutoFit/>
          </a:bodyPr>
          <a:lstStyle/>
          <a:p>
            <a:pPr marL="182880" indent="-182880" defTabSz="914400">
              <a:lnSpc>
                <a:spcPct val="90000"/>
              </a:lnSpc>
              <a:spcBef>
                <a:spcPts val="1200"/>
              </a:spcBef>
              <a:buClr>
                <a:schemeClr val="accent1">
                  <a:lumMod val="75000"/>
                </a:schemeClr>
              </a:buClr>
              <a:buSzPct val="85000"/>
              <a:buFont typeface="Wingdings" pitchFamily="2" charset="2"/>
              <a:buChar char="§"/>
            </a:pPr>
            <a:r>
              <a:rPr lang="en-US" dirty="0"/>
              <a:t>The DHT22 is a simple, ultra-low-cost digital temperature &amp; humidity sensor. DHT22 uses a capacitive humidity sensor and a thermistor to measure the surrounding temperature and humidity. It sends data in digital signal form so no analog input pin is required.</a:t>
            </a:r>
          </a:p>
        </p:txBody>
      </p:sp>
      <p:pic>
        <p:nvPicPr>
          <p:cNvPr id="8" name="Picture 7">
            <a:extLst>
              <a:ext uri="{FF2B5EF4-FFF2-40B4-BE49-F238E27FC236}">
                <a16:creationId xmlns:a16="http://schemas.microsoft.com/office/drawing/2014/main" id="{B88E15B3-EDB7-4A6C-BD49-6E8A250B9637}"/>
              </a:ext>
            </a:extLst>
          </p:cNvPr>
          <p:cNvPicPr>
            <a:picLocks noChangeAspect="1"/>
          </p:cNvPicPr>
          <p:nvPr/>
        </p:nvPicPr>
        <p:blipFill rotWithShape="1">
          <a:blip r:embed="rId2">
            <a:extLst>
              <a:ext uri="{28A0092B-C50C-407E-A947-70E740481C1C}">
                <a14:useLocalDpi xmlns:a14="http://schemas.microsoft.com/office/drawing/2010/main" val="0"/>
              </a:ext>
            </a:extLst>
          </a:blip>
          <a:srcRect l="22462"/>
          <a:stretch/>
        </p:blipFill>
        <p:spPr>
          <a:xfrm>
            <a:off x="8166983" y="1631959"/>
            <a:ext cx="3692755" cy="3981450"/>
          </a:xfrm>
          <a:prstGeom prst="rect">
            <a:avLst/>
          </a:prstGeom>
          <a:ln>
            <a:noFill/>
          </a:ln>
          <a:effectLst>
            <a:softEdge rad="112500"/>
          </a:effectLst>
        </p:spPr>
      </p:pic>
    </p:spTree>
    <p:extLst>
      <p:ext uri="{BB962C8B-B14F-4D97-AF65-F5344CB8AC3E}">
        <p14:creationId xmlns:p14="http://schemas.microsoft.com/office/powerpoint/2010/main" val="2760406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318</TotalTime>
  <Words>698</Words>
  <Application>Microsoft Office PowerPoint</Application>
  <PresentationFormat>Widescreen</PresentationFormat>
  <Paragraphs>58</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Calibri</vt:lpstr>
      <vt:lpstr>Wingdings</vt:lpstr>
      <vt:lpstr>Wood Type</vt:lpstr>
      <vt:lpstr>PowerPoint Presentation</vt:lpstr>
      <vt:lpstr>Supervisor Dr. Mohamed</vt:lpstr>
      <vt:lpstr>Overview </vt:lpstr>
      <vt:lpstr>PowerPoint Presentation</vt:lpstr>
      <vt:lpstr>ESP8266 based Patient Health Monitoring System</vt:lpstr>
      <vt:lpstr>Components Required  </vt:lpstr>
      <vt:lpstr>MAX30100 Pulse Oximeter Sensor </vt:lpstr>
      <vt:lpstr>MAX30100 Pulse Oximeter Sensor </vt:lpstr>
      <vt:lpstr>DHT22 Temperature &amp; Humidity Sensor</vt:lpstr>
      <vt:lpstr>Circuit Diagram: ESP8266 based Patient Health Monitoring System</vt:lpstr>
      <vt:lpstr>NODE RED DESIGN </vt:lpstr>
      <vt:lpstr>Implementation</vt:lpstr>
      <vt:lpstr>السلام عليكم ورحمة الله وبركاته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dc:title>
  <dc:creator>Eslam Elsawy</dc:creator>
  <cp:lastModifiedBy>Eslam Elsawy</cp:lastModifiedBy>
  <cp:revision>18</cp:revision>
  <dcterms:created xsi:type="dcterms:W3CDTF">2023-02-23T14:11:35Z</dcterms:created>
  <dcterms:modified xsi:type="dcterms:W3CDTF">2023-02-23T19:57:11Z</dcterms:modified>
</cp:coreProperties>
</file>