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61" r:id="rId3"/>
    <p:sldId id="260" r:id="rId4"/>
    <p:sldId id="265" r:id="rId5"/>
    <p:sldId id="271" r:id="rId6"/>
    <p:sldId id="268" r:id="rId7"/>
    <p:sldId id="266" r:id="rId8"/>
    <p:sldId id="267" r:id="rId9"/>
    <p:sldId id="257" r:id="rId10"/>
    <p:sldId id="264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AD365-5DD5-4783-8526-576767D7E846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268F8-632B-44CA-8CD0-F035E4464E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540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B4DB4-538F-4B4C-B96A-70F493278ACB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784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868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737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0384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5633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9090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9465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2786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782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479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818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715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221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196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396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965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407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316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jangoproject.com/" TargetMode="External"/><Relationship Id="rId3" Type="http://schemas.openxmlformats.org/officeDocument/2006/relationships/hyperlink" Target="https://nourishcare.com/" TargetMode="External"/><Relationship Id="rId7" Type="http://schemas.openxmlformats.org/officeDocument/2006/relationships/hyperlink" Target="https://www.python.org/" TargetMode="External"/><Relationship Id="rId2" Type="http://schemas.openxmlformats.org/officeDocument/2006/relationships/hyperlink" Target="https://www.everylifetechnologie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eepik.com/" TargetMode="External"/><Relationship Id="rId5" Type="http://schemas.openxmlformats.org/officeDocument/2006/relationships/hyperlink" Target="https://www.hl7.org/implement/standards/index.cfm?ref=nav" TargetMode="External"/><Relationship Id="rId10" Type="http://schemas.openxmlformats.org/officeDocument/2006/relationships/hyperlink" Target="https://pypi.org/project/cryptography/" TargetMode="External"/><Relationship Id="rId4" Type="http://schemas.openxmlformats.org/officeDocument/2006/relationships/hyperlink" Target="https://www.logmycare.co.uk/" TargetMode="External"/><Relationship Id="rId9" Type="http://schemas.openxmlformats.org/officeDocument/2006/relationships/hyperlink" Target="https://mariadb.org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photos-vectors/healthcare-system" TargetMode="External"/><Relationship Id="rId13" Type="http://schemas.openxmlformats.org/officeDocument/2006/relationships/hyperlink" Target="https://www.djangoproject.com/" TargetMode="External"/><Relationship Id="rId3" Type="http://schemas.openxmlformats.org/officeDocument/2006/relationships/image" Target="../media/image16.jpg"/><Relationship Id="rId7" Type="http://schemas.openxmlformats.org/officeDocument/2006/relationships/hyperlink" Target="https://stock.adobe.com/search?k=cryptography" TargetMode="External"/><Relationship Id="rId12" Type="http://schemas.openxmlformats.org/officeDocument/2006/relationships/hyperlink" Target="https://www.python.org/" TargetMode="External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ciencedirect.com/topics/computer-science/shared-key-encryption" TargetMode="External"/><Relationship Id="rId11" Type="http://schemas.openxmlformats.org/officeDocument/2006/relationships/image" Target="../media/image19.jpeg"/><Relationship Id="rId5" Type="http://schemas.openxmlformats.org/officeDocument/2006/relationships/hyperlink" Target="https://www.hl7.org/implement/standards/index.cfm?ref=nav" TargetMode="External"/><Relationship Id="rId15" Type="http://schemas.openxmlformats.org/officeDocument/2006/relationships/hyperlink" Target="https://pypi.org/project/cryptography/" TargetMode="External"/><Relationship Id="rId10" Type="http://schemas.openxmlformats.org/officeDocument/2006/relationships/image" Target="../media/image18.jpeg"/><Relationship Id="rId4" Type="http://schemas.openxmlformats.org/officeDocument/2006/relationships/hyperlink" Target="https://www.freepik.com/vectors/elderly-care" TargetMode="External"/><Relationship Id="rId9" Type="http://schemas.openxmlformats.org/officeDocument/2006/relationships/image" Target="../media/image17.jpeg"/><Relationship Id="rId14" Type="http://schemas.openxmlformats.org/officeDocument/2006/relationships/hyperlink" Target="https://mariadb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7ECB-5290-E221-3452-5CC1ABFC2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409" y="835015"/>
            <a:ext cx="3179593" cy="3215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3400">
                <a:latin typeface="Times New Roman" panose="02020603050405020304" pitchFamily="18" charset="0"/>
                <a:cs typeface="Times New Roman" panose="02020603050405020304" pitchFamily="18" charset="0"/>
              </a:rPr>
              <a:t>Elderly Care Management System(ECMS) – Yr 4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6CFAD-863A-7675-D916-90877A866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409" y="4050833"/>
            <a:ext cx="3179593" cy="1972152"/>
          </a:xfrm>
        </p:spPr>
        <p:txBody>
          <a:bodyPr>
            <a:normAutofit/>
          </a:bodyPr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Qadeer Hussain </a:t>
            </a:r>
          </a:p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</a:t>
            </a:r>
            <a:r>
              <a:rPr lang="en-IE">
                <a:latin typeface="Times New Roman" panose="02020603050405020304" pitchFamily="18" charset="0"/>
                <a:cs typeface="Times New Roman" panose="02020603050405020304" pitchFamily="18" charset="0"/>
              </a:rPr>
              <a:t>Paul Barry</a:t>
            </a: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ED07FB11-C120-34C0-B1EF-8B0B7AB1B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8845" y="835015"/>
            <a:ext cx="4435615" cy="248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group of people standing in a room with a wheelchair&#10;&#10;Description automatically generated">
            <a:extLst>
              <a:ext uri="{FF2B5EF4-FFF2-40B4-BE49-F238E27FC236}">
                <a16:creationId xmlns:a16="http://schemas.microsoft.com/office/drawing/2014/main" id="{A04D7914-8441-F99D-A76A-0E3686CA3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7" r="12524"/>
          <a:stretch/>
        </p:blipFill>
        <p:spPr>
          <a:xfrm>
            <a:off x="1694085" y="3552488"/>
            <a:ext cx="3366600" cy="248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3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5BD117-626A-D021-2774-430E5EE65CC2}"/>
              </a:ext>
            </a:extLst>
          </p:cNvPr>
          <p:cNvSpPr txBox="1"/>
          <p:nvPr/>
        </p:nvSpPr>
        <p:spPr>
          <a:xfrm>
            <a:off x="708660" y="542282"/>
            <a:ext cx="6099048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E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91A49-C21B-9637-2E50-9822F2C3D169}"/>
              </a:ext>
            </a:extLst>
          </p:cNvPr>
          <p:cNvSpPr txBox="1"/>
          <p:nvPr/>
        </p:nvSpPr>
        <p:spPr>
          <a:xfrm>
            <a:off x="708660" y="1257597"/>
            <a:ext cx="724137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Pass by </a:t>
            </a:r>
            <a:r>
              <a:rPr lang="en-IE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Everylife</a:t>
            </a: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2024. </a:t>
            </a:r>
            <a:r>
              <a:rPr lang="en-IE" sz="1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Pass. </a:t>
            </a: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[Online] </a:t>
            </a:r>
            <a:b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Available at: </a:t>
            </a:r>
            <a:r>
              <a:rPr lang="en-IE" sz="14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https://www.everylifetechnologies.com/</a:t>
            </a:r>
            <a:b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[Accessed October 2024].</a:t>
            </a:r>
          </a:p>
          <a:p>
            <a:endParaRPr lang="en-IE" sz="1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Nourish, 2024. </a:t>
            </a:r>
            <a:r>
              <a:rPr lang="en-IE" sz="1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Nourish. </a:t>
            </a: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[Online] </a:t>
            </a:r>
            <a:b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Available at: </a:t>
            </a:r>
            <a:r>
              <a:rPr lang="en-IE" sz="14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https://nourishcare.com/</a:t>
            </a:r>
            <a:b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[Accessed October 2024].</a:t>
            </a:r>
          </a:p>
          <a:p>
            <a:endParaRPr lang="en-I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Log my Care, 2024. </a:t>
            </a:r>
            <a:r>
              <a:rPr lang="en-IE" sz="1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Log my Care. </a:t>
            </a: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[Online] </a:t>
            </a:r>
            <a:b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Available at: </a:t>
            </a:r>
            <a:r>
              <a:rPr lang="en-IE" sz="14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https://www.logmycare.co.uk/</a:t>
            </a:r>
            <a:b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[Accessed October 2024].</a:t>
            </a:r>
          </a:p>
          <a:p>
            <a:endParaRPr lang="en-I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Health Level Seven International, 2024. </a:t>
            </a:r>
            <a:r>
              <a:rPr lang="en-IE" sz="1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to HL7 Standards. </a:t>
            </a: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[Online] </a:t>
            </a:r>
            <a:b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Available at: </a:t>
            </a:r>
            <a:r>
              <a:rPr lang="en-IE" sz="14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https://www.hl7.org/implement/standards/index.cfm?ref=nav</a:t>
            </a:r>
            <a:b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[Accessed October 2024].</a:t>
            </a:r>
          </a:p>
          <a:p>
            <a:endParaRPr lang="en-I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(2024a) </a:t>
            </a:r>
            <a:r>
              <a:rPr lang="en-GB" sz="1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Freepik</a:t>
            </a:r>
            <a:r>
              <a:rPr lang="en-GB" sz="1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| create great designs, faster</a:t>
            </a: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Available at: </a:t>
            </a: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https://www.freepik.com/ </a:t>
            </a:r>
            <a:endParaRPr lang="en-GB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(Accessed: October 2024). </a:t>
            </a:r>
          </a:p>
          <a:p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https://www.python.org/</a:t>
            </a:r>
            <a:endParaRPr lang="en-I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https://www.djangoproject.com/</a:t>
            </a:r>
            <a:endParaRPr lang="en-I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https://mariadb.org/</a:t>
            </a:r>
            <a:endParaRPr lang="en-I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https://pypi.org/project/cryptography/</a:t>
            </a:r>
            <a:endParaRPr lang="en-GB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23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6B0BE2-200F-3836-0288-AD83D5BCDCE0}"/>
              </a:ext>
            </a:extLst>
          </p:cNvPr>
          <p:cNvSpPr txBox="1"/>
          <p:nvPr/>
        </p:nvSpPr>
        <p:spPr>
          <a:xfrm>
            <a:off x="192025" y="219456"/>
            <a:ext cx="9236164" cy="101566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Elderly Care Management System – Yr 4 Project</a:t>
            </a:r>
          </a:p>
          <a:p>
            <a:pPr algn="ctr"/>
            <a:r>
              <a:rPr lang="en-I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Qadeer Hussain  Date: 25/10/2024</a:t>
            </a:r>
            <a:endParaRPr lang="en-I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 descr="A logo for a university&#10;&#10;Description automatically generated">
            <a:extLst>
              <a:ext uri="{FF2B5EF4-FFF2-40B4-BE49-F238E27FC236}">
                <a16:creationId xmlns:a16="http://schemas.microsoft.com/office/drawing/2014/main" id="{8459A284-605B-C290-EEDD-9CEE7CAF9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185" y="219456"/>
            <a:ext cx="2342792" cy="10156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4D3B755-BC3F-1611-3AA1-4D68717DC700}"/>
              </a:ext>
            </a:extLst>
          </p:cNvPr>
          <p:cNvSpPr txBox="1"/>
          <p:nvPr/>
        </p:nvSpPr>
        <p:spPr>
          <a:xfrm>
            <a:off x="184449" y="3696329"/>
            <a:ext cx="3378231" cy="14927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Core features?</a:t>
            </a:r>
          </a:p>
          <a:p>
            <a:pPr algn="ctr"/>
            <a:endParaRPr lang="en-I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list of features that will be included in this project: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Security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Profile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Planner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Dashboard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A66500-E247-F97B-F49C-A6507BC8964D}"/>
              </a:ext>
            </a:extLst>
          </p:cNvPr>
          <p:cNvSpPr txBox="1"/>
          <p:nvPr/>
        </p:nvSpPr>
        <p:spPr>
          <a:xfrm>
            <a:off x="9657184" y="1502153"/>
            <a:ext cx="2342792" cy="1656000"/>
          </a:xfrm>
          <a:prstGeom prst="rect">
            <a:avLst/>
          </a:prstGeom>
          <a:solidFill>
            <a:srgbClr val="FFFFFF">
              <a:alpha val="80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</a:t>
            </a:r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my 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Nourish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C2D02C-89C5-025B-4AC5-898010DA15F9}"/>
              </a:ext>
            </a:extLst>
          </p:cNvPr>
          <p:cNvSpPr txBox="1"/>
          <p:nvPr/>
        </p:nvSpPr>
        <p:spPr>
          <a:xfrm>
            <a:off x="6804403" y="1537037"/>
            <a:ext cx="2624328" cy="16235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Health Level 7 (HL7)?</a:t>
            </a:r>
          </a:p>
          <a:p>
            <a:pPr algn="just"/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for the exchange, integration, sharing and retrieval of health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used standard globally.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HL7 specifies several standards, guidelines and methodologies for health-related systems.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9A9865-3DCF-E1CA-99CE-20ACE1A17063}"/>
              </a:ext>
            </a:extLst>
          </p:cNvPr>
          <p:cNvSpPr txBox="1"/>
          <p:nvPr/>
        </p:nvSpPr>
        <p:spPr>
          <a:xfrm>
            <a:off x="3933040" y="1502151"/>
            <a:ext cx="2624328" cy="165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project?</a:t>
            </a:r>
          </a:p>
          <a:p>
            <a:pPr algn="ctr"/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secure web application to safeguard and manage patient data in care centres.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documentation to streamline workflow.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designed to cater Admin and Carer.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8557AB-05C8-B35C-4D81-9E48F2CD1848}"/>
              </a:ext>
            </a:extLst>
          </p:cNvPr>
          <p:cNvSpPr txBox="1"/>
          <p:nvPr/>
        </p:nvSpPr>
        <p:spPr>
          <a:xfrm>
            <a:off x="6803861" y="3361032"/>
            <a:ext cx="2624328" cy="17312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Shared Key and Public Key? </a:t>
            </a:r>
          </a:p>
          <a:p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key is a form of cryptography.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Symmetric encryption.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encrypting data and decrypting data using one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 is a form of cryptography.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 Asymmetric encryption.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encrypting and decrypting data using two keys.</a:t>
            </a:r>
            <a:endParaRPr lang="en-I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5B800A-7B4C-867D-8DDA-F2CB962F5D72}"/>
              </a:ext>
            </a:extLst>
          </p:cNvPr>
          <p:cNvSpPr txBox="1"/>
          <p:nvPr/>
        </p:nvSpPr>
        <p:spPr>
          <a:xfrm>
            <a:off x="9657184" y="3361032"/>
            <a:ext cx="2342792" cy="3340800"/>
          </a:xfrm>
          <a:prstGeom prst="rect">
            <a:avLst/>
          </a:prstGeom>
          <a:solidFill>
            <a:srgbClr val="FFFFFF">
              <a:alpha val="80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2024) </a:t>
            </a:r>
            <a:r>
              <a:rPr lang="en-GB" sz="75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Elderly care vectors &amp; illustrations for free download | </a:t>
            </a:r>
            <a:r>
              <a:rPr lang="en-GB" sz="75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Freepik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Available at: 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https://www.freepik.com/vectors/elderly-care 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(Accessed: October 2024). </a:t>
            </a:r>
            <a:endParaRPr lang="en-GB" sz="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Level Seven International, 2024. Introduction to HL7 Standards. [Online]. Available at: 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https://www.hl7.org/implement/standards/index.cfm?ref=nav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[Accessed October 2024].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ScienceDirect, 2017. Embedded security. [Online]. Available at: 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https://www.sciencedirect.com/topics/computer-science/shared-key-encryption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[Accessed October 2024].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Augusto Vega, P. B. A. B., 2017. Rugged Embedded Systems. </a:t>
            </a:r>
            <a:r>
              <a:rPr lang="en-GB" sz="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s.l.:Morgan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Kaufmann.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 images – browse 869,371 stock photos, vectors, and video (2024) Adobe Stock. Available at: 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https://stock.adobe.com/search?k=cryptography 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(Accessed: October 2024).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(2024a) </a:t>
            </a:r>
            <a:r>
              <a:rPr lang="en-GB" sz="75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 System Images - free download on </a:t>
            </a:r>
            <a:r>
              <a:rPr lang="en-GB" sz="75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Freepik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Available at: 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https://www.freepik.com/free-photos-vectors/healthcare-system 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(Accessed: October 2024).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B7A92-9D5A-15D4-1AD6-EE2EE6979059}"/>
              </a:ext>
            </a:extLst>
          </p:cNvPr>
          <p:cNvSpPr txBox="1"/>
          <p:nvPr/>
        </p:nvSpPr>
        <p:spPr>
          <a:xfrm>
            <a:off x="1639812" y="3402927"/>
            <a:ext cx="607695" cy="22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[1] </a:t>
            </a:r>
          </a:p>
        </p:txBody>
      </p:sp>
      <p:pic>
        <p:nvPicPr>
          <p:cNvPr id="1032" name="Picture 8" descr="Caring Young Person Taking Care of Elderly Woman">
            <a:extLst>
              <a:ext uri="{FF2B5EF4-FFF2-40B4-BE49-F238E27FC236}">
                <a16:creationId xmlns:a16="http://schemas.microsoft.com/office/drawing/2014/main" id="{8374B74D-976C-0972-E3F4-915FFA9D1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3" y="1485752"/>
            <a:ext cx="3503274" cy="184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ryptography words tag cloud blue text encrytion cryptology code">
            <a:extLst>
              <a:ext uri="{FF2B5EF4-FFF2-40B4-BE49-F238E27FC236}">
                <a16:creationId xmlns:a16="http://schemas.microsoft.com/office/drawing/2014/main" id="{D8681C00-68DF-665D-C68E-8E6064875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50" y="5448692"/>
            <a:ext cx="1488702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E30280-E688-6F56-962A-BC0EBEFC0CEC}"/>
              </a:ext>
            </a:extLst>
          </p:cNvPr>
          <p:cNvSpPr txBox="1"/>
          <p:nvPr/>
        </p:nvSpPr>
        <p:spPr>
          <a:xfrm>
            <a:off x="624953" y="6464355"/>
            <a:ext cx="607695" cy="22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[5] </a:t>
            </a:r>
          </a:p>
        </p:txBody>
      </p:sp>
      <p:pic>
        <p:nvPicPr>
          <p:cNvPr id="1038" name="Picture 14" descr="Photo comprehensive virtual medical consultation image highlighting telemedicine compliance for healthcare professionals">
            <a:extLst>
              <a:ext uri="{FF2B5EF4-FFF2-40B4-BE49-F238E27FC236}">
                <a16:creationId xmlns:a16="http://schemas.microsoft.com/office/drawing/2014/main" id="{CAABBB7A-87E0-DFCF-E4AF-32F51667C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658" y="5448690"/>
            <a:ext cx="1488702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B0D19A-8B2F-BCA4-CCEF-243DC4826D6B}"/>
              </a:ext>
            </a:extLst>
          </p:cNvPr>
          <p:cNvSpPr txBox="1"/>
          <p:nvPr/>
        </p:nvSpPr>
        <p:spPr>
          <a:xfrm>
            <a:off x="2417655" y="6415659"/>
            <a:ext cx="607695" cy="22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[6]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61D219-278A-A9F2-B882-24C6B2891C47}"/>
              </a:ext>
            </a:extLst>
          </p:cNvPr>
          <p:cNvSpPr txBox="1"/>
          <p:nvPr/>
        </p:nvSpPr>
        <p:spPr>
          <a:xfrm>
            <a:off x="3933040" y="3361032"/>
            <a:ext cx="2624328" cy="172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  <a:p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possible technologies that could be used for example: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Python: </a:t>
            </a: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https://www.python.org/</a:t>
            </a:r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Django: </a:t>
            </a: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https://www.djangoproject.com/</a:t>
            </a:r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MariaDB: </a:t>
            </a: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https://mariadb.org/</a:t>
            </a:r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 lib: </a:t>
            </a: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https://pypi.org/project/cryptography/ </a:t>
            </a:r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diagram of a key encrypted key encryption&#10;&#10;Description automatically generated">
            <a:extLst>
              <a:ext uri="{FF2B5EF4-FFF2-40B4-BE49-F238E27FC236}">
                <a16:creationId xmlns:a16="http://schemas.microsoft.com/office/drawing/2014/main" id="{DAEEA6D2-384C-9A95-DB7E-7B66C1F7221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47033" y="5189045"/>
            <a:ext cx="2657485" cy="1288880"/>
          </a:xfrm>
          <a:prstGeom prst="rect">
            <a:avLst/>
          </a:prstGeom>
        </p:spPr>
      </p:pic>
      <p:pic>
        <p:nvPicPr>
          <p:cNvPr id="4" name="Picture 3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93741AFF-5D87-0A72-BD1E-F20A841646D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16225" y="5164361"/>
            <a:ext cx="2511964" cy="13627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B941F3-CAC9-8A57-D842-6D3DBAE126EA}"/>
              </a:ext>
            </a:extLst>
          </p:cNvPr>
          <p:cNvSpPr txBox="1"/>
          <p:nvPr/>
        </p:nvSpPr>
        <p:spPr>
          <a:xfrm>
            <a:off x="5040803" y="6549786"/>
            <a:ext cx="607695" cy="22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[3]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F30F3-796E-6502-E7CC-133248E0A46B}"/>
              </a:ext>
            </a:extLst>
          </p:cNvPr>
          <p:cNvSpPr txBox="1"/>
          <p:nvPr/>
        </p:nvSpPr>
        <p:spPr>
          <a:xfrm>
            <a:off x="7996740" y="6587317"/>
            <a:ext cx="607695" cy="22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[3] </a:t>
            </a:r>
          </a:p>
        </p:txBody>
      </p:sp>
    </p:spTree>
    <p:extLst>
      <p:ext uri="{BB962C8B-B14F-4D97-AF65-F5344CB8AC3E}">
        <p14:creationId xmlns:p14="http://schemas.microsoft.com/office/powerpoint/2010/main" val="159651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BD8C-E1FB-1609-6A66-B38D8EBC0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ECMS Project</a:t>
            </a:r>
          </a:p>
        </p:txBody>
      </p:sp>
      <p:pic>
        <p:nvPicPr>
          <p:cNvPr id="3" name="Picture 6" descr="Isometric illustration of senior people in a nursing home with medical staff and furniture">
            <a:extLst>
              <a:ext uri="{FF2B5EF4-FFF2-40B4-BE49-F238E27FC236}">
                <a16:creationId xmlns:a16="http://schemas.microsoft.com/office/drawing/2014/main" id="{C5D9A0DA-9FF2-CE9F-5401-28C390DC3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0" r="1492" b="-2"/>
          <a:stretch/>
        </p:blipFill>
        <p:spPr bwMode="auto">
          <a:xfrm>
            <a:off x="677334" y="2159331"/>
            <a:ext cx="5423429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713BDC-7BA9-E5DB-EF02-21282971A7D7}"/>
              </a:ext>
            </a:extLst>
          </p:cNvPr>
          <p:cNvSpPr txBox="1"/>
          <p:nvPr/>
        </p:nvSpPr>
        <p:spPr>
          <a:xfrm>
            <a:off x="6278034" y="1930400"/>
            <a:ext cx="33803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emphasis of this project is to create a secure application which confines to the HL7 storage and encryption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creation of this application will help alleviate and modernize patient data management replacing documentation with a digital system</a:t>
            </a:r>
          </a:p>
        </p:txBody>
      </p:sp>
    </p:spTree>
    <p:extLst>
      <p:ext uri="{BB962C8B-B14F-4D97-AF65-F5344CB8AC3E}">
        <p14:creationId xmlns:p14="http://schemas.microsoft.com/office/powerpoint/2010/main" val="19963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FD14-1F4F-CCCE-DEA6-871E0D19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is it for</a:t>
            </a:r>
          </a:p>
        </p:txBody>
      </p:sp>
      <p:pic>
        <p:nvPicPr>
          <p:cNvPr id="4" name="Picture 3" descr="A person in scrubs and a nurse in a room&#10;&#10;Description automatically generated">
            <a:extLst>
              <a:ext uri="{FF2B5EF4-FFF2-40B4-BE49-F238E27FC236}">
                <a16:creationId xmlns:a16="http://schemas.microsoft.com/office/drawing/2014/main" id="{62125A99-2C88-A10F-4B5C-44967232D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35" y="2474815"/>
            <a:ext cx="4602747" cy="1403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50283E-19A7-CC70-8CFA-E6AB2AE29E79}"/>
              </a:ext>
            </a:extLst>
          </p:cNvPr>
          <p:cNvSpPr txBox="1"/>
          <p:nvPr/>
        </p:nvSpPr>
        <p:spPr>
          <a:xfrm>
            <a:off x="676746" y="2474815"/>
            <a:ext cx="3666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Office Staff (Admin)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Carer’s</a:t>
            </a:r>
          </a:p>
        </p:txBody>
      </p:sp>
    </p:spTree>
    <p:extLst>
      <p:ext uri="{BB962C8B-B14F-4D97-AF65-F5344CB8AC3E}">
        <p14:creationId xmlns:p14="http://schemas.microsoft.com/office/powerpoint/2010/main" val="384323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8014-3EB1-0E74-447A-74E17030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E46909-F403-907C-438A-0FF84222757C}"/>
              </a:ext>
            </a:extLst>
          </p:cNvPr>
          <p:cNvSpPr txBox="1"/>
          <p:nvPr/>
        </p:nvSpPr>
        <p:spPr>
          <a:xfrm>
            <a:off x="6096000" y="2168144"/>
            <a:ext cx="3666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</a:t>
            </a:r>
          </a:p>
        </p:txBody>
      </p:sp>
      <p:pic>
        <p:nvPicPr>
          <p:cNvPr id="3076" name="Picture 4" descr="A vibrant illustration features individuals testing mobile applications on different devices highlighting teamwork Mobile testing Customizable Flat Illustration">
            <a:extLst>
              <a:ext uri="{FF2B5EF4-FFF2-40B4-BE49-F238E27FC236}">
                <a16:creationId xmlns:a16="http://schemas.microsoft.com/office/drawing/2014/main" id="{39B7579F-B75F-6863-5101-472F0F98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39" y="1756697"/>
            <a:ext cx="5020917" cy="334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81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2753D7-EC5A-10CF-631B-E225C6350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28650"/>
            <a:ext cx="8596312" cy="1320800"/>
          </a:xfrm>
        </p:spPr>
        <p:txBody>
          <a:bodyPr/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B20AA-95CC-574A-DA07-894D941F57D0}"/>
              </a:ext>
            </a:extLst>
          </p:cNvPr>
          <p:cNvSpPr txBox="1"/>
          <p:nvPr/>
        </p:nvSpPr>
        <p:spPr>
          <a:xfrm>
            <a:off x="677863" y="2484703"/>
            <a:ext cx="3666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Level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(Cryptography)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Key encryption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 encryption</a:t>
            </a:r>
          </a:p>
        </p:txBody>
      </p:sp>
      <p:pic>
        <p:nvPicPr>
          <p:cNvPr id="7" name="Picture 2" descr="Intellectual property ans safe padlock">
            <a:extLst>
              <a:ext uri="{FF2B5EF4-FFF2-40B4-BE49-F238E27FC236}">
                <a16:creationId xmlns:a16="http://schemas.microsoft.com/office/drawing/2014/main" id="{880B38FE-640A-38F9-204F-EA3A41D5A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33" y="4264258"/>
            <a:ext cx="2175899" cy="194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diagram of a key encrypted key encryption&#10;&#10;Description automatically generated">
            <a:extLst>
              <a:ext uri="{FF2B5EF4-FFF2-40B4-BE49-F238E27FC236}">
                <a16:creationId xmlns:a16="http://schemas.microsoft.com/office/drawing/2014/main" id="{7243C6F1-3A99-61ED-42B1-AA805A663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595" y="309371"/>
            <a:ext cx="4485221" cy="2175332"/>
          </a:xfrm>
          <a:prstGeom prst="rect">
            <a:avLst/>
          </a:prstGeom>
        </p:spPr>
      </p:pic>
      <p:pic>
        <p:nvPicPr>
          <p:cNvPr id="3" name="Picture 2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1EFA8255-47AA-42B9-706E-E289A3F29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234" y="2850268"/>
            <a:ext cx="4863443" cy="263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3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C1AC6F-6267-9D48-FF1E-5F08533D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</p:txBody>
      </p:sp>
      <p:pic>
        <p:nvPicPr>
          <p:cNvPr id="9" name="Picture 8" descr="A blue and yellow snake logo&#10;&#10;Description automatically generated">
            <a:extLst>
              <a:ext uri="{FF2B5EF4-FFF2-40B4-BE49-F238E27FC236}">
                <a16:creationId xmlns:a16="http://schemas.microsoft.com/office/drawing/2014/main" id="{792AD8E1-5475-90A3-B6E9-608584DA7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72" y="2088182"/>
            <a:ext cx="2596281" cy="2849418"/>
          </a:xfrm>
          <a:prstGeom prst="rect">
            <a:avLst/>
          </a:prstGeom>
        </p:spPr>
      </p:pic>
      <p:pic>
        <p:nvPicPr>
          <p:cNvPr id="11" name="Picture 10" descr="A black and green logo&#10;&#10;Description automatically generated">
            <a:extLst>
              <a:ext uri="{FF2B5EF4-FFF2-40B4-BE49-F238E27FC236}">
                <a16:creationId xmlns:a16="http://schemas.microsoft.com/office/drawing/2014/main" id="{1C0814F0-E142-E295-8676-B1A551263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36" y="1681018"/>
            <a:ext cx="3880139" cy="1351582"/>
          </a:xfrm>
          <a:prstGeom prst="rect">
            <a:avLst/>
          </a:prstGeom>
        </p:spPr>
      </p:pic>
      <p:pic>
        <p:nvPicPr>
          <p:cNvPr id="13" name="Picture 12" descr="A seal with blue text&#10;&#10;Description automatically generated with medium confidence">
            <a:extLst>
              <a:ext uri="{FF2B5EF4-FFF2-40B4-BE49-F238E27FC236}">
                <a16:creationId xmlns:a16="http://schemas.microsoft.com/office/drawing/2014/main" id="{46889D05-7096-42F0-2C2E-4D42A99E4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019" y="3498000"/>
            <a:ext cx="2493945" cy="187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1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CCBA-9000-87FC-0E8F-A8D5057C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3C48AF-BBD8-4771-3819-37E907BC2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927" y="3209544"/>
            <a:ext cx="4723659" cy="11978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4C1B45-7B2F-DCF8-FE70-6923CAD2B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822" y="4488688"/>
            <a:ext cx="3538207" cy="14368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1B4BA3-D785-45CD-82A3-720E01362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822" y="1831008"/>
            <a:ext cx="3263473" cy="137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7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E0A1CF-B0FB-8463-838A-02E5D323A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Issues/Challenges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4E26C2-B848-7A2C-C9FB-65CFA114AD09}"/>
              </a:ext>
            </a:extLst>
          </p:cNvPr>
          <p:cNvSpPr txBox="1"/>
          <p:nvPr/>
        </p:nvSpPr>
        <p:spPr>
          <a:xfrm>
            <a:off x="677334" y="2094992"/>
            <a:ext cx="72413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be a learning curve for me as I will get an opportunity to gain more knowledge about cryptography.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Adhering to the Health Level 7 Standards.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management to adhere to deadlines.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96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</p:grp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22CA5A54-1C90-DB9F-8BA5-4AAC61FE9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9" b="909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3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99A373-E803-8B21-88F6-46B6D400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4" y="2929467"/>
            <a:ext cx="3056082" cy="1320800"/>
          </a:xfrm>
        </p:spPr>
        <p:txBody>
          <a:bodyPr/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1648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1187</TotalTime>
  <Words>804</Words>
  <Application>Microsoft Office PowerPoint</Application>
  <PresentationFormat>Widescreen</PresentationFormat>
  <Paragraphs>103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Times New Roman</vt:lpstr>
      <vt:lpstr>Trebuchet MS</vt:lpstr>
      <vt:lpstr>Wingdings 3</vt:lpstr>
      <vt:lpstr>Facet</vt:lpstr>
      <vt:lpstr>Elderly Care Management System(ECMS) – Yr 4 Project</vt:lpstr>
      <vt:lpstr>The ECMS Project</vt:lpstr>
      <vt:lpstr>Who is it for</vt:lpstr>
      <vt:lpstr>User Features</vt:lpstr>
      <vt:lpstr>Backend Features</vt:lpstr>
      <vt:lpstr>Technologies</vt:lpstr>
      <vt:lpstr>Existing Systems</vt:lpstr>
      <vt:lpstr>Potential Issues/Challenges</vt:lpstr>
      <vt:lpstr>Thank you any Questions?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(Student  C00270632) Qadeer Hussain</dc:creator>
  <cp:lastModifiedBy>(Student  C00270632) Qadeer Hussain</cp:lastModifiedBy>
  <cp:revision>47</cp:revision>
  <dcterms:created xsi:type="dcterms:W3CDTF">2024-10-22T23:17:09Z</dcterms:created>
  <dcterms:modified xsi:type="dcterms:W3CDTF">2024-11-10T20:34:39Z</dcterms:modified>
</cp:coreProperties>
</file>