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86" r:id="rId3"/>
    <p:sldId id="301" r:id="rId4"/>
    <p:sldId id="304" r:id="rId5"/>
    <p:sldId id="305" r:id="rId6"/>
    <p:sldId id="306" r:id="rId7"/>
    <p:sldId id="307" r:id="rId8"/>
    <p:sldId id="308" r:id="rId9"/>
    <p:sldId id="277" r:id="rId10"/>
  </p:sldIdLst>
  <p:sldSz cx="9144000" cy="5143500" type="screen16x9"/>
  <p:notesSz cx="6858000" cy="9144000"/>
  <p:embeddedFontLst>
    <p:embeddedFont>
      <p:font typeface="Patrick Hand SC" panose="020B0604020202020204" charset="0"/>
      <p:regular r:id="rId12"/>
    </p:embeddedFont>
    <p:embeddedFont>
      <p:font typeface="Verdana" panose="020B0604030504040204" pitchFamily="34" charset="0"/>
      <p:regular r:id="rId13"/>
      <p:bold r:id="rId14"/>
      <p:italic r:id="rId15"/>
      <p:boldItalic r:id="rId16"/>
    </p:embeddedFont>
    <p:embeddedFont>
      <p:font typeface="Patrick Hand" panose="020B0604020202020204" charset="0"/>
      <p:regular r:id="rId17"/>
    </p:embeddedFont>
    <p:embeddedFont>
      <p:font typeface="Arial Narrow" panose="020B0606020202030204" pitchFamily="3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Arabic Typesetting" panose="020B0604020202020204" charset="-78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E202ED-1EBB-4BA7-8334-8DD3D4E5F113}">
  <a:tblStyle styleId="{D2E202ED-1EBB-4BA7-8334-8DD3D4E5F1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12" autoAdjust="0"/>
    <p:restoredTop sz="98754" autoAdjust="0"/>
  </p:normalViewPr>
  <p:slideViewPr>
    <p:cSldViewPr snapToGrid="0">
      <p:cViewPr varScale="1">
        <p:scale>
          <a:sx n="116" d="100"/>
          <a:sy n="116" d="100"/>
        </p:scale>
        <p:origin x="778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53467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6907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15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40425" y="1991825"/>
            <a:ext cx="4063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&gt;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&gt;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2540425" y="1046747"/>
            <a:ext cx="4245386" cy="179204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6600" b="1" dirty="0" smtClean="0"/>
              <a:t>Theory of Automata</a:t>
            </a:r>
          </a:p>
        </p:txBody>
      </p:sp>
      <p:sp>
        <p:nvSpPr>
          <p:cNvPr id="3" name="Google Shape;57;p14"/>
          <p:cNvSpPr txBox="1">
            <a:spLocks/>
          </p:cNvSpPr>
          <p:nvPr/>
        </p:nvSpPr>
        <p:spPr>
          <a:xfrm>
            <a:off x="2596572" y="2781898"/>
            <a:ext cx="4063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3200" b="1" dirty="0" smtClean="0">
                <a:latin typeface="Patrick Hand" charset="0"/>
              </a:rPr>
              <a:t>Lecture # 01</a:t>
            </a:r>
          </a:p>
          <a:p>
            <a:pPr algn="ctr" eaLnBrk="1" hangingPunct="1">
              <a:lnSpc>
                <a:spcPct val="90000"/>
              </a:lnSpc>
            </a:pPr>
            <a:endParaRPr lang="en-US" sz="2000" b="1" dirty="0" smtClean="0">
              <a:solidFill>
                <a:srgbClr val="FFFF00"/>
              </a:solidFill>
              <a:latin typeface="Patrick Hand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b="1" dirty="0" err="1" smtClean="0">
                <a:latin typeface="Patrick Hand" charset="0"/>
              </a:rPr>
              <a:t>Imtiaz</a:t>
            </a:r>
            <a:r>
              <a:rPr lang="en-US" sz="2800" b="1" dirty="0" smtClean="0">
                <a:latin typeface="Patrick Hand" charset="0"/>
              </a:rPr>
              <a:t> Ahmed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Patrick Hand" charset="0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5" name="Google Shape;57;p14"/>
          <p:cNvSpPr txBox="1">
            <a:spLocks/>
          </p:cNvSpPr>
          <p:nvPr/>
        </p:nvSpPr>
        <p:spPr>
          <a:xfrm>
            <a:off x="1004393" y="-48123"/>
            <a:ext cx="3639797" cy="637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abic Typesetting" pitchFamily="66" charset="-78"/>
              <a:ea typeface="Patrick Hand SC"/>
              <a:cs typeface="Arabic Typesetting" pitchFamily="66" charset="-78"/>
              <a:sym typeface="Patrick Hand SC"/>
            </a:endParaRPr>
          </a:p>
        </p:txBody>
      </p:sp>
      <p:sp>
        <p:nvSpPr>
          <p:cNvPr id="6" name="Google Shape;338;p37"/>
          <p:cNvSpPr/>
          <p:nvPr/>
        </p:nvSpPr>
        <p:spPr>
          <a:xfrm>
            <a:off x="6334329" y="2132647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8" name="Google Shape;57;p14"/>
          <p:cNvSpPr txBox="1">
            <a:spLocks/>
          </p:cNvSpPr>
          <p:nvPr/>
        </p:nvSpPr>
        <p:spPr>
          <a:xfrm>
            <a:off x="1156793" y="104277"/>
            <a:ext cx="3639797" cy="637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abic Typesetting" charset="-78"/>
              <a:ea typeface="Verdana" pitchFamily="34" charset="0"/>
              <a:cs typeface="Arabic Typesetting" charset="-78"/>
              <a:sym typeface="Patrick Hand SC"/>
            </a:endParaRPr>
          </a:p>
        </p:txBody>
      </p:sp>
      <p:sp>
        <p:nvSpPr>
          <p:cNvPr id="9" name="Google Shape;57;p14"/>
          <p:cNvSpPr txBox="1">
            <a:spLocks/>
          </p:cNvSpPr>
          <p:nvPr/>
        </p:nvSpPr>
        <p:spPr>
          <a:xfrm>
            <a:off x="952750" y="-14473"/>
            <a:ext cx="3639797" cy="45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ar-AE" sz="2000" dirty="0"/>
              <a:t>بِسْمِ اللهِ الرَّحْمٰنِ الرَّحِيْمِ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Courier New" pitchFamily="49" charset="0"/>
              <a:sym typeface="Patrick Hand S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eaLnBrk="1" hangingPunct="1">
              <a:spcBef>
                <a:spcPct val="80000"/>
              </a:spcBef>
            </a:pPr>
            <a:r>
              <a:rPr lang="en-US" dirty="0" smtClean="0"/>
              <a:t>Automata is the plural of automaton and it means “something that works automatically”</a:t>
            </a:r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171450"/>
            <a:ext cx="7772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92181" y="649706"/>
            <a:ext cx="5887500" cy="830179"/>
          </a:xfrm>
        </p:spPr>
        <p:txBody>
          <a:bodyPr/>
          <a:lstStyle/>
          <a:p>
            <a:pPr lvl="0"/>
            <a:r>
              <a:rPr lang="en-US" dirty="0" smtClean="0"/>
              <a:t>What does Automata Mean?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7" name="Google Shape;153;p7"/>
          <p:cNvGrpSpPr/>
          <p:nvPr/>
        </p:nvGrpSpPr>
        <p:grpSpPr>
          <a:xfrm>
            <a:off x="3415531" y="2406316"/>
            <a:ext cx="2504005" cy="2189743"/>
            <a:chOff x="5075497" y="3551721"/>
            <a:chExt cx="952499" cy="900487"/>
          </a:xfrm>
        </p:grpSpPr>
        <p:sp>
          <p:nvSpPr>
            <p:cNvPr id="8" name="Google Shape;154;p7"/>
            <p:cNvSpPr/>
            <p:nvPr/>
          </p:nvSpPr>
          <p:spPr>
            <a:xfrm>
              <a:off x="5280836" y="3551721"/>
              <a:ext cx="747160" cy="485529"/>
            </a:xfrm>
            <a:custGeom>
              <a:avLst/>
              <a:gdLst/>
              <a:ahLst/>
              <a:cxnLst/>
              <a:rect l="l" t="t" r="r" b="b"/>
              <a:pathLst>
                <a:path w="747160" h="485529" extrusionOk="0">
                  <a:moveTo>
                    <a:pt x="737273" y="2848"/>
                  </a:moveTo>
                  <a:cubicBezTo>
                    <a:pt x="731149" y="-902"/>
                    <a:pt x="723595" y="-973"/>
                    <a:pt x="717471" y="2777"/>
                  </a:cubicBezTo>
                  <a:lnTo>
                    <a:pt x="578568" y="87225"/>
                  </a:lnTo>
                  <a:cubicBezTo>
                    <a:pt x="572395" y="90974"/>
                    <a:pt x="568566" y="97986"/>
                    <a:pt x="568566" y="105555"/>
                  </a:cubicBezTo>
                  <a:cubicBezTo>
                    <a:pt x="568566" y="113115"/>
                    <a:pt x="572386" y="120127"/>
                    <a:pt x="578568" y="123876"/>
                  </a:cubicBezTo>
                  <a:lnTo>
                    <a:pt x="613258" y="144973"/>
                  </a:lnTo>
                  <a:lnTo>
                    <a:pt x="538458" y="258624"/>
                  </a:lnTo>
                  <a:lnTo>
                    <a:pt x="451675" y="197087"/>
                  </a:lnTo>
                  <a:cubicBezTo>
                    <a:pt x="442655" y="190673"/>
                    <a:pt x="431502" y="188443"/>
                    <a:pt x="420957" y="191027"/>
                  </a:cubicBezTo>
                  <a:cubicBezTo>
                    <a:pt x="410366" y="193560"/>
                    <a:pt x="401212" y="200593"/>
                    <a:pt x="395630" y="210493"/>
                  </a:cubicBezTo>
                  <a:lnTo>
                    <a:pt x="306934" y="367767"/>
                  </a:lnTo>
                  <a:lnTo>
                    <a:pt x="163744" y="164661"/>
                  </a:lnTo>
                  <a:cubicBezTo>
                    <a:pt x="155638" y="153160"/>
                    <a:pt x="142570" y="147040"/>
                    <a:pt x="129159" y="147881"/>
                  </a:cubicBezTo>
                  <a:cubicBezTo>
                    <a:pt x="115691" y="148935"/>
                    <a:pt x="103632" y="157183"/>
                    <a:pt x="97165" y="169778"/>
                  </a:cubicBezTo>
                  <a:lnTo>
                    <a:pt x="0" y="359265"/>
                  </a:lnTo>
                  <a:cubicBezTo>
                    <a:pt x="28527" y="360157"/>
                    <a:pt x="55921" y="366348"/>
                    <a:pt x="81210" y="377231"/>
                  </a:cubicBezTo>
                  <a:lnTo>
                    <a:pt x="137303" y="267855"/>
                  </a:lnTo>
                  <a:lnTo>
                    <a:pt x="278854" y="468651"/>
                  </a:lnTo>
                  <a:cubicBezTo>
                    <a:pt x="286779" y="479888"/>
                    <a:pt x="298990" y="486211"/>
                    <a:pt x="312649" y="485471"/>
                  </a:cubicBezTo>
                  <a:cubicBezTo>
                    <a:pt x="325831" y="484752"/>
                    <a:pt x="337833" y="477081"/>
                    <a:pt x="344624" y="465043"/>
                  </a:cubicBezTo>
                  <a:lnTo>
                    <a:pt x="442265" y="291891"/>
                  </a:lnTo>
                  <a:lnTo>
                    <a:pt x="526704" y="351787"/>
                  </a:lnTo>
                  <a:cubicBezTo>
                    <a:pt x="544687" y="364544"/>
                    <a:pt x="568871" y="359660"/>
                    <a:pt x="581244" y="340864"/>
                  </a:cubicBezTo>
                  <a:lnTo>
                    <a:pt x="682457" y="187025"/>
                  </a:lnTo>
                  <a:lnTo>
                    <a:pt x="717471" y="208314"/>
                  </a:lnTo>
                  <a:cubicBezTo>
                    <a:pt x="720519" y="210168"/>
                    <a:pt x="723938" y="211101"/>
                    <a:pt x="727319" y="211101"/>
                  </a:cubicBezTo>
                  <a:cubicBezTo>
                    <a:pt x="730758" y="211101"/>
                    <a:pt x="734197" y="210148"/>
                    <a:pt x="737273" y="208253"/>
                  </a:cubicBezTo>
                  <a:cubicBezTo>
                    <a:pt x="743398" y="204474"/>
                    <a:pt x="747160" y="197522"/>
                    <a:pt x="747160" y="189994"/>
                  </a:cubicBezTo>
                  <a:lnTo>
                    <a:pt x="747160" y="21117"/>
                  </a:lnTo>
                  <a:cubicBezTo>
                    <a:pt x="747160" y="13578"/>
                    <a:pt x="743398" y="6647"/>
                    <a:pt x="737273" y="28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" name="Google Shape;155;p7"/>
            <p:cNvGrpSpPr/>
            <p:nvPr/>
          </p:nvGrpSpPr>
          <p:grpSpPr>
            <a:xfrm>
              <a:off x="5075497" y="3903346"/>
              <a:ext cx="436559" cy="548862"/>
              <a:chOff x="5075497" y="3903346"/>
              <a:chExt cx="436559" cy="548862"/>
            </a:xfrm>
          </p:grpSpPr>
          <p:sp>
            <p:nvSpPr>
              <p:cNvPr id="10" name="Google Shape;156;p7"/>
              <p:cNvSpPr/>
              <p:nvPr/>
            </p:nvSpPr>
            <p:spPr>
              <a:xfrm>
                <a:off x="5214400" y="4051116"/>
                <a:ext cx="119062" cy="126662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126662" extrusionOk="0">
                    <a:moveTo>
                      <a:pt x="59531" y="0"/>
                    </a:moveTo>
                    <a:cubicBezTo>
                      <a:pt x="26708" y="0"/>
                      <a:pt x="0" y="28413"/>
                      <a:pt x="0" y="63331"/>
                    </a:cubicBezTo>
                    <a:cubicBezTo>
                      <a:pt x="0" y="98249"/>
                      <a:pt x="26708" y="126662"/>
                      <a:pt x="59531" y="126662"/>
                    </a:cubicBezTo>
                    <a:cubicBezTo>
                      <a:pt x="92364" y="126662"/>
                      <a:pt x="119063" y="98249"/>
                      <a:pt x="119063" y="63331"/>
                    </a:cubicBezTo>
                    <a:cubicBezTo>
                      <a:pt x="119063" y="28413"/>
                      <a:pt x="92364" y="0"/>
                      <a:pt x="59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57;p7"/>
              <p:cNvSpPr/>
              <p:nvPr/>
            </p:nvSpPr>
            <p:spPr>
              <a:xfrm>
                <a:off x="5075497" y="3903346"/>
                <a:ext cx="436559" cy="548862"/>
              </a:xfrm>
              <a:custGeom>
                <a:avLst/>
                <a:gdLst/>
                <a:ahLst/>
                <a:cxnLst/>
                <a:rect l="l" t="t" r="r" b="b"/>
                <a:pathLst>
                  <a:path w="436559" h="548862" extrusionOk="0">
                    <a:moveTo>
                      <a:pt x="435016" y="308488"/>
                    </a:moveTo>
                    <a:cubicBezTo>
                      <a:pt x="435016" y="308438"/>
                      <a:pt x="434988" y="308438"/>
                      <a:pt x="434978" y="308377"/>
                    </a:cubicBezTo>
                    <a:lnTo>
                      <a:pt x="396669" y="206449"/>
                    </a:lnTo>
                    <a:cubicBezTo>
                      <a:pt x="394297" y="92220"/>
                      <a:pt x="306381" y="0"/>
                      <a:pt x="198434" y="0"/>
                    </a:cubicBezTo>
                    <a:cubicBezTo>
                      <a:pt x="89030" y="10"/>
                      <a:pt x="0" y="94723"/>
                      <a:pt x="0" y="211131"/>
                    </a:cubicBezTo>
                    <a:cubicBezTo>
                      <a:pt x="0" y="270024"/>
                      <a:pt x="22841" y="323283"/>
                      <a:pt x="59531" y="361626"/>
                    </a:cubicBezTo>
                    <a:lnTo>
                      <a:pt x="59531" y="548863"/>
                    </a:lnTo>
                    <a:lnTo>
                      <a:pt x="297656" y="548863"/>
                    </a:lnTo>
                    <a:lnTo>
                      <a:pt x="297656" y="464425"/>
                    </a:lnTo>
                    <a:cubicBezTo>
                      <a:pt x="352358" y="464425"/>
                      <a:pt x="377028" y="438170"/>
                      <a:pt x="377028" y="379987"/>
                    </a:cubicBezTo>
                    <a:lnTo>
                      <a:pt x="377028" y="337763"/>
                    </a:lnTo>
                    <a:lnTo>
                      <a:pt x="416719" y="337763"/>
                    </a:lnTo>
                    <a:cubicBezTo>
                      <a:pt x="427682" y="337763"/>
                      <a:pt x="436559" y="328319"/>
                      <a:pt x="436559" y="316656"/>
                    </a:cubicBezTo>
                    <a:cubicBezTo>
                      <a:pt x="436559" y="314062"/>
                      <a:pt x="435016" y="308488"/>
                      <a:pt x="435016" y="308488"/>
                    </a:cubicBezTo>
                    <a:close/>
                    <a:moveTo>
                      <a:pt x="317497" y="232207"/>
                    </a:moveTo>
                    <a:lnTo>
                      <a:pt x="295637" y="232207"/>
                    </a:lnTo>
                    <a:cubicBezTo>
                      <a:pt x="293075" y="245654"/>
                      <a:pt x="288017" y="258158"/>
                      <a:pt x="281121" y="269213"/>
                    </a:cubicBezTo>
                    <a:lnTo>
                      <a:pt x="300057" y="289357"/>
                    </a:lnTo>
                    <a:lnTo>
                      <a:pt x="272005" y="319199"/>
                    </a:lnTo>
                    <a:lnTo>
                      <a:pt x="253070" y="299055"/>
                    </a:lnTo>
                    <a:cubicBezTo>
                      <a:pt x="242659" y="306401"/>
                      <a:pt x="230924" y="311761"/>
                      <a:pt x="218294" y="314528"/>
                    </a:cubicBezTo>
                    <a:lnTo>
                      <a:pt x="218294" y="337752"/>
                    </a:lnTo>
                    <a:lnTo>
                      <a:pt x="178594" y="337752"/>
                    </a:lnTo>
                    <a:lnTo>
                      <a:pt x="178594" y="314528"/>
                    </a:lnTo>
                    <a:cubicBezTo>
                      <a:pt x="165964" y="311761"/>
                      <a:pt x="154210" y="306391"/>
                      <a:pt x="143818" y="299055"/>
                    </a:cubicBezTo>
                    <a:lnTo>
                      <a:pt x="124882" y="319199"/>
                    </a:lnTo>
                    <a:lnTo>
                      <a:pt x="96822" y="289357"/>
                    </a:lnTo>
                    <a:lnTo>
                      <a:pt x="115757" y="269213"/>
                    </a:lnTo>
                    <a:cubicBezTo>
                      <a:pt x="108861" y="258148"/>
                      <a:pt x="103794" y="245654"/>
                      <a:pt x="101241" y="232207"/>
                    </a:cubicBezTo>
                    <a:lnTo>
                      <a:pt x="79372" y="232207"/>
                    </a:lnTo>
                    <a:lnTo>
                      <a:pt x="79372" y="189993"/>
                    </a:lnTo>
                    <a:lnTo>
                      <a:pt x="101232" y="189993"/>
                    </a:lnTo>
                    <a:cubicBezTo>
                      <a:pt x="103794" y="176557"/>
                      <a:pt x="108861" y="164053"/>
                      <a:pt x="115748" y="152998"/>
                    </a:cubicBezTo>
                    <a:lnTo>
                      <a:pt x="98127" y="134242"/>
                    </a:lnTo>
                    <a:lnTo>
                      <a:pt x="126187" y="104400"/>
                    </a:lnTo>
                    <a:lnTo>
                      <a:pt x="143808" y="123146"/>
                    </a:lnTo>
                    <a:cubicBezTo>
                      <a:pt x="154210" y="115800"/>
                      <a:pt x="165954" y="110439"/>
                      <a:pt x="178584" y="107673"/>
                    </a:cubicBezTo>
                    <a:lnTo>
                      <a:pt x="178584" y="84448"/>
                    </a:lnTo>
                    <a:lnTo>
                      <a:pt x="218275" y="84448"/>
                    </a:lnTo>
                    <a:lnTo>
                      <a:pt x="218275" y="107673"/>
                    </a:lnTo>
                    <a:cubicBezTo>
                      <a:pt x="230905" y="110439"/>
                      <a:pt x="242649" y="115810"/>
                      <a:pt x="253051" y="123146"/>
                    </a:cubicBezTo>
                    <a:lnTo>
                      <a:pt x="270672" y="104400"/>
                    </a:lnTo>
                    <a:lnTo>
                      <a:pt x="298733" y="134242"/>
                    </a:lnTo>
                    <a:lnTo>
                      <a:pt x="281102" y="152998"/>
                    </a:lnTo>
                    <a:cubicBezTo>
                      <a:pt x="288007" y="164063"/>
                      <a:pt x="293065" y="176557"/>
                      <a:pt x="295618" y="189993"/>
                    </a:cubicBezTo>
                    <a:lnTo>
                      <a:pt x="317478" y="189993"/>
                    </a:lnTo>
                    <a:lnTo>
                      <a:pt x="317478" y="23220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chemeClr val="bg1"/>
                </a:solidFill>
              </a:rPr>
              <a:t>Basic Concepts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770021"/>
            <a:ext cx="5887500" cy="356760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0" eaLnBrk="1" hangingPunct="1">
              <a:spcBef>
                <a:spcPct val="80000"/>
              </a:spcBef>
              <a:buFont typeface="Wingdings" pitchFamily="2" charset="2"/>
              <a:buChar char="q"/>
            </a:pPr>
            <a:r>
              <a:rPr lang="en-US" sz="1800" b="1" dirty="0" smtClean="0">
                <a:latin typeface="Arial Narrow" pitchFamily="34" charset="0"/>
              </a:rPr>
              <a:t>Alphabets</a:t>
            </a:r>
          </a:p>
          <a:p>
            <a:pPr lvl="1">
              <a:spcBef>
                <a:spcPct val="80000"/>
              </a:spcBef>
              <a:buFont typeface="Wingdings" pitchFamily="2" charset="2"/>
              <a:buChar char="§"/>
            </a:pPr>
            <a:r>
              <a:rPr lang="en-US" sz="1600" b="1" dirty="0" smtClean="0">
                <a:latin typeface="Arial Narrow" pitchFamily="34" charset="0"/>
              </a:rPr>
              <a:t>A finite non empty set of symbols (letters) is called alphabet.</a:t>
            </a:r>
          </a:p>
          <a:p>
            <a:pPr lvl="1">
              <a:spcBef>
                <a:spcPct val="80000"/>
              </a:spcBef>
              <a:buFont typeface="Wingdings" pitchFamily="2" charset="2"/>
              <a:buChar char="§"/>
            </a:pPr>
            <a:r>
              <a:rPr lang="en-US" sz="1600" b="1" dirty="0" smtClean="0">
                <a:latin typeface="Arial Narrow" pitchFamily="34" charset="0"/>
              </a:rPr>
              <a:t>It is denoted by Greek letter </a:t>
            </a:r>
            <a:r>
              <a:rPr lang="el-GR" sz="1600" b="1" dirty="0" smtClean="0">
                <a:latin typeface="Arial Narrow" pitchFamily="34" charset="0"/>
              </a:rPr>
              <a:t>Σ</a:t>
            </a:r>
            <a:r>
              <a:rPr lang="en-US" sz="1600" b="1" dirty="0" smtClean="0">
                <a:latin typeface="Arial Narrow" pitchFamily="34" charset="0"/>
              </a:rPr>
              <a:t> (sigma)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sz="1800" b="1" dirty="0" smtClean="0">
                <a:latin typeface="Arial Narrow" pitchFamily="34" charset="0"/>
              </a:rPr>
              <a:t>	</a:t>
            </a:r>
            <a:r>
              <a:rPr lang="en-US" sz="1800" b="1" u="sng" dirty="0" smtClean="0">
                <a:latin typeface="Arial Narrow" pitchFamily="34" charset="0"/>
              </a:rPr>
              <a:t>Example : 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sz="1600" dirty="0" smtClean="0">
                <a:latin typeface="Arial Narrow" pitchFamily="34" charset="0"/>
              </a:rPr>
              <a:t>	</a:t>
            </a:r>
            <a:r>
              <a:rPr lang="en-US" sz="1600" b="1" dirty="0" smtClean="0">
                <a:latin typeface="Arial Narrow" pitchFamily="34" charset="0"/>
              </a:rPr>
              <a:t>Σ = {</a:t>
            </a:r>
            <a:r>
              <a:rPr lang="en-US" sz="1600" b="1" dirty="0" err="1" smtClean="0">
                <a:latin typeface="Arial Narrow" pitchFamily="34" charset="0"/>
              </a:rPr>
              <a:t>a,b</a:t>
            </a:r>
            <a:r>
              <a:rPr lang="en-US" sz="1600" b="1" dirty="0" smtClean="0">
                <a:latin typeface="Arial Narrow" pitchFamily="34" charset="0"/>
              </a:rPr>
              <a:t>}   a, b,   </a:t>
            </a:r>
            <a:r>
              <a:rPr lang="en-US" sz="1600" b="1" dirty="0" err="1" smtClean="0">
                <a:latin typeface="Arial Narrow" pitchFamily="34" charset="0"/>
              </a:rPr>
              <a:t>ab</a:t>
            </a:r>
            <a:r>
              <a:rPr lang="en-US" sz="1600" b="1" dirty="0" smtClean="0">
                <a:latin typeface="Arial Narrow" pitchFamily="34" charset="0"/>
              </a:rPr>
              <a:t>,   aba,  </a:t>
            </a:r>
            <a:r>
              <a:rPr lang="en-US" sz="1600" b="1" dirty="0" err="1" smtClean="0">
                <a:latin typeface="Arial Narrow" pitchFamily="34" charset="0"/>
              </a:rPr>
              <a:t>abab</a:t>
            </a:r>
            <a:r>
              <a:rPr lang="en-US" sz="1600" b="1" dirty="0" smtClean="0">
                <a:latin typeface="Arial Narrow" pitchFamily="34" charset="0"/>
              </a:rPr>
              <a:t>,   bb, </a:t>
            </a:r>
            <a:r>
              <a:rPr lang="en-US" sz="1600" b="1" dirty="0" err="1" smtClean="0">
                <a:latin typeface="Arial Narrow" pitchFamily="34" charset="0"/>
              </a:rPr>
              <a:t>aa</a:t>
            </a:r>
            <a:r>
              <a:rPr lang="en-US" sz="1600" b="1" dirty="0" smtClean="0">
                <a:latin typeface="Arial Narrow" pitchFamily="34" charset="0"/>
              </a:rPr>
              <a:t>, </a:t>
            </a:r>
            <a:r>
              <a:rPr lang="en-US" sz="1600" b="1" dirty="0" err="1" smtClean="0">
                <a:latin typeface="Arial Narrow" pitchFamily="34" charset="0"/>
              </a:rPr>
              <a:t>abababab</a:t>
            </a:r>
            <a:r>
              <a:rPr lang="en-US" sz="1600" b="1" dirty="0" smtClean="0">
                <a:latin typeface="Arial Narrow" pitchFamily="34" charset="0"/>
              </a:rPr>
              <a:t>,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sz="1600" b="1" dirty="0" smtClean="0">
                <a:latin typeface="Arial Narrow" pitchFamily="34" charset="0"/>
              </a:rPr>
              <a:t>	Σ = {0,1} (important as this is the language which the computer understands.) 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sz="1600" b="1" dirty="0" smtClean="0">
                <a:latin typeface="Arial Narrow" pitchFamily="34" charset="0"/>
              </a:rPr>
              <a:t>	Σ = {</a:t>
            </a:r>
            <a:r>
              <a:rPr lang="en-US" sz="1600" b="1" dirty="0" err="1" smtClean="0">
                <a:latin typeface="Arial Narrow" pitchFamily="34" charset="0"/>
              </a:rPr>
              <a:t>i,j,k</a:t>
            </a:r>
            <a:r>
              <a:rPr lang="en-US" sz="1600" b="1" dirty="0" smtClean="0">
                <a:latin typeface="Arial Narrow" pitchFamily="34" charset="0"/>
              </a:rPr>
              <a:t>}    i, j , k,  </a:t>
            </a:r>
            <a:r>
              <a:rPr lang="en-US" sz="1600" b="1" dirty="0" err="1" smtClean="0">
                <a:latin typeface="Arial Narrow" pitchFamily="34" charset="0"/>
              </a:rPr>
              <a:t>ij</a:t>
            </a:r>
            <a:r>
              <a:rPr lang="en-US" sz="1600" b="1" dirty="0" smtClean="0">
                <a:latin typeface="Arial Narrow" pitchFamily="34" charset="0"/>
              </a:rPr>
              <a:t>, </a:t>
            </a:r>
            <a:r>
              <a:rPr lang="en-US" sz="1600" b="1" dirty="0" err="1" smtClean="0">
                <a:latin typeface="Arial Narrow" pitchFamily="34" charset="0"/>
              </a:rPr>
              <a:t>ik</a:t>
            </a:r>
            <a:r>
              <a:rPr lang="en-US" sz="1600" b="1" dirty="0" smtClean="0">
                <a:latin typeface="Arial Narrow" pitchFamily="34" charset="0"/>
              </a:rPr>
              <a:t>, </a:t>
            </a:r>
            <a:r>
              <a:rPr lang="en-US" sz="1600" b="1" dirty="0" err="1" smtClean="0">
                <a:latin typeface="Arial Narrow" pitchFamily="34" charset="0"/>
              </a:rPr>
              <a:t>jk</a:t>
            </a:r>
            <a:r>
              <a:rPr lang="en-US" sz="1600" b="1" dirty="0" smtClean="0">
                <a:latin typeface="Arial Narrow" pitchFamily="34" charset="0"/>
              </a:rPr>
              <a:t>, </a:t>
            </a:r>
            <a:r>
              <a:rPr lang="en-US" sz="1600" b="1" dirty="0" err="1" smtClean="0">
                <a:latin typeface="Arial Narrow" pitchFamily="34" charset="0"/>
              </a:rPr>
              <a:t>ijk</a:t>
            </a:r>
            <a:r>
              <a:rPr lang="en-US" sz="1600" b="1" dirty="0" smtClean="0">
                <a:latin typeface="Arial Narrow" pitchFamily="34" charset="0"/>
              </a:rPr>
              <a:t>, </a:t>
            </a:r>
            <a:r>
              <a:rPr lang="en-US" sz="1600" b="1" dirty="0" err="1" smtClean="0">
                <a:latin typeface="Arial Narrow" pitchFamily="34" charset="0"/>
              </a:rPr>
              <a:t>ijkijk</a:t>
            </a:r>
            <a:endParaRPr sz="1600" b="1" dirty="0">
              <a:latin typeface="Arial Narrow" pitchFamily="34" charset="0"/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5" name="Google Shape;338;p37"/>
          <p:cNvSpPr/>
          <p:nvPr/>
        </p:nvSpPr>
        <p:spPr>
          <a:xfrm>
            <a:off x="7841416" y="4543337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chemeClr val="bg1"/>
                </a:solidFill>
              </a:rPr>
              <a:t>Basic Concepts (</a:t>
            </a:r>
            <a:r>
              <a:rPr lang="en-US" sz="2800" dirty="0" err="1" smtClean="0">
                <a:solidFill>
                  <a:schemeClr val="bg1"/>
                </a:solidFill>
              </a:rPr>
              <a:t>Contd</a:t>
            </a:r>
            <a:r>
              <a:rPr lang="en-US" sz="2800" dirty="0" smtClean="0">
                <a:solidFill>
                  <a:schemeClr val="bg1"/>
                </a:solidFill>
              </a:rPr>
              <a:t>…)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770021"/>
            <a:ext cx="5887500" cy="356760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eaLnBrk="1" hangingPunct="1">
              <a:spcBef>
                <a:spcPct val="80000"/>
              </a:spcBef>
              <a:buFont typeface="Wingdings" pitchFamily="2" charset="2"/>
              <a:buChar char="q"/>
            </a:pPr>
            <a:r>
              <a:rPr lang="en-US" sz="2000" b="1" dirty="0" smtClean="0">
                <a:latin typeface="Arial Narrow" pitchFamily="34" charset="0"/>
              </a:rPr>
              <a:t>Strings</a:t>
            </a:r>
          </a:p>
          <a:p>
            <a:pPr lvl="1" eaLnBrk="1" hangingPunct="1">
              <a:spcBef>
                <a:spcPct val="80000"/>
              </a:spcBef>
              <a:buFont typeface="Wingdings" pitchFamily="2" charset="2"/>
              <a:buChar char="§"/>
            </a:pPr>
            <a:r>
              <a:rPr lang="en-US" sz="1800" b="1" dirty="0" smtClean="0">
                <a:latin typeface="Arial Narrow" pitchFamily="34" charset="0"/>
              </a:rPr>
              <a:t>Concatenation of finite number of letters from the alphabet is called a string. 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sz="2000" b="1" dirty="0" smtClean="0">
                <a:latin typeface="Arial Narrow" pitchFamily="34" charset="0"/>
              </a:rPr>
              <a:t> Example 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sz="1800" b="1" dirty="0" smtClean="0">
                <a:latin typeface="Arial Narrow" pitchFamily="34" charset="0"/>
              </a:rPr>
              <a:t>	If Σ = {</a:t>
            </a:r>
            <a:r>
              <a:rPr lang="en-US" sz="1800" b="1" dirty="0" err="1" smtClean="0">
                <a:latin typeface="Arial Narrow" pitchFamily="34" charset="0"/>
              </a:rPr>
              <a:t>a,b</a:t>
            </a:r>
            <a:r>
              <a:rPr lang="en-US" sz="1800" b="1" dirty="0" smtClean="0">
                <a:latin typeface="Arial Narrow" pitchFamily="34" charset="0"/>
              </a:rPr>
              <a:t>} then 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sz="1800" b="1" dirty="0" smtClean="0">
                <a:latin typeface="Arial Narrow" pitchFamily="34" charset="0"/>
              </a:rPr>
              <a:t>	a, </a:t>
            </a:r>
            <a:r>
              <a:rPr lang="en-US" sz="1800" b="1" dirty="0" err="1" smtClean="0">
                <a:latin typeface="Arial Narrow" pitchFamily="34" charset="0"/>
              </a:rPr>
              <a:t>abab</a:t>
            </a:r>
            <a:r>
              <a:rPr lang="en-US" sz="1800" b="1" dirty="0" smtClean="0">
                <a:latin typeface="Arial Narrow" pitchFamily="34" charset="0"/>
              </a:rPr>
              <a:t>, </a:t>
            </a:r>
            <a:r>
              <a:rPr lang="en-US" sz="1800" b="1" dirty="0" err="1" smtClean="0">
                <a:latin typeface="Arial Narrow" pitchFamily="34" charset="0"/>
              </a:rPr>
              <a:t>aaabb</a:t>
            </a:r>
            <a:r>
              <a:rPr lang="en-US" sz="1800" b="1" dirty="0" smtClean="0">
                <a:latin typeface="Arial Narrow" pitchFamily="34" charset="0"/>
              </a:rPr>
              <a:t>, </a:t>
            </a:r>
            <a:r>
              <a:rPr lang="en-US" sz="1800" b="1" dirty="0" err="1" smtClean="0">
                <a:latin typeface="Arial Narrow" pitchFamily="34" charset="0"/>
              </a:rPr>
              <a:t>ababababababababab</a:t>
            </a:r>
            <a:r>
              <a:rPr lang="en-US" sz="1800" b="1" dirty="0" smtClean="0">
                <a:latin typeface="Arial Narrow" pitchFamily="34" charset="0"/>
              </a:rPr>
              <a:t>  are few examples of strings generated from the set of alphabet given above</a:t>
            </a:r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5" name="Google Shape;338;p37"/>
          <p:cNvSpPr/>
          <p:nvPr/>
        </p:nvSpPr>
        <p:spPr>
          <a:xfrm>
            <a:off x="7841416" y="4543337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chemeClr val="bg1"/>
                </a:solidFill>
              </a:rPr>
              <a:t>Basic Concepts (</a:t>
            </a:r>
            <a:r>
              <a:rPr lang="en-US" sz="2800" dirty="0" err="1" smtClean="0">
                <a:solidFill>
                  <a:schemeClr val="bg1"/>
                </a:solidFill>
              </a:rPr>
              <a:t>Contd</a:t>
            </a:r>
            <a:r>
              <a:rPr lang="en-US" sz="2800" dirty="0" smtClean="0">
                <a:solidFill>
                  <a:schemeClr val="bg1"/>
                </a:solidFill>
              </a:rPr>
              <a:t>…)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770021"/>
            <a:ext cx="5887500" cy="356760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ct val="80000"/>
              </a:spcBef>
              <a:buFont typeface="Wingdings" pitchFamily="2" charset="2"/>
              <a:buChar char="q"/>
            </a:pPr>
            <a:endParaRPr lang="en-US" sz="1800" b="1" dirty="0" smtClean="0">
              <a:latin typeface="Arial Narrow" pitchFamily="34" charset="0"/>
            </a:endParaRPr>
          </a:p>
          <a:p>
            <a:pPr>
              <a:spcBef>
                <a:spcPct val="80000"/>
              </a:spcBef>
              <a:buFont typeface="Wingdings" pitchFamily="2" charset="2"/>
              <a:buChar char="q"/>
            </a:pPr>
            <a:r>
              <a:rPr lang="en-US" b="1" dirty="0" smtClean="0">
                <a:latin typeface="Arial Narrow" pitchFamily="34" charset="0"/>
              </a:rPr>
              <a:t>Empty string or null string</a:t>
            </a:r>
          </a:p>
          <a:p>
            <a:pPr lvl="1">
              <a:spcBef>
                <a:spcPct val="80000"/>
              </a:spcBef>
              <a:buFont typeface="Wingdings" pitchFamily="2" charset="2"/>
              <a:buChar char="§"/>
            </a:pPr>
            <a:r>
              <a:rPr lang="en-US" sz="1800" b="1" dirty="0" smtClean="0">
                <a:latin typeface="Arial Narrow" pitchFamily="34" charset="0"/>
              </a:rPr>
              <a:t>Sometimes a string with no symbol at all is used, denoted by Capital Greek letter Lambda  Λ</a:t>
            </a:r>
          </a:p>
          <a:p>
            <a:pPr lvl="1">
              <a:spcBef>
                <a:spcPct val="80000"/>
              </a:spcBef>
              <a:buFont typeface="Wingdings" pitchFamily="2" charset="2"/>
              <a:buChar char="§"/>
            </a:pPr>
            <a:r>
              <a:rPr lang="en-US" sz="1800" b="1" dirty="0" smtClean="0">
                <a:latin typeface="Arial Narrow" pitchFamily="34" charset="0"/>
              </a:rPr>
              <a:t>It is called an empty string or null string.</a:t>
            </a:r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6429" y="4658875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dirty="0"/>
          </a:p>
        </p:txBody>
      </p:sp>
      <p:sp>
        <p:nvSpPr>
          <p:cNvPr id="19" name="Google Shape;338;p37"/>
          <p:cNvSpPr/>
          <p:nvPr/>
        </p:nvSpPr>
        <p:spPr>
          <a:xfrm>
            <a:off x="7841416" y="4543337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chemeClr val="bg1"/>
                </a:solidFill>
              </a:rPr>
              <a:t>Basic Concepts (</a:t>
            </a:r>
            <a:r>
              <a:rPr lang="en-US" sz="2800" dirty="0" err="1" smtClean="0">
                <a:solidFill>
                  <a:schemeClr val="bg1"/>
                </a:solidFill>
              </a:rPr>
              <a:t>Contd</a:t>
            </a:r>
            <a:r>
              <a:rPr lang="en-US" sz="2800" dirty="0" smtClean="0">
                <a:solidFill>
                  <a:schemeClr val="bg1"/>
                </a:solidFill>
              </a:rPr>
              <a:t>…)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770021"/>
            <a:ext cx="5887500" cy="37297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65760" indent="-256032">
              <a:spcBef>
                <a:spcPct val="80000"/>
              </a:spcBef>
              <a:buFont typeface="Wingdings" pitchFamily="2" charset="2"/>
              <a:buChar char="q"/>
              <a:defRPr/>
            </a:pPr>
            <a:r>
              <a:rPr lang="en-US" sz="2000" b="1" dirty="0" smtClean="0">
                <a:latin typeface="Arial Narrow" pitchFamily="34" charset="0"/>
              </a:rPr>
              <a:t>Words</a:t>
            </a:r>
            <a:endParaRPr lang="en-US" sz="1800" b="1" dirty="0" smtClean="0">
              <a:latin typeface="Arial Narrow" pitchFamily="34" charset="0"/>
            </a:endParaRPr>
          </a:p>
          <a:p>
            <a:pPr marL="621792" lvl="1">
              <a:spcBef>
                <a:spcPct val="80000"/>
              </a:spcBef>
              <a:buFont typeface="Wingdings" pitchFamily="2" charset="2"/>
              <a:buChar char="§"/>
              <a:defRPr/>
            </a:pPr>
            <a:r>
              <a:rPr lang="en-US" sz="1800" b="1" dirty="0" smtClean="0">
                <a:latin typeface="Arial Narrow" pitchFamily="34" charset="0"/>
              </a:rPr>
              <a:t>Words are strings belonging to some language. </a:t>
            </a:r>
          </a:p>
          <a:p>
            <a:pPr marL="365760" indent="-256032">
              <a:spcBef>
                <a:spcPct val="80000"/>
              </a:spcBef>
              <a:buNone/>
              <a:defRPr/>
            </a:pPr>
            <a:r>
              <a:rPr lang="en-US" sz="2000" b="1" dirty="0" smtClean="0">
                <a:latin typeface="Arial Narrow" pitchFamily="34" charset="0"/>
              </a:rPr>
              <a:t>Example </a:t>
            </a:r>
            <a:endParaRPr lang="en-US" sz="1800" b="1" dirty="0" smtClean="0">
              <a:latin typeface="Arial Narrow" pitchFamily="34" charset="0"/>
            </a:endParaRPr>
          </a:p>
          <a:p>
            <a:pPr marL="365760" indent="-256032">
              <a:spcBef>
                <a:spcPct val="80000"/>
              </a:spcBef>
              <a:buNone/>
              <a:defRPr/>
            </a:pPr>
            <a:r>
              <a:rPr lang="en-US" sz="1800" b="1" dirty="0" smtClean="0">
                <a:latin typeface="Arial Narrow" pitchFamily="34" charset="0"/>
              </a:rPr>
              <a:t>	If Σ= {x} then a language L can be defined as </a:t>
            </a:r>
          </a:p>
          <a:p>
            <a:pPr marL="365760" indent="-256032">
              <a:spcBef>
                <a:spcPct val="80000"/>
              </a:spcBef>
              <a:buNone/>
              <a:defRPr/>
            </a:pPr>
            <a:r>
              <a:rPr lang="en-US" sz="1800" b="1" dirty="0" smtClean="0">
                <a:latin typeface="Arial Narrow" pitchFamily="34" charset="0"/>
              </a:rPr>
              <a:t>	L={</a:t>
            </a:r>
            <a:r>
              <a:rPr lang="en-US" sz="1800" b="1" dirty="0" err="1" smtClean="0">
                <a:latin typeface="Arial Narrow" pitchFamily="34" charset="0"/>
              </a:rPr>
              <a:t>xn</a:t>
            </a:r>
            <a:r>
              <a:rPr lang="en-US" sz="1800" b="1" dirty="0" smtClean="0">
                <a:latin typeface="Arial Narrow" pitchFamily="34" charset="0"/>
              </a:rPr>
              <a:t> : n=1,2,3,…..} or L={</a:t>
            </a:r>
            <a:r>
              <a:rPr lang="en-US" sz="1800" b="1" dirty="0" err="1" smtClean="0">
                <a:latin typeface="Arial Narrow" pitchFamily="34" charset="0"/>
              </a:rPr>
              <a:t>x,xx,xxx</a:t>
            </a:r>
            <a:r>
              <a:rPr lang="en-US" sz="1800" b="1" dirty="0" smtClean="0">
                <a:latin typeface="Arial Narrow" pitchFamily="34" charset="0"/>
              </a:rPr>
              <a:t>,….} </a:t>
            </a:r>
          </a:p>
          <a:p>
            <a:pPr marL="365760" indent="-256032">
              <a:spcBef>
                <a:spcPct val="80000"/>
              </a:spcBef>
              <a:buNone/>
              <a:defRPr/>
            </a:pPr>
            <a:r>
              <a:rPr lang="en-US" sz="1800" b="1" dirty="0" smtClean="0">
                <a:latin typeface="Arial Narrow" pitchFamily="34" charset="0"/>
              </a:rPr>
              <a:t>	Here </a:t>
            </a:r>
            <a:r>
              <a:rPr lang="en-US" sz="1800" b="1" dirty="0" err="1" smtClean="0">
                <a:latin typeface="Arial Narrow" pitchFamily="34" charset="0"/>
              </a:rPr>
              <a:t>x,xx</a:t>
            </a:r>
            <a:r>
              <a:rPr lang="en-US" sz="1800" b="1" dirty="0" smtClean="0">
                <a:latin typeface="Arial Narrow" pitchFamily="34" charset="0"/>
              </a:rPr>
              <a:t>,… are the words of L </a:t>
            </a:r>
          </a:p>
          <a:p>
            <a:pPr marL="365760" indent="-256032">
              <a:spcBef>
                <a:spcPct val="80000"/>
              </a:spcBef>
              <a:buNone/>
              <a:defRPr/>
            </a:pPr>
            <a:r>
              <a:rPr lang="en-US" sz="1800" b="1" dirty="0" smtClean="0">
                <a:latin typeface="Arial Narrow" pitchFamily="34" charset="0"/>
              </a:rPr>
              <a:t>Note:  All words are strings, but not all strings are words.</a:t>
            </a:r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chemeClr val="bg1"/>
                </a:solidFill>
              </a:rPr>
              <a:t>Basic Concepts (</a:t>
            </a:r>
            <a:r>
              <a:rPr lang="en-US" sz="2800" dirty="0" err="1" smtClean="0">
                <a:solidFill>
                  <a:schemeClr val="bg1"/>
                </a:solidFill>
              </a:rPr>
              <a:t>Contd</a:t>
            </a:r>
            <a:r>
              <a:rPr lang="en-US" sz="2800" dirty="0" smtClean="0">
                <a:solidFill>
                  <a:schemeClr val="bg1"/>
                </a:solidFill>
              </a:rPr>
              <a:t>…)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383632" y="770021"/>
            <a:ext cx="6132143" cy="37297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82880" indent="0">
              <a:buNone/>
            </a:pPr>
            <a:r>
              <a:rPr lang="en-US" sz="1800" b="1" dirty="0" smtClean="0">
                <a:latin typeface="Arial Narrow" pitchFamily="34" charset="0"/>
              </a:rPr>
              <a:t>The length of string s, denoted by </a:t>
            </a:r>
            <a:r>
              <a:rPr lang="en-US" sz="2800" b="1" dirty="0" smtClean="0">
                <a:latin typeface="Arial Narrow" pitchFamily="34" charset="0"/>
              </a:rPr>
              <a:t>|</a:t>
            </a:r>
            <a:r>
              <a:rPr lang="en-US" sz="2000" b="1" dirty="0" smtClean="0">
                <a:latin typeface="Arial Narrow" pitchFamily="34" charset="0"/>
              </a:rPr>
              <a:t>s</a:t>
            </a:r>
            <a:r>
              <a:rPr lang="en-US" sz="2800" b="1" dirty="0" smtClean="0">
                <a:latin typeface="Arial Narrow" pitchFamily="34" charset="0"/>
              </a:rPr>
              <a:t>|</a:t>
            </a:r>
            <a:r>
              <a:rPr lang="en-US" sz="1800" b="1" dirty="0" smtClean="0">
                <a:latin typeface="Arial Narrow" pitchFamily="34" charset="0"/>
              </a:rPr>
              <a:t>, is the number of letters in the string</a:t>
            </a:r>
          </a:p>
          <a:p>
            <a:pPr marL="182880" indent="0" eaLnBrk="1" hangingPunct="1">
              <a:buNone/>
            </a:pPr>
            <a:endParaRPr lang="en-US" sz="1800" b="1" dirty="0" smtClean="0">
              <a:latin typeface="Arial Narrow" pitchFamily="34" charset="0"/>
            </a:endParaRPr>
          </a:p>
          <a:p>
            <a:pPr marL="182880" indent="0" eaLnBrk="1" hangingPunct="1">
              <a:buNone/>
            </a:pPr>
            <a:r>
              <a:rPr lang="en-US" sz="1800" b="1" u="sng" dirty="0" smtClean="0">
                <a:latin typeface="Arial Narrow" pitchFamily="34" charset="0"/>
              </a:rPr>
              <a:t>Example 1</a:t>
            </a:r>
          </a:p>
          <a:p>
            <a:pPr marL="182880" indent="0" eaLnBrk="1" hangingPunct="1">
              <a:buNone/>
            </a:pPr>
            <a:r>
              <a:rPr lang="en-US" sz="1800" b="1" dirty="0" smtClean="0">
                <a:latin typeface="Arial Narrow" pitchFamily="34" charset="0"/>
              </a:rPr>
              <a:t>Σ = {</a:t>
            </a:r>
            <a:r>
              <a:rPr lang="en-US" sz="1800" b="1" dirty="0" err="1" smtClean="0">
                <a:latin typeface="Arial Narrow" pitchFamily="34" charset="0"/>
              </a:rPr>
              <a:t>a,b</a:t>
            </a:r>
            <a:r>
              <a:rPr lang="en-US" sz="1800" b="1" dirty="0" smtClean="0">
                <a:latin typeface="Arial Narrow" pitchFamily="34" charset="0"/>
              </a:rPr>
              <a:t>} </a:t>
            </a:r>
          </a:p>
          <a:p>
            <a:pPr marL="182880" indent="0" eaLnBrk="1" hangingPunct="1">
              <a:buNone/>
            </a:pPr>
            <a:r>
              <a:rPr lang="en-US" sz="1800" b="1" dirty="0" smtClean="0">
                <a:latin typeface="Arial Narrow" pitchFamily="34" charset="0"/>
              </a:rPr>
              <a:t>s = </a:t>
            </a:r>
            <a:r>
              <a:rPr lang="en-US" sz="1800" b="1" dirty="0" err="1" smtClean="0">
                <a:latin typeface="Arial Narrow" pitchFamily="34" charset="0"/>
              </a:rPr>
              <a:t>ababa</a:t>
            </a:r>
            <a:r>
              <a:rPr lang="en-US" sz="1800" b="1" dirty="0" smtClean="0">
                <a:latin typeface="Arial Narrow" pitchFamily="34" charset="0"/>
              </a:rPr>
              <a:t> </a:t>
            </a:r>
          </a:p>
          <a:p>
            <a:pPr marL="182880" indent="0">
              <a:buNone/>
            </a:pPr>
            <a:r>
              <a:rPr lang="en-US" sz="1800" b="1" dirty="0" smtClean="0">
                <a:latin typeface="Arial Narrow" pitchFamily="34" charset="0"/>
              </a:rPr>
              <a:t>|s| = 5 Length of Strings</a:t>
            </a:r>
          </a:p>
          <a:p>
            <a:pPr marL="182880" indent="0" eaLnBrk="1" hangingPunct="1">
              <a:buNone/>
            </a:pPr>
            <a:endParaRPr lang="en-US" sz="1800" b="1" dirty="0" smtClean="0">
              <a:latin typeface="Arial Narrow" pitchFamily="34" charset="0"/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75490" y="1738563"/>
            <a:ext cx="332472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182880" eaLnBrk="0" hangingPunct="0">
              <a:spcBef>
                <a:spcPts val="600"/>
              </a:spcBef>
              <a:defRPr/>
            </a:pPr>
            <a:r>
              <a:rPr lang="en-US" sz="1800" b="1" u="sng" dirty="0" err="1" smtClean="0">
                <a:solidFill>
                  <a:schemeClr val="dk1"/>
                </a:solidFill>
                <a:latin typeface="Arial Narrow" pitchFamily="34" charset="0"/>
                <a:ea typeface="Patrick Hand"/>
                <a:cs typeface="Patrick Hand"/>
                <a:sym typeface="Patrick Hand"/>
              </a:rPr>
              <a:t>Example 2</a:t>
            </a:r>
          </a:p>
          <a:p>
            <a:pPr indent="-182880" eaLnBrk="0" hangingPunct="0">
              <a:spcBef>
                <a:spcPts val="600"/>
              </a:spcBef>
              <a:defRPr/>
            </a:pPr>
            <a:r>
              <a:rPr lang="el-GR" sz="1800" b="1" dirty="0" err="1" smtClean="0">
                <a:solidFill>
                  <a:schemeClr val="dk1"/>
                </a:solidFill>
                <a:latin typeface="Arial Narrow" pitchFamily="34" charset="0"/>
                <a:ea typeface="Patrick Hand"/>
                <a:cs typeface="Patrick Hand"/>
                <a:sym typeface="Patrick Hand"/>
              </a:rPr>
              <a:t>Σ</a:t>
            </a:r>
            <a:r>
              <a:rPr lang="en-US" sz="1800" b="1" dirty="0" err="1" smtClean="0">
                <a:solidFill>
                  <a:schemeClr val="dk1"/>
                </a:solidFill>
                <a:latin typeface="Arial Narrow" pitchFamily="34" charset="0"/>
                <a:ea typeface="Patrick Hand"/>
                <a:cs typeface="Patrick Hand"/>
                <a:sym typeface="Patrick Hand"/>
              </a:rPr>
              <a:t> </a:t>
            </a:r>
            <a:r>
              <a:rPr lang="el-GR" sz="1800" b="1" dirty="0" err="1" smtClean="0">
                <a:solidFill>
                  <a:schemeClr val="dk1"/>
                </a:solidFill>
                <a:latin typeface="Arial Narrow" pitchFamily="34" charset="0"/>
                <a:ea typeface="Patrick Hand"/>
                <a:cs typeface="Patrick Hand"/>
                <a:sym typeface="Patrick Hand"/>
              </a:rPr>
              <a:t>= {</a:t>
            </a:r>
            <a:r>
              <a:rPr lang="en-US" sz="1800" b="1" dirty="0" err="1" smtClean="0">
                <a:solidFill>
                  <a:schemeClr val="dk1"/>
                </a:solidFill>
                <a:latin typeface="Arial Narrow" pitchFamily="34" charset="0"/>
                <a:ea typeface="Patrick Hand"/>
                <a:cs typeface="Patrick Hand"/>
                <a:sym typeface="Patrick Hand"/>
              </a:rPr>
              <a:t>B, aB, bab, d}</a:t>
            </a:r>
          </a:p>
          <a:p>
            <a:pPr indent="-182880" eaLnBrk="0" hangingPunct="0">
              <a:spcBef>
                <a:spcPts val="600"/>
              </a:spcBef>
              <a:defRPr/>
            </a:pPr>
            <a:r>
              <a:rPr lang="en-US" sz="1800" b="1" dirty="0" err="1" smtClean="0">
                <a:solidFill>
                  <a:schemeClr val="dk1"/>
                </a:solidFill>
                <a:latin typeface="Arial Narrow" pitchFamily="34" charset="0"/>
                <a:ea typeface="Patrick Hand"/>
                <a:cs typeface="Patrick Hand"/>
                <a:sym typeface="Patrick Hand"/>
              </a:rPr>
              <a:t>s = BaBbabBd </a:t>
            </a:r>
          </a:p>
          <a:p>
            <a:pPr indent="-182880" eaLnBrk="0" hangingPunct="0">
              <a:spcBef>
                <a:spcPts val="600"/>
              </a:spcBef>
              <a:defRPr/>
            </a:pPr>
            <a:r>
              <a:rPr lang="en-US" sz="1800" b="1" dirty="0" err="1" smtClean="0">
                <a:solidFill>
                  <a:schemeClr val="dk1"/>
                </a:solidFill>
                <a:latin typeface="Arial Narrow" pitchFamily="34" charset="0"/>
                <a:ea typeface="Patrick Hand"/>
                <a:cs typeface="Patrick Hand"/>
                <a:sym typeface="Patrick Hand"/>
              </a:rPr>
              <a:t>Tokenizing=(B), (aB), (bab), (B), (d) </a:t>
            </a:r>
          </a:p>
          <a:p>
            <a:pPr indent="-182880" eaLnBrk="0" hangingPunct="0">
              <a:spcBef>
                <a:spcPts val="600"/>
              </a:spcBef>
              <a:defRPr/>
            </a:pPr>
            <a:r>
              <a:rPr lang="en-US" sz="1800" b="1" dirty="0" err="1" smtClean="0">
                <a:solidFill>
                  <a:schemeClr val="dk1"/>
                </a:solidFill>
                <a:latin typeface="Arial Narrow" pitchFamily="34" charset="0"/>
                <a:ea typeface="Patrick Hand"/>
                <a:cs typeface="Patrick Hand"/>
                <a:sym typeface="Patrick Hand"/>
              </a:rPr>
              <a:t>|s|=5</a:t>
            </a:r>
          </a:p>
        </p:txBody>
      </p:sp>
      <p:sp>
        <p:nvSpPr>
          <p:cNvPr id="6" name="Google Shape;338;p37"/>
          <p:cNvSpPr/>
          <p:nvPr/>
        </p:nvSpPr>
        <p:spPr>
          <a:xfrm>
            <a:off x="7841416" y="4543337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chemeClr val="bg1"/>
                </a:solidFill>
              </a:rPr>
              <a:t>Basic Concepts (</a:t>
            </a:r>
            <a:r>
              <a:rPr lang="en-US" sz="2800" dirty="0" err="1" smtClean="0">
                <a:solidFill>
                  <a:schemeClr val="bg1"/>
                </a:solidFill>
              </a:rPr>
              <a:t>Contd</a:t>
            </a:r>
            <a:r>
              <a:rPr lang="en-US" sz="2800" dirty="0" smtClean="0">
                <a:solidFill>
                  <a:schemeClr val="bg1"/>
                </a:solidFill>
              </a:rPr>
              <a:t>…)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770021"/>
            <a:ext cx="5887500" cy="37779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65760" indent="-256032">
              <a:spcBef>
                <a:spcPct val="80000"/>
              </a:spcBef>
              <a:buFont typeface="Wingdings" pitchFamily="2" charset="2"/>
              <a:buChar char="q"/>
              <a:defRPr/>
            </a:pPr>
            <a:r>
              <a:rPr lang="en-US" sz="1800" b="1" dirty="0" smtClean="0">
                <a:latin typeface="Arial Narrow" pitchFamily="34" charset="0"/>
              </a:rPr>
              <a:t>Reverse of a String </a:t>
            </a:r>
          </a:p>
          <a:p>
            <a:pPr marL="621792" lvl="1">
              <a:spcBef>
                <a:spcPct val="80000"/>
              </a:spcBef>
              <a:buFont typeface="Wingdings" pitchFamily="2" charset="2"/>
              <a:buChar char="§"/>
              <a:defRPr/>
            </a:pPr>
            <a:r>
              <a:rPr lang="en-US" sz="1800" b="1" dirty="0" smtClean="0">
                <a:latin typeface="Arial Narrow" pitchFamily="34" charset="0"/>
              </a:rPr>
              <a:t>The reverse of a string s denoted by Rev(s) or </a:t>
            </a:r>
            <a:r>
              <a:rPr lang="en-US" sz="1800" b="1" dirty="0" err="1" smtClean="0">
                <a:latin typeface="Arial Narrow" pitchFamily="34" charset="0"/>
              </a:rPr>
              <a:t>sr</a:t>
            </a:r>
            <a:r>
              <a:rPr lang="en-US" sz="1800" b="1" dirty="0" smtClean="0">
                <a:latin typeface="Arial Narrow" pitchFamily="34" charset="0"/>
              </a:rPr>
              <a:t> , is obtained by writing the letters of s in reverse order. </a:t>
            </a:r>
          </a:p>
          <a:p>
            <a:pPr marL="621792" lvl="1">
              <a:spcBef>
                <a:spcPct val="80000"/>
              </a:spcBef>
              <a:buNone/>
              <a:defRPr/>
            </a:pPr>
            <a:r>
              <a:rPr lang="en-US" sz="1800" b="1" u="sng" dirty="0" smtClean="0">
                <a:latin typeface="Arial Narrow" pitchFamily="34" charset="0"/>
              </a:rPr>
              <a:t>Example </a:t>
            </a:r>
          </a:p>
          <a:p>
            <a:pPr marL="621792" lvl="1">
              <a:spcBef>
                <a:spcPct val="80000"/>
              </a:spcBef>
              <a:buNone/>
              <a:defRPr/>
            </a:pPr>
            <a:r>
              <a:rPr lang="en-US" sz="1800" b="1" dirty="0" smtClean="0">
                <a:latin typeface="Arial Narrow" pitchFamily="34" charset="0"/>
              </a:rPr>
              <a:t>	If s=</a:t>
            </a:r>
            <a:r>
              <a:rPr lang="en-US" sz="1800" b="1" dirty="0" err="1" smtClean="0">
                <a:latin typeface="Arial Narrow" pitchFamily="34" charset="0"/>
              </a:rPr>
              <a:t>abc</a:t>
            </a:r>
            <a:r>
              <a:rPr lang="en-US" sz="1800" b="1" dirty="0" smtClean="0">
                <a:latin typeface="Arial Narrow" pitchFamily="34" charset="0"/>
              </a:rPr>
              <a:t> is a string defined over Σ={</a:t>
            </a:r>
            <a:r>
              <a:rPr lang="en-US" sz="1800" b="1" dirty="0" err="1" smtClean="0">
                <a:latin typeface="Arial Narrow" pitchFamily="34" charset="0"/>
              </a:rPr>
              <a:t>a,b,c</a:t>
            </a:r>
            <a:r>
              <a:rPr lang="en-US" sz="1800" b="1" dirty="0" smtClean="0">
                <a:latin typeface="Arial Narrow" pitchFamily="34" charset="0"/>
              </a:rPr>
              <a:t>} </a:t>
            </a:r>
          </a:p>
          <a:p>
            <a:pPr marL="621792" lvl="1">
              <a:spcBef>
                <a:spcPct val="80000"/>
              </a:spcBef>
              <a:buNone/>
              <a:defRPr/>
            </a:pPr>
            <a:r>
              <a:rPr lang="en-US" sz="1800" b="1" dirty="0" smtClean="0">
                <a:latin typeface="Arial Narrow" pitchFamily="34" charset="0"/>
              </a:rPr>
              <a:t>	then Rev(s) or </a:t>
            </a:r>
            <a:r>
              <a:rPr lang="en-US" sz="1800" b="1" dirty="0" err="1" smtClean="0">
                <a:latin typeface="Arial Narrow" pitchFamily="34" charset="0"/>
              </a:rPr>
              <a:t>sr</a:t>
            </a:r>
            <a:r>
              <a:rPr lang="en-US" sz="1800" b="1" dirty="0" smtClean="0">
                <a:latin typeface="Arial Narrow" pitchFamily="34" charset="0"/>
              </a:rPr>
              <a:t> = </a:t>
            </a:r>
            <a:r>
              <a:rPr lang="en-US" sz="1800" b="1" dirty="0" err="1" smtClean="0">
                <a:latin typeface="Arial Narrow" pitchFamily="34" charset="0"/>
              </a:rPr>
              <a:t>cba</a:t>
            </a:r>
            <a:r>
              <a:rPr lang="en-US" sz="1800" b="1" dirty="0" smtClean="0">
                <a:latin typeface="Arial Narrow" pitchFamily="34" charset="0"/>
              </a:rPr>
              <a:t> </a:t>
            </a:r>
          </a:p>
          <a:p>
            <a:pPr marL="621792" lvl="1">
              <a:spcBef>
                <a:spcPct val="80000"/>
              </a:spcBef>
              <a:buNone/>
              <a:defRPr/>
            </a:pPr>
            <a:r>
              <a:rPr lang="en-US" sz="1800" b="1" u="sng" dirty="0" smtClean="0">
                <a:latin typeface="Arial Narrow" pitchFamily="34" charset="0"/>
              </a:rPr>
              <a:t>Example </a:t>
            </a:r>
          </a:p>
          <a:p>
            <a:pPr marL="621792" lvl="1">
              <a:spcBef>
                <a:spcPct val="80000"/>
              </a:spcBef>
              <a:buNone/>
              <a:defRPr/>
            </a:pPr>
            <a:r>
              <a:rPr lang="en-US" sz="1800" b="1" dirty="0" smtClean="0">
                <a:latin typeface="Arial Narrow" pitchFamily="34" charset="0"/>
              </a:rPr>
              <a:t>Σ= {B, </a:t>
            </a:r>
            <a:r>
              <a:rPr lang="en-US" sz="1800" b="1" dirty="0" err="1" smtClean="0">
                <a:latin typeface="Arial Narrow" pitchFamily="34" charset="0"/>
              </a:rPr>
              <a:t>aB</a:t>
            </a:r>
            <a:r>
              <a:rPr lang="en-US" sz="1800" b="1" dirty="0" smtClean="0">
                <a:latin typeface="Arial Narrow" pitchFamily="34" charset="0"/>
              </a:rPr>
              <a:t>, </a:t>
            </a:r>
            <a:r>
              <a:rPr lang="en-US" sz="1800" b="1" dirty="0" err="1" smtClean="0">
                <a:latin typeface="Arial Narrow" pitchFamily="34" charset="0"/>
              </a:rPr>
              <a:t>bab</a:t>
            </a:r>
            <a:r>
              <a:rPr lang="en-US" sz="1800" b="1" dirty="0" smtClean="0">
                <a:latin typeface="Arial Narrow" pitchFamily="34" charset="0"/>
              </a:rPr>
              <a:t>, d} s=</a:t>
            </a:r>
            <a:r>
              <a:rPr lang="en-US" sz="1800" b="1" dirty="0" err="1" smtClean="0">
                <a:latin typeface="Arial Narrow" pitchFamily="34" charset="0"/>
              </a:rPr>
              <a:t>BaBbabBd</a:t>
            </a:r>
            <a:r>
              <a:rPr lang="en-US" sz="1800" b="1" dirty="0" smtClean="0">
                <a:latin typeface="Arial Narrow" pitchFamily="34" charset="0"/>
              </a:rPr>
              <a:t>   Rev(s)=</a:t>
            </a:r>
            <a:r>
              <a:rPr lang="en-US" sz="1800" b="1" dirty="0" err="1" smtClean="0">
                <a:latin typeface="Arial Narrow" pitchFamily="34" charset="0"/>
              </a:rPr>
              <a:t>dBbabBaB</a:t>
            </a:r>
            <a:endParaRPr lang="en-US" sz="1800" b="1" dirty="0" smtClean="0">
              <a:latin typeface="Arial Narrow" pitchFamily="34" charset="0"/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5" name="Google Shape;338;p37"/>
          <p:cNvSpPr/>
          <p:nvPr/>
        </p:nvSpPr>
        <p:spPr>
          <a:xfrm>
            <a:off x="7841416" y="4543337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246" name="Google Shape;246;p35"/>
          <p:cNvSpPr txBox="1">
            <a:spLocks noGrp="1"/>
          </p:cNvSpPr>
          <p:nvPr>
            <p:ph type="ctrTitle" idx="4294967295"/>
          </p:nvPr>
        </p:nvSpPr>
        <p:spPr>
          <a:xfrm>
            <a:off x="354584" y="192512"/>
            <a:ext cx="3098468" cy="4331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</a:rPr>
              <a:t>Thanks!</a:t>
            </a:r>
            <a:endParaRPr sz="4800">
              <a:solidFill>
                <a:schemeClr val="tx1"/>
              </a:solidFill>
            </a:endParaRPr>
          </a:p>
        </p:txBody>
      </p:sp>
      <p:sp>
        <p:nvSpPr>
          <p:cNvPr id="247" name="Google Shape;247;p35"/>
          <p:cNvSpPr txBox="1">
            <a:spLocks noGrp="1"/>
          </p:cNvSpPr>
          <p:nvPr>
            <p:ph type="subTitle" idx="4294967295"/>
          </p:nvPr>
        </p:nvSpPr>
        <p:spPr>
          <a:xfrm>
            <a:off x="963064" y="793784"/>
            <a:ext cx="6067128" cy="6721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</a:rPr>
              <a:t>Drop your questions on my whatsapp :  03214650467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</a:endParaRPr>
          </a:p>
        </p:txBody>
      </p:sp>
      <p:grpSp>
        <p:nvGrpSpPr>
          <p:cNvPr id="6" name="Google Shape;47;p7"/>
          <p:cNvGrpSpPr/>
          <p:nvPr/>
        </p:nvGrpSpPr>
        <p:grpSpPr>
          <a:xfrm>
            <a:off x="1707986" y="1395663"/>
            <a:ext cx="2214309" cy="3050851"/>
            <a:chOff x="2113289" y="2169107"/>
            <a:chExt cx="705671" cy="952499"/>
          </a:xfrm>
        </p:grpSpPr>
        <p:sp>
          <p:nvSpPr>
            <p:cNvPr id="7" name="Google Shape;48;p7"/>
            <p:cNvSpPr/>
            <p:nvPr/>
          </p:nvSpPr>
          <p:spPr>
            <a:xfrm>
              <a:off x="2154806" y="2843791"/>
              <a:ext cx="124512" cy="119062"/>
            </a:xfrm>
            <a:custGeom>
              <a:avLst/>
              <a:gdLst/>
              <a:ahLst/>
              <a:cxnLst/>
              <a:rect l="l" t="t" r="r" b="b"/>
              <a:pathLst>
                <a:path w="167693" h="119062" extrusionOk="0">
                  <a:moveTo>
                    <a:pt x="167694" y="59531"/>
                  </a:moveTo>
                  <a:cubicBezTo>
                    <a:pt x="167694" y="92409"/>
                    <a:pt x="130154" y="119063"/>
                    <a:pt x="83847" y="119063"/>
                  </a:cubicBezTo>
                  <a:cubicBezTo>
                    <a:pt x="37540" y="119063"/>
                    <a:pt x="0" y="92409"/>
                    <a:pt x="0" y="59531"/>
                  </a:cubicBezTo>
                  <a:cubicBezTo>
                    <a:pt x="0" y="26653"/>
                    <a:pt x="37540" y="0"/>
                    <a:pt x="83847" y="0"/>
                  </a:cubicBezTo>
                  <a:cubicBezTo>
                    <a:pt x="130154" y="0"/>
                    <a:pt x="167694" y="26653"/>
                    <a:pt x="167694" y="59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9;p7"/>
            <p:cNvSpPr/>
            <p:nvPr/>
          </p:nvSpPr>
          <p:spPr>
            <a:xfrm>
              <a:off x="2113289" y="2982703"/>
              <a:ext cx="207517" cy="138903"/>
            </a:xfrm>
            <a:custGeom>
              <a:avLst/>
              <a:gdLst/>
              <a:ahLst/>
              <a:cxnLst/>
              <a:rect l="l" t="t" r="r" b="b"/>
              <a:pathLst>
                <a:path w="279484" h="138903" extrusionOk="0">
                  <a:moveTo>
                    <a:pt x="139749" y="0"/>
                  </a:moveTo>
                  <a:cubicBezTo>
                    <a:pt x="62556" y="0"/>
                    <a:pt x="0" y="44406"/>
                    <a:pt x="0" y="99212"/>
                  </a:cubicBezTo>
                  <a:lnTo>
                    <a:pt x="0" y="138903"/>
                  </a:lnTo>
                  <a:lnTo>
                    <a:pt x="279485" y="138903"/>
                  </a:lnTo>
                  <a:lnTo>
                    <a:pt x="279485" y="99212"/>
                  </a:lnTo>
                  <a:cubicBezTo>
                    <a:pt x="279485" y="44406"/>
                    <a:pt x="216929" y="0"/>
                    <a:pt x="139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50;p7"/>
            <p:cNvSpPr/>
            <p:nvPr/>
          </p:nvSpPr>
          <p:spPr>
            <a:xfrm>
              <a:off x="2403888" y="2843791"/>
              <a:ext cx="124512" cy="119062"/>
            </a:xfrm>
            <a:custGeom>
              <a:avLst/>
              <a:gdLst/>
              <a:ahLst/>
              <a:cxnLst/>
              <a:rect l="l" t="t" r="r" b="b"/>
              <a:pathLst>
                <a:path w="167693" h="119062" extrusionOk="0">
                  <a:moveTo>
                    <a:pt x="167694" y="59531"/>
                  </a:moveTo>
                  <a:cubicBezTo>
                    <a:pt x="167694" y="92409"/>
                    <a:pt x="130154" y="119063"/>
                    <a:pt x="83847" y="119063"/>
                  </a:cubicBezTo>
                  <a:cubicBezTo>
                    <a:pt x="37539" y="119063"/>
                    <a:pt x="0" y="92409"/>
                    <a:pt x="0" y="59531"/>
                  </a:cubicBezTo>
                  <a:cubicBezTo>
                    <a:pt x="0" y="26653"/>
                    <a:pt x="37539" y="0"/>
                    <a:pt x="83847" y="0"/>
                  </a:cubicBezTo>
                  <a:cubicBezTo>
                    <a:pt x="130154" y="0"/>
                    <a:pt x="167694" y="26653"/>
                    <a:pt x="167694" y="59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1;p7"/>
            <p:cNvSpPr/>
            <p:nvPr/>
          </p:nvSpPr>
          <p:spPr>
            <a:xfrm>
              <a:off x="2362371" y="2982703"/>
              <a:ext cx="207517" cy="138903"/>
            </a:xfrm>
            <a:custGeom>
              <a:avLst/>
              <a:gdLst/>
              <a:ahLst/>
              <a:cxnLst/>
              <a:rect l="l" t="t" r="r" b="b"/>
              <a:pathLst>
                <a:path w="279484" h="138903" extrusionOk="0">
                  <a:moveTo>
                    <a:pt x="139749" y="0"/>
                  </a:moveTo>
                  <a:cubicBezTo>
                    <a:pt x="62556" y="0"/>
                    <a:pt x="0" y="44406"/>
                    <a:pt x="0" y="99212"/>
                  </a:cubicBezTo>
                  <a:lnTo>
                    <a:pt x="0" y="138903"/>
                  </a:lnTo>
                  <a:lnTo>
                    <a:pt x="279485" y="138903"/>
                  </a:lnTo>
                  <a:lnTo>
                    <a:pt x="279485" y="99212"/>
                  </a:lnTo>
                  <a:cubicBezTo>
                    <a:pt x="279485" y="44406"/>
                    <a:pt x="216929" y="0"/>
                    <a:pt x="139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;p7"/>
            <p:cNvSpPr/>
            <p:nvPr/>
          </p:nvSpPr>
          <p:spPr>
            <a:xfrm>
              <a:off x="2652971" y="2843791"/>
              <a:ext cx="124512" cy="119062"/>
            </a:xfrm>
            <a:custGeom>
              <a:avLst/>
              <a:gdLst/>
              <a:ahLst/>
              <a:cxnLst/>
              <a:rect l="l" t="t" r="r" b="b"/>
              <a:pathLst>
                <a:path w="167693" h="119062" extrusionOk="0">
                  <a:moveTo>
                    <a:pt x="167694" y="59531"/>
                  </a:moveTo>
                  <a:cubicBezTo>
                    <a:pt x="167694" y="92409"/>
                    <a:pt x="130154" y="119063"/>
                    <a:pt x="83847" y="119063"/>
                  </a:cubicBezTo>
                  <a:cubicBezTo>
                    <a:pt x="37540" y="119063"/>
                    <a:pt x="0" y="92409"/>
                    <a:pt x="0" y="59531"/>
                  </a:cubicBezTo>
                  <a:cubicBezTo>
                    <a:pt x="0" y="26653"/>
                    <a:pt x="37540" y="0"/>
                    <a:pt x="83847" y="0"/>
                  </a:cubicBezTo>
                  <a:cubicBezTo>
                    <a:pt x="130154" y="0"/>
                    <a:pt x="167694" y="26653"/>
                    <a:pt x="167694" y="59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3;p7"/>
            <p:cNvSpPr/>
            <p:nvPr/>
          </p:nvSpPr>
          <p:spPr>
            <a:xfrm>
              <a:off x="2611453" y="2982703"/>
              <a:ext cx="207507" cy="138903"/>
            </a:xfrm>
            <a:custGeom>
              <a:avLst/>
              <a:gdLst/>
              <a:ahLst/>
              <a:cxnLst/>
              <a:rect l="l" t="t" r="r" b="b"/>
              <a:pathLst>
                <a:path w="279471" h="138903" extrusionOk="0">
                  <a:moveTo>
                    <a:pt x="139749" y="0"/>
                  </a:moveTo>
                  <a:cubicBezTo>
                    <a:pt x="62556" y="0"/>
                    <a:pt x="0" y="44406"/>
                    <a:pt x="0" y="99212"/>
                  </a:cubicBezTo>
                  <a:lnTo>
                    <a:pt x="0" y="138903"/>
                  </a:lnTo>
                  <a:lnTo>
                    <a:pt x="279472" y="138903"/>
                  </a:lnTo>
                  <a:lnTo>
                    <a:pt x="279472" y="99212"/>
                  </a:lnTo>
                  <a:cubicBezTo>
                    <a:pt x="279485" y="44406"/>
                    <a:pt x="216929" y="0"/>
                    <a:pt x="139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4;p7"/>
            <p:cNvSpPr/>
            <p:nvPr/>
          </p:nvSpPr>
          <p:spPr>
            <a:xfrm>
              <a:off x="2154806" y="2169107"/>
              <a:ext cx="622562" cy="635003"/>
            </a:xfrm>
            <a:custGeom>
              <a:avLst/>
              <a:gdLst/>
              <a:ahLst/>
              <a:cxnLst/>
              <a:rect l="l" t="t" r="r" b="b"/>
              <a:pathLst>
                <a:path w="838468" h="635003" extrusionOk="0">
                  <a:moveTo>
                    <a:pt x="726664" y="635003"/>
                  </a:moveTo>
                  <a:cubicBezTo>
                    <a:pt x="735236" y="635003"/>
                    <a:pt x="743513" y="632212"/>
                    <a:pt x="748880" y="627212"/>
                  </a:cubicBezTo>
                  <a:cubicBezTo>
                    <a:pt x="756137" y="620468"/>
                    <a:pt x="756540" y="611210"/>
                    <a:pt x="749926" y="604152"/>
                  </a:cubicBezTo>
                  <a:cubicBezTo>
                    <a:pt x="749483" y="603666"/>
                    <a:pt x="710632" y="561832"/>
                    <a:pt x="700919" y="515941"/>
                  </a:cubicBezTo>
                  <a:lnTo>
                    <a:pt x="754622" y="515941"/>
                  </a:lnTo>
                  <a:cubicBezTo>
                    <a:pt x="800851" y="515941"/>
                    <a:pt x="838468" y="489233"/>
                    <a:pt x="838468" y="456409"/>
                  </a:cubicBezTo>
                  <a:lnTo>
                    <a:pt x="838468" y="59531"/>
                  </a:lnTo>
                  <a:cubicBezTo>
                    <a:pt x="838468" y="26708"/>
                    <a:pt x="800851" y="0"/>
                    <a:pt x="754622" y="0"/>
                  </a:cubicBezTo>
                  <a:lnTo>
                    <a:pt x="83847" y="0"/>
                  </a:lnTo>
                  <a:cubicBezTo>
                    <a:pt x="37617" y="0"/>
                    <a:pt x="0" y="26708"/>
                    <a:pt x="0" y="59531"/>
                  </a:cubicBezTo>
                  <a:lnTo>
                    <a:pt x="0" y="456409"/>
                  </a:lnTo>
                  <a:cubicBezTo>
                    <a:pt x="0" y="489242"/>
                    <a:pt x="37617" y="515941"/>
                    <a:pt x="83847" y="515941"/>
                  </a:cubicBezTo>
                  <a:lnTo>
                    <a:pt x="137522" y="515941"/>
                  </a:lnTo>
                  <a:cubicBezTo>
                    <a:pt x="127769" y="561661"/>
                    <a:pt x="88958" y="603704"/>
                    <a:pt x="88515" y="604180"/>
                  </a:cubicBezTo>
                  <a:cubicBezTo>
                    <a:pt x="81928" y="611229"/>
                    <a:pt x="82344" y="620478"/>
                    <a:pt x="89616" y="627212"/>
                  </a:cubicBezTo>
                  <a:cubicBezTo>
                    <a:pt x="95022" y="632212"/>
                    <a:pt x="103286" y="635003"/>
                    <a:pt x="111805" y="635003"/>
                  </a:cubicBezTo>
                  <a:cubicBezTo>
                    <a:pt x="114756" y="635003"/>
                    <a:pt x="117721" y="634670"/>
                    <a:pt x="120632" y="633965"/>
                  </a:cubicBezTo>
                  <a:cubicBezTo>
                    <a:pt x="127689" y="632308"/>
                    <a:pt x="281578" y="594912"/>
                    <a:pt x="304491" y="515941"/>
                  </a:cubicBezTo>
                  <a:lnTo>
                    <a:pt x="343182" y="515941"/>
                  </a:lnTo>
                  <a:lnTo>
                    <a:pt x="392712" y="621440"/>
                  </a:lnTo>
                  <a:cubicBezTo>
                    <a:pt x="396508" y="629536"/>
                    <a:pt x="407174" y="635003"/>
                    <a:pt x="419221" y="635003"/>
                  </a:cubicBezTo>
                  <a:cubicBezTo>
                    <a:pt x="431268" y="635003"/>
                    <a:pt x="441933" y="629536"/>
                    <a:pt x="445743" y="621440"/>
                  </a:cubicBezTo>
                  <a:lnTo>
                    <a:pt x="495260" y="515941"/>
                  </a:lnTo>
                  <a:lnTo>
                    <a:pt x="533829" y="515941"/>
                  </a:lnTo>
                  <a:cubicBezTo>
                    <a:pt x="556703" y="594951"/>
                    <a:pt x="710753" y="632317"/>
                    <a:pt x="717823" y="633965"/>
                  </a:cubicBezTo>
                  <a:cubicBezTo>
                    <a:pt x="720734" y="634670"/>
                    <a:pt x="723726" y="635003"/>
                    <a:pt x="726664" y="635003"/>
                  </a:cubicBezTo>
                  <a:close/>
                  <a:moveTo>
                    <a:pt x="586928" y="496091"/>
                  </a:moveTo>
                  <a:cubicBezTo>
                    <a:pt x="586928" y="485127"/>
                    <a:pt x="574398" y="476250"/>
                    <a:pt x="558970" y="476250"/>
                  </a:cubicBezTo>
                  <a:lnTo>
                    <a:pt x="475123" y="476250"/>
                  </a:lnTo>
                  <a:cubicBezTo>
                    <a:pt x="463089" y="476250"/>
                    <a:pt x="452437" y="481717"/>
                    <a:pt x="448614" y="489823"/>
                  </a:cubicBezTo>
                  <a:lnTo>
                    <a:pt x="419234" y="552402"/>
                  </a:lnTo>
                  <a:lnTo>
                    <a:pt x="389854" y="489823"/>
                  </a:lnTo>
                  <a:cubicBezTo>
                    <a:pt x="385950" y="481508"/>
                    <a:pt x="375044" y="476336"/>
                    <a:pt x="363345" y="476345"/>
                  </a:cubicBezTo>
                  <a:lnTo>
                    <a:pt x="363345" y="476250"/>
                  </a:lnTo>
                  <a:lnTo>
                    <a:pt x="279485" y="476250"/>
                  </a:lnTo>
                  <a:cubicBezTo>
                    <a:pt x="264057" y="476250"/>
                    <a:pt x="251541" y="485127"/>
                    <a:pt x="251541" y="496091"/>
                  </a:cubicBezTo>
                  <a:cubicBezTo>
                    <a:pt x="251541" y="527847"/>
                    <a:pt x="213199" y="553945"/>
                    <a:pt x="173543" y="571900"/>
                  </a:cubicBezTo>
                  <a:cubicBezTo>
                    <a:pt x="185536" y="549821"/>
                    <a:pt x="195652" y="523142"/>
                    <a:pt x="195652" y="496091"/>
                  </a:cubicBezTo>
                  <a:cubicBezTo>
                    <a:pt x="195652" y="485127"/>
                    <a:pt x="183135" y="476250"/>
                    <a:pt x="167707" y="476250"/>
                  </a:cubicBezTo>
                  <a:lnTo>
                    <a:pt x="83860" y="476250"/>
                  </a:lnTo>
                  <a:cubicBezTo>
                    <a:pt x="68446" y="476250"/>
                    <a:pt x="55916" y="467363"/>
                    <a:pt x="55916" y="456409"/>
                  </a:cubicBezTo>
                  <a:lnTo>
                    <a:pt x="55916" y="59531"/>
                  </a:lnTo>
                  <a:cubicBezTo>
                    <a:pt x="55916" y="48578"/>
                    <a:pt x="68459" y="39691"/>
                    <a:pt x="83860" y="39691"/>
                  </a:cubicBezTo>
                  <a:lnTo>
                    <a:pt x="754635" y="39691"/>
                  </a:lnTo>
                  <a:cubicBezTo>
                    <a:pt x="770036" y="39691"/>
                    <a:pt x="782593" y="48578"/>
                    <a:pt x="782593" y="59531"/>
                  </a:cubicBezTo>
                  <a:lnTo>
                    <a:pt x="782593" y="456409"/>
                  </a:lnTo>
                  <a:cubicBezTo>
                    <a:pt x="782593" y="467363"/>
                    <a:pt x="770036" y="476250"/>
                    <a:pt x="754635" y="476250"/>
                  </a:cubicBezTo>
                  <a:lnTo>
                    <a:pt x="670788" y="476250"/>
                  </a:lnTo>
                  <a:cubicBezTo>
                    <a:pt x="655360" y="476250"/>
                    <a:pt x="642830" y="485127"/>
                    <a:pt x="642830" y="496091"/>
                  </a:cubicBezTo>
                  <a:cubicBezTo>
                    <a:pt x="642830" y="523065"/>
                    <a:pt x="652919" y="549650"/>
                    <a:pt x="664845" y="571710"/>
                  </a:cubicBezTo>
                  <a:cubicBezTo>
                    <a:pt x="626517" y="554584"/>
                    <a:pt x="586928" y="528933"/>
                    <a:pt x="586928" y="4960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5;p7"/>
            <p:cNvSpPr/>
            <p:nvPr/>
          </p:nvSpPr>
          <p:spPr>
            <a:xfrm>
              <a:off x="2383135" y="2327860"/>
              <a:ext cx="166030" cy="198434"/>
            </a:xfrm>
            <a:custGeom>
              <a:avLst/>
              <a:gdLst/>
              <a:ahLst/>
              <a:cxnLst/>
              <a:rect l="l" t="t" r="r" b="b"/>
              <a:pathLst>
                <a:path w="223609" h="198434" extrusionOk="0">
                  <a:moveTo>
                    <a:pt x="111791" y="0"/>
                  </a:moveTo>
                  <a:cubicBezTo>
                    <a:pt x="50053" y="0"/>
                    <a:pt x="0" y="35538"/>
                    <a:pt x="0" y="79372"/>
                  </a:cubicBezTo>
                  <a:cubicBezTo>
                    <a:pt x="0" y="108671"/>
                    <a:pt x="21586" y="125730"/>
                    <a:pt x="40783" y="149419"/>
                  </a:cubicBezTo>
                  <a:cubicBezTo>
                    <a:pt x="47934" y="158258"/>
                    <a:pt x="55902" y="178584"/>
                    <a:pt x="55902" y="188509"/>
                  </a:cubicBezTo>
                  <a:cubicBezTo>
                    <a:pt x="55902" y="193986"/>
                    <a:pt x="62154" y="198434"/>
                    <a:pt x="69881" y="198434"/>
                  </a:cubicBezTo>
                  <a:lnTo>
                    <a:pt x="153728" y="198434"/>
                  </a:lnTo>
                  <a:cubicBezTo>
                    <a:pt x="161442" y="198434"/>
                    <a:pt x="167694" y="193986"/>
                    <a:pt x="167694" y="188509"/>
                  </a:cubicBezTo>
                  <a:cubicBezTo>
                    <a:pt x="167694" y="178584"/>
                    <a:pt x="175676" y="158248"/>
                    <a:pt x="182826" y="149419"/>
                  </a:cubicBezTo>
                  <a:cubicBezTo>
                    <a:pt x="202024" y="125730"/>
                    <a:pt x="223609" y="108671"/>
                    <a:pt x="223609" y="79372"/>
                  </a:cubicBezTo>
                  <a:cubicBezTo>
                    <a:pt x="223583" y="35538"/>
                    <a:pt x="173516" y="0"/>
                    <a:pt x="111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56;p7"/>
            <p:cNvSpPr/>
            <p:nvPr/>
          </p:nvSpPr>
          <p:spPr>
            <a:xfrm>
              <a:off x="2424642" y="2546135"/>
              <a:ext cx="83005" cy="19850"/>
            </a:xfrm>
            <a:custGeom>
              <a:avLst/>
              <a:gdLst/>
              <a:ahLst/>
              <a:cxnLst/>
              <a:rect l="l" t="t" r="r" b="b"/>
              <a:pathLst>
                <a:path w="111791" h="19850" extrusionOk="0">
                  <a:moveTo>
                    <a:pt x="97826" y="0"/>
                  </a:moveTo>
                  <a:lnTo>
                    <a:pt x="13979" y="0"/>
                  </a:lnTo>
                  <a:cubicBezTo>
                    <a:pt x="6265" y="0"/>
                    <a:pt x="0" y="4439"/>
                    <a:pt x="0" y="9925"/>
                  </a:cubicBezTo>
                  <a:cubicBezTo>
                    <a:pt x="0" y="15411"/>
                    <a:pt x="6252" y="19850"/>
                    <a:pt x="13979" y="19850"/>
                  </a:cubicBezTo>
                  <a:lnTo>
                    <a:pt x="97826" y="19850"/>
                  </a:lnTo>
                  <a:cubicBezTo>
                    <a:pt x="105540" y="19850"/>
                    <a:pt x="111791" y="15411"/>
                    <a:pt x="111791" y="9925"/>
                  </a:cubicBezTo>
                  <a:cubicBezTo>
                    <a:pt x="111791" y="4439"/>
                    <a:pt x="105540" y="0"/>
                    <a:pt x="97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57;p7"/>
            <p:cNvSpPr/>
            <p:nvPr/>
          </p:nvSpPr>
          <p:spPr>
            <a:xfrm>
              <a:off x="2440204" y="2585825"/>
              <a:ext cx="51876" cy="19850"/>
            </a:xfrm>
            <a:custGeom>
              <a:avLst/>
              <a:gdLst/>
              <a:ahLst/>
              <a:cxnLst/>
              <a:rect l="l" t="t" r="r" b="b"/>
              <a:pathLst>
                <a:path w="69867" h="19850" extrusionOk="0">
                  <a:moveTo>
                    <a:pt x="55902" y="0"/>
                  </a:moveTo>
                  <a:lnTo>
                    <a:pt x="13979" y="0"/>
                  </a:lnTo>
                  <a:cubicBezTo>
                    <a:pt x="6265" y="0"/>
                    <a:pt x="0" y="4448"/>
                    <a:pt x="0" y="9925"/>
                  </a:cubicBezTo>
                  <a:cubicBezTo>
                    <a:pt x="0" y="15402"/>
                    <a:pt x="6252" y="19850"/>
                    <a:pt x="13979" y="19850"/>
                  </a:cubicBezTo>
                  <a:lnTo>
                    <a:pt x="55902" y="19850"/>
                  </a:lnTo>
                  <a:cubicBezTo>
                    <a:pt x="63616" y="19850"/>
                    <a:pt x="69868" y="15402"/>
                    <a:pt x="69868" y="9925"/>
                  </a:cubicBezTo>
                  <a:cubicBezTo>
                    <a:pt x="69868" y="4448"/>
                    <a:pt x="63616" y="0"/>
                    <a:pt x="55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8;p7"/>
            <p:cNvSpPr/>
            <p:nvPr/>
          </p:nvSpPr>
          <p:spPr>
            <a:xfrm>
              <a:off x="2455777" y="2248478"/>
              <a:ext cx="20758" cy="59531"/>
            </a:xfrm>
            <a:custGeom>
              <a:avLst/>
              <a:gdLst/>
              <a:ahLst/>
              <a:cxnLst/>
              <a:rect l="l" t="t" r="r" b="b"/>
              <a:pathLst>
                <a:path w="27957" h="59531" extrusionOk="0">
                  <a:moveTo>
                    <a:pt x="13979" y="59531"/>
                  </a:moveTo>
                  <a:cubicBezTo>
                    <a:pt x="21693" y="59531"/>
                    <a:pt x="27958" y="55083"/>
                    <a:pt x="27958" y="49606"/>
                  </a:cubicBezTo>
                  <a:lnTo>
                    <a:pt x="27958" y="9925"/>
                  </a:lnTo>
                  <a:cubicBezTo>
                    <a:pt x="27958" y="4448"/>
                    <a:pt x="21706" y="0"/>
                    <a:pt x="13979" y="0"/>
                  </a:cubicBezTo>
                  <a:cubicBezTo>
                    <a:pt x="6252" y="0"/>
                    <a:pt x="0" y="4448"/>
                    <a:pt x="0" y="9925"/>
                  </a:cubicBezTo>
                  <a:lnTo>
                    <a:pt x="0" y="49616"/>
                  </a:lnTo>
                  <a:cubicBezTo>
                    <a:pt x="0" y="55093"/>
                    <a:pt x="6252" y="59531"/>
                    <a:pt x="13979" y="59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59;p7"/>
            <p:cNvSpPr/>
            <p:nvPr/>
          </p:nvSpPr>
          <p:spPr>
            <a:xfrm>
              <a:off x="2300091" y="2397306"/>
              <a:ext cx="62266" cy="19850"/>
            </a:xfrm>
            <a:custGeom>
              <a:avLst/>
              <a:gdLst/>
              <a:ahLst/>
              <a:cxnLst/>
              <a:rect l="l" t="t" r="r" b="b"/>
              <a:pathLst>
                <a:path w="83860" h="19850" extrusionOk="0">
                  <a:moveTo>
                    <a:pt x="69881" y="0"/>
                  </a:moveTo>
                  <a:lnTo>
                    <a:pt x="13979" y="0"/>
                  </a:lnTo>
                  <a:cubicBezTo>
                    <a:pt x="6265" y="0"/>
                    <a:pt x="0" y="4439"/>
                    <a:pt x="0" y="9925"/>
                  </a:cubicBezTo>
                  <a:cubicBezTo>
                    <a:pt x="0" y="15411"/>
                    <a:pt x="6252" y="19850"/>
                    <a:pt x="13979" y="19850"/>
                  </a:cubicBezTo>
                  <a:lnTo>
                    <a:pt x="69881" y="19850"/>
                  </a:lnTo>
                  <a:cubicBezTo>
                    <a:pt x="77595" y="19850"/>
                    <a:pt x="83860" y="15402"/>
                    <a:pt x="83860" y="9925"/>
                  </a:cubicBezTo>
                  <a:cubicBezTo>
                    <a:pt x="83860" y="4448"/>
                    <a:pt x="77595" y="0"/>
                    <a:pt x="69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60;p7"/>
            <p:cNvSpPr/>
            <p:nvPr/>
          </p:nvSpPr>
          <p:spPr>
            <a:xfrm>
              <a:off x="2341615" y="2288167"/>
              <a:ext cx="50091" cy="47903"/>
            </a:xfrm>
            <a:custGeom>
              <a:avLst/>
              <a:gdLst/>
              <a:ahLst/>
              <a:cxnLst/>
              <a:rect l="l" t="t" r="r" b="b"/>
              <a:pathLst>
                <a:path w="67463" h="47903" extrusionOk="0">
                  <a:moveTo>
                    <a:pt x="63378" y="30968"/>
                  </a:moveTo>
                  <a:lnTo>
                    <a:pt x="23856" y="2908"/>
                  </a:lnTo>
                  <a:cubicBezTo>
                    <a:pt x="18396" y="-969"/>
                    <a:pt x="9555" y="-969"/>
                    <a:pt x="4095" y="2908"/>
                  </a:cubicBezTo>
                  <a:cubicBezTo>
                    <a:pt x="-1365" y="6784"/>
                    <a:pt x="-1365" y="13061"/>
                    <a:pt x="4095" y="16938"/>
                  </a:cubicBezTo>
                  <a:lnTo>
                    <a:pt x="43617" y="44998"/>
                  </a:lnTo>
                  <a:cubicBezTo>
                    <a:pt x="46354" y="46942"/>
                    <a:pt x="49936" y="47904"/>
                    <a:pt x="53504" y="47904"/>
                  </a:cubicBezTo>
                  <a:cubicBezTo>
                    <a:pt x="57073" y="47904"/>
                    <a:pt x="60655" y="46932"/>
                    <a:pt x="63378" y="44998"/>
                  </a:cubicBezTo>
                  <a:cubicBezTo>
                    <a:pt x="68825" y="41122"/>
                    <a:pt x="68825" y="34845"/>
                    <a:pt x="63378" y="309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61;p7"/>
            <p:cNvSpPr/>
            <p:nvPr/>
          </p:nvSpPr>
          <p:spPr>
            <a:xfrm>
              <a:off x="2540589" y="2288167"/>
              <a:ext cx="50092" cy="47903"/>
            </a:xfrm>
            <a:custGeom>
              <a:avLst/>
              <a:gdLst/>
              <a:ahLst/>
              <a:cxnLst/>
              <a:rect l="l" t="t" r="r" b="b"/>
              <a:pathLst>
                <a:path w="67464" h="47903" extrusionOk="0">
                  <a:moveTo>
                    <a:pt x="63381" y="2908"/>
                  </a:moveTo>
                  <a:cubicBezTo>
                    <a:pt x="57921" y="-969"/>
                    <a:pt x="49081" y="-969"/>
                    <a:pt x="43607" y="2908"/>
                  </a:cubicBezTo>
                  <a:lnTo>
                    <a:pt x="4085" y="30968"/>
                  </a:lnTo>
                  <a:cubicBezTo>
                    <a:pt x="-1362" y="34845"/>
                    <a:pt x="-1362" y="41122"/>
                    <a:pt x="4085" y="44998"/>
                  </a:cubicBezTo>
                  <a:cubicBezTo>
                    <a:pt x="6822" y="46942"/>
                    <a:pt x="10404" y="47904"/>
                    <a:pt x="13959" y="47904"/>
                  </a:cubicBezTo>
                  <a:cubicBezTo>
                    <a:pt x="17541" y="47904"/>
                    <a:pt x="21109" y="46932"/>
                    <a:pt x="23846" y="44998"/>
                  </a:cubicBezTo>
                  <a:lnTo>
                    <a:pt x="63368" y="16938"/>
                  </a:lnTo>
                  <a:cubicBezTo>
                    <a:pt x="68828" y="13061"/>
                    <a:pt x="68828" y="6784"/>
                    <a:pt x="63381" y="29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62;p7"/>
            <p:cNvSpPr/>
            <p:nvPr/>
          </p:nvSpPr>
          <p:spPr>
            <a:xfrm>
              <a:off x="2569936" y="2397306"/>
              <a:ext cx="62256" cy="19850"/>
            </a:xfrm>
            <a:custGeom>
              <a:avLst/>
              <a:gdLst/>
              <a:ahLst/>
              <a:cxnLst/>
              <a:rect l="l" t="t" r="r" b="b"/>
              <a:pathLst>
                <a:path w="83846" h="19850" extrusionOk="0">
                  <a:moveTo>
                    <a:pt x="69881" y="0"/>
                  </a:moveTo>
                  <a:lnTo>
                    <a:pt x="13992" y="0"/>
                  </a:lnTo>
                  <a:cubicBezTo>
                    <a:pt x="6265" y="0"/>
                    <a:pt x="0" y="4439"/>
                    <a:pt x="0" y="9925"/>
                  </a:cubicBezTo>
                  <a:cubicBezTo>
                    <a:pt x="0" y="15411"/>
                    <a:pt x="6265" y="19850"/>
                    <a:pt x="13992" y="19850"/>
                  </a:cubicBezTo>
                  <a:lnTo>
                    <a:pt x="69881" y="19850"/>
                  </a:lnTo>
                  <a:cubicBezTo>
                    <a:pt x="77595" y="19850"/>
                    <a:pt x="83847" y="15411"/>
                    <a:pt x="83847" y="9925"/>
                  </a:cubicBezTo>
                  <a:cubicBezTo>
                    <a:pt x="83847" y="4439"/>
                    <a:pt x="77595" y="0"/>
                    <a:pt x="69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lbot template">
  <a:themeElements>
    <a:clrScheme name="Custom 347">
      <a:dk1>
        <a:srgbClr val="393B44"/>
      </a:dk1>
      <a:lt1>
        <a:srgbClr val="FFFFFF"/>
      </a:lt1>
      <a:dk2>
        <a:srgbClr val="98ADBE"/>
      </a:dk2>
      <a:lt2>
        <a:srgbClr val="F5F5F5"/>
      </a:lt2>
      <a:accent1>
        <a:srgbClr val="2768CF"/>
      </a:accent1>
      <a:accent2>
        <a:srgbClr val="39B5D8"/>
      </a:accent2>
      <a:accent3>
        <a:srgbClr val="F16A39"/>
      </a:accent3>
      <a:accent4>
        <a:srgbClr val="DA2323"/>
      </a:accent4>
      <a:accent5>
        <a:srgbClr val="FFE599"/>
      </a:accent5>
      <a:accent6>
        <a:srgbClr val="FFD966"/>
      </a:accent6>
      <a:hlink>
        <a:srgbClr val="0B8FB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265</Words>
  <Application>Microsoft Office PowerPoint</Application>
  <PresentationFormat>On-screen Show (16:9)</PresentationFormat>
  <Paragraphs>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Courier New</vt:lpstr>
      <vt:lpstr>Patrick Hand SC</vt:lpstr>
      <vt:lpstr>Wingdings</vt:lpstr>
      <vt:lpstr>Verdana</vt:lpstr>
      <vt:lpstr>Patrick Hand</vt:lpstr>
      <vt:lpstr>Arial Narrow</vt:lpstr>
      <vt:lpstr>Calibri</vt:lpstr>
      <vt:lpstr>Arabic Typesetting</vt:lpstr>
      <vt:lpstr>Talbot template</vt:lpstr>
      <vt:lpstr>Theory of Automata</vt:lpstr>
      <vt:lpstr>What does Automata Mean? </vt:lpstr>
      <vt:lpstr>Basic Concepts</vt:lpstr>
      <vt:lpstr>Basic Concepts (Contd…)</vt:lpstr>
      <vt:lpstr>Basic Concepts (Contd…)</vt:lpstr>
      <vt:lpstr>Basic Concepts (Contd…)</vt:lpstr>
      <vt:lpstr>Basic Concepts (Contd…)</vt:lpstr>
      <vt:lpstr>Basic Concepts (Contd…)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Data using Cryptography with steganography</dc:title>
  <cp:lastModifiedBy>Dell</cp:lastModifiedBy>
  <cp:revision>34</cp:revision>
  <dcterms:modified xsi:type="dcterms:W3CDTF">2021-08-10T12:36:21Z</dcterms:modified>
</cp:coreProperties>
</file>