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301" r:id="rId3"/>
    <p:sldId id="313" r:id="rId4"/>
    <p:sldId id="314" r:id="rId5"/>
    <p:sldId id="315" r:id="rId6"/>
    <p:sldId id="316" r:id="rId7"/>
    <p:sldId id="317" r:id="rId8"/>
    <p:sldId id="318" r:id="rId9"/>
    <p:sldId id="319" r:id="rId1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atrick Hand SC" panose="020B0604020202020204" charset="0"/>
      <p:regular r:id="rId20"/>
    </p:embeddedFont>
    <p:embeddedFont>
      <p:font typeface="Patrick Hand" panose="020B0604020202020204" charset="0"/>
      <p:regular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202ED-1EBB-4BA7-8334-8DD3D4E5F113}">
  <a:tblStyle styleId="{D2E202ED-1EBB-4BA7-8334-8DD3D4E5F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06" autoAdjust="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3467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90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15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540425" y="1046747"/>
            <a:ext cx="4245386" cy="179204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6600" b="1" dirty="0" smtClean="0"/>
              <a:t>Theory of Automata</a:t>
            </a:r>
          </a:p>
        </p:txBody>
      </p:sp>
      <p:sp>
        <p:nvSpPr>
          <p:cNvPr id="3" name="Google Shape;57;p14"/>
          <p:cNvSpPr txBox="1">
            <a:spLocks/>
          </p:cNvSpPr>
          <p:nvPr/>
        </p:nvSpPr>
        <p:spPr>
          <a:xfrm>
            <a:off x="2596572" y="2781898"/>
            <a:ext cx="4063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>
                <a:latin typeface="Patrick Hand" charset="0"/>
                <a:ea typeface="Verdana" pitchFamily="34" charset="0"/>
              </a:rPr>
              <a:t>Lecture # 02</a:t>
            </a:r>
          </a:p>
          <a:p>
            <a:pPr algn="ctr" eaLnBrk="1" hangingPunct="1">
              <a:lnSpc>
                <a:spcPct val="90000"/>
              </a:lnSpc>
            </a:pPr>
            <a:endParaRPr lang="en-US" sz="2000" b="1" dirty="0" smtClean="0">
              <a:solidFill>
                <a:srgbClr val="FFFF00"/>
              </a:solidFill>
              <a:latin typeface="Patrick Hand" charset="0"/>
              <a:ea typeface="Verdana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Patrick Hand" charset="0"/>
                <a:ea typeface="Verdana" pitchFamily="34" charset="0"/>
              </a:rPr>
              <a:t>Imtiaz Ahmed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atrick Hand" charset="0"/>
              <a:ea typeface="Verdana" pitchFamily="34" charset="0"/>
              <a:cs typeface="Patrick Hand SC"/>
              <a:sym typeface="Patrick Hand SC"/>
            </a:endParaRPr>
          </a:p>
        </p:txBody>
      </p:sp>
      <p:sp>
        <p:nvSpPr>
          <p:cNvPr id="5" name="Google Shape;338;p37"/>
          <p:cNvSpPr/>
          <p:nvPr/>
        </p:nvSpPr>
        <p:spPr>
          <a:xfrm>
            <a:off x="6497525" y="2213084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" name="Google Shape;57;p14"/>
          <p:cNvSpPr txBox="1">
            <a:spLocks/>
          </p:cNvSpPr>
          <p:nvPr/>
        </p:nvSpPr>
        <p:spPr>
          <a:xfrm>
            <a:off x="952750" y="-14473"/>
            <a:ext cx="3639797" cy="45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ar-AE" sz="2000"/>
              <a:t>بِسْمِ اللهِ الرَّحْمٰنِ الرَّحِيْمِ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Courier New" pitchFamily="49" charset="0"/>
              <a:sym typeface="Patrick Hand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</a:rPr>
              <a:t>Languages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770021"/>
            <a:ext cx="5887500" cy="35676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spcBef>
                <a:spcPct val="80000"/>
              </a:spcBef>
              <a:buFont typeface="Wingdings" pitchFamily="2" charset="2"/>
              <a:buChar char="q"/>
            </a:pPr>
            <a:r>
              <a:rPr lang="en-US" dirty="0">
                <a:latin typeface="Arial Narrow" pitchFamily="34" charset="0"/>
                <a:ea typeface="Verdana" pitchFamily="34" charset="0"/>
              </a:rPr>
              <a:t>The languages can be defined in different ways , such as </a:t>
            </a:r>
          </a:p>
          <a:p>
            <a:pPr lvl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 dirty="0">
                <a:latin typeface="Arial Narrow" pitchFamily="34" charset="0"/>
                <a:ea typeface="Verdana" pitchFamily="34" charset="0"/>
              </a:rPr>
              <a:t>Descriptive definition, </a:t>
            </a:r>
          </a:p>
          <a:p>
            <a:pPr lvl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 dirty="0">
                <a:latin typeface="Arial Narrow" pitchFamily="34" charset="0"/>
                <a:ea typeface="Verdana" pitchFamily="34" charset="0"/>
              </a:rPr>
              <a:t>Recursive definition, using Regular Expressions(RE) and using Finite Automaton(FA) etc.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</a:rPr>
              <a:t>Languages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41269"/>
            <a:ext cx="5887500" cy="38832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spcBef>
                <a:spcPct val="80000"/>
              </a:spcBef>
              <a:buFont typeface="Wingdings" pitchFamily="2" charset="2"/>
              <a:buChar char="q"/>
            </a:pPr>
            <a:r>
              <a:rPr lang="en-US" sz="2000" dirty="0">
                <a:latin typeface="Arial Narrow" pitchFamily="34" charset="0"/>
              </a:rPr>
              <a:t>Descriptive definition of language 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z="2000" dirty="0">
                <a:latin typeface="Arial Narrow" pitchFamily="34" charset="0"/>
              </a:rPr>
              <a:t>The language is defined, describing the conditions imposed on its words.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>
                <a:latin typeface="Arial Narrow" pitchFamily="34" charset="0"/>
              </a:rPr>
              <a:t>Example: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>
                <a:latin typeface="Arial Narrow" pitchFamily="34" charset="0"/>
              </a:rPr>
              <a:t>	The language L of strings of odd length, defined over Σ={a}, can be written as 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>
                <a:latin typeface="Arial Narrow" pitchFamily="34" charset="0"/>
              </a:rPr>
              <a:t>	L={a, </a:t>
            </a:r>
            <a:r>
              <a:rPr lang="en-US" sz="2000" dirty="0" err="1">
                <a:latin typeface="Arial Narrow" pitchFamily="34" charset="0"/>
              </a:rPr>
              <a:t>aaa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aaaaa</a:t>
            </a:r>
            <a:r>
              <a:rPr lang="en-US" sz="2000" dirty="0">
                <a:latin typeface="Arial Narrow" pitchFamily="34" charset="0"/>
              </a:rPr>
              <a:t>,…..}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Descriptive Definition of Languages (Contd..)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41269"/>
            <a:ext cx="5887500" cy="39426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21792" lvl="1">
              <a:spcBef>
                <a:spcPct val="80000"/>
              </a:spcBef>
              <a:buNone/>
              <a:defRPr/>
            </a:pPr>
            <a:r>
              <a:rPr lang="en-US" sz="2000" dirty="0" smtClean="0">
                <a:latin typeface="Arial Narrow" pitchFamily="34" charset="0"/>
              </a:rPr>
              <a:t>Example </a:t>
            </a:r>
            <a:endParaRPr lang="en-US" sz="2000" dirty="0">
              <a:latin typeface="Arial Narrow" pitchFamily="34" charset="0"/>
            </a:endParaRPr>
          </a:p>
          <a:p>
            <a:pPr marL="621792" lvl="1">
              <a:spcBef>
                <a:spcPct val="80000"/>
              </a:spcBef>
              <a:buNone/>
              <a:defRPr/>
            </a:pPr>
            <a:r>
              <a:rPr lang="en-US" sz="2000" dirty="0">
                <a:latin typeface="Arial Narrow" pitchFamily="34" charset="0"/>
              </a:rPr>
              <a:t>	The language L of strings that does not start with a, defined over Σ ={</a:t>
            </a:r>
            <a:r>
              <a:rPr lang="en-US" sz="2000" dirty="0" err="1">
                <a:latin typeface="Arial Narrow" pitchFamily="34" charset="0"/>
              </a:rPr>
              <a:t>a,b,c</a:t>
            </a:r>
            <a:r>
              <a:rPr lang="en-US" sz="2000" dirty="0">
                <a:latin typeface="Arial Narrow" pitchFamily="34" charset="0"/>
              </a:rPr>
              <a:t>}, can be written as </a:t>
            </a:r>
          </a:p>
          <a:p>
            <a:pPr marL="621792" lvl="1">
              <a:spcBef>
                <a:spcPct val="80000"/>
              </a:spcBef>
              <a:buNone/>
              <a:defRPr/>
            </a:pPr>
            <a:r>
              <a:rPr lang="en-US" sz="2000" dirty="0">
                <a:latin typeface="Arial Narrow" pitchFamily="34" charset="0"/>
              </a:rPr>
              <a:t>	L ={Λ, b, c, </a:t>
            </a:r>
            <a:r>
              <a:rPr lang="en-US" sz="2000" dirty="0" err="1">
                <a:latin typeface="Arial Narrow" pitchFamily="34" charset="0"/>
              </a:rPr>
              <a:t>ba</a:t>
            </a:r>
            <a:r>
              <a:rPr lang="en-US" sz="2000" dirty="0">
                <a:latin typeface="Arial Narrow" pitchFamily="34" charset="0"/>
              </a:rPr>
              <a:t>, bb, </a:t>
            </a:r>
            <a:r>
              <a:rPr lang="en-US" sz="2000" dirty="0" err="1">
                <a:latin typeface="Arial Narrow" pitchFamily="34" charset="0"/>
              </a:rPr>
              <a:t>bc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ca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cb</a:t>
            </a:r>
            <a:r>
              <a:rPr lang="en-US" sz="2000" dirty="0">
                <a:latin typeface="Arial Narrow" pitchFamily="34" charset="0"/>
              </a:rPr>
              <a:t>, cc, …}</a:t>
            </a:r>
          </a:p>
          <a:p>
            <a:pPr marL="621792" lvl="1">
              <a:spcBef>
                <a:spcPct val="80000"/>
              </a:spcBef>
              <a:buNone/>
              <a:defRPr/>
            </a:pPr>
            <a:r>
              <a:rPr lang="en-US" sz="2000" dirty="0" smtClean="0">
                <a:latin typeface="Arial Narrow" pitchFamily="34" charset="0"/>
              </a:rPr>
              <a:t>Example </a:t>
            </a:r>
            <a:endParaRPr lang="en-US" sz="2000" dirty="0">
              <a:latin typeface="Arial Narrow" pitchFamily="34" charset="0"/>
            </a:endParaRPr>
          </a:p>
          <a:p>
            <a:pPr marL="621792" lvl="1">
              <a:spcBef>
                <a:spcPct val="80000"/>
              </a:spcBef>
              <a:buNone/>
              <a:defRPr/>
            </a:pPr>
            <a:r>
              <a:rPr lang="en-US" sz="2000" dirty="0">
                <a:latin typeface="Arial Narrow" pitchFamily="34" charset="0"/>
              </a:rPr>
              <a:t>	The language L of strings of length 2, defined over Σ ={0,1,2}, can be written as </a:t>
            </a:r>
          </a:p>
          <a:p>
            <a:pPr marL="621792" lvl="1">
              <a:spcBef>
                <a:spcPct val="80000"/>
              </a:spcBef>
              <a:buNone/>
              <a:defRPr/>
            </a:pPr>
            <a:r>
              <a:rPr lang="en-US" sz="2000" dirty="0">
                <a:latin typeface="Arial Narrow" pitchFamily="34" charset="0"/>
              </a:rPr>
              <a:t>	L={00, 01, 02,10, 11,12,20,21,22}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Descriptive Definition of Languages (Contd..)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41269"/>
            <a:ext cx="5887500" cy="39426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21792" lvl="1">
              <a:spcBef>
                <a:spcPct val="80000"/>
              </a:spcBef>
              <a:buNone/>
              <a:defRPr/>
            </a:pPr>
            <a:r>
              <a:rPr lang="en-US" sz="2000" dirty="0" smtClean="0">
                <a:latin typeface="Arial Narrow" pitchFamily="34" charset="0"/>
              </a:rPr>
              <a:t>Example </a:t>
            </a:r>
            <a:endParaRPr lang="en-US" sz="2000" dirty="0">
              <a:latin typeface="Arial Narrow" pitchFamily="34" charset="0"/>
            </a:endParaRPr>
          </a:p>
          <a:p>
            <a:pPr marL="621792" lvl="1">
              <a:spcBef>
                <a:spcPct val="80000"/>
              </a:spcBef>
              <a:buNone/>
              <a:defRPr/>
            </a:pPr>
            <a:r>
              <a:rPr lang="en-US" sz="2000" dirty="0">
                <a:latin typeface="Arial Narrow" pitchFamily="34" charset="0"/>
              </a:rPr>
              <a:t>	The language EVEN, of stings defined over     Σ={-,0,1,2,3,4,5,6,7,8,9}, can be written as </a:t>
            </a:r>
          </a:p>
          <a:p>
            <a:pPr marL="621792" lvl="1">
              <a:spcBef>
                <a:spcPct val="80000"/>
              </a:spcBef>
              <a:buNone/>
              <a:defRPr/>
            </a:pPr>
            <a:r>
              <a:rPr lang="en-US" sz="2000" dirty="0">
                <a:latin typeface="Arial Narrow" pitchFamily="34" charset="0"/>
              </a:rPr>
              <a:t>	EVEN = { …,-4,-2,0,2,4,…}</a:t>
            </a:r>
          </a:p>
          <a:p>
            <a:pPr marL="621792" lvl="1">
              <a:spcBef>
                <a:spcPct val="80000"/>
              </a:spcBef>
              <a:buNone/>
              <a:defRPr/>
            </a:pPr>
            <a:r>
              <a:rPr lang="en-US" sz="2000" dirty="0" smtClean="0">
                <a:latin typeface="Arial Narrow" pitchFamily="34" charset="0"/>
              </a:rPr>
              <a:t>Example </a:t>
            </a:r>
            <a:endParaRPr lang="en-US" sz="2000" dirty="0">
              <a:latin typeface="Arial Narrow" pitchFamily="34" charset="0"/>
            </a:endParaRPr>
          </a:p>
          <a:p>
            <a:pPr marL="621792" lvl="1">
              <a:spcBef>
                <a:spcPct val="80000"/>
              </a:spcBef>
              <a:buNone/>
              <a:defRPr/>
            </a:pPr>
            <a:r>
              <a:rPr lang="en-US" sz="2000" dirty="0">
                <a:latin typeface="Arial Narrow" pitchFamily="34" charset="0"/>
              </a:rPr>
              <a:t>	The language {a  b  }, of strings defined over </a:t>
            </a:r>
            <a:r>
              <a:rPr lang="el-GR" sz="2000" dirty="0">
                <a:latin typeface="Arial Narrow" pitchFamily="34" charset="0"/>
              </a:rPr>
              <a:t>Σ={</a:t>
            </a:r>
            <a:r>
              <a:rPr lang="en-US" sz="2000" dirty="0" err="1">
                <a:latin typeface="Arial Narrow" pitchFamily="34" charset="0"/>
              </a:rPr>
              <a:t>a,b</a:t>
            </a:r>
            <a:r>
              <a:rPr lang="en-US" sz="2000" dirty="0">
                <a:latin typeface="Arial Narrow" pitchFamily="34" charset="0"/>
              </a:rPr>
              <a:t>}, as {a  b  : n=1,2,3,…}, can be written as {</a:t>
            </a:r>
            <a:r>
              <a:rPr lang="en-US" sz="2000" dirty="0" err="1">
                <a:latin typeface="Arial Narrow" pitchFamily="34" charset="0"/>
              </a:rPr>
              <a:t>ab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aabb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aaabbb,aaaabbbb</a:t>
            </a:r>
            <a:r>
              <a:rPr lang="en-US" sz="2000" dirty="0">
                <a:latin typeface="Arial Narrow" pitchFamily="34" charset="0"/>
              </a:rPr>
              <a:t>,…}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Descriptive Definition of Languages (Contd..)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41269"/>
            <a:ext cx="5887500" cy="39426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21792" lvl="1">
              <a:spcBef>
                <a:spcPct val="80000"/>
              </a:spcBef>
              <a:buNone/>
              <a:defRPr/>
            </a:pPr>
            <a:r>
              <a:rPr lang="en-US" dirty="0">
                <a:latin typeface="Arial Narrow" pitchFamily="34" charset="0"/>
              </a:rPr>
              <a:t>Example </a:t>
            </a:r>
          </a:p>
          <a:p>
            <a:pPr marL="621792" lvl="1">
              <a:spcBef>
                <a:spcPct val="80000"/>
              </a:spcBef>
              <a:buNone/>
              <a:defRPr/>
            </a:pPr>
            <a:r>
              <a:rPr lang="en-US" dirty="0">
                <a:latin typeface="Arial Narrow" pitchFamily="34" charset="0"/>
              </a:rPr>
              <a:t>	The language {a</a:t>
            </a:r>
            <a:r>
              <a:rPr lang="en-US" baseline="30000" dirty="0">
                <a:latin typeface="Arial Narrow" pitchFamily="34" charset="0"/>
              </a:rPr>
              <a:t>n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b</a:t>
            </a:r>
            <a:r>
              <a:rPr lang="en-US" baseline="30000" dirty="0" err="1">
                <a:latin typeface="Arial Narrow" pitchFamily="34" charset="0"/>
              </a:rPr>
              <a:t>n</a:t>
            </a:r>
            <a:r>
              <a:rPr lang="en-US" dirty="0">
                <a:latin typeface="Arial Narrow" pitchFamily="34" charset="0"/>
              </a:rPr>
              <a:t>  }, of strings defined over </a:t>
            </a:r>
            <a:r>
              <a:rPr lang="el-GR" dirty="0">
                <a:latin typeface="Arial Narrow" pitchFamily="34" charset="0"/>
              </a:rPr>
              <a:t>Σ={</a:t>
            </a:r>
            <a:r>
              <a:rPr lang="en-US" dirty="0" err="1">
                <a:latin typeface="Arial Narrow" pitchFamily="34" charset="0"/>
              </a:rPr>
              <a:t>a,b</a:t>
            </a:r>
            <a:r>
              <a:rPr lang="en-US" dirty="0">
                <a:latin typeface="Arial Narrow" pitchFamily="34" charset="0"/>
              </a:rPr>
              <a:t>}, as {a  b  : n=1,2,3,…}, can be written as {</a:t>
            </a:r>
            <a:r>
              <a:rPr lang="en-US" dirty="0" err="1">
                <a:latin typeface="Arial Narrow" pitchFamily="34" charset="0"/>
              </a:rPr>
              <a:t>ab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aabb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aaabbb,aaaabbbb</a:t>
            </a:r>
            <a:r>
              <a:rPr lang="en-US" dirty="0">
                <a:latin typeface="Arial Narrow" pitchFamily="34" charset="0"/>
              </a:rPr>
              <a:t>,…}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dirty="0"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eaLnBrk="1" hangingPunct="1">
              <a:spcBef>
                <a:spcPct val="80000"/>
              </a:spcBef>
            </a:pPr>
            <a:r>
              <a:rPr lang="en-US" sz="2800" dirty="0">
                <a:solidFill>
                  <a:schemeClr val="bg1"/>
                </a:solidFill>
              </a:rPr>
              <a:t>An Important language PALINDROME 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41269"/>
            <a:ext cx="5887500" cy="39426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ct val="80000"/>
              </a:spcBef>
              <a:buFont typeface="Wingdings" pitchFamily="2" charset="2"/>
              <a:buChar char="§"/>
            </a:pPr>
            <a:r>
              <a:rPr lang="en-US" dirty="0" smtClean="0">
                <a:latin typeface="Arial Narrow" pitchFamily="34" charset="0"/>
              </a:rPr>
              <a:t>The </a:t>
            </a:r>
            <a:r>
              <a:rPr lang="en-US" dirty="0">
                <a:latin typeface="Arial Narrow" pitchFamily="34" charset="0"/>
              </a:rPr>
              <a:t>language consisting of Λ and the strings s defined over Σ such that Rev(s)=s. </a:t>
            </a:r>
            <a:endParaRPr lang="en-US" dirty="0" smtClean="0">
              <a:latin typeface="Arial Narrow" pitchFamily="34" charset="0"/>
            </a:endParaRPr>
          </a:p>
          <a:p>
            <a:pPr>
              <a:spcBef>
                <a:spcPct val="80000"/>
              </a:spcBef>
              <a:buFont typeface="Wingdings" pitchFamily="2" charset="2"/>
              <a:buChar char="§"/>
            </a:pPr>
            <a:r>
              <a:rPr lang="en-US" dirty="0" smtClean="0">
                <a:latin typeface="Arial Narrow" pitchFamily="34" charset="0"/>
              </a:rPr>
              <a:t>It </a:t>
            </a:r>
            <a:r>
              <a:rPr lang="en-US" dirty="0">
                <a:latin typeface="Arial Narrow" pitchFamily="34" charset="0"/>
              </a:rPr>
              <a:t>is to be </a:t>
            </a:r>
            <a:r>
              <a:rPr lang="en-US" dirty="0" smtClean="0">
                <a:latin typeface="Arial Narrow" pitchFamily="34" charset="0"/>
              </a:rPr>
              <a:t>noted </a:t>
            </a:r>
            <a:r>
              <a:rPr lang="en-US" dirty="0">
                <a:latin typeface="Arial Narrow" pitchFamily="34" charset="0"/>
              </a:rPr>
              <a:t>that the words of PALINDROME are called palindromes. 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dirty="0">
                <a:latin typeface="Arial Narrow" pitchFamily="34" charset="0"/>
              </a:rPr>
              <a:t>Example 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dirty="0">
                <a:latin typeface="Arial Narrow" pitchFamily="34" charset="0"/>
              </a:rPr>
              <a:t>	For </a:t>
            </a:r>
            <a:r>
              <a:rPr lang="en-US" dirty="0" smtClean="0">
                <a:latin typeface="Arial Narrow" pitchFamily="34" charset="0"/>
              </a:rPr>
              <a:t>Σ = {</a:t>
            </a:r>
            <a:r>
              <a:rPr lang="en-US" dirty="0" err="1">
                <a:latin typeface="Arial Narrow" pitchFamily="34" charset="0"/>
              </a:rPr>
              <a:t>a,b</a:t>
            </a:r>
            <a:r>
              <a:rPr lang="en-US" dirty="0">
                <a:latin typeface="Arial Narrow" pitchFamily="34" charset="0"/>
              </a:rPr>
              <a:t>}, PALINDROME={Λ , a, b, </a:t>
            </a:r>
            <a:r>
              <a:rPr lang="en-US" dirty="0" err="1">
                <a:latin typeface="Arial Narrow" pitchFamily="34" charset="0"/>
              </a:rPr>
              <a:t>aa</a:t>
            </a:r>
            <a:r>
              <a:rPr lang="en-US" dirty="0">
                <a:latin typeface="Arial Narrow" pitchFamily="34" charset="0"/>
              </a:rPr>
              <a:t>, bb, </a:t>
            </a:r>
            <a:r>
              <a:rPr lang="en-US" dirty="0" err="1">
                <a:latin typeface="Arial Narrow" pitchFamily="34" charset="0"/>
              </a:rPr>
              <a:t>aaa</a:t>
            </a:r>
            <a:r>
              <a:rPr lang="en-US" dirty="0">
                <a:latin typeface="Arial Narrow" pitchFamily="34" charset="0"/>
              </a:rPr>
              <a:t>, aba, </a:t>
            </a:r>
            <a:r>
              <a:rPr lang="en-US" dirty="0" err="1">
                <a:latin typeface="Arial Narrow" pitchFamily="34" charset="0"/>
              </a:rPr>
              <a:t>bab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bbb</a:t>
            </a:r>
            <a:r>
              <a:rPr lang="en-US" dirty="0">
                <a:latin typeface="Arial Narrow" pitchFamily="34" charset="0"/>
              </a:rPr>
              <a:t>, ...}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eaLnBrk="1" hangingPunct="1">
              <a:spcBef>
                <a:spcPct val="80000"/>
              </a:spcBef>
            </a:pPr>
            <a:r>
              <a:rPr lang="en-US" sz="2800" dirty="0">
                <a:solidFill>
                  <a:schemeClr val="bg1"/>
                </a:solidFill>
              </a:rPr>
              <a:t>Recursive definition of Languages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41269"/>
            <a:ext cx="5887500" cy="39426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spcBef>
                <a:spcPct val="8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eaLnBrk="1" hangingPunct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 dirty="0" smtClean="0"/>
              <a:t>Regular </a:t>
            </a:r>
            <a:r>
              <a:rPr lang="en-US" dirty="0"/>
              <a:t>Expression ( RE </a:t>
            </a:r>
            <a:r>
              <a:rPr lang="en-US" dirty="0" smtClean="0"/>
              <a:t>)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 dirty="0" err="1"/>
              <a:t>Kleene</a:t>
            </a:r>
            <a:r>
              <a:rPr lang="en-US" dirty="0"/>
              <a:t> Star </a:t>
            </a:r>
            <a:r>
              <a:rPr lang="en-US" dirty="0" smtClean="0"/>
              <a:t>Closure  </a:t>
            </a:r>
            <a:r>
              <a:rPr lang="en-US" sz="4000" dirty="0" smtClean="0"/>
              <a:t>*   </a:t>
            </a:r>
            <a:endParaRPr lang="en-US"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/>
          </a:p>
        </p:txBody>
      </p:sp>
      <p:sp>
        <p:nvSpPr>
          <p:cNvPr id="6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ctrTitle" idx="4294967295"/>
          </p:nvPr>
        </p:nvSpPr>
        <p:spPr>
          <a:xfrm>
            <a:off x="354584" y="192512"/>
            <a:ext cx="3098468" cy="4331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Thanks!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4294967295"/>
          </p:nvPr>
        </p:nvSpPr>
        <p:spPr>
          <a:xfrm>
            <a:off x="1105564" y="651284"/>
            <a:ext cx="6209636" cy="6721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" b="1" dirty="0" smtClean="0">
                <a:solidFill>
                  <a:schemeClr val="lt1"/>
                </a:solidFill>
              </a:rPr>
              <a:t>Questions…?</a:t>
            </a:r>
            <a:endParaRPr lang="en" b="1" dirty="0" smtClean="0">
              <a:solidFill>
                <a:schemeClr val="lt1"/>
              </a:solidFill>
            </a:endParaRPr>
          </a:p>
        </p:txBody>
      </p:sp>
      <p:grpSp>
        <p:nvGrpSpPr>
          <p:cNvPr id="6" name="Google Shape;47;p7"/>
          <p:cNvGrpSpPr/>
          <p:nvPr/>
        </p:nvGrpSpPr>
        <p:grpSpPr>
          <a:xfrm>
            <a:off x="1716612" y="1594061"/>
            <a:ext cx="2214309" cy="3050851"/>
            <a:chOff x="2113289" y="2169107"/>
            <a:chExt cx="705671" cy="952499"/>
          </a:xfrm>
        </p:grpSpPr>
        <p:sp>
          <p:nvSpPr>
            <p:cNvPr id="7" name="Google Shape;48;p7"/>
            <p:cNvSpPr/>
            <p:nvPr/>
          </p:nvSpPr>
          <p:spPr>
            <a:xfrm>
              <a:off x="2154806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9;p7"/>
            <p:cNvSpPr/>
            <p:nvPr/>
          </p:nvSpPr>
          <p:spPr>
            <a:xfrm>
              <a:off x="2113289" y="2982703"/>
              <a:ext cx="207517" cy="138903"/>
            </a:xfrm>
            <a:custGeom>
              <a:avLst/>
              <a:gdLst/>
              <a:ahLst/>
              <a:cxnLst/>
              <a:rect l="l" t="t" r="r" b="b"/>
              <a:pathLst>
                <a:path w="279484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0;p7"/>
            <p:cNvSpPr/>
            <p:nvPr/>
          </p:nvSpPr>
          <p:spPr>
            <a:xfrm>
              <a:off x="2403888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39" y="119063"/>
                    <a:pt x="0" y="92409"/>
                    <a:pt x="0" y="59531"/>
                  </a:cubicBezTo>
                  <a:cubicBezTo>
                    <a:pt x="0" y="26653"/>
                    <a:pt x="37539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1;p7"/>
            <p:cNvSpPr/>
            <p:nvPr/>
          </p:nvSpPr>
          <p:spPr>
            <a:xfrm>
              <a:off x="2362371" y="2982703"/>
              <a:ext cx="207517" cy="138903"/>
            </a:xfrm>
            <a:custGeom>
              <a:avLst/>
              <a:gdLst/>
              <a:ahLst/>
              <a:cxnLst/>
              <a:rect l="l" t="t" r="r" b="b"/>
              <a:pathLst>
                <a:path w="279484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;p7"/>
            <p:cNvSpPr/>
            <p:nvPr/>
          </p:nvSpPr>
          <p:spPr>
            <a:xfrm>
              <a:off x="2652971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3;p7"/>
            <p:cNvSpPr/>
            <p:nvPr/>
          </p:nvSpPr>
          <p:spPr>
            <a:xfrm>
              <a:off x="2611453" y="2982703"/>
              <a:ext cx="207507" cy="138903"/>
            </a:xfrm>
            <a:custGeom>
              <a:avLst/>
              <a:gdLst/>
              <a:ahLst/>
              <a:cxnLst/>
              <a:rect l="l" t="t" r="r" b="b"/>
              <a:pathLst>
                <a:path w="279471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72" y="138903"/>
                  </a:lnTo>
                  <a:lnTo>
                    <a:pt x="279472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4;p7"/>
            <p:cNvSpPr/>
            <p:nvPr/>
          </p:nvSpPr>
          <p:spPr>
            <a:xfrm>
              <a:off x="2154806" y="2169107"/>
              <a:ext cx="622562" cy="635003"/>
            </a:xfrm>
            <a:custGeom>
              <a:avLst/>
              <a:gdLst/>
              <a:ahLst/>
              <a:cxnLst/>
              <a:rect l="l" t="t" r="r" b="b"/>
              <a:pathLst>
                <a:path w="838468" h="635003" extrusionOk="0">
                  <a:moveTo>
                    <a:pt x="726664" y="635003"/>
                  </a:moveTo>
                  <a:cubicBezTo>
                    <a:pt x="735236" y="635003"/>
                    <a:pt x="743513" y="632212"/>
                    <a:pt x="748880" y="627212"/>
                  </a:cubicBezTo>
                  <a:cubicBezTo>
                    <a:pt x="756137" y="620468"/>
                    <a:pt x="756540" y="611210"/>
                    <a:pt x="749926" y="604152"/>
                  </a:cubicBezTo>
                  <a:cubicBezTo>
                    <a:pt x="749483" y="603666"/>
                    <a:pt x="710632" y="561832"/>
                    <a:pt x="700919" y="515941"/>
                  </a:cubicBezTo>
                  <a:lnTo>
                    <a:pt x="754622" y="515941"/>
                  </a:lnTo>
                  <a:cubicBezTo>
                    <a:pt x="800851" y="515941"/>
                    <a:pt x="838468" y="489233"/>
                    <a:pt x="838468" y="456409"/>
                  </a:cubicBezTo>
                  <a:lnTo>
                    <a:pt x="838468" y="59531"/>
                  </a:lnTo>
                  <a:cubicBezTo>
                    <a:pt x="838468" y="26708"/>
                    <a:pt x="800851" y="0"/>
                    <a:pt x="754622" y="0"/>
                  </a:cubicBezTo>
                  <a:lnTo>
                    <a:pt x="83847" y="0"/>
                  </a:lnTo>
                  <a:cubicBezTo>
                    <a:pt x="37617" y="0"/>
                    <a:pt x="0" y="26708"/>
                    <a:pt x="0" y="59531"/>
                  </a:cubicBezTo>
                  <a:lnTo>
                    <a:pt x="0" y="456409"/>
                  </a:lnTo>
                  <a:cubicBezTo>
                    <a:pt x="0" y="489242"/>
                    <a:pt x="37617" y="515941"/>
                    <a:pt x="83847" y="515941"/>
                  </a:cubicBezTo>
                  <a:lnTo>
                    <a:pt x="137522" y="515941"/>
                  </a:lnTo>
                  <a:cubicBezTo>
                    <a:pt x="127769" y="561661"/>
                    <a:pt x="88958" y="603704"/>
                    <a:pt x="88515" y="604180"/>
                  </a:cubicBezTo>
                  <a:cubicBezTo>
                    <a:pt x="81928" y="611229"/>
                    <a:pt x="82344" y="620478"/>
                    <a:pt x="89616" y="627212"/>
                  </a:cubicBezTo>
                  <a:cubicBezTo>
                    <a:pt x="95022" y="632212"/>
                    <a:pt x="103286" y="635003"/>
                    <a:pt x="111805" y="635003"/>
                  </a:cubicBezTo>
                  <a:cubicBezTo>
                    <a:pt x="114756" y="635003"/>
                    <a:pt x="117721" y="634670"/>
                    <a:pt x="120632" y="633965"/>
                  </a:cubicBezTo>
                  <a:cubicBezTo>
                    <a:pt x="127689" y="632308"/>
                    <a:pt x="281578" y="594912"/>
                    <a:pt x="304491" y="515941"/>
                  </a:cubicBezTo>
                  <a:lnTo>
                    <a:pt x="343182" y="515941"/>
                  </a:lnTo>
                  <a:lnTo>
                    <a:pt x="392712" y="621440"/>
                  </a:lnTo>
                  <a:cubicBezTo>
                    <a:pt x="396508" y="629536"/>
                    <a:pt x="407174" y="635003"/>
                    <a:pt x="419221" y="635003"/>
                  </a:cubicBezTo>
                  <a:cubicBezTo>
                    <a:pt x="431268" y="635003"/>
                    <a:pt x="441933" y="629536"/>
                    <a:pt x="445743" y="621440"/>
                  </a:cubicBezTo>
                  <a:lnTo>
                    <a:pt x="495260" y="515941"/>
                  </a:lnTo>
                  <a:lnTo>
                    <a:pt x="533829" y="515941"/>
                  </a:lnTo>
                  <a:cubicBezTo>
                    <a:pt x="556703" y="594951"/>
                    <a:pt x="710753" y="632317"/>
                    <a:pt x="717823" y="633965"/>
                  </a:cubicBezTo>
                  <a:cubicBezTo>
                    <a:pt x="720734" y="634670"/>
                    <a:pt x="723726" y="635003"/>
                    <a:pt x="726664" y="635003"/>
                  </a:cubicBezTo>
                  <a:close/>
                  <a:moveTo>
                    <a:pt x="586928" y="496091"/>
                  </a:moveTo>
                  <a:cubicBezTo>
                    <a:pt x="586928" y="485127"/>
                    <a:pt x="574398" y="476250"/>
                    <a:pt x="558970" y="476250"/>
                  </a:cubicBezTo>
                  <a:lnTo>
                    <a:pt x="475123" y="476250"/>
                  </a:lnTo>
                  <a:cubicBezTo>
                    <a:pt x="463089" y="476250"/>
                    <a:pt x="452437" y="481717"/>
                    <a:pt x="448614" y="489823"/>
                  </a:cubicBezTo>
                  <a:lnTo>
                    <a:pt x="419234" y="552402"/>
                  </a:lnTo>
                  <a:lnTo>
                    <a:pt x="389854" y="489823"/>
                  </a:lnTo>
                  <a:cubicBezTo>
                    <a:pt x="385950" y="481508"/>
                    <a:pt x="375044" y="476336"/>
                    <a:pt x="363345" y="476345"/>
                  </a:cubicBezTo>
                  <a:lnTo>
                    <a:pt x="363345" y="476250"/>
                  </a:lnTo>
                  <a:lnTo>
                    <a:pt x="279485" y="476250"/>
                  </a:lnTo>
                  <a:cubicBezTo>
                    <a:pt x="264057" y="476250"/>
                    <a:pt x="251541" y="485127"/>
                    <a:pt x="251541" y="496091"/>
                  </a:cubicBezTo>
                  <a:cubicBezTo>
                    <a:pt x="251541" y="527847"/>
                    <a:pt x="213199" y="553945"/>
                    <a:pt x="173543" y="571900"/>
                  </a:cubicBezTo>
                  <a:cubicBezTo>
                    <a:pt x="185536" y="549821"/>
                    <a:pt x="195652" y="523142"/>
                    <a:pt x="195652" y="496091"/>
                  </a:cubicBezTo>
                  <a:cubicBezTo>
                    <a:pt x="195652" y="485127"/>
                    <a:pt x="183135" y="476250"/>
                    <a:pt x="167707" y="476250"/>
                  </a:cubicBezTo>
                  <a:lnTo>
                    <a:pt x="83860" y="476250"/>
                  </a:lnTo>
                  <a:cubicBezTo>
                    <a:pt x="68446" y="476250"/>
                    <a:pt x="55916" y="467363"/>
                    <a:pt x="55916" y="456409"/>
                  </a:cubicBezTo>
                  <a:lnTo>
                    <a:pt x="55916" y="59531"/>
                  </a:lnTo>
                  <a:cubicBezTo>
                    <a:pt x="55916" y="48578"/>
                    <a:pt x="68459" y="39691"/>
                    <a:pt x="83860" y="39691"/>
                  </a:cubicBezTo>
                  <a:lnTo>
                    <a:pt x="754635" y="39691"/>
                  </a:lnTo>
                  <a:cubicBezTo>
                    <a:pt x="770036" y="39691"/>
                    <a:pt x="782593" y="48578"/>
                    <a:pt x="782593" y="59531"/>
                  </a:cubicBezTo>
                  <a:lnTo>
                    <a:pt x="782593" y="456409"/>
                  </a:lnTo>
                  <a:cubicBezTo>
                    <a:pt x="782593" y="467363"/>
                    <a:pt x="770036" y="476250"/>
                    <a:pt x="754635" y="476250"/>
                  </a:cubicBezTo>
                  <a:lnTo>
                    <a:pt x="670788" y="476250"/>
                  </a:lnTo>
                  <a:cubicBezTo>
                    <a:pt x="655360" y="476250"/>
                    <a:pt x="642830" y="485127"/>
                    <a:pt x="642830" y="496091"/>
                  </a:cubicBezTo>
                  <a:cubicBezTo>
                    <a:pt x="642830" y="523065"/>
                    <a:pt x="652919" y="549650"/>
                    <a:pt x="664845" y="571710"/>
                  </a:cubicBezTo>
                  <a:cubicBezTo>
                    <a:pt x="626517" y="554584"/>
                    <a:pt x="586928" y="528933"/>
                    <a:pt x="586928" y="4960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5;p7"/>
            <p:cNvSpPr/>
            <p:nvPr/>
          </p:nvSpPr>
          <p:spPr>
            <a:xfrm>
              <a:off x="2383135" y="2327860"/>
              <a:ext cx="166030" cy="198434"/>
            </a:xfrm>
            <a:custGeom>
              <a:avLst/>
              <a:gdLst/>
              <a:ahLst/>
              <a:cxnLst/>
              <a:rect l="l" t="t" r="r" b="b"/>
              <a:pathLst>
                <a:path w="223609" h="198434" extrusionOk="0">
                  <a:moveTo>
                    <a:pt x="111791" y="0"/>
                  </a:moveTo>
                  <a:cubicBezTo>
                    <a:pt x="50053" y="0"/>
                    <a:pt x="0" y="35538"/>
                    <a:pt x="0" y="79372"/>
                  </a:cubicBezTo>
                  <a:cubicBezTo>
                    <a:pt x="0" y="108671"/>
                    <a:pt x="21586" y="125730"/>
                    <a:pt x="40783" y="149419"/>
                  </a:cubicBezTo>
                  <a:cubicBezTo>
                    <a:pt x="47934" y="158258"/>
                    <a:pt x="55902" y="178584"/>
                    <a:pt x="55902" y="188509"/>
                  </a:cubicBezTo>
                  <a:cubicBezTo>
                    <a:pt x="55902" y="193986"/>
                    <a:pt x="62154" y="198434"/>
                    <a:pt x="69881" y="198434"/>
                  </a:cubicBezTo>
                  <a:lnTo>
                    <a:pt x="153728" y="198434"/>
                  </a:lnTo>
                  <a:cubicBezTo>
                    <a:pt x="161442" y="198434"/>
                    <a:pt x="167694" y="193986"/>
                    <a:pt x="167694" y="188509"/>
                  </a:cubicBezTo>
                  <a:cubicBezTo>
                    <a:pt x="167694" y="178584"/>
                    <a:pt x="175676" y="158248"/>
                    <a:pt x="182826" y="149419"/>
                  </a:cubicBezTo>
                  <a:cubicBezTo>
                    <a:pt x="202024" y="125730"/>
                    <a:pt x="223609" y="108671"/>
                    <a:pt x="223609" y="79372"/>
                  </a:cubicBezTo>
                  <a:cubicBezTo>
                    <a:pt x="223583" y="35538"/>
                    <a:pt x="173516" y="0"/>
                    <a:pt x="11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6;p7"/>
            <p:cNvSpPr/>
            <p:nvPr/>
          </p:nvSpPr>
          <p:spPr>
            <a:xfrm>
              <a:off x="2424642" y="2546135"/>
              <a:ext cx="83005" cy="19850"/>
            </a:xfrm>
            <a:custGeom>
              <a:avLst/>
              <a:gdLst/>
              <a:ahLst/>
              <a:cxnLst/>
              <a:rect l="l" t="t" r="r" b="b"/>
              <a:pathLst>
                <a:path w="111791" h="19850" extrusionOk="0">
                  <a:moveTo>
                    <a:pt x="97826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97826" y="19850"/>
                  </a:lnTo>
                  <a:cubicBezTo>
                    <a:pt x="105540" y="19850"/>
                    <a:pt x="111791" y="15411"/>
                    <a:pt x="111791" y="9925"/>
                  </a:cubicBezTo>
                  <a:cubicBezTo>
                    <a:pt x="111791" y="4439"/>
                    <a:pt x="105540" y="0"/>
                    <a:pt x="9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7;p7"/>
            <p:cNvSpPr/>
            <p:nvPr/>
          </p:nvSpPr>
          <p:spPr>
            <a:xfrm>
              <a:off x="2440204" y="2585825"/>
              <a:ext cx="51876" cy="19850"/>
            </a:xfrm>
            <a:custGeom>
              <a:avLst/>
              <a:gdLst/>
              <a:ahLst/>
              <a:cxnLst/>
              <a:rect l="l" t="t" r="r" b="b"/>
              <a:pathLst>
                <a:path w="69867" h="19850" extrusionOk="0">
                  <a:moveTo>
                    <a:pt x="55902" y="0"/>
                  </a:moveTo>
                  <a:lnTo>
                    <a:pt x="13979" y="0"/>
                  </a:lnTo>
                  <a:cubicBezTo>
                    <a:pt x="6265" y="0"/>
                    <a:pt x="0" y="4448"/>
                    <a:pt x="0" y="9925"/>
                  </a:cubicBezTo>
                  <a:cubicBezTo>
                    <a:pt x="0" y="15402"/>
                    <a:pt x="6252" y="19850"/>
                    <a:pt x="13979" y="19850"/>
                  </a:cubicBezTo>
                  <a:lnTo>
                    <a:pt x="55902" y="19850"/>
                  </a:lnTo>
                  <a:cubicBezTo>
                    <a:pt x="63616" y="19850"/>
                    <a:pt x="69868" y="15402"/>
                    <a:pt x="69868" y="9925"/>
                  </a:cubicBezTo>
                  <a:cubicBezTo>
                    <a:pt x="69868" y="4448"/>
                    <a:pt x="63616" y="0"/>
                    <a:pt x="55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8;p7"/>
            <p:cNvSpPr/>
            <p:nvPr/>
          </p:nvSpPr>
          <p:spPr>
            <a:xfrm>
              <a:off x="2455777" y="2248478"/>
              <a:ext cx="20758" cy="59531"/>
            </a:xfrm>
            <a:custGeom>
              <a:avLst/>
              <a:gdLst/>
              <a:ahLst/>
              <a:cxnLst/>
              <a:rect l="l" t="t" r="r" b="b"/>
              <a:pathLst>
                <a:path w="27957" h="59531" extrusionOk="0">
                  <a:moveTo>
                    <a:pt x="13979" y="59531"/>
                  </a:moveTo>
                  <a:cubicBezTo>
                    <a:pt x="21693" y="59531"/>
                    <a:pt x="27958" y="55083"/>
                    <a:pt x="27958" y="49606"/>
                  </a:cubicBezTo>
                  <a:lnTo>
                    <a:pt x="27958" y="9925"/>
                  </a:lnTo>
                  <a:cubicBezTo>
                    <a:pt x="27958" y="4448"/>
                    <a:pt x="21706" y="0"/>
                    <a:pt x="13979" y="0"/>
                  </a:cubicBezTo>
                  <a:cubicBezTo>
                    <a:pt x="6252" y="0"/>
                    <a:pt x="0" y="4448"/>
                    <a:pt x="0" y="9925"/>
                  </a:cubicBezTo>
                  <a:lnTo>
                    <a:pt x="0" y="49616"/>
                  </a:lnTo>
                  <a:cubicBezTo>
                    <a:pt x="0" y="55093"/>
                    <a:pt x="6252" y="59531"/>
                    <a:pt x="13979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9;p7"/>
            <p:cNvSpPr/>
            <p:nvPr/>
          </p:nvSpPr>
          <p:spPr>
            <a:xfrm>
              <a:off x="2300091" y="2397306"/>
              <a:ext cx="62266" cy="19850"/>
            </a:xfrm>
            <a:custGeom>
              <a:avLst/>
              <a:gdLst/>
              <a:ahLst/>
              <a:cxnLst/>
              <a:rect l="l" t="t" r="r" b="b"/>
              <a:pathLst>
                <a:path w="83860" h="19850" extrusionOk="0">
                  <a:moveTo>
                    <a:pt x="69881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69881" y="19850"/>
                  </a:lnTo>
                  <a:cubicBezTo>
                    <a:pt x="77595" y="19850"/>
                    <a:pt x="83860" y="15402"/>
                    <a:pt x="83860" y="9925"/>
                  </a:cubicBezTo>
                  <a:cubicBezTo>
                    <a:pt x="83860" y="4448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0;p7"/>
            <p:cNvSpPr/>
            <p:nvPr/>
          </p:nvSpPr>
          <p:spPr>
            <a:xfrm>
              <a:off x="2341615" y="2288167"/>
              <a:ext cx="50091" cy="47903"/>
            </a:xfrm>
            <a:custGeom>
              <a:avLst/>
              <a:gdLst/>
              <a:ahLst/>
              <a:cxnLst/>
              <a:rect l="l" t="t" r="r" b="b"/>
              <a:pathLst>
                <a:path w="67463" h="47903" extrusionOk="0">
                  <a:moveTo>
                    <a:pt x="63378" y="30968"/>
                  </a:moveTo>
                  <a:lnTo>
                    <a:pt x="23856" y="2908"/>
                  </a:lnTo>
                  <a:cubicBezTo>
                    <a:pt x="18396" y="-969"/>
                    <a:pt x="9555" y="-969"/>
                    <a:pt x="4095" y="2908"/>
                  </a:cubicBezTo>
                  <a:cubicBezTo>
                    <a:pt x="-1365" y="6784"/>
                    <a:pt x="-1365" y="13061"/>
                    <a:pt x="4095" y="16938"/>
                  </a:cubicBezTo>
                  <a:lnTo>
                    <a:pt x="43617" y="44998"/>
                  </a:lnTo>
                  <a:cubicBezTo>
                    <a:pt x="46354" y="46942"/>
                    <a:pt x="49936" y="47904"/>
                    <a:pt x="53504" y="47904"/>
                  </a:cubicBezTo>
                  <a:cubicBezTo>
                    <a:pt x="57073" y="47904"/>
                    <a:pt x="60655" y="46932"/>
                    <a:pt x="63378" y="44998"/>
                  </a:cubicBezTo>
                  <a:cubicBezTo>
                    <a:pt x="68825" y="41122"/>
                    <a:pt x="68825" y="34845"/>
                    <a:pt x="63378" y="30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1;p7"/>
            <p:cNvSpPr/>
            <p:nvPr/>
          </p:nvSpPr>
          <p:spPr>
            <a:xfrm>
              <a:off x="2540589" y="2288167"/>
              <a:ext cx="50092" cy="47903"/>
            </a:xfrm>
            <a:custGeom>
              <a:avLst/>
              <a:gdLst/>
              <a:ahLst/>
              <a:cxnLst/>
              <a:rect l="l" t="t" r="r" b="b"/>
              <a:pathLst>
                <a:path w="67464" h="47903" extrusionOk="0">
                  <a:moveTo>
                    <a:pt x="63381" y="2908"/>
                  </a:moveTo>
                  <a:cubicBezTo>
                    <a:pt x="57921" y="-969"/>
                    <a:pt x="49081" y="-969"/>
                    <a:pt x="43607" y="2908"/>
                  </a:cubicBezTo>
                  <a:lnTo>
                    <a:pt x="4085" y="30968"/>
                  </a:lnTo>
                  <a:cubicBezTo>
                    <a:pt x="-1362" y="34845"/>
                    <a:pt x="-1362" y="41122"/>
                    <a:pt x="4085" y="44998"/>
                  </a:cubicBezTo>
                  <a:cubicBezTo>
                    <a:pt x="6822" y="46942"/>
                    <a:pt x="10404" y="47904"/>
                    <a:pt x="13959" y="47904"/>
                  </a:cubicBezTo>
                  <a:cubicBezTo>
                    <a:pt x="17541" y="47904"/>
                    <a:pt x="21109" y="46932"/>
                    <a:pt x="23846" y="44998"/>
                  </a:cubicBezTo>
                  <a:lnTo>
                    <a:pt x="63368" y="16938"/>
                  </a:lnTo>
                  <a:cubicBezTo>
                    <a:pt x="68828" y="13061"/>
                    <a:pt x="68828" y="6784"/>
                    <a:pt x="63381" y="2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2;p7"/>
            <p:cNvSpPr/>
            <p:nvPr/>
          </p:nvSpPr>
          <p:spPr>
            <a:xfrm>
              <a:off x="2569936" y="2397306"/>
              <a:ext cx="62256" cy="19850"/>
            </a:xfrm>
            <a:custGeom>
              <a:avLst/>
              <a:gdLst/>
              <a:ahLst/>
              <a:cxnLst/>
              <a:rect l="l" t="t" r="r" b="b"/>
              <a:pathLst>
                <a:path w="83846" h="19850" extrusionOk="0">
                  <a:moveTo>
                    <a:pt x="69881" y="0"/>
                  </a:moveTo>
                  <a:lnTo>
                    <a:pt x="13992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65" y="19850"/>
                    <a:pt x="13992" y="19850"/>
                  </a:cubicBezTo>
                  <a:lnTo>
                    <a:pt x="69881" y="19850"/>
                  </a:lnTo>
                  <a:cubicBezTo>
                    <a:pt x="77595" y="19850"/>
                    <a:pt x="83847" y="15411"/>
                    <a:pt x="83847" y="9925"/>
                  </a:cubicBezTo>
                  <a:cubicBezTo>
                    <a:pt x="83847" y="4439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9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F5F5F5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966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147</Words>
  <Application>Microsoft Office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Narrow</vt:lpstr>
      <vt:lpstr>Calibri</vt:lpstr>
      <vt:lpstr>Patrick Hand SC</vt:lpstr>
      <vt:lpstr>Patrick Hand</vt:lpstr>
      <vt:lpstr>Arial</vt:lpstr>
      <vt:lpstr>Courier New</vt:lpstr>
      <vt:lpstr>Wingdings</vt:lpstr>
      <vt:lpstr>Verdana</vt:lpstr>
      <vt:lpstr>Talbot template</vt:lpstr>
      <vt:lpstr>Theory of Automata</vt:lpstr>
      <vt:lpstr>Languages</vt:lpstr>
      <vt:lpstr>Languages</vt:lpstr>
      <vt:lpstr>Descriptive Definition of Languages (Contd..)</vt:lpstr>
      <vt:lpstr>Descriptive Definition of Languages (Contd..)</vt:lpstr>
      <vt:lpstr>Descriptive Definition of Languages (Contd..)</vt:lpstr>
      <vt:lpstr>An Important language PALINDROME </vt:lpstr>
      <vt:lpstr>Recursive definition of Languages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Data using Cryptography with steganography</dc:title>
  <cp:lastModifiedBy>Dell</cp:lastModifiedBy>
  <cp:revision>37</cp:revision>
  <dcterms:modified xsi:type="dcterms:W3CDTF">2021-09-03T08:56:23Z</dcterms:modified>
</cp:coreProperties>
</file>