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301" r:id="rId3"/>
    <p:sldId id="335" r:id="rId4"/>
    <p:sldId id="336" r:id="rId5"/>
    <p:sldId id="337" r:id="rId6"/>
    <p:sldId id="338" r:id="rId7"/>
    <p:sldId id="339" r:id="rId8"/>
    <p:sldId id="340" r:id="rId9"/>
    <p:sldId id="341" r:id="rId10"/>
    <p:sldId id="319" r:id="rId11"/>
  </p:sldIdLst>
  <p:sldSz cx="9144000" cy="5143500" type="screen16x9"/>
  <p:notesSz cx="6858000" cy="9144000"/>
  <p:embeddedFontLst>
    <p:embeddedFont>
      <p:font typeface="Patrick Hand SC" panose="020B0604020202020204" charset="0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Arial Narrow" panose="020B0606020202030204" pitchFamily="34" charset="0"/>
      <p:regular r:id="rId18"/>
      <p:bold r:id="rId19"/>
      <p:italic r:id="rId20"/>
      <p:boldItalic r:id="rId21"/>
    </p:embeddedFont>
    <p:embeddedFont>
      <p:font typeface="Patrick Hand" panose="020B0604020202020204" charset="0"/>
      <p:regular r:id="rId22"/>
    </p:embeddedFont>
    <p:embeddedFont>
      <p:font typeface="Verdana" panose="020B060403050404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2E202ED-1EBB-4BA7-8334-8DD3D4E5F113}">
  <a:tblStyle styleId="{D2E202ED-1EBB-4BA7-8334-8DD3D4E5F1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1" autoAdjust="0"/>
    <p:restoredTop sz="82236" autoAdjust="0"/>
  </p:normalViewPr>
  <p:slideViewPr>
    <p:cSldViewPr snapToGrid="0">
      <p:cViewPr varScale="1">
        <p:scale>
          <a:sx n="116" d="100"/>
          <a:sy n="116" d="100"/>
        </p:scale>
        <p:origin x="336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3534670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6907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2157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0549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0549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0549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0549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0549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0549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05494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0549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540425" y="1991825"/>
            <a:ext cx="4063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/>
          <p:nvPr/>
        </p:nvSpPr>
        <p:spPr>
          <a:xfrm rot="254369">
            <a:off x="3871013" y="1231044"/>
            <a:ext cx="1406078" cy="118636"/>
          </a:xfrm>
          <a:custGeom>
            <a:avLst/>
            <a:gdLst/>
            <a:ahLst/>
            <a:cxnLst/>
            <a:rect l="l" t="t" r="r" b="b"/>
            <a:pathLst>
              <a:path w="82170" h="8963" extrusionOk="0">
                <a:moveTo>
                  <a:pt x="60471" y="1"/>
                </a:moveTo>
                <a:lnTo>
                  <a:pt x="60547" y="39"/>
                </a:lnTo>
                <a:lnTo>
                  <a:pt x="60660" y="1"/>
                </a:lnTo>
                <a:close/>
                <a:moveTo>
                  <a:pt x="63019" y="95"/>
                </a:moveTo>
                <a:lnTo>
                  <a:pt x="62924" y="190"/>
                </a:lnTo>
                <a:lnTo>
                  <a:pt x="63019" y="190"/>
                </a:lnTo>
                <a:lnTo>
                  <a:pt x="63019" y="95"/>
                </a:lnTo>
                <a:close/>
                <a:moveTo>
                  <a:pt x="82075" y="944"/>
                </a:moveTo>
                <a:lnTo>
                  <a:pt x="82075" y="1039"/>
                </a:lnTo>
                <a:lnTo>
                  <a:pt x="81980" y="1133"/>
                </a:lnTo>
                <a:lnTo>
                  <a:pt x="81792" y="1133"/>
                </a:lnTo>
                <a:lnTo>
                  <a:pt x="81697" y="1039"/>
                </a:lnTo>
                <a:lnTo>
                  <a:pt x="81509" y="1227"/>
                </a:lnTo>
                <a:lnTo>
                  <a:pt x="81886" y="1227"/>
                </a:lnTo>
                <a:lnTo>
                  <a:pt x="82169" y="1039"/>
                </a:lnTo>
                <a:lnTo>
                  <a:pt x="82075" y="944"/>
                </a:lnTo>
                <a:close/>
                <a:moveTo>
                  <a:pt x="44151" y="1510"/>
                </a:moveTo>
                <a:lnTo>
                  <a:pt x="43962" y="1605"/>
                </a:lnTo>
                <a:lnTo>
                  <a:pt x="44245" y="1605"/>
                </a:lnTo>
                <a:lnTo>
                  <a:pt x="44151" y="1510"/>
                </a:lnTo>
                <a:close/>
                <a:moveTo>
                  <a:pt x="43019" y="1699"/>
                </a:moveTo>
                <a:lnTo>
                  <a:pt x="42830" y="1793"/>
                </a:lnTo>
                <a:lnTo>
                  <a:pt x="42956" y="1762"/>
                </a:lnTo>
                <a:lnTo>
                  <a:pt x="43019" y="1699"/>
                </a:lnTo>
                <a:close/>
                <a:moveTo>
                  <a:pt x="13585" y="5472"/>
                </a:moveTo>
                <a:lnTo>
                  <a:pt x="13585" y="5504"/>
                </a:lnTo>
                <a:lnTo>
                  <a:pt x="13585" y="5504"/>
                </a:lnTo>
                <a:lnTo>
                  <a:pt x="13680" y="5472"/>
                </a:lnTo>
                <a:close/>
                <a:moveTo>
                  <a:pt x="15095" y="6321"/>
                </a:moveTo>
                <a:lnTo>
                  <a:pt x="14812" y="6416"/>
                </a:lnTo>
                <a:lnTo>
                  <a:pt x="14812" y="6321"/>
                </a:lnTo>
                <a:close/>
                <a:moveTo>
                  <a:pt x="60547" y="39"/>
                </a:moveTo>
                <a:lnTo>
                  <a:pt x="60377" y="95"/>
                </a:lnTo>
                <a:lnTo>
                  <a:pt x="60471" y="190"/>
                </a:lnTo>
                <a:lnTo>
                  <a:pt x="60094" y="378"/>
                </a:lnTo>
                <a:lnTo>
                  <a:pt x="59811" y="473"/>
                </a:lnTo>
                <a:lnTo>
                  <a:pt x="59717" y="473"/>
                </a:lnTo>
                <a:lnTo>
                  <a:pt x="59622" y="378"/>
                </a:lnTo>
                <a:lnTo>
                  <a:pt x="59811" y="378"/>
                </a:lnTo>
                <a:lnTo>
                  <a:pt x="59811" y="284"/>
                </a:lnTo>
                <a:lnTo>
                  <a:pt x="59811" y="190"/>
                </a:lnTo>
                <a:lnTo>
                  <a:pt x="58962" y="190"/>
                </a:lnTo>
                <a:lnTo>
                  <a:pt x="58773" y="284"/>
                </a:lnTo>
                <a:lnTo>
                  <a:pt x="58396" y="473"/>
                </a:lnTo>
                <a:lnTo>
                  <a:pt x="58585" y="473"/>
                </a:lnTo>
                <a:lnTo>
                  <a:pt x="58396" y="661"/>
                </a:lnTo>
                <a:lnTo>
                  <a:pt x="58207" y="661"/>
                </a:lnTo>
                <a:lnTo>
                  <a:pt x="58302" y="567"/>
                </a:lnTo>
                <a:lnTo>
                  <a:pt x="58113" y="661"/>
                </a:lnTo>
                <a:lnTo>
                  <a:pt x="57924" y="661"/>
                </a:lnTo>
                <a:lnTo>
                  <a:pt x="57453" y="473"/>
                </a:lnTo>
                <a:lnTo>
                  <a:pt x="56981" y="284"/>
                </a:lnTo>
                <a:lnTo>
                  <a:pt x="56604" y="284"/>
                </a:lnTo>
                <a:lnTo>
                  <a:pt x="56604" y="473"/>
                </a:lnTo>
                <a:lnTo>
                  <a:pt x="56415" y="567"/>
                </a:lnTo>
                <a:lnTo>
                  <a:pt x="57075" y="473"/>
                </a:lnTo>
                <a:lnTo>
                  <a:pt x="56698" y="661"/>
                </a:lnTo>
                <a:lnTo>
                  <a:pt x="57170" y="567"/>
                </a:lnTo>
                <a:lnTo>
                  <a:pt x="57075" y="661"/>
                </a:lnTo>
                <a:lnTo>
                  <a:pt x="57075" y="756"/>
                </a:lnTo>
                <a:lnTo>
                  <a:pt x="56321" y="756"/>
                </a:lnTo>
                <a:lnTo>
                  <a:pt x="56226" y="567"/>
                </a:lnTo>
                <a:lnTo>
                  <a:pt x="56132" y="473"/>
                </a:lnTo>
                <a:lnTo>
                  <a:pt x="55849" y="473"/>
                </a:lnTo>
                <a:lnTo>
                  <a:pt x="55471" y="567"/>
                </a:lnTo>
                <a:lnTo>
                  <a:pt x="55000" y="661"/>
                </a:lnTo>
                <a:lnTo>
                  <a:pt x="55094" y="661"/>
                </a:lnTo>
                <a:lnTo>
                  <a:pt x="53868" y="850"/>
                </a:lnTo>
                <a:lnTo>
                  <a:pt x="52830" y="1039"/>
                </a:lnTo>
                <a:lnTo>
                  <a:pt x="52830" y="1039"/>
                </a:lnTo>
                <a:lnTo>
                  <a:pt x="52924" y="850"/>
                </a:lnTo>
                <a:lnTo>
                  <a:pt x="53019" y="756"/>
                </a:lnTo>
                <a:lnTo>
                  <a:pt x="53019" y="756"/>
                </a:lnTo>
                <a:lnTo>
                  <a:pt x="52358" y="944"/>
                </a:lnTo>
                <a:lnTo>
                  <a:pt x="51981" y="1039"/>
                </a:lnTo>
                <a:lnTo>
                  <a:pt x="51887" y="1133"/>
                </a:lnTo>
                <a:lnTo>
                  <a:pt x="51887" y="1227"/>
                </a:lnTo>
                <a:lnTo>
                  <a:pt x="51604" y="1039"/>
                </a:lnTo>
                <a:lnTo>
                  <a:pt x="50755" y="1039"/>
                </a:lnTo>
                <a:lnTo>
                  <a:pt x="50755" y="944"/>
                </a:lnTo>
                <a:lnTo>
                  <a:pt x="50755" y="850"/>
                </a:lnTo>
                <a:lnTo>
                  <a:pt x="50660" y="850"/>
                </a:lnTo>
                <a:lnTo>
                  <a:pt x="50660" y="1039"/>
                </a:lnTo>
                <a:lnTo>
                  <a:pt x="49623" y="1322"/>
                </a:lnTo>
                <a:lnTo>
                  <a:pt x="49151" y="1416"/>
                </a:lnTo>
                <a:lnTo>
                  <a:pt x="48679" y="1416"/>
                </a:lnTo>
                <a:lnTo>
                  <a:pt x="48679" y="1322"/>
                </a:lnTo>
                <a:lnTo>
                  <a:pt x="48773" y="1322"/>
                </a:lnTo>
                <a:lnTo>
                  <a:pt x="48585" y="1133"/>
                </a:lnTo>
                <a:lnTo>
                  <a:pt x="47547" y="1133"/>
                </a:lnTo>
                <a:lnTo>
                  <a:pt x="46981" y="1322"/>
                </a:lnTo>
                <a:lnTo>
                  <a:pt x="46038" y="1699"/>
                </a:lnTo>
                <a:lnTo>
                  <a:pt x="46038" y="1699"/>
                </a:lnTo>
                <a:lnTo>
                  <a:pt x="46132" y="1605"/>
                </a:lnTo>
                <a:lnTo>
                  <a:pt x="46038" y="1510"/>
                </a:lnTo>
                <a:lnTo>
                  <a:pt x="45755" y="1699"/>
                </a:lnTo>
                <a:lnTo>
                  <a:pt x="45660" y="1793"/>
                </a:lnTo>
                <a:lnTo>
                  <a:pt x="45566" y="1793"/>
                </a:lnTo>
                <a:lnTo>
                  <a:pt x="45472" y="1699"/>
                </a:lnTo>
                <a:lnTo>
                  <a:pt x="45472" y="1510"/>
                </a:lnTo>
                <a:lnTo>
                  <a:pt x="45755" y="1510"/>
                </a:lnTo>
                <a:lnTo>
                  <a:pt x="45566" y="1416"/>
                </a:lnTo>
                <a:lnTo>
                  <a:pt x="45189" y="1416"/>
                </a:lnTo>
                <a:lnTo>
                  <a:pt x="44245" y="1605"/>
                </a:lnTo>
                <a:lnTo>
                  <a:pt x="42736" y="2076"/>
                </a:lnTo>
                <a:lnTo>
                  <a:pt x="42736" y="2076"/>
                </a:lnTo>
                <a:lnTo>
                  <a:pt x="43113" y="1793"/>
                </a:lnTo>
                <a:lnTo>
                  <a:pt x="43491" y="1605"/>
                </a:lnTo>
                <a:lnTo>
                  <a:pt x="43208" y="1699"/>
                </a:lnTo>
                <a:lnTo>
                  <a:pt x="42956" y="1762"/>
                </a:lnTo>
                <a:lnTo>
                  <a:pt x="42924" y="1793"/>
                </a:lnTo>
                <a:lnTo>
                  <a:pt x="42453" y="1982"/>
                </a:lnTo>
                <a:lnTo>
                  <a:pt x="42075" y="1982"/>
                </a:lnTo>
                <a:lnTo>
                  <a:pt x="41981" y="1888"/>
                </a:lnTo>
                <a:lnTo>
                  <a:pt x="40377" y="1888"/>
                </a:lnTo>
                <a:lnTo>
                  <a:pt x="38962" y="1982"/>
                </a:lnTo>
                <a:lnTo>
                  <a:pt x="39057" y="2076"/>
                </a:lnTo>
                <a:lnTo>
                  <a:pt x="38962" y="2171"/>
                </a:lnTo>
                <a:lnTo>
                  <a:pt x="38679" y="2265"/>
                </a:lnTo>
                <a:lnTo>
                  <a:pt x="38774" y="2076"/>
                </a:lnTo>
                <a:lnTo>
                  <a:pt x="38679" y="2076"/>
                </a:lnTo>
                <a:lnTo>
                  <a:pt x="38585" y="2171"/>
                </a:lnTo>
                <a:lnTo>
                  <a:pt x="38491" y="2265"/>
                </a:lnTo>
                <a:lnTo>
                  <a:pt x="38302" y="2171"/>
                </a:lnTo>
                <a:lnTo>
                  <a:pt x="38208" y="1982"/>
                </a:lnTo>
                <a:lnTo>
                  <a:pt x="37453" y="1982"/>
                </a:lnTo>
                <a:lnTo>
                  <a:pt x="37736" y="2171"/>
                </a:lnTo>
                <a:lnTo>
                  <a:pt x="37264" y="2171"/>
                </a:lnTo>
                <a:lnTo>
                  <a:pt x="37076" y="2076"/>
                </a:lnTo>
                <a:lnTo>
                  <a:pt x="36793" y="2171"/>
                </a:lnTo>
                <a:lnTo>
                  <a:pt x="36887" y="1982"/>
                </a:lnTo>
                <a:lnTo>
                  <a:pt x="35943" y="2359"/>
                </a:lnTo>
                <a:lnTo>
                  <a:pt x="34906" y="2548"/>
                </a:lnTo>
                <a:lnTo>
                  <a:pt x="33868" y="2737"/>
                </a:lnTo>
                <a:lnTo>
                  <a:pt x="32925" y="2737"/>
                </a:lnTo>
                <a:lnTo>
                  <a:pt x="33113" y="2642"/>
                </a:lnTo>
                <a:lnTo>
                  <a:pt x="32830" y="2642"/>
                </a:lnTo>
                <a:lnTo>
                  <a:pt x="32547" y="2737"/>
                </a:lnTo>
                <a:lnTo>
                  <a:pt x="32076" y="2925"/>
                </a:lnTo>
                <a:lnTo>
                  <a:pt x="31321" y="2925"/>
                </a:lnTo>
                <a:lnTo>
                  <a:pt x="30472" y="3020"/>
                </a:lnTo>
                <a:lnTo>
                  <a:pt x="29623" y="3114"/>
                </a:lnTo>
                <a:lnTo>
                  <a:pt x="27736" y="3397"/>
                </a:lnTo>
                <a:lnTo>
                  <a:pt x="26698" y="3491"/>
                </a:lnTo>
                <a:lnTo>
                  <a:pt x="26415" y="3586"/>
                </a:lnTo>
                <a:lnTo>
                  <a:pt x="26321" y="3680"/>
                </a:lnTo>
                <a:lnTo>
                  <a:pt x="26132" y="3586"/>
                </a:lnTo>
                <a:lnTo>
                  <a:pt x="25944" y="3491"/>
                </a:lnTo>
                <a:lnTo>
                  <a:pt x="25755" y="3586"/>
                </a:lnTo>
                <a:lnTo>
                  <a:pt x="25661" y="3869"/>
                </a:lnTo>
                <a:lnTo>
                  <a:pt x="25189" y="3774"/>
                </a:lnTo>
                <a:lnTo>
                  <a:pt x="24623" y="3774"/>
                </a:lnTo>
                <a:lnTo>
                  <a:pt x="23491" y="3963"/>
                </a:lnTo>
                <a:lnTo>
                  <a:pt x="22642" y="4057"/>
                </a:lnTo>
                <a:lnTo>
                  <a:pt x="21793" y="4152"/>
                </a:lnTo>
                <a:lnTo>
                  <a:pt x="21887" y="4057"/>
                </a:lnTo>
                <a:lnTo>
                  <a:pt x="21698" y="4152"/>
                </a:lnTo>
                <a:lnTo>
                  <a:pt x="21510" y="4340"/>
                </a:lnTo>
                <a:lnTo>
                  <a:pt x="21415" y="4529"/>
                </a:lnTo>
                <a:lnTo>
                  <a:pt x="21227" y="4623"/>
                </a:lnTo>
                <a:lnTo>
                  <a:pt x="21132" y="4529"/>
                </a:lnTo>
                <a:lnTo>
                  <a:pt x="20944" y="4435"/>
                </a:lnTo>
                <a:lnTo>
                  <a:pt x="20378" y="4340"/>
                </a:lnTo>
                <a:lnTo>
                  <a:pt x="19906" y="4435"/>
                </a:lnTo>
                <a:lnTo>
                  <a:pt x="19529" y="4623"/>
                </a:lnTo>
                <a:lnTo>
                  <a:pt x="19434" y="4529"/>
                </a:lnTo>
                <a:lnTo>
                  <a:pt x="19340" y="4529"/>
                </a:lnTo>
                <a:lnTo>
                  <a:pt x="18868" y="4623"/>
                </a:lnTo>
                <a:lnTo>
                  <a:pt x="17925" y="5001"/>
                </a:lnTo>
                <a:lnTo>
                  <a:pt x="17925" y="4812"/>
                </a:lnTo>
                <a:lnTo>
                  <a:pt x="17736" y="5001"/>
                </a:lnTo>
                <a:lnTo>
                  <a:pt x="17548" y="5095"/>
                </a:lnTo>
                <a:lnTo>
                  <a:pt x="17359" y="5189"/>
                </a:lnTo>
                <a:lnTo>
                  <a:pt x="16887" y="5284"/>
                </a:lnTo>
                <a:lnTo>
                  <a:pt x="16982" y="5189"/>
                </a:lnTo>
                <a:lnTo>
                  <a:pt x="16982" y="5189"/>
                </a:lnTo>
                <a:lnTo>
                  <a:pt x="16321" y="5284"/>
                </a:lnTo>
                <a:lnTo>
                  <a:pt x="15755" y="5472"/>
                </a:lnTo>
                <a:lnTo>
                  <a:pt x="15189" y="5567"/>
                </a:lnTo>
                <a:lnTo>
                  <a:pt x="14623" y="5567"/>
                </a:lnTo>
                <a:lnTo>
                  <a:pt x="15283" y="5472"/>
                </a:lnTo>
                <a:lnTo>
                  <a:pt x="15189" y="5378"/>
                </a:lnTo>
                <a:lnTo>
                  <a:pt x="15095" y="5284"/>
                </a:lnTo>
                <a:lnTo>
                  <a:pt x="15095" y="5189"/>
                </a:lnTo>
                <a:lnTo>
                  <a:pt x="15095" y="5095"/>
                </a:lnTo>
                <a:lnTo>
                  <a:pt x="14906" y="5189"/>
                </a:lnTo>
                <a:lnTo>
                  <a:pt x="14529" y="5284"/>
                </a:lnTo>
                <a:lnTo>
                  <a:pt x="13680" y="5472"/>
                </a:lnTo>
                <a:lnTo>
                  <a:pt x="13680" y="5567"/>
                </a:lnTo>
                <a:lnTo>
                  <a:pt x="13585" y="5567"/>
                </a:lnTo>
                <a:lnTo>
                  <a:pt x="13585" y="5504"/>
                </a:lnTo>
                <a:lnTo>
                  <a:pt x="13585" y="5504"/>
                </a:lnTo>
                <a:lnTo>
                  <a:pt x="13397" y="5567"/>
                </a:lnTo>
                <a:lnTo>
                  <a:pt x="13208" y="5661"/>
                </a:lnTo>
                <a:lnTo>
                  <a:pt x="13302" y="5755"/>
                </a:lnTo>
                <a:lnTo>
                  <a:pt x="13585" y="5661"/>
                </a:lnTo>
                <a:lnTo>
                  <a:pt x="13868" y="5661"/>
                </a:lnTo>
                <a:lnTo>
                  <a:pt x="13585" y="5850"/>
                </a:lnTo>
                <a:lnTo>
                  <a:pt x="13302" y="5850"/>
                </a:lnTo>
                <a:lnTo>
                  <a:pt x="13019" y="5755"/>
                </a:lnTo>
                <a:lnTo>
                  <a:pt x="12736" y="5755"/>
                </a:lnTo>
                <a:lnTo>
                  <a:pt x="11133" y="6227"/>
                </a:lnTo>
                <a:lnTo>
                  <a:pt x="11038" y="6133"/>
                </a:lnTo>
                <a:lnTo>
                  <a:pt x="10472" y="6321"/>
                </a:lnTo>
                <a:lnTo>
                  <a:pt x="10001" y="6416"/>
                </a:lnTo>
                <a:lnTo>
                  <a:pt x="9434" y="6510"/>
                </a:lnTo>
                <a:lnTo>
                  <a:pt x="8680" y="6699"/>
                </a:lnTo>
                <a:lnTo>
                  <a:pt x="7642" y="6888"/>
                </a:lnTo>
                <a:lnTo>
                  <a:pt x="6416" y="7076"/>
                </a:lnTo>
                <a:lnTo>
                  <a:pt x="3963" y="7454"/>
                </a:lnTo>
                <a:lnTo>
                  <a:pt x="1604" y="7831"/>
                </a:lnTo>
                <a:lnTo>
                  <a:pt x="944" y="8020"/>
                </a:lnTo>
                <a:lnTo>
                  <a:pt x="567" y="7925"/>
                </a:lnTo>
                <a:lnTo>
                  <a:pt x="284" y="7831"/>
                </a:lnTo>
                <a:lnTo>
                  <a:pt x="189" y="7831"/>
                </a:lnTo>
                <a:lnTo>
                  <a:pt x="189" y="7925"/>
                </a:lnTo>
                <a:lnTo>
                  <a:pt x="189" y="8208"/>
                </a:lnTo>
                <a:lnTo>
                  <a:pt x="1" y="8397"/>
                </a:lnTo>
                <a:lnTo>
                  <a:pt x="1" y="8586"/>
                </a:lnTo>
                <a:lnTo>
                  <a:pt x="1" y="8680"/>
                </a:lnTo>
                <a:lnTo>
                  <a:pt x="95" y="8774"/>
                </a:lnTo>
                <a:lnTo>
                  <a:pt x="472" y="8869"/>
                </a:lnTo>
                <a:lnTo>
                  <a:pt x="755" y="8869"/>
                </a:lnTo>
                <a:lnTo>
                  <a:pt x="567" y="8963"/>
                </a:lnTo>
                <a:lnTo>
                  <a:pt x="755" y="8963"/>
                </a:lnTo>
                <a:lnTo>
                  <a:pt x="1038" y="8869"/>
                </a:lnTo>
                <a:lnTo>
                  <a:pt x="1416" y="8586"/>
                </a:lnTo>
                <a:lnTo>
                  <a:pt x="1416" y="8774"/>
                </a:lnTo>
                <a:lnTo>
                  <a:pt x="1510" y="8869"/>
                </a:lnTo>
                <a:lnTo>
                  <a:pt x="1699" y="8774"/>
                </a:lnTo>
                <a:lnTo>
                  <a:pt x="1793" y="8774"/>
                </a:lnTo>
                <a:lnTo>
                  <a:pt x="2265" y="8586"/>
                </a:lnTo>
                <a:lnTo>
                  <a:pt x="2642" y="8491"/>
                </a:lnTo>
                <a:lnTo>
                  <a:pt x="3397" y="8491"/>
                </a:lnTo>
                <a:lnTo>
                  <a:pt x="4152" y="8397"/>
                </a:lnTo>
                <a:lnTo>
                  <a:pt x="4623" y="8397"/>
                </a:lnTo>
                <a:lnTo>
                  <a:pt x="5001" y="8114"/>
                </a:lnTo>
                <a:lnTo>
                  <a:pt x="5001" y="8208"/>
                </a:lnTo>
                <a:lnTo>
                  <a:pt x="5284" y="8114"/>
                </a:lnTo>
                <a:lnTo>
                  <a:pt x="5850" y="7831"/>
                </a:lnTo>
                <a:lnTo>
                  <a:pt x="5944" y="7925"/>
                </a:lnTo>
                <a:lnTo>
                  <a:pt x="5850" y="8020"/>
                </a:lnTo>
                <a:lnTo>
                  <a:pt x="5850" y="8114"/>
                </a:lnTo>
                <a:lnTo>
                  <a:pt x="5944" y="8020"/>
                </a:lnTo>
                <a:lnTo>
                  <a:pt x="6416" y="7925"/>
                </a:lnTo>
                <a:lnTo>
                  <a:pt x="7170" y="7925"/>
                </a:lnTo>
                <a:lnTo>
                  <a:pt x="7170" y="8020"/>
                </a:lnTo>
                <a:lnTo>
                  <a:pt x="7076" y="8114"/>
                </a:lnTo>
                <a:lnTo>
                  <a:pt x="7265" y="8020"/>
                </a:lnTo>
                <a:lnTo>
                  <a:pt x="7359" y="7925"/>
                </a:lnTo>
                <a:lnTo>
                  <a:pt x="7359" y="7831"/>
                </a:lnTo>
                <a:lnTo>
                  <a:pt x="7548" y="8020"/>
                </a:lnTo>
                <a:lnTo>
                  <a:pt x="8397" y="7642"/>
                </a:lnTo>
                <a:lnTo>
                  <a:pt x="8963" y="7454"/>
                </a:lnTo>
                <a:lnTo>
                  <a:pt x="9151" y="7359"/>
                </a:lnTo>
                <a:lnTo>
                  <a:pt x="9246" y="7359"/>
                </a:lnTo>
                <a:lnTo>
                  <a:pt x="9151" y="7171"/>
                </a:lnTo>
                <a:lnTo>
                  <a:pt x="9246" y="7076"/>
                </a:lnTo>
                <a:lnTo>
                  <a:pt x="9340" y="7076"/>
                </a:lnTo>
                <a:lnTo>
                  <a:pt x="9340" y="7171"/>
                </a:lnTo>
                <a:lnTo>
                  <a:pt x="9434" y="7076"/>
                </a:lnTo>
                <a:lnTo>
                  <a:pt x="9529" y="7171"/>
                </a:lnTo>
                <a:lnTo>
                  <a:pt x="9434" y="7265"/>
                </a:lnTo>
                <a:lnTo>
                  <a:pt x="9340" y="7265"/>
                </a:lnTo>
                <a:lnTo>
                  <a:pt x="9340" y="7359"/>
                </a:lnTo>
                <a:lnTo>
                  <a:pt x="9717" y="7171"/>
                </a:lnTo>
                <a:lnTo>
                  <a:pt x="10095" y="7076"/>
                </a:lnTo>
                <a:lnTo>
                  <a:pt x="10095" y="7171"/>
                </a:lnTo>
                <a:lnTo>
                  <a:pt x="10001" y="7171"/>
                </a:lnTo>
                <a:lnTo>
                  <a:pt x="9906" y="7265"/>
                </a:lnTo>
                <a:lnTo>
                  <a:pt x="9906" y="7359"/>
                </a:lnTo>
                <a:lnTo>
                  <a:pt x="9623" y="7265"/>
                </a:lnTo>
                <a:lnTo>
                  <a:pt x="9717" y="7454"/>
                </a:lnTo>
                <a:lnTo>
                  <a:pt x="10850" y="7076"/>
                </a:lnTo>
                <a:lnTo>
                  <a:pt x="11038" y="7076"/>
                </a:lnTo>
                <a:lnTo>
                  <a:pt x="11133" y="7171"/>
                </a:lnTo>
                <a:lnTo>
                  <a:pt x="11321" y="7265"/>
                </a:lnTo>
                <a:lnTo>
                  <a:pt x="11416" y="7265"/>
                </a:lnTo>
                <a:lnTo>
                  <a:pt x="11604" y="7171"/>
                </a:lnTo>
                <a:lnTo>
                  <a:pt x="11793" y="6982"/>
                </a:lnTo>
                <a:lnTo>
                  <a:pt x="11887" y="6888"/>
                </a:lnTo>
                <a:lnTo>
                  <a:pt x="12170" y="6888"/>
                </a:lnTo>
                <a:lnTo>
                  <a:pt x="12076" y="7076"/>
                </a:lnTo>
                <a:lnTo>
                  <a:pt x="12265" y="7076"/>
                </a:lnTo>
                <a:lnTo>
                  <a:pt x="12359" y="6888"/>
                </a:lnTo>
                <a:lnTo>
                  <a:pt x="12548" y="6793"/>
                </a:lnTo>
                <a:lnTo>
                  <a:pt x="12736" y="6793"/>
                </a:lnTo>
                <a:lnTo>
                  <a:pt x="12453" y="6982"/>
                </a:lnTo>
                <a:lnTo>
                  <a:pt x="12925" y="6982"/>
                </a:lnTo>
                <a:lnTo>
                  <a:pt x="13491" y="6888"/>
                </a:lnTo>
                <a:lnTo>
                  <a:pt x="14434" y="6605"/>
                </a:lnTo>
                <a:lnTo>
                  <a:pt x="15849" y="6510"/>
                </a:lnTo>
                <a:lnTo>
                  <a:pt x="16510" y="6416"/>
                </a:lnTo>
                <a:lnTo>
                  <a:pt x="16982" y="6227"/>
                </a:lnTo>
                <a:lnTo>
                  <a:pt x="17831" y="6038"/>
                </a:lnTo>
                <a:lnTo>
                  <a:pt x="18680" y="6038"/>
                </a:lnTo>
                <a:lnTo>
                  <a:pt x="19057" y="5850"/>
                </a:lnTo>
                <a:lnTo>
                  <a:pt x="19340" y="5755"/>
                </a:lnTo>
                <a:lnTo>
                  <a:pt x="20472" y="5661"/>
                </a:lnTo>
                <a:lnTo>
                  <a:pt x="21604" y="5567"/>
                </a:lnTo>
                <a:lnTo>
                  <a:pt x="22736" y="5378"/>
                </a:lnTo>
                <a:lnTo>
                  <a:pt x="23774" y="5095"/>
                </a:lnTo>
                <a:lnTo>
                  <a:pt x="23774" y="5284"/>
                </a:lnTo>
                <a:lnTo>
                  <a:pt x="24151" y="5189"/>
                </a:lnTo>
                <a:lnTo>
                  <a:pt x="24246" y="5189"/>
                </a:lnTo>
                <a:lnTo>
                  <a:pt x="24246" y="5095"/>
                </a:lnTo>
                <a:lnTo>
                  <a:pt x="24623" y="5001"/>
                </a:lnTo>
                <a:lnTo>
                  <a:pt x="25000" y="5095"/>
                </a:lnTo>
                <a:lnTo>
                  <a:pt x="25378" y="5095"/>
                </a:lnTo>
                <a:lnTo>
                  <a:pt x="25755" y="4906"/>
                </a:lnTo>
                <a:lnTo>
                  <a:pt x="25755" y="5095"/>
                </a:lnTo>
                <a:lnTo>
                  <a:pt x="25849" y="5001"/>
                </a:lnTo>
                <a:lnTo>
                  <a:pt x="26132" y="4906"/>
                </a:lnTo>
                <a:lnTo>
                  <a:pt x="27264" y="4906"/>
                </a:lnTo>
                <a:lnTo>
                  <a:pt x="28491" y="4718"/>
                </a:lnTo>
                <a:lnTo>
                  <a:pt x="28302" y="4529"/>
                </a:lnTo>
                <a:lnTo>
                  <a:pt x="28491" y="4435"/>
                </a:lnTo>
                <a:lnTo>
                  <a:pt x="28585" y="4340"/>
                </a:lnTo>
                <a:lnTo>
                  <a:pt x="28774" y="4529"/>
                </a:lnTo>
                <a:lnTo>
                  <a:pt x="28679" y="4623"/>
                </a:lnTo>
                <a:lnTo>
                  <a:pt x="29717" y="4623"/>
                </a:lnTo>
                <a:lnTo>
                  <a:pt x="30189" y="4529"/>
                </a:lnTo>
                <a:lnTo>
                  <a:pt x="31510" y="4246"/>
                </a:lnTo>
                <a:lnTo>
                  <a:pt x="32076" y="4057"/>
                </a:lnTo>
                <a:lnTo>
                  <a:pt x="32547" y="3869"/>
                </a:lnTo>
                <a:lnTo>
                  <a:pt x="32642" y="3963"/>
                </a:lnTo>
                <a:lnTo>
                  <a:pt x="32830" y="4057"/>
                </a:lnTo>
                <a:lnTo>
                  <a:pt x="33019" y="4057"/>
                </a:lnTo>
                <a:lnTo>
                  <a:pt x="33679" y="3869"/>
                </a:lnTo>
                <a:lnTo>
                  <a:pt x="33962" y="3586"/>
                </a:lnTo>
                <a:lnTo>
                  <a:pt x="34623" y="3586"/>
                </a:lnTo>
                <a:lnTo>
                  <a:pt x="35660" y="3491"/>
                </a:lnTo>
                <a:lnTo>
                  <a:pt x="37170" y="3586"/>
                </a:lnTo>
                <a:lnTo>
                  <a:pt x="37547" y="3397"/>
                </a:lnTo>
                <a:lnTo>
                  <a:pt x="38019" y="3303"/>
                </a:lnTo>
                <a:lnTo>
                  <a:pt x="39151" y="3208"/>
                </a:lnTo>
                <a:lnTo>
                  <a:pt x="41038" y="3208"/>
                </a:lnTo>
                <a:lnTo>
                  <a:pt x="41038" y="3114"/>
                </a:lnTo>
                <a:lnTo>
                  <a:pt x="41226" y="3020"/>
                </a:lnTo>
                <a:lnTo>
                  <a:pt x="41981" y="2925"/>
                </a:lnTo>
                <a:lnTo>
                  <a:pt x="44811" y="2925"/>
                </a:lnTo>
                <a:lnTo>
                  <a:pt x="45000" y="2831"/>
                </a:lnTo>
                <a:lnTo>
                  <a:pt x="45189" y="2642"/>
                </a:lnTo>
                <a:lnTo>
                  <a:pt x="45283" y="2548"/>
                </a:lnTo>
                <a:lnTo>
                  <a:pt x="45566" y="2548"/>
                </a:lnTo>
                <a:lnTo>
                  <a:pt x="45472" y="2737"/>
                </a:lnTo>
                <a:lnTo>
                  <a:pt x="45472" y="2737"/>
                </a:lnTo>
                <a:lnTo>
                  <a:pt x="46132" y="2548"/>
                </a:lnTo>
                <a:lnTo>
                  <a:pt x="46887" y="2548"/>
                </a:lnTo>
                <a:lnTo>
                  <a:pt x="47547" y="2454"/>
                </a:lnTo>
                <a:lnTo>
                  <a:pt x="48207" y="2265"/>
                </a:lnTo>
                <a:lnTo>
                  <a:pt x="48302" y="2359"/>
                </a:lnTo>
                <a:lnTo>
                  <a:pt x="49434" y="2359"/>
                </a:lnTo>
                <a:lnTo>
                  <a:pt x="49717" y="2265"/>
                </a:lnTo>
                <a:lnTo>
                  <a:pt x="50094" y="2171"/>
                </a:lnTo>
                <a:lnTo>
                  <a:pt x="50755" y="2076"/>
                </a:lnTo>
                <a:lnTo>
                  <a:pt x="52170" y="1982"/>
                </a:lnTo>
                <a:lnTo>
                  <a:pt x="54056" y="1793"/>
                </a:lnTo>
                <a:lnTo>
                  <a:pt x="56132" y="1510"/>
                </a:lnTo>
                <a:lnTo>
                  <a:pt x="56037" y="1605"/>
                </a:lnTo>
                <a:lnTo>
                  <a:pt x="55943" y="1699"/>
                </a:lnTo>
                <a:lnTo>
                  <a:pt x="55754" y="1699"/>
                </a:lnTo>
                <a:lnTo>
                  <a:pt x="55471" y="1793"/>
                </a:lnTo>
                <a:lnTo>
                  <a:pt x="55377" y="1888"/>
                </a:lnTo>
                <a:lnTo>
                  <a:pt x="56415" y="1605"/>
                </a:lnTo>
                <a:lnTo>
                  <a:pt x="56887" y="1510"/>
                </a:lnTo>
                <a:lnTo>
                  <a:pt x="56981" y="1605"/>
                </a:lnTo>
                <a:lnTo>
                  <a:pt x="56887" y="1699"/>
                </a:lnTo>
                <a:lnTo>
                  <a:pt x="57358" y="1605"/>
                </a:lnTo>
                <a:lnTo>
                  <a:pt x="57736" y="1605"/>
                </a:lnTo>
                <a:lnTo>
                  <a:pt x="58207" y="1510"/>
                </a:lnTo>
                <a:lnTo>
                  <a:pt x="58679" y="1510"/>
                </a:lnTo>
                <a:lnTo>
                  <a:pt x="58773" y="1416"/>
                </a:lnTo>
                <a:lnTo>
                  <a:pt x="58868" y="1322"/>
                </a:lnTo>
                <a:lnTo>
                  <a:pt x="59056" y="1133"/>
                </a:lnTo>
                <a:lnTo>
                  <a:pt x="59151" y="1227"/>
                </a:lnTo>
                <a:lnTo>
                  <a:pt x="59339" y="1227"/>
                </a:lnTo>
                <a:lnTo>
                  <a:pt x="59434" y="1322"/>
                </a:lnTo>
                <a:lnTo>
                  <a:pt x="59339" y="1510"/>
                </a:lnTo>
                <a:lnTo>
                  <a:pt x="59811" y="1416"/>
                </a:lnTo>
                <a:lnTo>
                  <a:pt x="60000" y="1322"/>
                </a:lnTo>
                <a:lnTo>
                  <a:pt x="60094" y="1416"/>
                </a:lnTo>
                <a:lnTo>
                  <a:pt x="60377" y="1322"/>
                </a:lnTo>
                <a:lnTo>
                  <a:pt x="60660" y="1227"/>
                </a:lnTo>
                <a:lnTo>
                  <a:pt x="61320" y="1133"/>
                </a:lnTo>
                <a:lnTo>
                  <a:pt x="61981" y="1227"/>
                </a:lnTo>
                <a:lnTo>
                  <a:pt x="62641" y="1227"/>
                </a:lnTo>
                <a:lnTo>
                  <a:pt x="62547" y="1133"/>
                </a:lnTo>
                <a:lnTo>
                  <a:pt x="63207" y="1039"/>
                </a:lnTo>
                <a:lnTo>
                  <a:pt x="63019" y="1133"/>
                </a:lnTo>
                <a:lnTo>
                  <a:pt x="63585" y="1133"/>
                </a:lnTo>
                <a:lnTo>
                  <a:pt x="63302" y="1039"/>
                </a:lnTo>
                <a:lnTo>
                  <a:pt x="63773" y="850"/>
                </a:lnTo>
                <a:lnTo>
                  <a:pt x="64151" y="756"/>
                </a:lnTo>
                <a:lnTo>
                  <a:pt x="64434" y="850"/>
                </a:lnTo>
                <a:lnTo>
                  <a:pt x="64434" y="1133"/>
                </a:lnTo>
                <a:lnTo>
                  <a:pt x="65283" y="850"/>
                </a:lnTo>
                <a:lnTo>
                  <a:pt x="65283" y="944"/>
                </a:lnTo>
                <a:lnTo>
                  <a:pt x="65471" y="944"/>
                </a:lnTo>
                <a:lnTo>
                  <a:pt x="65566" y="850"/>
                </a:lnTo>
                <a:lnTo>
                  <a:pt x="65754" y="944"/>
                </a:lnTo>
                <a:lnTo>
                  <a:pt x="66132" y="850"/>
                </a:lnTo>
                <a:lnTo>
                  <a:pt x="66981" y="850"/>
                </a:lnTo>
                <a:lnTo>
                  <a:pt x="66981" y="944"/>
                </a:lnTo>
                <a:lnTo>
                  <a:pt x="66886" y="1039"/>
                </a:lnTo>
                <a:lnTo>
                  <a:pt x="66792" y="1039"/>
                </a:lnTo>
                <a:lnTo>
                  <a:pt x="66792" y="1133"/>
                </a:lnTo>
                <a:lnTo>
                  <a:pt x="67641" y="944"/>
                </a:lnTo>
                <a:lnTo>
                  <a:pt x="68113" y="850"/>
                </a:lnTo>
                <a:lnTo>
                  <a:pt x="68584" y="850"/>
                </a:lnTo>
                <a:lnTo>
                  <a:pt x="68773" y="944"/>
                </a:lnTo>
                <a:lnTo>
                  <a:pt x="68962" y="944"/>
                </a:lnTo>
                <a:lnTo>
                  <a:pt x="69150" y="850"/>
                </a:lnTo>
                <a:lnTo>
                  <a:pt x="70849" y="944"/>
                </a:lnTo>
                <a:lnTo>
                  <a:pt x="71509" y="850"/>
                </a:lnTo>
                <a:lnTo>
                  <a:pt x="72169" y="756"/>
                </a:lnTo>
                <a:lnTo>
                  <a:pt x="73207" y="756"/>
                </a:lnTo>
                <a:lnTo>
                  <a:pt x="73584" y="944"/>
                </a:lnTo>
                <a:lnTo>
                  <a:pt x="73962" y="944"/>
                </a:lnTo>
                <a:lnTo>
                  <a:pt x="73773" y="756"/>
                </a:lnTo>
                <a:lnTo>
                  <a:pt x="74056" y="567"/>
                </a:lnTo>
                <a:lnTo>
                  <a:pt x="74150" y="567"/>
                </a:lnTo>
                <a:lnTo>
                  <a:pt x="74150" y="756"/>
                </a:lnTo>
                <a:lnTo>
                  <a:pt x="74339" y="850"/>
                </a:lnTo>
                <a:lnTo>
                  <a:pt x="74433" y="756"/>
                </a:lnTo>
                <a:lnTo>
                  <a:pt x="74716" y="661"/>
                </a:lnTo>
                <a:lnTo>
                  <a:pt x="75188" y="661"/>
                </a:lnTo>
                <a:lnTo>
                  <a:pt x="75188" y="756"/>
                </a:lnTo>
                <a:lnTo>
                  <a:pt x="74999" y="850"/>
                </a:lnTo>
                <a:lnTo>
                  <a:pt x="75377" y="756"/>
                </a:lnTo>
                <a:lnTo>
                  <a:pt x="75754" y="756"/>
                </a:lnTo>
                <a:lnTo>
                  <a:pt x="75471" y="850"/>
                </a:lnTo>
                <a:lnTo>
                  <a:pt x="75565" y="944"/>
                </a:lnTo>
                <a:lnTo>
                  <a:pt x="76226" y="1039"/>
                </a:lnTo>
                <a:lnTo>
                  <a:pt x="76320" y="850"/>
                </a:lnTo>
                <a:lnTo>
                  <a:pt x="76509" y="850"/>
                </a:lnTo>
                <a:lnTo>
                  <a:pt x="76792" y="756"/>
                </a:lnTo>
                <a:lnTo>
                  <a:pt x="77075" y="661"/>
                </a:lnTo>
                <a:lnTo>
                  <a:pt x="76886" y="850"/>
                </a:lnTo>
                <a:lnTo>
                  <a:pt x="76981" y="944"/>
                </a:lnTo>
                <a:lnTo>
                  <a:pt x="77264" y="1039"/>
                </a:lnTo>
                <a:lnTo>
                  <a:pt x="77547" y="1133"/>
                </a:lnTo>
                <a:lnTo>
                  <a:pt x="77924" y="1227"/>
                </a:lnTo>
                <a:lnTo>
                  <a:pt x="78018" y="1133"/>
                </a:lnTo>
                <a:lnTo>
                  <a:pt x="77924" y="1039"/>
                </a:lnTo>
                <a:lnTo>
                  <a:pt x="78207" y="944"/>
                </a:lnTo>
                <a:lnTo>
                  <a:pt x="78490" y="1039"/>
                </a:lnTo>
                <a:lnTo>
                  <a:pt x="78773" y="1039"/>
                </a:lnTo>
                <a:lnTo>
                  <a:pt x="79056" y="1133"/>
                </a:lnTo>
                <a:lnTo>
                  <a:pt x="79716" y="944"/>
                </a:lnTo>
                <a:lnTo>
                  <a:pt x="80282" y="756"/>
                </a:lnTo>
                <a:lnTo>
                  <a:pt x="80282" y="850"/>
                </a:lnTo>
                <a:lnTo>
                  <a:pt x="80188" y="944"/>
                </a:lnTo>
                <a:lnTo>
                  <a:pt x="80848" y="1039"/>
                </a:lnTo>
                <a:lnTo>
                  <a:pt x="81131" y="1039"/>
                </a:lnTo>
                <a:lnTo>
                  <a:pt x="81131" y="1133"/>
                </a:lnTo>
                <a:lnTo>
                  <a:pt x="81037" y="1227"/>
                </a:lnTo>
                <a:lnTo>
                  <a:pt x="81697" y="1039"/>
                </a:lnTo>
                <a:lnTo>
                  <a:pt x="81886" y="944"/>
                </a:lnTo>
                <a:lnTo>
                  <a:pt x="81792" y="850"/>
                </a:lnTo>
                <a:lnTo>
                  <a:pt x="81414" y="850"/>
                </a:lnTo>
                <a:lnTo>
                  <a:pt x="80943" y="944"/>
                </a:lnTo>
                <a:lnTo>
                  <a:pt x="81037" y="756"/>
                </a:lnTo>
                <a:lnTo>
                  <a:pt x="80754" y="944"/>
                </a:lnTo>
                <a:lnTo>
                  <a:pt x="80660" y="756"/>
                </a:lnTo>
                <a:lnTo>
                  <a:pt x="80754" y="661"/>
                </a:lnTo>
                <a:lnTo>
                  <a:pt x="80188" y="661"/>
                </a:lnTo>
                <a:lnTo>
                  <a:pt x="80188" y="567"/>
                </a:lnTo>
                <a:lnTo>
                  <a:pt x="80282" y="567"/>
                </a:lnTo>
                <a:lnTo>
                  <a:pt x="79528" y="473"/>
                </a:lnTo>
                <a:lnTo>
                  <a:pt x="79339" y="567"/>
                </a:lnTo>
                <a:lnTo>
                  <a:pt x="79245" y="567"/>
                </a:lnTo>
                <a:lnTo>
                  <a:pt x="79245" y="661"/>
                </a:lnTo>
                <a:lnTo>
                  <a:pt x="79056" y="850"/>
                </a:lnTo>
                <a:lnTo>
                  <a:pt x="78867" y="378"/>
                </a:lnTo>
                <a:lnTo>
                  <a:pt x="78679" y="473"/>
                </a:lnTo>
                <a:lnTo>
                  <a:pt x="78396" y="567"/>
                </a:lnTo>
                <a:lnTo>
                  <a:pt x="78018" y="661"/>
                </a:lnTo>
                <a:lnTo>
                  <a:pt x="77924" y="661"/>
                </a:lnTo>
                <a:lnTo>
                  <a:pt x="77830" y="567"/>
                </a:lnTo>
                <a:lnTo>
                  <a:pt x="77075" y="567"/>
                </a:lnTo>
                <a:lnTo>
                  <a:pt x="77264" y="473"/>
                </a:lnTo>
                <a:lnTo>
                  <a:pt x="77169" y="284"/>
                </a:lnTo>
                <a:lnTo>
                  <a:pt x="76981" y="378"/>
                </a:lnTo>
                <a:lnTo>
                  <a:pt x="76792" y="473"/>
                </a:lnTo>
                <a:lnTo>
                  <a:pt x="76037" y="473"/>
                </a:lnTo>
                <a:lnTo>
                  <a:pt x="74716" y="190"/>
                </a:lnTo>
                <a:lnTo>
                  <a:pt x="74433" y="378"/>
                </a:lnTo>
                <a:lnTo>
                  <a:pt x="74056" y="378"/>
                </a:lnTo>
                <a:lnTo>
                  <a:pt x="74150" y="190"/>
                </a:lnTo>
                <a:lnTo>
                  <a:pt x="74056" y="190"/>
                </a:lnTo>
                <a:lnTo>
                  <a:pt x="73773" y="284"/>
                </a:lnTo>
                <a:lnTo>
                  <a:pt x="73773" y="95"/>
                </a:lnTo>
                <a:lnTo>
                  <a:pt x="73301" y="190"/>
                </a:lnTo>
                <a:lnTo>
                  <a:pt x="72830" y="190"/>
                </a:lnTo>
                <a:lnTo>
                  <a:pt x="72830" y="378"/>
                </a:lnTo>
                <a:lnTo>
                  <a:pt x="72924" y="473"/>
                </a:lnTo>
                <a:lnTo>
                  <a:pt x="72924" y="567"/>
                </a:lnTo>
                <a:lnTo>
                  <a:pt x="72735" y="661"/>
                </a:lnTo>
                <a:lnTo>
                  <a:pt x="72735" y="567"/>
                </a:lnTo>
                <a:lnTo>
                  <a:pt x="72547" y="473"/>
                </a:lnTo>
                <a:lnTo>
                  <a:pt x="72452" y="378"/>
                </a:lnTo>
                <a:lnTo>
                  <a:pt x="72641" y="284"/>
                </a:lnTo>
                <a:lnTo>
                  <a:pt x="71603" y="284"/>
                </a:lnTo>
                <a:lnTo>
                  <a:pt x="70849" y="190"/>
                </a:lnTo>
                <a:lnTo>
                  <a:pt x="70660" y="284"/>
                </a:lnTo>
                <a:lnTo>
                  <a:pt x="69905" y="473"/>
                </a:lnTo>
                <a:lnTo>
                  <a:pt x="69056" y="473"/>
                </a:lnTo>
                <a:lnTo>
                  <a:pt x="68207" y="378"/>
                </a:lnTo>
                <a:lnTo>
                  <a:pt x="67547" y="284"/>
                </a:lnTo>
                <a:lnTo>
                  <a:pt x="67641" y="190"/>
                </a:lnTo>
                <a:lnTo>
                  <a:pt x="67735" y="190"/>
                </a:lnTo>
                <a:lnTo>
                  <a:pt x="67169" y="95"/>
                </a:lnTo>
                <a:lnTo>
                  <a:pt x="66698" y="95"/>
                </a:lnTo>
                <a:lnTo>
                  <a:pt x="66886" y="190"/>
                </a:lnTo>
                <a:lnTo>
                  <a:pt x="65283" y="190"/>
                </a:lnTo>
                <a:lnTo>
                  <a:pt x="64905" y="95"/>
                </a:lnTo>
                <a:lnTo>
                  <a:pt x="64905" y="190"/>
                </a:lnTo>
                <a:lnTo>
                  <a:pt x="65000" y="190"/>
                </a:lnTo>
                <a:lnTo>
                  <a:pt x="65094" y="284"/>
                </a:lnTo>
                <a:lnTo>
                  <a:pt x="65094" y="378"/>
                </a:lnTo>
                <a:lnTo>
                  <a:pt x="64528" y="284"/>
                </a:lnTo>
                <a:lnTo>
                  <a:pt x="63962" y="190"/>
                </a:lnTo>
                <a:lnTo>
                  <a:pt x="63773" y="284"/>
                </a:lnTo>
                <a:lnTo>
                  <a:pt x="63585" y="473"/>
                </a:lnTo>
                <a:lnTo>
                  <a:pt x="63396" y="567"/>
                </a:lnTo>
                <a:lnTo>
                  <a:pt x="63302" y="567"/>
                </a:lnTo>
                <a:lnTo>
                  <a:pt x="63207" y="473"/>
                </a:lnTo>
                <a:lnTo>
                  <a:pt x="63207" y="284"/>
                </a:lnTo>
                <a:lnTo>
                  <a:pt x="63396" y="284"/>
                </a:lnTo>
                <a:lnTo>
                  <a:pt x="63490" y="190"/>
                </a:lnTo>
                <a:lnTo>
                  <a:pt x="63113" y="190"/>
                </a:lnTo>
                <a:lnTo>
                  <a:pt x="61981" y="284"/>
                </a:lnTo>
                <a:lnTo>
                  <a:pt x="61320" y="284"/>
                </a:lnTo>
                <a:lnTo>
                  <a:pt x="61226" y="190"/>
                </a:lnTo>
                <a:lnTo>
                  <a:pt x="61320" y="95"/>
                </a:lnTo>
                <a:lnTo>
                  <a:pt x="60849" y="190"/>
                </a:lnTo>
                <a:lnTo>
                  <a:pt x="60547" y="3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1628275" y="810800"/>
            <a:ext cx="5887500" cy="445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1628275" y="1428825"/>
            <a:ext cx="5887500" cy="290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&gt;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628275" y="810800"/>
            <a:ext cx="5887500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628275" y="1428825"/>
            <a:ext cx="5887500" cy="29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&gt;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2540425" y="1046747"/>
            <a:ext cx="4245386" cy="179204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6600" b="1" dirty="0" smtClean="0"/>
              <a:t>Theory of Automata</a:t>
            </a:r>
          </a:p>
        </p:txBody>
      </p:sp>
      <p:sp>
        <p:nvSpPr>
          <p:cNvPr id="3" name="Google Shape;57;p14"/>
          <p:cNvSpPr txBox="1">
            <a:spLocks/>
          </p:cNvSpPr>
          <p:nvPr/>
        </p:nvSpPr>
        <p:spPr>
          <a:xfrm>
            <a:off x="2596572" y="2781898"/>
            <a:ext cx="40632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3200" b="1" dirty="0" smtClean="0">
                <a:latin typeface="Patrick Hand" charset="0"/>
                <a:ea typeface="Verdana" pitchFamily="34" charset="0"/>
              </a:rPr>
              <a:t>Lecture # 03</a:t>
            </a:r>
          </a:p>
          <a:p>
            <a:pPr algn="ctr" eaLnBrk="1" hangingPunct="1">
              <a:lnSpc>
                <a:spcPct val="90000"/>
              </a:lnSpc>
            </a:pPr>
            <a:endParaRPr lang="en-US" sz="2000" b="1" dirty="0" smtClean="0">
              <a:solidFill>
                <a:srgbClr val="FFFF00"/>
              </a:solidFill>
              <a:latin typeface="Patrick Hand" charset="0"/>
              <a:ea typeface="Verdana" pitchFamily="34" charset="0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2800" b="1" dirty="0" err="1" smtClean="0">
                <a:latin typeface="Patrick Hand" charset="0"/>
                <a:ea typeface="Verdana" pitchFamily="34" charset="0"/>
              </a:rPr>
              <a:t>Imtiaz</a:t>
            </a:r>
            <a:r>
              <a:rPr lang="en-US" sz="2800" b="1" dirty="0" smtClean="0">
                <a:latin typeface="Patrick Hand" charset="0"/>
                <a:ea typeface="Verdana" pitchFamily="34" charset="0"/>
              </a:rPr>
              <a:t> Ahmed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Patrick Hand" charset="0"/>
              <a:ea typeface="Verdana" pitchFamily="34" charset="0"/>
              <a:cs typeface="Patrick Hand SC"/>
              <a:sym typeface="Patrick Hand SC"/>
            </a:endParaRPr>
          </a:p>
        </p:txBody>
      </p:sp>
      <p:sp>
        <p:nvSpPr>
          <p:cNvPr id="5" name="Google Shape;338;p37"/>
          <p:cNvSpPr/>
          <p:nvPr/>
        </p:nvSpPr>
        <p:spPr>
          <a:xfrm>
            <a:off x="6497525" y="2213084"/>
            <a:ext cx="650886" cy="510286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7" name="Google Shape;57;p14"/>
          <p:cNvSpPr txBox="1">
            <a:spLocks/>
          </p:cNvSpPr>
          <p:nvPr/>
        </p:nvSpPr>
        <p:spPr>
          <a:xfrm>
            <a:off x="952750" y="-14473"/>
            <a:ext cx="3639797" cy="457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ar-AE" sz="2000" dirty="0">
                <a:latin typeface="Arial" pitchFamily="34" charset="0"/>
                <a:cs typeface="Arial" pitchFamily="34" charset="0"/>
              </a:rPr>
              <a:t>بِسْمِ اللهِ الرَّحْمٰنِ الرَّحِيْمِ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Arial" pitchFamily="34" charset="0"/>
              <a:ea typeface="Verdana" pitchFamily="34" charset="0"/>
              <a:cs typeface="Arial" pitchFamily="34" charset="0"/>
              <a:sym typeface="Patrick Hand S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  <p:sp>
        <p:nvSpPr>
          <p:cNvPr id="246" name="Google Shape;246;p35"/>
          <p:cNvSpPr txBox="1">
            <a:spLocks noGrp="1"/>
          </p:cNvSpPr>
          <p:nvPr>
            <p:ph type="ctrTitle" idx="4294967295"/>
          </p:nvPr>
        </p:nvSpPr>
        <p:spPr>
          <a:xfrm>
            <a:off x="354584" y="192512"/>
            <a:ext cx="3098468" cy="43313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</a:rPr>
              <a:t>Thanks!</a:t>
            </a:r>
            <a:endParaRPr sz="4800">
              <a:solidFill>
                <a:schemeClr val="tx1"/>
              </a:solidFill>
            </a:endParaRPr>
          </a:p>
        </p:txBody>
      </p:sp>
      <p:grpSp>
        <p:nvGrpSpPr>
          <p:cNvPr id="6" name="Google Shape;47;p7"/>
          <p:cNvGrpSpPr/>
          <p:nvPr/>
        </p:nvGrpSpPr>
        <p:grpSpPr>
          <a:xfrm>
            <a:off x="1707986" y="1395663"/>
            <a:ext cx="2214309" cy="3050851"/>
            <a:chOff x="2113289" y="2169107"/>
            <a:chExt cx="705671" cy="952499"/>
          </a:xfrm>
        </p:grpSpPr>
        <p:sp>
          <p:nvSpPr>
            <p:cNvPr id="7" name="Google Shape;48;p7"/>
            <p:cNvSpPr/>
            <p:nvPr/>
          </p:nvSpPr>
          <p:spPr>
            <a:xfrm>
              <a:off x="2154806" y="2843791"/>
              <a:ext cx="124512" cy="119062"/>
            </a:xfrm>
            <a:custGeom>
              <a:avLst/>
              <a:gdLst/>
              <a:ahLst/>
              <a:cxnLst/>
              <a:rect l="l" t="t" r="r" b="b"/>
              <a:pathLst>
                <a:path w="167693" h="119062" extrusionOk="0">
                  <a:moveTo>
                    <a:pt x="167694" y="59531"/>
                  </a:moveTo>
                  <a:cubicBezTo>
                    <a:pt x="167694" y="92409"/>
                    <a:pt x="130154" y="119063"/>
                    <a:pt x="83847" y="119063"/>
                  </a:cubicBezTo>
                  <a:cubicBezTo>
                    <a:pt x="37540" y="119063"/>
                    <a:pt x="0" y="92409"/>
                    <a:pt x="0" y="59531"/>
                  </a:cubicBezTo>
                  <a:cubicBezTo>
                    <a:pt x="0" y="26653"/>
                    <a:pt x="37540" y="0"/>
                    <a:pt x="83847" y="0"/>
                  </a:cubicBezTo>
                  <a:cubicBezTo>
                    <a:pt x="130154" y="0"/>
                    <a:pt x="167694" y="26653"/>
                    <a:pt x="167694" y="595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49;p7"/>
            <p:cNvSpPr/>
            <p:nvPr/>
          </p:nvSpPr>
          <p:spPr>
            <a:xfrm>
              <a:off x="2113289" y="2982703"/>
              <a:ext cx="207517" cy="138903"/>
            </a:xfrm>
            <a:custGeom>
              <a:avLst/>
              <a:gdLst/>
              <a:ahLst/>
              <a:cxnLst/>
              <a:rect l="l" t="t" r="r" b="b"/>
              <a:pathLst>
                <a:path w="279484" h="138903" extrusionOk="0">
                  <a:moveTo>
                    <a:pt x="139749" y="0"/>
                  </a:moveTo>
                  <a:cubicBezTo>
                    <a:pt x="62556" y="0"/>
                    <a:pt x="0" y="44406"/>
                    <a:pt x="0" y="99212"/>
                  </a:cubicBezTo>
                  <a:lnTo>
                    <a:pt x="0" y="138903"/>
                  </a:lnTo>
                  <a:lnTo>
                    <a:pt x="279485" y="138903"/>
                  </a:lnTo>
                  <a:lnTo>
                    <a:pt x="279485" y="99212"/>
                  </a:lnTo>
                  <a:cubicBezTo>
                    <a:pt x="279485" y="44406"/>
                    <a:pt x="216929" y="0"/>
                    <a:pt x="139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50;p7"/>
            <p:cNvSpPr/>
            <p:nvPr/>
          </p:nvSpPr>
          <p:spPr>
            <a:xfrm>
              <a:off x="2403888" y="2843791"/>
              <a:ext cx="124512" cy="119062"/>
            </a:xfrm>
            <a:custGeom>
              <a:avLst/>
              <a:gdLst/>
              <a:ahLst/>
              <a:cxnLst/>
              <a:rect l="l" t="t" r="r" b="b"/>
              <a:pathLst>
                <a:path w="167693" h="119062" extrusionOk="0">
                  <a:moveTo>
                    <a:pt x="167694" y="59531"/>
                  </a:moveTo>
                  <a:cubicBezTo>
                    <a:pt x="167694" y="92409"/>
                    <a:pt x="130154" y="119063"/>
                    <a:pt x="83847" y="119063"/>
                  </a:cubicBezTo>
                  <a:cubicBezTo>
                    <a:pt x="37539" y="119063"/>
                    <a:pt x="0" y="92409"/>
                    <a:pt x="0" y="59531"/>
                  </a:cubicBezTo>
                  <a:cubicBezTo>
                    <a:pt x="0" y="26653"/>
                    <a:pt x="37539" y="0"/>
                    <a:pt x="83847" y="0"/>
                  </a:cubicBezTo>
                  <a:cubicBezTo>
                    <a:pt x="130154" y="0"/>
                    <a:pt x="167694" y="26653"/>
                    <a:pt x="167694" y="595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51;p7"/>
            <p:cNvSpPr/>
            <p:nvPr/>
          </p:nvSpPr>
          <p:spPr>
            <a:xfrm>
              <a:off x="2362371" y="2982703"/>
              <a:ext cx="207517" cy="138903"/>
            </a:xfrm>
            <a:custGeom>
              <a:avLst/>
              <a:gdLst/>
              <a:ahLst/>
              <a:cxnLst/>
              <a:rect l="l" t="t" r="r" b="b"/>
              <a:pathLst>
                <a:path w="279484" h="138903" extrusionOk="0">
                  <a:moveTo>
                    <a:pt x="139749" y="0"/>
                  </a:moveTo>
                  <a:cubicBezTo>
                    <a:pt x="62556" y="0"/>
                    <a:pt x="0" y="44406"/>
                    <a:pt x="0" y="99212"/>
                  </a:cubicBezTo>
                  <a:lnTo>
                    <a:pt x="0" y="138903"/>
                  </a:lnTo>
                  <a:lnTo>
                    <a:pt x="279485" y="138903"/>
                  </a:lnTo>
                  <a:lnTo>
                    <a:pt x="279485" y="99212"/>
                  </a:lnTo>
                  <a:cubicBezTo>
                    <a:pt x="279485" y="44406"/>
                    <a:pt x="216929" y="0"/>
                    <a:pt x="139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52;p7"/>
            <p:cNvSpPr/>
            <p:nvPr/>
          </p:nvSpPr>
          <p:spPr>
            <a:xfrm>
              <a:off x="2652971" y="2843791"/>
              <a:ext cx="124512" cy="119062"/>
            </a:xfrm>
            <a:custGeom>
              <a:avLst/>
              <a:gdLst/>
              <a:ahLst/>
              <a:cxnLst/>
              <a:rect l="l" t="t" r="r" b="b"/>
              <a:pathLst>
                <a:path w="167693" h="119062" extrusionOk="0">
                  <a:moveTo>
                    <a:pt x="167694" y="59531"/>
                  </a:moveTo>
                  <a:cubicBezTo>
                    <a:pt x="167694" y="92409"/>
                    <a:pt x="130154" y="119063"/>
                    <a:pt x="83847" y="119063"/>
                  </a:cubicBezTo>
                  <a:cubicBezTo>
                    <a:pt x="37540" y="119063"/>
                    <a:pt x="0" y="92409"/>
                    <a:pt x="0" y="59531"/>
                  </a:cubicBezTo>
                  <a:cubicBezTo>
                    <a:pt x="0" y="26653"/>
                    <a:pt x="37540" y="0"/>
                    <a:pt x="83847" y="0"/>
                  </a:cubicBezTo>
                  <a:cubicBezTo>
                    <a:pt x="130154" y="0"/>
                    <a:pt x="167694" y="26653"/>
                    <a:pt x="167694" y="595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53;p7"/>
            <p:cNvSpPr/>
            <p:nvPr/>
          </p:nvSpPr>
          <p:spPr>
            <a:xfrm>
              <a:off x="2611453" y="2982703"/>
              <a:ext cx="207507" cy="138903"/>
            </a:xfrm>
            <a:custGeom>
              <a:avLst/>
              <a:gdLst/>
              <a:ahLst/>
              <a:cxnLst/>
              <a:rect l="l" t="t" r="r" b="b"/>
              <a:pathLst>
                <a:path w="279471" h="138903" extrusionOk="0">
                  <a:moveTo>
                    <a:pt x="139749" y="0"/>
                  </a:moveTo>
                  <a:cubicBezTo>
                    <a:pt x="62556" y="0"/>
                    <a:pt x="0" y="44406"/>
                    <a:pt x="0" y="99212"/>
                  </a:cubicBezTo>
                  <a:lnTo>
                    <a:pt x="0" y="138903"/>
                  </a:lnTo>
                  <a:lnTo>
                    <a:pt x="279472" y="138903"/>
                  </a:lnTo>
                  <a:lnTo>
                    <a:pt x="279472" y="99212"/>
                  </a:lnTo>
                  <a:cubicBezTo>
                    <a:pt x="279485" y="44406"/>
                    <a:pt x="216929" y="0"/>
                    <a:pt x="139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54;p7"/>
            <p:cNvSpPr/>
            <p:nvPr/>
          </p:nvSpPr>
          <p:spPr>
            <a:xfrm>
              <a:off x="2154806" y="2169107"/>
              <a:ext cx="622562" cy="635003"/>
            </a:xfrm>
            <a:custGeom>
              <a:avLst/>
              <a:gdLst/>
              <a:ahLst/>
              <a:cxnLst/>
              <a:rect l="l" t="t" r="r" b="b"/>
              <a:pathLst>
                <a:path w="838468" h="635003" extrusionOk="0">
                  <a:moveTo>
                    <a:pt x="726664" y="635003"/>
                  </a:moveTo>
                  <a:cubicBezTo>
                    <a:pt x="735236" y="635003"/>
                    <a:pt x="743513" y="632212"/>
                    <a:pt x="748880" y="627212"/>
                  </a:cubicBezTo>
                  <a:cubicBezTo>
                    <a:pt x="756137" y="620468"/>
                    <a:pt x="756540" y="611210"/>
                    <a:pt x="749926" y="604152"/>
                  </a:cubicBezTo>
                  <a:cubicBezTo>
                    <a:pt x="749483" y="603666"/>
                    <a:pt x="710632" y="561832"/>
                    <a:pt x="700919" y="515941"/>
                  </a:cubicBezTo>
                  <a:lnTo>
                    <a:pt x="754622" y="515941"/>
                  </a:lnTo>
                  <a:cubicBezTo>
                    <a:pt x="800851" y="515941"/>
                    <a:pt x="838468" y="489233"/>
                    <a:pt x="838468" y="456409"/>
                  </a:cubicBezTo>
                  <a:lnTo>
                    <a:pt x="838468" y="59531"/>
                  </a:lnTo>
                  <a:cubicBezTo>
                    <a:pt x="838468" y="26708"/>
                    <a:pt x="800851" y="0"/>
                    <a:pt x="754622" y="0"/>
                  </a:cubicBezTo>
                  <a:lnTo>
                    <a:pt x="83847" y="0"/>
                  </a:lnTo>
                  <a:cubicBezTo>
                    <a:pt x="37617" y="0"/>
                    <a:pt x="0" y="26708"/>
                    <a:pt x="0" y="59531"/>
                  </a:cubicBezTo>
                  <a:lnTo>
                    <a:pt x="0" y="456409"/>
                  </a:lnTo>
                  <a:cubicBezTo>
                    <a:pt x="0" y="489242"/>
                    <a:pt x="37617" y="515941"/>
                    <a:pt x="83847" y="515941"/>
                  </a:cubicBezTo>
                  <a:lnTo>
                    <a:pt x="137522" y="515941"/>
                  </a:lnTo>
                  <a:cubicBezTo>
                    <a:pt x="127769" y="561661"/>
                    <a:pt x="88958" y="603704"/>
                    <a:pt x="88515" y="604180"/>
                  </a:cubicBezTo>
                  <a:cubicBezTo>
                    <a:pt x="81928" y="611229"/>
                    <a:pt x="82344" y="620478"/>
                    <a:pt x="89616" y="627212"/>
                  </a:cubicBezTo>
                  <a:cubicBezTo>
                    <a:pt x="95022" y="632212"/>
                    <a:pt x="103286" y="635003"/>
                    <a:pt x="111805" y="635003"/>
                  </a:cubicBezTo>
                  <a:cubicBezTo>
                    <a:pt x="114756" y="635003"/>
                    <a:pt x="117721" y="634670"/>
                    <a:pt x="120632" y="633965"/>
                  </a:cubicBezTo>
                  <a:cubicBezTo>
                    <a:pt x="127689" y="632308"/>
                    <a:pt x="281578" y="594912"/>
                    <a:pt x="304491" y="515941"/>
                  </a:cubicBezTo>
                  <a:lnTo>
                    <a:pt x="343182" y="515941"/>
                  </a:lnTo>
                  <a:lnTo>
                    <a:pt x="392712" y="621440"/>
                  </a:lnTo>
                  <a:cubicBezTo>
                    <a:pt x="396508" y="629536"/>
                    <a:pt x="407174" y="635003"/>
                    <a:pt x="419221" y="635003"/>
                  </a:cubicBezTo>
                  <a:cubicBezTo>
                    <a:pt x="431268" y="635003"/>
                    <a:pt x="441933" y="629536"/>
                    <a:pt x="445743" y="621440"/>
                  </a:cubicBezTo>
                  <a:lnTo>
                    <a:pt x="495260" y="515941"/>
                  </a:lnTo>
                  <a:lnTo>
                    <a:pt x="533829" y="515941"/>
                  </a:lnTo>
                  <a:cubicBezTo>
                    <a:pt x="556703" y="594951"/>
                    <a:pt x="710753" y="632317"/>
                    <a:pt x="717823" y="633965"/>
                  </a:cubicBezTo>
                  <a:cubicBezTo>
                    <a:pt x="720734" y="634670"/>
                    <a:pt x="723726" y="635003"/>
                    <a:pt x="726664" y="635003"/>
                  </a:cubicBezTo>
                  <a:close/>
                  <a:moveTo>
                    <a:pt x="586928" y="496091"/>
                  </a:moveTo>
                  <a:cubicBezTo>
                    <a:pt x="586928" y="485127"/>
                    <a:pt x="574398" y="476250"/>
                    <a:pt x="558970" y="476250"/>
                  </a:cubicBezTo>
                  <a:lnTo>
                    <a:pt x="475123" y="476250"/>
                  </a:lnTo>
                  <a:cubicBezTo>
                    <a:pt x="463089" y="476250"/>
                    <a:pt x="452437" y="481717"/>
                    <a:pt x="448614" y="489823"/>
                  </a:cubicBezTo>
                  <a:lnTo>
                    <a:pt x="419234" y="552402"/>
                  </a:lnTo>
                  <a:lnTo>
                    <a:pt x="389854" y="489823"/>
                  </a:lnTo>
                  <a:cubicBezTo>
                    <a:pt x="385950" y="481508"/>
                    <a:pt x="375044" y="476336"/>
                    <a:pt x="363345" y="476345"/>
                  </a:cubicBezTo>
                  <a:lnTo>
                    <a:pt x="363345" y="476250"/>
                  </a:lnTo>
                  <a:lnTo>
                    <a:pt x="279485" y="476250"/>
                  </a:lnTo>
                  <a:cubicBezTo>
                    <a:pt x="264057" y="476250"/>
                    <a:pt x="251541" y="485127"/>
                    <a:pt x="251541" y="496091"/>
                  </a:cubicBezTo>
                  <a:cubicBezTo>
                    <a:pt x="251541" y="527847"/>
                    <a:pt x="213199" y="553945"/>
                    <a:pt x="173543" y="571900"/>
                  </a:cubicBezTo>
                  <a:cubicBezTo>
                    <a:pt x="185536" y="549821"/>
                    <a:pt x="195652" y="523142"/>
                    <a:pt x="195652" y="496091"/>
                  </a:cubicBezTo>
                  <a:cubicBezTo>
                    <a:pt x="195652" y="485127"/>
                    <a:pt x="183135" y="476250"/>
                    <a:pt x="167707" y="476250"/>
                  </a:cubicBezTo>
                  <a:lnTo>
                    <a:pt x="83860" y="476250"/>
                  </a:lnTo>
                  <a:cubicBezTo>
                    <a:pt x="68446" y="476250"/>
                    <a:pt x="55916" y="467363"/>
                    <a:pt x="55916" y="456409"/>
                  </a:cubicBezTo>
                  <a:lnTo>
                    <a:pt x="55916" y="59531"/>
                  </a:lnTo>
                  <a:cubicBezTo>
                    <a:pt x="55916" y="48578"/>
                    <a:pt x="68459" y="39691"/>
                    <a:pt x="83860" y="39691"/>
                  </a:cubicBezTo>
                  <a:lnTo>
                    <a:pt x="754635" y="39691"/>
                  </a:lnTo>
                  <a:cubicBezTo>
                    <a:pt x="770036" y="39691"/>
                    <a:pt x="782593" y="48578"/>
                    <a:pt x="782593" y="59531"/>
                  </a:cubicBezTo>
                  <a:lnTo>
                    <a:pt x="782593" y="456409"/>
                  </a:lnTo>
                  <a:cubicBezTo>
                    <a:pt x="782593" y="467363"/>
                    <a:pt x="770036" y="476250"/>
                    <a:pt x="754635" y="476250"/>
                  </a:cubicBezTo>
                  <a:lnTo>
                    <a:pt x="670788" y="476250"/>
                  </a:lnTo>
                  <a:cubicBezTo>
                    <a:pt x="655360" y="476250"/>
                    <a:pt x="642830" y="485127"/>
                    <a:pt x="642830" y="496091"/>
                  </a:cubicBezTo>
                  <a:cubicBezTo>
                    <a:pt x="642830" y="523065"/>
                    <a:pt x="652919" y="549650"/>
                    <a:pt x="664845" y="571710"/>
                  </a:cubicBezTo>
                  <a:cubicBezTo>
                    <a:pt x="626517" y="554584"/>
                    <a:pt x="586928" y="528933"/>
                    <a:pt x="586928" y="4960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55;p7"/>
            <p:cNvSpPr/>
            <p:nvPr/>
          </p:nvSpPr>
          <p:spPr>
            <a:xfrm>
              <a:off x="2383135" y="2327860"/>
              <a:ext cx="166030" cy="198434"/>
            </a:xfrm>
            <a:custGeom>
              <a:avLst/>
              <a:gdLst/>
              <a:ahLst/>
              <a:cxnLst/>
              <a:rect l="l" t="t" r="r" b="b"/>
              <a:pathLst>
                <a:path w="223609" h="198434" extrusionOk="0">
                  <a:moveTo>
                    <a:pt x="111791" y="0"/>
                  </a:moveTo>
                  <a:cubicBezTo>
                    <a:pt x="50053" y="0"/>
                    <a:pt x="0" y="35538"/>
                    <a:pt x="0" y="79372"/>
                  </a:cubicBezTo>
                  <a:cubicBezTo>
                    <a:pt x="0" y="108671"/>
                    <a:pt x="21586" y="125730"/>
                    <a:pt x="40783" y="149419"/>
                  </a:cubicBezTo>
                  <a:cubicBezTo>
                    <a:pt x="47934" y="158258"/>
                    <a:pt x="55902" y="178584"/>
                    <a:pt x="55902" y="188509"/>
                  </a:cubicBezTo>
                  <a:cubicBezTo>
                    <a:pt x="55902" y="193986"/>
                    <a:pt x="62154" y="198434"/>
                    <a:pt x="69881" y="198434"/>
                  </a:cubicBezTo>
                  <a:lnTo>
                    <a:pt x="153728" y="198434"/>
                  </a:lnTo>
                  <a:cubicBezTo>
                    <a:pt x="161442" y="198434"/>
                    <a:pt x="167694" y="193986"/>
                    <a:pt x="167694" y="188509"/>
                  </a:cubicBezTo>
                  <a:cubicBezTo>
                    <a:pt x="167694" y="178584"/>
                    <a:pt x="175676" y="158248"/>
                    <a:pt x="182826" y="149419"/>
                  </a:cubicBezTo>
                  <a:cubicBezTo>
                    <a:pt x="202024" y="125730"/>
                    <a:pt x="223609" y="108671"/>
                    <a:pt x="223609" y="79372"/>
                  </a:cubicBezTo>
                  <a:cubicBezTo>
                    <a:pt x="223583" y="35538"/>
                    <a:pt x="173516" y="0"/>
                    <a:pt x="111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56;p7"/>
            <p:cNvSpPr/>
            <p:nvPr/>
          </p:nvSpPr>
          <p:spPr>
            <a:xfrm>
              <a:off x="2424642" y="2546135"/>
              <a:ext cx="83005" cy="19850"/>
            </a:xfrm>
            <a:custGeom>
              <a:avLst/>
              <a:gdLst/>
              <a:ahLst/>
              <a:cxnLst/>
              <a:rect l="l" t="t" r="r" b="b"/>
              <a:pathLst>
                <a:path w="111791" h="19850" extrusionOk="0">
                  <a:moveTo>
                    <a:pt x="97826" y="0"/>
                  </a:moveTo>
                  <a:lnTo>
                    <a:pt x="13979" y="0"/>
                  </a:lnTo>
                  <a:cubicBezTo>
                    <a:pt x="6265" y="0"/>
                    <a:pt x="0" y="4439"/>
                    <a:pt x="0" y="9925"/>
                  </a:cubicBezTo>
                  <a:cubicBezTo>
                    <a:pt x="0" y="15411"/>
                    <a:pt x="6252" y="19850"/>
                    <a:pt x="13979" y="19850"/>
                  </a:cubicBezTo>
                  <a:lnTo>
                    <a:pt x="97826" y="19850"/>
                  </a:lnTo>
                  <a:cubicBezTo>
                    <a:pt x="105540" y="19850"/>
                    <a:pt x="111791" y="15411"/>
                    <a:pt x="111791" y="9925"/>
                  </a:cubicBezTo>
                  <a:cubicBezTo>
                    <a:pt x="111791" y="4439"/>
                    <a:pt x="105540" y="0"/>
                    <a:pt x="97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57;p7"/>
            <p:cNvSpPr/>
            <p:nvPr/>
          </p:nvSpPr>
          <p:spPr>
            <a:xfrm>
              <a:off x="2440204" y="2585825"/>
              <a:ext cx="51876" cy="19850"/>
            </a:xfrm>
            <a:custGeom>
              <a:avLst/>
              <a:gdLst/>
              <a:ahLst/>
              <a:cxnLst/>
              <a:rect l="l" t="t" r="r" b="b"/>
              <a:pathLst>
                <a:path w="69867" h="19850" extrusionOk="0">
                  <a:moveTo>
                    <a:pt x="55902" y="0"/>
                  </a:moveTo>
                  <a:lnTo>
                    <a:pt x="13979" y="0"/>
                  </a:lnTo>
                  <a:cubicBezTo>
                    <a:pt x="6265" y="0"/>
                    <a:pt x="0" y="4448"/>
                    <a:pt x="0" y="9925"/>
                  </a:cubicBezTo>
                  <a:cubicBezTo>
                    <a:pt x="0" y="15402"/>
                    <a:pt x="6252" y="19850"/>
                    <a:pt x="13979" y="19850"/>
                  </a:cubicBezTo>
                  <a:lnTo>
                    <a:pt x="55902" y="19850"/>
                  </a:lnTo>
                  <a:cubicBezTo>
                    <a:pt x="63616" y="19850"/>
                    <a:pt x="69868" y="15402"/>
                    <a:pt x="69868" y="9925"/>
                  </a:cubicBezTo>
                  <a:cubicBezTo>
                    <a:pt x="69868" y="4448"/>
                    <a:pt x="63616" y="0"/>
                    <a:pt x="55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58;p7"/>
            <p:cNvSpPr/>
            <p:nvPr/>
          </p:nvSpPr>
          <p:spPr>
            <a:xfrm>
              <a:off x="2455777" y="2248478"/>
              <a:ext cx="20758" cy="59531"/>
            </a:xfrm>
            <a:custGeom>
              <a:avLst/>
              <a:gdLst/>
              <a:ahLst/>
              <a:cxnLst/>
              <a:rect l="l" t="t" r="r" b="b"/>
              <a:pathLst>
                <a:path w="27957" h="59531" extrusionOk="0">
                  <a:moveTo>
                    <a:pt x="13979" y="59531"/>
                  </a:moveTo>
                  <a:cubicBezTo>
                    <a:pt x="21693" y="59531"/>
                    <a:pt x="27958" y="55083"/>
                    <a:pt x="27958" y="49606"/>
                  </a:cubicBezTo>
                  <a:lnTo>
                    <a:pt x="27958" y="9925"/>
                  </a:lnTo>
                  <a:cubicBezTo>
                    <a:pt x="27958" y="4448"/>
                    <a:pt x="21706" y="0"/>
                    <a:pt x="13979" y="0"/>
                  </a:cubicBezTo>
                  <a:cubicBezTo>
                    <a:pt x="6252" y="0"/>
                    <a:pt x="0" y="4448"/>
                    <a:pt x="0" y="9925"/>
                  </a:cubicBezTo>
                  <a:lnTo>
                    <a:pt x="0" y="49616"/>
                  </a:lnTo>
                  <a:cubicBezTo>
                    <a:pt x="0" y="55093"/>
                    <a:pt x="6252" y="59531"/>
                    <a:pt x="13979" y="595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59;p7"/>
            <p:cNvSpPr/>
            <p:nvPr/>
          </p:nvSpPr>
          <p:spPr>
            <a:xfrm>
              <a:off x="2300091" y="2397306"/>
              <a:ext cx="62266" cy="19850"/>
            </a:xfrm>
            <a:custGeom>
              <a:avLst/>
              <a:gdLst/>
              <a:ahLst/>
              <a:cxnLst/>
              <a:rect l="l" t="t" r="r" b="b"/>
              <a:pathLst>
                <a:path w="83860" h="19850" extrusionOk="0">
                  <a:moveTo>
                    <a:pt x="69881" y="0"/>
                  </a:moveTo>
                  <a:lnTo>
                    <a:pt x="13979" y="0"/>
                  </a:lnTo>
                  <a:cubicBezTo>
                    <a:pt x="6265" y="0"/>
                    <a:pt x="0" y="4439"/>
                    <a:pt x="0" y="9925"/>
                  </a:cubicBezTo>
                  <a:cubicBezTo>
                    <a:pt x="0" y="15411"/>
                    <a:pt x="6252" y="19850"/>
                    <a:pt x="13979" y="19850"/>
                  </a:cubicBezTo>
                  <a:lnTo>
                    <a:pt x="69881" y="19850"/>
                  </a:lnTo>
                  <a:cubicBezTo>
                    <a:pt x="77595" y="19850"/>
                    <a:pt x="83860" y="15402"/>
                    <a:pt x="83860" y="9925"/>
                  </a:cubicBezTo>
                  <a:cubicBezTo>
                    <a:pt x="83860" y="4448"/>
                    <a:pt x="77595" y="0"/>
                    <a:pt x="698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60;p7"/>
            <p:cNvSpPr/>
            <p:nvPr/>
          </p:nvSpPr>
          <p:spPr>
            <a:xfrm>
              <a:off x="2341615" y="2288167"/>
              <a:ext cx="50091" cy="47903"/>
            </a:xfrm>
            <a:custGeom>
              <a:avLst/>
              <a:gdLst/>
              <a:ahLst/>
              <a:cxnLst/>
              <a:rect l="l" t="t" r="r" b="b"/>
              <a:pathLst>
                <a:path w="67463" h="47903" extrusionOk="0">
                  <a:moveTo>
                    <a:pt x="63378" y="30968"/>
                  </a:moveTo>
                  <a:lnTo>
                    <a:pt x="23856" y="2908"/>
                  </a:lnTo>
                  <a:cubicBezTo>
                    <a:pt x="18396" y="-969"/>
                    <a:pt x="9555" y="-969"/>
                    <a:pt x="4095" y="2908"/>
                  </a:cubicBezTo>
                  <a:cubicBezTo>
                    <a:pt x="-1365" y="6784"/>
                    <a:pt x="-1365" y="13061"/>
                    <a:pt x="4095" y="16938"/>
                  </a:cubicBezTo>
                  <a:lnTo>
                    <a:pt x="43617" y="44998"/>
                  </a:lnTo>
                  <a:cubicBezTo>
                    <a:pt x="46354" y="46942"/>
                    <a:pt x="49936" y="47904"/>
                    <a:pt x="53504" y="47904"/>
                  </a:cubicBezTo>
                  <a:cubicBezTo>
                    <a:pt x="57073" y="47904"/>
                    <a:pt x="60655" y="46932"/>
                    <a:pt x="63378" y="44998"/>
                  </a:cubicBezTo>
                  <a:cubicBezTo>
                    <a:pt x="68825" y="41122"/>
                    <a:pt x="68825" y="34845"/>
                    <a:pt x="63378" y="309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61;p7"/>
            <p:cNvSpPr/>
            <p:nvPr/>
          </p:nvSpPr>
          <p:spPr>
            <a:xfrm>
              <a:off x="2540589" y="2288167"/>
              <a:ext cx="50092" cy="47903"/>
            </a:xfrm>
            <a:custGeom>
              <a:avLst/>
              <a:gdLst/>
              <a:ahLst/>
              <a:cxnLst/>
              <a:rect l="l" t="t" r="r" b="b"/>
              <a:pathLst>
                <a:path w="67464" h="47903" extrusionOk="0">
                  <a:moveTo>
                    <a:pt x="63381" y="2908"/>
                  </a:moveTo>
                  <a:cubicBezTo>
                    <a:pt x="57921" y="-969"/>
                    <a:pt x="49081" y="-969"/>
                    <a:pt x="43607" y="2908"/>
                  </a:cubicBezTo>
                  <a:lnTo>
                    <a:pt x="4085" y="30968"/>
                  </a:lnTo>
                  <a:cubicBezTo>
                    <a:pt x="-1362" y="34845"/>
                    <a:pt x="-1362" y="41122"/>
                    <a:pt x="4085" y="44998"/>
                  </a:cubicBezTo>
                  <a:cubicBezTo>
                    <a:pt x="6822" y="46942"/>
                    <a:pt x="10404" y="47904"/>
                    <a:pt x="13959" y="47904"/>
                  </a:cubicBezTo>
                  <a:cubicBezTo>
                    <a:pt x="17541" y="47904"/>
                    <a:pt x="21109" y="46932"/>
                    <a:pt x="23846" y="44998"/>
                  </a:cubicBezTo>
                  <a:lnTo>
                    <a:pt x="63368" y="16938"/>
                  </a:lnTo>
                  <a:cubicBezTo>
                    <a:pt x="68828" y="13061"/>
                    <a:pt x="68828" y="6784"/>
                    <a:pt x="63381" y="29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62;p7"/>
            <p:cNvSpPr/>
            <p:nvPr/>
          </p:nvSpPr>
          <p:spPr>
            <a:xfrm>
              <a:off x="2569936" y="2397306"/>
              <a:ext cx="62256" cy="19850"/>
            </a:xfrm>
            <a:custGeom>
              <a:avLst/>
              <a:gdLst/>
              <a:ahLst/>
              <a:cxnLst/>
              <a:rect l="l" t="t" r="r" b="b"/>
              <a:pathLst>
                <a:path w="83846" h="19850" extrusionOk="0">
                  <a:moveTo>
                    <a:pt x="69881" y="0"/>
                  </a:moveTo>
                  <a:lnTo>
                    <a:pt x="13992" y="0"/>
                  </a:lnTo>
                  <a:cubicBezTo>
                    <a:pt x="6265" y="0"/>
                    <a:pt x="0" y="4439"/>
                    <a:pt x="0" y="9925"/>
                  </a:cubicBezTo>
                  <a:cubicBezTo>
                    <a:pt x="0" y="15411"/>
                    <a:pt x="6265" y="19850"/>
                    <a:pt x="13992" y="19850"/>
                  </a:cubicBezTo>
                  <a:lnTo>
                    <a:pt x="69881" y="19850"/>
                  </a:lnTo>
                  <a:cubicBezTo>
                    <a:pt x="77595" y="19850"/>
                    <a:pt x="83847" y="15411"/>
                    <a:pt x="83847" y="9925"/>
                  </a:cubicBezTo>
                  <a:cubicBezTo>
                    <a:pt x="83847" y="4439"/>
                    <a:pt x="77595" y="0"/>
                    <a:pt x="698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" name="Google Shape;247;p35"/>
          <p:cNvSpPr txBox="1">
            <a:spLocks/>
          </p:cNvSpPr>
          <p:nvPr/>
        </p:nvSpPr>
        <p:spPr>
          <a:xfrm>
            <a:off x="1105564" y="651284"/>
            <a:ext cx="6209636" cy="672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&gt;"/>
              <a:defRPr sz="2400" b="0" i="0" u="none" strike="noStrike" cap="none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 b="0" i="0" u="none" strike="noStrike" cap="none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 b="0" i="0" u="none" strike="noStrike" cap="none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 b="0" i="0" u="none" strike="noStrike" cap="none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 b="0" i="0" u="none" strike="noStrike" cap="none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 b="0" i="0" u="none" strike="noStrike" cap="none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 b="0" i="0" u="none" strike="noStrike" cap="none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 b="0" i="0" u="none" strike="noStrike" cap="none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 b="0" i="0" u="none" strike="noStrike" cap="none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pPr marL="0" indent="0" algn="ctr">
              <a:buFont typeface="Patrick Hand"/>
              <a:buNone/>
            </a:pPr>
            <a:r>
              <a:rPr lang="en" b="1" dirty="0" smtClean="0">
                <a:solidFill>
                  <a:schemeClr val="lt1"/>
                </a:solidFill>
              </a:rPr>
              <a:t>Drop your questions on my whatsapp :  03214650467</a:t>
            </a:r>
            <a:endParaRPr lang="en" b="1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95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1323473" y="0"/>
            <a:ext cx="6485021" cy="582532"/>
          </a:xfrm>
          <a:prstGeom prst="rect">
            <a:avLst/>
          </a:prstGeom>
          <a:solidFill>
            <a:schemeClr val="tx1"/>
          </a:solidFill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2800" dirty="0" err="1">
                <a:solidFill>
                  <a:schemeClr val="bg1"/>
                </a:solidFill>
              </a:rPr>
              <a:t>Kleene</a:t>
            </a:r>
            <a:r>
              <a:rPr lang="en-US" sz="2800" dirty="0">
                <a:solidFill>
                  <a:schemeClr val="bg1"/>
                </a:solidFill>
              </a:rPr>
              <a:t> Star Closure  (Stephen </a:t>
            </a:r>
            <a:r>
              <a:rPr lang="en-US" sz="2800" dirty="0" err="1">
                <a:solidFill>
                  <a:schemeClr val="bg1"/>
                </a:solidFill>
              </a:rPr>
              <a:t>Kleene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  <a:endParaRPr sz="3200" dirty="0">
              <a:solidFill>
                <a:schemeClr val="bg1"/>
              </a:solidFill>
            </a:endParaRPr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1628275" y="770021"/>
            <a:ext cx="5887500" cy="356760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eaLnBrk="1" hangingPunct="1">
              <a:buFont typeface="Wingdings" pitchFamily="2" charset="2"/>
              <a:buChar char="§"/>
            </a:pPr>
            <a:r>
              <a:rPr lang="en-US" dirty="0" smtClean="0">
                <a:latin typeface="Arial Narrow" pitchFamily="34" charset="0"/>
              </a:rPr>
              <a:t>Given </a:t>
            </a:r>
            <a:r>
              <a:rPr lang="en-US" dirty="0">
                <a:latin typeface="Arial Narrow" pitchFamily="34" charset="0"/>
              </a:rPr>
              <a:t>an alphabet ∑ we wish to define a language in which any string of letters from ∑ is a word, even the null string, this language we shall call the closure of the alphabet.</a:t>
            </a:r>
          </a:p>
          <a:p>
            <a:pPr eaLnBrk="1" hangingPunct="1">
              <a:buFont typeface="Wingdings" pitchFamily="2" charset="2"/>
              <a:buChar char="§"/>
            </a:pPr>
            <a:endParaRPr lang="en-US" dirty="0">
              <a:latin typeface="Arial Narrow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r>
              <a:rPr lang="en-US" dirty="0">
                <a:latin typeface="Arial Narrow" pitchFamily="34" charset="0"/>
              </a:rPr>
              <a:t>Then the </a:t>
            </a:r>
            <a:r>
              <a:rPr lang="en-US" dirty="0" err="1">
                <a:latin typeface="Arial Narrow" pitchFamily="34" charset="0"/>
              </a:rPr>
              <a:t>Kleene</a:t>
            </a:r>
            <a:r>
              <a:rPr lang="en-US" dirty="0">
                <a:latin typeface="Arial Narrow" pitchFamily="34" charset="0"/>
              </a:rPr>
              <a:t> Star Closure of the alphabet Σ, denoted by Σ*, is the collection of all strings defined over </a:t>
            </a:r>
            <a:r>
              <a:rPr lang="el-GR" dirty="0">
                <a:latin typeface="Arial Narrow" pitchFamily="34" charset="0"/>
              </a:rPr>
              <a:t>Σ, </a:t>
            </a:r>
            <a:r>
              <a:rPr lang="en-US" dirty="0">
                <a:latin typeface="Arial Narrow" pitchFamily="34" charset="0"/>
              </a:rPr>
              <a:t>including </a:t>
            </a:r>
            <a:r>
              <a:rPr lang="el-GR" dirty="0">
                <a:latin typeface="Arial Narrow" pitchFamily="34" charset="0"/>
              </a:rPr>
              <a:t>Λ.</a:t>
            </a:r>
            <a:endParaRPr lang="en-US" dirty="0">
              <a:latin typeface="Arial Narrow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endParaRPr lang="en-US" dirty="0">
              <a:latin typeface="Arial Narrow" pitchFamily="34" charset="0"/>
            </a:endParaRPr>
          </a:p>
        </p:txBody>
      </p:sp>
      <p:sp>
        <p:nvSpPr>
          <p:cNvPr id="92" name="Google Shape;92;p19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sp>
        <p:nvSpPr>
          <p:cNvPr id="5" name="Google Shape;338;p37"/>
          <p:cNvSpPr/>
          <p:nvPr/>
        </p:nvSpPr>
        <p:spPr>
          <a:xfrm>
            <a:off x="7841416" y="4555212"/>
            <a:ext cx="650886" cy="510286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1323473" y="0"/>
            <a:ext cx="6485021" cy="582532"/>
          </a:xfrm>
          <a:prstGeom prst="rect">
            <a:avLst/>
          </a:prstGeom>
          <a:solidFill>
            <a:schemeClr val="tx1"/>
          </a:solidFill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2800" dirty="0" smtClean="0">
                <a:solidFill>
                  <a:schemeClr val="bg1"/>
                </a:solidFill>
              </a:rPr>
              <a:t>Examples </a:t>
            </a:r>
            <a:r>
              <a:rPr lang="en-US" sz="2800" dirty="0">
                <a:solidFill>
                  <a:schemeClr val="bg1"/>
                </a:solidFill>
              </a:rPr>
              <a:t>of </a:t>
            </a:r>
            <a:r>
              <a:rPr lang="en-US" sz="2800" dirty="0" err="1">
                <a:solidFill>
                  <a:schemeClr val="bg1"/>
                </a:solidFill>
              </a:rPr>
              <a:t>Kleene</a:t>
            </a:r>
            <a:r>
              <a:rPr lang="en-US" sz="2800" dirty="0">
                <a:solidFill>
                  <a:schemeClr val="bg1"/>
                </a:solidFill>
              </a:rPr>
              <a:t> Star Closure</a:t>
            </a:r>
            <a:endParaRPr sz="3200" dirty="0">
              <a:solidFill>
                <a:schemeClr val="bg1"/>
              </a:solidFill>
            </a:endParaRPr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1628275" y="770021"/>
            <a:ext cx="5887500" cy="356760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eaLnBrk="1" hangingPunct="1">
              <a:buFontTx/>
              <a:buNone/>
            </a:pPr>
            <a:endParaRPr lang="en-US" sz="2000" dirty="0" smtClean="0">
              <a:latin typeface="Arial Narrow" pitchFamily="34" charset="0"/>
            </a:endParaRP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Arial Narrow" pitchFamily="34" charset="0"/>
              </a:rPr>
              <a:t>If </a:t>
            </a:r>
            <a:r>
              <a:rPr lang="el-GR" sz="2000" dirty="0">
                <a:latin typeface="Arial Narrow" pitchFamily="34" charset="0"/>
              </a:rPr>
              <a:t>Σ = {</a:t>
            </a:r>
            <a:r>
              <a:rPr lang="en-US" sz="2000" dirty="0">
                <a:latin typeface="Arial Narrow" pitchFamily="34" charset="0"/>
              </a:rPr>
              <a:t>a}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Arial Narrow" pitchFamily="34" charset="0"/>
              </a:rPr>
              <a:t>Then </a:t>
            </a:r>
            <a:r>
              <a:rPr lang="el-GR" sz="2000" dirty="0">
                <a:latin typeface="Arial Narrow" pitchFamily="34" charset="0"/>
              </a:rPr>
              <a:t>Σ* = {Λ, </a:t>
            </a:r>
            <a:r>
              <a:rPr lang="en-US" sz="2000" dirty="0">
                <a:latin typeface="Arial Narrow" pitchFamily="34" charset="0"/>
              </a:rPr>
              <a:t>a, </a:t>
            </a:r>
            <a:r>
              <a:rPr lang="en-US" sz="2000" dirty="0" err="1">
                <a:latin typeface="Arial Narrow" pitchFamily="34" charset="0"/>
              </a:rPr>
              <a:t>aa</a:t>
            </a:r>
            <a:r>
              <a:rPr lang="en-US" sz="2000" dirty="0">
                <a:latin typeface="Arial Narrow" pitchFamily="34" charset="0"/>
              </a:rPr>
              <a:t>, </a:t>
            </a:r>
            <a:r>
              <a:rPr lang="en-US" sz="2000" dirty="0" err="1">
                <a:latin typeface="Arial Narrow" pitchFamily="34" charset="0"/>
              </a:rPr>
              <a:t>aaa</a:t>
            </a:r>
            <a:r>
              <a:rPr lang="en-US" sz="2000" dirty="0">
                <a:latin typeface="Arial Narrow" pitchFamily="34" charset="0"/>
              </a:rPr>
              <a:t>, </a:t>
            </a:r>
            <a:r>
              <a:rPr lang="en-US" sz="2000" dirty="0" err="1">
                <a:latin typeface="Arial Narrow" pitchFamily="34" charset="0"/>
              </a:rPr>
              <a:t>aaaa</a:t>
            </a:r>
            <a:r>
              <a:rPr lang="en-US" sz="2000" dirty="0">
                <a:latin typeface="Arial Narrow" pitchFamily="34" charset="0"/>
              </a:rPr>
              <a:t>, ….}</a:t>
            </a:r>
          </a:p>
          <a:p>
            <a:pPr eaLnBrk="1" hangingPunct="1">
              <a:buFontTx/>
              <a:buNone/>
            </a:pPr>
            <a:endParaRPr lang="en-US" sz="2000" dirty="0">
              <a:latin typeface="Arial Narrow" pitchFamily="34" charset="0"/>
            </a:endParaRPr>
          </a:p>
          <a:p>
            <a:pPr eaLnBrk="1" hangingPunct="1">
              <a:buFontTx/>
              <a:buNone/>
            </a:pPr>
            <a:r>
              <a:rPr lang="en-US" sz="2000" dirty="0">
                <a:latin typeface="Arial Narrow" pitchFamily="34" charset="0"/>
              </a:rPr>
              <a:t>If </a:t>
            </a:r>
            <a:r>
              <a:rPr lang="el-GR" sz="2000" dirty="0">
                <a:latin typeface="Arial Narrow" pitchFamily="34" charset="0"/>
              </a:rPr>
              <a:t>Σ = {0,1}</a:t>
            </a:r>
          </a:p>
          <a:p>
            <a:pPr eaLnBrk="1" hangingPunct="1">
              <a:buFontTx/>
              <a:buNone/>
            </a:pPr>
            <a:r>
              <a:rPr lang="el-GR" sz="2000" dirty="0" smtClean="0">
                <a:latin typeface="Arial Narrow" pitchFamily="34" charset="0"/>
              </a:rPr>
              <a:t>Then </a:t>
            </a:r>
            <a:r>
              <a:rPr lang="el-GR" sz="2000" dirty="0">
                <a:latin typeface="Arial Narrow" pitchFamily="34" charset="0"/>
              </a:rPr>
              <a:t>Σ* = {Λ, 0, 1, 00, 01, 10, 11</a:t>
            </a:r>
            <a:r>
              <a:rPr lang="el-GR" sz="2000" dirty="0" smtClean="0">
                <a:latin typeface="Arial Narrow" pitchFamily="34" charset="0"/>
              </a:rPr>
              <a:t>,</a:t>
            </a:r>
            <a:r>
              <a:rPr lang="en-US" sz="2000" dirty="0" smtClean="0">
                <a:latin typeface="Arial Narrow" pitchFamily="34" charset="0"/>
              </a:rPr>
              <a:t> 1000101</a:t>
            </a:r>
            <a:r>
              <a:rPr lang="el-GR" sz="2000" dirty="0" smtClean="0">
                <a:latin typeface="Arial Narrow" pitchFamily="34" charset="0"/>
              </a:rPr>
              <a:t> </a:t>
            </a:r>
            <a:r>
              <a:rPr lang="el-GR" sz="2000" dirty="0">
                <a:latin typeface="Arial Narrow" pitchFamily="34" charset="0"/>
              </a:rPr>
              <a:t>….}</a:t>
            </a:r>
          </a:p>
          <a:p>
            <a:pPr eaLnBrk="1" hangingPunct="1">
              <a:buFontTx/>
              <a:buNone/>
            </a:pPr>
            <a:endParaRPr lang="en-US" sz="2000" dirty="0">
              <a:latin typeface="Arial Narrow" pitchFamily="34" charset="0"/>
            </a:endParaRPr>
          </a:p>
          <a:p>
            <a:pPr eaLnBrk="1" hangingPunct="1">
              <a:buFontTx/>
              <a:buNone/>
            </a:pPr>
            <a:r>
              <a:rPr lang="en-US" sz="2000" dirty="0">
                <a:latin typeface="Arial Narrow" pitchFamily="34" charset="0"/>
              </a:rPr>
              <a:t>If </a:t>
            </a:r>
            <a:r>
              <a:rPr lang="el-GR" sz="2000" dirty="0">
                <a:latin typeface="Arial Narrow" pitchFamily="34" charset="0"/>
              </a:rPr>
              <a:t>Σ = {</a:t>
            </a:r>
            <a:r>
              <a:rPr lang="en-US" sz="2000" dirty="0" err="1">
                <a:latin typeface="Arial Narrow" pitchFamily="34" charset="0"/>
              </a:rPr>
              <a:t>aaB</a:t>
            </a:r>
            <a:r>
              <a:rPr lang="en-US" sz="2000" dirty="0">
                <a:latin typeface="Arial Narrow" pitchFamily="34" charset="0"/>
              </a:rPr>
              <a:t>, c}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Arial Narrow" pitchFamily="34" charset="0"/>
              </a:rPr>
              <a:t>Then </a:t>
            </a:r>
            <a:r>
              <a:rPr lang="el-GR" sz="2000" dirty="0">
                <a:latin typeface="Arial Narrow" pitchFamily="34" charset="0"/>
              </a:rPr>
              <a:t>Σ* = {Λ, </a:t>
            </a:r>
            <a:r>
              <a:rPr lang="en-US" sz="2000" dirty="0" err="1">
                <a:latin typeface="Arial Narrow" pitchFamily="34" charset="0"/>
              </a:rPr>
              <a:t>aaB</a:t>
            </a:r>
            <a:r>
              <a:rPr lang="en-US" sz="2000" dirty="0">
                <a:latin typeface="Arial Narrow" pitchFamily="34" charset="0"/>
              </a:rPr>
              <a:t>, c, </a:t>
            </a:r>
            <a:r>
              <a:rPr lang="en-US" sz="2000" dirty="0" err="1">
                <a:latin typeface="Arial Narrow" pitchFamily="34" charset="0"/>
              </a:rPr>
              <a:t>aaBaaB</a:t>
            </a:r>
            <a:r>
              <a:rPr lang="en-US" sz="2000" dirty="0">
                <a:latin typeface="Arial Narrow" pitchFamily="34" charset="0"/>
              </a:rPr>
              <a:t>, </a:t>
            </a:r>
            <a:r>
              <a:rPr lang="en-US" sz="2000" dirty="0" err="1">
                <a:latin typeface="Arial Narrow" pitchFamily="34" charset="0"/>
              </a:rPr>
              <a:t>aaBc</a:t>
            </a:r>
            <a:r>
              <a:rPr lang="en-US" sz="2000" dirty="0">
                <a:latin typeface="Arial Narrow" pitchFamily="34" charset="0"/>
              </a:rPr>
              <a:t>, </a:t>
            </a:r>
            <a:r>
              <a:rPr lang="en-US" sz="2000" dirty="0" err="1">
                <a:latin typeface="Arial Narrow" pitchFamily="34" charset="0"/>
              </a:rPr>
              <a:t>caaB</a:t>
            </a:r>
            <a:r>
              <a:rPr lang="en-US" sz="2000" dirty="0">
                <a:latin typeface="Arial Narrow" pitchFamily="34" charset="0"/>
              </a:rPr>
              <a:t>, cc, ….}</a:t>
            </a:r>
          </a:p>
        </p:txBody>
      </p:sp>
      <p:sp>
        <p:nvSpPr>
          <p:cNvPr id="92" name="Google Shape;92;p19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5" name="Google Shape;338;p37"/>
          <p:cNvSpPr/>
          <p:nvPr/>
        </p:nvSpPr>
        <p:spPr>
          <a:xfrm>
            <a:off x="7841416" y="4555212"/>
            <a:ext cx="650886" cy="510286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69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1323473" y="0"/>
            <a:ext cx="6485021" cy="582532"/>
          </a:xfrm>
          <a:prstGeom prst="rect">
            <a:avLst/>
          </a:prstGeom>
          <a:solidFill>
            <a:schemeClr val="tx1"/>
          </a:solidFill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2800" dirty="0" err="1">
                <a:solidFill>
                  <a:schemeClr val="bg1"/>
                </a:solidFill>
              </a:rPr>
              <a:t>Kleene</a:t>
            </a:r>
            <a:r>
              <a:rPr lang="en-US" sz="2800" dirty="0">
                <a:solidFill>
                  <a:schemeClr val="bg1"/>
                </a:solidFill>
              </a:rPr>
              <a:t> Star Closure (Contd..)</a:t>
            </a:r>
            <a:endParaRPr sz="3200" dirty="0">
              <a:solidFill>
                <a:schemeClr val="bg1"/>
              </a:solidFill>
            </a:endParaRPr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1628275" y="770021"/>
            <a:ext cx="5887500" cy="356760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eaLnBrk="1" hangingPunct="1"/>
            <a:endParaRPr lang="en-US" sz="2000" dirty="0"/>
          </a:p>
          <a:p>
            <a:pPr eaLnBrk="1" hangingPunct="1">
              <a:buFont typeface="Wingdings" pitchFamily="2" charset="2"/>
              <a:buChar char="§"/>
            </a:pPr>
            <a:r>
              <a:rPr lang="en-US" sz="2000" dirty="0"/>
              <a:t>Languages generated by </a:t>
            </a:r>
            <a:r>
              <a:rPr lang="en-US" sz="2000" dirty="0" err="1"/>
              <a:t>Kleene</a:t>
            </a:r>
            <a:r>
              <a:rPr lang="en-US" sz="2000" dirty="0"/>
              <a:t> Star Closure of set of strings, are infinite languages. </a:t>
            </a:r>
          </a:p>
          <a:p>
            <a:pPr eaLnBrk="1" hangingPunct="1">
              <a:buFont typeface="Wingdings" pitchFamily="2" charset="2"/>
              <a:buChar char="§"/>
            </a:pPr>
            <a:endParaRPr lang="en-US" sz="2000" dirty="0"/>
          </a:p>
          <a:p>
            <a:pPr eaLnBrk="1" hangingPunct="1">
              <a:buFont typeface="Wingdings" pitchFamily="2" charset="2"/>
              <a:buChar char="§"/>
            </a:pPr>
            <a:endParaRPr lang="en-US" sz="2000" dirty="0" smtClean="0"/>
          </a:p>
          <a:p>
            <a:pPr eaLnBrk="1" hangingPunct="1">
              <a:buFont typeface="Wingdings" pitchFamily="2" charset="2"/>
              <a:buChar char="§"/>
            </a:pPr>
            <a:r>
              <a:rPr lang="en-US" sz="2000" dirty="0" smtClean="0"/>
              <a:t>By </a:t>
            </a:r>
            <a:r>
              <a:rPr lang="en-US" sz="2000" dirty="0"/>
              <a:t>infinite language, it is supposed that the language contains infinite many words, each of finite length.</a:t>
            </a:r>
          </a:p>
        </p:txBody>
      </p:sp>
      <p:sp>
        <p:nvSpPr>
          <p:cNvPr id="92" name="Google Shape;92;p19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sp>
        <p:nvSpPr>
          <p:cNvPr id="5" name="Google Shape;338;p37"/>
          <p:cNvSpPr/>
          <p:nvPr/>
        </p:nvSpPr>
        <p:spPr>
          <a:xfrm>
            <a:off x="7841416" y="4555212"/>
            <a:ext cx="650886" cy="510286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4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1323473" y="0"/>
            <a:ext cx="6485021" cy="582532"/>
          </a:xfrm>
          <a:prstGeom prst="rect">
            <a:avLst/>
          </a:prstGeom>
          <a:solidFill>
            <a:schemeClr val="tx1"/>
          </a:solidFill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2800" dirty="0">
                <a:solidFill>
                  <a:schemeClr val="bg1"/>
                </a:solidFill>
              </a:rPr>
              <a:t>Plus Operation (+) </a:t>
            </a:r>
            <a:endParaRPr sz="3200" dirty="0">
              <a:solidFill>
                <a:schemeClr val="bg1"/>
              </a:solidFill>
            </a:endParaRPr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1628275" y="770021"/>
            <a:ext cx="5887500" cy="356760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eaLnBrk="1" hangingPunct="1">
              <a:buFont typeface="Wingdings" pitchFamily="2" charset="2"/>
              <a:buChar char="§"/>
            </a:pPr>
            <a:r>
              <a:rPr lang="en-US" sz="2000" dirty="0">
                <a:latin typeface="Arial Narrow" pitchFamily="34" charset="0"/>
              </a:rPr>
              <a:t>Plus Operation is same as </a:t>
            </a:r>
            <a:r>
              <a:rPr lang="en-US" sz="2000" dirty="0" err="1">
                <a:latin typeface="Arial Narrow" pitchFamily="34" charset="0"/>
              </a:rPr>
              <a:t>Kleene</a:t>
            </a:r>
            <a:r>
              <a:rPr lang="en-US" sz="2000" dirty="0">
                <a:latin typeface="Arial Narrow" pitchFamily="34" charset="0"/>
              </a:rPr>
              <a:t> Star Closure except that it does not generate Λ (null string), automatically.</a:t>
            </a:r>
          </a:p>
          <a:p>
            <a:pPr eaLnBrk="1" hangingPunct="1"/>
            <a:endParaRPr lang="en-US" sz="2000" dirty="0">
              <a:latin typeface="Arial Narrow" pitchFamily="34" charset="0"/>
            </a:endParaRPr>
          </a:p>
          <a:p>
            <a:pPr eaLnBrk="1" hangingPunct="1">
              <a:buFontTx/>
              <a:buNone/>
            </a:pPr>
            <a:r>
              <a:rPr lang="en-US" sz="2000" b="1" dirty="0">
                <a:latin typeface="Arial Narrow" pitchFamily="34" charset="0"/>
              </a:rPr>
              <a:t>Example</a:t>
            </a:r>
          </a:p>
          <a:p>
            <a:pPr eaLnBrk="1" hangingPunct="1">
              <a:buFontTx/>
              <a:buNone/>
            </a:pPr>
            <a:endParaRPr lang="en-US" sz="2000" b="1" dirty="0">
              <a:latin typeface="Arial Narrow" pitchFamily="34" charset="0"/>
            </a:endParaRPr>
          </a:p>
          <a:p>
            <a:pPr eaLnBrk="1" hangingPunct="1">
              <a:buFontTx/>
              <a:buNone/>
            </a:pPr>
            <a:r>
              <a:rPr lang="en-US" sz="2000" dirty="0">
                <a:latin typeface="Arial Narrow" pitchFamily="34" charset="0"/>
              </a:rPr>
              <a:t>If </a:t>
            </a:r>
            <a:r>
              <a:rPr lang="el-GR" sz="2000" dirty="0">
                <a:latin typeface="Arial Narrow" pitchFamily="34" charset="0"/>
              </a:rPr>
              <a:t>Σ = {0,1}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Arial Narrow" pitchFamily="34" charset="0"/>
              </a:rPr>
              <a:t>Then </a:t>
            </a:r>
            <a:r>
              <a:rPr lang="el-GR" sz="2000" dirty="0" smtClean="0">
                <a:latin typeface="Arial Narrow" pitchFamily="34" charset="0"/>
              </a:rPr>
              <a:t>Σ</a:t>
            </a:r>
            <a:r>
              <a:rPr lang="en-US" sz="2800" baseline="30000" dirty="0" smtClean="0">
                <a:latin typeface="Arial Narrow" pitchFamily="34" charset="0"/>
              </a:rPr>
              <a:t>+</a:t>
            </a:r>
            <a:r>
              <a:rPr lang="el-GR" sz="2000" dirty="0" smtClean="0">
                <a:latin typeface="Arial Narrow" pitchFamily="34" charset="0"/>
              </a:rPr>
              <a:t> </a:t>
            </a:r>
            <a:r>
              <a:rPr lang="en-US" sz="2000" dirty="0" smtClean="0">
                <a:latin typeface="Arial Narrow" pitchFamily="34" charset="0"/>
              </a:rPr>
              <a:t>  </a:t>
            </a:r>
            <a:r>
              <a:rPr lang="el-GR" sz="2000" dirty="0">
                <a:latin typeface="Arial Narrow" pitchFamily="34" charset="0"/>
              </a:rPr>
              <a:t>= {0, 1, 00, 01, 10, 11, ….}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Arial Narrow" pitchFamily="34" charset="0"/>
              </a:rPr>
              <a:t>If </a:t>
            </a:r>
            <a:r>
              <a:rPr lang="el-GR" sz="2000" dirty="0">
                <a:latin typeface="Arial Narrow" pitchFamily="34" charset="0"/>
              </a:rPr>
              <a:t>Σ = {</a:t>
            </a:r>
            <a:r>
              <a:rPr lang="en-US" sz="2000" dirty="0" err="1">
                <a:latin typeface="Arial Narrow" pitchFamily="34" charset="0"/>
              </a:rPr>
              <a:t>aab</a:t>
            </a:r>
            <a:r>
              <a:rPr lang="en-US" sz="2000" dirty="0">
                <a:latin typeface="Arial Narrow" pitchFamily="34" charset="0"/>
              </a:rPr>
              <a:t>, c}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Arial Narrow" pitchFamily="34" charset="0"/>
              </a:rPr>
              <a:t>Then </a:t>
            </a:r>
            <a:r>
              <a:rPr lang="el-GR" sz="2000" dirty="0" smtClean="0">
                <a:latin typeface="Arial Narrow" pitchFamily="34" charset="0"/>
              </a:rPr>
              <a:t>Σ</a:t>
            </a:r>
            <a:r>
              <a:rPr lang="en-US" sz="2800" baseline="30000" dirty="0" smtClean="0">
                <a:latin typeface="Arial Narrow" pitchFamily="34" charset="0"/>
              </a:rPr>
              <a:t>+</a:t>
            </a:r>
            <a:r>
              <a:rPr lang="el-GR" sz="2000" dirty="0" smtClean="0">
                <a:latin typeface="Arial Narrow" pitchFamily="34" charset="0"/>
              </a:rPr>
              <a:t> </a:t>
            </a:r>
            <a:r>
              <a:rPr lang="en-US" sz="2000" dirty="0" smtClean="0">
                <a:latin typeface="Arial Narrow" pitchFamily="34" charset="0"/>
              </a:rPr>
              <a:t>  </a:t>
            </a:r>
            <a:r>
              <a:rPr lang="el-GR" sz="2000" dirty="0">
                <a:latin typeface="Arial Narrow" pitchFamily="34" charset="0"/>
              </a:rPr>
              <a:t>= {</a:t>
            </a:r>
            <a:r>
              <a:rPr lang="en-US" sz="2000" dirty="0" err="1">
                <a:latin typeface="Arial Narrow" pitchFamily="34" charset="0"/>
              </a:rPr>
              <a:t>aab</a:t>
            </a:r>
            <a:r>
              <a:rPr lang="en-US" sz="2000" dirty="0">
                <a:latin typeface="Arial Narrow" pitchFamily="34" charset="0"/>
              </a:rPr>
              <a:t>, c, </a:t>
            </a:r>
            <a:r>
              <a:rPr lang="en-US" sz="2000" dirty="0" err="1">
                <a:latin typeface="Arial Narrow" pitchFamily="34" charset="0"/>
              </a:rPr>
              <a:t>aabaab</a:t>
            </a:r>
            <a:r>
              <a:rPr lang="en-US" sz="2000" dirty="0">
                <a:latin typeface="Arial Narrow" pitchFamily="34" charset="0"/>
              </a:rPr>
              <a:t>, </a:t>
            </a:r>
            <a:r>
              <a:rPr lang="en-US" sz="2000" dirty="0" err="1">
                <a:latin typeface="Arial Narrow" pitchFamily="34" charset="0"/>
              </a:rPr>
              <a:t>aabc</a:t>
            </a:r>
            <a:r>
              <a:rPr lang="en-US" sz="2000" dirty="0">
                <a:latin typeface="Arial Narrow" pitchFamily="34" charset="0"/>
              </a:rPr>
              <a:t>, </a:t>
            </a:r>
            <a:r>
              <a:rPr lang="en-US" sz="2000" dirty="0" err="1">
                <a:latin typeface="Arial Narrow" pitchFamily="34" charset="0"/>
              </a:rPr>
              <a:t>caab</a:t>
            </a:r>
            <a:r>
              <a:rPr lang="en-US" sz="2000" dirty="0">
                <a:latin typeface="Arial Narrow" pitchFamily="34" charset="0"/>
              </a:rPr>
              <a:t>, cc, ….}</a:t>
            </a:r>
          </a:p>
        </p:txBody>
      </p:sp>
      <p:sp>
        <p:nvSpPr>
          <p:cNvPr id="92" name="Google Shape;92;p19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sp>
        <p:nvSpPr>
          <p:cNvPr id="5" name="Google Shape;338;p37"/>
          <p:cNvSpPr/>
          <p:nvPr/>
        </p:nvSpPr>
        <p:spPr>
          <a:xfrm>
            <a:off x="7841416" y="4555212"/>
            <a:ext cx="650886" cy="510286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02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1323473" y="0"/>
            <a:ext cx="6485021" cy="582532"/>
          </a:xfrm>
          <a:prstGeom prst="rect">
            <a:avLst/>
          </a:prstGeom>
          <a:solidFill>
            <a:schemeClr val="tx1"/>
          </a:solidFill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Note!!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1628275" y="770021"/>
            <a:ext cx="5887500" cy="356760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eaLnBrk="1" hangingPunct="1">
              <a:buFont typeface="Wingdings" pitchFamily="2" charset="2"/>
              <a:buChar char="§"/>
            </a:pPr>
            <a:r>
              <a:rPr lang="en-US" sz="2000" dirty="0">
                <a:latin typeface="Arial Narrow" pitchFamily="34" charset="0"/>
              </a:rPr>
              <a:t>It is to be noted that </a:t>
            </a:r>
            <a:r>
              <a:rPr lang="en-US" sz="2000" dirty="0" err="1">
                <a:latin typeface="Arial Narrow" pitchFamily="34" charset="0"/>
              </a:rPr>
              <a:t>Kleene</a:t>
            </a:r>
            <a:r>
              <a:rPr lang="en-US" sz="2000" dirty="0">
                <a:latin typeface="Arial Narrow" pitchFamily="34" charset="0"/>
              </a:rPr>
              <a:t> Star can also be operated on any string </a:t>
            </a:r>
            <a:r>
              <a:rPr lang="en-US" sz="2000" i="1" dirty="0">
                <a:latin typeface="Arial Narrow" pitchFamily="34" charset="0"/>
              </a:rPr>
              <a:t>i.e. a* can be considered to be all possible </a:t>
            </a:r>
            <a:r>
              <a:rPr lang="en-US" sz="2000" dirty="0">
                <a:latin typeface="Arial Narrow" pitchFamily="34" charset="0"/>
              </a:rPr>
              <a:t>strings defined over {a}, which shows that a* generates Λ, a, </a:t>
            </a:r>
            <a:r>
              <a:rPr lang="en-US" sz="2000" dirty="0" err="1">
                <a:latin typeface="Arial Narrow" pitchFamily="34" charset="0"/>
              </a:rPr>
              <a:t>aa</a:t>
            </a:r>
            <a:r>
              <a:rPr lang="en-US" sz="2000" dirty="0">
                <a:latin typeface="Arial Narrow" pitchFamily="34" charset="0"/>
              </a:rPr>
              <a:t>, </a:t>
            </a:r>
            <a:r>
              <a:rPr lang="en-US" sz="2000" dirty="0" err="1" smtClean="0">
                <a:latin typeface="Arial Narrow" pitchFamily="34" charset="0"/>
              </a:rPr>
              <a:t>aaa</a:t>
            </a:r>
            <a:r>
              <a:rPr lang="en-US" sz="2000" dirty="0" smtClean="0">
                <a:latin typeface="Arial Narrow" pitchFamily="34" charset="0"/>
              </a:rPr>
              <a:t>, …</a:t>
            </a:r>
            <a:endParaRPr lang="en-US" sz="2000" dirty="0">
              <a:latin typeface="Arial Narrow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endParaRPr lang="en-US" sz="2000" dirty="0">
              <a:latin typeface="Arial Narrow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r>
              <a:rPr lang="en-US" sz="2000" dirty="0">
                <a:latin typeface="Arial Narrow" pitchFamily="34" charset="0"/>
              </a:rPr>
              <a:t>It may also </a:t>
            </a:r>
            <a:r>
              <a:rPr lang="en-US" sz="2000" dirty="0" smtClean="0">
                <a:latin typeface="Arial Narrow" pitchFamily="34" charset="0"/>
              </a:rPr>
              <a:t>be </a:t>
            </a:r>
            <a:r>
              <a:rPr lang="en-US" sz="2000" dirty="0">
                <a:latin typeface="Arial Narrow" pitchFamily="34" charset="0"/>
              </a:rPr>
              <a:t>noted that a</a:t>
            </a:r>
            <a:r>
              <a:rPr lang="en-US" sz="2000" baseline="30000" dirty="0">
                <a:latin typeface="Arial Narrow" pitchFamily="34" charset="0"/>
              </a:rPr>
              <a:t>+</a:t>
            </a:r>
            <a:r>
              <a:rPr lang="en-US" sz="2000" dirty="0">
                <a:latin typeface="Arial Narrow" pitchFamily="34" charset="0"/>
              </a:rPr>
              <a:t> can be considered to be all possible non empty strings defined over {a}, which shows that a</a:t>
            </a:r>
            <a:r>
              <a:rPr lang="en-US" sz="2000" baseline="30000" dirty="0">
                <a:latin typeface="Arial Narrow" pitchFamily="34" charset="0"/>
              </a:rPr>
              <a:t>+</a:t>
            </a:r>
            <a:r>
              <a:rPr lang="en-US" sz="2000" dirty="0">
                <a:latin typeface="Arial Narrow" pitchFamily="34" charset="0"/>
              </a:rPr>
              <a:t> generates a, </a:t>
            </a:r>
            <a:r>
              <a:rPr lang="en-US" sz="2000" dirty="0" err="1">
                <a:latin typeface="Arial Narrow" pitchFamily="34" charset="0"/>
              </a:rPr>
              <a:t>aa</a:t>
            </a:r>
            <a:r>
              <a:rPr lang="en-US" sz="2000" dirty="0">
                <a:latin typeface="Arial Narrow" pitchFamily="34" charset="0"/>
              </a:rPr>
              <a:t>, </a:t>
            </a:r>
            <a:r>
              <a:rPr lang="en-US" sz="2000" dirty="0" err="1">
                <a:latin typeface="Arial Narrow" pitchFamily="34" charset="0"/>
              </a:rPr>
              <a:t>aaa</a:t>
            </a:r>
            <a:r>
              <a:rPr lang="en-US" sz="2000" dirty="0">
                <a:latin typeface="Arial Narrow" pitchFamily="34" charset="0"/>
              </a:rPr>
              <a:t>, </a:t>
            </a:r>
            <a:r>
              <a:rPr lang="en-US" sz="2000" dirty="0" err="1">
                <a:latin typeface="Arial Narrow" pitchFamily="34" charset="0"/>
              </a:rPr>
              <a:t>aaaa</a:t>
            </a:r>
            <a:r>
              <a:rPr lang="en-US" sz="2000" dirty="0">
                <a:latin typeface="Arial Narrow" pitchFamily="34" charset="0"/>
              </a:rPr>
              <a:t>, …</a:t>
            </a:r>
          </a:p>
        </p:txBody>
      </p:sp>
      <p:sp>
        <p:nvSpPr>
          <p:cNvPr id="92" name="Google Shape;92;p19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sp>
        <p:nvSpPr>
          <p:cNvPr id="5" name="Google Shape;338;p37"/>
          <p:cNvSpPr/>
          <p:nvPr/>
        </p:nvSpPr>
        <p:spPr>
          <a:xfrm>
            <a:off x="7841416" y="4555212"/>
            <a:ext cx="650886" cy="510286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01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1323473" y="0"/>
            <a:ext cx="6485021" cy="582532"/>
          </a:xfrm>
          <a:prstGeom prst="rect">
            <a:avLst/>
          </a:prstGeom>
          <a:solidFill>
            <a:schemeClr val="tx1"/>
          </a:solidFill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3200" dirty="0">
                <a:solidFill>
                  <a:schemeClr val="bg1"/>
                </a:solidFill>
              </a:rPr>
              <a:t>Recursive definition of languages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1628275" y="770021"/>
            <a:ext cx="5887500" cy="356760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eaLnBrk="1" hangingPunct="1">
              <a:buFont typeface="Wingdings" pitchFamily="2" charset="2"/>
              <a:buChar char="q"/>
            </a:pPr>
            <a:r>
              <a:rPr lang="en-US" sz="2000" dirty="0">
                <a:latin typeface="Arial Narrow" pitchFamily="34" charset="0"/>
              </a:rPr>
              <a:t>The following three steps are used in recursive definition</a:t>
            </a:r>
          </a:p>
          <a:p>
            <a:pPr lvl="1" eaLnBrk="1" hangingPunct="1"/>
            <a:endParaRPr lang="en-US" sz="2000" dirty="0">
              <a:latin typeface="Arial Narrow" pitchFamily="34" charset="0"/>
            </a:endParaRPr>
          </a:p>
          <a:p>
            <a:pPr lvl="1" eaLnBrk="1" hangingPunct="1">
              <a:buFont typeface="Wingdings" pitchFamily="2" charset="2"/>
              <a:buChar char="§"/>
            </a:pPr>
            <a:r>
              <a:rPr lang="en-US" sz="2000" dirty="0">
                <a:latin typeface="Arial Narrow" pitchFamily="34" charset="0"/>
              </a:rPr>
              <a:t>Some basic words are specified in the language.</a:t>
            </a:r>
          </a:p>
          <a:p>
            <a:pPr lvl="1" eaLnBrk="1" hangingPunct="1">
              <a:buFont typeface="Wingdings" pitchFamily="2" charset="2"/>
              <a:buChar char="§"/>
            </a:pPr>
            <a:endParaRPr lang="en-US" sz="2000" dirty="0">
              <a:latin typeface="Arial Narrow" pitchFamily="34" charset="0"/>
            </a:endParaRPr>
          </a:p>
          <a:p>
            <a:pPr lvl="1" eaLnBrk="1" hangingPunct="1">
              <a:buFont typeface="Wingdings" pitchFamily="2" charset="2"/>
              <a:buChar char="§"/>
            </a:pPr>
            <a:r>
              <a:rPr lang="en-US" sz="2000" dirty="0">
                <a:latin typeface="Arial Narrow" pitchFamily="34" charset="0"/>
              </a:rPr>
              <a:t>Rules for constructing more words are defined in the language.</a:t>
            </a:r>
          </a:p>
          <a:p>
            <a:pPr lvl="1" eaLnBrk="1" hangingPunct="1">
              <a:buFont typeface="Wingdings" pitchFamily="2" charset="2"/>
              <a:buChar char="§"/>
            </a:pPr>
            <a:endParaRPr lang="en-US" sz="2000" dirty="0">
              <a:latin typeface="Arial Narrow" pitchFamily="34" charset="0"/>
            </a:endParaRPr>
          </a:p>
          <a:p>
            <a:pPr lvl="1" eaLnBrk="1" hangingPunct="1">
              <a:buFont typeface="Wingdings" pitchFamily="2" charset="2"/>
              <a:buChar char="§"/>
            </a:pPr>
            <a:r>
              <a:rPr lang="en-US" sz="2000" dirty="0">
                <a:latin typeface="Arial Narrow" pitchFamily="34" charset="0"/>
              </a:rPr>
              <a:t>No strings except those constructed in above, are allowed to be in the language.</a:t>
            </a:r>
            <a:endParaRPr lang="en-US" sz="2000" b="1" dirty="0">
              <a:latin typeface="Arial Narrow" pitchFamily="34" charset="0"/>
            </a:endParaRPr>
          </a:p>
        </p:txBody>
      </p:sp>
      <p:sp>
        <p:nvSpPr>
          <p:cNvPr id="92" name="Google Shape;92;p19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sp>
        <p:nvSpPr>
          <p:cNvPr id="5" name="Google Shape;338;p37"/>
          <p:cNvSpPr/>
          <p:nvPr/>
        </p:nvSpPr>
        <p:spPr>
          <a:xfrm>
            <a:off x="7841416" y="4555212"/>
            <a:ext cx="650886" cy="510286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69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1323473" y="0"/>
            <a:ext cx="6485021" cy="582532"/>
          </a:xfrm>
          <a:prstGeom prst="rect">
            <a:avLst/>
          </a:prstGeom>
          <a:solidFill>
            <a:schemeClr val="tx1"/>
          </a:solidFill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3200" dirty="0">
                <a:solidFill>
                  <a:schemeClr val="bg1"/>
                </a:solidFill>
              </a:rPr>
              <a:t>Recursive definition of languages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1628275" y="770021"/>
            <a:ext cx="5887500" cy="3671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eaLnBrk="1" hangingPunct="1">
              <a:buFontTx/>
              <a:buNone/>
            </a:pPr>
            <a:r>
              <a:rPr lang="en-US" sz="1800" b="1" dirty="0" smtClean="0">
                <a:latin typeface="Arial Narrow" pitchFamily="34" charset="0"/>
              </a:rPr>
              <a:t>Defining </a:t>
            </a:r>
            <a:r>
              <a:rPr lang="en-US" sz="1800" b="1" dirty="0">
                <a:latin typeface="Arial Narrow" pitchFamily="34" charset="0"/>
              </a:rPr>
              <a:t>language of INTEGER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>
                <a:latin typeface="Arial Narrow" pitchFamily="34" charset="0"/>
              </a:rPr>
              <a:t>Step 1: 1 is in INTEGER.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>
                <a:latin typeface="Arial Narrow" pitchFamily="34" charset="0"/>
              </a:rPr>
              <a:t>Step 2: If x is in INTEGER then x+1 and x-1 are also in INTEGER.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>
                <a:latin typeface="Arial Narrow" pitchFamily="34" charset="0"/>
              </a:rPr>
              <a:t>Step 3: No strings except those constructed in above, are allowed to be in INTEGER.</a:t>
            </a:r>
          </a:p>
          <a:p>
            <a:pPr eaLnBrk="1" hangingPunct="1">
              <a:buFontTx/>
              <a:buNone/>
            </a:pPr>
            <a:r>
              <a:rPr lang="en-US" sz="1800" b="1" dirty="0" smtClean="0">
                <a:latin typeface="Arial Narrow" pitchFamily="34" charset="0"/>
              </a:rPr>
              <a:t>Defining </a:t>
            </a:r>
            <a:r>
              <a:rPr lang="en-US" sz="1800" b="1" dirty="0">
                <a:latin typeface="Arial Narrow" pitchFamily="34" charset="0"/>
              </a:rPr>
              <a:t>language of EVEN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1800" dirty="0">
                <a:latin typeface="Arial Narrow" pitchFamily="34" charset="0"/>
              </a:rPr>
              <a:t>Step 1: 2 is in EVEN.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1800" dirty="0">
                <a:latin typeface="Arial Narrow" pitchFamily="34" charset="0"/>
              </a:rPr>
              <a:t>Step 2: If x is in EVEN then x+2 and x-2 are also in EVEN.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1800" dirty="0">
                <a:latin typeface="Arial Narrow" pitchFamily="34" charset="0"/>
              </a:rPr>
              <a:t>Step 3: No strings except those constructed in above, are allowed to be in EVEN.</a:t>
            </a:r>
          </a:p>
        </p:txBody>
      </p:sp>
      <p:sp>
        <p:nvSpPr>
          <p:cNvPr id="92" name="Google Shape;92;p19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sp>
        <p:nvSpPr>
          <p:cNvPr id="5" name="Google Shape;338;p37"/>
          <p:cNvSpPr/>
          <p:nvPr/>
        </p:nvSpPr>
        <p:spPr>
          <a:xfrm>
            <a:off x="7841416" y="4555212"/>
            <a:ext cx="650886" cy="510286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96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1323473" y="0"/>
            <a:ext cx="6485021" cy="582532"/>
          </a:xfrm>
          <a:prstGeom prst="rect">
            <a:avLst/>
          </a:prstGeom>
          <a:solidFill>
            <a:schemeClr val="tx1"/>
          </a:solidFill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3200" dirty="0">
                <a:solidFill>
                  <a:schemeClr val="bg1"/>
                </a:solidFill>
              </a:rPr>
              <a:t>Recursive definition of languages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1628275" y="770021"/>
            <a:ext cx="5887500" cy="3671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eaLnBrk="1" hangingPunct="1">
              <a:buFontTx/>
              <a:buNone/>
            </a:pPr>
            <a:r>
              <a:rPr lang="en-US" sz="2000" b="1" dirty="0">
                <a:latin typeface="Arial Narrow" pitchFamily="34" charset="0"/>
              </a:rPr>
              <a:t>Defining the language factorial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2000" dirty="0" smtClean="0">
                <a:latin typeface="Arial Narrow" pitchFamily="34" charset="0"/>
              </a:rPr>
              <a:t>Step </a:t>
            </a:r>
            <a:r>
              <a:rPr lang="en-US" sz="2000" dirty="0">
                <a:latin typeface="Arial Narrow" pitchFamily="34" charset="0"/>
              </a:rPr>
              <a:t>1: As 0!=1, so 1 is in factorial.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2000" dirty="0" smtClean="0">
                <a:latin typeface="Arial Narrow" pitchFamily="34" charset="0"/>
              </a:rPr>
              <a:t>Step </a:t>
            </a:r>
            <a:r>
              <a:rPr lang="en-US" sz="2000" dirty="0">
                <a:latin typeface="Arial Narrow" pitchFamily="34" charset="0"/>
              </a:rPr>
              <a:t>2: n!=n*(n-1)! is in factorial</a:t>
            </a:r>
            <a:r>
              <a:rPr lang="en-US" sz="2000" smtClean="0">
                <a:latin typeface="Arial Narrow" pitchFamily="34" charset="0"/>
              </a:rPr>
              <a:t>. 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2000" smtClean="0">
                <a:latin typeface="Arial Narrow" pitchFamily="34" charset="0"/>
              </a:rPr>
              <a:t>Step </a:t>
            </a:r>
            <a:r>
              <a:rPr lang="en-US" sz="2000" dirty="0">
                <a:latin typeface="Arial Narrow" pitchFamily="34" charset="0"/>
              </a:rPr>
              <a:t>3: No strings except those constructed in above, are allowed to be in factorial.</a:t>
            </a:r>
          </a:p>
          <a:p>
            <a:pPr eaLnBrk="1" hangingPunct="1"/>
            <a:endParaRPr lang="en-US" sz="2000" dirty="0">
              <a:latin typeface="Arial Narrow" pitchFamily="34" charset="0"/>
            </a:endParaRPr>
          </a:p>
          <a:p>
            <a:pPr eaLnBrk="1" hangingPunct="1"/>
            <a:endParaRPr lang="en-US" sz="2000" dirty="0" smtClean="0">
              <a:latin typeface="Arial Narrow" pitchFamily="34" charset="0"/>
            </a:endParaRPr>
          </a:p>
          <a:p>
            <a:pPr eaLnBrk="1" hangingPunct="1"/>
            <a:r>
              <a:rPr lang="en-US" sz="2000" dirty="0" smtClean="0">
                <a:latin typeface="Arial Narrow" pitchFamily="34" charset="0"/>
              </a:rPr>
              <a:t>Note</a:t>
            </a:r>
            <a:r>
              <a:rPr lang="en-US" sz="2000" dirty="0">
                <a:latin typeface="Arial Narrow" pitchFamily="34" charset="0"/>
              </a:rPr>
              <a:t>: 0!=1 is a convention</a:t>
            </a:r>
          </a:p>
          <a:p>
            <a:pPr eaLnBrk="1" hangingPunct="1">
              <a:buFontTx/>
              <a:buNone/>
            </a:pPr>
            <a:r>
              <a:rPr lang="en-US" sz="2000" b="1" dirty="0">
                <a:latin typeface="Arial Narrow" pitchFamily="34" charset="0"/>
              </a:rPr>
              <a:t>		    </a:t>
            </a:r>
            <a:r>
              <a:rPr lang="en-US" sz="2000" dirty="0">
                <a:latin typeface="Arial Narrow" pitchFamily="34" charset="0"/>
              </a:rPr>
              <a:t>5!= 5*4*3*2*1=120</a:t>
            </a:r>
          </a:p>
          <a:p>
            <a:pPr eaLnBrk="1" hangingPunct="1"/>
            <a:endParaRPr lang="en-US" sz="2000" dirty="0">
              <a:latin typeface="Arial Narrow" pitchFamily="34" charset="0"/>
            </a:endParaRPr>
          </a:p>
          <a:p>
            <a:pPr eaLnBrk="1" hangingPunct="1"/>
            <a:endParaRPr lang="en-US" sz="2000" dirty="0">
              <a:latin typeface="Arial Narrow" pitchFamily="34" charset="0"/>
            </a:endParaRPr>
          </a:p>
        </p:txBody>
      </p:sp>
      <p:sp>
        <p:nvSpPr>
          <p:cNvPr id="92" name="Google Shape;92;p19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  <p:sp>
        <p:nvSpPr>
          <p:cNvPr id="5" name="Google Shape;338;p37"/>
          <p:cNvSpPr/>
          <p:nvPr/>
        </p:nvSpPr>
        <p:spPr>
          <a:xfrm>
            <a:off x="7841416" y="4555212"/>
            <a:ext cx="650886" cy="510286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99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albot template">
  <a:themeElements>
    <a:clrScheme name="Custom 347">
      <a:dk1>
        <a:srgbClr val="393B44"/>
      </a:dk1>
      <a:lt1>
        <a:srgbClr val="FFFFFF"/>
      </a:lt1>
      <a:dk2>
        <a:srgbClr val="98ADBE"/>
      </a:dk2>
      <a:lt2>
        <a:srgbClr val="F5F5F5"/>
      </a:lt2>
      <a:accent1>
        <a:srgbClr val="2768CF"/>
      </a:accent1>
      <a:accent2>
        <a:srgbClr val="39B5D8"/>
      </a:accent2>
      <a:accent3>
        <a:srgbClr val="F16A39"/>
      </a:accent3>
      <a:accent4>
        <a:srgbClr val="DA2323"/>
      </a:accent4>
      <a:accent5>
        <a:srgbClr val="FFE599"/>
      </a:accent5>
      <a:accent6>
        <a:srgbClr val="FFD966"/>
      </a:accent6>
      <a:hlink>
        <a:srgbClr val="0B8FB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1809</TotalTime>
  <Words>596</Words>
  <Application>Microsoft Office PowerPoint</Application>
  <PresentationFormat>On-screen Show (16:9)</PresentationFormat>
  <Paragraphs>75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Patrick Hand SC</vt:lpstr>
      <vt:lpstr>Calibri</vt:lpstr>
      <vt:lpstr>Arial Narrow</vt:lpstr>
      <vt:lpstr>Patrick Hand</vt:lpstr>
      <vt:lpstr>Arial</vt:lpstr>
      <vt:lpstr>Wingdings</vt:lpstr>
      <vt:lpstr>Verdana</vt:lpstr>
      <vt:lpstr>Talbot template</vt:lpstr>
      <vt:lpstr>Theory of Automata</vt:lpstr>
      <vt:lpstr>Kleene Star Closure  (Stephen Kleene)</vt:lpstr>
      <vt:lpstr>Examples of Kleene Star Closure</vt:lpstr>
      <vt:lpstr>Kleene Star Closure (Contd..)</vt:lpstr>
      <vt:lpstr>Plus Operation (+) </vt:lpstr>
      <vt:lpstr>Note!!</vt:lpstr>
      <vt:lpstr>Recursive definition of languages</vt:lpstr>
      <vt:lpstr>Recursive definition of languages</vt:lpstr>
      <vt:lpstr>Recursive definition of languages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Securing Data using Cryptography with steganography</dc:title>
  <cp:lastModifiedBy>Dell</cp:lastModifiedBy>
  <cp:revision>44</cp:revision>
  <dcterms:modified xsi:type="dcterms:W3CDTF">2021-09-03T08:57:54Z</dcterms:modified>
</cp:coreProperties>
</file>