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346" r:id="rId3"/>
    <p:sldId id="351" r:id="rId4"/>
    <p:sldId id="352" r:id="rId5"/>
    <p:sldId id="354" r:id="rId6"/>
    <p:sldId id="368" r:id="rId7"/>
    <p:sldId id="369" r:id="rId8"/>
    <p:sldId id="370" r:id="rId9"/>
    <p:sldId id="371" r:id="rId10"/>
    <p:sldId id="372" r:id="rId11"/>
    <p:sldId id="373" r:id="rId12"/>
    <p:sldId id="374" r:id="rId13"/>
    <p:sldId id="375" r:id="rId14"/>
    <p:sldId id="319" r:id="rId15"/>
  </p:sldIdLst>
  <p:sldSz cx="9144000" cy="5143500" type="screen16x9"/>
  <p:notesSz cx="6858000" cy="9144000"/>
  <p:embeddedFontLst>
    <p:embeddedFont>
      <p:font typeface="Patrick Hand" panose="020B0604020202020204" charset="0"/>
      <p:regular r:id="rId17"/>
    </p:embeddedFont>
    <p:embeddedFont>
      <p:font typeface="Verdana" panose="020B0604030504040204" pitchFamily="34" charset="0"/>
      <p:regular r:id="rId18"/>
      <p:bold r:id="rId19"/>
      <p:italic r:id="rId20"/>
      <p:boldItalic r:id="rId21"/>
    </p:embeddedFont>
    <p:embeddedFont>
      <p:font typeface="Patrick Hand SC" panose="020B0604020202020204" charset="0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Wingdings 3" panose="05040102010807070707" pitchFamily="18" charset="2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2E202ED-1EBB-4BA7-8334-8DD3D4E5F113}">
  <a:tblStyle styleId="{D2E202ED-1EBB-4BA7-8334-8DD3D4E5F1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82206" autoAdjust="0"/>
  </p:normalViewPr>
  <p:slideViewPr>
    <p:cSldViewPr snapToGrid="0">
      <p:cViewPr varScale="1">
        <p:scale>
          <a:sx n="116" d="100"/>
          <a:sy n="116" d="100"/>
        </p:scale>
        <p:origin x="494" y="8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0-05-01T10:36:10.776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52C6FC6-8DDD-43E0-8136-979A9AB9FCAD}" emma:medium="tactile" emma:mode="ink">
          <msink:context xmlns:msink="http://schemas.microsoft.com/ink/2010/main" type="writingRegion" rotatedBoundingBox="6158,7104 9556,7104 9556,10019 6158,10019"/>
        </emma:interpretation>
      </emma:emma>
    </inkml:annotationXML>
    <inkml:traceGroup>
      <inkml:annotationXML>
        <emma:emma xmlns:emma="http://www.w3.org/2003/04/emma" version="1.0">
          <emma:interpretation id="{2290981A-7275-4241-B474-3517F6EFEF79}" emma:medium="tactile" emma:mode="ink">
            <msink:context xmlns:msink="http://schemas.microsoft.com/ink/2010/main" type="paragraph" rotatedBoundingBox="6158,7104 9556,7104 9556,10019 6158,1001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D9F4A3C-B720-4BCE-8DB6-54A69CFF8647}" emma:medium="tactile" emma:mode="ink">
              <msink:context xmlns:msink="http://schemas.microsoft.com/ink/2010/main" type="line" rotatedBoundingBox="6158,7104 9556,7104 9556,10019 6158,10019"/>
            </emma:interpretation>
          </emma:emma>
        </inkml:annotationXML>
        <inkml:traceGroup>
          <inkml:annotationXML>
            <emma:emma xmlns:emma="http://www.w3.org/2003/04/emma" version="1.0">
              <emma:interpretation id="{88F630B5-EA7A-4259-9C30-F82C782AE6F8}" emma:medium="tactile" emma:mode="ink">
                <msink:context xmlns:msink="http://schemas.microsoft.com/ink/2010/main" type="inkWord" rotatedBoundingBox="6144,9999 9533,7078 9561,7110 6171,10031"/>
              </emma:interpretation>
              <emma:one-of disjunction-type="recognition" id="oneOf0">
                <emma:interpretation id="interp0" emma:lang="en-US" emma:confidence="1">
                  <emma:literal>:</emma:literal>
                </emma:interpretation>
                <emma:interpretation id="interp1" emma:lang="en-US" emma:confidence="0">
                  <emma:literal>;</emma:literal>
                </emma:interpretation>
                <emma:interpretation id="interp2" emma:lang="en-US" emma:confidence="0">
                  <emma:literal>.</emma:literal>
                </emma:interpretation>
                <emma:interpretation id="interp3" emma:lang="en-US" emma:confidence="0">
                  <emma:literal>"</emma:literal>
                </emma:interpretation>
                <emma:interpretation id="interp4" emma:lang="en-US" emma:confidence="0">
                  <emma:literal>,</emma:literal>
                </emma:interpretation>
              </emma:one-of>
            </emma:emma>
          </inkml:annotationXML>
          <inkml:trace contextRef="#ctx0" brushRef="#br0">-3188 2889 10,'0'0'54,"0"0"-3,0 0-13,0 0 6,0 3-11,0-3-3,0 0-4,0 0 2,0 0-3,0 0-3,0 0-5,0 0 1,-3 4-2,3-4 2,0 0-4,0 0-3,-1 2 2,1-2-3,0 0-1,0 0 2,-4 3 0,4-3 6,0 0 7,-1 2 4,1-2 10,0 0 0,0 0 0,0 0 2,0 0 5,0 0 7,0 0-5,0 0-12,0 0 3,0 0 4,0 0-6,-7 1 10,7-1-7,0 0-9,0 0-11,0 0 12,0 0 1,0 0 3,0 0 2,0 0 7,0 0 4,0 0-2,0 0 4,0 0 4,-2 3-9,2-3 3,0 0-5,0 0 0,0 0-2,0 0-3,0 0-1,0 0-4,0 0 1,0 0-3,0 0-3,-6 1 4,6-1-3,0 0-2,0 0 3,0 0-10,0 0 3,-4 1 1,4-1 3,0 0-2,0 0 3,0 0 0,0 0-1,0 0-5,0 0 2,0 0-1,0 0-1,0 0 1,0 0 1,0 0-5,0 0-1,0 0 2,0 0 0,0 0 0,0 0 1,0 0-2,0 0-2,0 0-1,0 0-2,0 0-1,0 0 0,0 0 0,0 0 0,0 0-2,0 0 1,0 0-4,4-9 2,-4 9-1,0 0 2,4-4-3,-4 4 5,4-2-2,-4 2-6,1-3 4,2 1 4,-3 2-7,4-3 6,0 1-4,-4 2 2,1-6-2,3 5 0,-4 1-3,4-5 4,-3 4-1,2-2-3,-3 3 3,4-5 0,-4 5-2,5-3 2,-5 3-4,4-2 0,-1 0 1,-3 2 0,1-3 0,-1 3-2,4-2 1,-4 2 1,4-4-4,-4 4 4,4-2-3,-4 2 1,4-3 0,-3 1 1,-1 2 1,3-6 0,-3 6 0,1-2 1,-1 2 0,4-3-3,-4 3 6,0 0 1,0 0 1,0 0 1,5-2-2,-5 2 0,0 0 2,0 0-2,3-2 0,-3 2-2,0 0-1,0 0-1,0 0 4,0 0-5,0 0 0,0 0 1,3-3 0,-3 3-1,0 0-3,4-1 1,-4 1 2,0 0-1,3-3 0,-3 3 2,0 0-3,6-2 1,-6 2-2,0 0 0,1-3-1,-1 3 5,0 0-3,0 0-2,0 0-2,4-1 1,-4 1 1,0 0 0,0 0-1,0 0 1,0 0 0,1-5-1,-1 5 1,0 0 2,0 0-2,0 0 1,3-2-5,-3 2 4,2-3 0,-2 3 0,0 0 1,0 0-1,0 0-5,4-1 5,-4 1 4,0 0 4,0 0 3,0 0 4,0 0 4,0 0 0,0 0 5,0 0-1,0 0-3,0 0-1,0 0-1,0 0-1,0 0 0,0 0 0,0 0-1,0 0 0,0 0-2,0 0-3,-6 10 3,6-10-1,-4 5 3,4-5 5,-2 2-1,0 1 2,-2 1-2,4-2 2,-4 3-6,-1-3-3,2 4 9,1-2-1,-2-1-1,-3 1-4,6 0 7,-2-2-2,-1 2 6,3-1-5,-3 1 4,0-1 0,4 0-2,-3 1-7,2 1 1,-3-2 0,0 0 1,3 1-1,-3-1 0,4-3-4,-4 4-1,4-2 5,0-2 4,-4 3 0,4 0-6,0-3 7,0 0 5,-4 1-11,4-1 1,0 0-5,0 0 8,0 0-4,0 0 3,0 0-2,-1 4 2,1-4 7,0 0 4,0 0-4,0 0 14,0 0-18,0 0 8,0 0 1,0 0 5,0 0-5,0 0 4,0 0-5,0 0-2,0 0-15,0 0 10,0 0-1,0 0-3,0 0-6,0 0 3,0 0-6,0 0 2,0 0 4,0 0-2,0 0 0,0 0 1,0 0-2,0 0 4,0 0-2,0 0 2,0 0 5,5-11-3,-5 7 1,0 4 3,4-5 1,-1 1-3,-2 2 5,3-2 0,-3-1-1,2 3 6,-2-2 1,2 3-4,-2-3 0,0 0 0,-1 4-2,3-5 6,-3 3-3,4-1-1,-4 3 4,1-4-2,3 1-2,-4 0 1,3 1-6,-3 2 1,1-7-1,-1 5-8,0 2 2,2-3-8,-2 3 4,0 0 2,0-4-1,0 4-8,0 0-14,0 0-15,0 0-38,0 0-45,-2-5-45,2 5-54,0 0-64,0 0-86,-5 9-105,2-5-245,2 0-761,1-4 337</inkml:trace>
          <inkml:trace contextRef="#ctx0" brushRef="#br0" timeOffset="-143707.0165">0 111 54,'0'0'100,"0"0"-6,0 0-5,0 0-4,0 0 3,0 0-11,0 0 6,0 0 0,0 0-3,0 0 4,0 0 0,0 0-1,0 0-3,0 0-1,0 0-3,0 0-1,0 0-2,0 0-3,0 0-3,0 0-5,0 0-5,0 0-1,0 0 1,0 0-1,0 0-1,0 0-1,0 0-1,0 0-2,0 0-5,0 0 1,0 0-3,0 0-1,0 0-3,0 0-1,0 0-2,0 0-4,0 0-3,0 0 0,0 0-3,0 0-2,0 0-1,0 0-1,0 0 0,9-5 0,-9 5 1,3-1 2,-3 1-1,5-3 6,-5 3 3,5-3 5,-5 3 0,6-1 1,-6 1-1,6-1-4,-6 1 0,4-3-5,0 0 3,0 1 0,1 0 1,-1-1-5,2-1 1,-1 2-7,0-1 1,-1-1 0,0 3-5,0-1-1,0-2-3,0 3 0,1-4-1,-2 4 0,0-2 3,1 2 5,-4 1-2,5-6-1,-3 5-1,1-3-1,-3 4 0,6-4-1,-2 3-1,-1-1-4,-3 2 4,4-5-2,-2 2-3,-2 3-3,4-3 3,-4 3-4,5-2 1,-1 0 4,-4 2-2,2-5-7,0 5 2,-2 0-1,4-4 2,0 4-4,-4 0 4,5-3-3,-5 3 1,0 0-2,3-1 1,-3 1 1,0 0 1,0 0-5,0 0 6,5-3-5,-5 3 2,0 0-2,0 0 0,4 0 2,-4 0 0,0 0-1,0 0 1,0 0 1,0 0-5,0 0 1,0-4 0,0 4 1,0 0 3,0 0-1,0 0-1,0 0-3,0 0 3,0 0-1,0 0 1,0 0 1,0 0-3,0 0 3,0 0-5,0 0 7,0 0-5,0 0 1,0 0 2,0 0-1,0 0 6,0 0-6,0 0-1,0 0-3,0 0 4,0 0 3,0 0-6,0 0 6,0 0-5,5-2 8,-5 2-6,0 0-1,0 0-2,0 0 8,0 0-7,0 0 4,0 0 1,0 0-3,0 0-2,0 0-2,0 0-1,0 0 4,0 0 6,0 0-2,0 0-4,0 0 11,0 0 4,0 0 0,0 0 6,0 0 3,0 0-3,0 0 8,0 0 0,0 0 2,0 0 1,0 0 3,0 0-3,0 0 1,0 0-2,0 0-5,0 0-2,0 0-12,0 0-9,0 0-25,0 0-51,0 0-77,0 0-108,-14 6-348,14-6-656,-8-4 291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534670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6907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549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549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549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549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2157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540425" y="1991825"/>
            <a:ext cx="4063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/>
          <p:nvPr/>
        </p:nvSpPr>
        <p:spPr>
          <a:xfrm rot="254369">
            <a:off x="3871013" y="1231044"/>
            <a:ext cx="1406078" cy="118636"/>
          </a:xfrm>
          <a:custGeom>
            <a:avLst/>
            <a:gdLst/>
            <a:ahLst/>
            <a:cxnLst/>
            <a:rect l="l" t="t" r="r" b="b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1628275" y="1428825"/>
            <a:ext cx="5887500" cy="290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&gt;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B9DB38-9C66-4FF4-AF4B-6521C28680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9378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628275" y="1428825"/>
            <a:ext cx="5887500" cy="29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&gt;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7" r:id="rId3"/>
    <p:sldLayoutId id="2147483661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2540425" y="1046747"/>
            <a:ext cx="4245386" cy="179204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6600" b="1" dirty="0" smtClean="0"/>
              <a:t>Theory of Automata</a:t>
            </a:r>
          </a:p>
        </p:txBody>
      </p:sp>
      <p:sp>
        <p:nvSpPr>
          <p:cNvPr id="3" name="Google Shape;57;p14"/>
          <p:cNvSpPr txBox="1">
            <a:spLocks/>
          </p:cNvSpPr>
          <p:nvPr/>
        </p:nvSpPr>
        <p:spPr>
          <a:xfrm>
            <a:off x="2596572" y="2781898"/>
            <a:ext cx="40632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3200" b="1" dirty="0" smtClean="0">
                <a:latin typeface="Patrick Hand" charset="0"/>
                <a:ea typeface="Verdana" pitchFamily="34" charset="0"/>
              </a:rPr>
              <a:t>Lecture </a:t>
            </a:r>
            <a:r>
              <a:rPr lang="en-US" sz="3200" b="1" smtClean="0">
                <a:latin typeface="Patrick Hand" charset="0"/>
                <a:ea typeface="Verdana" pitchFamily="34" charset="0"/>
              </a:rPr>
              <a:t># 05</a:t>
            </a:r>
            <a:endParaRPr lang="en-US" sz="3200" b="1" dirty="0" smtClean="0">
              <a:latin typeface="Patrick Hand" charset="0"/>
              <a:ea typeface="Verdana" pitchFamily="34" charset="0"/>
            </a:endParaRPr>
          </a:p>
          <a:p>
            <a:pPr algn="ctr" eaLnBrk="1" hangingPunct="1">
              <a:lnSpc>
                <a:spcPct val="90000"/>
              </a:lnSpc>
            </a:pPr>
            <a:endParaRPr lang="en-US" sz="2000" b="1" dirty="0" smtClean="0">
              <a:solidFill>
                <a:srgbClr val="FFFF00"/>
              </a:solidFill>
              <a:latin typeface="Patrick Hand" charset="0"/>
              <a:ea typeface="Verdana" pitchFamily="34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2800" b="1" dirty="0" err="1" smtClean="0">
                <a:latin typeface="Patrick Hand" charset="0"/>
                <a:ea typeface="Verdana" pitchFamily="34" charset="0"/>
              </a:rPr>
              <a:t>Imtiaz</a:t>
            </a:r>
            <a:r>
              <a:rPr lang="en-US" sz="2800" b="1" dirty="0" smtClean="0">
                <a:latin typeface="Patrick Hand" charset="0"/>
                <a:ea typeface="Verdana" pitchFamily="34" charset="0"/>
              </a:rPr>
              <a:t> Ahmed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Patrick Hand" charset="0"/>
              <a:ea typeface="Verdana" pitchFamily="34" charset="0"/>
              <a:cs typeface="Patrick Hand SC"/>
              <a:sym typeface="Patrick Hand SC"/>
            </a:endParaRPr>
          </a:p>
        </p:txBody>
      </p:sp>
      <p:sp>
        <p:nvSpPr>
          <p:cNvPr id="5" name="Google Shape;338;p37"/>
          <p:cNvSpPr/>
          <p:nvPr/>
        </p:nvSpPr>
        <p:spPr>
          <a:xfrm>
            <a:off x="6497525" y="2213084"/>
            <a:ext cx="650886" cy="510286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7" name="Google Shape;57;p14"/>
          <p:cNvSpPr txBox="1">
            <a:spLocks/>
          </p:cNvSpPr>
          <p:nvPr/>
        </p:nvSpPr>
        <p:spPr>
          <a:xfrm>
            <a:off x="952750" y="-14473"/>
            <a:ext cx="3639797" cy="457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ar-AE" sz="2000" dirty="0">
                <a:latin typeface="Arial" pitchFamily="34" charset="0"/>
                <a:cs typeface="Arial" pitchFamily="34" charset="0"/>
              </a:rPr>
              <a:t>بِسْمِ اللهِ الرَّحْمٰنِ الرَّحِيْمِ</a:t>
            </a:r>
            <a:endParaRPr lang="en-US" sz="1800" b="1" dirty="0">
              <a:solidFill>
                <a:schemeClr val="dk1"/>
              </a:solidFill>
              <a:latin typeface="Arial" pitchFamily="34" charset="0"/>
              <a:ea typeface="Verdana" pitchFamily="34" charset="0"/>
              <a:cs typeface="Arial" pitchFamily="34" charset="0"/>
              <a:sym typeface="Patrick Hand S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Finite Automata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en-US" sz="2100"/>
          </a:p>
          <a:p>
            <a:pPr eaLnBrk="1" hangingPunct="1">
              <a:buFontTx/>
              <a:buNone/>
            </a:pPr>
            <a:r>
              <a:rPr lang="en-US" altLang="en-US" sz="2100" u="sng"/>
              <a:t>Example 3</a:t>
            </a:r>
          </a:p>
          <a:p>
            <a:pPr eaLnBrk="1" hangingPunct="1">
              <a:buFontTx/>
              <a:buNone/>
            </a:pPr>
            <a:endParaRPr lang="en-US" altLang="en-US" sz="2100"/>
          </a:p>
          <a:p>
            <a:pPr eaLnBrk="1" hangingPunct="1">
              <a:buFontTx/>
              <a:buNone/>
            </a:pPr>
            <a:r>
              <a:rPr lang="en-US" altLang="en-US" sz="2100"/>
              <a:t>Construct an FA representing the language </a:t>
            </a:r>
          </a:p>
          <a:p>
            <a:pPr eaLnBrk="1" hangingPunct="1">
              <a:buFontTx/>
              <a:buNone/>
            </a:pPr>
            <a:r>
              <a:rPr lang="en-US" altLang="en-US" sz="2100"/>
              <a:t>of all words over the alphabet {a, b} that </a:t>
            </a:r>
          </a:p>
          <a:p>
            <a:pPr eaLnBrk="1" hangingPunct="1">
              <a:buFontTx/>
              <a:buNone/>
            </a:pPr>
            <a:r>
              <a:rPr lang="en-US" altLang="en-US" sz="2100"/>
              <a:t>contain aa as a subword.</a:t>
            </a:r>
          </a:p>
          <a:p>
            <a:pPr eaLnBrk="1" hangingPunct="1">
              <a:buFontTx/>
              <a:buNone/>
            </a:pPr>
            <a:endParaRPr lang="en-US" altLang="en-US" sz="2100"/>
          </a:p>
          <a:p>
            <a:pPr eaLnBrk="1" hangingPunct="1">
              <a:buFontTx/>
              <a:buNone/>
            </a:pPr>
            <a:endParaRPr lang="de-DE" altLang="en-US" sz="2100"/>
          </a:p>
        </p:txBody>
      </p:sp>
    </p:spTree>
    <p:extLst>
      <p:ext uri="{BB962C8B-B14F-4D97-AF65-F5344CB8AC3E}">
        <p14:creationId xmlns:p14="http://schemas.microsoft.com/office/powerpoint/2010/main" val="120332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Finite Automata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100" u="sng" dirty="0" smtClean="0"/>
              <a:t>Solution </a:t>
            </a:r>
            <a:r>
              <a:rPr lang="en-US" altLang="en-US" sz="2100" u="sng" dirty="0"/>
              <a:t>of Example 3</a:t>
            </a:r>
          </a:p>
          <a:p>
            <a:pPr eaLnBrk="1" hangingPunct="1">
              <a:buFontTx/>
              <a:buNone/>
            </a:pPr>
            <a:endParaRPr lang="en-US" altLang="en-US" sz="2100" dirty="0"/>
          </a:p>
          <a:p>
            <a:pPr eaLnBrk="1" hangingPunct="1">
              <a:buFontTx/>
              <a:buNone/>
            </a:pPr>
            <a:endParaRPr lang="en-US" altLang="en-US" sz="2100" dirty="0"/>
          </a:p>
          <a:p>
            <a:pPr eaLnBrk="1" hangingPunct="1">
              <a:buFontTx/>
              <a:buNone/>
            </a:pPr>
            <a:endParaRPr lang="de-DE" altLang="en-US" sz="21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498" y="2063695"/>
            <a:ext cx="3390900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701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Relation between RE and FA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2100" dirty="0"/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 sz="2100" dirty="0"/>
              <a:t>Every language that can be accepted by an 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 sz="2100" dirty="0"/>
              <a:t>FA can be defined by a regular expression 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 sz="2100" dirty="0"/>
              <a:t>and every language that can be defined by 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 sz="2100" dirty="0"/>
              <a:t>a regular expression can be accepted by 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 sz="2100" dirty="0"/>
              <a:t>some FA.</a:t>
            </a:r>
            <a:endParaRPr lang="de-DE" altLang="en-US" sz="2700" dirty="0"/>
          </a:p>
        </p:txBody>
      </p:sp>
    </p:spTree>
    <p:extLst>
      <p:ext uri="{BB962C8B-B14F-4D97-AF65-F5344CB8AC3E}">
        <p14:creationId xmlns:p14="http://schemas.microsoft.com/office/powerpoint/2010/main" val="4235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Construct FA from given RE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en-US" sz="2100"/>
          </a:p>
          <a:p>
            <a:pPr eaLnBrk="1" hangingPunct="1">
              <a:buFontTx/>
              <a:buNone/>
            </a:pPr>
            <a:r>
              <a:rPr lang="en-US" altLang="en-US" sz="2100"/>
              <a:t>Construct FA’s from the given RE’s?</a:t>
            </a:r>
            <a:endParaRPr lang="de-DE" altLang="en-US" sz="2100"/>
          </a:p>
          <a:p>
            <a:pPr eaLnBrk="1" hangingPunct="1">
              <a:buFontTx/>
              <a:buNone/>
            </a:pPr>
            <a:endParaRPr lang="de-DE" altLang="en-US" sz="2100"/>
          </a:p>
          <a:p>
            <a:pPr eaLnBrk="1" hangingPunct="1">
              <a:buFontTx/>
              <a:buNone/>
            </a:pPr>
            <a:r>
              <a:rPr lang="de-DE" altLang="en-US" sz="2100"/>
              <a:t>r1 </a:t>
            </a:r>
            <a:r>
              <a:rPr lang="de-DE" altLang="en-US" sz="2700"/>
              <a:t>=</a:t>
            </a:r>
            <a:r>
              <a:rPr lang="de-DE" altLang="en-US" sz="2100"/>
              <a:t> </a:t>
            </a:r>
            <a:r>
              <a:rPr lang="en-US" altLang="en-US" sz="2700"/>
              <a:t>(a+b)*(aa+bb)(a+b)*</a:t>
            </a:r>
          </a:p>
          <a:p>
            <a:pPr eaLnBrk="1" hangingPunct="1">
              <a:buFontTx/>
              <a:buNone/>
            </a:pPr>
            <a:endParaRPr lang="en-US" altLang="en-US" sz="2700"/>
          </a:p>
          <a:p>
            <a:pPr eaLnBrk="1" hangingPunct="1">
              <a:buFontTx/>
              <a:buNone/>
            </a:pPr>
            <a:r>
              <a:rPr lang="en-US" altLang="en-US" sz="2100"/>
              <a:t>r2</a:t>
            </a:r>
            <a:r>
              <a:rPr lang="en-US" altLang="en-US" sz="2700"/>
              <a:t> = (a+b)(a+b)b(a+b)*</a:t>
            </a:r>
            <a:endParaRPr lang="de-DE" altLang="en-US" sz="2700"/>
          </a:p>
        </p:txBody>
      </p:sp>
    </p:spTree>
    <p:extLst>
      <p:ext uri="{BB962C8B-B14F-4D97-AF65-F5344CB8AC3E}">
        <p14:creationId xmlns:p14="http://schemas.microsoft.com/office/powerpoint/2010/main" val="340132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sp>
        <p:nvSpPr>
          <p:cNvPr id="246" name="Google Shape;246;p35"/>
          <p:cNvSpPr txBox="1">
            <a:spLocks noGrp="1"/>
          </p:cNvSpPr>
          <p:nvPr>
            <p:ph type="ctrTitle" idx="4294967295"/>
          </p:nvPr>
        </p:nvSpPr>
        <p:spPr>
          <a:xfrm>
            <a:off x="354584" y="192512"/>
            <a:ext cx="3098468" cy="43313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</a:rPr>
              <a:t>Thanks!</a:t>
            </a:r>
            <a:endParaRPr sz="4800">
              <a:solidFill>
                <a:schemeClr val="tx1"/>
              </a:solidFill>
            </a:endParaRPr>
          </a:p>
        </p:txBody>
      </p:sp>
      <p:sp>
        <p:nvSpPr>
          <p:cNvPr id="247" name="Google Shape;247;p35"/>
          <p:cNvSpPr txBox="1">
            <a:spLocks noGrp="1"/>
          </p:cNvSpPr>
          <p:nvPr>
            <p:ph type="subTitle" idx="4294967295"/>
          </p:nvPr>
        </p:nvSpPr>
        <p:spPr>
          <a:xfrm>
            <a:off x="1485565" y="651284"/>
            <a:ext cx="2689394" cy="67219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lt1"/>
                </a:solidFill>
              </a:rPr>
              <a:t>Any </a:t>
            </a:r>
            <a:r>
              <a:rPr lang="en" sz="3200" b="1" dirty="0" smtClean="0">
                <a:solidFill>
                  <a:schemeClr val="lt1"/>
                </a:solidFill>
              </a:rPr>
              <a:t>question?</a:t>
            </a:r>
            <a:endParaRPr sz="3200" b="1" dirty="0">
              <a:solidFill>
                <a:schemeClr val="lt1"/>
              </a:solidFill>
            </a:endParaRPr>
          </a:p>
        </p:txBody>
      </p:sp>
      <p:grpSp>
        <p:nvGrpSpPr>
          <p:cNvPr id="6" name="Google Shape;47;p7"/>
          <p:cNvGrpSpPr/>
          <p:nvPr/>
        </p:nvGrpSpPr>
        <p:grpSpPr>
          <a:xfrm>
            <a:off x="1707986" y="1395663"/>
            <a:ext cx="2214309" cy="3050851"/>
            <a:chOff x="2113289" y="2169107"/>
            <a:chExt cx="705671" cy="952499"/>
          </a:xfrm>
        </p:grpSpPr>
        <p:sp>
          <p:nvSpPr>
            <p:cNvPr id="7" name="Google Shape;48;p7"/>
            <p:cNvSpPr/>
            <p:nvPr/>
          </p:nvSpPr>
          <p:spPr>
            <a:xfrm>
              <a:off x="2154806" y="2843791"/>
              <a:ext cx="124512" cy="119062"/>
            </a:xfrm>
            <a:custGeom>
              <a:avLst/>
              <a:gdLst/>
              <a:ahLst/>
              <a:cxnLst/>
              <a:rect l="l" t="t" r="r" b="b"/>
              <a:pathLst>
                <a:path w="167693" h="119062" extrusionOk="0">
                  <a:moveTo>
                    <a:pt x="167694" y="59531"/>
                  </a:moveTo>
                  <a:cubicBezTo>
                    <a:pt x="167694" y="92409"/>
                    <a:pt x="130154" y="119063"/>
                    <a:pt x="83847" y="119063"/>
                  </a:cubicBezTo>
                  <a:cubicBezTo>
                    <a:pt x="37540" y="119063"/>
                    <a:pt x="0" y="92409"/>
                    <a:pt x="0" y="59531"/>
                  </a:cubicBezTo>
                  <a:cubicBezTo>
                    <a:pt x="0" y="26653"/>
                    <a:pt x="37540" y="0"/>
                    <a:pt x="83847" y="0"/>
                  </a:cubicBezTo>
                  <a:cubicBezTo>
                    <a:pt x="130154" y="0"/>
                    <a:pt x="167694" y="26653"/>
                    <a:pt x="167694" y="595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49;p7"/>
            <p:cNvSpPr/>
            <p:nvPr/>
          </p:nvSpPr>
          <p:spPr>
            <a:xfrm>
              <a:off x="2113289" y="2982703"/>
              <a:ext cx="207517" cy="138903"/>
            </a:xfrm>
            <a:custGeom>
              <a:avLst/>
              <a:gdLst/>
              <a:ahLst/>
              <a:cxnLst/>
              <a:rect l="l" t="t" r="r" b="b"/>
              <a:pathLst>
                <a:path w="279484" h="138903" extrusionOk="0">
                  <a:moveTo>
                    <a:pt x="139749" y="0"/>
                  </a:moveTo>
                  <a:cubicBezTo>
                    <a:pt x="62556" y="0"/>
                    <a:pt x="0" y="44406"/>
                    <a:pt x="0" y="99212"/>
                  </a:cubicBezTo>
                  <a:lnTo>
                    <a:pt x="0" y="138903"/>
                  </a:lnTo>
                  <a:lnTo>
                    <a:pt x="279485" y="138903"/>
                  </a:lnTo>
                  <a:lnTo>
                    <a:pt x="279485" y="99212"/>
                  </a:lnTo>
                  <a:cubicBezTo>
                    <a:pt x="279485" y="44406"/>
                    <a:pt x="216929" y="0"/>
                    <a:pt x="139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50;p7"/>
            <p:cNvSpPr/>
            <p:nvPr/>
          </p:nvSpPr>
          <p:spPr>
            <a:xfrm>
              <a:off x="2403888" y="2843791"/>
              <a:ext cx="124512" cy="119062"/>
            </a:xfrm>
            <a:custGeom>
              <a:avLst/>
              <a:gdLst/>
              <a:ahLst/>
              <a:cxnLst/>
              <a:rect l="l" t="t" r="r" b="b"/>
              <a:pathLst>
                <a:path w="167693" h="119062" extrusionOk="0">
                  <a:moveTo>
                    <a:pt x="167694" y="59531"/>
                  </a:moveTo>
                  <a:cubicBezTo>
                    <a:pt x="167694" y="92409"/>
                    <a:pt x="130154" y="119063"/>
                    <a:pt x="83847" y="119063"/>
                  </a:cubicBezTo>
                  <a:cubicBezTo>
                    <a:pt x="37539" y="119063"/>
                    <a:pt x="0" y="92409"/>
                    <a:pt x="0" y="59531"/>
                  </a:cubicBezTo>
                  <a:cubicBezTo>
                    <a:pt x="0" y="26653"/>
                    <a:pt x="37539" y="0"/>
                    <a:pt x="83847" y="0"/>
                  </a:cubicBezTo>
                  <a:cubicBezTo>
                    <a:pt x="130154" y="0"/>
                    <a:pt x="167694" y="26653"/>
                    <a:pt x="167694" y="595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1;p7"/>
            <p:cNvSpPr/>
            <p:nvPr/>
          </p:nvSpPr>
          <p:spPr>
            <a:xfrm>
              <a:off x="2362371" y="2982703"/>
              <a:ext cx="207517" cy="138903"/>
            </a:xfrm>
            <a:custGeom>
              <a:avLst/>
              <a:gdLst/>
              <a:ahLst/>
              <a:cxnLst/>
              <a:rect l="l" t="t" r="r" b="b"/>
              <a:pathLst>
                <a:path w="279484" h="138903" extrusionOk="0">
                  <a:moveTo>
                    <a:pt x="139749" y="0"/>
                  </a:moveTo>
                  <a:cubicBezTo>
                    <a:pt x="62556" y="0"/>
                    <a:pt x="0" y="44406"/>
                    <a:pt x="0" y="99212"/>
                  </a:cubicBezTo>
                  <a:lnTo>
                    <a:pt x="0" y="138903"/>
                  </a:lnTo>
                  <a:lnTo>
                    <a:pt x="279485" y="138903"/>
                  </a:lnTo>
                  <a:lnTo>
                    <a:pt x="279485" y="99212"/>
                  </a:lnTo>
                  <a:cubicBezTo>
                    <a:pt x="279485" y="44406"/>
                    <a:pt x="216929" y="0"/>
                    <a:pt x="139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52;p7"/>
            <p:cNvSpPr/>
            <p:nvPr/>
          </p:nvSpPr>
          <p:spPr>
            <a:xfrm>
              <a:off x="2652971" y="2843791"/>
              <a:ext cx="124512" cy="119062"/>
            </a:xfrm>
            <a:custGeom>
              <a:avLst/>
              <a:gdLst/>
              <a:ahLst/>
              <a:cxnLst/>
              <a:rect l="l" t="t" r="r" b="b"/>
              <a:pathLst>
                <a:path w="167693" h="119062" extrusionOk="0">
                  <a:moveTo>
                    <a:pt x="167694" y="59531"/>
                  </a:moveTo>
                  <a:cubicBezTo>
                    <a:pt x="167694" y="92409"/>
                    <a:pt x="130154" y="119063"/>
                    <a:pt x="83847" y="119063"/>
                  </a:cubicBezTo>
                  <a:cubicBezTo>
                    <a:pt x="37540" y="119063"/>
                    <a:pt x="0" y="92409"/>
                    <a:pt x="0" y="59531"/>
                  </a:cubicBezTo>
                  <a:cubicBezTo>
                    <a:pt x="0" y="26653"/>
                    <a:pt x="37540" y="0"/>
                    <a:pt x="83847" y="0"/>
                  </a:cubicBezTo>
                  <a:cubicBezTo>
                    <a:pt x="130154" y="0"/>
                    <a:pt x="167694" y="26653"/>
                    <a:pt x="167694" y="595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53;p7"/>
            <p:cNvSpPr/>
            <p:nvPr/>
          </p:nvSpPr>
          <p:spPr>
            <a:xfrm>
              <a:off x="2611453" y="2982703"/>
              <a:ext cx="207507" cy="138903"/>
            </a:xfrm>
            <a:custGeom>
              <a:avLst/>
              <a:gdLst/>
              <a:ahLst/>
              <a:cxnLst/>
              <a:rect l="l" t="t" r="r" b="b"/>
              <a:pathLst>
                <a:path w="279471" h="138903" extrusionOk="0">
                  <a:moveTo>
                    <a:pt x="139749" y="0"/>
                  </a:moveTo>
                  <a:cubicBezTo>
                    <a:pt x="62556" y="0"/>
                    <a:pt x="0" y="44406"/>
                    <a:pt x="0" y="99212"/>
                  </a:cubicBezTo>
                  <a:lnTo>
                    <a:pt x="0" y="138903"/>
                  </a:lnTo>
                  <a:lnTo>
                    <a:pt x="279472" y="138903"/>
                  </a:lnTo>
                  <a:lnTo>
                    <a:pt x="279472" y="99212"/>
                  </a:lnTo>
                  <a:cubicBezTo>
                    <a:pt x="279485" y="44406"/>
                    <a:pt x="216929" y="0"/>
                    <a:pt x="139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54;p7"/>
            <p:cNvSpPr/>
            <p:nvPr/>
          </p:nvSpPr>
          <p:spPr>
            <a:xfrm>
              <a:off x="2154806" y="2169107"/>
              <a:ext cx="622562" cy="635003"/>
            </a:xfrm>
            <a:custGeom>
              <a:avLst/>
              <a:gdLst/>
              <a:ahLst/>
              <a:cxnLst/>
              <a:rect l="l" t="t" r="r" b="b"/>
              <a:pathLst>
                <a:path w="838468" h="635003" extrusionOk="0">
                  <a:moveTo>
                    <a:pt x="726664" y="635003"/>
                  </a:moveTo>
                  <a:cubicBezTo>
                    <a:pt x="735236" y="635003"/>
                    <a:pt x="743513" y="632212"/>
                    <a:pt x="748880" y="627212"/>
                  </a:cubicBezTo>
                  <a:cubicBezTo>
                    <a:pt x="756137" y="620468"/>
                    <a:pt x="756540" y="611210"/>
                    <a:pt x="749926" y="604152"/>
                  </a:cubicBezTo>
                  <a:cubicBezTo>
                    <a:pt x="749483" y="603666"/>
                    <a:pt x="710632" y="561832"/>
                    <a:pt x="700919" y="515941"/>
                  </a:cubicBezTo>
                  <a:lnTo>
                    <a:pt x="754622" y="515941"/>
                  </a:lnTo>
                  <a:cubicBezTo>
                    <a:pt x="800851" y="515941"/>
                    <a:pt x="838468" y="489233"/>
                    <a:pt x="838468" y="456409"/>
                  </a:cubicBezTo>
                  <a:lnTo>
                    <a:pt x="838468" y="59531"/>
                  </a:lnTo>
                  <a:cubicBezTo>
                    <a:pt x="838468" y="26708"/>
                    <a:pt x="800851" y="0"/>
                    <a:pt x="754622" y="0"/>
                  </a:cubicBezTo>
                  <a:lnTo>
                    <a:pt x="83847" y="0"/>
                  </a:lnTo>
                  <a:cubicBezTo>
                    <a:pt x="37617" y="0"/>
                    <a:pt x="0" y="26708"/>
                    <a:pt x="0" y="59531"/>
                  </a:cubicBezTo>
                  <a:lnTo>
                    <a:pt x="0" y="456409"/>
                  </a:lnTo>
                  <a:cubicBezTo>
                    <a:pt x="0" y="489242"/>
                    <a:pt x="37617" y="515941"/>
                    <a:pt x="83847" y="515941"/>
                  </a:cubicBezTo>
                  <a:lnTo>
                    <a:pt x="137522" y="515941"/>
                  </a:lnTo>
                  <a:cubicBezTo>
                    <a:pt x="127769" y="561661"/>
                    <a:pt x="88958" y="603704"/>
                    <a:pt x="88515" y="604180"/>
                  </a:cubicBezTo>
                  <a:cubicBezTo>
                    <a:pt x="81928" y="611229"/>
                    <a:pt x="82344" y="620478"/>
                    <a:pt x="89616" y="627212"/>
                  </a:cubicBezTo>
                  <a:cubicBezTo>
                    <a:pt x="95022" y="632212"/>
                    <a:pt x="103286" y="635003"/>
                    <a:pt x="111805" y="635003"/>
                  </a:cubicBezTo>
                  <a:cubicBezTo>
                    <a:pt x="114756" y="635003"/>
                    <a:pt x="117721" y="634670"/>
                    <a:pt x="120632" y="633965"/>
                  </a:cubicBezTo>
                  <a:cubicBezTo>
                    <a:pt x="127689" y="632308"/>
                    <a:pt x="281578" y="594912"/>
                    <a:pt x="304491" y="515941"/>
                  </a:cubicBezTo>
                  <a:lnTo>
                    <a:pt x="343182" y="515941"/>
                  </a:lnTo>
                  <a:lnTo>
                    <a:pt x="392712" y="621440"/>
                  </a:lnTo>
                  <a:cubicBezTo>
                    <a:pt x="396508" y="629536"/>
                    <a:pt x="407174" y="635003"/>
                    <a:pt x="419221" y="635003"/>
                  </a:cubicBezTo>
                  <a:cubicBezTo>
                    <a:pt x="431268" y="635003"/>
                    <a:pt x="441933" y="629536"/>
                    <a:pt x="445743" y="621440"/>
                  </a:cubicBezTo>
                  <a:lnTo>
                    <a:pt x="495260" y="515941"/>
                  </a:lnTo>
                  <a:lnTo>
                    <a:pt x="533829" y="515941"/>
                  </a:lnTo>
                  <a:cubicBezTo>
                    <a:pt x="556703" y="594951"/>
                    <a:pt x="710753" y="632317"/>
                    <a:pt x="717823" y="633965"/>
                  </a:cubicBezTo>
                  <a:cubicBezTo>
                    <a:pt x="720734" y="634670"/>
                    <a:pt x="723726" y="635003"/>
                    <a:pt x="726664" y="635003"/>
                  </a:cubicBezTo>
                  <a:close/>
                  <a:moveTo>
                    <a:pt x="586928" y="496091"/>
                  </a:moveTo>
                  <a:cubicBezTo>
                    <a:pt x="586928" y="485127"/>
                    <a:pt x="574398" y="476250"/>
                    <a:pt x="558970" y="476250"/>
                  </a:cubicBezTo>
                  <a:lnTo>
                    <a:pt x="475123" y="476250"/>
                  </a:lnTo>
                  <a:cubicBezTo>
                    <a:pt x="463089" y="476250"/>
                    <a:pt x="452437" y="481717"/>
                    <a:pt x="448614" y="489823"/>
                  </a:cubicBezTo>
                  <a:lnTo>
                    <a:pt x="419234" y="552402"/>
                  </a:lnTo>
                  <a:lnTo>
                    <a:pt x="389854" y="489823"/>
                  </a:lnTo>
                  <a:cubicBezTo>
                    <a:pt x="385950" y="481508"/>
                    <a:pt x="375044" y="476336"/>
                    <a:pt x="363345" y="476345"/>
                  </a:cubicBezTo>
                  <a:lnTo>
                    <a:pt x="363345" y="476250"/>
                  </a:lnTo>
                  <a:lnTo>
                    <a:pt x="279485" y="476250"/>
                  </a:lnTo>
                  <a:cubicBezTo>
                    <a:pt x="264057" y="476250"/>
                    <a:pt x="251541" y="485127"/>
                    <a:pt x="251541" y="496091"/>
                  </a:cubicBezTo>
                  <a:cubicBezTo>
                    <a:pt x="251541" y="527847"/>
                    <a:pt x="213199" y="553945"/>
                    <a:pt x="173543" y="571900"/>
                  </a:cubicBezTo>
                  <a:cubicBezTo>
                    <a:pt x="185536" y="549821"/>
                    <a:pt x="195652" y="523142"/>
                    <a:pt x="195652" y="496091"/>
                  </a:cubicBezTo>
                  <a:cubicBezTo>
                    <a:pt x="195652" y="485127"/>
                    <a:pt x="183135" y="476250"/>
                    <a:pt x="167707" y="476250"/>
                  </a:cubicBezTo>
                  <a:lnTo>
                    <a:pt x="83860" y="476250"/>
                  </a:lnTo>
                  <a:cubicBezTo>
                    <a:pt x="68446" y="476250"/>
                    <a:pt x="55916" y="467363"/>
                    <a:pt x="55916" y="456409"/>
                  </a:cubicBezTo>
                  <a:lnTo>
                    <a:pt x="55916" y="59531"/>
                  </a:lnTo>
                  <a:cubicBezTo>
                    <a:pt x="55916" y="48578"/>
                    <a:pt x="68459" y="39691"/>
                    <a:pt x="83860" y="39691"/>
                  </a:cubicBezTo>
                  <a:lnTo>
                    <a:pt x="754635" y="39691"/>
                  </a:lnTo>
                  <a:cubicBezTo>
                    <a:pt x="770036" y="39691"/>
                    <a:pt x="782593" y="48578"/>
                    <a:pt x="782593" y="59531"/>
                  </a:cubicBezTo>
                  <a:lnTo>
                    <a:pt x="782593" y="456409"/>
                  </a:lnTo>
                  <a:cubicBezTo>
                    <a:pt x="782593" y="467363"/>
                    <a:pt x="770036" y="476250"/>
                    <a:pt x="754635" y="476250"/>
                  </a:cubicBezTo>
                  <a:lnTo>
                    <a:pt x="670788" y="476250"/>
                  </a:lnTo>
                  <a:cubicBezTo>
                    <a:pt x="655360" y="476250"/>
                    <a:pt x="642830" y="485127"/>
                    <a:pt x="642830" y="496091"/>
                  </a:cubicBezTo>
                  <a:cubicBezTo>
                    <a:pt x="642830" y="523065"/>
                    <a:pt x="652919" y="549650"/>
                    <a:pt x="664845" y="571710"/>
                  </a:cubicBezTo>
                  <a:cubicBezTo>
                    <a:pt x="626517" y="554584"/>
                    <a:pt x="586928" y="528933"/>
                    <a:pt x="586928" y="4960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55;p7"/>
            <p:cNvSpPr/>
            <p:nvPr/>
          </p:nvSpPr>
          <p:spPr>
            <a:xfrm>
              <a:off x="2383135" y="2327860"/>
              <a:ext cx="166030" cy="198434"/>
            </a:xfrm>
            <a:custGeom>
              <a:avLst/>
              <a:gdLst/>
              <a:ahLst/>
              <a:cxnLst/>
              <a:rect l="l" t="t" r="r" b="b"/>
              <a:pathLst>
                <a:path w="223609" h="198434" extrusionOk="0">
                  <a:moveTo>
                    <a:pt x="111791" y="0"/>
                  </a:moveTo>
                  <a:cubicBezTo>
                    <a:pt x="50053" y="0"/>
                    <a:pt x="0" y="35538"/>
                    <a:pt x="0" y="79372"/>
                  </a:cubicBezTo>
                  <a:cubicBezTo>
                    <a:pt x="0" y="108671"/>
                    <a:pt x="21586" y="125730"/>
                    <a:pt x="40783" y="149419"/>
                  </a:cubicBezTo>
                  <a:cubicBezTo>
                    <a:pt x="47934" y="158258"/>
                    <a:pt x="55902" y="178584"/>
                    <a:pt x="55902" y="188509"/>
                  </a:cubicBezTo>
                  <a:cubicBezTo>
                    <a:pt x="55902" y="193986"/>
                    <a:pt x="62154" y="198434"/>
                    <a:pt x="69881" y="198434"/>
                  </a:cubicBezTo>
                  <a:lnTo>
                    <a:pt x="153728" y="198434"/>
                  </a:lnTo>
                  <a:cubicBezTo>
                    <a:pt x="161442" y="198434"/>
                    <a:pt x="167694" y="193986"/>
                    <a:pt x="167694" y="188509"/>
                  </a:cubicBezTo>
                  <a:cubicBezTo>
                    <a:pt x="167694" y="178584"/>
                    <a:pt x="175676" y="158248"/>
                    <a:pt x="182826" y="149419"/>
                  </a:cubicBezTo>
                  <a:cubicBezTo>
                    <a:pt x="202024" y="125730"/>
                    <a:pt x="223609" y="108671"/>
                    <a:pt x="223609" y="79372"/>
                  </a:cubicBezTo>
                  <a:cubicBezTo>
                    <a:pt x="223583" y="35538"/>
                    <a:pt x="173516" y="0"/>
                    <a:pt x="111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56;p7"/>
            <p:cNvSpPr/>
            <p:nvPr/>
          </p:nvSpPr>
          <p:spPr>
            <a:xfrm>
              <a:off x="2424642" y="2546135"/>
              <a:ext cx="83005" cy="19850"/>
            </a:xfrm>
            <a:custGeom>
              <a:avLst/>
              <a:gdLst/>
              <a:ahLst/>
              <a:cxnLst/>
              <a:rect l="l" t="t" r="r" b="b"/>
              <a:pathLst>
                <a:path w="111791" h="19850" extrusionOk="0">
                  <a:moveTo>
                    <a:pt x="97826" y="0"/>
                  </a:moveTo>
                  <a:lnTo>
                    <a:pt x="13979" y="0"/>
                  </a:lnTo>
                  <a:cubicBezTo>
                    <a:pt x="6265" y="0"/>
                    <a:pt x="0" y="4439"/>
                    <a:pt x="0" y="9925"/>
                  </a:cubicBezTo>
                  <a:cubicBezTo>
                    <a:pt x="0" y="15411"/>
                    <a:pt x="6252" y="19850"/>
                    <a:pt x="13979" y="19850"/>
                  </a:cubicBezTo>
                  <a:lnTo>
                    <a:pt x="97826" y="19850"/>
                  </a:lnTo>
                  <a:cubicBezTo>
                    <a:pt x="105540" y="19850"/>
                    <a:pt x="111791" y="15411"/>
                    <a:pt x="111791" y="9925"/>
                  </a:cubicBezTo>
                  <a:cubicBezTo>
                    <a:pt x="111791" y="4439"/>
                    <a:pt x="105540" y="0"/>
                    <a:pt x="97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57;p7"/>
            <p:cNvSpPr/>
            <p:nvPr/>
          </p:nvSpPr>
          <p:spPr>
            <a:xfrm>
              <a:off x="2440204" y="2585825"/>
              <a:ext cx="51876" cy="19850"/>
            </a:xfrm>
            <a:custGeom>
              <a:avLst/>
              <a:gdLst/>
              <a:ahLst/>
              <a:cxnLst/>
              <a:rect l="l" t="t" r="r" b="b"/>
              <a:pathLst>
                <a:path w="69867" h="19850" extrusionOk="0">
                  <a:moveTo>
                    <a:pt x="55902" y="0"/>
                  </a:moveTo>
                  <a:lnTo>
                    <a:pt x="13979" y="0"/>
                  </a:lnTo>
                  <a:cubicBezTo>
                    <a:pt x="6265" y="0"/>
                    <a:pt x="0" y="4448"/>
                    <a:pt x="0" y="9925"/>
                  </a:cubicBezTo>
                  <a:cubicBezTo>
                    <a:pt x="0" y="15402"/>
                    <a:pt x="6252" y="19850"/>
                    <a:pt x="13979" y="19850"/>
                  </a:cubicBezTo>
                  <a:lnTo>
                    <a:pt x="55902" y="19850"/>
                  </a:lnTo>
                  <a:cubicBezTo>
                    <a:pt x="63616" y="19850"/>
                    <a:pt x="69868" y="15402"/>
                    <a:pt x="69868" y="9925"/>
                  </a:cubicBezTo>
                  <a:cubicBezTo>
                    <a:pt x="69868" y="4448"/>
                    <a:pt x="63616" y="0"/>
                    <a:pt x="55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58;p7"/>
            <p:cNvSpPr/>
            <p:nvPr/>
          </p:nvSpPr>
          <p:spPr>
            <a:xfrm>
              <a:off x="2455777" y="2248478"/>
              <a:ext cx="20758" cy="59531"/>
            </a:xfrm>
            <a:custGeom>
              <a:avLst/>
              <a:gdLst/>
              <a:ahLst/>
              <a:cxnLst/>
              <a:rect l="l" t="t" r="r" b="b"/>
              <a:pathLst>
                <a:path w="27957" h="59531" extrusionOk="0">
                  <a:moveTo>
                    <a:pt x="13979" y="59531"/>
                  </a:moveTo>
                  <a:cubicBezTo>
                    <a:pt x="21693" y="59531"/>
                    <a:pt x="27958" y="55083"/>
                    <a:pt x="27958" y="49606"/>
                  </a:cubicBezTo>
                  <a:lnTo>
                    <a:pt x="27958" y="9925"/>
                  </a:lnTo>
                  <a:cubicBezTo>
                    <a:pt x="27958" y="4448"/>
                    <a:pt x="21706" y="0"/>
                    <a:pt x="13979" y="0"/>
                  </a:cubicBezTo>
                  <a:cubicBezTo>
                    <a:pt x="6252" y="0"/>
                    <a:pt x="0" y="4448"/>
                    <a:pt x="0" y="9925"/>
                  </a:cubicBezTo>
                  <a:lnTo>
                    <a:pt x="0" y="49616"/>
                  </a:lnTo>
                  <a:cubicBezTo>
                    <a:pt x="0" y="55093"/>
                    <a:pt x="6252" y="59531"/>
                    <a:pt x="13979" y="595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59;p7"/>
            <p:cNvSpPr/>
            <p:nvPr/>
          </p:nvSpPr>
          <p:spPr>
            <a:xfrm>
              <a:off x="2300091" y="2397306"/>
              <a:ext cx="62266" cy="19850"/>
            </a:xfrm>
            <a:custGeom>
              <a:avLst/>
              <a:gdLst/>
              <a:ahLst/>
              <a:cxnLst/>
              <a:rect l="l" t="t" r="r" b="b"/>
              <a:pathLst>
                <a:path w="83860" h="19850" extrusionOk="0">
                  <a:moveTo>
                    <a:pt x="69881" y="0"/>
                  </a:moveTo>
                  <a:lnTo>
                    <a:pt x="13979" y="0"/>
                  </a:lnTo>
                  <a:cubicBezTo>
                    <a:pt x="6265" y="0"/>
                    <a:pt x="0" y="4439"/>
                    <a:pt x="0" y="9925"/>
                  </a:cubicBezTo>
                  <a:cubicBezTo>
                    <a:pt x="0" y="15411"/>
                    <a:pt x="6252" y="19850"/>
                    <a:pt x="13979" y="19850"/>
                  </a:cubicBezTo>
                  <a:lnTo>
                    <a:pt x="69881" y="19850"/>
                  </a:lnTo>
                  <a:cubicBezTo>
                    <a:pt x="77595" y="19850"/>
                    <a:pt x="83860" y="15402"/>
                    <a:pt x="83860" y="9925"/>
                  </a:cubicBezTo>
                  <a:cubicBezTo>
                    <a:pt x="83860" y="4448"/>
                    <a:pt x="77595" y="0"/>
                    <a:pt x="69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60;p7"/>
            <p:cNvSpPr/>
            <p:nvPr/>
          </p:nvSpPr>
          <p:spPr>
            <a:xfrm>
              <a:off x="2341615" y="2288167"/>
              <a:ext cx="50091" cy="47903"/>
            </a:xfrm>
            <a:custGeom>
              <a:avLst/>
              <a:gdLst/>
              <a:ahLst/>
              <a:cxnLst/>
              <a:rect l="l" t="t" r="r" b="b"/>
              <a:pathLst>
                <a:path w="67463" h="47903" extrusionOk="0">
                  <a:moveTo>
                    <a:pt x="63378" y="30968"/>
                  </a:moveTo>
                  <a:lnTo>
                    <a:pt x="23856" y="2908"/>
                  </a:lnTo>
                  <a:cubicBezTo>
                    <a:pt x="18396" y="-969"/>
                    <a:pt x="9555" y="-969"/>
                    <a:pt x="4095" y="2908"/>
                  </a:cubicBezTo>
                  <a:cubicBezTo>
                    <a:pt x="-1365" y="6784"/>
                    <a:pt x="-1365" y="13061"/>
                    <a:pt x="4095" y="16938"/>
                  </a:cubicBezTo>
                  <a:lnTo>
                    <a:pt x="43617" y="44998"/>
                  </a:lnTo>
                  <a:cubicBezTo>
                    <a:pt x="46354" y="46942"/>
                    <a:pt x="49936" y="47904"/>
                    <a:pt x="53504" y="47904"/>
                  </a:cubicBezTo>
                  <a:cubicBezTo>
                    <a:pt x="57073" y="47904"/>
                    <a:pt x="60655" y="46932"/>
                    <a:pt x="63378" y="44998"/>
                  </a:cubicBezTo>
                  <a:cubicBezTo>
                    <a:pt x="68825" y="41122"/>
                    <a:pt x="68825" y="34845"/>
                    <a:pt x="63378" y="309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61;p7"/>
            <p:cNvSpPr/>
            <p:nvPr/>
          </p:nvSpPr>
          <p:spPr>
            <a:xfrm>
              <a:off x="2540589" y="2288167"/>
              <a:ext cx="50092" cy="47903"/>
            </a:xfrm>
            <a:custGeom>
              <a:avLst/>
              <a:gdLst/>
              <a:ahLst/>
              <a:cxnLst/>
              <a:rect l="l" t="t" r="r" b="b"/>
              <a:pathLst>
                <a:path w="67464" h="47903" extrusionOk="0">
                  <a:moveTo>
                    <a:pt x="63381" y="2908"/>
                  </a:moveTo>
                  <a:cubicBezTo>
                    <a:pt x="57921" y="-969"/>
                    <a:pt x="49081" y="-969"/>
                    <a:pt x="43607" y="2908"/>
                  </a:cubicBezTo>
                  <a:lnTo>
                    <a:pt x="4085" y="30968"/>
                  </a:lnTo>
                  <a:cubicBezTo>
                    <a:pt x="-1362" y="34845"/>
                    <a:pt x="-1362" y="41122"/>
                    <a:pt x="4085" y="44998"/>
                  </a:cubicBezTo>
                  <a:cubicBezTo>
                    <a:pt x="6822" y="46942"/>
                    <a:pt x="10404" y="47904"/>
                    <a:pt x="13959" y="47904"/>
                  </a:cubicBezTo>
                  <a:cubicBezTo>
                    <a:pt x="17541" y="47904"/>
                    <a:pt x="21109" y="46932"/>
                    <a:pt x="23846" y="44998"/>
                  </a:cubicBezTo>
                  <a:lnTo>
                    <a:pt x="63368" y="16938"/>
                  </a:lnTo>
                  <a:cubicBezTo>
                    <a:pt x="68828" y="13061"/>
                    <a:pt x="68828" y="6784"/>
                    <a:pt x="63381" y="29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62;p7"/>
            <p:cNvSpPr/>
            <p:nvPr/>
          </p:nvSpPr>
          <p:spPr>
            <a:xfrm>
              <a:off x="2569936" y="2397306"/>
              <a:ext cx="62256" cy="19850"/>
            </a:xfrm>
            <a:custGeom>
              <a:avLst/>
              <a:gdLst/>
              <a:ahLst/>
              <a:cxnLst/>
              <a:rect l="l" t="t" r="r" b="b"/>
              <a:pathLst>
                <a:path w="83846" h="19850" extrusionOk="0">
                  <a:moveTo>
                    <a:pt x="69881" y="0"/>
                  </a:moveTo>
                  <a:lnTo>
                    <a:pt x="13992" y="0"/>
                  </a:lnTo>
                  <a:cubicBezTo>
                    <a:pt x="6265" y="0"/>
                    <a:pt x="0" y="4439"/>
                    <a:pt x="0" y="9925"/>
                  </a:cubicBezTo>
                  <a:cubicBezTo>
                    <a:pt x="0" y="15411"/>
                    <a:pt x="6265" y="19850"/>
                    <a:pt x="13992" y="19850"/>
                  </a:cubicBezTo>
                  <a:lnTo>
                    <a:pt x="69881" y="19850"/>
                  </a:lnTo>
                  <a:cubicBezTo>
                    <a:pt x="77595" y="19850"/>
                    <a:pt x="83847" y="15411"/>
                    <a:pt x="83847" y="9925"/>
                  </a:cubicBezTo>
                  <a:cubicBezTo>
                    <a:pt x="83847" y="4439"/>
                    <a:pt x="77595" y="0"/>
                    <a:pt x="69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095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1323473" y="0"/>
            <a:ext cx="6485021" cy="582532"/>
          </a:xfrm>
          <a:prstGeom prst="rect">
            <a:avLst/>
          </a:prstGeom>
          <a:solidFill>
            <a:schemeClr val="tx1"/>
          </a:solidFill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Equivalent Regular Expressions</a:t>
            </a:r>
            <a:endParaRPr sz="2800" dirty="0">
              <a:solidFill>
                <a:schemeClr val="bg1"/>
              </a:solidFill>
            </a:endParaRPr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1628275" y="675020"/>
            <a:ext cx="5887500" cy="3785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65760" indent="-256032">
              <a:buNone/>
              <a:defRPr/>
            </a:pPr>
            <a:r>
              <a:rPr lang="en-US" sz="1800" dirty="0"/>
              <a:t>Two Regular Expressions are said to be equal if </a:t>
            </a:r>
            <a:r>
              <a:rPr lang="en-US" sz="1800" dirty="0" smtClean="0"/>
              <a:t>both </a:t>
            </a:r>
            <a:r>
              <a:rPr lang="en-US" sz="1800" dirty="0"/>
              <a:t>of them </a:t>
            </a:r>
            <a:endParaRPr lang="en-US" sz="1800" dirty="0" smtClean="0"/>
          </a:p>
          <a:p>
            <a:pPr marL="365760" indent="-256032">
              <a:buNone/>
              <a:defRPr/>
            </a:pPr>
            <a:r>
              <a:rPr lang="en-US" sz="1800" dirty="0" smtClean="0"/>
              <a:t>generates </a:t>
            </a:r>
            <a:r>
              <a:rPr lang="en-US" sz="1800" dirty="0"/>
              <a:t>the same language</a:t>
            </a:r>
            <a:endParaRPr lang="de-DE" sz="1800" dirty="0"/>
          </a:p>
          <a:p>
            <a:pPr marL="365760" indent="-256032">
              <a:buNone/>
              <a:defRPr/>
            </a:pPr>
            <a:endParaRPr lang="de-DE" sz="1600" dirty="0"/>
          </a:p>
          <a:p>
            <a:pPr marL="365760" indent="-256032">
              <a:buNone/>
              <a:defRPr/>
            </a:pPr>
            <a:r>
              <a:rPr lang="de-DE" sz="1800" dirty="0"/>
              <a:t>Example</a:t>
            </a:r>
          </a:p>
          <a:p>
            <a:pPr marL="395478" indent="-285750">
              <a:buClr>
                <a:schemeClr val="accent5">
                  <a:lumMod val="25000"/>
                </a:schemeClr>
              </a:buClr>
              <a:buSzPct val="139000"/>
              <a:buFont typeface="Wingdings" pitchFamily="2" charset="2"/>
              <a:buChar char="§"/>
              <a:defRPr/>
            </a:pPr>
            <a:r>
              <a:rPr lang="en-US" sz="1800" dirty="0"/>
              <a:t>Consider the following regular expressions</a:t>
            </a:r>
          </a:p>
          <a:p>
            <a:pPr marL="852678" lvl="1" indent="-285750">
              <a:buClr>
                <a:schemeClr val="accent5">
                  <a:lumMod val="25000"/>
                </a:schemeClr>
              </a:buClr>
              <a:buSzPct val="139000"/>
              <a:buFont typeface="Wingdings" pitchFamily="2" charset="2"/>
              <a:buChar char="§"/>
              <a:defRPr/>
            </a:pPr>
            <a:r>
              <a:rPr lang="pt-BR" sz="1800" dirty="0"/>
              <a:t>r1 = (a + b)* (aa + bb)</a:t>
            </a:r>
          </a:p>
          <a:p>
            <a:pPr marL="852678" lvl="1" indent="-285750">
              <a:buClr>
                <a:schemeClr val="accent5">
                  <a:lumMod val="25000"/>
                </a:schemeClr>
              </a:buClr>
              <a:buSzPct val="139000"/>
              <a:buFont typeface="Wingdings" pitchFamily="2" charset="2"/>
              <a:buChar char="§"/>
              <a:defRPr/>
            </a:pPr>
            <a:r>
              <a:rPr lang="en-US" sz="1800" dirty="0"/>
              <a:t>r2 = (a + b)*</a:t>
            </a:r>
            <a:r>
              <a:rPr lang="en-US" sz="1800" dirty="0" err="1"/>
              <a:t>aa</a:t>
            </a:r>
            <a:r>
              <a:rPr lang="en-US" sz="1800" dirty="0"/>
              <a:t> + ( a + b)*bb </a:t>
            </a:r>
          </a:p>
          <a:p>
            <a:pPr marL="852678" lvl="1" indent="-285750">
              <a:buClr>
                <a:schemeClr val="accent5">
                  <a:lumMod val="25000"/>
                </a:schemeClr>
              </a:buClr>
              <a:buSzPct val="139000"/>
              <a:buFont typeface="Wingdings" pitchFamily="2" charset="2"/>
              <a:buChar char="§"/>
              <a:defRPr/>
            </a:pPr>
            <a:r>
              <a:rPr lang="en-US" sz="1800" dirty="0"/>
              <a:t>then both regular expressions define the language of strings ending in </a:t>
            </a:r>
            <a:r>
              <a:rPr lang="en-US" sz="1800" dirty="0" err="1"/>
              <a:t>aa</a:t>
            </a:r>
            <a:r>
              <a:rPr lang="en-US" sz="1800" dirty="0"/>
              <a:t> or bb.</a:t>
            </a:r>
          </a:p>
        </p:txBody>
      </p:sp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5" name="Google Shape;338;p37"/>
          <p:cNvSpPr/>
          <p:nvPr/>
        </p:nvSpPr>
        <p:spPr>
          <a:xfrm>
            <a:off x="7841416" y="4555212"/>
            <a:ext cx="650886" cy="510286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86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1323473" y="0"/>
            <a:ext cx="6485021" cy="582532"/>
          </a:xfrm>
          <a:prstGeom prst="rect">
            <a:avLst/>
          </a:prstGeom>
          <a:solidFill>
            <a:schemeClr val="tx1"/>
          </a:solidFill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Definition of Regular Language</a:t>
            </a:r>
            <a:endParaRPr sz="2800" dirty="0">
              <a:solidFill>
                <a:schemeClr val="bg1"/>
              </a:solidFill>
            </a:endParaRPr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1628275" y="675020"/>
            <a:ext cx="5887500" cy="3785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eaLnBrk="1" hangingPunct="1">
              <a:buFont typeface="Wingdings" pitchFamily="2" charset="2"/>
              <a:buChar char="q"/>
            </a:pPr>
            <a:r>
              <a:rPr lang="en-US" dirty="0" smtClean="0"/>
              <a:t>The </a:t>
            </a:r>
            <a:r>
              <a:rPr lang="en-US" dirty="0"/>
              <a:t>language generated by any regular expression is called a </a:t>
            </a:r>
            <a:r>
              <a:rPr lang="en-US" b="1" dirty="0"/>
              <a:t>regular language.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dirty="0" smtClean="0"/>
              <a:t>If </a:t>
            </a:r>
            <a:r>
              <a:rPr lang="en-US" dirty="0"/>
              <a:t>r1, r2 are regular expressions, corresponding to the languages L1 and L2 then the languages generated by 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sz="2000" dirty="0" smtClean="0"/>
              <a:t>r1</a:t>
            </a:r>
            <a:r>
              <a:rPr lang="en-US" sz="2000" dirty="0"/>
              <a:t>+ r2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sz="2000" dirty="0"/>
              <a:t>r1r2 ( or r2r1)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sz="2000" dirty="0"/>
              <a:t>r1* ( or r2* ) </a:t>
            </a:r>
          </a:p>
          <a:p>
            <a:pPr marL="533400" lvl="1" indent="0" eaLnBrk="1" hangingPunct="1">
              <a:buNone/>
            </a:pPr>
            <a:r>
              <a:rPr lang="en-US" dirty="0" smtClean="0"/>
              <a:t>are </a:t>
            </a:r>
            <a:r>
              <a:rPr lang="en-US" dirty="0"/>
              <a:t>also regular languages.</a:t>
            </a:r>
            <a:endParaRPr lang="en-US" sz="2800" dirty="0"/>
          </a:p>
        </p:txBody>
      </p:sp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5" name="Google Shape;338;p37"/>
          <p:cNvSpPr/>
          <p:nvPr/>
        </p:nvSpPr>
        <p:spPr>
          <a:xfrm>
            <a:off x="7841416" y="4555212"/>
            <a:ext cx="650886" cy="510286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44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1323473" y="0"/>
            <a:ext cx="6485021" cy="582532"/>
          </a:xfrm>
          <a:prstGeom prst="rect">
            <a:avLst/>
          </a:prstGeom>
          <a:solidFill>
            <a:schemeClr val="tx1"/>
          </a:solidFill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Definition of Regular Language (Contd..)</a:t>
            </a:r>
            <a:endParaRPr sz="2800" dirty="0">
              <a:solidFill>
                <a:schemeClr val="bg1"/>
              </a:solidFill>
            </a:endParaRPr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1628275" y="675020"/>
            <a:ext cx="5887500" cy="3785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eaLnBrk="1" hangingPunct="1">
              <a:buFontTx/>
              <a:buNone/>
            </a:pPr>
            <a:r>
              <a:rPr lang="en-US" dirty="0" smtClean="0"/>
              <a:t>If </a:t>
            </a:r>
            <a:r>
              <a:rPr lang="en-US" dirty="0"/>
              <a:t>r1 = (</a:t>
            </a:r>
            <a:r>
              <a:rPr lang="en-US" dirty="0" err="1"/>
              <a:t>aa</a:t>
            </a:r>
            <a:r>
              <a:rPr lang="en-US" dirty="0"/>
              <a:t> + bb) and r2 = ( a + b) then</a:t>
            </a:r>
          </a:p>
          <a:p>
            <a:pPr eaLnBrk="1" hangingPunct="1">
              <a:buFontTx/>
              <a:buNone/>
            </a:pPr>
            <a:r>
              <a:rPr lang="pt-BR" dirty="0" smtClean="0"/>
              <a:t>r1+r2 </a:t>
            </a:r>
            <a:r>
              <a:rPr lang="pt-BR" dirty="0"/>
              <a:t>= (aa + bb) + (a + b)</a:t>
            </a:r>
          </a:p>
          <a:p>
            <a:pPr eaLnBrk="1" hangingPunct="1">
              <a:buFontTx/>
              <a:buNone/>
            </a:pPr>
            <a:r>
              <a:rPr lang="pt-BR" dirty="0" smtClean="0"/>
              <a:t>r1r2 </a:t>
            </a:r>
            <a:r>
              <a:rPr lang="pt-BR" dirty="0"/>
              <a:t>= (aa + bb) (a + b)</a:t>
            </a:r>
          </a:p>
          <a:p>
            <a:pPr eaLnBrk="1" hangingPunct="1">
              <a:buFontTx/>
              <a:buNone/>
            </a:pPr>
            <a:r>
              <a:rPr lang="en-US" dirty="0" smtClean="0"/>
              <a:t>(</a:t>
            </a:r>
            <a:r>
              <a:rPr lang="en-US" dirty="0"/>
              <a:t>r1)* = (</a:t>
            </a:r>
            <a:r>
              <a:rPr lang="en-US" dirty="0" err="1"/>
              <a:t>aa</a:t>
            </a:r>
            <a:r>
              <a:rPr lang="en-US" dirty="0"/>
              <a:t> + bb</a:t>
            </a:r>
            <a:r>
              <a:rPr lang="en-US" dirty="0" smtClean="0"/>
              <a:t>)*</a:t>
            </a:r>
          </a:p>
          <a:p>
            <a:pPr eaLnBrk="1" hangingPunct="1">
              <a:buFontTx/>
              <a:buNone/>
            </a:pPr>
            <a:r>
              <a:rPr lang="en-US" dirty="0" smtClean="0"/>
              <a:t>(</a:t>
            </a:r>
            <a:r>
              <a:rPr lang="en-US" dirty="0"/>
              <a:t>r2)* = (</a:t>
            </a:r>
            <a:r>
              <a:rPr lang="en-US" dirty="0" err="1"/>
              <a:t>a+b</a:t>
            </a:r>
            <a:r>
              <a:rPr lang="en-US" dirty="0"/>
              <a:t>)*</a:t>
            </a:r>
          </a:p>
        </p:txBody>
      </p:sp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5" name="Google Shape;338;p37"/>
          <p:cNvSpPr/>
          <p:nvPr/>
        </p:nvSpPr>
        <p:spPr>
          <a:xfrm>
            <a:off x="7841416" y="4555212"/>
            <a:ext cx="650886" cy="510286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13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1323473" y="0"/>
            <a:ext cx="6485021" cy="582532"/>
          </a:xfrm>
          <a:prstGeom prst="rect">
            <a:avLst/>
          </a:prstGeom>
          <a:solidFill>
            <a:schemeClr val="tx1"/>
          </a:solidFill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Formal Definition Finite Automata</a:t>
            </a:r>
            <a:endParaRPr sz="2800" dirty="0">
              <a:solidFill>
                <a:schemeClr val="bg1"/>
              </a:solidFill>
            </a:endParaRPr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1628275" y="675020"/>
            <a:ext cx="5887500" cy="3785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Wingdings 3" pitchFamily="18" charset="2"/>
              <a:buNone/>
            </a:pPr>
            <a:r>
              <a:rPr lang="en-US" sz="2000" dirty="0"/>
              <a:t>A </a:t>
            </a:r>
            <a:r>
              <a:rPr lang="en-US" sz="2000" i="1" dirty="0"/>
              <a:t>finite automaton (FA) is a 5-tuple (</a:t>
            </a:r>
            <a:r>
              <a:rPr lang="en-US" sz="2000" i="1" dirty="0">
                <a:solidFill>
                  <a:schemeClr val="accent1"/>
                </a:solidFill>
              </a:rPr>
              <a:t>Q,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smtClean="0">
                <a:solidFill>
                  <a:schemeClr val="accent1"/>
                </a:solidFill>
              </a:rPr>
              <a:t>Σ</a:t>
            </a:r>
            <a:r>
              <a:rPr lang="en-US" sz="2000" i="1" dirty="0" smtClean="0">
                <a:solidFill>
                  <a:schemeClr val="accent1"/>
                </a:solidFill>
              </a:rPr>
              <a:t>, q0</a:t>
            </a:r>
            <a:r>
              <a:rPr lang="en-US" sz="2000" i="1" dirty="0">
                <a:solidFill>
                  <a:schemeClr val="accent1"/>
                </a:solidFill>
              </a:rPr>
              <a:t>, A, </a:t>
            </a:r>
            <a:r>
              <a:rPr lang="el-GR" sz="2000" i="1" dirty="0">
                <a:solidFill>
                  <a:schemeClr val="accent1"/>
                </a:solidFill>
              </a:rPr>
              <a:t>δ</a:t>
            </a:r>
            <a:r>
              <a:rPr lang="el-GR" sz="2000" i="1" dirty="0"/>
              <a:t>), </a:t>
            </a:r>
            <a:r>
              <a:rPr lang="en-US" sz="2000" i="1" dirty="0"/>
              <a:t>where</a:t>
            </a:r>
          </a:p>
          <a:p>
            <a:r>
              <a:rPr lang="en-US" sz="1800" i="1" dirty="0">
                <a:solidFill>
                  <a:schemeClr val="accent1"/>
                </a:solidFill>
              </a:rPr>
              <a:t>Q</a:t>
            </a:r>
            <a:r>
              <a:rPr lang="en-US" sz="1800" i="1" dirty="0"/>
              <a:t> is a finite set of states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Σ</a:t>
            </a:r>
            <a:r>
              <a:rPr lang="en-US" sz="1800" i="1" dirty="0">
                <a:solidFill>
                  <a:schemeClr val="accent1"/>
                </a:solidFill>
              </a:rPr>
              <a:t> </a:t>
            </a:r>
            <a:r>
              <a:rPr lang="en-US" sz="1800" i="1" dirty="0"/>
              <a:t>is a finite input alphabet</a:t>
            </a:r>
          </a:p>
          <a:p>
            <a:r>
              <a:rPr lang="en-US" sz="1800" i="1" dirty="0">
                <a:solidFill>
                  <a:schemeClr val="accent1"/>
                </a:solidFill>
              </a:rPr>
              <a:t>q0 ∈ Q </a:t>
            </a:r>
            <a:r>
              <a:rPr lang="en-US" sz="1800" i="1" dirty="0"/>
              <a:t>is the initial state</a:t>
            </a:r>
          </a:p>
          <a:p>
            <a:r>
              <a:rPr lang="en-US" sz="1800" i="1" dirty="0">
                <a:solidFill>
                  <a:schemeClr val="accent1"/>
                </a:solidFill>
              </a:rPr>
              <a:t>A ⊆ Q </a:t>
            </a:r>
            <a:r>
              <a:rPr lang="en-US" sz="1800" i="1" dirty="0"/>
              <a:t>is the set of accepting states</a:t>
            </a:r>
          </a:p>
          <a:p>
            <a:r>
              <a:rPr lang="en-US" sz="1800" i="1" dirty="0">
                <a:solidFill>
                  <a:schemeClr val="accent1"/>
                </a:solidFill>
              </a:rPr>
              <a:t>δ : Q × </a:t>
            </a:r>
            <a:r>
              <a:rPr lang="en-US" sz="1800" dirty="0">
                <a:solidFill>
                  <a:schemeClr val="accent1"/>
                </a:solidFill>
              </a:rPr>
              <a:t>Σ</a:t>
            </a:r>
            <a:r>
              <a:rPr lang="en-US" sz="1800" i="1" dirty="0">
                <a:solidFill>
                  <a:schemeClr val="accent1"/>
                </a:solidFill>
              </a:rPr>
              <a:t> → Q </a:t>
            </a:r>
            <a:r>
              <a:rPr lang="en-US" sz="1800" i="1" dirty="0"/>
              <a:t>is the transition function</a:t>
            </a:r>
          </a:p>
          <a:p>
            <a:pPr>
              <a:buFont typeface="Wingdings 3" pitchFamily="18" charset="2"/>
              <a:buNone/>
            </a:pPr>
            <a:r>
              <a:rPr lang="en-US" sz="2000" dirty="0"/>
              <a:t>For any element </a:t>
            </a:r>
            <a:r>
              <a:rPr lang="en-US" sz="2000" i="1" dirty="0">
                <a:solidFill>
                  <a:schemeClr val="accent1"/>
                </a:solidFill>
              </a:rPr>
              <a:t>q </a:t>
            </a:r>
            <a:r>
              <a:rPr lang="en-US" sz="2000" i="1" dirty="0"/>
              <a:t>of </a:t>
            </a:r>
            <a:r>
              <a:rPr lang="en-US" sz="2000" i="1" dirty="0">
                <a:solidFill>
                  <a:schemeClr val="accent1"/>
                </a:solidFill>
              </a:rPr>
              <a:t>Q</a:t>
            </a:r>
            <a:r>
              <a:rPr lang="en-US" sz="2000" i="1" dirty="0"/>
              <a:t> and any </a:t>
            </a:r>
            <a:r>
              <a:rPr lang="en-US" sz="2000" i="1" dirty="0" smtClean="0"/>
              <a:t>symbol </a:t>
            </a:r>
            <a:r>
              <a:rPr lang="en-US" sz="2000" i="1" dirty="0" smtClean="0">
                <a:solidFill>
                  <a:schemeClr val="accent1"/>
                </a:solidFill>
              </a:rPr>
              <a:t>σ </a:t>
            </a:r>
            <a:r>
              <a:rPr lang="en-US" sz="2000" i="1" dirty="0">
                <a:solidFill>
                  <a:schemeClr val="accent1"/>
                </a:solidFill>
              </a:rPr>
              <a:t>∈  </a:t>
            </a:r>
            <a:r>
              <a:rPr lang="en-US" sz="2000" dirty="0">
                <a:solidFill>
                  <a:schemeClr val="accent1"/>
                </a:solidFill>
              </a:rPr>
              <a:t>Σ</a:t>
            </a:r>
            <a:r>
              <a:rPr lang="en-US" sz="2000" i="1" dirty="0"/>
              <a:t>, we interpret </a:t>
            </a:r>
            <a:r>
              <a:rPr lang="en-US" sz="2000" i="1" dirty="0">
                <a:solidFill>
                  <a:schemeClr val="accent1"/>
                </a:solidFill>
              </a:rPr>
              <a:t>δ(q, σ) </a:t>
            </a:r>
            <a:r>
              <a:rPr lang="en-US" sz="2000" dirty="0"/>
              <a:t>as the state to which the FA moves, if it is in state </a:t>
            </a:r>
            <a:r>
              <a:rPr lang="en-US" sz="2000" i="1" dirty="0" smtClean="0">
                <a:solidFill>
                  <a:schemeClr val="accent1"/>
                </a:solidFill>
              </a:rPr>
              <a:t>q</a:t>
            </a:r>
            <a:r>
              <a:rPr lang="en-US" sz="2000" i="1" dirty="0" smtClean="0"/>
              <a:t> and </a:t>
            </a:r>
            <a:r>
              <a:rPr lang="en-US" sz="2000" i="1" dirty="0"/>
              <a:t>receives the </a:t>
            </a:r>
            <a:r>
              <a:rPr lang="en-US" sz="2000" dirty="0" smtClean="0"/>
              <a:t>input </a:t>
            </a:r>
            <a:r>
              <a:rPr lang="el-GR" sz="2000" i="1" dirty="0">
                <a:solidFill>
                  <a:schemeClr val="accent1"/>
                </a:solidFill>
              </a:rPr>
              <a:t>σ</a:t>
            </a:r>
            <a:r>
              <a:rPr lang="el-GR" sz="2000" i="1" dirty="0"/>
              <a:t> </a:t>
            </a:r>
            <a:r>
              <a:rPr lang="el-GR" sz="2000" i="1" dirty="0" smtClean="0"/>
              <a:t>.</a:t>
            </a:r>
            <a:endParaRPr lang="en-US" sz="2000" i="1" dirty="0" smtClean="0"/>
          </a:p>
          <a:p>
            <a:pPr>
              <a:buFont typeface="Wingdings 3" pitchFamily="18" charset="2"/>
              <a:buNone/>
            </a:pPr>
            <a:r>
              <a:rPr lang="en-US" sz="1400" i="1" dirty="0" smtClean="0">
                <a:solidFill>
                  <a:schemeClr val="tx1"/>
                </a:solidFill>
              </a:rPr>
              <a:t>					δ = Lower case Delta</a:t>
            </a:r>
          </a:p>
          <a:p>
            <a:pPr>
              <a:buFont typeface="Wingdings 3" pitchFamily="18" charset="2"/>
              <a:buNone/>
            </a:pPr>
            <a:r>
              <a:rPr lang="en-US" sz="1400" i="1" dirty="0" smtClean="0">
                <a:solidFill>
                  <a:schemeClr val="tx1"/>
                </a:solidFill>
              </a:rPr>
              <a:t>					σ = Lower Case Sigma</a:t>
            </a:r>
            <a:endParaRPr lang="en-US" sz="1400" i="1" dirty="0">
              <a:solidFill>
                <a:schemeClr val="tx1"/>
              </a:solidFill>
            </a:endParaRPr>
          </a:p>
          <a:p>
            <a:pPr>
              <a:buFont typeface="Wingdings 3" pitchFamily="18" charset="2"/>
              <a:buNone/>
            </a:pPr>
            <a:endParaRPr lang="de-DE" sz="2000" dirty="0"/>
          </a:p>
        </p:txBody>
      </p:sp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5" name="Google Shape;338;p37"/>
          <p:cNvSpPr/>
          <p:nvPr/>
        </p:nvSpPr>
        <p:spPr>
          <a:xfrm>
            <a:off x="7841416" y="4555212"/>
            <a:ext cx="650886" cy="510286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2217214" y="2558186"/>
              <a:ext cx="1222920" cy="10476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11094" y="2549546"/>
                <a:ext cx="1237680" cy="106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62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Finite Automata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en-US" sz="2100" dirty="0"/>
          </a:p>
          <a:p>
            <a:pPr eaLnBrk="1" hangingPunct="1">
              <a:buFontTx/>
              <a:buNone/>
            </a:pPr>
            <a:r>
              <a:rPr lang="en-US" altLang="en-US" sz="2100" u="sng" dirty="0"/>
              <a:t>Example 1</a:t>
            </a:r>
          </a:p>
          <a:p>
            <a:pPr eaLnBrk="1" hangingPunct="1">
              <a:buFontTx/>
              <a:buNone/>
            </a:pPr>
            <a:endParaRPr lang="en-US" altLang="en-US" sz="2100" dirty="0"/>
          </a:p>
          <a:p>
            <a:pPr eaLnBrk="1" hangingPunct="1">
              <a:buFontTx/>
              <a:buNone/>
            </a:pPr>
            <a:r>
              <a:rPr lang="en-US" altLang="en-US" sz="2100" dirty="0"/>
              <a:t>Construct an FA that </a:t>
            </a:r>
            <a:r>
              <a:rPr lang="en-US" altLang="en-US" sz="2100" dirty="0" err="1"/>
              <a:t>ccepts</a:t>
            </a:r>
            <a:r>
              <a:rPr lang="en-US" altLang="en-US" sz="2100" dirty="0"/>
              <a:t> all strings </a:t>
            </a:r>
          </a:p>
          <a:p>
            <a:pPr eaLnBrk="1" hangingPunct="1">
              <a:buFontTx/>
              <a:buNone/>
            </a:pPr>
            <a:r>
              <a:rPr lang="en-US" altLang="en-US" sz="2100" dirty="0"/>
              <a:t>from the alphabet {</a:t>
            </a:r>
            <a:r>
              <a:rPr lang="en-US" altLang="en-US" sz="2100" dirty="0" err="1"/>
              <a:t>a,b</a:t>
            </a:r>
            <a:r>
              <a:rPr lang="en-US" altLang="en-US" sz="2100" dirty="0"/>
              <a:t>} except </a:t>
            </a:r>
            <a:r>
              <a:rPr lang="el-GR" altLang="en-US" sz="2100" dirty="0"/>
              <a:t>Λ</a:t>
            </a:r>
            <a:r>
              <a:rPr lang="en-US" altLang="en-US" sz="2100" dirty="0"/>
              <a:t>.</a:t>
            </a:r>
          </a:p>
          <a:p>
            <a:pPr eaLnBrk="1" hangingPunct="1">
              <a:buFontTx/>
              <a:buNone/>
            </a:pPr>
            <a:endParaRPr lang="en-US" altLang="en-US" sz="2100" dirty="0"/>
          </a:p>
          <a:p>
            <a:pPr eaLnBrk="1" hangingPunct="1">
              <a:buFontTx/>
              <a:buNone/>
            </a:pPr>
            <a:endParaRPr lang="de-DE" altLang="en-US" sz="2100" dirty="0"/>
          </a:p>
        </p:txBody>
      </p:sp>
    </p:spTree>
    <p:extLst>
      <p:ext uri="{BB962C8B-B14F-4D97-AF65-F5344CB8AC3E}">
        <p14:creationId xmlns:p14="http://schemas.microsoft.com/office/powerpoint/2010/main" val="255063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Finite Automata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 sz="2100" u="sng" dirty="0" smtClean="0"/>
              <a:t>Solution </a:t>
            </a:r>
            <a:r>
              <a:rPr lang="en-US" altLang="en-US" sz="2100" u="sng" dirty="0"/>
              <a:t>of Example 1</a:t>
            </a:r>
          </a:p>
          <a:p>
            <a:pPr eaLnBrk="1" hangingPunct="1">
              <a:buFontTx/>
              <a:buNone/>
            </a:pPr>
            <a:endParaRPr lang="en-US" altLang="en-US" sz="2100" dirty="0"/>
          </a:p>
          <a:p>
            <a:pPr eaLnBrk="1" hangingPunct="1">
              <a:buFontTx/>
              <a:buNone/>
            </a:pPr>
            <a:endParaRPr lang="de-DE" altLang="en-US" sz="21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368" y="2107593"/>
            <a:ext cx="4315505" cy="1840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512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Finite Automata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 sz="2100" u="sng" dirty="0" smtClean="0"/>
              <a:t>Example </a:t>
            </a:r>
            <a:r>
              <a:rPr lang="en-US" altLang="en-US" sz="2100" u="sng" dirty="0"/>
              <a:t>2</a:t>
            </a:r>
          </a:p>
          <a:p>
            <a:pPr eaLnBrk="1" hangingPunct="1">
              <a:buFont typeface="Wingdings 3" panose="05040102010807070707" pitchFamily="18" charset="2"/>
              <a:buNone/>
            </a:pPr>
            <a:endParaRPr lang="en-US" altLang="en-US" sz="2100" u="sng" dirty="0"/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 sz="2100" dirty="0"/>
              <a:t>Construct an FA which accept all words 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 sz="2100" dirty="0"/>
              <a:t>from the alphabet {</a:t>
            </a:r>
            <a:r>
              <a:rPr lang="en-US" altLang="en-US" sz="2100" dirty="0" err="1"/>
              <a:t>a,b</a:t>
            </a:r>
            <a:r>
              <a:rPr lang="en-US" altLang="en-US" sz="2100" dirty="0"/>
              <a:t>} including </a:t>
            </a:r>
            <a:r>
              <a:rPr lang="el-GR" altLang="en-US" sz="2100" dirty="0"/>
              <a:t>Λ</a:t>
            </a:r>
            <a:endParaRPr lang="en-US" altLang="en-US" sz="2100" u="sng" dirty="0"/>
          </a:p>
          <a:p>
            <a:pPr eaLnBrk="1" hangingPunct="1">
              <a:buFontTx/>
              <a:buNone/>
            </a:pPr>
            <a:endParaRPr lang="en-US" altLang="en-US" sz="2100" dirty="0"/>
          </a:p>
          <a:p>
            <a:pPr eaLnBrk="1" hangingPunct="1">
              <a:buFontTx/>
              <a:buNone/>
            </a:pPr>
            <a:endParaRPr lang="de-DE" altLang="en-US" sz="2100" dirty="0"/>
          </a:p>
        </p:txBody>
      </p:sp>
    </p:spTree>
    <p:extLst>
      <p:ext uri="{BB962C8B-B14F-4D97-AF65-F5344CB8AC3E}">
        <p14:creationId xmlns:p14="http://schemas.microsoft.com/office/powerpoint/2010/main" val="404649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Finite Automata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 sz="2100" u="sng" dirty="0" smtClean="0"/>
              <a:t>Solution </a:t>
            </a:r>
            <a:r>
              <a:rPr lang="en-US" altLang="en-US" sz="2100" u="sng" dirty="0"/>
              <a:t>of Example 2</a:t>
            </a:r>
          </a:p>
          <a:p>
            <a:pPr eaLnBrk="1" hangingPunct="1">
              <a:buFontTx/>
              <a:buNone/>
            </a:pPr>
            <a:endParaRPr lang="en-US" altLang="en-US" sz="2100" dirty="0"/>
          </a:p>
          <a:p>
            <a:pPr eaLnBrk="1" hangingPunct="1">
              <a:buFontTx/>
              <a:buNone/>
            </a:pPr>
            <a:endParaRPr lang="de-DE" altLang="en-US" sz="21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814" y="2394814"/>
            <a:ext cx="5743362" cy="1485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78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albot template">
  <a:themeElements>
    <a:clrScheme name="Custom 347">
      <a:dk1>
        <a:srgbClr val="393B44"/>
      </a:dk1>
      <a:lt1>
        <a:srgbClr val="FFFFFF"/>
      </a:lt1>
      <a:dk2>
        <a:srgbClr val="98ADBE"/>
      </a:dk2>
      <a:lt2>
        <a:srgbClr val="F5F5F5"/>
      </a:lt2>
      <a:accent1>
        <a:srgbClr val="2768CF"/>
      </a:accent1>
      <a:accent2>
        <a:srgbClr val="39B5D8"/>
      </a:accent2>
      <a:accent3>
        <a:srgbClr val="F16A39"/>
      </a:accent3>
      <a:accent4>
        <a:srgbClr val="DA2323"/>
      </a:accent4>
      <a:accent5>
        <a:srgbClr val="FFE599"/>
      </a:accent5>
      <a:accent6>
        <a:srgbClr val="FFD966"/>
      </a:accent6>
      <a:hlink>
        <a:srgbClr val="0B8FB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6096</TotalTime>
  <Words>468</Words>
  <Application>Microsoft Office PowerPoint</Application>
  <PresentationFormat>On-screen Show (16:9)</PresentationFormat>
  <Paragraphs>83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Patrick Hand</vt:lpstr>
      <vt:lpstr>Wingdings</vt:lpstr>
      <vt:lpstr>Verdana</vt:lpstr>
      <vt:lpstr>Patrick Hand SC</vt:lpstr>
      <vt:lpstr>Calibri</vt:lpstr>
      <vt:lpstr>Wingdings 3</vt:lpstr>
      <vt:lpstr>Talbot template</vt:lpstr>
      <vt:lpstr>Theory of Automata</vt:lpstr>
      <vt:lpstr>Equivalent Regular Expressions</vt:lpstr>
      <vt:lpstr>Definition of Regular Language</vt:lpstr>
      <vt:lpstr>Definition of Regular Language (Contd..)</vt:lpstr>
      <vt:lpstr>Formal Definition Finite Automata</vt:lpstr>
      <vt:lpstr>Finite Automata</vt:lpstr>
      <vt:lpstr>Finite Automata</vt:lpstr>
      <vt:lpstr>Finite Automata</vt:lpstr>
      <vt:lpstr>Finite Automata</vt:lpstr>
      <vt:lpstr>Finite Automata</vt:lpstr>
      <vt:lpstr>Finite Automata</vt:lpstr>
      <vt:lpstr>Relation between RE and FA</vt:lpstr>
      <vt:lpstr>Construct FA from given RE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Securing Data using Cryptography with steganography</dc:title>
  <cp:lastModifiedBy>Dell</cp:lastModifiedBy>
  <cp:revision>66</cp:revision>
  <dcterms:modified xsi:type="dcterms:W3CDTF">2021-09-07T06:04:24Z</dcterms:modified>
</cp:coreProperties>
</file>