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46" r:id="rId3"/>
    <p:sldId id="351" r:id="rId4"/>
    <p:sldId id="353" r:id="rId5"/>
    <p:sldId id="352" r:id="rId6"/>
    <p:sldId id="354" r:id="rId7"/>
    <p:sldId id="319" r:id="rId8"/>
  </p:sldIdLst>
  <p:sldSz cx="9144000" cy="5143500" type="screen16x9"/>
  <p:notesSz cx="6858000" cy="9144000"/>
  <p:embeddedFontLst>
    <p:embeddedFont>
      <p:font typeface="Patrick Hand" panose="020B0604020202020204" charset="0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atrick Hand S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206" autoAdjust="0"/>
  </p:normalViewPr>
  <p:slideViewPr>
    <p:cSldViewPr snapToGrid="0">
      <p:cViewPr varScale="1">
        <p:scale>
          <a:sx n="116" d="100"/>
          <a:sy n="116" d="100"/>
        </p:scale>
        <p:origin x="49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</a:t>
            </a:r>
            <a:r>
              <a:rPr lang="en-US" sz="3200" b="1" smtClean="0">
                <a:latin typeface="Patrick Hand" charset="0"/>
                <a:ea typeface="Verdana" pitchFamily="34" charset="0"/>
              </a:rPr>
              <a:t># </a:t>
            </a:r>
            <a:r>
              <a:rPr lang="en-US" sz="3200" b="1" smtClean="0">
                <a:latin typeface="Patrick Hand" charset="0"/>
                <a:ea typeface="Verdana" pitchFamily="34" charset="0"/>
              </a:rPr>
              <a:t>06</a:t>
            </a:r>
            <a:endParaRPr lang="en-US" sz="3200" b="1" dirty="0" smtClean="0"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lang="en-US" sz="1800" b="1" dirty="0">
              <a:solidFill>
                <a:schemeClr val="dk1"/>
              </a:solidFill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Deterministic Finite Automata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Also </a:t>
            </a:r>
            <a:r>
              <a:rPr lang="en-US" sz="1800" dirty="0"/>
              <a:t>known as Finite state machine, Finite state automata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represents an abstract machine which is used to represent a regular language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 </a:t>
            </a:r>
            <a:r>
              <a:rPr lang="en-US" sz="1800" dirty="0"/>
              <a:t>regular expression can also be represented using Finite Automata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There </a:t>
            </a:r>
            <a:r>
              <a:rPr lang="en-US" sz="1800" dirty="0"/>
              <a:t>are two ways to specify an FA: </a:t>
            </a:r>
            <a:r>
              <a:rPr lang="en-US" sz="1800" dirty="0" smtClean="0"/>
              <a:t>Directed Graphs and </a:t>
            </a:r>
            <a:r>
              <a:rPr lang="en-US" sz="1800" dirty="0"/>
              <a:t>Transition </a:t>
            </a:r>
            <a:r>
              <a:rPr lang="en-US" sz="1800" dirty="0" smtClean="0"/>
              <a:t>Tables.  </a:t>
            </a:r>
            <a:endParaRPr lang="en-US" sz="18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Finite </a:t>
            </a:r>
            <a:r>
              <a:rPr lang="en-US" dirty="0" smtClean="0">
                <a:solidFill>
                  <a:schemeClr val="bg1"/>
                </a:solidFill>
              </a:rPr>
              <a:t>Automata Informal </a:t>
            </a:r>
            <a:r>
              <a:rPr lang="en-US" dirty="0">
                <a:solidFill>
                  <a:schemeClr val="bg1"/>
                </a:solidFill>
              </a:rPr>
              <a:t>Definition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An FA </a:t>
            </a:r>
            <a:r>
              <a:rPr lang="en-US" dirty="0" smtClean="0"/>
              <a:t>may be defined </a:t>
            </a:r>
            <a:r>
              <a:rPr lang="en-US" dirty="0"/>
              <a:t>as follows:-</a:t>
            </a:r>
          </a:p>
          <a:p>
            <a:pPr lvl="1"/>
            <a:r>
              <a:rPr lang="en-US" dirty="0"/>
              <a:t>Finite no of states in which one state must be initial state and more than one or may be none can be the final states. </a:t>
            </a:r>
          </a:p>
          <a:p>
            <a:pPr lvl="1"/>
            <a:r>
              <a:rPr lang="en-US" dirty="0"/>
              <a:t>Sigma </a:t>
            </a:r>
            <a:r>
              <a:rPr lang="el-GR" dirty="0"/>
              <a:t>Σ</a:t>
            </a:r>
            <a:r>
              <a:rPr lang="en-US" dirty="0"/>
              <a:t> provides the input letters from which input strings can be formed.</a:t>
            </a:r>
          </a:p>
          <a:p>
            <a:pPr lvl="1"/>
            <a:r>
              <a:rPr lang="en-US" b="1" dirty="0"/>
              <a:t>FA Distinguishing Rule</a:t>
            </a:r>
            <a:r>
              <a:rPr lang="en-US" dirty="0"/>
              <a:t>: For each state, there must be an out going transition for each input letter in Sigma </a:t>
            </a:r>
            <a:r>
              <a:rPr lang="el-GR" dirty="0"/>
              <a:t>Σ</a:t>
            </a:r>
            <a:r>
              <a:rPr lang="en-US" dirty="0"/>
              <a:t>. 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l-GR" dirty="0"/>
              <a:t>Σ</a:t>
            </a:r>
            <a:r>
              <a:rPr lang="en-US" dirty="0"/>
              <a:t>  = {</a:t>
            </a:r>
            <a:r>
              <a:rPr lang="en-US" dirty="0" err="1"/>
              <a:t>a,b</a:t>
            </a:r>
            <a:r>
              <a:rPr lang="en-US" dirty="0"/>
              <a:t>} and states = 0,1,2 where 0 is an initial state </a:t>
            </a:r>
            <a:r>
              <a:rPr lang="en-US"/>
              <a:t>and </a:t>
            </a:r>
            <a:r>
              <a:rPr lang="en-US" smtClean="0"/>
              <a:t>2 </a:t>
            </a:r>
            <a:r>
              <a:rPr lang="en-US" dirty="0"/>
              <a:t>is the final state. </a:t>
            </a:r>
          </a:p>
          <a:p>
            <a:pPr marL="0" lv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lvl="0" indent="0">
              <a:buNone/>
              <a:defRPr/>
            </a:pPr>
            <a:r>
              <a:rPr lang="en-US" dirty="0" smtClean="0"/>
              <a:t>Transitions</a:t>
            </a:r>
            <a:r>
              <a:rPr lang="en-US" dirty="0"/>
              <a:t>: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sz="2800" dirty="0"/>
              <a:t>At state 0 reading </a:t>
            </a:r>
            <a:r>
              <a:rPr lang="en-US" sz="2800" dirty="0" err="1"/>
              <a:t>a,b</a:t>
            </a:r>
            <a:r>
              <a:rPr lang="en-US" sz="2800" dirty="0"/>
              <a:t> go to state 1,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sz="2800" dirty="0"/>
              <a:t>At state 1 reading a, b  go to state 2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sz="2800" dirty="0"/>
              <a:t>At state 2 reading a, b go to state </a:t>
            </a:r>
            <a:r>
              <a:rPr lang="en-US" sz="2800" dirty="0" smtClean="0"/>
              <a:t>2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Transition Table for The Given FA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19" y="743132"/>
            <a:ext cx="4271962" cy="365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1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Home Work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l-GR" sz="2000" dirty="0"/>
              <a:t>Σ</a:t>
            </a:r>
            <a:r>
              <a:rPr lang="en-US" sz="2000" dirty="0"/>
              <a:t>  = {</a:t>
            </a:r>
            <a:r>
              <a:rPr lang="en-US" sz="2000" dirty="0" err="1"/>
              <a:t>a,b</a:t>
            </a:r>
            <a:r>
              <a:rPr lang="en-US" sz="2000" dirty="0"/>
              <a:t>} and states = 0,1,2 where 0 is an initial state and </a:t>
            </a:r>
            <a:r>
              <a:rPr lang="en-US" sz="2000" dirty="0" smtClean="0"/>
              <a:t>2 </a:t>
            </a:r>
            <a:r>
              <a:rPr lang="en-US" sz="2000" dirty="0"/>
              <a:t>is the final state. </a:t>
            </a:r>
          </a:p>
          <a:p>
            <a:pPr marL="0" lvl="0" indent="0">
              <a:buNone/>
              <a:defRPr/>
            </a:pPr>
            <a:endParaRPr lang="en-US" sz="2000" dirty="0" smtClean="0"/>
          </a:p>
          <a:p>
            <a:pPr marL="0" lvl="0" indent="0">
              <a:buNone/>
              <a:defRPr/>
            </a:pPr>
            <a:r>
              <a:rPr lang="en-US" sz="2000" dirty="0" smtClean="0"/>
              <a:t>Transitions</a:t>
            </a:r>
            <a:r>
              <a:rPr lang="en-US" sz="2000" dirty="0"/>
              <a:t>: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dirty="0"/>
              <a:t>At state 0 reading a go to state 1,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dirty="0"/>
              <a:t>At state 0 reading b go to state 2,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dirty="0"/>
              <a:t>At state 1 reading </a:t>
            </a:r>
            <a:r>
              <a:rPr lang="en-US" dirty="0" err="1"/>
              <a:t>a,b</a:t>
            </a:r>
            <a:r>
              <a:rPr lang="en-US" dirty="0"/>
              <a:t>  go to state 2</a:t>
            </a:r>
          </a:p>
          <a:p>
            <a:pPr lvl="1" indent="-457200">
              <a:buFont typeface="Monotype Sorts" pitchFamily="2" charset="2"/>
              <a:buAutoNum type="arabicPeriod"/>
              <a:defRPr/>
            </a:pPr>
            <a:r>
              <a:rPr lang="en-US" dirty="0"/>
              <a:t>At state 2 reading a, b go to state 2</a:t>
            </a:r>
          </a:p>
          <a:p>
            <a:endParaRPr lang="en-US" sz="2000" dirty="0" smtClean="0"/>
          </a:p>
          <a:p>
            <a:pPr marL="76200" indent="0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Draw Transition Table and Transition Graph / FA for above.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485565" y="651284"/>
            <a:ext cx="2689394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Any </a:t>
            </a:r>
            <a:r>
              <a:rPr lang="en" sz="3200" b="1" dirty="0" smtClean="0">
                <a:solidFill>
                  <a:schemeClr val="lt1"/>
                </a:solidFill>
              </a:rPr>
              <a:t>question?</a:t>
            </a:r>
            <a:endParaRPr sz="32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290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Patrick Hand</vt:lpstr>
      <vt:lpstr>Verdana</vt:lpstr>
      <vt:lpstr>Calibri</vt:lpstr>
      <vt:lpstr>Patrick Hand SC</vt:lpstr>
      <vt:lpstr>Monotype Sorts</vt:lpstr>
      <vt:lpstr>Arial</vt:lpstr>
      <vt:lpstr>Talbot template</vt:lpstr>
      <vt:lpstr>Theory of Automata</vt:lpstr>
      <vt:lpstr>Deterministic Finite Automata</vt:lpstr>
      <vt:lpstr>Finite Automata Informal Definition</vt:lpstr>
      <vt:lpstr>Example</vt:lpstr>
      <vt:lpstr>Transition Table for The Given FA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75</cp:revision>
  <dcterms:modified xsi:type="dcterms:W3CDTF">2021-09-08T08:54:47Z</dcterms:modified>
</cp:coreProperties>
</file>