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46" r:id="rId3"/>
    <p:sldId id="351" r:id="rId4"/>
    <p:sldId id="355" r:id="rId5"/>
    <p:sldId id="356" r:id="rId6"/>
    <p:sldId id="319" r:id="rId7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atrick Hand SC" panose="020B0604020202020204" charset="0"/>
      <p:regular r:id="rId17"/>
    </p:embeddedFont>
    <p:embeddedFont>
      <p:font typeface="Patrick Hand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202ED-1EBB-4BA7-8334-8DD3D4E5F113}">
  <a:tblStyle styleId="{D2E202ED-1EBB-4BA7-8334-8DD3D4E5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2206" autoAdjust="0"/>
  </p:normalViewPr>
  <p:slideViewPr>
    <p:cSldViewPr snapToGrid="0">
      <p:cViewPr varScale="1">
        <p:scale>
          <a:sx n="116" d="100"/>
          <a:sy n="116" d="100"/>
        </p:scale>
        <p:origin x="494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346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9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046747"/>
            <a:ext cx="4245386" cy="17920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6600" b="1" dirty="0" smtClean="0"/>
              <a:t>Theory of Automata</a:t>
            </a:r>
          </a:p>
        </p:txBody>
      </p:sp>
      <p:sp>
        <p:nvSpPr>
          <p:cNvPr id="3" name="Google Shape;57;p14"/>
          <p:cNvSpPr txBox="1">
            <a:spLocks/>
          </p:cNvSpPr>
          <p:nvPr/>
        </p:nvSpPr>
        <p:spPr>
          <a:xfrm>
            <a:off x="2596572" y="2788476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latin typeface="Patrick Hand" charset="0"/>
                <a:ea typeface="Verdana" pitchFamily="34" charset="0"/>
              </a:rPr>
              <a:t>Lecture # </a:t>
            </a:r>
            <a:r>
              <a:rPr lang="en-US" sz="3200" b="1" dirty="0" smtClean="0">
                <a:latin typeface="Patrick Hand" charset="0"/>
                <a:ea typeface="Verdana" pitchFamily="34" charset="0"/>
              </a:rPr>
              <a:t>07</a:t>
            </a:r>
            <a:endParaRPr lang="en-US" sz="3200" b="1" dirty="0" smtClean="0"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FF00"/>
              </a:solidFill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 err="1" smtClean="0">
                <a:latin typeface="Patrick Hand" charset="0"/>
                <a:ea typeface="Verdana" pitchFamily="34" charset="0"/>
              </a:rPr>
              <a:t>Imtiaz</a:t>
            </a:r>
            <a:r>
              <a:rPr lang="en-US" sz="2800" b="1" dirty="0" smtClean="0">
                <a:latin typeface="Patrick Hand" charset="0"/>
                <a:ea typeface="Verdana" pitchFamily="34" charset="0"/>
              </a:rPr>
              <a:t> Ahmed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rick Hand" charset="0"/>
              <a:ea typeface="Verdana" pitchFamily="34" charset="0"/>
              <a:cs typeface="Patrick Hand SC"/>
              <a:sym typeface="Patrick Hand SC"/>
            </a:endParaRPr>
          </a:p>
        </p:txBody>
      </p:sp>
      <p:sp>
        <p:nvSpPr>
          <p:cNvPr id="5" name="Google Shape;338;p37"/>
          <p:cNvSpPr/>
          <p:nvPr/>
        </p:nvSpPr>
        <p:spPr>
          <a:xfrm>
            <a:off x="6497525" y="2213084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57;p14"/>
          <p:cNvSpPr txBox="1">
            <a:spLocks/>
          </p:cNvSpPr>
          <p:nvPr/>
        </p:nvSpPr>
        <p:spPr>
          <a:xfrm>
            <a:off x="952750" y="-14473"/>
            <a:ext cx="3639797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ar-AE" sz="2000" dirty="0">
                <a:latin typeface="Arial" pitchFamily="34" charset="0"/>
                <a:cs typeface="Arial" pitchFamily="34" charset="0"/>
              </a:rPr>
              <a:t>بِسْمِ اللهِ الرَّحْمٰنِ الرَّحِيْمِ</a:t>
            </a:r>
            <a:endParaRPr lang="en-US" sz="1800" b="1" dirty="0">
              <a:solidFill>
                <a:schemeClr val="dk1"/>
              </a:solidFill>
              <a:latin typeface="Arial" pitchFamily="34" charset="0"/>
              <a:ea typeface="Verdana" pitchFamily="34" charset="0"/>
              <a:cs typeface="Arial" pitchFamily="34" charset="0"/>
              <a:sym typeface="Patrick Hand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Dead States in Finite </a:t>
            </a:r>
            <a:r>
              <a:rPr lang="en-US" dirty="0" err="1">
                <a:solidFill>
                  <a:schemeClr val="bg1"/>
                </a:solidFill>
              </a:rPr>
              <a:t>Automta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Construct </a:t>
            </a:r>
            <a:r>
              <a:rPr lang="en-US" sz="1800" dirty="0"/>
              <a:t>FA's for following languages over alphabet (</a:t>
            </a:r>
            <a:r>
              <a:rPr lang="en-US" sz="1800" dirty="0" err="1"/>
              <a:t>a,b</a:t>
            </a:r>
            <a:r>
              <a:rPr lang="en-US" sz="1800" dirty="0"/>
              <a:t>)</a:t>
            </a: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1 </a:t>
            </a:r>
            <a:r>
              <a:rPr lang="en-US" sz="1800" dirty="0"/>
              <a:t>- exactly 2 a's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2 - </a:t>
            </a:r>
            <a:r>
              <a:rPr lang="en-US" sz="1800" dirty="0" smtClean="0"/>
              <a:t>at most </a:t>
            </a:r>
            <a:r>
              <a:rPr lang="en-US" sz="1800" dirty="0"/>
              <a:t>2 a's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3 - </a:t>
            </a:r>
            <a:r>
              <a:rPr lang="en-US" sz="1800" dirty="0" smtClean="0"/>
              <a:t>at least </a:t>
            </a:r>
            <a:r>
              <a:rPr lang="en-US" sz="1800" dirty="0"/>
              <a:t>2 a's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</a:rPr>
              <a:t>1 - exactly 2 a's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81174"/>
            <a:ext cx="6134100" cy="123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4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sz="2800" dirty="0" smtClean="0">
                <a:solidFill>
                  <a:schemeClr val="bg1"/>
                </a:solidFill>
              </a:rPr>
              <a:t>2 – At Most </a:t>
            </a:r>
            <a:r>
              <a:rPr lang="en-US" sz="2800" dirty="0">
                <a:solidFill>
                  <a:schemeClr val="bg1"/>
                </a:solidFill>
              </a:rPr>
              <a:t>2 a's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1600199"/>
            <a:ext cx="61989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2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sz="2800" dirty="0" smtClean="0">
                <a:solidFill>
                  <a:schemeClr val="bg1"/>
                </a:solidFill>
              </a:rPr>
              <a:t>3 – At Least </a:t>
            </a:r>
            <a:r>
              <a:rPr lang="en-US" sz="2800" dirty="0">
                <a:solidFill>
                  <a:schemeClr val="bg1"/>
                </a:solidFill>
              </a:rPr>
              <a:t>2 a's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9" y="952497"/>
            <a:ext cx="5825728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354584" y="192512"/>
            <a:ext cx="3098468" cy="433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Thanks!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485565" y="651284"/>
            <a:ext cx="2689394" cy="672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</a:rPr>
              <a:t>Any </a:t>
            </a:r>
            <a:r>
              <a:rPr lang="en" sz="3200" b="1" dirty="0" smtClean="0">
                <a:solidFill>
                  <a:schemeClr val="lt1"/>
                </a:solidFill>
              </a:rPr>
              <a:t>question?</a:t>
            </a:r>
            <a:endParaRPr sz="3200" b="1" dirty="0">
              <a:solidFill>
                <a:schemeClr val="lt1"/>
              </a:solidFill>
            </a:endParaRPr>
          </a:p>
        </p:txBody>
      </p:sp>
      <p:grpSp>
        <p:nvGrpSpPr>
          <p:cNvPr id="6" name="Google Shape;47;p7"/>
          <p:cNvGrpSpPr/>
          <p:nvPr/>
        </p:nvGrpSpPr>
        <p:grpSpPr>
          <a:xfrm>
            <a:off x="1707986" y="1395663"/>
            <a:ext cx="2214309" cy="3050851"/>
            <a:chOff x="2113289" y="2169107"/>
            <a:chExt cx="705671" cy="952499"/>
          </a:xfrm>
        </p:grpSpPr>
        <p:sp>
          <p:nvSpPr>
            <p:cNvPr id="7" name="Google Shape;48;p7"/>
            <p:cNvSpPr/>
            <p:nvPr/>
          </p:nvSpPr>
          <p:spPr>
            <a:xfrm>
              <a:off x="2154806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;p7"/>
            <p:cNvSpPr/>
            <p:nvPr/>
          </p:nvSpPr>
          <p:spPr>
            <a:xfrm>
              <a:off x="2113289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0;p7"/>
            <p:cNvSpPr/>
            <p:nvPr/>
          </p:nvSpPr>
          <p:spPr>
            <a:xfrm>
              <a:off x="2403888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;p7"/>
            <p:cNvSpPr/>
            <p:nvPr/>
          </p:nvSpPr>
          <p:spPr>
            <a:xfrm>
              <a:off x="2362371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;p7"/>
            <p:cNvSpPr/>
            <p:nvPr/>
          </p:nvSpPr>
          <p:spPr>
            <a:xfrm>
              <a:off x="2652971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;p7"/>
            <p:cNvSpPr/>
            <p:nvPr/>
          </p:nvSpPr>
          <p:spPr>
            <a:xfrm>
              <a:off x="2611453" y="2982703"/>
              <a:ext cx="207507" cy="138903"/>
            </a:xfrm>
            <a:custGeom>
              <a:avLst/>
              <a:gdLst/>
              <a:ahLst/>
              <a:cxnLst/>
              <a:rect l="l" t="t" r="r" b="b"/>
              <a:pathLst>
                <a:path w="279471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;p7"/>
            <p:cNvSpPr/>
            <p:nvPr/>
          </p:nvSpPr>
          <p:spPr>
            <a:xfrm>
              <a:off x="2154806" y="2169107"/>
              <a:ext cx="622562" cy="635003"/>
            </a:xfrm>
            <a:custGeom>
              <a:avLst/>
              <a:gdLst/>
              <a:ahLst/>
              <a:cxnLst/>
              <a:rect l="l" t="t" r="r" b="b"/>
              <a:pathLst>
                <a:path w="838468" h="635003" extrusionOk="0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5;p7"/>
            <p:cNvSpPr/>
            <p:nvPr/>
          </p:nvSpPr>
          <p:spPr>
            <a:xfrm>
              <a:off x="2383135" y="2327860"/>
              <a:ext cx="166030" cy="198434"/>
            </a:xfrm>
            <a:custGeom>
              <a:avLst/>
              <a:gdLst/>
              <a:ahLst/>
              <a:cxnLst/>
              <a:rect l="l" t="t" r="r" b="b"/>
              <a:pathLst>
                <a:path w="223609" h="198434" extrusionOk="0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;p7"/>
            <p:cNvSpPr/>
            <p:nvPr/>
          </p:nvSpPr>
          <p:spPr>
            <a:xfrm>
              <a:off x="2424642" y="2546135"/>
              <a:ext cx="83005" cy="19850"/>
            </a:xfrm>
            <a:custGeom>
              <a:avLst/>
              <a:gdLst/>
              <a:ahLst/>
              <a:cxnLst/>
              <a:rect l="l" t="t" r="r" b="b"/>
              <a:pathLst>
                <a:path w="111791" h="19850" extrusionOk="0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7;p7"/>
            <p:cNvSpPr/>
            <p:nvPr/>
          </p:nvSpPr>
          <p:spPr>
            <a:xfrm>
              <a:off x="2440204" y="2585825"/>
              <a:ext cx="51876" cy="19850"/>
            </a:xfrm>
            <a:custGeom>
              <a:avLst/>
              <a:gdLst/>
              <a:ahLst/>
              <a:cxnLst/>
              <a:rect l="l" t="t" r="r" b="b"/>
              <a:pathLst>
                <a:path w="69867" h="19850" extrusionOk="0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8;p7"/>
            <p:cNvSpPr/>
            <p:nvPr/>
          </p:nvSpPr>
          <p:spPr>
            <a:xfrm>
              <a:off x="2455777" y="2248478"/>
              <a:ext cx="20758" cy="59531"/>
            </a:xfrm>
            <a:custGeom>
              <a:avLst/>
              <a:gdLst/>
              <a:ahLst/>
              <a:cxnLst/>
              <a:rect l="l" t="t" r="r" b="b"/>
              <a:pathLst>
                <a:path w="27957" h="59531" extrusionOk="0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9;p7"/>
            <p:cNvSpPr/>
            <p:nvPr/>
          </p:nvSpPr>
          <p:spPr>
            <a:xfrm>
              <a:off x="2300091" y="2397306"/>
              <a:ext cx="62266" cy="19850"/>
            </a:xfrm>
            <a:custGeom>
              <a:avLst/>
              <a:gdLst/>
              <a:ahLst/>
              <a:cxnLst/>
              <a:rect l="l" t="t" r="r" b="b"/>
              <a:pathLst>
                <a:path w="83860" h="19850" extrusionOk="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;p7"/>
            <p:cNvSpPr/>
            <p:nvPr/>
          </p:nvSpPr>
          <p:spPr>
            <a:xfrm>
              <a:off x="2341615" y="2288167"/>
              <a:ext cx="50091" cy="47903"/>
            </a:xfrm>
            <a:custGeom>
              <a:avLst/>
              <a:gdLst/>
              <a:ahLst/>
              <a:cxnLst/>
              <a:rect l="l" t="t" r="r" b="b"/>
              <a:pathLst>
                <a:path w="67463" h="47903" extrusionOk="0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;p7"/>
            <p:cNvSpPr/>
            <p:nvPr/>
          </p:nvSpPr>
          <p:spPr>
            <a:xfrm>
              <a:off x="2540589" y="2288167"/>
              <a:ext cx="50092" cy="47903"/>
            </a:xfrm>
            <a:custGeom>
              <a:avLst/>
              <a:gdLst/>
              <a:ahLst/>
              <a:cxnLst/>
              <a:rect l="l" t="t" r="r" b="b"/>
              <a:pathLst>
                <a:path w="67464" h="47903" extrusionOk="0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2;p7"/>
            <p:cNvSpPr/>
            <p:nvPr/>
          </p:nvSpPr>
          <p:spPr>
            <a:xfrm>
              <a:off x="2569936" y="2397306"/>
              <a:ext cx="62256" cy="19850"/>
            </a:xfrm>
            <a:custGeom>
              <a:avLst/>
              <a:gdLst/>
              <a:ahLst/>
              <a:cxnLst/>
              <a:rect l="l" t="t" r="r" b="b"/>
              <a:pathLst>
                <a:path w="83846" h="19850" extrusionOk="0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71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Wingdings</vt:lpstr>
      <vt:lpstr>Verdana</vt:lpstr>
      <vt:lpstr>Calibri</vt:lpstr>
      <vt:lpstr>Patrick Hand SC</vt:lpstr>
      <vt:lpstr>Patrick Hand</vt:lpstr>
      <vt:lpstr>Talbot template</vt:lpstr>
      <vt:lpstr>Theory of Automata</vt:lpstr>
      <vt:lpstr>Dead States in Finite Automta</vt:lpstr>
      <vt:lpstr>1 - exactly 2 a's</vt:lpstr>
      <vt:lpstr>2 – At Most 2 a's</vt:lpstr>
      <vt:lpstr>3 – At Least 2 a's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Data using Cryptography with steganography</dc:title>
  <cp:lastModifiedBy>Dell</cp:lastModifiedBy>
  <cp:revision>75</cp:revision>
  <dcterms:modified xsi:type="dcterms:W3CDTF">2021-09-09T12:04:31Z</dcterms:modified>
</cp:coreProperties>
</file>