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22"/>
  </p:notesMasterIdLst>
  <p:handoutMasterIdLst>
    <p:handoutMasterId r:id="rId23"/>
  </p:handoutMasterIdLst>
  <p:sldIdLst>
    <p:sldId id="257" r:id="rId2"/>
    <p:sldId id="380" r:id="rId3"/>
    <p:sldId id="381" r:id="rId4"/>
    <p:sldId id="363" r:id="rId5"/>
    <p:sldId id="364" r:id="rId6"/>
    <p:sldId id="365" r:id="rId7"/>
    <p:sldId id="366" r:id="rId8"/>
    <p:sldId id="367" r:id="rId9"/>
    <p:sldId id="368" r:id="rId10"/>
    <p:sldId id="369" r:id="rId11"/>
    <p:sldId id="370" r:id="rId12"/>
    <p:sldId id="371" r:id="rId13"/>
    <p:sldId id="372" r:id="rId14"/>
    <p:sldId id="373" r:id="rId15"/>
    <p:sldId id="375" r:id="rId16"/>
    <p:sldId id="376" r:id="rId17"/>
    <p:sldId id="379" r:id="rId18"/>
    <p:sldId id="378" r:id="rId19"/>
    <p:sldId id="377" r:id="rId20"/>
    <p:sldId id="298"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ECFF"/>
    <a:srgbClr val="FF66FF"/>
    <a:srgbClr val="000099"/>
    <a:srgbClr val="FF66CC"/>
    <a:srgbClr val="800000"/>
    <a:srgbClr val="FFFF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54627"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Times New Roman" pitchFamily="18" charset="0"/>
              </a:defRPr>
            </a:lvl1pPr>
          </a:lstStyle>
          <a:p>
            <a:pPr>
              <a:defRPr/>
            </a:pPr>
            <a:endParaRPr lang="en-US"/>
          </a:p>
        </p:txBody>
      </p:sp>
      <p:sp>
        <p:nvSpPr>
          <p:cNvPr id="154628"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54629"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pPr>
              <a:defRPr/>
            </a:pPr>
            <a:fld id="{9B7F67D7-7CC8-4970-80D9-A32C17EE6899}" type="slidenum">
              <a:rPr lang="en-US"/>
              <a:pPr>
                <a:defRPr/>
              </a:pPr>
              <a:t>‹#›</a:t>
            </a:fld>
            <a:endParaRPr lang="en-US"/>
          </a:p>
        </p:txBody>
      </p:sp>
    </p:spTree>
    <p:extLst>
      <p:ext uri="{BB962C8B-B14F-4D97-AF65-F5344CB8AC3E}">
        <p14:creationId xmlns:p14="http://schemas.microsoft.com/office/powerpoint/2010/main" val="2152967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6486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Times New Roman" pitchFamily="18"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486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487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6487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pPr>
              <a:defRPr/>
            </a:pPr>
            <a:fld id="{33BD317C-EBC4-4531-B996-9BB3E5278547}" type="slidenum">
              <a:rPr lang="en-US"/>
              <a:pPr>
                <a:defRPr/>
              </a:pPr>
              <a:t>‹#›</a:t>
            </a:fld>
            <a:endParaRPr lang="en-US"/>
          </a:p>
        </p:txBody>
      </p:sp>
    </p:spTree>
    <p:extLst>
      <p:ext uri="{BB962C8B-B14F-4D97-AF65-F5344CB8AC3E}">
        <p14:creationId xmlns:p14="http://schemas.microsoft.com/office/powerpoint/2010/main" val="1232581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AECB5C89-B76B-477F-B5FC-89C457328658}" type="slidenum">
              <a:rPr lang="en-US" smtClean="0">
                <a:latin typeface="Times New Roman" charset="0"/>
                <a:cs typeface="Times New Roman" charset="0"/>
              </a:rPr>
              <a:pPr/>
              <a:t>1</a:t>
            </a:fld>
            <a:endParaRPr lang="en-US" smtClean="0">
              <a:latin typeface="Times New Roman" charset="0"/>
              <a:cs typeface="Times New Roman"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3D3FDB08-F1C0-4267-B832-43077E1502F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4FF9B6E-635F-4ABC-8CE8-97065A17828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1FEC914-0020-4F60-A1EE-6EE568111B1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2F187FD-C2C8-4388-AB91-1E1719353C7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C3E98FA9-EE64-4BCF-862D-50E592D354B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AB8CE018-4CA5-46D2-B5AB-B98E5D14E3F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DCC5B4BD-447B-4FA7-8E3A-C875FD8D5D0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E98A01F5-67BF-4E12-8B2F-CDCEEAB7AE0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45122BC8-8F8E-4A47-9A32-75D6764AB7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34A98FD-246C-43EA-AAE2-2D61286F25D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66E8F724-510A-4C3C-9E60-5946E7AC54E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Times New Roman" pitchFamily="18" charset="0"/>
                <a:cs typeface="Times New Roman" pitchFamily="18" charset="0"/>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imes New Roman" pitchFamily="18" charset="0"/>
                <a:cs typeface="Times New Roman" pitchFamily="18"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latin typeface="Times New Roman" pitchFamily="18" charset="0"/>
                <a:cs typeface="Times New Roman" pitchFamily="18" charset="0"/>
              </a:defRPr>
            </a:lvl1pPr>
            <a:extLst/>
          </a:lstStyle>
          <a:p>
            <a:pPr>
              <a:defRPr/>
            </a:pPr>
            <a:fld id="{8334F6F5-3285-4720-AD2F-630C5FE66B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29" r:id="rId1"/>
    <p:sldLayoutId id="2147484025" r:id="rId2"/>
    <p:sldLayoutId id="2147484030" r:id="rId3"/>
    <p:sldLayoutId id="2147484031" r:id="rId4"/>
    <p:sldLayoutId id="2147484032" r:id="rId5"/>
    <p:sldLayoutId id="2147484033" r:id="rId6"/>
    <p:sldLayoutId id="2147484026" r:id="rId7"/>
    <p:sldLayoutId id="2147484034" r:id="rId8"/>
    <p:sldLayoutId id="2147484035" r:id="rId9"/>
    <p:sldLayoutId id="2147484027" r:id="rId10"/>
    <p:sldLayoutId id="2147484028"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85800" y="609600"/>
            <a:ext cx="7772400" cy="5410200"/>
          </a:xfrm>
        </p:spPr>
        <p:txBody>
          <a:bodyPr/>
          <a:lstStyle/>
          <a:p>
            <a:pPr algn="ctr" eaLnBrk="1" hangingPunct="1">
              <a:lnSpc>
                <a:spcPct val="90000"/>
              </a:lnSpc>
              <a:buFontTx/>
              <a:buNone/>
            </a:pPr>
            <a:r>
              <a:rPr lang="en-US" sz="5400" b="1" dirty="0" smtClean="0">
                <a:solidFill>
                  <a:schemeClr val="accent1"/>
                </a:solidFill>
              </a:rPr>
              <a:t>Theory of Automata</a:t>
            </a:r>
          </a:p>
          <a:p>
            <a:pPr algn="ctr" eaLnBrk="1" hangingPunct="1">
              <a:lnSpc>
                <a:spcPct val="90000"/>
              </a:lnSpc>
              <a:buFontTx/>
              <a:buNone/>
            </a:pPr>
            <a:endParaRPr lang="en-US" sz="4400" b="1" dirty="0" smtClean="0"/>
          </a:p>
          <a:p>
            <a:pPr algn="ctr" eaLnBrk="1" hangingPunct="1">
              <a:lnSpc>
                <a:spcPct val="90000"/>
              </a:lnSpc>
              <a:buFontTx/>
              <a:buNone/>
            </a:pPr>
            <a:r>
              <a:rPr lang="en-US" sz="4400" b="1" dirty="0" smtClean="0"/>
              <a:t>Lecture # 09</a:t>
            </a:r>
          </a:p>
          <a:p>
            <a:pPr algn="ctr" eaLnBrk="1" hangingPunct="1">
              <a:lnSpc>
                <a:spcPct val="90000"/>
              </a:lnSpc>
            </a:pPr>
            <a:endParaRPr lang="en-US" sz="3200" b="1" dirty="0" smtClean="0">
              <a:solidFill>
                <a:srgbClr val="FFFF00"/>
              </a:solidFill>
            </a:endParaRPr>
          </a:p>
          <a:p>
            <a:pPr algn="ctr" eaLnBrk="1" hangingPunct="1">
              <a:lnSpc>
                <a:spcPct val="90000"/>
              </a:lnSpc>
              <a:buFontTx/>
              <a:buNone/>
            </a:pPr>
            <a:r>
              <a:rPr lang="en-US" sz="4000" b="1" dirty="0" err="1" smtClean="0"/>
              <a:t>Imtiaz</a:t>
            </a:r>
            <a:r>
              <a:rPr lang="en-US" sz="4000" b="1" dirty="0" smtClean="0"/>
              <a:t> Ahmed</a:t>
            </a:r>
          </a:p>
          <a:p>
            <a:pPr eaLnBrk="1" hangingPunct="1">
              <a:lnSpc>
                <a:spcPct val="90000"/>
              </a:lnSpc>
            </a:pPr>
            <a:endParaRPr lang="en-US" sz="1800" b="1" dirty="0" smtClean="0">
              <a:solidFill>
                <a:srgbClr val="FFFF00"/>
              </a:solidFill>
            </a:endParaRPr>
          </a:p>
          <a:p>
            <a:pPr eaLnBrk="1" hangingPunct="1">
              <a:lnSpc>
                <a:spcPct val="90000"/>
              </a:lnSpc>
            </a:pPr>
            <a:endParaRPr lang="en-US" sz="1800" b="1" dirty="0" smtClean="0">
              <a:solidFill>
                <a:srgbClr val="FFFF00"/>
              </a:solidFill>
            </a:endParaRPr>
          </a:p>
          <a:p>
            <a:pPr eaLnBrk="1" hangingPunct="1">
              <a:lnSpc>
                <a:spcPct val="90000"/>
              </a:lnSpc>
            </a:pPr>
            <a:endParaRPr lang="en-US" sz="1800" b="1" dirty="0" smtClean="0">
              <a:solidFill>
                <a:srgbClr val="FFFF00"/>
              </a:solidFill>
            </a:endParaRPr>
          </a:p>
          <a:p>
            <a:pPr eaLnBrk="1" hangingPunct="1">
              <a:lnSpc>
                <a:spcPct val="90000"/>
              </a:lnSpc>
              <a:buFontTx/>
              <a:buNone/>
            </a:pPr>
            <a:r>
              <a:rPr lang="en-US" sz="1800" b="1" dirty="0" smtClean="0">
                <a:solidFill>
                  <a:srgbClr val="FFFF00"/>
                </a:solidFill>
              </a:rPr>
              <a:t>	     </a:t>
            </a:r>
            <a:r>
              <a:rPr lang="en-US" sz="2800" b="1" dirty="0" smtClean="0"/>
              <a:t>sites.google.com/site/</a:t>
            </a:r>
            <a:r>
              <a:rPr lang="en-US" sz="2800" b="1" dirty="0" err="1" smtClean="0"/>
              <a:t>kiuskardu</a:t>
            </a:r>
            <a:endParaRPr lang="en-US" sz="4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85800" y="1143000"/>
            <a:ext cx="7772400" cy="5410200"/>
          </a:xfrm>
        </p:spPr>
        <p:txBody>
          <a:bodyPr/>
          <a:lstStyle/>
          <a:p>
            <a:endParaRPr lang="en-US" sz="2800" smtClean="0"/>
          </a:p>
          <a:p>
            <a:r>
              <a:rPr lang="en-US" sz="2800" smtClean="0"/>
              <a:t>Basically this algorithm converts the given TG to GTG </a:t>
            </a:r>
          </a:p>
          <a:p>
            <a:pPr lvl="1"/>
            <a:r>
              <a:rPr lang="en-US" sz="2400" smtClean="0"/>
              <a:t>with one initial state along with a single loop OR </a:t>
            </a:r>
          </a:p>
          <a:p>
            <a:pPr lvl="1"/>
            <a:r>
              <a:rPr lang="en-US" sz="2400" smtClean="0"/>
              <a:t>One initial state connected with one final state by a single transition edge. </a:t>
            </a:r>
          </a:p>
          <a:p>
            <a:endParaRPr lang="en-US" sz="3200" smtClean="0"/>
          </a:p>
          <a:p>
            <a:r>
              <a:rPr lang="en-US" sz="2800" smtClean="0"/>
              <a:t>The label of the loop or the transition edge will be the required RE.</a:t>
            </a:r>
          </a:p>
        </p:txBody>
      </p:sp>
      <p:sp>
        <p:nvSpPr>
          <p:cNvPr id="4098" name="Rectangle 2"/>
          <p:cNvSpPr>
            <a:spLocks noGrp="1" noChangeArrowheads="1"/>
          </p:cNvSpPr>
          <p:nvPr>
            <p:ph type="title"/>
          </p:nvPr>
        </p:nvSpPr>
        <p:spPr>
          <a:xfrm>
            <a:off x="609600" y="228600"/>
            <a:ext cx="7772400" cy="762000"/>
          </a:xfrm>
        </p:spPr>
        <p:txBody>
          <a:bodyPr>
            <a:normAutofit fontScale="90000"/>
          </a:bodyPr>
          <a:lstStyle/>
          <a:p>
            <a:pPr>
              <a:defRPr/>
            </a:pPr>
            <a:r>
              <a:rPr lang="en-US" sz="3200" dirty="0" smtClean="0"/>
              <a:t>Proof(</a:t>
            </a:r>
            <a:r>
              <a:rPr lang="en-US" sz="3200" dirty="0" err="1" smtClean="0"/>
              <a:t>Kleene’s</a:t>
            </a:r>
            <a:r>
              <a:rPr lang="en-US" sz="3200" dirty="0" smtClean="0"/>
              <a:t> Theorem Part II) (Contd..)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685800" y="1143000"/>
            <a:ext cx="7772400" cy="5410200"/>
          </a:xfrm>
        </p:spPr>
        <p:txBody>
          <a:bodyPr/>
          <a:lstStyle/>
          <a:p>
            <a:pPr>
              <a:buFont typeface="Wingdings 3" pitchFamily="18" charset="2"/>
              <a:buNone/>
            </a:pPr>
            <a:r>
              <a:rPr lang="en-US" sz="3200" b="1" u="sng" smtClean="0"/>
              <a:t>Step 1 </a:t>
            </a:r>
          </a:p>
          <a:p>
            <a:r>
              <a:rPr lang="en-US" sz="2800" smtClean="0"/>
              <a:t>If a TG has more than one start states, then </a:t>
            </a:r>
          </a:p>
          <a:p>
            <a:pPr lvl="1"/>
            <a:r>
              <a:rPr lang="en-US" sz="2400" smtClean="0"/>
              <a:t>Introduce a new start state connecting the new state to the old start states by the transitions labeled by Λ </a:t>
            </a:r>
          </a:p>
          <a:p>
            <a:pPr lvl="1"/>
            <a:r>
              <a:rPr lang="en-US" sz="2400" smtClean="0"/>
              <a:t>Make the old start states the non-start states. </a:t>
            </a:r>
          </a:p>
          <a:p>
            <a:endParaRPr lang="en-US" sz="2800" smtClean="0"/>
          </a:p>
          <a:p>
            <a:r>
              <a:rPr lang="en-US" sz="2800" smtClean="0"/>
              <a:t>This step can be shown by the example in the next slide</a:t>
            </a:r>
          </a:p>
        </p:txBody>
      </p:sp>
      <p:sp>
        <p:nvSpPr>
          <p:cNvPr id="4098" name="Rectangle 2"/>
          <p:cNvSpPr>
            <a:spLocks noGrp="1" noChangeArrowheads="1"/>
          </p:cNvSpPr>
          <p:nvPr>
            <p:ph type="title"/>
          </p:nvPr>
        </p:nvSpPr>
        <p:spPr>
          <a:xfrm>
            <a:off x="609600" y="228600"/>
            <a:ext cx="7772400" cy="762000"/>
          </a:xfrm>
        </p:spPr>
        <p:txBody>
          <a:bodyPr>
            <a:normAutofit fontScale="90000"/>
          </a:bodyPr>
          <a:lstStyle/>
          <a:p>
            <a:pPr>
              <a:defRPr/>
            </a:pPr>
            <a:r>
              <a:rPr lang="en-US" sz="3200" dirty="0" smtClean="0"/>
              <a:t>Proof(</a:t>
            </a:r>
            <a:r>
              <a:rPr lang="en-US" sz="3200" dirty="0" err="1" smtClean="0"/>
              <a:t>Kleene’s</a:t>
            </a:r>
            <a:r>
              <a:rPr lang="en-US" sz="3200" dirty="0" smtClean="0"/>
              <a:t> Theorem Part II) (Contd..)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685800" y="1143000"/>
            <a:ext cx="7772400" cy="5410200"/>
          </a:xfrm>
        </p:spPr>
        <p:txBody>
          <a:bodyPr/>
          <a:lstStyle/>
          <a:p>
            <a:pPr>
              <a:buFont typeface="Wingdings 3" pitchFamily="18" charset="2"/>
              <a:buNone/>
            </a:pPr>
            <a:endParaRPr lang="en-US" sz="3200" b="1" u="sng" smtClean="0"/>
          </a:p>
        </p:txBody>
      </p:sp>
      <p:sp>
        <p:nvSpPr>
          <p:cNvPr id="4098" name="Rectangle 2"/>
          <p:cNvSpPr>
            <a:spLocks noGrp="1" noChangeArrowheads="1"/>
          </p:cNvSpPr>
          <p:nvPr>
            <p:ph type="title"/>
          </p:nvPr>
        </p:nvSpPr>
        <p:spPr>
          <a:xfrm>
            <a:off x="609600" y="228600"/>
            <a:ext cx="7772400" cy="762000"/>
          </a:xfrm>
        </p:spPr>
        <p:txBody>
          <a:bodyPr>
            <a:noAutofit/>
          </a:bodyPr>
          <a:lstStyle/>
          <a:p>
            <a:pPr>
              <a:defRPr/>
            </a:pPr>
            <a:r>
              <a:rPr lang="en-US" sz="2400" dirty="0" smtClean="0"/>
              <a:t>Proof(</a:t>
            </a:r>
            <a:r>
              <a:rPr lang="en-US" sz="2400" dirty="0" err="1" smtClean="0"/>
              <a:t>Kleene’s</a:t>
            </a:r>
            <a:r>
              <a:rPr lang="en-US" sz="2400" dirty="0" smtClean="0"/>
              <a:t> Theorem Part II) (Contd..) </a:t>
            </a:r>
            <a:r>
              <a:rPr lang="en-US" sz="2400" u="sng" dirty="0" smtClean="0"/>
              <a:t>Step 1 </a:t>
            </a:r>
            <a:br>
              <a:rPr lang="en-US" sz="2400" u="sng" dirty="0" smtClean="0"/>
            </a:br>
            <a:endParaRPr lang="en-US" sz="2400" dirty="0" smtClean="0"/>
          </a:p>
        </p:txBody>
      </p:sp>
      <p:pic>
        <p:nvPicPr>
          <p:cNvPr id="18436" name="Picture 3" descr="conversion from tg to gtg.png"/>
          <p:cNvPicPr>
            <a:picLocks noChangeAspect="1"/>
          </p:cNvPicPr>
          <p:nvPr/>
        </p:nvPicPr>
        <p:blipFill>
          <a:blip r:embed="rId2"/>
          <a:srcRect/>
          <a:stretch>
            <a:fillRect/>
          </a:stretch>
        </p:blipFill>
        <p:spPr bwMode="auto">
          <a:xfrm>
            <a:off x="685800" y="838200"/>
            <a:ext cx="7783513" cy="499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685800" y="1143000"/>
            <a:ext cx="7772400" cy="5410200"/>
          </a:xfrm>
        </p:spPr>
        <p:txBody>
          <a:bodyPr/>
          <a:lstStyle/>
          <a:p>
            <a:pPr>
              <a:buFont typeface="Wingdings 3" pitchFamily="18" charset="2"/>
              <a:buNone/>
            </a:pPr>
            <a:r>
              <a:rPr lang="en-US" sz="3200" b="1" u="sng" smtClean="0"/>
              <a:t>Step 2:</a:t>
            </a:r>
          </a:p>
          <a:p>
            <a:r>
              <a:rPr lang="en-US" sz="2800" smtClean="0"/>
              <a:t>If a TG has more than one final states, then </a:t>
            </a:r>
          </a:p>
          <a:p>
            <a:pPr lvl="1"/>
            <a:r>
              <a:rPr lang="en-US" sz="2400" smtClean="0"/>
              <a:t>Introduce a new final state, connecting the old final states to the new final state by the transitions labeled by Λ.</a:t>
            </a:r>
          </a:p>
        </p:txBody>
      </p:sp>
      <p:sp>
        <p:nvSpPr>
          <p:cNvPr id="4098" name="Rectangle 2"/>
          <p:cNvSpPr>
            <a:spLocks noGrp="1" noChangeArrowheads="1"/>
          </p:cNvSpPr>
          <p:nvPr>
            <p:ph type="title"/>
          </p:nvPr>
        </p:nvSpPr>
        <p:spPr>
          <a:xfrm>
            <a:off x="609600" y="228600"/>
            <a:ext cx="7772400" cy="762000"/>
          </a:xfrm>
        </p:spPr>
        <p:txBody>
          <a:bodyPr>
            <a:normAutofit fontScale="90000"/>
          </a:bodyPr>
          <a:lstStyle/>
          <a:p>
            <a:pPr>
              <a:defRPr/>
            </a:pPr>
            <a:r>
              <a:rPr lang="en-US" sz="3200" dirty="0" smtClean="0"/>
              <a:t>Proof(</a:t>
            </a:r>
            <a:r>
              <a:rPr lang="en-US" sz="3200" dirty="0" err="1" smtClean="0"/>
              <a:t>Kleene’s</a:t>
            </a:r>
            <a:r>
              <a:rPr lang="en-US" sz="3200" dirty="0" smtClean="0"/>
              <a:t> Theorem Part II) (Contd..)</a:t>
            </a:r>
          </a:p>
        </p:txBody>
      </p:sp>
      <p:pic>
        <p:nvPicPr>
          <p:cNvPr id="19460" name="Picture 4" descr="tg to gtg step 2.png"/>
          <p:cNvPicPr>
            <a:picLocks noChangeAspect="1"/>
          </p:cNvPicPr>
          <p:nvPr/>
        </p:nvPicPr>
        <p:blipFill>
          <a:blip r:embed="rId2"/>
          <a:srcRect/>
          <a:stretch>
            <a:fillRect/>
          </a:stretch>
        </p:blipFill>
        <p:spPr bwMode="auto">
          <a:xfrm>
            <a:off x="1828800" y="3733800"/>
            <a:ext cx="5562600" cy="234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685800" y="914400"/>
            <a:ext cx="7772400" cy="5029200"/>
          </a:xfrm>
        </p:spPr>
        <p:txBody>
          <a:bodyPr/>
          <a:lstStyle/>
          <a:p>
            <a:pPr>
              <a:buFont typeface="Wingdings 3" pitchFamily="18" charset="2"/>
              <a:buNone/>
            </a:pPr>
            <a:r>
              <a:rPr lang="en-US" sz="3200" b="1" smtClean="0"/>
              <a:t>Step 3:</a:t>
            </a:r>
          </a:p>
          <a:p>
            <a:pPr>
              <a:buFont typeface="Wingdings" pitchFamily="2" charset="2"/>
              <a:buChar char="q"/>
            </a:pPr>
            <a:r>
              <a:rPr lang="en-US" sz="2800" smtClean="0"/>
              <a:t>If a state has two (more than one) incoming transition edges labeled by the corresponding REs, from the same state (including the possibility of loops at a state), then </a:t>
            </a:r>
          </a:p>
          <a:p>
            <a:pPr lvl="1"/>
            <a:r>
              <a:rPr lang="en-US" sz="2400" smtClean="0"/>
              <a:t>Replace all these transition edges with a single transition edge labeled by the sum of corresponding REs.</a:t>
            </a:r>
          </a:p>
          <a:p>
            <a:r>
              <a:rPr lang="en-US" sz="2800" smtClean="0"/>
              <a:t>Example in the next slide will explain this step clearly</a:t>
            </a:r>
            <a:endParaRPr lang="en-US" sz="2000" smtClean="0"/>
          </a:p>
        </p:txBody>
      </p:sp>
      <p:sp>
        <p:nvSpPr>
          <p:cNvPr id="4098" name="Rectangle 2"/>
          <p:cNvSpPr>
            <a:spLocks noGrp="1" noChangeArrowheads="1"/>
          </p:cNvSpPr>
          <p:nvPr>
            <p:ph type="title"/>
          </p:nvPr>
        </p:nvSpPr>
        <p:spPr>
          <a:xfrm>
            <a:off x="609600" y="228600"/>
            <a:ext cx="7772400" cy="533400"/>
          </a:xfrm>
        </p:spPr>
        <p:txBody>
          <a:bodyPr>
            <a:normAutofit fontScale="90000"/>
          </a:bodyPr>
          <a:lstStyle/>
          <a:p>
            <a:pPr>
              <a:defRPr/>
            </a:pPr>
            <a:r>
              <a:rPr lang="en-US" sz="3200" dirty="0" smtClean="0"/>
              <a:t>Proof(</a:t>
            </a:r>
            <a:r>
              <a:rPr lang="en-US" sz="3200" dirty="0" err="1" smtClean="0"/>
              <a:t>Kleene’s</a:t>
            </a:r>
            <a:r>
              <a:rPr lang="en-US" sz="3200" dirty="0" smtClean="0"/>
              <a:t> Theorem Part II) (Contd..)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685800" y="914400"/>
            <a:ext cx="7772400" cy="5029200"/>
          </a:xfrm>
        </p:spPr>
        <p:txBody>
          <a:bodyPr/>
          <a:lstStyle/>
          <a:p>
            <a:pPr>
              <a:buFont typeface="Wingdings 3" pitchFamily="18" charset="2"/>
              <a:buNone/>
            </a:pPr>
            <a:r>
              <a:rPr lang="en-US" sz="3200" b="1" u="sng" smtClean="0"/>
              <a:t>Step 3 (contd..):</a:t>
            </a:r>
          </a:p>
        </p:txBody>
      </p:sp>
      <p:sp>
        <p:nvSpPr>
          <p:cNvPr id="4098" name="Rectangle 2"/>
          <p:cNvSpPr>
            <a:spLocks noGrp="1" noChangeArrowheads="1"/>
          </p:cNvSpPr>
          <p:nvPr>
            <p:ph type="title"/>
          </p:nvPr>
        </p:nvSpPr>
        <p:spPr>
          <a:xfrm>
            <a:off x="609600" y="228600"/>
            <a:ext cx="7772400" cy="533400"/>
          </a:xfrm>
        </p:spPr>
        <p:txBody>
          <a:bodyPr>
            <a:normAutofit fontScale="90000"/>
          </a:bodyPr>
          <a:lstStyle/>
          <a:p>
            <a:pPr>
              <a:defRPr/>
            </a:pPr>
            <a:r>
              <a:rPr lang="en-US" sz="3200" dirty="0" smtClean="0"/>
              <a:t>Proof(</a:t>
            </a:r>
            <a:r>
              <a:rPr lang="en-US" sz="3200" dirty="0" err="1" smtClean="0"/>
              <a:t>Kleene’s</a:t>
            </a:r>
            <a:r>
              <a:rPr lang="en-US" sz="3200" dirty="0" smtClean="0"/>
              <a:t> Theorem Part II) (Contd..)</a:t>
            </a:r>
          </a:p>
        </p:txBody>
      </p:sp>
      <p:pic>
        <p:nvPicPr>
          <p:cNvPr id="22532" name="Picture 3" descr="tg to gtg step 2 of 2.png"/>
          <p:cNvPicPr>
            <a:picLocks noChangeAspect="1"/>
          </p:cNvPicPr>
          <p:nvPr/>
        </p:nvPicPr>
        <p:blipFill>
          <a:blip r:embed="rId2"/>
          <a:srcRect/>
          <a:stretch>
            <a:fillRect/>
          </a:stretch>
        </p:blipFill>
        <p:spPr bwMode="auto">
          <a:xfrm>
            <a:off x="838200" y="1676400"/>
            <a:ext cx="7605713"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685800" y="914400"/>
            <a:ext cx="7772400" cy="5029200"/>
          </a:xfrm>
        </p:spPr>
        <p:txBody>
          <a:bodyPr/>
          <a:lstStyle/>
          <a:p>
            <a:pPr>
              <a:buFont typeface="Wingdings 3" pitchFamily="18" charset="2"/>
              <a:buNone/>
            </a:pPr>
            <a:r>
              <a:rPr lang="en-US" sz="2800" b="1" u="sng" smtClean="0"/>
              <a:t>Step 3 (contd..):</a:t>
            </a:r>
          </a:p>
        </p:txBody>
      </p:sp>
      <p:sp>
        <p:nvSpPr>
          <p:cNvPr id="4098" name="Rectangle 2"/>
          <p:cNvSpPr>
            <a:spLocks noGrp="1" noChangeArrowheads="1"/>
          </p:cNvSpPr>
          <p:nvPr>
            <p:ph type="title"/>
          </p:nvPr>
        </p:nvSpPr>
        <p:spPr>
          <a:xfrm>
            <a:off x="609600" y="228600"/>
            <a:ext cx="7772400" cy="533400"/>
          </a:xfrm>
        </p:spPr>
        <p:txBody>
          <a:bodyPr>
            <a:normAutofit fontScale="90000"/>
          </a:bodyPr>
          <a:lstStyle/>
          <a:p>
            <a:pPr>
              <a:defRPr/>
            </a:pPr>
            <a:r>
              <a:rPr lang="en-US" sz="3200" dirty="0" smtClean="0"/>
              <a:t>Proof(</a:t>
            </a:r>
            <a:r>
              <a:rPr lang="en-US" sz="3200" dirty="0" err="1" smtClean="0"/>
              <a:t>Kleene’s</a:t>
            </a:r>
            <a:r>
              <a:rPr lang="en-US" sz="3200" dirty="0" smtClean="0"/>
              <a:t> Theorem Part II) (Contd..)</a:t>
            </a:r>
          </a:p>
        </p:txBody>
      </p:sp>
      <p:pic>
        <p:nvPicPr>
          <p:cNvPr id="23556" name="Picture 4" descr="tg to gtg step 3.png"/>
          <p:cNvPicPr>
            <a:picLocks noChangeAspect="1"/>
          </p:cNvPicPr>
          <p:nvPr/>
        </p:nvPicPr>
        <p:blipFill>
          <a:blip r:embed="rId2"/>
          <a:srcRect/>
          <a:stretch>
            <a:fillRect/>
          </a:stretch>
        </p:blipFill>
        <p:spPr bwMode="auto">
          <a:xfrm>
            <a:off x="914400" y="2209800"/>
            <a:ext cx="7523163"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685800" y="914400"/>
            <a:ext cx="7772400" cy="5029200"/>
          </a:xfrm>
        </p:spPr>
        <p:txBody>
          <a:bodyPr/>
          <a:lstStyle/>
          <a:p>
            <a:pPr>
              <a:buFont typeface="Wingdings 3" pitchFamily="18" charset="2"/>
              <a:buNone/>
            </a:pPr>
            <a:r>
              <a:rPr lang="en-US" sz="2800" b="1" u="sng" smtClean="0"/>
              <a:t>Step 4 (bypass and state elimination)</a:t>
            </a:r>
          </a:p>
          <a:p>
            <a:endParaRPr lang="en-US" sz="3200" smtClean="0"/>
          </a:p>
          <a:p>
            <a:r>
              <a:rPr lang="en-US" sz="3200" smtClean="0"/>
              <a:t>If three states in a TG, are connected in sequence then </a:t>
            </a:r>
          </a:p>
          <a:p>
            <a:pPr lvl="1"/>
            <a:r>
              <a:rPr lang="en-US" sz="2800" smtClean="0"/>
              <a:t>Eliminate the middle state and connect the first state with the third by a single transition (include the possibility of circuits and loops as well) labeled by the RE which is the concatenation of corresponding two REs in the existing sequence. </a:t>
            </a:r>
          </a:p>
        </p:txBody>
      </p:sp>
      <p:sp>
        <p:nvSpPr>
          <p:cNvPr id="4098" name="Rectangle 2"/>
          <p:cNvSpPr>
            <a:spLocks noGrp="1" noChangeArrowheads="1"/>
          </p:cNvSpPr>
          <p:nvPr>
            <p:ph type="title"/>
          </p:nvPr>
        </p:nvSpPr>
        <p:spPr>
          <a:xfrm>
            <a:off x="609600" y="228600"/>
            <a:ext cx="7772400" cy="533400"/>
          </a:xfrm>
        </p:spPr>
        <p:txBody>
          <a:bodyPr>
            <a:normAutofit fontScale="90000"/>
          </a:bodyPr>
          <a:lstStyle/>
          <a:p>
            <a:pPr>
              <a:defRPr/>
            </a:pPr>
            <a:r>
              <a:rPr lang="en-US" sz="3200" dirty="0" smtClean="0"/>
              <a:t>Proof(</a:t>
            </a:r>
            <a:r>
              <a:rPr lang="en-US" sz="3200" dirty="0" err="1" smtClean="0"/>
              <a:t>Kleene’s</a:t>
            </a:r>
            <a:r>
              <a:rPr lang="en-US" sz="3200" dirty="0" smtClean="0"/>
              <a:t> Theorem Part II) (Contd..)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533400"/>
          </a:xfrm>
        </p:spPr>
        <p:txBody>
          <a:bodyPr>
            <a:normAutofit fontScale="90000"/>
          </a:bodyPr>
          <a:lstStyle/>
          <a:p>
            <a:pPr>
              <a:defRPr/>
            </a:pPr>
            <a:r>
              <a:rPr lang="en-US" sz="3200" dirty="0" smtClean="0"/>
              <a:t>Proof(</a:t>
            </a:r>
            <a:r>
              <a:rPr lang="en-US" sz="3200" dirty="0" err="1" smtClean="0"/>
              <a:t>Kleene’s</a:t>
            </a:r>
            <a:r>
              <a:rPr lang="en-US" sz="3200" dirty="0" smtClean="0"/>
              <a:t> Theorem Part II) (Contd..)</a:t>
            </a:r>
          </a:p>
        </p:txBody>
      </p:sp>
      <p:pic>
        <p:nvPicPr>
          <p:cNvPr id="25603" name="Picture 3" descr="tg to gtg step 4 example.png"/>
          <p:cNvPicPr>
            <a:picLocks noChangeAspect="1"/>
          </p:cNvPicPr>
          <p:nvPr/>
        </p:nvPicPr>
        <p:blipFill>
          <a:blip r:embed="rId2"/>
          <a:srcRect/>
          <a:stretch>
            <a:fillRect/>
          </a:stretch>
        </p:blipFill>
        <p:spPr bwMode="auto">
          <a:xfrm>
            <a:off x="990600" y="685800"/>
            <a:ext cx="7239000" cy="5410200"/>
          </a:xfrm>
          <a:prstGeom prst="rect">
            <a:avLst/>
          </a:prstGeom>
          <a:noFill/>
          <a:ln w="9525">
            <a:noFill/>
            <a:miter lim="800000"/>
            <a:headEnd/>
            <a:tailEnd/>
          </a:ln>
        </p:spPr>
      </p:pic>
      <p:sp>
        <p:nvSpPr>
          <p:cNvPr id="25604" name="Rectangle 3"/>
          <p:cNvSpPr>
            <a:spLocks noGrp="1" noChangeArrowheads="1"/>
          </p:cNvSpPr>
          <p:nvPr>
            <p:ph idx="1"/>
          </p:nvPr>
        </p:nvSpPr>
        <p:spPr>
          <a:xfrm>
            <a:off x="685800" y="685800"/>
            <a:ext cx="7772400" cy="5029200"/>
          </a:xfrm>
        </p:spPr>
        <p:txBody>
          <a:bodyPr/>
          <a:lstStyle/>
          <a:p>
            <a:pPr>
              <a:buFont typeface="Wingdings 3" pitchFamily="18" charset="2"/>
              <a:buNone/>
            </a:pPr>
            <a:r>
              <a:rPr lang="en-US" sz="2400" b="1" u="sng" smtClean="0"/>
              <a:t>Step 4 (Example)</a:t>
            </a:r>
          </a:p>
          <a:p>
            <a:endParaRPr lang="en-US" sz="32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85800" y="914400"/>
            <a:ext cx="7772400" cy="5029200"/>
          </a:xfrm>
        </p:spPr>
        <p:txBody>
          <a:bodyPr/>
          <a:lstStyle/>
          <a:p>
            <a:pPr>
              <a:buFont typeface="Wingdings 3" pitchFamily="18" charset="2"/>
              <a:buNone/>
            </a:pPr>
            <a:r>
              <a:rPr lang="en-US" sz="2800" b="1" u="sng" smtClean="0"/>
              <a:t>Step 4 (bypass and state elimination)</a:t>
            </a:r>
          </a:p>
          <a:p>
            <a:endParaRPr lang="en-US" sz="3200" smtClean="0"/>
          </a:p>
        </p:txBody>
      </p:sp>
      <p:sp>
        <p:nvSpPr>
          <p:cNvPr id="4098" name="Rectangle 2"/>
          <p:cNvSpPr>
            <a:spLocks noGrp="1" noChangeArrowheads="1"/>
          </p:cNvSpPr>
          <p:nvPr>
            <p:ph type="title"/>
          </p:nvPr>
        </p:nvSpPr>
        <p:spPr>
          <a:xfrm>
            <a:off x="609600" y="228600"/>
            <a:ext cx="7772400" cy="533400"/>
          </a:xfrm>
        </p:spPr>
        <p:txBody>
          <a:bodyPr>
            <a:normAutofit fontScale="90000"/>
          </a:bodyPr>
          <a:lstStyle/>
          <a:p>
            <a:pPr>
              <a:defRPr/>
            </a:pPr>
            <a:r>
              <a:rPr lang="en-US" sz="3200" dirty="0" smtClean="0"/>
              <a:t>Proof(</a:t>
            </a:r>
            <a:r>
              <a:rPr lang="en-US" sz="3200" dirty="0" err="1" smtClean="0"/>
              <a:t>Kleene’s</a:t>
            </a:r>
            <a:r>
              <a:rPr lang="en-US" sz="3200" dirty="0" smtClean="0"/>
              <a:t> Theorem Part II) (Contd..)</a:t>
            </a:r>
          </a:p>
        </p:txBody>
      </p:sp>
      <p:pic>
        <p:nvPicPr>
          <p:cNvPr id="26628" name="Picture 5" descr="Final GTG From TG.png"/>
          <p:cNvPicPr>
            <a:picLocks noChangeAspect="1"/>
          </p:cNvPicPr>
          <p:nvPr/>
        </p:nvPicPr>
        <p:blipFill>
          <a:blip r:embed="rId2"/>
          <a:srcRect/>
          <a:stretch>
            <a:fillRect/>
          </a:stretch>
        </p:blipFill>
        <p:spPr bwMode="auto">
          <a:xfrm>
            <a:off x="2743200" y="1514475"/>
            <a:ext cx="5410200" cy="503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TG's can have more than one initial state</a:t>
            </a:r>
          </a:p>
          <a:p>
            <a:r>
              <a:rPr lang="en-US" dirty="0"/>
              <a:t>In TG's, Edges/transitions can be </a:t>
            </a:r>
            <a:r>
              <a:rPr lang="en-US" dirty="0" smtClean="0"/>
              <a:t>labeled </a:t>
            </a:r>
            <a:r>
              <a:rPr lang="en-US" dirty="0"/>
              <a:t>with strings</a:t>
            </a:r>
          </a:p>
          <a:p>
            <a:r>
              <a:rPr lang="en-US" dirty="0"/>
              <a:t>In TG's, it is not necessary to show transitions for all letters</a:t>
            </a:r>
          </a:p>
        </p:txBody>
      </p:sp>
      <p:sp>
        <p:nvSpPr>
          <p:cNvPr id="3" name="Title 2"/>
          <p:cNvSpPr>
            <a:spLocks noGrp="1"/>
          </p:cNvSpPr>
          <p:nvPr>
            <p:ph type="title"/>
          </p:nvPr>
        </p:nvSpPr>
        <p:spPr/>
        <p:txBody>
          <a:bodyPr>
            <a:normAutofit fontScale="90000"/>
          </a:bodyPr>
          <a:lstStyle/>
          <a:p>
            <a:r>
              <a:rPr lang="en-US" dirty="0" smtClean="0"/>
              <a:t>Transition Graphs TG (Non Deterministic Finite Automata)</a:t>
            </a:r>
            <a:endParaRPr lang="en-US" dirty="0"/>
          </a:p>
        </p:txBody>
      </p:sp>
    </p:spTree>
    <p:extLst>
      <p:ext uri="{BB962C8B-B14F-4D97-AF65-F5344CB8AC3E}">
        <p14:creationId xmlns:p14="http://schemas.microsoft.com/office/powerpoint/2010/main" val="3428497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685800" y="1600200"/>
            <a:ext cx="7010400" cy="4343400"/>
          </a:xfrm>
        </p:spPr>
        <p:txBody>
          <a:bodyPr/>
          <a:lstStyle/>
          <a:p>
            <a:pPr eaLnBrk="1" hangingPunct="1">
              <a:buFontTx/>
              <a:buNone/>
            </a:pPr>
            <a:endParaRPr lang="en-US" smtClean="0"/>
          </a:p>
        </p:txBody>
      </p:sp>
      <p:sp>
        <p:nvSpPr>
          <p:cNvPr id="12290" name="Rectangle 2"/>
          <p:cNvSpPr>
            <a:spLocks noGrp="1" noChangeArrowheads="1"/>
          </p:cNvSpPr>
          <p:nvPr>
            <p:ph type="title"/>
          </p:nvPr>
        </p:nvSpPr>
        <p:spPr>
          <a:xfrm>
            <a:off x="685800" y="381000"/>
            <a:ext cx="7772400" cy="1143000"/>
          </a:xfrm>
        </p:spPr>
        <p:txBody>
          <a:bodyPr/>
          <a:lstStyle/>
          <a:p>
            <a:pPr eaLnBrk="1" fontAlgn="auto" hangingPunct="1">
              <a:spcAft>
                <a:spcPts val="0"/>
              </a:spcAft>
              <a:defRPr/>
            </a:pPr>
            <a:r>
              <a:rPr lang="en-US" smtClean="0"/>
              <a:t>Thanks!</a:t>
            </a:r>
          </a:p>
        </p:txBody>
      </p:sp>
      <p:pic>
        <p:nvPicPr>
          <p:cNvPr id="27652" name="Picture 3" descr="questions.jpg"/>
          <p:cNvPicPr>
            <a:picLocks noChangeAspect="1"/>
          </p:cNvPicPr>
          <p:nvPr/>
        </p:nvPicPr>
        <p:blipFill>
          <a:blip r:embed="rId2"/>
          <a:srcRect/>
          <a:stretch>
            <a:fillRect/>
          </a:stretch>
        </p:blipFill>
        <p:spPr bwMode="auto">
          <a:xfrm>
            <a:off x="685800" y="1539875"/>
            <a:ext cx="6421438" cy="440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In FA, there is always one start state but in TG, there can be one or more start states.  In FA, there must be one transition for every letter on every state and each transition is </a:t>
            </a:r>
            <a:r>
              <a:rPr lang="en-US" dirty="0" err="1"/>
              <a:t>labelled</a:t>
            </a:r>
            <a:r>
              <a:rPr lang="en-US" dirty="0"/>
              <a:t> by single letter. It means that after reading a letter, an FA can move from one state to another. But in TG, we can also use a letter as well as a sub-string as a label of a transition and by reading that sub-string, it can move from one state to another state</a:t>
            </a:r>
          </a:p>
        </p:txBody>
      </p:sp>
      <p:sp>
        <p:nvSpPr>
          <p:cNvPr id="3" name="Title 2"/>
          <p:cNvSpPr>
            <a:spLocks noGrp="1"/>
          </p:cNvSpPr>
          <p:nvPr>
            <p:ph type="title"/>
          </p:nvPr>
        </p:nvSpPr>
        <p:spPr/>
        <p:txBody>
          <a:bodyPr/>
          <a:lstStyle/>
          <a:p>
            <a:r>
              <a:rPr lang="en-US" dirty="0" smtClean="0"/>
              <a:t>Transition Graphs</a:t>
            </a:r>
            <a:endParaRPr lang="en-US" dirty="0"/>
          </a:p>
        </p:txBody>
      </p:sp>
    </p:spTree>
    <p:extLst>
      <p:ext uri="{BB962C8B-B14F-4D97-AF65-F5344CB8AC3E}">
        <p14:creationId xmlns:p14="http://schemas.microsoft.com/office/powerpoint/2010/main" val="323911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762000"/>
          </a:xfrm>
        </p:spPr>
        <p:txBody>
          <a:bodyPr/>
          <a:lstStyle/>
          <a:p>
            <a:pPr eaLnBrk="1" fontAlgn="auto" hangingPunct="1">
              <a:spcAft>
                <a:spcPts val="0"/>
              </a:spcAft>
              <a:defRPr/>
            </a:pPr>
            <a:r>
              <a:rPr lang="en-US" sz="3200" dirty="0" err="1" smtClean="0"/>
              <a:t>Nondeterminism</a:t>
            </a:r>
            <a:endParaRPr lang="en-US" sz="3200" dirty="0" smtClean="0"/>
          </a:p>
        </p:txBody>
      </p:sp>
      <p:sp>
        <p:nvSpPr>
          <p:cNvPr id="10243" name="Content Placeholder 4"/>
          <p:cNvSpPr>
            <a:spLocks noGrp="1"/>
          </p:cNvSpPr>
          <p:nvPr>
            <p:ph idx="1"/>
          </p:nvPr>
        </p:nvSpPr>
        <p:spPr>
          <a:xfrm>
            <a:off x="457200" y="990600"/>
            <a:ext cx="8229600" cy="5016500"/>
          </a:xfrm>
        </p:spPr>
        <p:txBody>
          <a:bodyPr/>
          <a:lstStyle/>
          <a:p>
            <a:r>
              <a:rPr lang="en-US" sz="2400" dirty="0" smtClean="0"/>
              <a:t>TGs and GTGs provide certain relaxations as compare to FAs</a:t>
            </a:r>
          </a:p>
          <a:p>
            <a:endParaRPr lang="en-US" sz="2400" dirty="0" smtClean="0"/>
          </a:p>
          <a:p>
            <a:r>
              <a:rPr lang="en-US" sz="2400" dirty="0" smtClean="0"/>
              <a:t>In TGs and GTGs there may exist more than one path for a certain string or there may not be any path for a certain string</a:t>
            </a:r>
          </a:p>
          <a:p>
            <a:endParaRPr lang="en-US" sz="2400" dirty="0" smtClean="0"/>
          </a:p>
          <a:p>
            <a:r>
              <a:rPr lang="en-US" sz="2400" dirty="0" smtClean="0"/>
              <a:t>This property creates </a:t>
            </a:r>
            <a:r>
              <a:rPr lang="en-US" sz="2400" dirty="0" err="1" smtClean="0"/>
              <a:t>nondeterminism</a:t>
            </a:r>
            <a:r>
              <a:rPr lang="en-US" sz="2400" dirty="0" smtClean="0"/>
              <a:t> and it can also help in differentiating TGs or GTGs from FAs. </a:t>
            </a:r>
          </a:p>
          <a:p>
            <a:endParaRPr lang="en-US" sz="2400" dirty="0" smtClean="0"/>
          </a:p>
          <a:p>
            <a:r>
              <a:rPr lang="en-US" sz="2400" dirty="0" smtClean="0"/>
              <a:t>Therefore an FA is also called a Deterministic Finite Automaton (DFA).</a:t>
            </a: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762000"/>
          </a:xfrm>
        </p:spPr>
        <p:txBody>
          <a:bodyPr/>
          <a:lstStyle/>
          <a:p>
            <a:pPr eaLnBrk="1" fontAlgn="auto" hangingPunct="1">
              <a:spcAft>
                <a:spcPts val="0"/>
              </a:spcAft>
              <a:defRPr/>
            </a:pPr>
            <a:r>
              <a:rPr lang="en-US" sz="3200" dirty="0" err="1" smtClean="0"/>
              <a:t>Kleene’s</a:t>
            </a:r>
            <a:r>
              <a:rPr lang="en-US" sz="3200" dirty="0" smtClean="0"/>
              <a:t> Theorem</a:t>
            </a:r>
          </a:p>
        </p:txBody>
      </p:sp>
      <p:sp>
        <p:nvSpPr>
          <p:cNvPr id="11267" name="Content Placeholder 4"/>
          <p:cNvSpPr>
            <a:spLocks noGrp="1"/>
          </p:cNvSpPr>
          <p:nvPr>
            <p:ph idx="1"/>
          </p:nvPr>
        </p:nvSpPr>
        <p:spPr>
          <a:xfrm>
            <a:off x="457200" y="990600"/>
            <a:ext cx="8229600" cy="5016500"/>
          </a:xfrm>
        </p:spPr>
        <p:txBody>
          <a:bodyPr/>
          <a:lstStyle/>
          <a:p>
            <a:pPr>
              <a:buFont typeface="Wingdings" pitchFamily="2" charset="2"/>
              <a:buChar char="q"/>
            </a:pPr>
            <a:endParaRPr lang="en-US" sz="2400" b="1" dirty="0" smtClean="0"/>
          </a:p>
          <a:p>
            <a:pPr>
              <a:buFont typeface="Wingdings" pitchFamily="2" charset="2"/>
              <a:buChar char="q"/>
            </a:pPr>
            <a:r>
              <a:rPr lang="en-US" sz="2400" b="1" dirty="0" smtClean="0"/>
              <a:t>Kleene’s Theorem Part I</a:t>
            </a:r>
          </a:p>
          <a:p>
            <a:pPr lvl="1"/>
            <a:r>
              <a:rPr lang="en-US" sz="2000" dirty="0" smtClean="0"/>
              <a:t>If a language can be accepted by an FA then it can be accepted by a TG as well.</a:t>
            </a:r>
          </a:p>
          <a:p>
            <a:pPr>
              <a:buFont typeface="Wingdings" pitchFamily="2" charset="2"/>
              <a:buChar char="q"/>
            </a:pPr>
            <a:endParaRPr lang="en-US" sz="2400" b="1" dirty="0" smtClean="0"/>
          </a:p>
          <a:p>
            <a:pPr>
              <a:buFont typeface="Wingdings" pitchFamily="2" charset="2"/>
              <a:buChar char="q"/>
            </a:pPr>
            <a:r>
              <a:rPr lang="en-US" sz="2400" b="1" dirty="0" smtClean="0"/>
              <a:t>Kleene’s Theorem Part II</a:t>
            </a:r>
          </a:p>
          <a:p>
            <a:pPr lvl="1"/>
            <a:r>
              <a:rPr lang="en-US" sz="2000" dirty="0" smtClean="0"/>
              <a:t>If a language can be accepted by a TG then it can be expressed by an RE as well.</a:t>
            </a:r>
          </a:p>
          <a:p>
            <a:pPr>
              <a:buFont typeface="Wingdings" pitchFamily="2" charset="2"/>
              <a:buChar char="q"/>
            </a:pPr>
            <a:endParaRPr lang="en-US" sz="2400" b="1" dirty="0" smtClean="0"/>
          </a:p>
          <a:p>
            <a:pPr>
              <a:buFont typeface="Wingdings" pitchFamily="2" charset="2"/>
              <a:buChar char="q"/>
            </a:pPr>
            <a:r>
              <a:rPr lang="en-US" sz="2400" b="1" dirty="0" smtClean="0"/>
              <a:t>Kleene’s Theorem Part III</a:t>
            </a:r>
          </a:p>
          <a:p>
            <a:pPr lvl="1"/>
            <a:r>
              <a:rPr lang="en-US" sz="2000" dirty="0" smtClean="0"/>
              <a:t>If a language can be expressed by a RE then it can be accepted by an FA as well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762000"/>
          </a:xfrm>
        </p:spPr>
        <p:txBody>
          <a:bodyPr/>
          <a:lstStyle/>
          <a:p>
            <a:pPr eaLnBrk="1" fontAlgn="auto" hangingPunct="1">
              <a:spcAft>
                <a:spcPts val="0"/>
              </a:spcAft>
              <a:defRPr/>
            </a:pPr>
            <a:r>
              <a:rPr lang="en-US" sz="3200" dirty="0" err="1" smtClean="0"/>
              <a:t>Kleene’s</a:t>
            </a:r>
            <a:r>
              <a:rPr lang="en-US" sz="3200" dirty="0" smtClean="0"/>
              <a:t> Theorem</a:t>
            </a:r>
          </a:p>
        </p:txBody>
      </p:sp>
      <p:sp>
        <p:nvSpPr>
          <p:cNvPr id="12291" name="Content Placeholder 4"/>
          <p:cNvSpPr>
            <a:spLocks noGrp="1"/>
          </p:cNvSpPr>
          <p:nvPr>
            <p:ph idx="1"/>
          </p:nvPr>
        </p:nvSpPr>
        <p:spPr>
          <a:xfrm>
            <a:off x="457200" y="990600"/>
            <a:ext cx="8229600" cy="5016500"/>
          </a:xfrm>
        </p:spPr>
        <p:txBody>
          <a:bodyPr/>
          <a:lstStyle/>
          <a:p>
            <a:pPr>
              <a:buFont typeface="Wingdings 3" pitchFamily="18" charset="2"/>
              <a:buNone/>
            </a:pPr>
            <a:endParaRPr lang="en-US" sz="2400" b="1" smtClean="0"/>
          </a:p>
          <a:p>
            <a:pPr>
              <a:buFont typeface="Wingdings 3" pitchFamily="18" charset="2"/>
              <a:buNone/>
            </a:pPr>
            <a:r>
              <a:rPr lang="en-US" sz="2400" b="1" smtClean="0"/>
              <a:t>Proof (Kleene’s Theorem Part I)</a:t>
            </a:r>
          </a:p>
          <a:p>
            <a:endParaRPr lang="en-US" sz="2400" smtClean="0"/>
          </a:p>
          <a:p>
            <a:r>
              <a:rPr lang="en-US" sz="2400" smtClean="0"/>
              <a:t>Since every FA can be considered to be a TG as well, therefore there is nothing to prove.</a:t>
            </a:r>
            <a:endParaRPr lang="en-US" sz="2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28600"/>
            <a:ext cx="7772400" cy="762000"/>
          </a:xfrm>
        </p:spPr>
        <p:txBody>
          <a:bodyPr/>
          <a:lstStyle/>
          <a:p>
            <a:pPr eaLnBrk="1" hangingPunct="1">
              <a:defRPr/>
            </a:pPr>
            <a:r>
              <a:rPr lang="en-US" sz="2800" smtClean="0"/>
              <a:t>Finite Automata (FA)</a:t>
            </a:r>
          </a:p>
        </p:txBody>
      </p:sp>
      <p:sp>
        <p:nvSpPr>
          <p:cNvPr id="13315" name="Rectangle 3"/>
          <p:cNvSpPr>
            <a:spLocks noGrp="1" noChangeArrowheads="1"/>
          </p:cNvSpPr>
          <p:nvPr>
            <p:ph type="body" idx="1"/>
          </p:nvPr>
        </p:nvSpPr>
        <p:spPr>
          <a:xfrm>
            <a:off x="685800" y="1143000"/>
            <a:ext cx="7772400" cy="5410200"/>
          </a:xfrm>
        </p:spPr>
        <p:txBody>
          <a:bodyPr/>
          <a:lstStyle/>
          <a:p>
            <a:pPr>
              <a:buFontTx/>
              <a:buNone/>
            </a:pPr>
            <a:r>
              <a:rPr lang="en-US" sz="2800" u="sng" smtClean="0"/>
              <a:t>Definition</a:t>
            </a:r>
          </a:p>
          <a:p>
            <a:pPr>
              <a:buFontTx/>
              <a:buNone/>
            </a:pPr>
            <a:r>
              <a:rPr lang="en-US" sz="2400" smtClean="0"/>
              <a:t>A Finite automaton (FA), is a collection of the </a:t>
            </a:r>
          </a:p>
          <a:p>
            <a:pPr>
              <a:buFontTx/>
              <a:buNone/>
            </a:pPr>
            <a:r>
              <a:rPr lang="en-US" sz="2400" smtClean="0"/>
              <a:t>followings</a:t>
            </a:r>
          </a:p>
          <a:p>
            <a:r>
              <a:rPr lang="en-US" sz="2400" smtClean="0"/>
              <a:t>Finite number of states, having one initial and some (maybe none) final states.</a:t>
            </a:r>
          </a:p>
          <a:p>
            <a:endParaRPr lang="en-US" sz="2400" smtClean="0"/>
          </a:p>
          <a:p>
            <a:r>
              <a:rPr lang="en-US" sz="2400" smtClean="0"/>
              <a:t>Finite set of input letters (Σ) from which input strings are formed.</a:t>
            </a:r>
          </a:p>
          <a:p>
            <a:endParaRPr lang="en-US" sz="2400" smtClean="0"/>
          </a:p>
          <a:p>
            <a:r>
              <a:rPr lang="en-US" sz="2400" smtClean="0"/>
              <a:t>Finite set of transitions i.e. for each input letter there is a transition showing how to move from one state to another.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685800" y="1143000"/>
            <a:ext cx="7772400" cy="5410200"/>
          </a:xfrm>
        </p:spPr>
        <p:txBody>
          <a:bodyPr/>
          <a:lstStyle/>
          <a:p>
            <a:pPr>
              <a:buFont typeface="Wingdings 3" pitchFamily="18" charset="2"/>
              <a:buNone/>
            </a:pPr>
            <a:r>
              <a:rPr lang="en-US" sz="2800" b="1" smtClean="0"/>
              <a:t>Definition</a:t>
            </a:r>
          </a:p>
          <a:p>
            <a:r>
              <a:rPr lang="en-US" sz="2800" smtClean="0"/>
              <a:t>A Transition graph (TG), is a collection of the followings</a:t>
            </a:r>
          </a:p>
          <a:p>
            <a:pPr lvl="1">
              <a:buFont typeface="Wingdings" pitchFamily="2" charset="2"/>
              <a:buChar char="v"/>
            </a:pPr>
            <a:r>
              <a:rPr lang="en-US" sz="2400" smtClean="0"/>
              <a:t>Finite number of states, at least one of which is start state and some (maybe none) final states.</a:t>
            </a:r>
          </a:p>
          <a:p>
            <a:pPr lvl="1">
              <a:buFont typeface="Wingdings" pitchFamily="2" charset="2"/>
              <a:buChar char="v"/>
            </a:pPr>
            <a:r>
              <a:rPr lang="en-US" sz="2400" smtClean="0"/>
              <a:t>Finite set of input letters (Σ) from which input strings are formed.</a:t>
            </a:r>
          </a:p>
          <a:p>
            <a:pPr lvl="1">
              <a:buFont typeface="Wingdings" pitchFamily="2" charset="2"/>
              <a:buChar char="v"/>
            </a:pPr>
            <a:r>
              <a:rPr lang="en-US" sz="2400" smtClean="0"/>
              <a:t>Finite set of transitions that show how to go from one state to another based on reading specified substrings of </a:t>
            </a:r>
            <a:r>
              <a:rPr lang="en-US" sz="2800" smtClean="0"/>
              <a:t>input letters, </a:t>
            </a:r>
            <a:r>
              <a:rPr lang="en-US" sz="2400" smtClean="0"/>
              <a:t>possibly even the null string (Λ).</a:t>
            </a:r>
          </a:p>
        </p:txBody>
      </p:sp>
      <p:sp>
        <p:nvSpPr>
          <p:cNvPr id="4098" name="Rectangle 2"/>
          <p:cNvSpPr>
            <a:spLocks noGrp="1" noChangeArrowheads="1"/>
          </p:cNvSpPr>
          <p:nvPr>
            <p:ph type="title"/>
          </p:nvPr>
        </p:nvSpPr>
        <p:spPr>
          <a:xfrm>
            <a:off x="609600" y="228600"/>
            <a:ext cx="7772400" cy="762000"/>
          </a:xfrm>
        </p:spPr>
        <p:txBody>
          <a:bodyPr/>
          <a:lstStyle/>
          <a:p>
            <a:pPr eaLnBrk="1" fontAlgn="auto" hangingPunct="1">
              <a:spcAft>
                <a:spcPts val="0"/>
              </a:spcAft>
              <a:defRPr/>
            </a:pPr>
            <a:r>
              <a:rPr lang="en-US" sz="3200" dirty="0" smtClean="0"/>
              <a:t>Transition Graph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685800" y="1143000"/>
            <a:ext cx="7772400" cy="5410200"/>
          </a:xfrm>
        </p:spPr>
        <p:txBody>
          <a:bodyPr/>
          <a:lstStyle/>
          <a:p>
            <a:endParaRPr lang="en-US" sz="2800" smtClean="0"/>
          </a:p>
          <a:p>
            <a:r>
              <a:rPr lang="en-US" sz="2800" smtClean="0"/>
              <a:t>To prove part II of the theorem, an algorithm consisting of different steps, is explained showing how a RE can be obtained corresponding to the given TG. </a:t>
            </a:r>
          </a:p>
          <a:p>
            <a:endParaRPr lang="en-US" sz="2800" smtClean="0"/>
          </a:p>
          <a:p>
            <a:r>
              <a:rPr lang="en-US" sz="2800" smtClean="0"/>
              <a:t>For this purpose the TG is changed to that of GTG </a:t>
            </a:r>
            <a:r>
              <a:rPr lang="en-US" sz="2800" i="1" smtClean="0"/>
              <a:t>i.e. the </a:t>
            </a:r>
            <a:r>
              <a:rPr lang="en-US" sz="2800" smtClean="0"/>
              <a:t>labels of transitions are corresponding REs.</a:t>
            </a:r>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dirty="0" smtClean="0"/>
              <a:t>Proof(</a:t>
            </a:r>
            <a:r>
              <a:rPr lang="en-US" sz="3200" dirty="0" err="1" smtClean="0"/>
              <a:t>Kleene’s</a:t>
            </a:r>
            <a:r>
              <a:rPr lang="en-US" sz="3200" dirty="0" smtClean="0"/>
              <a:t> Theorem Part II)</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5161</TotalTime>
  <Words>807</Words>
  <Application>Microsoft Office PowerPoint</Application>
  <PresentationFormat>On-screen Show (4:3)</PresentationFormat>
  <Paragraphs>97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Lucida Sans Unicode</vt:lpstr>
      <vt:lpstr>Times New Roman</vt:lpstr>
      <vt:lpstr>Verdana</vt:lpstr>
      <vt:lpstr>Wingdings</vt:lpstr>
      <vt:lpstr>Wingdings 2</vt:lpstr>
      <vt:lpstr>Wingdings 3</vt:lpstr>
      <vt:lpstr>Concourse</vt:lpstr>
      <vt:lpstr>PowerPoint Presentation</vt:lpstr>
      <vt:lpstr>Transition Graphs TG (Non Deterministic Finite Automata)</vt:lpstr>
      <vt:lpstr>Transition Graphs</vt:lpstr>
      <vt:lpstr>Nondeterminism</vt:lpstr>
      <vt:lpstr>Kleene’s Theorem</vt:lpstr>
      <vt:lpstr>Kleene’s Theorem</vt:lpstr>
      <vt:lpstr>Finite Automata (FA)</vt:lpstr>
      <vt:lpstr>Transition Graph</vt:lpstr>
      <vt:lpstr>Proof(Kleene’s Theorem Part II)</vt:lpstr>
      <vt:lpstr>Proof(Kleene’s Theorem Part II) (Contd..)</vt:lpstr>
      <vt:lpstr>Proof(Kleene’s Theorem Part II) (Contd..)</vt:lpstr>
      <vt:lpstr>Proof(Kleene’s Theorem Part II) (Contd..) Step 1  </vt:lpstr>
      <vt:lpstr>Proof(Kleene’s Theorem Part II) (Contd..)</vt:lpstr>
      <vt:lpstr>Proof(Kleene’s Theorem Part II) (Contd..)</vt:lpstr>
      <vt:lpstr>Proof(Kleene’s Theorem Part II) (Contd..)</vt:lpstr>
      <vt:lpstr>Proof(Kleene’s Theorem Part II) (Contd..)</vt:lpstr>
      <vt:lpstr>Proof(Kleene’s Theorem Part II) (Contd..)</vt:lpstr>
      <vt:lpstr>Proof(Kleene’s Theorem Part II) (Contd..)</vt:lpstr>
      <vt:lpstr>Proof(Kleene’s Theorem Part II) (Contd..)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fakhar-lodhi</dc:creator>
  <cp:lastModifiedBy>Dell</cp:lastModifiedBy>
  <cp:revision>421</cp:revision>
  <dcterms:created xsi:type="dcterms:W3CDTF">2003-08-14T18:01:43Z</dcterms:created>
  <dcterms:modified xsi:type="dcterms:W3CDTF">2021-10-04T05:47:15Z</dcterms:modified>
</cp:coreProperties>
</file>