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notesMasterIdLst>
    <p:notesMasterId r:id="rId15"/>
  </p:notesMasterIdLst>
  <p:handoutMasterIdLst>
    <p:handoutMasterId r:id="rId16"/>
  </p:handoutMasterIdLst>
  <p:sldIdLst>
    <p:sldId id="257" r:id="rId2"/>
    <p:sldId id="378" r:id="rId3"/>
    <p:sldId id="368" r:id="rId4"/>
    <p:sldId id="369" r:id="rId5"/>
    <p:sldId id="370" r:id="rId6"/>
    <p:sldId id="371" r:id="rId7"/>
    <p:sldId id="372" r:id="rId8"/>
    <p:sldId id="373" r:id="rId9"/>
    <p:sldId id="374" r:id="rId10"/>
    <p:sldId id="375" r:id="rId11"/>
    <p:sldId id="376" r:id="rId12"/>
    <p:sldId id="377" r:id="rId13"/>
    <p:sldId id="298" r:id="rId1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mn-ea"/>
        <a:cs typeface="Times New Roman" charset="0"/>
      </a:defRPr>
    </a:lvl1pPr>
    <a:lvl2pPr marL="457200" algn="l" rtl="0" fontAlgn="base">
      <a:spcBef>
        <a:spcPct val="0"/>
      </a:spcBef>
      <a:spcAft>
        <a:spcPct val="0"/>
      </a:spcAft>
      <a:defRPr sz="2400" kern="1200">
        <a:solidFill>
          <a:schemeClr val="tx1"/>
        </a:solidFill>
        <a:latin typeface="Times New Roman" charset="0"/>
        <a:ea typeface="+mn-ea"/>
        <a:cs typeface="Times New Roman" charset="0"/>
      </a:defRPr>
    </a:lvl2pPr>
    <a:lvl3pPr marL="914400" algn="l" rtl="0" fontAlgn="base">
      <a:spcBef>
        <a:spcPct val="0"/>
      </a:spcBef>
      <a:spcAft>
        <a:spcPct val="0"/>
      </a:spcAft>
      <a:defRPr sz="2400" kern="1200">
        <a:solidFill>
          <a:schemeClr val="tx1"/>
        </a:solidFill>
        <a:latin typeface="Times New Roman" charset="0"/>
        <a:ea typeface="+mn-ea"/>
        <a:cs typeface="Times New Roman" charset="0"/>
      </a:defRPr>
    </a:lvl3pPr>
    <a:lvl4pPr marL="1371600" algn="l" rtl="0" fontAlgn="base">
      <a:spcBef>
        <a:spcPct val="0"/>
      </a:spcBef>
      <a:spcAft>
        <a:spcPct val="0"/>
      </a:spcAft>
      <a:defRPr sz="2400" kern="1200">
        <a:solidFill>
          <a:schemeClr val="tx1"/>
        </a:solidFill>
        <a:latin typeface="Times New Roman" charset="0"/>
        <a:ea typeface="+mn-ea"/>
        <a:cs typeface="Times New Roman" charset="0"/>
      </a:defRPr>
    </a:lvl4pPr>
    <a:lvl5pPr marL="1828800" algn="l" rtl="0" fontAlgn="base">
      <a:spcBef>
        <a:spcPct val="0"/>
      </a:spcBef>
      <a:spcAft>
        <a:spcPct val="0"/>
      </a:spcAft>
      <a:defRPr sz="2400" kern="1200">
        <a:solidFill>
          <a:schemeClr val="tx1"/>
        </a:solidFill>
        <a:latin typeface="Times New Roman" charset="0"/>
        <a:ea typeface="+mn-ea"/>
        <a:cs typeface="Times New Roman" charset="0"/>
      </a:defRPr>
    </a:lvl5pPr>
    <a:lvl6pPr marL="2286000" algn="l" defTabSz="914400" rtl="0" eaLnBrk="1" latinLnBrk="0" hangingPunct="1">
      <a:defRPr sz="2400" kern="1200">
        <a:solidFill>
          <a:schemeClr val="tx1"/>
        </a:solidFill>
        <a:latin typeface="Times New Roman" charset="0"/>
        <a:ea typeface="+mn-ea"/>
        <a:cs typeface="Times New Roman" charset="0"/>
      </a:defRPr>
    </a:lvl6pPr>
    <a:lvl7pPr marL="2743200" algn="l" defTabSz="914400" rtl="0" eaLnBrk="1" latinLnBrk="0" hangingPunct="1">
      <a:defRPr sz="2400" kern="1200">
        <a:solidFill>
          <a:schemeClr val="tx1"/>
        </a:solidFill>
        <a:latin typeface="Times New Roman" charset="0"/>
        <a:ea typeface="+mn-ea"/>
        <a:cs typeface="Times New Roman" charset="0"/>
      </a:defRPr>
    </a:lvl7pPr>
    <a:lvl8pPr marL="3200400" algn="l" defTabSz="914400" rtl="0" eaLnBrk="1" latinLnBrk="0" hangingPunct="1">
      <a:defRPr sz="2400" kern="1200">
        <a:solidFill>
          <a:schemeClr val="tx1"/>
        </a:solidFill>
        <a:latin typeface="Times New Roman" charset="0"/>
        <a:ea typeface="+mn-ea"/>
        <a:cs typeface="Times New Roman" charset="0"/>
      </a:defRPr>
    </a:lvl8pPr>
    <a:lvl9pPr marL="3657600" algn="l" defTabSz="914400" rtl="0" eaLnBrk="1" latinLnBrk="0" hangingPunct="1">
      <a:defRPr sz="2400" kern="1200">
        <a:solidFill>
          <a:schemeClr val="tx1"/>
        </a:solidFill>
        <a:latin typeface="Times New Roman" charset="0"/>
        <a:ea typeface="+mn-ea"/>
        <a:cs typeface="Times New Roman"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CCECFF"/>
    <a:srgbClr val="FF66FF"/>
    <a:srgbClr val="000099"/>
    <a:srgbClr val="FF66CC"/>
    <a:srgbClr val="800000"/>
    <a:srgbClr val="FFFF00"/>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p:cViewPr varScale="1">
        <p:scale>
          <a:sx n="83" d="100"/>
          <a:sy n="83" d="100"/>
        </p:scale>
        <p:origin x="1450" y="67"/>
      </p:cViewPr>
      <p:guideLst>
        <p:guide orient="horz" pos="2160"/>
        <p:guide pos="2880"/>
      </p:guideLst>
    </p:cSldViewPr>
  </p:slideViewPr>
  <p:outlineViewPr>
    <p:cViewPr>
      <p:scale>
        <a:sx n="33" d="100"/>
        <a:sy n="33" d="100"/>
      </p:scale>
      <p:origin x="0" y="1752"/>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864"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Times New Roman" pitchFamily="18" charset="0"/>
                <a:cs typeface="Times New Roman" pitchFamily="18" charset="0"/>
              </a:defRPr>
            </a:lvl1pPr>
          </a:lstStyle>
          <a:p>
            <a:pPr>
              <a:defRPr/>
            </a:pPr>
            <a:endParaRPr lang="en-US"/>
          </a:p>
        </p:txBody>
      </p:sp>
      <p:sp>
        <p:nvSpPr>
          <p:cNvPr id="154627" name="Rectangle 3"/>
          <p:cNvSpPr>
            <a:spLocks noGrp="1" noChangeArrowheads="1"/>
          </p:cNvSpPr>
          <p:nvPr>
            <p:ph type="dt" sz="quarter"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cs typeface="Times New Roman" pitchFamily="18" charset="0"/>
              </a:defRPr>
            </a:lvl1pPr>
          </a:lstStyle>
          <a:p>
            <a:pPr>
              <a:defRPr/>
            </a:pPr>
            <a:endParaRPr lang="en-US"/>
          </a:p>
        </p:txBody>
      </p:sp>
      <p:sp>
        <p:nvSpPr>
          <p:cNvPr id="154628" name="Rectangle 4"/>
          <p:cNvSpPr>
            <a:spLocks noGrp="1" noChangeArrowheads="1"/>
          </p:cNvSpPr>
          <p:nvPr>
            <p:ph type="ftr" sz="quarter" idx="2"/>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Times New Roman" pitchFamily="18" charset="0"/>
                <a:cs typeface="Times New Roman" pitchFamily="18" charset="0"/>
              </a:defRPr>
            </a:lvl1pPr>
          </a:lstStyle>
          <a:p>
            <a:pPr>
              <a:defRPr/>
            </a:pPr>
            <a:endParaRPr lang="en-US"/>
          </a:p>
        </p:txBody>
      </p:sp>
      <p:sp>
        <p:nvSpPr>
          <p:cNvPr id="154629" name="Rectangle 5"/>
          <p:cNvSpPr>
            <a:spLocks noGrp="1" noChangeArrowheads="1"/>
          </p:cNvSpPr>
          <p:nvPr>
            <p:ph type="sldNum" sz="quarter" idx="3"/>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cs typeface="Times New Roman" pitchFamily="18" charset="0"/>
              </a:defRPr>
            </a:lvl1pPr>
          </a:lstStyle>
          <a:p>
            <a:pPr>
              <a:defRPr/>
            </a:pPr>
            <a:fld id="{CD095226-4BE1-4BBF-BB0D-1C0985056240}"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6"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Times New Roman" pitchFamily="18" charset="0"/>
                <a:cs typeface="Times New Roman" pitchFamily="18" charset="0"/>
              </a:defRPr>
            </a:lvl1pPr>
          </a:lstStyle>
          <a:p>
            <a:pPr>
              <a:defRPr/>
            </a:pPr>
            <a:endParaRPr lang="en-US"/>
          </a:p>
        </p:txBody>
      </p:sp>
      <p:sp>
        <p:nvSpPr>
          <p:cNvPr id="164867" name="Rectangle 3"/>
          <p:cNvSpPr>
            <a:spLocks noGrp="1" noChangeArrowheads="1"/>
          </p:cNvSpPr>
          <p:nvPr>
            <p:ph type="dt"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cs typeface="Times New Roman" pitchFamily="18"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64869" name="Rectangle 5"/>
          <p:cNvSpPr>
            <a:spLocks noGrp="1" noChangeArrowheads="1"/>
          </p:cNvSpPr>
          <p:nvPr>
            <p:ph type="body" sz="quarter" idx="3"/>
          </p:nvPr>
        </p:nvSpPr>
        <p:spPr bwMode="auto">
          <a:xfrm>
            <a:off x="914400" y="4343400"/>
            <a:ext cx="50292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4870" name="Rectangle 6"/>
          <p:cNvSpPr>
            <a:spLocks noGrp="1" noChangeArrowheads="1"/>
          </p:cNvSpPr>
          <p:nvPr>
            <p:ph type="ftr" sz="quarter" idx="4"/>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Times New Roman" pitchFamily="18" charset="0"/>
                <a:cs typeface="Times New Roman" pitchFamily="18" charset="0"/>
              </a:defRPr>
            </a:lvl1pPr>
          </a:lstStyle>
          <a:p>
            <a:pPr>
              <a:defRPr/>
            </a:pPr>
            <a:endParaRPr lang="en-US"/>
          </a:p>
        </p:txBody>
      </p:sp>
      <p:sp>
        <p:nvSpPr>
          <p:cNvPr id="164871" name="Rectangle 7"/>
          <p:cNvSpPr>
            <a:spLocks noGrp="1" noChangeArrowheads="1"/>
          </p:cNvSpPr>
          <p:nvPr>
            <p:ph type="sldNum" sz="quarter" idx="5"/>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cs typeface="Times New Roman" pitchFamily="18" charset="0"/>
              </a:defRPr>
            </a:lvl1pPr>
          </a:lstStyle>
          <a:p>
            <a:pPr>
              <a:defRPr/>
            </a:pPr>
            <a:fld id="{F66C1EA0-E9D9-41B4-83E4-805443E402A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miter lim="800000"/>
            <a:headEnd/>
            <a:tailEnd/>
          </a:ln>
        </p:spPr>
        <p:txBody>
          <a:bodyPr/>
          <a:lstStyle/>
          <a:p>
            <a:fld id="{66A85765-5C6A-44CA-A930-7382282F02F6}" type="slidenum">
              <a:rPr lang="en-US" smtClean="0">
                <a:latin typeface="Times New Roman" charset="0"/>
                <a:cs typeface="Times New Roman" charset="0"/>
              </a:rPr>
              <a:pPr/>
              <a:t>1</a:t>
            </a:fld>
            <a:endParaRPr lang="en-US" smtClean="0">
              <a:latin typeface="Times New Roman" charset="0"/>
              <a:cs typeface="Times New Roman"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smtClean="0">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atin typeface="Times New Roman" pitchFamily="18" charset="0"/>
                <a:cs typeface="Times New Roman" pitchFamily="18" charset="0"/>
              </a:endParaRPr>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latin typeface="Times New Roman" pitchFamily="18" charset="0"/>
                <a:cs typeface="Times New Roman" pitchFamily="18"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07FF63ED-BD77-4C44-99B4-A2228F0F60F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40054618-A951-4907-B550-5626D14043A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57399873-C8CC-42CF-A88A-E0A1599E5D7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541254F5-8C0A-4D04-8590-57691E78A33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AE0A3A8F-5B75-4D7F-A957-5985E1DCD0AF}"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37BB2E15-1B5A-4EDD-A717-01EF54A5EE1C}"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21B29A7F-A8AB-46AE-BFB4-71310F36C8DD}"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extLst/>
          </a:lstStyle>
          <a:p>
            <a:pPr>
              <a:defRPr/>
            </a:pPr>
            <a:fld id="{B6DDEA08-477E-49BB-93C0-6E27EA0E7895}"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537ED6E7-BC82-478D-96E0-3B9F934A25F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BF1C353C-1A7B-466A-B25E-FAAA9D80C14B}"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atin typeface="Times New Roman" pitchFamily="18" charset="0"/>
              <a:cs typeface="Times New Roman" pitchFamily="18" charset="0"/>
            </a:endParaRPr>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latin typeface="Times New Roman" pitchFamily="18" charset="0"/>
              <a:cs typeface="Times New Roman" pitchFamily="18" charset="0"/>
            </a:endParaRPr>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6CE7051F-44A4-4C23-A8BB-247D97CDD909}"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atin typeface="Times New Roman" pitchFamily="18" charset="0"/>
              <a:cs typeface="Times New Roman" pitchFamily="18" charset="0"/>
            </a:endParaRPr>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latin typeface="Times New Roman" pitchFamily="18" charset="0"/>
              <a:cs typeface="Times New Roman" pitchFamily="18" charset="0"/>
            </a:endParaRPr>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latin typeface="Times New Roman" pitchFamily="18" charset="0"/>
                <a:cs typeface="Times New Roman" pitchFamily="18" charset="0"/>
              </a:defRPr>
            </a:lvl1pPr>
            <a:extLst/>
          </a:lstStyle>
          <a:p>
            <a:pPr>
              <a:defRPr/>
            </a:pPr>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latin typeface="Times New Roman" pitchFamily="18" charset="0"/>
                <a:cs typeface="Times New Roman" pitchFamily="18" charset="0"/>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latin typeface="Times New Roman" pitchFamily="18" charset="0"/>
                <a:cs typeface="Times New Roman" pitchFamily="18" charset="0"/>
              </a:defRPr>
            </a:lvl1pPr>
            <a:extLst/>
          </a:lstStyle>
          <a:p>
            <a:pPr>
              <a:defRPr/>
            </a:pPr>
            <a:fld id="{9C15F9F0-D537-4C5A-83CA-3BA01C26EBF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83" r:id="rId1"/>
    <p:sldLayoutId id="2147484079" r:id="rId2"/>
    <p:sldLayoutId id="2147484084" r:id="rId3"/>
    <p:sldLayoutId id="2147484085" r:id="rId4"/>
    <p:sldLayoutId id="2147484086" r:id="rId5"/>
    <p:sldLayoutId id="2147484087" r:id="rId6"/>
    <p:sldLayoutId id="2147484080" r:id="rId7"/>
    <p:sldLayoutId id="2147484088" r:id="rId8"/>
    <p:sldLayoutId id="2147484089" r:id="rId9"/>
    <p:sldLayoutId id="2147484081" r:id="rId10"/>
    <p:sldLayoutId id="2147484082"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idx="1"/>
          </p:nvPr>
        </p:nvSpPr>
        <p:spPr>
          <a:xfrm>
            <a:off x="685800" y="609600"/>
            <a:ext cx="7772400" cy="5410200"/>
          </a:xfrm>
        </p:spPr>
        <p:txBody>
          <a:bodyPr/>
          <a:lstStyle/>
          <a:p>
            <a:pPr algn="ctr" eaLnBrk="1" hangingPunct="1">
              <a:lnSpc>
                <a:spcPct val="90000"/>
              </a:lnSpc>
              <a:buFontTx/>
              <a:buNone/>
            </a:pPr>
            <a:r>
              <a:rPr lang="en-US" sz="5400" b="1" dirty="0" smtClean="0">
                <a:solidFill>
                  <a:schemeClr val="accent1"/>
                </a:solidFill>
              </a:rPr>
              <a:t>Theory of Automata</a:t>
            </a:r>
          </a:p>
          <a:p>
            <a:pPr algn="ctr" eaLnBrk="1" hangingPunct="1">
              <a:lnSpc>
                <a:spcPct val="90000"/>
              </a:lnSpc>
              <a:buFontTx/>
              <a:buNone/>
            </a:pPr>
            <a:endParaRPr lang="en-US" sz="4400" b="1" dirty="0" smtClean="0"/>
          </a:p>
          <a:p>
            <a:pPr algn="ctr" eaLnBrk="1" hangingPunct="1">
              <a:lnSpc>
                <a:spcPct val="90000"/>
              </a:lnSpc>
              <a:buFontTx/>
              <a:buNone/>
            </a:pPr>
            <a:r>
              <a:rPr lang="en-US" sz="4400" b="1" dirty="0" smtClean="0"/>
              <a:t>Lecture </a:t>
            </a:r>
            <a:r>
              <a:rPr lang="en-US" sz="4400" b="1" smtClean="0"/>
              <a:t># </a:t>
            </a:r>
            <a:r>
              <a:rPr lang="en-US" sz="4400" b="1" smtClean="0"/>
              <a:t>10</a:t>
            </a:r>
            <a:endParaRPr lang="en-US" sz="4400" b="1" dirty="0" smtClean="0"/>
          </a:p>
          <a:p>
            <a:pPr algn="ctr" eaLnBrk="1" hangingPunct="1">
              <a:lnSpc>
                <a:spcPct val="90000"/>
              </a:lnSpc>
            </a:pPr>
            <a:endParaRPr lang="en-US" sz="3200" b="1" dirty="0" smtClean="0">
              <a:solidFill>
                <a:srgbClr val="FFFF00"/>
              </a:solidFill>
            </a:endParaRPr>
          </a:p>
          <a:p>
            <a:pPr algn="ctr" eaLnBrk="1" hangingPunct="1">
              <a:lnSpc>
                <a:spcPct val="90000"/>
              </a:lnSpc>
              <a:buFontTx/>
              <a:buNone/>
            </a:pPr>
            <a:r>
              <a:rPr lang="en-US" sz="4000" b="1" dirty="0" err="1" smtClean="0"/>
              <a:t>Imtiaz</a:t>
            </a:r>
            <a:r>
              <a:rPr lang="en-US" sz="4000" b="1" dirty="0" smtClean="0"/>
              <a:t> Ahmed</a:t>
            </a:r>
          </a:p>
          <a:p>
            <a:pPr eaLnBrk="1" hangingPunct="1">
              <a:lnSpc>
                <a:spcPct val="90000"/>
              </a:lnSpc>
            </a:pPr>
            <a:endParaRPr lang="en-US" sz="1800" b="1" dirty="0" smtClean="0">
              <a:solidFill>
                <a:srgbClr val="FFFF00"/>
              </a:solidFill>
            </a:endParaRPr>
          </a:p>
          <a:p>
            <a:pPr eaLnBrk="1" hangingPunct="1">
              <a:lnSpc>
                <a:spcPct val="90000"/>
              </a:lnSpc>
            </a:pPr>
            <a:endParaRPr lang="en-US" sz="1800" b="1" dirty="0" smtClean="0">
              <a:solidFill>
                <a:srgbClr val="FFFF00"/>
              </a:solidFill>
            </a:endParaRPr>
          </a:p>
          <a:p>
            <a:pPr eaLnBrk="1" hangingPunct="1">
              <a:lnSpc>
                <a:spcPct val="90000"/>
              </a:lnSpc>
            </a:pPr>
            <a:endParaRPr lang="en-US" sz="1800" b="1" dirty="0" smtClean="0">
              <a:solidFill>
                <a:srgbClr val="FFFF00"/>
              </a:solidFill>
            </a:endParaRPr>
          </a:p>
          <a:p>
            <a:pPr eaLnBrk="1" hangingPunct="1">
              <a:lnSpc>
                <a:spcPct val="90000"/>
              </a:lnSpc>
              <a:buFontTx/>
              <a:buNone/>
            </a:pPr>
            <a:r>
              <a:rPr lang="en-US" sz="1800" b="1" dirty="0" smtClean="0">
                <a:solidFill>
                  <a:srgbClr val="FFFF00"/>
                </a:solidFill>
              </a:rPr>
              <a:t>	     </a:t>
            </a:r>
            <a:r>
              <a:rPr lang="en-US" sz="2800" b="1" dirty="0" smtClean="0"/>
              <a:t>sites.google.com/site/</a:t>
            </a:r>
            <a:r>
              <a:rPr lang="en-US" sz="2800" b="1" dirty="0" err="1" smtClean="0"/>
              <a:t>kiuskardu</a:t>
            </a:r>
            <a:endParaRPr lang="en-US" sz="4400"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a:xfrm>
            <a:off x="685800" y="1143000"/>
            <a:ext cx="7772400" cy="5410200"/>
          </a:xfrm>
        </p:spPr>
        <p:txBody>
          <a:bodyPr/>
          <a:lstStyle/>
          <a:p>
            <a:r>
              <a:rPr lang="en-US" sz="2000" dirty="0" smtClean="0"/>
              <a:t>Using the truth table we will have following FA3 which is </a:t>
            </a:r>
            <a:r>
              <a:rPr lang="en-US" sz="2000" smtClean="0"/>
              <a:t>the union of </a:t>
            </a:r>
            <a:r>
              <a:rPr lang="en-US" sz="2000" dirty="0" smtClean="0"/>
              <a:t>FA1 and FA2 corresponding to r1 and r2</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RE corresponding to the above FA may be r1+r2 = (</a:t>
            </a:r>
            <a:r>
              <a:rPr lang="en-US" sz="2000" dirty="0" err="1" smtClean="0"/>
              <a:t>a+b</a:t>
            </a:r>
            <a:r>
              <a:rPr lang="en-US" sz="2000" dirty="0" smtClean="0"/>
              <a:t>)*b + (</a:t>
            </a:r>
            <a:r>
              <a:rPr lang="en-US" sz="2000" dirty="0" err="1" smtClean="0"/>
              <a:t>a+b</a:t>
            </a:r>
            <a:r>
              <a:rPr lang="en-US" sz="2000" dirty="0" smtClean="0"/>
              <a:t> )*</a:t>
            </a:r>
            <a:r>
              <a:rPr lang="en-US" sz="2000" dirty="0" err="1" smtClean="0"/>
              <a:t>aa</a:t>
            </a:r>
            <a:r>
              <a:rPr lang="en-US" sz="2000" dirty="0" smtClean="0"/>
              <a:t>(</a:t>
            </a:r>
            <a:r>
              <a:rPr lang="en-US" sz="2000" dirty="0" err="1" smtClean="0"/>
              <a:t>a+b</a:t>
            </a:r>
            <a:r>
              <a:rPr lang="en-US" sz="2000" dirty="0" smtClean="0"/>
              <a:t> )*</a:t>
            </a:r>
          </a:p>
          <a:p>
            <a:endParaRPr lang="en-US" sz="2000" dirty="0" smtClean="0"/>
          </a:p>
        </p:txBody>
      </p:sp>
      <p:sp>
        <p:nvSpPr>
          <p:cNvPr id="4098" name="Rectangle 2"/>
          <p:cNvSpPr>
            <a:spLocks noGrp="1" noChangeArrowheads="1"/>
          </p:cNvSpPr>
          <p:nvPr>
            <p:ph type="title"/>
          </p:nvPr>
        </p:nvSpPr>
        <p:spPr>
          <a:xfrm>
            <a:off x="609600" y="228600"/>
            <a:ext cx="7772400" cy="762000"/>
          </a:xfrm>
        </p:spPr>
        <p:txBody>
          <a:bodyPr/>
          <a:lstStyle/>
          <a:p>
            <a:pPr>
              <a:defRPr/>
            </a:pPr>
            <a:r>
              <a:rPr lang="en-US" sz="2800" dirty="0" smtClean="0"/>
              <a:t>Method1 (Union of two FAs) Contd..</a:t>
            </a:r>
            <a:endParaRPr lang="en-US" sz="3200" dirty="0" smtClean="0"/>
          </a:p>
        </p:txBody>
      </p:sp>
      <p:pic>
        <p:nvPicPr>
          <p:cNvPr id="18436" name="Picture 3" descr="FA3 union.png"/>
          <p:cNvPicPr>
            <a:picLocks noChangeAspect="1"/>
          </p:cNvPicPr>
          <p:nvPr/>
        </p:nvPicPr>
        <p:blipFill>
          <a:blip r:embed="rId2"/>
          <a:srcRect/>
          <a:stretch>
            <a:fillRect/>
          </a:stretch>
        </p:blipFill>
        <p:spPr bwMode="auto">
          <a:xfrm>
            <a:off x="1066800" y="2286000"/>
            <a:ext cx="7100888" cy="220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685800" y="1143000"/>
            <a:ext cx="7772400" cy="5410200"/>
          </a:xfrm>
        </p:spPr>
        <p:txBody>
          <a:bodyPr/>
          <a:lstStyle/>
          <a:p>
            <a:r>
              <a:rPr lang="en-US" sz="2400" smtClean="0"/>
              <a:t>Let r1 = </a:t>
            </a:r>
            <a:r>
              <a:rPr lang="en-US" sz="2400" b="1" smtClean="0"/>
              <a:t>(a+b)*a </a:t>
            </a:r>
            <a:r>
              <a:rPr lang="en-US" sz="2400" smtClean="0"/>
              <a:t>and r2 = </a:t>
            </a:r>
            <a:r>
              <a:rPr lang="en-US" sz="2400" b="1" smtClean="0"/>
              <a:t>(a+b)</a:t>
            </a:r>
            <a:r>
              <a:rPr lang="en-US" sz="2800" b="1" smtClean="0"/>
              <a:t>(</a:t>
            </a:r>
            <a:r>
              <a:rPr lang="en-US" sz="2400" b="1" smtClean="0"/>
              <a:t>(a+b)(a+b)</a:t>
            </a:r>
            <a:r>
              <a:rPr lang="en-US" sz="2800" b="1" smtClean="0"/>
              <a:t>)</a:t>
            </a:r>
            <a:r>
              <a:rPr lang="en-US" sz="2400" b="1" smtClean="0"/>
              <a:t>*</a:t>
            </a:r>
          </a:p>
          <a:p>
            <a:endParaRPr lang="en-US" sz="2400" b="1" smtClean="0"/>
          </a:p>
          <a:p>
            <a:endParaRPr lang="en-US" sz="2400" b="1" smtClean="0"/>
          </a:p>
        </p:txBody>
      </p:sp>
      <p:sp>
        <p:nvSpPr>
          <p:cNvPr id="4098" name="Rectangle 2"/>
          <p:cNvSpPr>
            <a:spLocks noGrp="1" noChangeArrowheads="1"/>
          </p:cNvSpPr>
          <p:nvPr>
            <p:ph type="title"/>
          </p:nvPr>
        </p:nvSpPr>
        <p:spPr>
          <a:xfrm>
            <a:off x="609600" y="228600"/>
            <a:ext cx="7772400" cy="762000"/>
          </a:xfrm>
        </p:spPr>
        <p:txBody>
          <a:bodyPr/>
          <a:lstStyle/>
          <a:p>
            <a:pPr>
              <a:defRPr/>
            </a:pPr>
            <a:r>
              <a:rPr lang="en-US" sz="2800" dirty="0" smtClean="0"/>
              <a:t>Method1 (Union of two FAs) Contd..</a:t>
            </a:r>
            <a:endParaRPr lang="en-US" sz="3200" dirty="0" smtClean="0"/>
          </a:p>
        </p:txBody>
      </p:sp>
      <p:pic>
        <p:nvPicPr>
          <p:cNvPr id="19460" name="Picture 4" descr="r1r2.png"/>
          <p:cNvPicPr>
            <a:picLocks noChangeAspect="1"/>
          </p:cNvPicPr>
          <p:nvPr/>
        </p:nvPicPr>
        <p:blipFill>
          <a:blip r:embed="rId2"/>
          <a:srcRect/>
          <a:stretch>
            <a:fillRect/>
          </a:stretch>
        </p:blipFill>
        <p:spPr bwMode="auto">
          <a:xfrm>
            <a:off x="990600" y="2133600"/>
            <a:ext cx="6858000" cy="2978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a:xfrm>
            <a:off x="685800" y="1143000"/>
            <a:ext cx="7772400" cy="5410200"/>
          </a:xfrm>
        </p:spPr>
        <p:txBody>
          <a:bodyPr/>
          <a:lstStyle/>
          <a:p>
            <a:endParaRPr lang="en-US" sz="2400" b="1" smtClean="0"/>
          </a:p>
          <a:p>
            <a:endParaRPr lang="en-US" sz="2400" b="1" smtClean="0"/>
          </a:p>
        </p:txBody>
      </p:sp>
      <p:sp>
        <p:nvSpPr>
          <p:cNvPr id="4098" name="Rectangle 2"/>
          <p:cNvSpPr>
            <a:spLocks noGrp="1" noChangeArrowheads="1"/>
          </p:cNvSpPr>
          <p:nvPr>
            <p:ph type="title"/>
          </p:nvPr>
        </p:nvSpPr>
        <p:spPr>
          <a:xfrm>
            <a:off x="609600" y="228600"/>
            <a:ext cx="7772400" cy="762000"/>
          </a:xfrm>
        </p:spPr>
        <p:txBody>
          <a:bodyPr/>
          <a:lstStyle/>
          <a:p>
            <a:pPr>
              <a:defRPr/>
            </a:pPr>
            <a:r>
              <a:rPr lang="en-US" sz="2800" dirty="0" smtClean="0"/>
              <a:t>Method1 (Union of two FAs) Contd..</a:t>
            </a:r>
            <a:endParaRPr lang="en-US" sz="3200" dirty="0" smtClean="0"/>
          </a:p>
        </p:txBody>
      </p:sp>
      <p:pic>
        <p:nvPicPr>
          <p:cNvPr id="20484" name="Picture 5" descr="r1r2 fa3.png"/>
          <p:cNvPicPr>
            <a:picLocks noChangeAspect="1"/>
          </p:cNvPicPr>
          <p:nvPr/>
        </p:nvPicPr>
        <p:blipFill>
          <a:blip r:embed="rId2"/>
          <a:srcRect/>
          <a:stretch>
            <a:fillRect/>
          </a:stretch>
        </p:blipFill>
        <p:spPr bwMode="auto">
          <a:xfrm>
            <a:off x="838200" y="914400"/>
            <a:ext cx="7086600" cy="5083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a:xfrm>
            <a:off x="685800" y="1600200"/>
            <a:ext cx="7010400" cy="4343400"/>
          </a:xfrm>
        </p:spPr>
        <p:txBody>
          <a:bodyPr/>
          <a:lstStyle/>
          <a:p>
            <a:pPr eaLnBrk="1" hangingPunct="1">
              <a:buFontTx/>
              <a:buNone/>
            </a:pPr>
            <a:endParaRPr lang="en-US" smtClean="0"/>
          </a:p>
        </p:txBody>
      </p:sp>
      <p:sp>
        <p:nvSpPr>
          <p:cNvPr id="12290" name="Rectangle 2"/>
          <p:cNvSpPr>
            <a:spLocks noGrp="1" noChangeArrowheads="1"/>
          </p:cNvSpPr>
          <p:nvPr>
            <p:ph type="title"/>
          </p:nvPr>
        </p:nvSpPr>
        <p:spPr>
          <a:xfrm>
            <a:off x="685800" y="381000"/>
            <a:ext cx="7772400" cy="1143000"/>
          </a:xfrm>
        </p:spPr>
        <p:txBody>
          <a:bodyPr/>
          <a:lstStyle/>
          <a:p>
            <a:pPr eaLnBrk="1" fontAlgn="auto" hangingPunct="1">
              <a:spcAft>
                <a:spcPts val="0"/>
              </a:spcAft>
              <a:defRPr/>
            </a:pPr>
            <a:r>
              <a:rPr lang="en-US" smtClean="0"/>
              <a:t>Thanks!</a:t>
            </a:r>
          </a:p>
        </p:txBody>
      </p:sp>
      <p:pic>
        <p:nvPicPr>
          <p:cNvPr id="21508" name="Picture 3" descr="questions.jpg"/>
          <p:cNvPicPr>
            <a:picLocks noChangeAspect="1"/>
          </p:cNvPicPr>
          <p:nvPr/>
        </p:nvPicPr>
        <p:blipFill>
          <a:blip r:embed="rId2"/>
          <a:srcRect/>
          <a:stretch>
            <a:fillRect/>
          </a:stretch>
        </p:blipFill>
        <p:spPr bwMode="auto">
          <a:xfrm>
            <a:off x="685800" y="1539875"/>
            <a:ext cx="6421438" cy="4403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09600" y="228600"/>
            <a:ext cx="7772400" cy="762000"/>
          </a:xfrm>
        </p:spPr>
        <p:txBody>
          <a:bodyPr/>
          <a:lstStyle/>
          <a:p>
            <a:pPr eaLnBrk="1" fontAlgn="auto" hangingPunct="1">
              <a:spcAft>
                <a:spcPts val="0"/>
              </a:spcAft>
              <a:defRPr/>
            </a:pPr>
            <a:r>
              <a:rPr lang="en-US" sz="3200" dirty="0" err="1" smtClean="0"/>
              <a:t>Kleene’s</a:t>
            </a:r>
            <a:r>
              <a:rPr lang="en-US" sz="3200" dirty="0" smtClean="0"/>
              <a:t> Theorem</a:t>
            </a:r>
          </a:p>
        </p:txBody>
      </p:sp>
      <p:sp>
        <p:nvSpPr>
          <p:cNvPr id="10243" name="Content Placeholder 4"/>
          <p:cNvSpPr>
            <a:spLocks noGrp="1"/>
          </p:cNvSpPr>
          <p:nvPr>
            <p:ph idx="1"/>
          </p:nvPr>
        </p:nvSpPr>
        <p:spPr>
          <a:xfrm>
            <a:off x="457200" y="990600"/>
            <a:ext cx="8229600" cy="5016500"/>
          </a:xfrm>
        </p:spPr>
        <p:txBody>
          <a:bodyPr/>
          <a:lstStyle/>
          <a:p>
            <a:pPr>
              <a:buFont typeface="Wingdings" pitchFamily="2" charset="2"/>
              <a:buChar char="q"/>
            </a:pPr>
            <a:endParaRPr lang="en-US" sz="2400" b="1" smtClean="0"/>
          </a:p>
          <a:p>
            <a:pPr>
              <a:buFont typeface="Wingdings" pitchFamily="2" charset="2"/>
              <a:buChar char="q"/>
            </a:pPr>
            <a:r>
              <a:rPr lang="en-US" sz="2400" b="1" smtClean="0"/>
              <a:t>Kleene’s Theorem Part I</a:t>
            </a:r>
          </a:p>
          <a:p>
            <a:pPr lvl="1"/>
            <a:r>
              <a:rPr lang="en-US" sz="2000" smtClean="0"/>
              <a:t>If a language can be accepted by an FA then it can be accepted by a TG as well.</a:t>
            </a:r>
          </a:p>
          <a:p>
            <a:pPr>
              <a:buFont typeface="Wingdings" pitchFamily="2" charset="2"/>
              <a:buChar char="q"/>
            </a:pPr>
            <a:endParaRPr lang="en-US" sz="2400" b="1" smtClean="0"/>
          </a:p>
          <a:p>
            <a:pPr>
              <a:buFont typeface="Wingdings" pitchFamily="2" charset="2"/>
              <a:buChar char="q"/>
            </a:pPr>
            <a:r>
              <a:rPr lang="en-US" sz="2400" b="1" smtClean="0"/>
              <a:t>Kleene’s Theorem Part II</a:t>
            </a:r>
          </a:p>
          <a:p>
            <a:pPr lvl="1"/>
            <a:r>
              <a:rPr lang="en-US" sz="2000" smtClean="0"/>
              <a:t>If a language can be accepted by a TG then it can be expressed by an RE as well.</a:t>
            </a:r>
          </a:p>
          <a:p>
            <a:pPr>
              <a:buFont typeface="Wingdings" pitchFamily="2" charset="2"/>
              <a:buChar char="q"/>
            </a:pPr>
            <a:endParaRPr lang="en-US" sz="2400" b="1" smtClean="0"/>
          </a:p>
          <a:p>
            <a:pPr>
              <a:buFont typeface="Wingdings" pitchFamily="2" charset="2"/>
              <a:buChar char="q"/>
            </a:pPr>
            <a:r>
              <a:rPr lang="en-US" sz="2400" b="1" smtClean="0"/>
              <a:t>Kleene’s Theorem Part III</a:t>
            </a:r>
          </a:p>
          <a:p>
            <a:pPr lvl="1"/>
            <a:r>
              <a:rPr lang="en-US" sz="2000" smtClean="0"/>
              <a:t>If a language can be expressed by a RE then it can be accepted by an FA as well</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1"/>
          </p:nvPr>
        </p:nvSpPr>
        <p:spPr>
          <a:xfrm>
            <a:off x="685800" y="1143000"/>
            <a:ext cx="7772400" cy="5410200"/>
          </a:xfrm>
        </p:spPr>
        <p:txBody>
          <a:bodyPr/>
          <a:lstStyle/>
          <a:p>
            <a:r>
              <a:rPr lang="en-US" sz="2800" smtClean="0"/>
              <a:t>If the language can be expressed by an RE then there exists an FA accepting the language.</a:t>
            </a:r>
          </a:p>
          <a:p>
            <a:endParaRPr lang="en-US" sz="2800" smtClean="0"/>
          </a:p>
          <a:p>
            <a:r>
              <a:rPr lang="en-US" sz="2800" smtClean="0"/>
              <a:t>As the regular expression is obtained applying addition, concatenation and closure on the letters of an alphabet and the Null string </a:t>
            </a:r>
          </a:p>
        </p:txBody>
      </p:sp>
      <p:sp>
        <p:nvSpPr>
          <p:cNvPr id="4098" name="Rectangle 2"/>
          <p:cNvSpPr>
            <a:spLocks noGrp="1" noChangeArrowheads="1"/>
          </p:cNvSpPr>
          <p:nvPr>
            <p:ph type="title"/>
          </p:nvPr>
        </p:nvSpPr>
        <p:spPr>
          <a:xfrm>
            <a:off x="609600" y="228600"/>
            <a:ext cx="7772400" cy="762000"/>
          </a:xfrm>
        </p:spPr>
        <p:txBody>
          <a:bodyPr/>
          <a:lstStyle/>
          <a:p>
            <a:pPr>
              <a:defRPr/>
            </a:pPr>
            <a:r>
              <a:rPr lang="en-US" sz="3200" dirty="0" smtClean="0"/>
              <a:t>Proof(</a:t>
            </a:r>
            <a:r>
              <a:rPr lang="en-US" sz="3200" dirty="0" err="1" smtClean="0"/>
              <a:t>Kleene’s</a:t>
            </a:r>
            <a:r>
              <a:rPr lang="en-US" sz="3200" dirty="0" smtClean="0"/>
              <a:t> Theorem Part III)</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idx="1"/>
          </p:nvPr>
        </p:nvSpPr>
        <p:spPr>
          <a:xfrm>
            <a:off x="685800" y="1143000"/>
            <a:ext cx="7772400" cy="5410200"/>
          </a:xfrm>
        </p:spPr>
        <p:txBody>
          <a:bodyPr/>
          <a:lstStyle/>
          <a:p>
            <a:r>
              <a:rPr lang="en-US" sz="2800" smtClean="0"/>
              <a:t>So while building the RE, sometimes, the corresponding FA may be built easily, as shown in the following examples</a:t>
            </a:r>
          </a:p>
          <a:p>
            <a:pPr>
              <a:buFont typeface="Wingdings 3" pitchFamily="18" charset="2"/>
              <a:buNone/>
            </a:pPr>
            <a:r>
              <a:rPr lang="en-US" sz="2800" b="1" smtClean="0"/>
              <a:t>Example</a:t>
            </a:r>
          </a:p>
          <a:p>
            <a:r>
              <a:rPr lang="en-US" sz="2400" smtClean="0"/>
              <a:t>Consider the language, defined over Σ = {a,b}, consisting of only b, then this language may be accepted by the following FA</a:t>
            </a:r>
          </a:p>
        </p:txBody>
      </p:sp>
      <p:sp>
        <p:nvSpPr>
          <p:cNvPr id="4098" name="Rectangle 2"/>
          <p:cNvSpPr>
            <a:spLocks noGrp="1" noChangeArrowheads="1"/>
          </p:cNvSpPr>
          <p:nvPr>
            <p:ph type="title"/>
          </p:nvPr>
        </p:nvSpPr>
        <p:spPr>
          <a:xfrm>
            <a:off x="609600" y="228600"/>
            <a:ext cx="7772400" cy="762000"/>
          </a:xfrm>
        </p:spPr>
        <p:txBody>
          <a:bodyPr>
            <a:normAutofit fontScale="90000"/>
          </a:bodyPr>
          <a:lstStyle/>
          <a:p>
            <a:pPr>
              <a:defRPr/>
            </a:pPr>
            <a:r>
              <a:rPr lang="en-US" sz="3200" dirty="0" smtClean="0"/>
              <a:t>Proof(</a:t>
            </a:r>
            <a:r>
              <a:rPr lang="en-US" sz="3200" dirty="0" err="1" smtClean="0"/>
              <a:t>Kleene’s</a:t>
            </a:r>
            <a:r>
              <a:rPr lang="en-US" sz="3200" dirty="0" smtClean="0"/>
              <a:t> Theorem Part III) Contd..</a:t>
            </a:r>
          </a:p>
        </p:txBody>
      </p:sp>
      <p:pic>
        <p:nvPicPr>
          <p:cNvPr id="12292" name="Picture 3" descr="FA Only B.png"/>
          <p:cNvPicPr>
            <a:picLocks noChangeAspect="1"/>
          </p:cNvPicPr>
          <p:nvPr/>
        </p:nvPicPr>
        <p:blipFill>
          <a:blip r:embed="rId2"/>
          <a:srcRect/>
          <a:stretch>
            <a:fillRect/>
          </a:stretch>
        </p:blipFill>
        <p:spPr bwMode="auto">
          <a:xfrm>
            <a:off x="1219200" y="4114800"/>
            <a:ext cx="6832600" cy="182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685800" y="1143000"/>
            <a:ext cx="7772400" cy="5410200"/>
          </a:xfrm>
        </p:spPr>
        <p:txBody>
          <a:bodyPr/>
          <a:lstStyle/>
          <a:p>
            <a:r>
              <a:rPr lang="en-US" sz="2800" smtClean="0"/>
              <a:t>If r1 and r2 are regular expressions then their sum, concatenation and closure are also regular expressions</a:t>
            </a:r>
          </a:p>
          <a:p>
            <a:endParaRPr lang="en-US" sz="2800" smtClean="0"/>
          </a:p>
          <a:p>
            <a:r>
              <a:rPr lang="en-US" sz="2800" smtClean="0"/>
              <a:t>So an FA can be built for any regular expression if the methods can be developed for building the FA’s corresponding to the sum, concatenation and closure of the regular expressions along with their FAs.</a:t>
            </a:r>
            <a:endParaRPr lang="en-US" sz="2400" smtClean="0"/>
          </a:p>
        </p:txBody>
      </p:sp>
      <p:sp>
        <p:nvSpPr>
          <p:cNvPr id="4098" name="Rectangle 2"/>
          <p:cNvSpPr>
            <a:spLocks noGrp="1" noChangeArrowheads="1"/>
          </p:cNvSpPr>
          <p:nvPr>
            <p:ph type="title"/>
          </p:nvPr>
        </p:nvSpPr>
        <p:spPr>
          <a:xfrm>
            <a:off x="609600" y="228600"/>
            <a:ext cx="7772400" cy="762000"/>
          </a:xfrm>
        </p:spPr>
        <p:txBody>
          <a:bodyPr>
            <a:normAutofit fontScale="90000"/>
          </a:bodyPr>
          <a:lstStyle/>
          <a:p>
            <a:pPr>
              <a:defRPr/>
            </a:pPr>
            <a:r>
              <a:rPr lang="en-US" sz="3200" dirty="0" smtClean="0"/>
              <a:t>Proof(</a:t>
            </a:r>
            <a:r>
              <a:rPr lang="en-US" sz="3200" dirty="0" err="1" smtClean="0"/>
              <a:t>Kleene’s</a:t>
            </a:r>
            <a:r>
              <a:rPr lang="en-US" sz="3200" dirty="0" smtClean="0"/>
              <a:t> Theorem Part III) Contd..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a:xfrm>
            <a:off x="685800" y="1143000"/>
            <a:ext cx="7772400" cy="5410200"/>
          </a:xfrm>
        </p:spPr>
        <p:txBody>
          <a:bodyPr/>
          <a:lstStyle/>
          <a:p>
            <a:r>
              <a:rPr lang="en-US" sz="2800" smtClean="0"/>
              <a:t>Using the FAs corresponding to r1 and r2 an FA can be built, corresponding to   r1+ r2. </a:t>
            </a:r>
          </a:p>
          <a:p>
            <a:r>
              <a:rPr lang="en-US" sz="2800" smtClean="0"/>
              <a:t>This method can be developed considering the following examples</a:t>
            </a:r>
          </a:p>
          <a:p>
            <a:endParaRPr lang="en-US" sz="2800" smtClean="0"/>
          </a:p>
          <a:p>
            <a:r>
              <a:rPr lang="en-US" sz="2400" smtClean="0"/>
              <a:t>r1 = (a+b)*b</a:t>
            </a:r>
          </a:p>
          <a:p>
            <a:r>
              <a:rPr lang="en-US" sz="2400" smtClean="0"/>
              <a:t>r2 = (a+b )*aa(a+b )*</a:t>
            </a:r>
          </a:p>
        </p:txBody>
      </p:sp>
      <p:sp>
        <p:nvSpPr>
          <p:cNvPr id="4098" name="Rectangle 2"/>
          <p:cNvSpPr>
            <a:spLocks noGrp="1" noChangeArrowheads="1"/>
          </p:cNvSpPr>
          <p:nvPr>
            <p:ph type="title"/>
          </p:nvPr>
        </p:nvSpPr>
        <p:spPr>
          <a:xfrm>
            <a:off x="609600" y="228600"/>
            <a:ext cx="7772400" cy="762000"/>
          </a:xfrm>
        </p:spPr>
        <p:txBody>
          <a:bodyPr/>
          <a:lstStyle/>
          <a:p>
            <a:pPr>
              <a:defRPr/>
            </a:pPr>
            <a:r>
              <a:rPr lang="en-US" sz="2800" dirty="0" smtClean="0"/>
              <a:t>Method1 (Union of two FAs)</a:t>
            </a:r>
            <a:endParaRPr lang="en-US" sz="32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Content Placeholder 3" descr="Fa1 fa2.png"/>
          <p:cNvPicPr>
            <a:picLocks noGrp="1" noChangeAspect="1"/>
          </p:cNvPicPr>
          <p:nvPr>
            <p:ph idx="1"/>
          </p:nvPr>
        </p:nvPicPr>
        <p:blipFill>
          <a:blip r:embed="rId2"/>
          <a:srcRect/>
          <a:stretch>
            <a:fillRect/>
          </a:stretch>
        </p:blipFill>
        <p:spPr>
          <a:xfrm>
            <a:off x="609600" y="979488"/>
            <a:ext cx="7726363" cy="4554537"/>
          </a:xfrm>
        </p:spPr>
      </p:pic>
      <p:sp>
        <p:nvSpPr>
          <p:cNvPr id="4098" name="Rectangle 2"/>
          <p:cNvSpPr>
            <a:spLocks noGrp="1" noChangeArrowheads="1"/>
          </p:cNvSpPr>
          <p:nvPr>
            <p:ph type="title"/>
          </p:nvPr>
        </p:nvSpPr>
        <p:spPr>
          <a:xfrm>
            <a:off x="609600" y="228600"/>
            <a:ext cx="7772400" cy="762000"/>
          </a:xfrm>
        </p:spPr>
        <p:txBody>
          <a:bodyPr/>
          <a:lstStyle/>
          <a:p>
            <a:pPr>
              <a:defRPr/>
            </a:pPr>
            <a:r>
              <a:rPr lang="en-US" sz="2800" dirty="0" smtClean="0"/>
              <a:t>Corresponding FA’s for “r1” and “r2”</a:t>
            </a:r>
            <a:endParaRPr lang="en-US" sz="32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a:xfrm>
            <a:off x="685800" y="1143000"/>
            <a:ext cx="7772400" cy="5410200"/>
          </a:xfrm>
        </p:spPr>
        <p:txBody>
          <a:bodyPr/>
          <a:lstStyle/>
          <a:p>
            <a:r>
              <a:rPr lang="en-US" sz="2400" smtClean="0"/>
              <a:t>Let FA3 be an FA corresponding to r1+ r2, then the initial state of FA3 must correspond to the initial state of FA1and the initial state of FA2.</a:t>
            </a:r>
          </a:p>
          <a:p>
            <a:endParaRPr lang="en-US" sz="2400" smtClean="0"/>
          </a:p>
          <a:p>
            <a:r>
              <a:rPr lang="en-US" sz="2400" smtClean="0"/>
              <a:t>Since the language corresponding to r1+ r2 is the union of corresponding languages L1 and L2, consists of the strings belonging to L1or L2 or both, therefore a final state of FA3 must correspond to a final state of FA1 or FA2 or both.</a:t>
            </a:r>
            <a:endParaRPr lang="en-US" sz="2000" smtClean="0"/>
          </a:p>
        </p:txBody>
      </p:sp>
      <p:sp>
        <p:nvSpPr>
          <p:cNvPr id="4098" name="Rectangle 2"/>
          <p:cNvSpPr>
            <a:spLocks noGrp="1" noChangeArrowheads="1"/>
          </p:cNvSpPr>
          <p:nvPr>
            <p:ph type="title"/>
          </p:nvPr>
        </p:nvSpPr>
        <p:spPr>
          <a:xfrm>
            <a:off x="609600" y="228600"/>
            <a:ext cx="7772400" cy="762000"/>
          </a:xfrm>
        </p:spPr>
        <p:txBody>
          <a:bodyPr/>
          <a:lstStyle/>
          <a:p>
            <a:pPr>
              <a:defRPr/>
            </a:pPr>
            <a:r>
              <a:rPr lang="en-US" sz="2800" dirty="0" smtClean="0"/>
              <a:t>Method1 (Union of two FAs) Contd..</a:t>
            </a:r>
            <a:endParaRPr lang="en-US" sz="32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Content Placeholder 3" descr="transition table for fa1 fa2.png"/>
          <p:cNvPicPr>
            <a:picLocks noGrp="1" noChangeAspect="1"/>
          </p:cNvPicPr>
          <p:nvPr>
            <p:ph idx="1"/>
          </p:nvPr>
        </p:nvPicPr>
        <p:blipFill>
          <a:blip r:embed="rId2"/>
          <a:srcRect/>
          <a:stretch>
            <a:fillRect/>
          </a:stretch>
        </p:blipFill>
        <p:spPr>
          <a:xfrm>
            <a:off x="838200" y="1066800"/>
            <a:ext cx="7458075" cy="4648200"/>
          </a:xfrm>
        </p:spPr>
      </p:pic>
      <p:sp>
        <p:nvSpPr>
          <p:cNvPr id="4098" name="Rectangle 2"/>
          <p:cNvSpPr>
            <a:spLocks noGrp="1" noChangeArrowheads="1"/>
          </p:cNvSpPr>
          <p:nvPr>
            <p:ph type="title"/>
          </p:nvPr>
        </p:nvSpPr>
        <p:spPr>
          <a:xfrm>
            <a:off x="609600" y="228600"/>
            <a:ext cx="7772400" cy="762000"/>
          </a:xfrm>
        </p:spPr>
        <p:txBody>
          <a:bodyPr/>
          <a:lstStyle/>
          <a:p>
            <a:pPr>
              <a:defRPr/>
            </a:pPr>
            <a:r>
              <a:rPr lang="en-US" sz="2800" dirty="0" smtClean="0"/>
              <a:t>Method1 (Union of two FAs) Contd..</a:t>
            </a:r>
            <a:endParaRPr lang="en-US" sz="3200"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5106</TotalTime>
  <Words>489</Words>
  <Application>Microsoft Office PowerPoint</Application>
  <PresentationFormat>On-screen Show (4:3)</PresentationFormat>
  <Paragraphs>59</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Lucida Sans Unicode</vt:lpstr>
      <vt:lpstr>Times New Roman</vt:lpstr>
      <vt:lpstr>Verdana</vt:lpstr>
      <vt:lpstr>Wingdings</vt:lpstr>
      <vt:lpstr>Wingdings 2</vt:lpstr>
      <vt:lpstr>Wingdings 3</vt:lpstr>
      <vt:lpstr>Concourse</vt:lpstr>
      <vt:lpstr>PowerPoint Presentation</vt:lpstr>
      <vt:lpstr>Kleene’s Theorem</vt:lpstr>
      <vt:lpstr>Proof(Kleene’s Theorem Part III)</vt:lpstr>
      <vt:lpstr>Proof(Kleene’s Theorem Part III) Contd..</vt:lpstr>
      <vt:lpstr>Proof(Kleene’s Theorem Part III) Contd..</vt:lpstr>
      <vt:lpstr>Method1 (Union of two FAs)</vt:lpstr>
      <vt:lpstr>Corresponding FA’s for “r1” and “r2”</vt:lpstr>
      <vt:lpstr>Method1 (Union of two FAs) Contd..</vt:lpstr>
      <vt:lpstr>Method1 (Union of two FAs) Contd..</vt:lpstr>
      <vt:lpstr>Method1 (Union of two FAs) Contd..</vt:lpstr>
      <vt:lpstr>Method1 (Union of two FAs) Contd..</vt:lpstr>
      <vt:lpstr>Method1 (Union of two FAs) Contd..</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fakhar-lodhi</dc:creator>
  <cp:lastModifiedBy>Dell</cp:lastModifiedBy>
  <cp:revision>433</cp:revision>
  <dcterms:created xsi:type="dcterms:W3CDTF">2003-08-14T18:01:43Z</dcterms:created>
  <dcterms:modified xsi:type="dcterms:W3CDTF">2021-10-04T11:49:52Z</dcterms:modified>
</cp:coreProperties>
</file>