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14"/>
  </p:notesMasterIdLst>
  <p:handoutMasterIdLst>
    <p:handoutMasterId r:id="rId15"/>
  </p:handoutMasterIdLst>
  <p:sldIdLst>
    <p:sldId id="257" r:id="rId2"/>
    <p:sldId id="368" r:id="rId3"/>
    <p:sldId id="393" r:id="rId4"/>
    <p:sldId id="383" r:id="rId5"/>
    <p:sldId id="385" r:id="rId6"/>
    <p:sldId id="386" r:id="rId7"/>
    <p:sldId id="387" r:id="rId8"/>
    <p:sldId id="388" r:id="rId9"/>
    <p:sldId id="389" r:id="rId10"/>
    <p:sldId id="391" r:id="rId11"/>
    <p:sldId id="392" r:id="rId12"/>
    <p:sldId id="29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ECFF"/>
    <a:srgbClr val="FF66FF"/>
    <a:srgbClr val="000099"/>
    <a:srgbClr val="FF66CC"/>
    <a:srgbClr val="800000"/>
    <a:srgbClr val="FFFF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73" d="100"/>
          <a:sy n="73" d="100"/>
        </p:scale>
        <p:origin x="12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BB914B90-9545-4178-986B-3676C8879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2F1A347-9D89-47F2-A096-C54EE6651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1AAF8D-654B-4987-868D-2D37D05D02EB}" type="slidenum">
              <a:rPr lang="en-US" smtClean="0">
                <a:latin typeface="Times New Roman" charset="0"/>
                <a:cs typeface="Times New Roman" charset="0"/>
              </a:rPr>
              <a:pPr/>
              <a:t>1</a:t>
            </a:fld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B52FE3B-CA34-4E27-B4BC-AD7ECBCE5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DC96-392F-4E65-AA3D-8E715EFE6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4030C-A7DA-41D7-81AF-1BACF7258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0E09E-F684-42FC-BF6E-90F793D0C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AFF581-8CE3-4BEA-BC96-6521C1DE1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FB5F8F-1D1C-4C0E-B3E4-18BD7271A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D176498-C1D2-4EB7-87E2-C595870F1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3EAB15-3FED-4693-AFAE-476CF50B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9E343-72A6-4DA1-8D05-22D359FB4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4E342B-D780-4B3D-85C5-A4CFC181A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3AC871C-CFE6-4AC2-BE70-E85A8750A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>
              <a:defRPr/>
            </a:pPr>
            <a:fld id="{CC066ED8-39F7-4A5E-BB70-4796F97A1A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15" r:id="rId2"/>
    <p:sldLayoutId id="2147484120" r:id="rId3"/>
    <p:sldLayoutId id="2147484121" r:id="rId4"/>
    <p:sldLayoutId id="2147484122" r:id="rId5"/>
    <p:sldLayoutId id="2147484123" r:id="rId6"/>
    <p:sldLayoutId id="2147484116" r:id="rId7"/>
    <p:sldLayoutId id="2147484124" r:id="rId8"/>
    <p:sldLayoutId id="2147484125" r:id="rId9"/>
    <p:sldLayoutId id="2147484117" r:id="rId10"/>
    <p:sldLayoutId id="21474841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609600"/>
            <a:ext cx="7772400" cy="5410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b="1" dirty="0">
                <a:solidFill>
                  <a:schemeClr val="accent1"/>
                </a:solidFill>
              </a:rPr>
              <a:t>Theory of Automata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4400" b="1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b="1" dirty="0"/>
              <a:t>Lecture # 12</a:t>
            </a:r>
          </a:p>
          <a:p>
            <a:pPr algn="ctr" eaLnBrk="1" hangingPunct="1">
              <a:lnSpc>
                <a:spcPct val="90000"/>
              </a:lnSpc>
            </a:pPr>
            <a:endParaRPr lang="en-US" sz="3200" b="1" dirty="0">
              <a:solidFill>
                <a:srgbClr val="FFFF00"/>
              </a:solidFill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000" b="1" dirty="0" err="1"/>
              <a:t>Imtiaz</a:t>
            </a:r>
            <a:r>
              <a:rPr lang="en-US" sz="4000" b="1" dirty="0"/>
              <a:t> Ahmed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1800" b="1" dirty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1800" b="1" dirty="0">
              <a:solidFill>
                <a:srgbClr val="FFFF00"/>
              </a:solidFill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chemeClr val="accent1"/>
                </a:solidFill>
              </a:rPr>
              <a:t>Finite Automata with Output</a:t>
            </a:r>
            <a:endParaRPr lang="en-US" sz="4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410200"/>
          </a:xfrm>
        </p:spPr>
        <p:txBody>
          <a:bodyPr/>
          <a:lstStyle/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l-GR" sz="24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Moore Machine (Example-2 Contd..)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75914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410200"/>
          </a:xfrm>
        </p:spPr>
        <p:txBody>
          <a:bodyPr/>
          <a:lstStyle/>
          <a:p>
            <a:r>
              <a:rPr lang="en-US" sz="2000" dirty="0"/>
              <a:t>It can be observed from the given Moore machine that q3 is the only state which prints out the character 1 which shows that the moment the state q3 is entered, the machine will print out 1. </a:t>
            </a:r>
          </a:p>
          <a:p>
            <a:endParaRPr lang="en-US" sz="2000" dirty="0"/>
          </a:p>
          <a:p>
            <a:r>
              <a:rPr lang="en-US" sz="2000" dirty="0"/>
              <a:t>It can also be observed that to enter the state q3, string must contain substring </a:t>
            </a:r>
            <a:r>
              <a:rPr lang="en-US" sz="2000" dirty="0" err="1"/>
              <a:t>bba</a:t>
            </a:r>
            <a:r>
              <a:rPr lang="en-US" sz="2000" dirty="0"/>
              <a:t>. </a:t>
            </a:r>
            <a:endParaRPr lang="en-US" sz="2000"/>
          </a:p>
          <a:p>
            <a:endParaRPr lang="en-US" sz="2000"/>
          </a:p>
          <a:p>
            <a:r>
              <a:rPr lang="en-US" sz="2000" dirty="0"/>
              <a:t>In general the input string will visit the state q3 as many times as the number of substring </a:t>
            </a:r>
            <a:r>
              <a:rPr lang="en-US" sz="2000" dirty="0" err="1"/>
              <a:t>bba</a:t>
            </a:r>
            <a:r>
              <a:rPr lang="en-US" sz="2000" dirty="0"/>
              <a:t> occurs in the input string. </a:t>
            </a:r>
          </a:p>
          <a:p>
            <a:endParaRPr lang="en-US" sz="2000" dirty="0"/>
          </a:p>
          <a:p>
            <a:r>
              <a:rPr lang="en-US" sz="2000" dirty="0"/>
              <a:t>Thus the number of 1’s in an output string will be same as the number of substring </a:t>
            </a:r>
            <a:r>
              <a:rPr lang="en-US" sz="2000" dirty="0" err="1"/>
              <a:t>bba</a:t>
            </a:r>
            <a:r>
              <a:rPr lang="en-US" sz="2000" dirty="0"/>
              <a:t> occurs in the corresponding input string.</a:t>
            </a:r>
            <a:endParaRPr lang="el-GR" sz="20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Moore Machine (Example-2 Contd..)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010400" cy="4343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Thanks!</a:t>
            </a:r>
          </a:p>
        </p:txBody>
      </p:sp>
      <p:pic>
        <p:nvPicPr>
          <p:cNvPr id="19460" name="Picture 3" descr="question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39875"/>
            <a:ext cx="6421438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410200"/>
          </a:xfrm>
        </p:spPr>
        <p:txBody>
          <a:bodyPr/>
          <a:lstStyle/>
          <a:p>
            <a:r>
              <a:rPr lang="en-US" sz="2400"/>
              <a:t>Finite automaton discussed so far, is just associated with the RE or the language.</a:t>
            </a:r>
          </a:p>
          <a:p>
            <a:endParaRPr lang="en-US" sz="2400"/>
          </a:p>
          <a:p>
            <a:r>
              <a:rPr lang="en-US" sz="2400"/>
              <a:t>There is a question whether does there exist an FA which generates an output string corresponding to each input string ? </a:t>
            </a:r>
          </a:p>
          <a:p>
            <a:endParaRPr lang="en-US" sz="2400"/>
          </a:p>
          <a:p>
            <a:r>
              <a:rPr lang="en-US" sz="2400"/>
              <a:t>The answer is yes. Such machines are called machines with output.</a:t>
            </a:r>
          </a:p>
          <a:p>
            <a:endParaRPr lang="en-US" sz="2400"/>
          </a:p>
          <a:p>
            <a:r>
              <a:rPr lang="en-US" sz="2400"/>
              <a:t>There are two types of machines with output. </a:t>
            </a:r>
            <a:r>
              <a:rPr lang="en-US" sz="2400" b="1"/>
              <a:t>Moore machine</a:t>
            </a:r>
            <a:r>
              <a:rPr lang="en-US" sz="2400"/>
              <a:t> and </a:t>
            </a:r>
            <a:r>
              <a:rPr lang="en-US" sz="2400" b="1"/>
              <a:t>Mealy machine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Finite Automata With Output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ormal definition of moore mealy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40000" contrast="8000"/>
          </a:blip>
          <a:stretch>
            <a:fillRect/>
          </a:stretch>
        </p:blipFill>
        <p:spPr>
          <a:xfrm>
            <a:off x="482685" y="1066800"/>
            <a:ext cx="8204115" cy="4876800"/>
          </a:xfr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Formal Definition &amp; Difference between Moore and Mealy Machines</a:t>
            </a:r>
          </a:p>
        </p:txBody>
      </p:sp>
      <p:pic>
        <p:nvPicPr>
          <p:cNvPr id="5" name="Content Placeholder 3" descr="formal definition of moore mealy.jpg"/>
          <p:cNvPicPr>
            <a:picLocks noChangeAspect="1"/>
          </p:cNvPicPr>
          <p:nvPr/>
        </p:nvPicPr>
        <p:blipFill>
          <a:blip r:embed="rId2">
            <a:lum bright="22000" contrast="73000"/>
          </a:blip>
          <a:stretch>
            <a:fillRect/>
          </a:stretch>
        </p:blipFill>
        <p:spPr bwMode="auto">
          <a:xfrm>
            <a:off x="457200" y="1066800"/>
            <a:ext cx="820411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4102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1800" b="1" dirty="0"/>
              <a:t>A Moore machine consists of the following</a:t>
            </a:r>
          </a:p>
          <a:p>
            <a:r>
              <a:rPr lang="en-US" sz="1800" dirty="0"/>
              <a:t>A finite set of states Q0, Q1, Q2, … where Q0 is the initial state.</a:t>
            </a:r>
          </a:p>
          <a:p>
            <a:endParaRPr lang="en-US" sz="1800" dirty="0"/>
          </a:p>
          <a:p>
            <a:r>
              <a:rPr lang="en-US" sz="1800" dirty="0"/>
              <a:t>An alphabet of letters Σ = {</a:t>
            </a:r>
            <a:r>
              <a:rPr lang="en-US" sz="1800" dirty="0" err="1"/>
              <a:t>a,b,c</a:t>
            </a:r>
            <a:r>
              <a:rPr lang="en-US" sz="1800" dirty="0"/>
              <a:t>,…} from which the input strings are formed.</a:t>
            </a:r>
          </a:p>
          <a:p>
            <a:endParaRPr lang="en-US" sz="1800" dirty="0"/>
          </a:p>
          <a:p>
            <a:r>
              <a:rPr lang="en-US" sz="1800" dirty="0"/>
              <a:t>A transition Function that shows for each state and each input letter what state is entered the next.</a:t>
            </a:r>
          </a:p>
          <a:p>
            <a:endParaRPr lang="en-US" sz="1800" dirty="0"/>
          </a:p>
          <a:p>
            <a:r>
              <a:rPr lang="en-US" sz="1800" dirty="0"/>
              <a:t>Q0 – Initial State</a:t>
            </a:r>
          </a:p>
          <a:p>
            <a:endParaRPr lang="en-US" sz="1800" dirty="0"/>
          </a:p>
          <a:p>
            <a:r>
              <a:rPr lang="en-US" sz="1800" dirty="0"/>
              <a:t>   An alphabet of possible output characters ={</a:t>
            </a:r>
            <a:r>
              <a:rPr lang="en-US" sz="1800" dirty="0" err="1"/>
              <a:t>x,y,z</a:t>
            </a:r>
            <a:r>
              <a:rPr lang="en-US" sz="1800" dirty="0"/>
              <a:t>,…} from which output strings are generated.</a:t>
            </a:r>
          </a:p>
          <a:p>
            <a:endParaRPr lang="en-US" sz="1800" dirty="0"/>
          </a:p>
          <a:p>
            <a:r>
              <a:rPr lang="en-US" sz="1800" b="1" dirty="0"/>
              <a:t>ʎ - </a:t>
            </a:r>
            <a:r>
              <a:rPr lang="en-US" sz="1800" dirty="0"/>
              <a:t>Output Function.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Formal Definition of Moore Machine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1143000" y="4636625"/>
            <a:ext cx="152400" cy="228600"/>
          </a:xfrm>
          <a:prstGeom prst="triangle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410200"/>
          </a:xfrm>
        </p:spPr>
        <p:txBody>
          <a:bodyPr/>
          <a:lstStyle/>
          <a:p>
            <a:r>
              <a:rPr lang="en-US" sz="2400" dirty="0"/>
              <a:t>It is to be noted that since in Moore machine no state is designated to be a final state, so there is no question of accepting any language by Moore machine. </a:t>
            </a:r>
          </a:p>
          <a:p>
            <a:endParaRPr lang="en-US" sz="2400" dirty="0"/>
          </a:p>
          <a:p>
            <a:r>
              <a:rPr lang="en-US" sz="2400" dirty="0"/>
              <a:t>However in some cases the relation between an input string and the corresponding output string may be identified by the Moore machine. </a:t>
            </a:r>
          </a:p>
          <a:p>
            <a:endParaRPr lang="en-US" sz="24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Moore Machine (Contd..)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410200"/>
          </a:xfrm>
        </p:spPr>
        <p:txBody>
          <a:bodyPr/>
          <a:lstStyle/>
          <a:p>
            <a:r>
              <a:rPr lang="en-US" sz="2400"/>
              <a:t>Consider the following Moore machine having the states q0, q1, q2, q3 where q0 is the start state and  </a:t>
            </a:r>
            <a:r>
              <a:rPr lang="el-GR" sz="2400"/>
              <a:t>Σ = {</a:t>
            </a:r>
            <a:r>
              <a:rPr lang="en-US" sz="2400"/>
              <a:t>a,b},  </a:t>
            </a:r>
            <a:r>
              <a:rPr lang="el-GR" sz="2400"/>
              <a:t>Γ={0,1}</a:t>
            </a:r>
          </a:p>
          <a:p>
            <a:endParaRPr lang="en-US" sz="2400"/>
          </a:p>
          <a:p>
            <a:pPr>
              <a:buFont typeface="Wingdings 3" pitchFamily="18" charset="2"/>
              <a:buNone/>
            </a:pPr>
            <a:r>
              <a:rPr lang="en-US" sz="2400"/>
              <a:t> </a:t>
            </a:r>
            <a:r>
              <a:rPr lang="en-US" sz="2400" b="1"/>
              <a:t>Transition Table</a:t>
            </a:r>
          </a:p>
          <a:p>
            <a:endParaRPr lang="en-US" sz="24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Moore Machine (Example-1)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124200"/>
            <a:ext cx="6705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410200"/>
          </a:xfrm>
        </p:spPr>
        <p:txBody>
          <a:bodyPr/>
          <a:lstStyle/>
          <a:p>
            <a:r>
              <a:rPr lang="en-US" sz="2400" dirty="0"/>
              <a:t>The Transition Diagram / State Diagram corresponding to the previous transition table may be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Running the string </a:t>
            </a:r>
            <a:r>
              <a:rPr lang="en-US" sz="2000" dirty="0" err="1"/>
              <a:t>abbabbba</a:t>
            </a:r>
            <a:r>
              <a:rPr lang="en-US" sz="2000" dirty="0"/>
              <a:t> over the above machine, the corresponding output string will be 100010101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Moore Machine (Example-1 Contd..)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828800"/>
            <a:ext cx="54102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410200"/>
          </a:xfrm>
        </p:spPr>
        <p:txBody>
          <a:bodyPr/>
          <a:lstStyle/>
          <a:p>
            <a:r>
              <a:rPr lang="en-US" sz="2400"/>
              <a:t>Output string is l more than that of input string as the initial state prints out the extra character 1, before the input string is read.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Moore Machine (Example-1 Contd..)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00400"/>
            <a:ext cx="78771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410200"/>
          </a:xfrm>
        </p:spPr>
        <p:txBody>
          <a:bodyPr/>
          <a:lstStyle/>
          <a:p>
            <a:r>
              <a:rPr lang="en-US" sz="2400" dirty="0"/>
              <a:t>Consider the following Moore Machine having the states q0, q1, q2, q3 where q0 is the start state and  </a:t>
            </a:r>
            <a:r>
              <a:rPr lang="el-GR" sz="2400" dirty="0"/>
              <a:t>Σ = {</a:t>
            </a:r>
            <a:r>
              <a:rPr lang="en-US" sz="2400" dirty="0" err="1"/>
              <a:t>a,b</a:t>
            </a:r>
            <a:r>
              <a:rPr lang="en-US" sz="2400" dirty="0"/>
              <a:t>},    </a:t>
            </a:r>
            <a:r>
              <a:rPr lang="el-GR" sz="2400" dirty="0"/>
              <a:t>={0,1}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the string </a:t>
            </a:r>
            <a:r>
              <a:rPr lang="en-US" sz="2400" dirty="0" err="1"/>
              <a:t>bbbabaabbaa</a:t>
            </a:r>
            <a:r>
              <a:rPr lang="en-US" sz="2400" dirty="0"/>
              <a:t> is run on above Moore Machine, What will be the output string?</a:t>
            </a:r>
            <a:endParaRPr lang="el-GR" sz="24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Moore Machine (Example-2)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5" y="2362200"/>
            <a:ext cx="63071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sosceles Triangle 4"/>
          <p:cNvSpPr/>
          <p:nvPr/>
        </p:nvSpPr>
        <p:spPr>
          <a:xfrm>
            <a:off x="4267200" y="1958050"/>
            <a:ext cx="152400" cy="228600"/>
          </a:xfrm>
          <a:prstGeom prst="triangle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5718</TotalTime>
  <Words>539</Words>
  <Application>Microsoft Office PowerPoint</Application>
  <PresentationFormat>On-screen Show (4:3)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Lucida Sans Unicode</vt:lpstr>
      <vt:lpstr>Times New Roman</vt:lpstr>
      <vt:lpstr>Verdana</vt:lpstr>
      <vt:lpstr>Wingdings 2</vt:lpstr>
      <vt:lpstr>Wingdings 3</vt:lpstr>
      <vt:lpstr>Concourse</vt:lpstr>
      <vt:lpstr>PowerPoint Presentation</vt:lpstr>
      <vt:lpstr>Finite Automata With Output</vt:lpstr>
      <vt:lpstr>Formal Definition &amp; Difference between Moore and Mealy Machines</vt:lpstr>
      <vt:lpstr>Formal Definition of Moore Machine</vt:lpstr>
      <vt:lpstr>Moore Machine (Contd..)</vt:lpstr>
      <vt:lpstr>Moore Machine (Example-1)</vt:lpstr>
      <vt:lpstr>Moore Machine (Example-1 Contd..)</vt:lpstr>
      <vt:lpstr>Moore Machine (Example-1 Contd..)</vt:lpstr>
      <vt:lpstr>Moore Machine (Example-2)</vt:lpstr>
      <vt:lpstr>Moore Machine (Example-2 Contd..)</vt:lpstr>
      <vt:lpstr>Moore Machine (Example-2 Contd..)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fakhar-lodhi</dc:creator>
  <cp:lastModifiedBy>Qadir Hassan</cp:lastModifiedBy>
  <cp:revision>473</cp:revision>
  <dcterms:created xsi:type="dcterms:W3CDTF">2003-08-14T18:01:43Z</dcterms:created>
  <dcterms:modified xsi:type="dcterms:W3CDTF">2021-11-21T17:25:15Z</dcterms:modified>
</cp:coreProperties>
</file>