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12"/>
  </p:notesMasterIdLst>
  <p:handoutMasterIdLst>
    <p:handoutMasterId r:id="rId13"/>
  </p:handoutMasterIdLst>
  <p:sldIdLst>
    <p:sldId id="257" r:id="rId2"/>
    <p:sldId id="383" r:id="rId3"/>
    <p:sldId id="385" r:id="rId4"/>
    <p:sldId id="386" r:id="rId5"/>
    <p:sldId id="393" r:id="rId6"/>
    <p:sldId id="389" r:id="rId7"/>
    <p:sldId id="391" r:id="rId8"/>
    <p:sldId id="394" r:id="rId9"/>
    <p:sldId id="395" r:id="rId10"/>
    <p:sldId id="298" r:id="rId1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ECFF"/>
    <a:srgbClr val="FF66FF"/>
    <a:srgbClr val="000099"/>
    <a:srgbClr val="FF66CC"/>
    <a:srgbClr val="800000"/>
    <a:srgbClr val="FFFF0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1752"/>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54627"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Times New Roman" pitchFamily="18" charset="0"/>
              </a:defRPr>
            </a:lvl1pPr>
          </a:lstStyle>
          <a:p>
            <a:pPr>
              <a:defRPr/>
            </a:pPr>
            <a:endParaRPr lang="en-US"/>
          </a:p>
        </p:txBody>
      </p:sp>
      <p:sp>
        <p:nvSpPr>
          <p:cNvPr id="154628"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54629"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Times New Roman" pitchFamily="18" charset="0"/>
              </a:defRPr>
            </a:lvl1pPr>
          </a:lstStyle>
          <a:p>
            <a:pPr>
              <a:defRPr/>
            </a:pPr>
            <a:fld id="{507DE25C-B3AF-49C5-8A06-C3FE8B8AFF9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6486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Times New Roman" pitchFamily="18" charset="0"/>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486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487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Times New Roman" pitchFamily="18" charset="0"/>
              </a:defRPr>
            </a:lvl1pPr>
          </a:lstStyle>
          <a:p>
            <a:pPr>
              <a:defRPr/>
            </a:pPr>
            <a:endParaRPr lang="en-US"/>
          </a:p>
        </p:txBody>
      </p:sp>
      <p:sp>
        <p:nvSpPr>
          <p:cNvPr id="16487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Times New Roman" pitchFamily="18" charset="0"/>
              </a:defRPr>
            </a:lvl1pPr>
          </a:lstStyle>
          <a:p>
            <a:pPr>
              <a:defRPr/>
            </a:pPr>
            <a:fld id="{5B8C24BC-45F8-4EBD-A188-091C393533E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miter lim="800000"/>
            <a:headEnd/>
            <a:tailEnd/>
          </a:ln>
        </p:spPr>
        <p:txBody>
          <a:bodyPr/>
          <a:lstStyle/>
          <a:p>
            <a:fld id="{AEC9E12F-C3F8-4FD2-AC0D-71E9D1B88932}" type="slidenum">
              <a:rPr lang="en-US" smtClean="0">
                <a:latin typeface="Times New Roman" charset="0"/>
                <a:cs typeface="Times New Roman" charset="0"/>
              </a:rPr>
              <a:pPr/>
              <a:t>1</a:t>
            </a:fld>
            <a:endParaRPr lang="en-US" smtClean="0">
              <a:latin typeface="Times New Roman" charset="0"/>
              <a:cs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0097F597-2BC9-4DE1-8622-ABF07DDEA9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577E3CE-6DF7-415B-A4BE-ECAA3535CAE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F0579F5-FB09-419A-9F3B-4B0A287193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183CED5-B906-496E-9013-852B3C48C3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B776DC30-F69C-48B7-8400-A60CAB1E1CF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DCB40FD5-19BE-4A8E-B8B0-09D5021C34C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896C53F3-3F96-45D0-B772-004F9D7E522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02995954-8BE0-40DF-87EC-85C23724265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F5D0E5DE-F4C8-417C-898C-EC5880F6D2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ED07CAE-D642-4279-AEC3-D9A8F809444A}"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3C8FF95E-0E80-44FB-AC83-76FF366AB7A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atin typeface="Times New Roman" pitchFamily="18" charset="0"/>
              <a:cs typeface="Times New Roman" pitchFamily="18" charset="0"/>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Times New Roman" pitchFamily="18" charset="0"/>
                <a:cs typeface="Times New Roman" pitchFamily="18" charset="0"/>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Times New Roman" pitchFamily="18" charset="0"/>
                <a:cs typeface="Times New Roman" pitchFamily="18"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latin typeface="Times New Roman" pitchFamily="18" charset="0"/>
                <a:cs typeface="Times New Roman" pitchFamily="18" charset="0"/>
              </a:defRPr>
            </a:lvl1pPr>
            <a:extLst/>
          </a:lstStyle>
          <a:p>
            <a:pPr>
              <a:defRPr/>
            </a:pPr>
            <a:fld id="{02E83D8F-99B9-4EB1-8FAF-52ACEDC824C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55" r:id="rId1"/>
    <p:sldLayoutId id="2147484151" r:id="rId2"/>
    <p:sldLayoutId id="2147484156" r:id="rId3"/>
    <p:sldLayoutId id="2147484157" r:id="rId4"/>
    <p:sldLayoutId id="2147484158" r:id="rId5"/>
    <p:sldLayoutId id="2147484159" r:id="rId6"/>
    <p:sldLayoutId id="2147484152" r:id="rId7"/>
    <p:sldLayoutId id="2147484160" r:id="rId8"/>
    <p:sldLayoutId id="2147484161" r:id="rId9"/>
    <p:sldLayoutId id="2147484153" r:id="rId10"/>
    <p:sldLayoutId id="2147484154"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685800" y="609600"/>
            <a:ext cx="7772400" cy="5410200"/>
          </a:xfrm>
        </p:spPr>
        <p:txBody>
          <a:bodyPr/>
          <a:lstStyle/>
          <a:p>
            <a:pPr algn="ctr" eaLnBrk="1" hangingPunct="1">
              <a:lnSpc>
                <a:spcPct val="90000"/>
              </a:lnSpc>
              <a:buFontTx/>
              <a:buNone/>
            </a:pPr>
            <a:r>
              <a:rPr lang="en-US" sz="5400" b="1" dirty="0" smtClean="0">
                <a:solidFill>
                  <a:schemeClr val="accent1"/>
                </a:solidFill>
              </a:rPr>
              <a:t>Theory of Automata</a:t>
            </a:r>
          </a:p>
          <a:p>
            <a:pPr algn="ctr" eaLnBrk="1" hangingPunct="1">
              <a:lnSpc>
                <a:spcPct val="90000"/>
              </a:lnSpc>
              <a:buFontTx/>
              <a:buNone/>
            </a:pPr>
            <a:endParaRPr lang="en-US" sz="4400" b="1" dirty="0" smtClean="0"/>
          </a:p>
          <a:p>
            <a:pPr algn="ctr" eaLnBrk="1" hangingPunct="1">
              <a:lnSpc>
                <a:spcPct val="90000"/>
              </a:lnSpc>
              <a:buFontTx/>
              <a:buNone/>
            </a:pPr>
            <a:r>
              <a:rPr lang="en-US" sz="4400" b="1" dirty="0" smtClean="0"/>
              <a:t>Lecture # 13</a:t>
            </a:r>
          </a:p>
          <a:p>
            <a:pPr algn="ctr" eaLnBrk="1" hangingPunct="1">
              <a:lnSpc>
                <a:spcPct val="90000"/>
              </a:lnSpc>
            </a:pPr>
            <a:endParaRPr lang="en-US" sz="3200" b="1" dirty="0" smtClean="0">
              <a:solidFill>
                <a:srgbClr val="FFFF00"/>
              </a:solidFill>
            </a:endParaRPr>
          </a:p>
          <a:p>
            <a:pPr algn="ctr" eaLnBrk="1" hangingPunct="1">
              <a:lnSpc>
                <a:spcPct val="90000"/>
              </a:lnSpc>
              <a:buFontTx/>
              <a:buNone/>
            </a:pPr>
            <a:r>
              <a:rPr lang="en-US" sz="4000" b="1" dirty="0" err="1" smtClean="0"/>
              <a:t>Imtiaz</a:t>
            </a:r>
            <a:r>
              <a:rPr lang="en-US" sz="4000" b="1" dirty="0" smtClean="0"/>
              <a:t> Ahmed</a:t>
            </a:r>
          </a:p>
          <a:p>
            <a:pPr eaLnBrk="1" hangingPunct="1">
              <a:lnSpc>
                <a:spcPct val="90000"/>
              </a:lnSpc>
            </a:pPr>
            <a:endParaRPr lang="en-US" sz="1800" b="1" dirty="0" smtClean="0">
              <a:solidFill>
                <a:srgbClr val="FFFF00"/>
              </a:solidFill>
            </a:endParaRPr>
          </a:p>
          <a:p>
            <a:pPr eaLnBrk="1" hangingPunct="1">
              <a:lnSpc>
                <a:spcPct val="90000"/>
              </a:lnSpc>
            </a:pPr>
            <a:endParaRPr lang="en-US" sz="1800" b="1" dirty="0" smtClean="0">
              <a:solidFill>
                <a:srgbClr val="FFFF00"/>
              </a:solidFill>
            </a:endParaRPr>
          </a:p>
          <a:p>
            <a:pPr eaLnBrk="1" hangingPunct="1">
              <a:lnSpc>
                <a:spcPct val="90000"/>
              </a:lnSpc>
            </a:pPr>
            <a:endParaRPr lang="en-US" sz="1800" b="1" dirty="0" smtClean="0">
              <a:solidFill>
                <a:srgbClr val="FFFF00"/>
              </a:solidFill>
            </a:endParaRPr>
          </a:p>
          <a:p>
            <a:pPr eaLnBrk="1" hangingPunct="1">
              <a:lnSpc>
                <a:spcPct val="90000"/>
              </a:lnSpc>
              <a:buFontTx/>
              <a:buNone/>
            </a:pPr>
            <a:r>
              <a:rPr lang="en-US" sz="1800" b="1" smtClean="0">
                <a:solidFill>
                  <a:srgbClr val="FFFF00"/>
                </a:solidFill>
              </a:rPr>
              <a:t>	</a:t>
            </a:r>
            <a:endParaRPr lang="en-US" sz="4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685800" y="1447800"/>
            <a:ext cx="7010400" cy="4343400"/>
          </a:xfrm>
        </p:spPr>
        <p:txBody>
          <a:bodyPr/>
          <a:lstStyle/>
          <a:p>
            <a:pPr eaLnBrk="1" hangingPunct="1">
              <a:buFontTx/>
              <a:buNone/>
            </a:pPr>
            <a:endParaRPr lang="en-US" smtClean="0"/>
          </a:p>
        </p:txBody>
      </p:sp>
      <p:sp>
        <p:nvSpPr>
          <p:cNvPr id="12290" name="Rectangle 2"/>
          <p:cNvSpPr>
            <a:spLocks noGrp="1" noChangeArrowheads="1"/>
          </p:cNvSpPr>
          <p:nvPr>
            <p:ph type="title"/>
          </p:nvPr>
        </p:nvSpPr>
        <p:spPr>
          <a:xfrm>
            <a:off x="685800" y="381000"/>
            <a:ext cx="7772400" cy="1143000"/>
          </a:xfrm>
        </p:spPr>
        <p:txBody>
          <a:bodyPr/>
          <a:lstStyle/>
          <a:p>
            <a:pPr eaLnBrk="1" fontAlgn="auto" hangingPunct="1">
              <a:spcAft>
                <a:spcPts val="0"/>
              </a:spcAft>
              <a:defRPr/>
            </a:pPr>
            <a:r>
              <a:rPr lang="en-US" dirty="0" smtClean="0"/>
              <a:t>Thanks!</a:t>
            </a:r>
          </a:p>
        </p:txBody>
      </p:sp>
      <p:pic>
        <p:nvPicPr>
          <p:cNvPr id="18436" name="Picture 3" descr="questions.jpg"/>
          <p:cNvPicPr>
            <a:picLocks noChangeAspect="1"/>
          </p:cNvPicPr>
          <p:nvPr/>
        </p:nvPicPr>
        <p:blipFill>
          <a:blip r:embed="rId2"/>
          <a:srcRect/>
          <a:stretch>
            <a:fillRect/>
          </a:stretch>
        </p:blipFill>
        <p:spPr bwMode="auto">
          <a:xfrm>
            <a:off x="628650" y="1371600"/>
            <a:ext cx="714375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685800" y="1143000"/>
            <a:ext cx="7772400" cy="5410200"/>
          </a:xfrm>
        </p:spPr>
        <p:txBody>
          <a:bodyPr/>
          <a:lstStyle/>
          <a:p>
            <a:pPr>
              <a:buFont typeface="Wingdings 3" pitchFamily="18" charset="2"/>
              <a:buNone/>
            </a:pPr>
            <a:r>
              <a:rPr lang="en-US" sz="2400" b="1" smtClean="0"/>
              <a:t>A Mealy machine consists of the following</a:t>
            </a:r>
          </a:p>
          <a:p>
            <a:r>
              <a:rPr lang="en-US" sz="2400" smtClean="0"/>
              <a:t>A finite set of states q0, q1, q2, … where q0 is the initial state.</a:t>
            </a:r>
          </a:p>
          <a:p>
            <a:r>
              <a:rPr lang="en-US" sz="2400" smtClean="0"/>
              <a:t>An alphabet of letters Σ = {a,b,c,…} from which the input strings are formed.</a:t>
            </a:r>
          </a:p>
          <a:p>
            <a:r>
              <a:rPr lang="en-US" sz="2400" smtClean="0"/>
              <a:t>An alphabet Γ={x,y,z,…} of output characters from which output strings are generated.</a:t>
            </a:r>
          </a:p>
          <a:p>
            <a:r>
              <a:rPr lang="en-US" sz="2400" smtClean="0"/>
              <a:t>A pictorial representation with states and directed edges labeled by an input letter along with an output character. The directed edges also show how to go from one state to another corresponding to every possible input letter.</a:t>
            </a:r>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3200" smtClean="0"/>
              <a:t>Informal Definition </a:t>
            </a:r>
            <a:r>
              <a:rPr lang="en-US" sz="3200" dirty="0" smtClean="0"/>
              <a:t>of Mealy Machine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685800" y="1143000"/>
            <a:ext cx="7772400" cy="5410200"/>
          </a:xfrm>
        </p:spPr>
        <p:txBody>
          <a:bodyPr/>
          <a:lstStyle/>
          <a:p>
            <a:r>
              <a:rPr lang="en-US" sz="2400" smtClean="0"/>
              <a:t>Similar to Moore machine, in Mealy machine no state is designated to be a final state, so there is no question of accepting any language by Mealy machine. </a:t>
            </a:r>
          </a:p>
          <a:p>
            <a:endParaRPr lang="en-US" sz="2400" smtClean="0"/>
          </a:p>
          <a:p>
            <a:r>
              <a:rPr lang="en-US" sz="2400" smtClean="0"/>
              <a:t>However in some cases the relation between an input string and the corresponding output string may be identified by the Mealy machine. </a:t>
            </a:r>
          </a:p>
          <a:p>
            <a:endParaRPr lang="en-US" sz="2400" smtClean="0"/>
          </a:p>
          <a:p>
            <a:r>
              <a:rPr lang="en-US" sz="2400" smtClean="0"/>
              <a:t>Moreover the state to be initial is not important as if the machine is used several times and is restarted after some time, the machine will be started from the state where it was left off</a:t>
            </a:r>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3200" dirty="0" smtClean="0"/>
              <a:t>Mealy Machine (Contd..)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685800" y="1143000"/>
            <a:ext cx="7772400" cy="5410200"/>
          </a:xfrm>
        </p:spPr>
        <p:txBody>
          <a:bodyPr/>
          <a:lstStyle/>
          <a:p>
            <a:r>
              <a:rPr lang="en-US" sz="2400" smtClean="0"/>
              <a:t>Consider the Mealy machine having the states q0, q1, q2, q3 , where q0 is the start state and  </a:t>
            </a:r>
            <a:r>
              <a:rPr lang="el-GR" sz="2400" smtClean="0"/>
              <a:t>Σ = {</a:t>
            </a:r>
            <a:r>
              <a:rPr lang="en-US" sz="2400" smtClean="0"/>
              <a:t>a,b},  </a:t>
            </a:r>
            <a:r>
              <a:rPr lang="el-GR" sz="2400" smtClean="0"/>
              <a:t>Γ={0,1}</a:t>
            </a:r>
          </a:p>
          <a:p>
            <a:endParaRPr lang="en-US" sz="2400" smtClean="0"/>
          </a:p>
          <a:p>
            <a:pPr>
              <a:buFont typeface="Wingdings 3" pitchFamily="18" charset="2"/>
              <a:buNone/>
            </a:pPr>
            <a:r>
              <a:rPr lang="en-US" sz="2400" b="1" smtClean="0"/>
              <a:t>State Diagram</a:t>
            </a:r>
          </a:p>
          <a:p>
            <a:endParaRPr lang="en-US" sz="2400" smtClean="0"/>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3200" dirty="0" smtClean="0"/>
              <a:t>Mealy Machine (Example-1)</a:t>
            </a:r>
          </a:p>
        </p:txBody>
      </p:sp>
      <p:pic>
        <p:nvPicPr>
          <p:cNvPr id="12292" name="Picture 5"/>
          <p:cNvPicPr>
            <a:picLocks noChangeAspect="1" noChangeArrowheads="1"/>
          </p:cNvPicPr>
          <p:nvPr/>
        </p:nvPicPr>
        <p:blipFill>
          <a:blip r:embed="rId2"/>
          <a:srcRect/>
          <a:stretch>
            <a:fillRect/>
          </a:stretch>
        </p:blipFill>
        <p:spPr bwMode="auto">
          <a:xfrm>
            <a:off x="1295400" y="3276600"/>
            <a:ext cx="6291263"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685800" y="1143000"/>
            <a:ext cx="7772400" cy="5410200"/>
          </a:xfrm>
        </p:spPr>
        <p:txBody>
          <a:bodyPr/>
          <a:lstStyle/>
          <a:p>
            <a:r>
              <a:rPr lang="en-US" sz="2400" smtClean="0"/>
              <a:t>Running the string </a:t>
            </a:r>
            <a:r>
              <a:rPr lang="en-US" sz="2400" b="1" smtClean="0"/>
              <a:t>abbabbba</a:t>
            </a:r>
            <a:r>
              <a:rPr lang="en-US" sz="2400" smtClean="0"/>
              <a:t> over the given machine, the corresponding output string will be </a:t>
            </a:r>
            <a:r>
              <a:rPr lang="en-US" sz="2400" b="1" smtClean="0"/>
              <a:t>01111010</a:t>
            </a:r>
            <a:r>
              <a:rPr lang="en-US" sz="2400" smtClean="0"/>
              <a:t>, which can be determined by the following table</a:t>
            </a:r>
          </a:p>
          <a:p>
            <a:endParaRPr lang="en-US" sz="2400" smtClean="0"/>
          </a:p>
          <a:p>
            <a:endParaRPr lang="en-US" sz="2400" smtClean="0"/>
          </a:p>
          <a:p>
            <a:endParaRPr lang="en-US" sz="2400" smtClean="0"/>
          </a:p>
          <a:p>
            <a:endParaRPr lang="en-US" sz="2400" smtClean="0"/>
          </a:p>
          <a:p>
            <a:endParaRPr lang="en-US" sz="2400" smtClean="0"/>
          </a:p>
          <a:p>
            <a:endParaRPr lang="en-US" sz="2400" smtClean="0"/>
          </a:p>
          <a:p>
            <a:r>
              <a:rPr lang="en-US" sz="2000" smtClean="0"/>
              <a:t>In Mealy machine, the length of output string is equal to that of input string.</a:t>
            </a:r>
          </a:p>
          <a:p>
            <a:endParaRPr lang="en-US" sz="2400" smtClean="0"/>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3200" dirty="0" smtClean="0"/>
              <a:t>Mealy Machine (Example-1)</a:t>
            </a:r>
          </a:p>
        </p:txBody>
      </p:sp>
      <p:pic>
        <p:nvPicPr>
          <p:cNvPr id="13316" name="Picture 2"/>
          <p:cNvPicPr>
            <a:picLocks noChangeAspect="1" noChangeArrowheads="1"/>
          </p:cNvPicPr>
          <p:nvPr/>
        </p:nvPicPr>
        <p:blipFill>
          <a:blip r:embed="rId2"/>
          <a:srcRect/>
          <a:stretch>
            <a:fillRect/>
          </a:stretch>
        </p:blipFill>
        <p:spPr bwMode="auto">
          <a:xfrm>
            <a:off x="1066800" y="2667000"/>
            <a:ext cx="7162800" cy="2233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685800" y="1143000"/>
            <a:ext cx="7772400" cy="5410200"/>
          </a:xfrm>
        </p:spPr>
        <p:txBody>
          <a:bodyPr/>
          <a:lstStyle/>
          <a:p>
            <a:r>
              <a:rPr lang="en-US" sz="2400" smtClean="0"/>
              <a:t>Consider the following Mealy machine having the states q0, q1, q2 , where q0 is the start state and </a:t>
            </a:r>
            <a:r>
              <a:rPr lang="el-GR" sz="2400" dirty="0" smtClean="0"/>
              <a:t>Σ = {</a:t>
            </a:r>
            <a:r>
              <a:rPr lang="en-US" sz="2400" dirty="0" err="1" smtClean="0"/>
              <a:t>a,b</a:t>
            </a:r>
            <a:r>
              <a:rPr lang="en-US" sz="2400" dirty="0" smtClean="0"/>
              <a:t>},  </a:t>
            </a:r>
            <a:r>
              <a:rPr lang="el-GR" sz="2400" dirty="0" smtClean="0"/>
              <a:t>Γ={0,1}</a:t>
            </a: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Find output string corresponding to the input string </a:t>
            </a:r>
            <a:r>
              <a:rPr lang="en-US" sz="2400" b="1" dirty="0" err="1" smtClean="0"/>
              <a:t>babaababba</a:t>
            </a:r>
            <a:r>
              <a:rPr lang="en-US" sz="2400" dirty="0" smtClean="0"/>
              <a:t>?</a:t>
            </a:r>
            <a:endParaRPr lang="el-GR" sz="2400" dirty="0" smtClean="0"/>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3200" dirty="0" err="1" smtClean="0"/>
              <a:t>Mealey</a:t>
            </a:r>
            <a:r>
              <a:rPr lang="en-US" sz="3200" dirty="0" smtClean="0"/>
              <a:t> Machine (Example-2)</a:t>
            </a:r>
          </a:p>
        </p:txBody>
      </p:sp>
      <p:pic>
        <p:nvPicPr>
          <p:cNvPr id="14340" name="Picture 5"/>
          <p:cNvPicPr>
            <a:picLocks noChangeAspect="1" noChangeArrowheads="1"/>
          </p:cNvPicPr>
          <p:nvPr/>
        </p:nvPicPr>
        <p:blipFill>
          <a:blip r:embed="rId2"/>
          <a:srcRect/>
          <a:stretch>
            <a:fillRect/>
          </a:stretch>
        </p:blipFill>
        <p:spPr bwMode="auto">
          <a:xfrm>
            <a:off x="1143000" y="2514600"/>
            <a:ext cx="5257800" cy="2433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685800" y="1143000"/>
            <a:ext cx="7772400" cy="5410200"/>
          </a:xfrm>
        </p:spPr>
        <p:txBody>
          <a:bodyPr/>
          <a:lstStyle/>
          <a:p>
            <a:endParaRPr lang="en-US" sz="2400" smtClean="0"/>
          </a:p>
          <a:p>
            <a:r>
              <a:rPr lang="en-US" sz="2400" smtClean="0"/>
              <a:t>Construct a Mealy Machine which complements a binary input</a:t>
            </a:r>
          </a:p>
          <a:p>
            <a:pPr lvl="1"/>
            <a:endParaRPr lang="en-US" sz="2000" smtClean="0"/>
          </a:p>
          <a:p>
            <a:pPr lvl="1"/>
            <a:r>
              <a:rPr lang="en-US" sz="2000" smtClean="0"/>
              <a:t>For example if input number 0010101 is passed to the Mealy Machine, it should convert above number to 1101010 which is 1’s complement of the given number</a:t>
            </a:r>
          </a:p>
          <a:p>
            <a:endParaRPr lang="en-US" sz="2400" smtClean="0"/>
          </a:p>
          <a:p>
            <a:endParaRPr lang="en-US" sz="2400" smtClean="0"/>
          </a:p>
          <a:p>
            <a:endParaRPr lang="el-GR" sz="2400" smtClean="0"/>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3200" dirty="0" smtClean="0"/>
              <a:t>Class Assignment (Question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685800" y="1143000"/>
            <a:ext cx="7772400" cy="5410200"/>
          </a:xfrm>
        </p:spPr>
        <p:txBody>
          <a:bodyPr/>
          <a:lstStyle/>
          <a:p>
            <a:endParaRPr lang="en-US" sz="2400" smtClean="0"/>
          </a:p>
          <a:p>
            <a:r>
              <a:rPr lang="en-US" sz="2400" smtClean="0"/>
              <a:t>Construct an incrementing Mealy Machine</a:t>
            </a:r>
          </a:p>
          <a:p>
            <a:pPr lvl="1"/>
            <a:endParaRPr lang="en-US" sz="2000" smtClean="0"/>
          </a:p>
          <a:p>
            <a:pPr lvl="1"/>
            <a:r>
              <a:rPr lang="en-US" sz="2000" smtClean="0"/>
              <a:t>If the right most bit of binary number, to be incremented, is 0, the output binary number can be obtained by converting the right most bit to 1 and remaining bits unchanged. </a:t>
            </a:r>
          </a:p>
          <a:p>
            <a:pPr lvl="1"/>
            <a:endParaRPr lang="en-US" sz="2000" smtClean="0"/>
          </a:p>
          <a:p>
            <a:pPr lvl="1"/>
            <a:r>
              <a:rPr lang="en-US" sz="2000" smtClean="0"/>
              <a:t>If the right most bit of binary number is 1 then the output can be obtained, converting that 1 along with all its concatenated 1’s to 0’s, then converting the next 0 to 1 and remaining bits unchanged.</a:t>
            </a:r>
          </a:p>
          <a:p>
            <a:pPr lvl="1"/>
            <a:endParaRPr lang="en-US" sz="2000" smtClean="0"/>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3200" dirty="0" smtClean="0"/>
              <a:t>Class Assignment (Question 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685800" y="1143000"/>
            <a:ext cx="7772400" cy="5410200"/>
          </a:xfrm>
        </p:spPr>
        <p:txBody>
          <a:bodyPr/>
          <a:lstStyle/>
          <a:p>
            <a:endParaRPr lang="en-US" sz="2400" smtClean="0"/>
          </a:p>
          <a:p>
            <a:r>
              <a:rPr lang="en-US" sz="2400" smtClean="0"/>
              <a:t>Question 1:</a:t>
            </a:r>
          </a:p>
          <a:p>
            <a:endParaRPr lang="en-US" sz="2400" smtClean="0"/>
          </a:p>
          <a:p>
            <a:endParaRPr lang="en-US" sz="2400" smtClean="0"/>
          </a:p>
          <a:p>
            <a:endParaRPr lang="en-US" sz="2400" smtClean="0"/>
          </a:p>
          <a:p>
            <a:r>
              <a:rPr lang="en-US" sz="2400" smtClean="0"/>
              <a:t>Question 2:</a:t>
            </a:r>
          </a:p>
          <a:p>
            <a:pPr lvl="1"/>
            <a:endParaRPr lang="en-US" sz="2000" smtClean="0"/>
          </a:p>
          <a:p>
            <a:pPr lvl="1"/>
            <a:endParaRPr lang="en-US" sz="2000" smtClean="0"/>
          </a:p>
          <a:p>
            <a:pPr lvl="1"/>
            <a:endParaRPr lang="en-US" sz="2000" smtClean="0"/>
          </a:p>
        </p:txBody>
      </p:sp>
      <p:sp>
        <p:nvSpPr>
          <p:cNvPr id="4098" name="Rectangle 2"/>
          <p:cNvSpPr>
            <a:spLocks noGrp="1" noChangeArrowheads="1"/>
          </p:cNvSpPr>
          <p:nvPr>
            <p:ph type="title"/>
          </p:nvPr>
        </p:nvSpPr>
        <p:spPr>
          <a:xfrm>
            <a:off x="609600" y="228600"/>
            <a:ext cx="7772400" cy="762000"/>
          </a:xfrm>
        </p:spPr>
        <p:txBody>
          <a:bodyPr/>
          <a:lstStyle/>
          <a:p>
            <a:pPr>
              <a:defRPr/>
            </a:pPr>
            <a:r>
              <a:rPr lang="en-US" sz="3200" dirty="0" smtClean="0"/>
              <a:t>Solution of Class Assignment</a:t>
            </a:r>
          </a:p>
        </p:txBody>
      </p:sp>
      <p:pic>
        <p:nvPicPr>
          <p:cNvPr id="17412" name="Picture 2"/>
          <p:cNvPicPr>
            <a:picLocks noChangeAspect="1" noChangeArrowheads="1"/>
          </p:cNvPicPr>
          <p:nvPr/>
        </p:nvPicPr>
        <p:blipFill>
          <a:blip r:embed="rId2"/>
          <a:srcRect/>
          <a:stretch>
            <a:fillRect/>
          </a:stretch>
        </p:blipFill>
        <p:spPr bwMode="auto">
          <a:xfrm>
            <a:off x="3429000" y="1492250"/>
            <a:ext cx="2590800" cy="1403350"/>
          </a:xfrm>
          <a:prstGeom prst="rect">
            <a:avLst/>
          </a:prstGeom>
          <a:noFill/>
          <a:ln w="9525">
            <a:noFill/>
            <a:miter lim="800000"/>
            <a:headEnd/>
            <a:tailEnd/>
          </a:ln>
        </p:spPr>
      </p:pic>
      <p:pic>
        <p:nvPicPr>
          <p:cNvPr id="17413" name="Picture 3"/>
          <p:cNvPicPr>
            <a:picLocks noChangeAspect="1" noChangeArrowheads="1"/>
          </p:cNvPicPr>
          <p:nvPr/>
        </p:nvPicPr>
        <p:blipFill>
          <a:blip r:embed="rId3"/>
          <a:srcRect/>
          <a:stretch>
            <a:fillRect/>
          </a:stretch>
        </p:blipFill>
        <p:spPr bwMode="auto">
          <a:xfrm>
            <a:off x="2819400" y="3505200"/>
            <a:ext cx="4724400" cy="2763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5500</TotalTime>
  <Words>481</Words>
  <Application>Microsoft Office PowerPoint</Application>
  <PresentationFormat>On-screen Show (4:3)</PresentationFormat>
  <Paragraphs>67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Lucida Sans Unicode</vt:lpstr>
      <vt:lpstr>Times New Roman</vt:lpstr>
      <vt:lpstr>Verdana</vt:lpstr>
      <vt:lpstr>Wingdings 2</vt:lpstr>
      <vt:lpstr>Wingdings 3</vt:lpstr>
      <vt:lpstr>Concourse</vt:lpstr>
      <vt:lpstr>PowerPoint Presentation</vt:lpstr>
      <vt:lpstr>Informal Definition of Mealy Machine</vt:lpstr>
      <vt:lpstr>Mealy Machine (Contd..)</vt:lpstr>
      <vt:lpstr>Mealy Machine (Example-1)</vt:lpstr>
      <vt:lpstr>Mealy Machine (Example-1)</vt:lpstr>
      <vt:lpstr>Mealey Machine (Example-2)</vt:lpstr>
      <vt:lpstr>Class Assignment (Question 1)</vt:lpstr>
      <vt:lpstr>Class Assignment (Question 2)</vt:lpstr>
      <vt:lpstr>Solution of Class Assignment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fakhar-lodhi</dc:creator>
  <cp:lastModifiedBy>Dell</cp:lastModifiedBy>
  <cp:revision>480</cp:revision>
  <dcterms:created xsi:type="dcterms:W3CDTF">2003-08-14T18:01:43Z</dcterms:created>
  <dcterms:modified xsi:type="dcterms:W3CDTF">2021-11-08T04:58:37Z</dcterms:modified>
</cp:coreProperties>
</file>