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78" r:id="rId4"/>
    <p:sldId id="288" r:id="rId5"/>
    <p:sldId id="285" r:id="rId6"/>
    <p:sldId id="277" r:id="rId7"/>
    <p:sldId id="289" r:id="rId8"/>
    <p:sldId id="263" r:id="rId9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By: Bilal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Getting_started_with_the_web/Dealing_with_files" TargetMode="External"/><Relationship Id="rId2" Type="http://schemas.openxmlformats.org/officeDocument/2006/relationships/hyperlink" Target="https://developer.mozilla.org/en-US/docs/Web/HTML/Element/a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eveloper.mozilla.org/en-US/docs/Web/HTML/Element/Heading_Element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98663"/>
            <a:ext cx="9144000" cy="2387600"/>
          </a:xfrm>
        </p:spPr>
        <p:txBody>
          <a:bodyPr/>
          <a:lstStyle/>
          <a:p>
            <a:r>
              <a:rPr lang="en-US"/>
              <a:t>Frontend Development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1930" y="1718945"/>
            <a:ext cx="5487670" cy="435165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sz="2800">
              <a:solidFill>
                <a:schemeClr val="tx1"/>
              </a:solidFill>
            </a:endParaRPr>
          </a:p>
          <a:p>
            <a:pPr marL="0" lvl="0" indent="0" algn="ctr">
              <a:buNone/>
            </a:pPr>
            <a:r>
              <a:rPr lang="en-US" sz="2800">
                <a:solidFill>
                  <a:schemeClr val="tx1"/>
                </a:solidFill>
              </a:rPr>
              <a:t>a - Anchor</a:t>
            </a:r>
          </a:p>
          <a:p>
            <a:pPr lvl="1"/>
            <a:endParaRPr lang="en-US" sz="2800">
              <a:solidFill>
                <a:schemeClr val="tx1"/>
              </a:solidFill>
              <a:sym typeface="+mn-ea"/>
            </a:endParaRPr>
          </a:p>
          <a:p>
            <a:pPr lvl="1"/>
            <a:endParaRPr lang="en-US" sz="2800">
              <a:solidFill>
                <a:schemeClr val="tx1"/>
              </a:solidFill>
              <a:sym typeface="+mn-ea"/>
            </a:endParaRPr>
          </a:p>
          <a:p>
            <a:pPr marL="457200" lvl="1" indent="0" algn="ctr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The most important attribute of the </a:t>
            </a:r>
            <a:r>
              <a:rPr lang="en-US" b="1">
                <a:solidFill>
                  <a:schemeClr val="tx1"/>
                </a:solidFill>
                <a:sym typeface="+mn-ea"/>
              </a:rPr>
              <a:t>&lt;a&gt;</a:t>
            </a:r>
            <a:r>
              <a:rPr lang="en-US">
                <a:solidFill>
                  <a:schemeClr val="tx1"/>
                </a:solidFill>
                <a:sym typeface="+mn-ea"/>
              </a:rPr>
              <a:t> element is the href attribute, which indicates the link's destination.</a:t>
            </a:r>
          </a:p>
          <a:p>
            <a:pPr marL="457200" lvl="1" indent="0" algn="ctr">
              <a:buNone/>
            </a:pPr>
            <a:endParaRPr lang="en-US">
              <a:solidFill>
                <a:schemeClr val="tx1"/>
              </a:solidFill>
              <a:sym typeface="+mn-ea"/>
            </a:endParaRPr>
          </a:p>
          <a:p>
            <a:pPr marL="457200" lvl="1" indent="0" algn="ctr">
              <a:buNone/>
            </a:pPr>
            <a:endParaRPr lang="en-US">
              <a:solidFill>
                <a:schemeClr val="tx1"/>
              </a:solidFill>
              <a:sym typeface="+mn-ea"/>
            </a:endParaRPr>
          </a:p>
          <a:p>
            <a:pPr marL="457200" lvl="1" indent="0" algn="ctr">
              <a:buNone/>
            </a:pPr>
            <a:endParaRPr 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88380" y="1517015"/>
            <a:ext cx="5528945" cy="4839970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 algn="ctr">
              <a:buNone/>
            </a:pPr>
            <a:endParaRPr lang="en-US" sz="3200">
              <a:solidFill>
                <a:schemeClr val="bg1"/>
              </a:solidFill>
            </a:endParaRPr>
          </a:p>
          <a:p>
            <a:pPr marL="971550" lvl="1" indent="-514350" algn="l">
              <a:buAutoNum type="arabicPeriod"/>
            </a:pPr>
            <a:r>
              <a:rPr lang="en-US" sz="3200">
                <a:solidFill>
                  <a:schemeClr val="bg1"/>
                </a:solidFill>
                <a:sym typeface="+mn-ea"/>
              </a:rPr>
              <a:t>An unvisited link is underlined and blue</a:t>
            </a:r>
          </a:p>
          <a:p>
            <a:pPr marL="971550" lvl="1" indent="-514350" algn="l">
              <a:buAutoNum type="arabicPeriod"/>
            </a:pPr>
            <a:endParaRPr lang="en-US" sz="3200">
              <a:solidFill>
                <a:schemeClr val="bg1"/>
              </a:solidFill>
            </a:endParaRPr>
          </a:p>
          <a:p>
            <a:pPr marL="971550" lvl="1" indent="-514350" algn="l">
              <a:buAutoNum type="arabicPeriod"/>
            </a:pPr>
            <a:r>
              <a:rPr lang="en-US" sz="3200">
                <a:solidFill>
                  <a:schemeClr val="bg1"/>
                </a:solidFill>
                <a:sym typeface="+mn-ea"/>
              </a:rPr>
              <a:t>A visited link is underlined and purple</a:t>
            </a:r>
          </a:p>
          <a:p>
            <a:pPr marL="971550" lvl="1" indent="-514350" algn="l">
              <a:buAutoNum type="arabicPeriod"/>
            </a:pPr>
            <a:endParaRPr lang="en-US" sz="3200">
              <a:solidFill>
                <a:schemeClr val="bg1"/>
              </a:solidFill>
              <a:sym typeface="+mn-ea"/>
            </a:endParaRPr>
          </a:p>
          <a:p>
            <a:pPr marL="971550" lvl="1" indent="-514350" algn="l">
              <a:buAutoNum type="arabicPeriod"/>
            </a:pPr>
            <a:r>
              <a:rPr lang="en-US" sz="3200">
                <a:solidFill>
                  <a:schemeClr val="bg1"/>
                </a:solidFill>
                <a:sym typeface="+mn-ea"/>
              </a:rPr>
              <a:t>An active link is underlined and red</a:t>
            </a:r>
            <a:endParaRPr lang="en-US" sz="3200">
              <a:solidFill>
                <a:schemeClr val="tx1"/>
              </a:solidFill>
            </a:endParaRPr>
          </a:p>
          <a:p>
            <a:pPr algn="ctr"/>
            <a:endParaRPr lang="en-US" sz="32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4995" y="1508125"/>
            <a:ext cx="11016615" cy="456247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Attributes of a tag</a:t>
            </a:r>
          </a:p>
          <a:p>
            <a:pPr marL="457200" lvl="1" indent="0" algn="ctr">
              <a:buNone/>
            </a:pPr>
            <a:r>
              <a:rPr lang="en-US" b="1" dirty="0" err="1">
                <a:sym typeface="+mn-ea"/>
              </a:rPr>
              <a:t>href</a:t>
            </a:r>
            <a:endParaRPr lang="en-US" dirty="0">
              <a:sym typeface="+mn-ea"/>
            </a:endParaRPr>
          </a:p>
          <a:p>
            <a:pPr marL="457200" lvl="1" indent="0" algn="l">
              <a:buNone/>
            </a:pPr>
            <a:endParaRPr lang="en-US" dirty="0">
              <a:sym typeface="+mn-ea"/>
            </a:endParaRPr>
          </a:p>
          <a:p>
            <a:pPr marL="457200" lvl="1" indent="0" algn="l">
              <a:buNone/>
            </a:pPr>
            <a:r>
              <a:rPr lang="en-US" b="1" dirty="0">
                <a:sym typeface="+mn-ea"/>
              </a:rPr>
              <a:t>Create a website link </a:t>
            </a:r>
            <a:endParaRPr lang="en-US" dirty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r>
              <a:rPr lang="en-US" dirty="0">
                <a:sym typeface="+mn-ea"/>
              </a:rPr>
              <a:t>&lt;a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=” https://www.facebook.com//”&gt;Facebook&lt;/a&gt;</a:t>
            </a:r>
          </a:p>
          <a:p>
            <a:pPr marL="457200" lvl="1" indent="0"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r>
              <a:rPr lang="en-US" b="1" dirty="0">
                <a:solidFill>
                  <a:schemeClr val="tx1"/>
                </a:solidFill>
              </a:rPr>
              <a:t>Create an email link </a:t>
            </a:r>
            <a:endParaRPr lang="en-US" dirty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r>
              <a:rPr lang="en-US" dirty="0">
                <a:sym typeface="+mn-ea"/>
              </a:rPr>
              <a:t>&lt;a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=”mailto:info@xyz.com”&gt;info@xyz.com&lt;/a&gt;</a:t>
            </a:r>
          </a:p>
          <a:p>
            <a:pPr marL="457200" lvl="1" indent="0" algn="l">
              <a:buNone/>
            </a:pPr>
            <a:endParaRPr lang="en-US" dirty="0">
              <a:sym typeface="+mn-ea"/>
            </a:endParaRPr>
          </a:p>
          <a:p>
            <a:pPr marL="457200" lvl="1" indent="0" algn="l">
              <a:buNone/>
            </a:pPr>
            <a:r>
              <a:rPr lang="en-US" b="1" dirty="0">
                <a:sym typeface="+mn-ea"/>
              </a:rPr>
              <a:t>Create a Phone Number link </a:t>
            </a:r>
            <a:endParaRPr lang="en-US" dirty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r>
              <a:rPr lang="en-US" dirty="0">
                <a:sym typeface="+mn-ea"/>
              </a:rPr>
              <a:t>&lt;a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=”tel:02234558425”&gt;022 34558425&lt;/a&gt;</a:t>
            </a:r>
            <a:endParaRPr lang="en-US" dirty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31800" y="1304925"/>
            <a:ext cx="11046460" cy="435165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Attributes of a tag</a:t>
            </a:r>
          </a:p>
          <a:p>
            <a:pPr marL="457200" lvl="1" indent="0" algn="ctr">
              <a:buNone/>
            </a:pPr>
            <a:r>
              <a:rPr lang="en-US" dirty="0">
                <a:sym typeface="+mn-ea"/>
              </a:rPr>
              <a:t>target</a:t>
            </a:r>
          </a:p>
          <a:p>
            <a:pPr marL="457200" lvl="1" indent="0" algn="l">
              <a:buNone/>
            </a:pPr>
            <a:r>
              <a:rPr lang="en-US" b="1" dirty="0">
                <a:sym typeface="+mn-ea"/>
              </a:rPr>
              <a:t>Example how to use target attribute.</a:t>
            </a:r>
          </a:p>
          <a:p>
            <a:pPr marL="457200" lvl="1" indent="0" algn="l">
              <a:buNone/>
            </a:pPr>
            <a:r>
              <a:rPr lang="en-US" b="1" dirty="0">
                <a:sym typeface="+mn-ea"/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r>
              <a:rPr lang="en-US" dirty="0">
                <a:sym typeface="+mn-ea"/>
              </a:rPr>
              <a:t>&lt;a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=”https://codegirls.consulnet.net/” target=”_blank”&gt;Code Girls&lt;/a&gt;</a:t>
            </a:r>
          </a:p>
          <a:p>
            <a:pPr marL="457200" lvl="1" indent="0"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2355" y="3676015"/>
            <a:ext cx="10338435" cy="2454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18185" y="1523365"/>
            <a:ext cx="10755630" cy="465391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Absolute 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relative URLs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sz="2400" dirty="0">
                <a:solidFill>
                  <a:schemeClr val="tx1"/>
                </a:solidFill>
              </a:rPr>
              <a:t>Absolute =</a:t>
            </a:r>
          </a:p>
          <a:p>
            <a:pPr marL="0" lv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2400" dirty="0">
                <a:sym typeface="+mn-ea"/>
              </a:rPr>
              <a:t>	</a:t>
            </a:r>
          </a:p>
          <a:p>
            <a:pPr marL="0" lvl="0" indent="0">
              <a:buNone/>
            </a:pPr>
            <a:r>
              <a:rPr lang="en-US" sz="2400" dirty="0">
                <a:sym typeface="+mn-ea"/>
              </a:rPr>
              <a:t>	</a:t>
            </a:r>
          </a:p>
          <a:p>
            <a:pPr marL="0" lvl="0" indent="0">
              <a:buNone/>
            </a:pPr>
            <a:r>
              <a:rPr lang="en-US" sz="2400" dirty="0">
                <a:sym typeface="+mn-ea"/>
              </a:rPr>
              <a:t>			Relative  =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" name="Content Placeholder 1" descr="path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19700" y="2353310"/>
            <a:ext cx="3810000" cy="3295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dirty="0"/>
              <a:t>Assignment</a:t>
            </a:r>
          </a:p>
          <a:p>
            <a:pPr marL="0" lvl="0" indent="0">
              <a:buNone/>
            </a:pPr>
            <a:endParaRPr lang="en-US" sz="240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2400" dirty="0"/>
              <a:t>Create a clickable list of multiple social media websites at least 5 and open it to new tab</a:t>
            </a:r>
            <a:r>
              <a:rPr lang="en-US" sz="2400" dirty="0">
                <a:cs typeface="Calibri" panose="020F0502020204030204"/>
              </a:rPr>
              <a:t>.</a:t>
            </a:r>
          </a:p>
        </p:txBody>
      </p:sp>
      <p:pic>
        <p:nvPicPr>
          <p:cNvPr id="7" name="Content Placeholder 6" descr="6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6855" y="1825625"/>
            <a:ext cx="43516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884139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References</a:t>
            </a:r>
          </a:p>
          <a:p>
            <a:pPr marL="0" lv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1600" dirty="0">
                <a:hlinkClick r:id="rId2"/>
              </a:rPr>
              <a:t>https://developer.mozilla.org/en-US/docs/Web/HTML/Element/a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>
                <a:hlinkClick r:id="rId3"/>
              </a:rPr>
              <a:t>https://developer.mozilla.org/en-US/docs/Learn/Getting_started_with_the_web/Dealing_with_files</a:t>
            </a:r>
            <a:endParaRPr lang="en-US" sz="1600" dirty="0"/>
          </a:p>
          <a:p>
            <a:pPr marL="0" lvl="0" indent="0">
              <a:buNone/>
            </a:pPr>
            <a:endParaRPr lang="en-US" sz="1600" dirty="0">
              <a:hlinkClick r:id="rId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thank-you-any-questions-images-for-powerpoint-presentations-in-thank-you-any-questions-images-for-powerpoint-presentation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230" y="-34925"/>
            <a:ext cx="9594850" cy="68649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234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Frontend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bilal.khan</dc:creator>
  <cp:lastModifiedBy>Qadir Hassan</cp:lastModifiedBy>
  <cp:revision>111</cp:revision>
  <dcterms:created xsi:type="dcterms:W3CDTF">2018-07-02T09:53:00Z</dcterms:created>
  <dcterms:modified xsi:type="dcterms:W3CDTF">2024-05-05T11:35:37Z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