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70" r:id="rId3"/>
    <p:sldId id="268" r:id="rId4"/>
    <p:sldId id="265" r:id="rId5"/>
    <p:sldId id="276" r:id="rId6"/>
    <p:sldId id="271" r:id="rId7"/>
    <p:sldId id="272" r:id="rId8"/>
    <p:sldId id="263" r:id="rId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5/1/2024</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pPr lvl="1"/>
            <a:r>
              <a:rPr lang="en-US" b="1">
                <a:sym typeface="+mn-ea"/>
              </a:rPr>
              <a:t>b</a:t>
            </a:r>
            <a:r>
              <a:rPr lang="en-GB" altLang="en-US" b="1">
                <a:sym typeface="+mn-ea"/>
              </a:rPr>
              <a:t>l</a:t>
            </a:r>
            <a:r>
              <a:rPr lang="en-US" b="1">
                <a:sym typeface="+mn-ea"/>
              </a:rPr>
              <a:t>ock</a:t>
            </a:r>
            <a:r>
              <a:rPr lang="en-GB" altLang="en-US" b="1">
                <a:sym typeface="+mn-ea"/>
              </a:rPr>
              <a:t>q</a:t>
            </a:r>
            <a:r>
              <a:rPr lang="en-US" b="1">
                <a:sym typeface="+mn-ea"/>
              </a:rPr>
              <a:t>uote</a:t>
            </a:r>
            <a:r>
              <a:rPr lang="en-US">
                <a:sym typeface="+mn-ea"/>
              </a:rPr>
              <a:t> : </a:t>
            </a:r>
            <a:r>
              <a:rPr lang="en-GB" altLang="en-US">
                <a:sym typeface="+mn-ea"/>
              </a:rPr>
              <a:t>(As a verb, to quote means to repeat someone's words, attributing     		       	       them to their originator. like Quaid Azam's qoutes etc etc.)</a:t>
            </a:r>
            <a:endParaRPr lang="en-GB" altLang="en-US">
              <a:solidFill>
                <a:schemeClr val="tx1"/>
              </a:solidFill>
            </a:endParaRPr>
          </a:p>
          <a:p>
            <a:pPr lvl="1"/>
            <a:r>
              <a:rPr lang="en-US" b="1">
                <a:sym typeface="+mn-ea"/>
              </a:rPr>
              <a:t>q</a:t>
            </a:r>
            <a:r>
              <a:rPr lang="en-US">
                <a:sym typeface="+mn-ea"/>
              </a:rPr>
              <a:t> :  </a:t>
            </a:r>
            <a:r>
              <a:rPr lang="en-GB" altLang="en-US">
                <a:sym typeface="+mn-ea"/>
              </a:rPr>
              <a:t>(The HTML &lt;q&gt; element indicates that the enclosed text is a short 		        		        inline quotation.)</a:t>
            </a:r>
            <a:endParaRPr lang="en-GB" altLang="en-US">
              <a:solidFill>
                <a:schemeClr val="tx1"/>
              </a:solidFill>
            </a:endParaRPr>
          </a:p>
          <a:p>
            <a:pPr lvl="1"/>
            <a:r>
              <a:rPr lang="en-US" b="1">
                <a:sym typeface="+mn-ea"/>
              </a:rPr>
              <a:t>cite : </a:t>
            </a:r>
            <a:r>
              <a:rPr lang="en-GB" altLang="en-US">
                <a:sym typeface="+mn-ea"/>
              </a:rPr>
              <a:t>(The &lt;cite&gt; tag defines the title of a work e.g. a book, a song, a movie,			         a TV show, etc.)</a:t>
            </a:r>
            <a:endParaRPr lang="en-GB" altLang="en-US">
              <a:solidFill>
                <a:schemeClr val="tx1"/>
              </a:solidFill>
            </a:endParaRP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5/1/2024</a:t>
            </a:fld>
            <a:endParaRPr lang="en-US"/>
          </a:p>
        </p:txBody>
      </p:sp>
      <p:sp>
        <p:nvSpPr>
          <p:cNvPr id="5" name="Footer Placeholder 4"/>
          <p:cNvSpPr>
            <a:spLocks noGrp="1"/>
          </p:cNvSpPr>
          <p:nvPr>
            <p:ph type="ftr" sz="quarter" idx="11"/>
          </p:nvPr>
        </p:nvSpPr>
        <p:spPr/>
        <p:txBody>
          <a:bodyPr/>
          <a:lstStyle/>
          <a:p>
            <a:r>
              <a:rPr lang="en-US"/>
              <a:t>By: Bilal Khan</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5/1/2024</a:t>
            </a:fld>
            <a:endParaRPr lang="en-US"/>
          </a:p>
        </p:txBody>
      </p:sp>
      <p:sp>
        <p:nvSpPr>
          <p:cNvPr id="4" name="Footer Placeholder 3"/>
          <p:cNvSpPr>
            <a:spLocks noGrp="1"/>
          </p:cNvSpPr>
          <p:nvPr>
            <p:ph type="ftr" sz="quarter" idx="11"/>
          </p:nvPr>
        </p:nvSpPr>
        <p:spPr/>
        <p:txBody>
          <a:bodyPr/>
          <a:lstStyle/>
          <a:p>
            <a:r>
              <a:rPr lang="en-US"/>
              <a:t>By: Bilal Khan</a:t>
            </a:r>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5/1/2024</a:t>
            </a:fld>
            <a:endParaRPr lang="en-US"/>
          </a:p>
        </p:txBody>
      </p:sp>
      <p:sp>
        <p:nvSpPr>
          <p:cNvPr id="5" name="Footer Placeholder 4"/>
          <p:cNvSpPr>
            <a:spLocks noGrp="1"/>
          </p:cNvSpPr>
          <p:nvPr>
            <p:ph type="ftr" sz="quarter" idx="11"/>
          </p:nvPr>
        </p:nvSpPr>
        <p:spPr/>
        <p:txBody>
          <a:bodyPr/>
          <a:lstStyle/>
          <a:p>
            <a:r>
              <a:rPr lang="en-US"/>
              <a:t>By: Bilal Khan</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5/1/2024</a:t>
            </a:fld>
            <a:endParaRPr lang="en-US"/>
          </a:p>
        </p:txBody>
      </p:sp>
      <p:sp>
        <p:nvSpPr>
          <p:cNvPr id="5" name="Footer Placeholder 4"/>
          <p:cNvSpPr>
            <a:spLocks noGrp="1"/>
          </p:cNvSpPr>
          <p:nvPr>
            <p:ph type="ftr" sz="quarter" idx="11"/>
          </p:nvPr>
        </p:nvSpPr>
        <p:spPr/>
        <p:txBody>
          <a:bodyPr/>
          <a:lstStyle/>
          <a:p>
            <a:r>
              <a:rPr lang="en-US"/>
              <a:t>By: Bilal Khan</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5/1/2024</a:t>
            </a:fld>
            <a:endParaRPr lang="en-US"/>
          </a:p>
        </p:txBody>
      </p:sp>
      <p:sp>
        <p:nvSpPr>
          <p:cNvPr id="6" name="Footer Placeholder 5"/>
          <p:cNvSpPr>
            <a:spLocks noGrp="1"/>
          </p:cNvSpPr>
          <p:nvPr>
            <p:ph type="ftr" sz="quarter" idx="11"/>
          </p:nvPr>
        </p:nvSpPr>
        <p:spPr/>
        <p:txBody>
          <a:bodyPr/>
          <a:lstStyle/>
          <a:p>
            <a:r>
              <a:rPr lang="en-US"/>
              <a:t>By: Bilal Khan</a:t>
            </a:r>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5/1/2024</a:t>
            </a:fld>
            <a:endParaRPr lang="en-US"/>
          </a:p>
        </p:txBody>
      </p:sp>
      <p:sp>
        <p:nvSpPr>
          <p:cNvPr id="8" name="Footer Placeholder 7"/>
          <p:cNvSpPr>
            <a:spLocks noGrp="1"/>
          </p:cNvSpPr>
          <p:nvPr>
            <p:ph type="ftr" sz="quarter" idx="11"/>
          </p:nvPr>
        </p:nvSpPr>
        <p:spPr/>
        <p:txBody>
          <a:bodyPr/>
          <a:lstStyle/>
          <a:p>
            <a:r>
              <a:rPr lang="en-US"/>
              <a:t>By: Bilal Khan</a:t>
            </a:r>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5/1/2024</a:t>
            </a:fld>
            <a:endParaRPr lang="en-US"/>
          </a:p>
        </p:txBody>
      </p:sp>
      <p:sp>
        <p:nvSpPr>
          <p:cNvPr id="4" name="Footer Placeholder 3"/>
          <p:cNvSpPr>
            <a:spLocks noGrp="1"/>
          </p:cNvSpPr>
          <p:nvPr>
            <p:ph type="ftr" sz="quarter" idx="11"/>
          </p:nvPr>
        </p:nvSpPr>
        <p:spPr/>
        <p:txBody>
          <a:bodyPr/>
          <a:lstStyle/>
          <a:p>
            <a:r>
              <a:rPr lang="en-US"/>
              <a:t>By: Bilal Khan</a:t>
            </a:r>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5/1/2024</a:t>
            </a:fld>
            <a:endParaRPr lang="en-US"/>
          </a:p>
        </p:txBody>
      </p:sp>
      <p:sp>
        <p:nvSpPr>
          <p:cNvPr id="3" name="Footer Placeholder 2"/>
          <p:cNvSpPr>
            <a:spLocks noGrp="1"/>
          </p:cNvSpPr>
          <p:nvPr>
            <p:ph type="ftr" sz="quarter" idx="11"/>
          </p:nvPr>
        </p:nvSpPr>
        <p:spPr/>
        <p:txBody>
          <a:bodyPr/>
          <a:lstStyle/>
          <a:p>
            <a:r>
              <a:rPr lang="en-US"/>
              <a:t>By: Bilal Khan</a:t>
            </a:r>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5/1/2024</a:t>
            </a:fld>
            <a:endParaRPr lang="en-US"/>
          </a:p>
        </p:txBody>
      </p:sp>
      <p:sp>
        <p:nvSpPr>
          <p:cNvPr id="6" name="Footer Placeholder 5"/>
          <p:cNvSpPr>
            <a:spLocks noGrp="1"/>
          </p:cNvSpPr>
          <p:nvPr>
            <p:ph type="ftr" sz="quarter" idx="11"/>
          </p:nvPr>
        </p:nvSpPr>
        <p:spPr/>
        <p:txBody>
          <a:bodyPr/>
          <a:lstStyle/>
          <a:p>
            <a:r>
              <a:rPr lang="en-US"/>
              <a:t>By: Bilal Khan</a:t>
            </a:r>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5/1/2024</a:t>
            </a:fld>
            <a:endParaRPr lang="en-US"/>
          </a:p>
        </p:txBody>
      </p:sp>
      <p:sp>
        <p:nvSpPr>
          <p:cNvPr id="5" name="Footer Placeholder 4"/>
          <p:cNvSpPr>
            <a:spLocks noGrp="1"/>
          </p:cNvSpPr>
          <p:nvPr>
            <p:ph type="ftr" sz="quarter" idx="11"/>
          </p:nvPr>
        </p:nvSpPr>
        <p:spPr/>
        <p:txBody>
          <a:bodyPr/>
          <a:lstStyle/>
          <a:p>
            <a:r>
              <a:rPr lang="en-US"/>
              <a:t>By: Bilal Khan</a:t>
            </a:r>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5/1/2024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Bilal Khan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developer.mozilla.org/en-US/docs/Web/HTML/Element/cite" TargetMode="External"/><Relationship Id="rId3" Type="http://schemas.openxmlformats.org/officeDocument/2006/relationships/hyperlink" Target="https://developer.mozilla.org/en-US/docs/Web/HTML/Element/dt" TargetMode="External"/><Relationship Id="rId7" Type="http://schemas.openxmlformats.org/officeDocument/2006/relationships/hyperlink" Target="https://www.w3resource.com/html/attributes/html-cite-attribute.php" TargetMode="External"/><Relationship Id="rId2" Type="http://schemas.openxmlformats.org/officeDocument/2006/relationships/hyperlink" Target="https://developer.mozilla.org/en-US/docs/Web/HTML/Element/dl" TargetMode="External"/><Relationship Id="rId1" Type="http://schemas.openxmlformats.org/officeDocument/2006/relationships/slideLayout" Target="../slideLayouts/slideLayout4.xml"/><Relationship Id="rId6" Type="http://schemas.openxmlformats.org/officeDocument/2006/relationships/hyperlink" Target="https://developer.mozilla.org/en-US/docs/Web/HTML/Element/q" TargetMode="External"/><Relationship Id="rId5" Type="http://schemas.openxmlformats.org/officeDocument/2006/relationships/hyperlink" Target="https://developer.mozilla.org/en-US/docs/Web/HTML/Element/blockquote" TargetMode="External"/><Relationship Id="rId4" Type="http://schemas.openxmlformats.org/officeDocument/2006/relationships/hyperlink" Target="https://developer.mozilla.org/en-US/docs/Web/HTML/Element/dd" TargetMode="External"/><Relationship Id="rId9" Type="http://schemas.openxmlformats.org/officeDocument/2006/relationships/hyperlink" Target="https://developer.mozilla.org/en-US/docs/Web/HTML/Element/Heading_Element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98663"/>
            <a:ext cx="9144000" cy="2387600"/>
          </a:xfrm>
        </p:spPr>
        <p:txBody>
          <a:bodyPr/>
          <a:lstStyle/>
          <a:p>
            <a:r>
              <a:rPr lang="en-US"/>
              <a:t>Frontend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750570" y="1689735"/>
            <a:ext cx="10883265" cy="3956685"/>
          </a:xfrm>
        </p:spPr>
        <p:txBody>
          <a:bodyPr>
            <a:normAutofit/>
          </a:bodyPr>
          <a:lstStyle/>
          <a:p>
            <a:pPr lvl="0"/>
            <a:r>
              <a:rPr lang="en-US">
                <a:solidFill>
                  <a:schemeClr val="tx1"/>
                </a:solidFill>
              </a:rPr>
              <a:t>Elements that we will learn today:</a:t>
            </a:r>
          </a:p>
          <a:p>
            <a:pPr lvl="0"/>
            <a:endParaRPr lang="en-US" sz="2800">
              <a:solidFill>
                <a:schemeClr val="tx1"/>
              </a:solidFill>
            </a:endParaRPr>
          </a:p>
          <a:p>
            <a:pPr lvl="1"/>
            <a:r>
              <a:rPr lang="en-US" sz="2800">
                <a:solidFill>
                  <a:schemeClr val="tx1"/>
                </a:solidFill>
              </a:rPr>
              <a:t>dl		 </a:t>
            </a:r>
            <a:r>
              <a:rPr lang="en-GB" altLang="en-US">
                <a:solidFill>
                  <a:schemeClr val="tx1"/>
                </a:solidFill>
              </a:rPr>
              <a:t>(Definition List / Description list)</a:t>
            </a:r>
          </a:p>
          <a:p>
            <a:pPr lvl="1"/>
            <a:r>
              <a:rPr lang="en-US" sz="2800">
                <a:solidFill>
                  <a:schemeClr val="tx1"/>
                </a:solidFill>
              </a:rPr>
              <a:t>dt 		 </a:t>
            </a:r>
            <a:r>
              <a:rPr lang="en-GB" altLang="en-US">
                <a:solidFill>
                  <a:schemeClr val="tx1"/>
                </a:solidFill>
              </a:rPr>
              <a:t>(Definition Terms / Definition Type)</a:t>
            </a:r>
          </a:p>
          <a:p>
            <a:pPr lvl="1"/>
            <a:r>
              <a:rPr lang="en-US" sz="2800">
                <a:solidFill>
                  <a:schemeClr val="tx1"/>
                </a:solidFill>
              </a:rPr>
              <a:t>dd		 </a:t>
            </a:r>
            <a:r>
              <a:rPr lang="en-GB" altLang="en-US">
                <a:solidFill>
                  <a:schemeClr val="tx1"/>
                </a:solidFill>
              </a:rPr>
              <a:t>(</a:t>
            </a:r>
            <a:r>
              <a:rPr lang="en-US">
                <a:solidFill>
                  <a:schemeClr val="tx1"/>
                </a:solidFill>
              </a:rPr>
              <a:t>Definition </a:t>
            </a:r>
            <a:r>
              <a:rPr lang="en-GB" altLang="en-US">
                <a:solidFill>
                  <a:schemeClr val="tx1"/>
                </a:solidFill>
              </a:rPr>
              <a:t>Description)</a:t>
            </a:r>
          </a:p>
          <a:p>
            <a:pPr lvl="1"/>
            <a:r>
              <a:rPr lang="en-US" sz="2800">
                <a:solidFill>
                  <a:schemeClr val="tx1"/>
                </a:solidFill>
              </a:rPr>
              <a:t>b</a:t>
            </a:r>
            <a:r>
              <a:rPr lang="en-GB" altLang="en-US" sz="2800">
                <a:solidFill>
                  <a:schemeClr val="tx1"/>
                </a:solidFill>
              </a:rPr>
              <a:t>l</a:t>
            </a:r>
            <a:r>
              <a:rPr lang="en-US" sz="2800">
                <a:solidFill>
                  <a:schemeClr val="tx1"/>
                </a:solidFill>
              </a:rPr>
              <a:t>ock</a:t>
            </a:r>
            <a:r>
              <a:rPr lang="en-GB" altLang="en-US" sz="2800">
                <a:solidFill>
                  <a:schemeClr val="tx1"/>
                </a:solidFill>
              </a:rPr>
              <a:t>q</a:t>
            </a:r>
            <a:r>
              <a:rPr lang="en-US" sz="2800">
                <a:solidFill>
                  <a:schemeClr val="tx1"/>
                </a:solidFill>
              </a:rPr>
              <a:t>uote	 </a:t>
            </a:r>
            <a:r>
              <a:rPr lang="en-US">
                <a:solidFill>
                  <a:schemeClr val="tx1"/>
                </a:solidFill>
              </a:rPr>
              <a:t>(The Block Quotation element)</a:t>
            </a:r>
            <a:endParaRPr lang="en-GB" altLang="en-US">
              <a:solidFill>
                <a:schemeClr val="tx1"/>
              </a:solidFill>
            </a:endParaRPr>
          </a:p>
          <a:p>
            <a:pPr lvl="1"/>
            <a:r>
              <a:rPr lang="en-US" sz="2800">
                <a:solidFill>
                  <a:schemeClr val="tx1"/>
                </a:solidFill>
              </a:rPr>
              <a:t>q			</a:t>
            </a:r>
            <a:r>
              <a:rPr lang="en-US">
                <a:solidFill>
                  <a:schemeClr val="tx1"/>
                </a:solidFill>
              </a:rPr>
              <a:t> (Inline Quotation element)</a:t>
            </a:r>
            <a:endParaRPr lang="en-GB" altLang="en-US">
              <a:solidFill>
                <a:schemeClr val="tx1"/>
              </a:solidFill>
            </a:endParaRPr>
          </a:p>
          <a:p>
            <a:pPr lvl="1"/>
            <a:r>
              <a:rPr lang="en-US" sz="2800">
                <a:solidFill>
                  <a:schemeClr val="tx1"/>
                </a:solidFill>
              </a:rPr>
              <a:t>cite		 </a:t>
            </a:r>
            <a:r>
              <a:rPr lang="en-US">
                <a:solidFill>
                  <a:schemeClr val="tx1"/>
                </a:solidFill>
              </a:rPr>
              <a:t>(The Citation element)</a:t>
            </a:r>
            <a:endParaRPr lang="en-US" altLang="en-US" sz="28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C:\Users\staff\Desktop\dl.jpgdl"/>
          <p:cNvPicPr>
            <a:picLocks noGrp="1" noChangeAspect="1"/>
          </p:cNvPicPr>
          <p:nvPr>
            <p:ph sz="half" idx="1"/>
          </p:nvPr>
        </p:nvPicPr>
        <p:blipFill>
          <a:blip r:embed="rId2"/>
          <a:srcRect/>
          <a:stretch>
            <a:fillRect/>
          </a:stretch>
        </p:blipFill>
        <p:spPr>
          <a:xfrm>
            <a:off x="2104390" y="2152333"/>
            <a:ext cx="8305800" cy="31534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44830" y="1017905"/>
            <a:ext cx="10830560" cy="2308324"/>
          </a:xfrm>
          <a:prstGeom prst="rect">
            <a:avLst/>
          </a:prstGeom>
          <a:noFill/>
        </p:spPr>
        <p:txBody>
          <a:bodyPr wrap="square" rtlCol="0">
            <a:spAutoFit/>
          </a:bodyPr>
          <a:lstStyle/>
          <a:p>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blockquote</a:t>
            </a:r>
            <a:r>
              <a:rPr lang="en-US" sz="2400" b="0" i="0" dirty="0">
                <a:solidFill>
                  <a:srgbClr val="FF0000"/>
                </a:solidFill>
                <a:effectLst/>
                <a:latin typeface="Consolas" panose="020B0609020204030204" pitchFamily="49" charset="0"/>
              </a:rPr>
              <a:t> cite</a:t>
            </a:r>
            <a:r>
              <a:rPr lang="en-US" sz="2400" b="0" i="0" dirty="0">
                <a:solidFill>
                  <a:srgbClr val="0000CD"/>
                </a:solidFill>
                <a:effectLst/>
                <a:latin typeface="Consolas" panose="020B0609020204030204" pitchFamily="49" charset="0"/>
              </a:rPr>
              <a:t>="http://www.worldwildlife.org/who/index.html"&gt;</a:t>
            </a:r>
            <a:br>
              <a:rPr lang="en-US" sz="2400" dirty="0"/>
            </a:br>
            <a:r>
              <a:rPr lang="en-US" sz="2400" b="0" i="0" dirty="0">
                <a:solidFill>
                  <a:srgbClr val="000000"/>
                </a:solidFill>
                <a:effectLst/>
                <a:highlight>
                  <a:srgbClr val="FFFFFF"/>
                </a:highlight>
                <a:latin typeface="Consolas" panose="020B0609020204030204" pitchFamily="49" charset="0"/>
              </a:rPr>
              <a:t>For 50 years, WWF has been protecting the future of nature. The world's leading conservation organization, WWF works in 100 countries and is supported by 1.2 million members in the United States and close to 5 million globally.</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/blockquote</a:t>
            </a:r>
            <a:r>
              <a:rPr lang="en-US" sz="2400" b="0" i="0" dirty="0">
                <a:solidFill>
                  <a:srgbClr val="0000CD"/>
                </a:solidFill>
                <a:effectLst/>
                <a:latin typeface="Consolas" panose="020B0609020204030204" pitchFamily="49" charset="0"/>
              </a:rPr>
              <a:t>&gt;</a:t>
            </a:r>
            <a:endParaRPr lang="en-US" sz="2400" b="1"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26110" y="1759585"/>
            <a:ext cx="10830560" cy="1198880"/>
          </a:xfrm>
          <a:prstGeom prst="rect">
            <a:avLst/>
          </a:prstGeom>
          <a:noFill/>
        </p:spPr>
        <p:txBody>
          <a:bodyPr wrap="square" rtlCol="0">
            <a:spAutoFit/>
          </a:bodyPr>
          <a:lstStyle/>
          <a:p>
            <a:r>
              <a:rPr lang="en-US" sz="2400" b="1" dirty="0">
                <a:solidFill>
                  <a:schemeClr val="accent6">
                    <a:lumMod val="75000"/>
                  </a:schemeClr>
                </a:solidFill>
              </a:rPr>
              <a:t>&lt;p&gt;</a:t>
            </a:r>
            <a:r>
              <a:rPr lang="en-US" sz="2400" dirty="0"/>
              <a:t>When Dave asks HAL to open the pod bay door, HAL answers: </a:t>
            </a:r>
            <a:r>
              <a:rPr lang="en-US" sz="2400" b="1" dirty="0">
                <a:solidFill>
                  <a:schemeClr val="accent6">
                    <a:lumMod val="75000"/>
                  </a:schemeClr>
                </a:solidFill>
              </a:rPr>
              <a:t>&lt;q</a:t>
            </a:r>
            <a:r>
              <a:rPr lang="en-US" sz="2400" dirty="0"/>
              <a:t> </a:t>
            </a:r>
            <a:r>
              <a:rPr lang="en-US" sz="2400" b="1" dirty="0">
                <a:solidFill>
                  <a:schemeClr val="accent5">
                    <a:lumMod val="75000"/>
                  </a:schemeClr>
                </a:solidFill>
              </a:rPr>
              <a:t>cite</a:t>
            </a:r>
            <a:r>
              <a:rPr lang="en-US" sz="2400" dirty="0"/>
              <a:t>=</a:t>
            </a:r>
            <a:r>
              <a:rPr lang="en-US" sz="2400" b="1" dirty="0">
                <a:solidFill>
                  <a:schemeClr val="accent6">
                    <a:lumMod val="75000"/>
                  </a:schemeClr>
                </a:solidFill>
              </a:rPr>
              <a:t>"https://www.imdb.com/title/tt0062622/quotes/qt0396921"</a:t>
            </a:r>
            <a:r>
              <a:rPr lang="en-US" sz="2400" dirty="0"/>
              <a:t>&gt;I'm sorry, Dave. I'm afraid I can't do that.</a:t>
            </a:r>
            <a:r>
              <a:rPr lang="en-US" sz="2400" b="1" dirty="0">
                <a:solidFill>
                  <a:schemeClr val="accent6">
                    <a:lumMod val="75000"/>
                  </a:schemeClr>
                </a:solidFill>
              </a:rPr>
              <a:t>&lt;/q&gt;&lt;/p&gt;</a:t>
            </a:r>
          </a:p>
        </p:txBody>
      </p:sp>
      <p:sp>
        <p:nvSpPr>
          <p:cNvPr id="5" name="Text Box 4"/>
          <p:cNvSpPr txBox="1"/>
          <p:nvPr/>
        </p:nvSpPr>
        <p:spPr>
          <a:xfrm>
            <a:off x="1106805" y="3851910"/>
            <a:ext cx="9978390" cy="368300"/>
          </a:xfrm>
          <a:prstGeom prst="rect">
            <a:avLst/>
          </a:prstGeom>
          <a:noFill/>
        </p:spPr>
        <p:txBody>
          <a:bodyPr wrap="square" rtlCol="0">
            <a:spAutoFit/>
          </a:bodyPr>
          <a:lstStyle/>
          <a:p>
            <a:r>
              <a:rPr lang="en-US"/>
              <a:t>When Dave asks HAL to open the pod bay door, HAL answers: “</a:t>
            </a:r>
            <a:r>
              <a:rPr lang="en-US" i="1"/>
              <a:t>I'm sorry, Dave. I'm afraid I can't do that.</a:t>
            </a:r>
            <a:r>
              <a:rPr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marL="0" lvl="0" indent="0">
              <a:buNone/>
            </a:pPr>
            <a:r>
              <a:rPr lang="en-US">
                <a:solidFill>
                  <a:schemeClr val="tx1"/>
                </a:solidFill>
              </a:rPr>
              <a:t>Assignment</a:t>
            </a:r>
          </a:p>
          <a:p>
            <a:pPr marL="0" lvl="0" indent="0">
              <a:buNone/>
            </a:pPr>
            <a:endParaRPr lang="en-US" sz="2400">
              <a:solidFill>
                <a:schemeClr val="tx1"/>
              </a:solidFill>
            </a:endParaRPr>
          </a:p>
          <a:p>
            <a:pPr marL="0" lvl="0" indent="0">
              <a:buNone/>
            </a:pPr>
            <a:r>
              <a:rPr lang="en-US" sz="2400">
                <a:solidFill>
                  <a:schemeClr val="tx1"/>
                </a:solidFill>
              </a:rPr>
              <a:t>Make a CV using html elements.</a:t>
            </a:r>
          </a:p>
        </p:txBody>
      </p:sp>
      <p:pic>
        <p:nvPicPr>
          <p:cNvPr id="7" name="Content Placeholder 6" descr="69"/>
          <p:cNvPicPr>
            <a:picLocks noGrp="1" noChangeAspect="1"/>
          </p:cNvPicPr>
          <p:nvPr>
            <p:ph sz="half" idx="2"/>
          </p:nvPr>
        </p:nvPicPr>
        <p:blipFill>
          <a:blip r:embed="rId2"/>
          <a:stretch>
            <a:fillRect/>
          </a:stretch>
        </p:blipFill>
        <p:spPr>
          <a:xfrm>
            <a:off x="6586855" y="1825625"/>
            <a:ext cx="4351655"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199" y="1825625"/>
            <a:ext cx="8884139" cy="4351338"/>
          </a:xfrm>
        </p:spPr>
        <p:txBody>
          <a:bodyPr>
            <a:normAutofit/>
          </a:bodyPr>
          <a:lstStyle/>
          <a:p>
            <a:pPr marL="0" lvl="0" indent="0">
              <a:buNone/>
            </a:pPr>
            <a:r>
              <a:rPr lang="en-US" dirty="0"/>
              <a:t>References</a:t>
            </a:r>
          </a:p>
          <a:p>
            <a:pPr marL="0" lvl="0" indent="0">
              <a:buNone/>
            </a:pPr>
            <a:endParaRPr lang="en-US" sz="2400" dirty="0">
              <a:solidFill>
                <a:schemeClr val="tx1"/>
              </a:solidFill>
            </a:endParaRPr>
          </a:p>
          <a:p>
            <a:pPr marL="0" lvl="0" indent="0">
              <a:buNone/>
            </a:pPr>
            <a:r>
              <a:rPr lang="en-US" sz="1600" dirty="0">
                <a:hlinkClick r:id="rId2"/>
              </a:rPr>
              <a:t>https://developer.mozilla.org/en-US/docs/Web/HTML/Element/dl</a:t>
            </a:r>
            <a:endParaRPr lang="en-US" sz="1600" dirty="0"/>
          </a:p>
          <a:p>
            <a:pPr marL="0" lvl="0" indent="0">
              <a:buNone/>
            </a:pPr>
            <a:r>
              <a:rPr lang="en-US" sz="1600" dirty="0">
                <a:hlinkClick r:id="rId3"/>
              </a:rPr>
              <a:t>https://developer.mozilla.org/en-US/docs/Web/HTML/Element/dt</a:t>
            </a:r>
            <a:endParaRPr lang="en-US" sz="1600" dirty="0"/>
          </a:p>
          <a:p>
            <a:pPr marL="0" lvl="0" indent="0">
              <a:buNone/>
            </a:pPr>
            <a:r>
              <a:rPr lang="en-US" sz="1600" dirty="0">
                <a:hlinkClick r:id="rId4"/>
              </a:rPr>
              <a:t>https://developer.mozilla.org/en-US/docs/Web/HTML/Element/dd</a:t>
            </a:r>
            <a:endParaRPr lang="en-US" sz="1600" dirty="0"/>
          </a:p>
          <a:p>
            <a:pPr marL="0" lvl="0" indent="0">
              <a:buNone/>
            </a:pPr>
            <a:r>
              <a:rPr lang="en-US" sz="1600" dirty="0">
                <a:hlinkClick r:id="rId5"/>
              </a:rPr>
              <a:t>https://developer.mozilla.org/en-US/docs/Web/HTML/Element/blockquote</a:t>
            </a:r>
            <a:endParaRPr lang="en-US" sz="1600" dirty="0"/>
          </a:p>
          <a:p>
            <a:pPr marL="0" lvl="0" indent="0">
              <a:buNone/>
            </a:pPr>
            <a:r>
              <a:rPr lang="en-US" sz="1600" dirty="0">
                <a:hlinkClick r:id="rId6"/>
              </a:rPr>
              <a:t>https://developer.mozilla.org/en-US/docs/Web/HTML/Element/q</a:t>
            </a:r>
            <a:endParaRPr lang="en-US" sz="1600" dirty="0"/>
          </a:p>
          <a:p>
            <a:pPr marL="0" lvl="0" indent="0">
              <a:buNone/>
            </a:pPr>
            <a:r>
              <a:rPr lang="en-US" sz="1600" dirty="0">
                <a:hlinkClick r:id="rId7"/>
              </a:rPr>
              <a:t>https://www.w3resource.com/html/attributes/html-cite-attribute.php</a:t>
            </a:r>
            <a:endParaRPr lang="en-US" sz="1600" dirty="0"/>
          </a:p>
          <a:p>
            <a:pPr marL="0" lvl="0" indent="0">
              <a:buNone/>
            </a:pPr>
            <a:r>
              <a:rPr lang="en-US" sz="1600" dirty="0">
                <a:hlinkClick r:id="rId8"/>
              </a:rPr>
              <a:t>https://developer.mozilla.org/en-US/docs/Web/HTML/Element/cite</a:t>
            </a:r>
            <a:endParaRPr lang="en-US" sz="1600" dirty="0"/>
          </a:p>
          <a:p>
            <a:pPr marL="0" lvl="0" indent="0">
              <a:buNone/>
            </a:pPr>
            <a:endParaRPr lang="en-US" sz="1600" dirty="0">
              <a:hlinkClick r:id="rId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thank-you-any-questions-images-for-powerpoint-presentations-in-thank-you-any-questions-images-for-powerpoint-presentations"/>
          <p:cNvPicPr>
            <a:picLocks noGrp="1" noChangeAspect="1"/>
          </p:cNvPicPr>
          <p:nvPr>
            <p:ph idx="1"/>
          </p:nvPr>
        </p:nvPicPr>
        <p:blipFill>
          <a:blip r:embed="rId2"/>
          <a:stretch>
            <a:fillRect/>
          </a:stretch>
        </p:blipFill>
        <p:spPr>
          <a:xfrm>
            <a:off x="1205230" y="-34925"/>
            <a:ext cx="9594850" cy="6864985"/>
          </a:xfrm>
          <a:prstGeom prst="rect">
            <a:avLst/>
          </a:prstGeom>
        </p:spPr>
      </p:pic>
      <p:sp>
        <p:nvSpPr>
          <p:cNvPr id="6" name="Footer Placeholder 5"/>
          <p:cNvSpPr>
            <a:spLocks noGrp="1"/>
          </p:cNvSpPr>
          <p:nvPr>
            <p:ph type="ftr" sz="quarter" idx="11"/>
          </p:nvPr>
        </p:nvSpPr>
        <p:spPr/>
        <p:txBody>
          <a:bodyPr/>
          <a:lstStyle/>
          <a:p>
            <a:r>
              <a:rPr lang="en-US">
                <a:sym typeface="+mn-ea"/>
              </a:rPr>
              <a:t>By: </a:t>
            </a:r>
            <a:r>
              <a:rPr lang="en-GB" altLang="en-US">
                <a:sym typeface="+mn-ea"/>
              </a:rPr>
              <a:t>Noman Ghani</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458</Words>
  <Application>Microsoft Office PowerPoint</Application>
  <PresentationFormat>Widescreen</PresentationFormat>
  <Paragraphs>28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Consolas</vt:lpstr>
      <vt:lpstr>Office Theme</vt:lpstr>
      <vt:lpstr>Frontend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bilal.khan</dc:creator>
  <cp:lastModifiedBy>Nasir Zaibi</cp:lastModifiedBy>
  <cp:revision>80</cp:revision>
  <dcterms:created xsi:type="dcterms:W3CDTF">2018-07-02T09:53:00Z</dcterms:created>
  <dcterms:modified xsi:type="dcterms:W3CDTF">2024-05-01T05:20:46Z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y fmtid="{D5CDD505-2E9C-101B-9397-08002B2CF9AE}" pid="3" name="MSIP_Label_defa4170-0d19-0005-0004-bc88714345d2_Enabled">
    <vt:lpwstr>true</vt:lpwstr>
  </property>
  <property fmtid="{D5CDD505-2E9C-101B-9397-08002B2CF9AE}" pid="4" name="MSIP_Label_defa4170-0d19-0005-0004-bc88714345d2_SetDate">
    <vt:lpwstr>2024-05-01T04:59:17Z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fbfc59d5-9cfe-4ffa-b2e7-27f22d21e130</vt:lpwstr>
  </property>
  <property fmtid="{D5CDD505-2E9C-101B-9397-08002B2CF9AE}" pid="8" name="MSIP_Label_defa4170-0d19-0005-0004-bc88714345d2_ActionId">
    <vt:lpwstr>f716d097-3a0a-4ae5-b520-13ba389bbbb9</vt:lpwstr>
  </property>
  <property fmtid="{D5CDD505-2E9C-101B-9397-08002B2CF9AE}" pid="9" name="MSIP_Label_defa4170-0d19-0005-0004-bc88714345d2_ContentBits">
    <vt:lpwstr>0</vt:lpwstr>
  </property>
</Properties>
</file>