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72" r:id="rId7"/>
    <p:sldId id="260" r:id="rId8"/>
    <p:sldId id="262" r:id="rId9"/>
    <p:sldId id="273" r:id="rId10"/>
    <p:sldId id="263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3891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/>
            <a:r>
              <a:rPr lang="en-US" dirty="0"/>
              <a:t>In 1980, physicist Tim Berners-Lee, a contractor at CERN </a:t>
            </a:r>
            <a:r>
              <a:rPr lang="en-GB" altLang="en-US" dirty="0"/>
              <a:t>(European Organization for Nuclear Research) </a:t>
            </a:r>
            <a:r>
              <a:rPr lang="en-US" dirty="0"/>
              <a:t>, proposed and prototyped ENQUIRE, a system for CERN researchers to use and share documents. In 1989, Berners-Lee wrote a memo proposing an Internet-based hypertext system.</a:t>
            </a:r>
          </a:p>
        </p:txBody>
      </p:sp>
    </p:spTree>
    <p:extLst>
      <p:ext uri="{BB962C8B-B14F-4D97-AF65-F5344CB8AC3E}">
        <p14:creationId xmlns:p14="http://schemas.microsoft.com/office/powerpoint/2010/main" val="189969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 is written as </a:t>
            </a: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emphasized content inserted between the start and end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9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 is written as </a:t>
            </a: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emphasized content inserted between the start and end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strong" TargetMode="External"/><Relationship Id="rId3" Type="http://schemas.openxmlformats.org/officeDocument/2006/relationships/hyperlink" Target="https://developer.mozilla.org/en-US/docs/Web/HTML/Element/Heading_Elements" TargetMode="External"/><Relationship Id="rId7" Type="http://schemas.openxmlformats.org/officeDocument/2006/relationships/hyperlink" Target="https://developer.mozilla.org/en-US/docs/Web/HTML/Element/b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ML/Element/em" TargetMode="External"/><Relationship Id="rId5" Type="http://schemas.openxmlformats.org/officeDocument/2006/relationships/hyperlink" Target="https://developer.mozilla.org/en-US/docs/Web/HTML/Element/i" TargetMode="External"/><Relationship Id="rId4" Type="http://schemas.openxmlformats.org/officeDocument/2006/relationships/hyperlink" Target="https://developer.mozilla.org/en-US/docs/Web/HTML/Element/p" TargetMode="External"/><Relationship Id="rId9" Type="http://schemas.openxmlformats.org/officeDocument/2006/relationships/hyperlink" Target="https://developer.mozilla.org/en-US/docs/Web/HTML/Element/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28" y="1415037"/>
            <a:ext cx="6903049" cy="559914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17015" y="1843580"/>
            <a:ext cx="9144000" cy="2387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hank-you-any-questions-images-for-powerpoint-presentations-in-thank-you-any-questions-images-for-powerpoint-present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173" y="-851353"/>
            <a:ext cx="9594850" cy="68649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By: </a:t>
            </a:r>
            <a:r>
              <a:rPr lang="en-GB" dirty="0">
                <a:sym typeface="+mn-ea"/>
              </a:rPr>
              <a:t>Qadir-Hassan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8663"/>
            <a:ext cx="9144000" cy="2387600"/>
          </a:xfrm>
        </p:spPr>
        <p:txBody>
          <a:bodyPr/>
          <a:lstStyle/>
          <a:p>
            <a:r>
              <a:rPr lang="en-US" b="1" dirty="0"/>
              <a:t>Frontend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160834" cy="4351338"/>
          </a:xfrm>
        </p:spPr>
        <p:txBody>
          <a:bodyPr>
            <a:normAutofit fontScale="97500"/>
          </a:bodyPr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GB" altLang="en-US" dirty="0"/>
              <a:t>What is Website and Webpage? </a:t>
            </a:r>
          </a:p>
          <a:p>
            <a:pPr lvl="1"/>
            <a:r>
              <a:rPr lang="en-US" dirty="0"/>
              <a:t>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pPr lvl="1"/>
            <a:r>
              <a:rPr lang="en-US" dirty="0"/>
              <a:t>History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Tags</a:t>
            </a:r>
          </a:p>
          <a:p>
            <a:pPr lvl="2"/>
            <a:r>
              <a:rPr lang="en-GB" altLang="en-US" sz="2400" dirty="0">
                <a:sym typeface="+mn-ea"/>
              </a:rPr>
              <a:t>Semantic Elements or tags    Example : </a:t>
            </a:r>
            <a:r>
              <a:rPr lang="en-US" sz="2400" b="1" i="0" dirty="0">
                <a:solidFill>
                  <a:srgbClr val="111827"/>
                </a:solidFill>
                <a:effectLst/>
              </a:rPr>
              <a:t>&lt;header&gt;</a:t>
            </a:r>
            <a:r>
              <a:rPr lang="en-GB" sz="2400" b="1" i="0" dirty="0">
                <a:solidFill>
                  <a:srgbClr val="111827"/>
                </a:solidFill>
                <a:effectLst/>
                <a:sym typeface="+mn-ea"/>
              </a:rPr>
              <a:t>,&lt;footer&gt; etc</a:t>
            </a:r>
            <a:endParaRPr lang="en-US" sz="2400" dirty="0">
              <a:sym typeface="+mn-ea"/>
            </a:endParaRPr>
          </a:p>
          <a:p>
            <a:pPr lvl="2"/>
            <a:r>
              <a:rPr lang="en-US" sz="2400" dirty="0">
                <a:sym typeface="+mn-ea"/>
              </a:rPr>
              <a:t>Opening/Closing tags</a:t>
            </a:r>
          </a:p>
          <a:p>
            <a:pPr marL="914400" lvl="2" indent="0">
              <a:buNone/>
            </a:pPr>
            <a:endParaRPr lang="en-US" sz="2400" dirty="0">
              <a:sym typeface="+mn-ea"/>
            </a:endParaRPr>
          </a:p>
          <a:p>
            <a:pPr lvl="2"/>
            <a:r>
              <a:rPr lang="en-US" sz="2400" dirty="0">
                <a:sym typeface="+mn-ea"/>
              </a:rPr>
              <a:t>Self Closing tags</a:t>
            </a:r>
          </a:p>
          <a:p>
            <a:pPr marL="914400" lvl="2" indent="0">
              <a:buNone/>
            </a:pPr>
            <a:r>
              <a:rPr lang="en-GB" altLang="en-US" sz="2400" dirty="0">
                <a:sym typeface="+mn-ea"/>
              </a:rPr>
              <a:t>&lt;/</a:t>
            </a:r>
            <a:r>
              <a:rPr lang="en-GB" altLang="en-US" sz="2400" dirty="0" err="1">
                <a:sym typeface="+mn-ea"/>
              </a:rPr>
              <a:t>br</a:t>
            </a:r>
            <a:r>
              <a:rPr lang="en-GB" altLang="en-US" sz="2400" dirty="0">
                <a:sym typeface="+mn-ea"/>
              </a:rPr>
              <a:t>&gt;, &lt;/hr&gt;</a:t>
            </a:r>
          </a:p>
        </p:txBody>
      </p:sp>
      <p:pic>
        <p:nvPicPr>
          <p:cNvPr id="1028" name="Picture 4" descr="Anatomy of an HTML Tag">
            <a:extLst>
              <a:ext uri="{FF2B5EF4-FFF2-40B4-BE49-F238E27FC236}">
                <a16:creationId xmlns:a16="http://schemas.microsoft.com/office/drawing/2014/main" id="{30F4514D-6EAF-0827-F770-154D5DDF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06" y="3702205"/>
            <a:ext cx="4363090" cy="204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Page Structure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914400" lvl="2" indent="0">
              <a:buNone/>
            </a:pPr>
            <a:r>
              <a:rPr lang="en-US" dirty="0"/>
              <a:t>&lt;head&gt;</a:t>
            </a:r>
          </a:p>
          <a:p>
            <a:pPr marL="1371600" lvl="3" indent="0">
              <a:buNone/>
            </a:pPr>
            <a:r>
              <a:rPr lang="en-US" sz="1800" dirty="0"/>
              <a:t>&lt;title&gt;My first HTML page&lt;/title&gt;</a:t>
            </a:r>
          </a:p>
          <a:p>
            <a:pPr marL="914400" lvl="2" indent="0">
              <a:buNone/>
            </a:pPr>
            <a:r>
              <a:rPr lang="en-US" dirty="0"/>
              <a:t>&lt;/head&gt;</a:t>
            </a:r>
          </a:p>
          <a:p>
            <a:pPr marL="914400" lvl="2" indent="0">
              <a:buNone/>
            </a:pPr>
            <a:r>
              <a:rPr lang="en-US" dirty="0"/>
              <a:t>&lt;body&gt;</a:t>
            </a:r>
          </a:p>
          <a:p>
            <a:pPr marL="1371600" lvl="3" indent="0">
              <a:buNone/>
            </a:pPr>
            <a:r>
              <a:rPr lang="en-US" dirty="0"/>
              <a:t>&lt;h1&gt;First HTML page&lt;/h1&gt;</a:t>
            </a:r>
          </a:p>
          <a:p>
            <a:pPr marL="1371600" lvl="3" indent="0">
              <a:buNone/>
            </a:pPr>
            <a:r>
              <a:rPr lang="en-US" dirty="0"/>
              <a:t>&lt;p&gt;My First HTML page.&lt;/p&gt;</a:t>
            </a:r>
          </a:p>
          <a:p>
            <a:pPr marL="914400" lvl="2" indent="0">
              <a:buNone/>
            </a:pPr>
            <a:r>
              <a:rPr lang="en-US" dirty="0"/>
              <a:t>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2" name="Content Placeholder 1" descr="human_body_vs_html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2135" y="1696720"/>
            <a:ext cx="4570095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DOCTYPE -  Document TYPE</a:t>
            </a:r>
          </a:p>
          <a:p>
            <a:pPr lvl="1"/>
            <a:r>
              <a:rPr lang="en-US" dirty="0"/>
              <a:t>Doctype is not an HTML tag it is just a declaration of a document which tells the browser about what version of HTML the page is written 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Old Version of Html </a:t>
            </a:r>
            <a:r>
              <a:rPr lang="en-US" dirty="0" err="1"/>
              <a:t>doctype</a:t>
            </a:r>
            <a:r>
              <a:rPr lang="en-US" dirty="0"/>
              <a:t> look like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&lt;!DOCTYPE HTML PUBLIC "-//W3C//DTD HTML 4.01//EN“ "http://www.w3.org/TR/html4/strict.dtd"&gt;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HTM5 Version of </a:t>
            </a:r>
            <a:r>
              <a:rPr lang="en-US" dirty="0" err="1"/>
              <a:t>doctype</a:t>
            </a:r>
            <a:r>
              <a:rPr lang="en-US" dirty="0"/>
              <a:t> is pretty simple that we use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&lt;!DOCTYPE 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h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025" y="1935571"/>
            <a:ext cx="5925820" cy="47453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2805" y="1643380"/>
            <a:ext cx="5559425" cy="56197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Tags that we will learn today: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Tags that we will learn today: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            </a:t>
            </a:r>
            <a:r>
              <a:rPr lang="en-GB" altLang="en-US" dirty="0">
                <a:solidFill>
                  <a:schemeClr val="tx1"/>
                </a:solidFill>
              </a:rPr>
              <a:t>(</a:t>
            </a:r>
            <a:r>
              <a:rPr lang="en-GB" altLang="en-US" sz="2000" dirty="0">
                <a:solidFill>
                  <a:schemeClr val="tx1"/>
                </a:solidFill>
              </a:rPr>
              <a:t>Paragraph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GB" altLang="en-US" dirty="0">
                <a:solidFill>
                  <a:schemeClr val="tx1"/>
                </a:solidFill>
              </a:rPr>
              <a:t>(</a:t>
            </a:r>
            <a:r>
              <a:rPr lang="en-US" altLang="en-US" sz="2000" dirty="0"/>
              <a:t>E</a:t>
            </a:r>
            <a:r>
              <a:rPr lang="en-US" sz="2000" dirty="0"/>
              <a:t>mphasized Element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Strong   (</a:t>
            </a:r>
            <a:r>
              <a:rPr lang="en-US" sz="2000" dirty="0"/>
              <a:t>Strong Importance Element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             (</a:t>
            </a:r>
            <a:r>
              <a:rPr lang="en-US" sz="2000" dirty="0"/>
              <a:t>Bring Attention To element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GB" alt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/>
              <a:t>	            (</a:t>
            </a:r>
            <a:r>
              <a:rPr lang="en-US" sz="2000" dirty="0"/>
              <a:t>represents a range of text that is set off from the normal text for some reason. </a:t>
            </a:r>
            <a:r>
              <a:rPr lang="en-US"/>
              <a:t>)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Assignment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Explore at least 5 new HTML elements and discuss them in the next class.</a:t>
            </a:r>
          </a:p>
        </p:txBody>
      </p:sp>
      <p:pic>
        <p:nvPicPr>
          <p:cNvPr id="7" name="Content Placeholder 6" descr="6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413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References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https://developer.mozilla.org/en-US/docs/Web/HTML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3"/>
              </a:rPr>
              <a:t>https://developer.mozilla.org/en-US/docs/Web/HTML/Element/Heading_Elements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4"/>
              </a:rPr>
              <a:t>https://developer.mozilla.org/en-US/docs/Web/HTML/Element/p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5"/>
              </a:rPr>
              <a:t>https://developer.mozilla.org/en-US/docs/Web/HTML/Element/i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6"/>
              </a:rPr>
              <a:t>https://developer.mozilla.org/en-US/docs/Web/HTML/Element/em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7"/>
              </a:rPr>
              <a:t>https://developer.mozilla.org/en-US/docs/Web/HTML/Element/b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8"/>
              </a:rPr>
              <a:t>https://developer.mozilla.org/en-US/docs/Web/HTML/Element/strong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9"/>
              </a:rPr>
              <a:t>https://developer.mozilla.org/en-US/docs/Web/HTML/Element/u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6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510</Words>
  <Application>Microsoft Office PowerPoint</Application>
  <PresentationFormat>Widescreen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</vt:lpstr>
      <vt:lpstr>Frontend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bilal.khan</dc:creator>
  <cp:lastModifiedBy>Nasir Zaibi</cp:lastModifiedBy>
  <cp:revision>59</cp:revision>
  <dcterms:created xsi:type="dcterms:W3CDTF">2018-07-02T09:53:00Z</dcterms:created>
  <dcterms:modified xsi:type="dcterms:W3CDTF">2024-04-27T14:28:28Z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2024-04-22T09:23:26Z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fbfc59d5-9cfe-4ffa-b2e7-27f22d21e130</vt:lpwstr>
  </property>
  <property fmtid="{D5CDD505-2E9C-101B-9397-08002B2CF9AE}" pid="8" name="MSIP_Label_defa4170-0d19-0005-0004-bc88714345d2_ActionId">
    <vt:lpwstr>edc9f7d9-4d54-49be-ab00-b966a0421d92</vt:lpwstr>
  </property>
  <property fmtid="{D5CDD505-2E9C-101B-9397-08002B2CF9AE}" pid="9" name="MSIP_Label_defa4170-0d19-0005-0004-bc88714345d2_ContentBits">
    <vt:lpwstr>0</vt:lpwstr>
  </property>
</Properties>
</file>