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87" r:id="rId4"/>
    <p:sldId id="257" r:id="rId5"/>
    <p:sldId id="258" r:id="rId6"/>
    <p:sldId id="259" r:id="rId7"/>
    <p:sldId id="260" r:id="rId8"/>
    <p:sldId id="261" r:id="rId9"/>
    <p:sldId id="262" r:id="rId10"/>
    <p:sldId id="263" r:id="rId11"/>
    <p:sldId id="264"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6" r:id="rId32"/>
    <p:sldId id="288"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59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0680413-6C3E-4FE7-82EA-C0FF6F1E7683}" type="datetimeFigureOut">
              <a:rPr lang="en-GB" smtClean="0"/>
              <a:t>16/11/2023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421102-D36C-4986-9675-E270C81F0206}" type="slidenum">
              <a:rPr lang="en-GB" smtClean="0"/>
              <a:t>‹#›</a:t>
            </a:fld>
            <a:endParaRPr lang="en-GB"/>
          </a:p>
        </p:txBody>
      </p:sp>
    </p:spTree>
    <p:extLst>
      <p:ext uri="{BB962C8B-B14F-4D97-AF65-F5344CB8AC3E}">
        <p14:creationId xmlns:p14="http://schemas.microsoft.com/office/powerpoint/2010/main" val="3598997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0680413-6C3E-4FE7-82EA-C0FF6F1E7683}" type="datetimeFigureOut">
              <a:rPr lang="en-GB" smtClean="0"/>
              <a:t>16/11/2023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421102-D36C-4986-9675-E270C81F0206}" type="slidenum">
              <a:rPr lang="en-GB" smtClean="0"/>
              <a:t>‹#›</a:t>
            </a:fld>
            <a:endParaRPr lang="en-GB"/>
          </a:p>
        </p:txBody>
      </p:sp>
    </p:spTree>
    <p:extLst>
      <p:ext uri="{BB962C8B-B14F-4D97-AF65-F5344CB8AC3E}">
        <p14:creationId xmlns:p14="http://schemas.microsoft.com/office/powerpoint/2010/main" val="3694737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0680413-6C3E-4FE7-82EA-C0FF6F1E7683}" type="datetimeFigureOut">
              <a:rPr lang="en-GB" smtClean="0"/>
              <a:t>16/11/2023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421102-D36C-4986-9675-E270C81F0206}" type="slidenum">
              <a:rPr lang="en-GB" smtClean="0"/>
              <a:t>‹#›</a:t>
            </a:fld>
            <a:endParaRPr lang="en-GB"/>
          </a:p>
        </p:txBody>
      </p:sp>
    </p:spTree>
    <p:extLst>
      <p:ext uri="{BB962C8B-B14F-4D97-AF65-F5344CB8AC3E}">
        <p14:creationId xmlns:p14="http://schemas.microsoft.com/office/powerpoint/2010/main" val="1498782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0680413-6C3E-4FE7-82EA-C0FF6F1E7683}" type="datetimeFigureOut">
              <a:rPr lang="en-GB" smtClean="0"/>
              <a:t>16/11/2023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421102-D36C-4986-9675-E270C81F0206}" type="slidenum">
              <a:rPr lang="en-GB" smtClean="0"/>
              <a:t>‹#›</a:t>
            </a:fld>
            <a:endParaRPr lang="en-GB"/>
          </a:p>
        </p:txBody>
      </p:sp>
    </p:spTree>
    <p:extLst>
      <p:ext uri="{BB962C8B-B14F-4D97-AF65-F5344CB8AC3E}">
        <p14:creationId xmlns:p14="http://schemas.microsoft.com/office/powerpoint/2010/main" val="1289120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680413-6C3E-4FE7-82EA-C0FF6F1E7683}" type="datetimeFigureOut">
              <a:rPr lang="en-GB" smtClean="0"/>
              <a:t>16/11/2023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421102-D36C-4986-9675-E270C81F0206}" type="slidenum">
              <a:rPr lang="en-GB" smtClean="0"/>
              <a:t>‹#›</a:t>
            </a:fld>
            <a:endParaRPr lang="en-GB"/>
          </a:p>
        </p:txBody>
      </p:sp>
    </p:spTree>
    <p:extLst>
      <p:ext uri="{BB962C8B-B14F-4D97-AF65-F5344CB8AC3E}">
        <p14:creationId xmlns:p14="http://schemas.microsoft.com/office/powerpoint/2010/main" val="410174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0680413-6C3E-4FE7-82EA-C0FF6F1E7683}" type="datetimeFigureOut">
              <a:rPr lang="en-GB" smtClean="0"/>
              <a:t>16/11/2023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421102-D36C-4986-9675-E270C81F0206}" type="slidenum">
              <a:rPr lang="en-GB" smtClean="0"/>
              <a:t>‹#›</a:t>
            </a:fld>
            <a:endParaRPr lang="en-GB"/>
          </a:p>
        </p:txBody>
      </p:sp>
    </p:spTree>
    <p:extLst>
      <p:ext uri="{BB962C8B-B14F-4D97-AF65-F5344CB8AC3E}">
        <p14:creationId xmlns:p14="http://schemas.microsoft.com/office/powerpoint/2010/main" val="7430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0680413-6C3E-4FE7-82EA-C0FF6F1E7683}" type="datetimeFigureOut">
              <a:rPr lang="en-GB" smtClean="0"/>
              <a:t>16/11/2023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A421102-D36C-4986-9675-E270C81F0206}" type="slidenum">
              <a:rPr lang="en-GB" smtClean="0"/>
              <a:t>‹#›</a:t>
            </a:fld>
            <a:endParaRPr lang="en-GB"/>
          </a:p>
        </p:txBody>
      </p:sp>
    </p:spTree>
    <p:extLst>
      <p:ext uri="{BB962C8B-B14F-4D97-AF65-F5344CB8AC3E}">
        <p14:creationId xmlns:p14="http://schemas.microsoft.com/office/powerpoint/2010/main" val="1234469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0680413-6C3E-4FE7-82EA-C0FF6F1E7683}" type="datetimeFigureOut">
              <a:rPr lang="en-GB" smtClean="0"/>
              <a:t>16/11/2023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A421102-D36C-4986-9675-E270C81F0206}" type="slidenum">
              <a:rPr lang="en-GB" smtClean="0"/>
              <a:t>‹#›</a:t>
            </a:fld>
            <a:endParaRPr lang="en-GB"/>
          </a:p>
        </p:txBody>
      </p:sp>
    </p:spTree>
    <p:extLst>
      <p:ext uri="{BB962C8B-B14F-4D97-AF65-F5344CB8AC3E}">
        <p14:creationId xmlns:p14="http://schemas.microsoft.com/office/powerpoint/2010/main" val="2984690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80413-6C3E-4FE7-82EA-C0FF6F1E7683}" type="datetimeFigureOut">
              <a:rPr lang="en-GB" smtClean="0"/>
              <a:t>16/11/2023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A421102-D36C-4986-9675-E270C81F0206}" type="slidenum">
              <a:rPr lang="en-GB" smtClean="0"/>
              <a:t>‹#›</a:t>
            </a:fld>
            <a:endParaRPr lang="en-GB"/>
          </a:p>
        </p:txBody>
      </p:sp>
    </p:spTree>
    <p:extLst>
      <p:ext uri="{BB962C8B-B14F-4D97-AF65-F5344CB8AC3E}">
        <p14:creationId xmlns:p14="http://schemas.microsoft.com/office/powerpoint/2010/main" val="877597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680413-6C3E-4FE7-82EA-C0FF6F1E7683}" type="datetimeFigureOut">
              <a:rPr lang="en-GB" smtClean="0"/>
              <a:t>16/11/2023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421102-D36C-4986-9675-E270C81F0206}" type="slidenum">
              <a:rPr lang="en-GB" smtClean="0"/>
              <a:t>‹#›</a:t>
            </a:fld>
            <a:endParaRPr lang="en-GB"/>
          </a:p>
        </p:txBody>
      </p:sp>
    </p:spTree>
    <p:extLst>
      <p:ext uri="{BB962C8B-B14F-4D97-AF65-F5344CB8AC3E}">
        <p14:creationId xmlns:p14="http://schemas.microsoft.com/office/powerpoint/2010/main" val="125715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680413-6C3E-4FE7-82EA-C0FF6F1E7683}" type="datetimeFigureOut">
              <a:rPr lang="en-GB" smtClean="0"/>
              <a:t>16/11/2023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421102-D36C-4986-9675-E270C81F0206}" type="slidenum">
              <a:rPr lang="en-GB" smtClean="0"/>
              <a:t>‹#›</a:t>
            </a:fld>
            <a:endParaRPr lang="en-GB"/>
          </a:p>
        </p:txBody>
      </p:sp>
    </p:spTree>
    <p:extLst>
      <p:ext uri="{BB962C8B-B14F-4D97-AF65-F5344CB8AC3E}">
        <p14:creationId xmlns:p14="http://schemas.microsoft.com/office/powerpoint/2010/main" val="1030637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80413-6C3E-4FE7-82EA-C0FF6F1E7683}" type="datetimeFigureOut">
              <a:rPr lang="en-GB" smtClean="0"/>
              <a:t>16/11/2023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21102-D36C-4986-9675-E270C81F0206}" type="slidenum">
              <a:rPr lang="en-GB" smtClean="0"/>
              <a:t>‹#›</a:t>
            </a:fld>
            <a:endParaRPr lang="en-GB"/>
          </a:p>
        </p:txBody>
      </p:sp>
    </p:spTree>
    <p:extLst>
      <p:ext uri="{BB962C8B-B14F-4D97-AF65-F5344CB8AC3E}">
        <p14:creationId xmlns:p14="http://schemas.microsoft.com/office/powerpoint/2010/main" val="3791915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CUSTOMER BEHAVIOR ANALYSIS</a:t>
            </a:r>
            <a:br>
              <a:rPr lang="en-GB" dirty="0" smtClean="0"/>
            </a:br>
            <a:r>
              <a:rPr lang="en-GB" dirty="0" smtClean="0"/>
              <a:t>REPORT</a:t>
            </a:r>
            <a:endParaRPr lang="en-GB" dirty="0"/>
          </a:p>
        </p:txBody>
      </p:sp>
      <p:sp>
        <p:nvSpPr>
          <p:cNvPr id="3" name="Subtitle 2"/>
          <p:cNvSpPr>
            <a:spLocks noGrp="1"/>
          </p:cNvSpPr>
          <p:nvPr>
            <p:ph type="subTitle" idx="1"/>
          </p:nvPr>
        </p:nvSpPr>
        <p:spPr/>
        <p:txBody>
          <a:bodyPr/>
          <a:lstStyle/>
          <a:p>
            <a:r>
              <a:rPr lang="en-GB" dirty="0" smtClean="0"/>
              <a:t>By </a:t>
            </a:r>
            <a:r>
              <a:rPr lang="en-GB" dirty="0" err="1" smtClean="0"/>
              <a:t>Qadir</a:t>
            </a:r>
            <a:r>
              <a:rPr lang="en-GB" dirty="0" smtClean="0"/>
              <a:t> </a:t>
            </a:r>
            <a:r>
              <a:rPr lang="en-GB" dirty="0" err="1" smtClean="0"/>
              <a:t>Bux</a:t>
            </a:r>
            <a:endParaRPr lang="en-GB" dirty="0"/>
          </a:p>
        </p:txBody>
      </p:sp>
    </p:spTree>
    <p:extLst>
      <p:ext uri="{BB962C8B-B14F-4D97-AF65-F5344CB8AC3E}">
        <p14:creationId xmlns:p14="http://schemas.microsoft.com/office/powerpoint/2010/main" val="2706121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Marital Status </a:t>
            </a:r>
            <a:r>
              <a:rPr lang="en-GB" dirty="0" err="1" smtClean="0"/>
              <a:t>Distribuiton</a:t>
            </a:r>
            <a:endParaRPr lang="en-GB"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9891" y="2143679"/>
            <a:ext cx="5144218" cy="3439005"/>
          </a:xfrm>
        </p:spPr>
      </p:pic>
      <p:sp>
        <p:nvSpPr>
          <p:cNvPr id="5" name="TextBox 4"/>
          <p:cNvSpPr txBox="1"/>
          <p:nvPr/>
        </p:nvSpPr>
        <p:spPr>
          <a:xfrm>
            <a:off x="683568" y="1196752"/>
            <a:ext cx="6192688" cy="646331"/>
          </a:xfrm>
          <a:prstGeom prst="rect">
            <a:avLst/>
          </a:prstGeom>
          <a:noFill/>
        </p:spPr>
        <p:txBody>
          <a:bodyPr wrap="square" rtlCol="0">
            <a:spAutoFit/>
          </a:bodyPr>
          <a:lstStyle/>
          <a:p>
            <a:r>
              <a:rPr lang="en-GB" dirty="0" smtClean="0"/>
              <a:t>Most of our customers are Married followed by </a:t>
            </a:r>
            <a:r>
              <a:rPr lang="en-GB" dirty="0" err="1" smtClean="0"/>
              <a:t>Together,Single</a:t>
            </a:r>
            <a:r>
              <a:rPr lang="en-GB" dirty="0" smtClean="0"/>
              <a:t>, Divorced, Widow, </a:t>
            </a:r>
            <a:r>
              <a:rPr lang="en-GB" dirty="0" err="1" smtClean="0"/>
              <a:t>YOLO,Alone</a:t>
            </a:r>
            <a:r>
              <a:rPr lang="en-GB" dirty="0" smtClean="0"/>
              <a:t> and Absurd</a:t>
            </a:r>
            <a:endParaRPr lang="en-GB" dirty="0"/>
          </a:p>
        </p:txBody>
      </p:sp>
    </p:spTree>
    <p:extLst>
      <p:ext uri="{BB962C8B-B14F-4D97-AF65-F5344CB8AC3E}">
        <p14:creationId xmlns:p14="http://schemas.microsoft.com/office/powerpoint/2010/main" val="3965627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Campaign Acceptance Rates</a:t>
            </a:r>
            <a:endParaRPr lang="en-GB"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837" y="1767389"/>
            <a:ext cx="6992326" cy="4191585"/>
          </a:xfrm>
        </p:spPr>
      </p:pic>
      <p:sp>
        <p:nvSpPr>
          <p:cNvPr id="5" name="TextBox 4"/>
          <p:cNvSpPr txBox="1"/>
          <p:nvPr/>
        </p:nvSpPr>
        <p:spPr>
          <a:xfrm>
            <a:off x="683568" y="1196752"/>
            <a:ext cx="6192688" cy="646331"/>
          </a:xfrm>
          <a:prstGeom prst="rect">
            <a:avLst/>
          </a:prstGeom>
          <a:noFill/>
        </p:spPr>
        <p:txBody>
          <a:bodyPr wrap="square" rtlCol="0">
            <a:spAutoFit/>
          </a:bodyPr>
          <a:lstStyle/>
          <a:p>
            <a:r>
              <a:rPr lang="en-GB" dirty="0" smtClean="0"/>
              <a:t>As the result showed that Marketing Campaigns weren’t successful as all of the campaigns have low Acceptance Rates</a:t>
            </a:r>
            <a:endParaRPr lang="en-GB" dirty="0"/>
          </a:p>
        </p:txBody>
      </p:sp>
    </p:spTree>
    <p:extLst>
      <p:ext uri="{BB962C8B-B14F-4D97-AF65-F5344CB8AC3E}">
        <p14:creationId xmlns:p14="http://schemas.microsoft.com/office/powerpoint/2010/main" val="274344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404664"/>
            <a:ext cx="5023497" cy="5174035"/>
          </a:xfrm>
        </p:spPr>
      </p:pic>
      <p:sp>
        <p:nvSpPr>
          <p:cNvPr id="5" name="TextBox 4"/>
          <p:cNvSpPr txBox="1"/>
          <p:nvPr/>
        </p:nvSpPr>
        <p:spPr>
          <a:xfrm>
            <a:off x="5508104" y="548680"/>
            <a:ext cx="3240360" cy="5355312"/>
          </a:xfrm>
          <a:prstGeom prst="rect">
            <a:avLst/>
          </a:prstGeom>
          <a:noFill/>
        </p:spPr>
        <p:txBody>
          <a:bodyPr wrap="square" rtlCol="0">
            <a:spAutoFit/>
          </a:bodyPr>
          <a:lstStyle/>
          <a:p>
            <a:pPr marL="285750" indent="-285750">
              <a:buFont typeface="Arial" panose="020B0604020202020204" pitchFamily="34" charset="0"/>
              <a:buChar char="•"/>
            </a:pPr>
            <a:r>
              <a:rPr lang="en-GB" dirty="0" smtClean="0"/>
              <a:t>Age has weak positive relationship with frequency, Monetary and income while age has almost no relationship with </a:t>
            </a:r>
            <a:r>
              <a:rPr lang="en-GB" dirty="0" err="1" smtClean="0"/>
              <a:t>recency</a:t>
            </a:r>
            <a:endParaRPr lang="en-GB" dirty="0" smtClean="0"/>
          </a:p>
          <a:p>
            <a:pPr marL="285750" indent="-285750">
              <a:buFont typeface="Arial" panose="020B0604020202020204" pitchFamily="34" charset="0"/>
              <a:buChar char="•"/>
            </a:pPr>
            <a:r>
              <a:rPr lang="en-GB" dirty="0" smtClean="0"/>
              <a:t>Income has no relationship with </a:t>
            </a:r>
            <a:r>
              <a:rPr lang="en-GB" dirty="0" err="1" smtClean="0"/>
              <a:t>recency</a:t>
            </a:r>
            <a:r>
              <a:rPr lang="en-GB" dirty="0" smtClean="0"/>
              <a:t> while it has moderate positive relationship with monetary and frequency</a:t>
            </a:r>
          </a:p>
          <a:p>
            <a:pPr marL="285750" indent="-285750">
              <a:buFont typeface="Arial" panose="020B0604020202020204" pitchFamily="34" charset="0"/>
              <a:buChar char="•"/>
            </a:pPr>
            <a:r>
              <a:rPr lang="en-GB" dirty="0" smtClean="0"/>
              <a:t>Monetary and </a:t>
            </a:r>
            <a:r>
              <a:rPr lang="en-GB" dirty="0" err="1" smtClean="0"/>
              <a:t>Recency</a:t>
            </a:r>
            <a:r>
              <a:rPr lang="en-GB" dirty="0" smtClean="0"/>
              <a:t> have almost no relation ship while Monetary and Frequency have strong positive relationship</a:t>
            </a:r>
          </a:p>
          <a:p>
            <a:pPr marL="285750" indent="-285750">
              <a:buFont typeface="Arial" panose="020B0604020202020204" pitchFamily="34" charset="0"/>
              <a:buChar char="•"/>
            </a:pPr>
            <a:r>
              <a:rPr lang="en-GB" dirty="0" err="1" smtClean="0"/>
              <a:t>Recency</a:t>
            </a:r>
            <a:r>
              <a:rPr lang="en-GB" dirty="0" smtClean="0"/>
              <a:t> and Frequency have almost no Relationship</a:t>
            </a:r>
          </a:p>
          <a:p>
            <a:endParaRPr lang="en-GB" dirty="0" smtClean="0"/>
          </a:p>
          <a:p>
            <a:endParaRPr lang="en-GB" dirty="0"/>
          </a:p>
        </p:txBody>
      </p:sp>
    </p:spTree>
    <p:extLst>
      <p:ext uri="{BB962C8B-B14F-4D97-AF65-F5344CB8AC3E}">
        <p14:creationId xmlns:p14="http://schemas.microsoft.com/office/powerpoint/2010/main" val="2711852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412776"/>
            <a:ext cx="5512242" cy="4613323"/>
          </a:xfrm>
        </p:spPr>
      </p:pic>
      <p:sp>
        <p:nvSpPr>
          <p:cNvPr id="5" name="TextBox 4"/>
          <p:cNvSpPr txBox="1"/>
          <p:nvPr/>
        </p:nvSpPr>
        <p:spPr>
          <a:xfrm>
            <a:off x="6012160" y="1412776"/>
            <a:ext cx="2448272" cy="3693319"/>
          </a:xfrm>
          <a:prstGeom prst="rect">
            <a:avLst/>
          </a:prstGeom>
          <a:noFill/>
        </p:spPr>
        <p:txBody>
          <a:bodyPr wrap="square" rtlCol="0">
            <a:spAutoFit/>
          </a:bodyPr>
          <a:lstStyle/>
          <a:p>
            <a:pPr marL="285750" indent="-285750">
              <a:buFont typeface="Arial" panose="020B0604020202020204" pitchFamily="34" charset="0"/>
              <a:buChar char="•"/>
            </a:pPr>
            <a:r>
              <a:rPr lang="en-GB" dirty="0" smtClean="0"/>
              <a:t>Age has weak positive relationship with all the purchases types</a:t>
            </a:r>
          </a:p>
          <a:p>
            <a:pPr marL="285750" indent="-285750">
              <a:buFont typeface="Arial" panose="020B0604020202020204" pitchFamily="34" charset="0"/>
              <a:buChar char="•"/>
            </a:pPr>
            <a:r>
              <a:rPr lang="en-GB" dirty="0" smtClean="0"/>
              <a:t>Income has strong positive relationship with all the types of purchases</a:t>
            </a:r>
          </a:p>
          <a:p>
            <a:pPr marL="285750" indent="-285750">
              <a:buFont typeface="Arial" panose="020B0604020202020204" pitchFamily="34" charset="0"/>
              <a:buChar char="•"/>
            </a:pPr>
            <a:r>
              <a:rPr lang="en-GB" dirty="0" smtClean="0"/>
              <a:t>All the purchases have positive strong relationship with </a:t>
            </a:r>
            <a:r>
              <a:rPr lang="en-GB" dirty="0" err="1" smtClean="0"/>
              <a:t>eachother</a:t>
            </a:r>
            <a:endParaRPr lang="en-GB" dirty="0" smtClean="0"/>
          </a:p>
          <a:p>
            <a:endParaRPr lang="en-GB" dirty="0"/>
          </a:p>
        </p:txBody>
      </p:sp>
    </p:spTree>
    <p:extLst>
      <p:ext uri="{BB962C8B-B14F-4D97-AF65-F5344CB8AC3E}">
        <p14:creationId xmlns:p14="http://schemas.microsoft.com/office/powerpoint/2010/main" val="1353296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Number of Customers in Age Groups</a:t>
            </a:r>
            <a:endParaRPr lang="en-GB"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6916" y="2107927"/>
            <a:ext cx="6030167" cy="3553321"/>
          </a:xfrm>
        </p:spPr>
      </p:pic>
      <p:sp>
        <p:nvSpPr>
          <p:cNvPr id="5" name="TextBox 4"/>
          <p:cNvSpPr txBox="1"/>
          <p:nvPr/>
        </p:nvSpPr>
        <p:spPr>
          <a:xfrm>
            <a:off x="683568" y="1196752"/>
            <a:ext cx="7128792" cy="923330"/>
          </a:xfrm>
          <a:prstGeom prst="rect">
            <a:avLst/>
          </a:prstGeom>
          <a:noFill/>
        </p:spPr>
        <p:txBody>
          <a:bodyPr wrap="square" rtlCol="0">
            <a:spAutoFit/>
          </a:bodyPr>
          <a:lstStyle/>
          <a:p>
            <a:r>
              <a:rPr lang="en-GB" dirty="0" smtClean="0"/>
              <a:t>There were around 1200 Customers From age 40 to 60 , around 450 in 60-69 age group , just below 300 customers in 30-39 , just over 200 customers in 70-79 ag group while it had few in 18-29 and almost 1 or 2 in 80-89, 90+</a:t>
            </a:r>
            <a:endParaRPr lang="en-GB" dirty="0"/>
          </a:p>
        </p:txBody>
      </p:sp>
    </p:spTree>
    <p:extLst>
      <p:ext uri="{BB962C8B-B14F-4D97-AF65-F5344CB8AC3E}">
        <p14:creationId xmlns:p14="http://schemas.microsoft.com/office/powerpoint/2010/main" val="3800931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Average Total Spending by Income Group</a:t>
            </a:r>
            <a:endParaRPr lang="en-GB"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5548" y="2134152"/>
            <a:ext cx="5572903" cy="3458058"/>
          </a:xfrm>
        </p:spPr>
      </p:pic>
      <p:sp>
        <p:nvSpPr>
          <p:cNvPr id="5" name="TextBox 4"/>
          <p:cNvSpPr txBox="1"/>
          <p:nvPr/>
        </p:nvSpPr>
        <p:spPr>
          <a:xfrm>
            <a:off x="683568" y="1412776"/>
            <a:ext cx="7416824" cy="646331"/>
          </a:xfrm>
          <a:prstGeom prst="rect">
            <a:avLst/>
          </a:prstGeom>
          <a:noFill/>
        </p:spPr>
        <p:txBody>
          <a:bodyPr wrap="square" rtlCol="0">
            <a:spAutoFit/>
          </a:bodyPr>
          <a:lstStyle/>
          <a:p>
            <a:r>
              <a:rPr lang="en-GB" dirty="0" smtClean="0"/>
              <a:t>Here we can see that as the income increases the spending increases except of 120k income group </a:t>
            </a:r>
            <a:endParaRPr lang="en-GB" dirty="0"/>
          </a:p>
        </p:txBody>
      </p:sp>
    </p:spTree>
    <p:extLst>
      <p:ext uri="{BB962C8B-B14F-4D97-AF65-F5344CB8AC3E}">
        <p14:creationId xmlns:p14="http://schemas.microsoft.com/office/powerpoint/2010/main" val="3754710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47248" cy="490066"/>
          </a:xfrm>
        </p:spPr>
        <p:txBody>
          <a:bodyPr>
            <a:normAutofit fontScale="90000"/>
          </a:bodyPr>
          <a:lstStyle/>
          <a:p>
            <a:r>
              <a:rPr lang="en-GB" dirty="0" smtClean="0"/>
              <a:t>AVG TOTAL SPENDING BY AGE GROUP</a:t>
            </a:r>
            <a:endParaRPr lang="en-GB"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5416" y="1648310"/>
            <a:ext cx="6573167" cy="4429743"/>
          </a:xfrm>
        </p:spPr>
      </p:pic>
      <p:sp>
        <p:nvSpPr>
          <p:cNvPr id="5" name="TextBox 4"/>
          <p:cNvSpPr txBox="1"/>
          <p:nvPr/>
        </p:nvSpPr>
        <p:spPr>
          <a:xfrm>
            <a:off x="539552" y="1052736"/>
            <a:ext cx="8352928" cy="646331"/>
          </a:xfrm>
          <a:prstGeom prst="rect">
            <a:avLst/>
          </a:prstGeom>
          <a:noFill/>
        </p:spPr>
        <p:txBody>
          <a:bodyPr wrap="square" rtlCol="0">
            <a:spAutoFit/>
          </a:bodyPr>
          <a:lstStyle/>
          <a:p>
            <a:r>
              <a:rPr lang="en-GB" dirty="0" smtClean="0"/>
              <a:t>AVG Total spending of age group 80-89 is the highest followed by 18-29,70-79,60-69,90+,60-69,30-39,40-49</a:t>
            </a:r>
            <a:endParaRPr lang="en-GB" dirty="0"/>
          </a:p>
        </p:txBody>
      </p:sp>
    </p:spTree>
    <p:extLst>
      <p:ext uri="{BB962C8B-B14F-4D97-AF65-F5344CB8AC3E}">
        <p14:creationId xmlns:p14="http://schemas.microsoft.com/office/powerpoint/2010/main" val="2134467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5240" cy="490066"/>
          </a:xfrm>
        </p:spPr>
        <p:txBody>
          <a:bodyPr>
            <a:normAutofit fontScale="90000"/>
          </a:bodyPr>
          <a:lstStyle/>
          <a:p>
            <a:r>
              <a:rPr lang="en-GB" dirty="0" smtClean="0"/>
              <a:t>AVG NUMBER OF PURCHASES BY AGE GROUP</a:t>
            </a:r>
            <a:endParaRPr lang="en-GB"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6390" y="1643546"/>
            <a:ext cx="6411220" cy="4439270"/>
          </a:xfrm>
        </p:spPr>
      </p:pic>
      <p:sp>
        <p:nvSpPr>
          <p:cNvPr id="5" name="TextBox 4"/>
          <p:cNvSpPr txBox="1"/>
          <p:nvPr/>
        </p:nvSpPr>
        <p:spPr>
          <a:xfrm>
            <a:off x="539552" y="1052736"/>
            <a:ext cx="8352928" cy="646331"/>
          </a:xfrm>
          <a:prstGeom prst="rect">
            <a:avLst/>
          </a:prstGeom>
          <a:noFill/>
        </p:spPr>
        <p:txBody>
          <a:bodyPr wrap="square" rtlCol="0">
            <a:spAutoFit/>
          </a:bodyPr>
          <a:lstStyle/>
          <a:p>
            <a:r>
              <a:rPr lang="en-GB" dirty="0" smtClean="0"/>
              <a:t>Age Group 70-79 Has the highest average purchase followed by 60-69, 18-29, 80-89,50-59, 40-49, 30-39 and 90+</a:t>
            </a:r>
            <a:endParaRPr lang="en-GB" dirty="0"/>
          </a:p>
        </p:txBody>
      </p:sp>
    </p:spTree>
    <p:extLst>
      <p:ext uri="{BB962C8B-B14F-4D97-AF65-F5344CB8AC3E}">
        <p14:creationId xmlns:p14="http://schemas.microsoft.com/office/powerpoint/2010/main" val="2740403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706090"/>
          </a:xfrm>
        </p:spPr>
        <p:txBody>
          <a:bodyPr>
            <a:normAutofit fontScale="90000"/>
          </a:bodyPr>
          <a:lstStyle/>
          <a:p>
            <a:r>
              <a:rPr lang="en-GB" dirty="0" smtClean="0"/>
              <a:t>NUMBER OF CUSTOMERS BY COUNTRY</a:t>
            </a:r>
            <a:endParaRPr lang="en-GB"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2276872"/>
            <a:ext cx="6716062" cy="4467849"/>
          </a:xfrm>
        </p:spPr>
      </p:pic>
      <p:sp>
        <p:nvSpPr>
          <p:cNvPr id="5" name="TextBox 4"/>
          <p:cNvSpPr txBox="1"/>
          <p:nvPr/>
        </p:nvSpPr>
        <p:spPr>
          <a:xfrm>
            <a:off x="539552" y="1052736"/>
            <a:ext cx="8352928" cy="923330"/>
          </a:xfrm>
          <a:prstGeom prst="rect">
            <a:avLst/>
          </a:prstGeom>
          <a:noFill/>
        </p:spPr>
        <p:txBody>
          <a:bodyPr wrap="square" rtlCol="0">
            <a:spAutoFit/>
          </a:bodyPr>
          <a:lstStyle/>
          <a:p>
            <a:r>
              <a:rPr lang="en-GB" dirty="0" smtClean="0"/>
              <a:t>Spain has the most number of customers with around 1100 Customers, Followed by Saudi Arabia around 300 , Canada around 250 , Australia  and India almost 150, Germany Just over 100, USA almost 100 and Mexico around 5 </a:t>
            </a:r>
            <a:endParaRPr lang="en-GB" dirty="0"/>
          </a:p>
        </p:txBody>
      </p:sp>
    </p:spTree>
    <p:extLst>
      <p:ext uri="{BB962C8B-B14F-4D97-AF65-F5344CB8AC3E}">
        <p14:creationId xmlns:p14="http://schemas.microsoft.com/office/powerpoint/2010/main" val="182924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47248" cy="634082"/>
          </a:xfrm>
        </p:spPr>
        <p:txBody>
          <a:bodyPr>
            <a:normAutofit fontScale="90000"/>
          </a:bodyPr>
          <a:lstStyle/>
          <a:p>
            <a:r>
              <a:rPr lang="en-GB" dirty="0" smtClean="0"/>
              <a:t>AVG INCOME BY COUNTRY</a:t>
            </a:r>
            <a:endParaRPr lang="en-GB"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9653" y="1614968"/>
            <a:ext cx="6944694" cy="4496427"/>
          </a:xfrm>
        </p:spPr>
      </p:pic>
      <p:sp>
        <p:nvSpPr>
          <p:cNvPr id="5" name="TextBox 4"/>
          <p:cNvSpPr txBox="1"/>
          <p:nvPr/>
        </p:nvSpPr>
        <p:spPr>
          <a:xfrm>
            <a:off x="539552" y="1052736"/>
            <a:ext cx="8352928" cy="646331"/>
          </a:xfrm>
          <a:prstGeom prst="rect">
            <a:avLst/>
          </a:prstGeom>
          <a:noFill/>
        </p:spPr>
        <p:txBody>
          <a:bodyPr wrap="square" rtlCol="0">
            <a:spAutoFit/>
          </a:bodyPr>
          <a:lstStyle/>
          <a:p>
            <a:r>
              <a:rPr lang="en-GB" dirty="0" smtClean="0"/>
              <a:t>The </a:t>
            </a:r>
            <a:r>
              <a:rPr lang="en-GB" dirty="0" err="1" smtClean="0"/>
              <a:t>Avg</a:t>
            </a:r>
            <a:r>
              <a:rPr lang="en-GB" dirty="0" smtClean="0"/>
              <a:t> income of each country is almost same with slight difference with Mexico on the top followed by Saudi a Arabia, Canada, Germany, USA, Australia, Spain and India</a:t>
            </a:r>
            <a:endParaRPr lang="en-GB" dirty="0"/>
          </a:p>
        </p:txBody>
      </p:sp>
    </p:spTree>
    <p:extLst>
      <p:ext uri="{BB962C8B-B14F-4D97-AF65-F5344CB8AC3E}">
        <p14:creationId xmlns:p14="http://schemas.microsoft.com/office/powerpoint/2010/main" val="1393751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r>
              <a:rPr lang="en-GB" dirty="0" smtClean="0"/>
              <a:t>I did Customer Behaviour analysis on an Dataset Named Marketing Data in which I </a:t>
            </a:r>
            <a:r>
              <a:rPr lang="en-GB" dirty="0" err="1" smtClean="0"/>
              <a:t>analyzed</a:t>
            </a:r>
            <a:r>
              <a:rPr lang="en-GB" dirty="0" smtClean="0"/>
              <a:t> the data by importing , cleaning, and did EDA, Created an Dashboard and gave insights and recommendations </a:t>
            </a:r>
          </a:p>
          <a:p>
            <a:pPr marL="0" indent="0">
              <a:buNone/>
            </a:pPr>
            <a:endParaRPr lang="en-GB" dirty="0"/>
          </a:p>
        </p:txBody>
      </p:sp>
    </p:spTree>
    <p:extLst>
      <p:ext uri="{BB962C8B-B14F-4D97-AF65-F5344CB8AC3E}">
        <p14:creationId xmlns:p14="http://schemas.microsoft.com/office/powerpoint/2010/main" val="181902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3232" cy="346050"/>
          </a:xfrm>
        </p:spPr>
        <p:txBody>
          <a:bodyPr>
            <a:normAutofit fontScale="90000"/>
          </a:bodyPr>
          <a:lstStyle/>
          <a:p>
            <a:r>
              <a:rPr lang="en-GB" dirty="0" smtClean="0"/>
              <a:t>TOTAL PURCHASES BY COUNTRY</a:t>
            </a:r>
            <a:endParaRPr lang="en-GB"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4469" y="1605441"/>
            <a:ext cx="6535062" cy="4515480"/>
          </a:xfrm>
        </p:spPr>
      </p:pic>
      <p:sp>
        <p:nvSpPr>
          <p:cNvPr id="5" name="TextBox 4"/>
          <p:cNvSpPr txBox="1"/>
          <p:nvPr/>
        </p:nvSpPr>
        <p:spPr>
          <a:xfrm>
            <a:off x="539552" y="1052736"/>
            <a:ext cx="8352928" cy="646331"/>
          </a:xfrm>
          <a:prstGeom prst="rect">
            <a:avLst/>
          </a:prstGeom>
          <a:noFill/>
        </p:spPr>
        <p:txBody>
          <a:bodyPr wrap="square" rtlCol="0">
            <a:spAutoFit/>
          </a:bodyPr>
          <a:lstStyle/>
          <a:p>
            <a:r>
              <a:rPr lang="en-GB" dirty="0" smtClean="0"/>
              <a:t>Spain has the highest total number of purchases followed by Saudi Arabia,  Canada, Australia, India, USA, Germany and Mexico</a:t>
            </a:r>
            <a:endParaRPr lang="en-GB" dirty="0"/>
          </a:p>
        </p:txBody>
      </p:sp>
    </p:spTree>
    <p:extLst>
      <p:ext uri="{BB962C8B-B14F-4D97-AF65-F5344CB8AC3E}">
        <p14:creationId xmlns:p14="http://schemas.microsoft.com/office/powerpoint/2010/main" val="3350019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15200" cy="490066"/>
          </a:xfrm>
        </p:spPr>
        <p:txBody>
          <a:bodyPr>
            <a:normAutofit fontScale="90000"/>
          </a:bodyPr>
          <a:lstStyle/>
          <a:p>
            <a:r>
              <a:rPr lang="en-GB" dirty="0" smtClean="0"/>
              <a:t>AVG NUMBER OF PURCHASES BY COUNTRY</a:t>
            </a:r>
            <a:endParaRPr lang="en-GB"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7811" y="1657836"/>
            <a:ext cx="6468378" cy="4410691"/>
          </a:xfrm>
        </p:spPr>
      </p:pic>
      <p:sp>
        <p:nvSpPr>
          <p:cNvPr id="5" name="TextBox 4"/>
          <p:cNvSpPr txBox="1"/>
          <p:nvPr/>
        </p:nvSpPr>
        <p:spPr>
          <a:xfrm>
            <a:off x="539552" y="1052736"/>
            <a:ext cx="8352928" cy="646331"/>
          </a:xfrm>
          <a:prstGeom prst="rect">
            <a:avLst/>
          </a:prstGeom>
          <a:noFill/>
        </p:spPr>
        <p:txBody>
          <a:bodyPr wrap="square" rtlCol="0">
            <a:spAutoFit/>
          </a:bodyPr>
          <a:lstStyle/>
          <a:p>
            <a:r>
              <a:rPr lang="en-GB" dirty="0" smtClean="0"/>
              <a:t>Overall the </a:t>
            </a:r>
            <a:r>
              <a:rPr lang="en-GB" dirty="0" err="1" smtClean="0"/>
              <a:t>avg</a:t>
            </a:r>
            <a:r>
              <a:rPr lang="en-GB" dirty="0" smtClean="0"/>
              <a:t> number of store purchases is higher in every country followed by Web purchases, Catalogue Purchases and Deals Purchases</a:t>
            </a:r>
            <a:endParaRPr lang="en-GB" dirty="0"/>
          </a:p>
        </p:txBody>
      </p:sp>
    </p:spTree>
    <p:extLst>
      <p:ext uri="{BB962C8B-B14F-4D97-AF65-F5344CB8AC3E}">
        <p14:creationId xmlns:p14="http://schemas.microsoft.com/office/powerpoint/2010/main" val="167035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5240" cy="706090"/>
          </a:xfrm>
        </p:spPr>
        <p:txBody>
          <a:bodyPr>
            <a:normAutofit fontScale="90000"/>
          </a:bodyPr>
          <a:lstStyle/>
          <a:p>
            <a:r>
              <a:rPr lang="en-GB" dirty="0" smtClean="0"/>
              <a:t>TOTAL SPENDING BY COUNTRY</a:t>
            </a:r>
            <a:endParaRPr lang="en-GB"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2348880"/>
            <a:ext cx="6792273" cy="4429743"/>
          </a:xfrm>
        </p:spPr>
      </p:pic>
      <p:sp>
        <p:nvSpPr>
          <p:cNvPr id="5" name="TextBox 4"/>
          <p:cNvSpPr txBox="1"/>
          <p:nvPr/>
        </p:nvSpPr>
        <p:spPr>
          <a:xfrm>
            <a:off x="539552" y="1052736"/>
            <a:ext cx="8352928" cy="646331"/>
          </a:xfrm>
          <a:prstGeom prst="rect">
            <a:avLst/>
          </a:prstGeom>
          <a:noFill/>
        </p:spPr>
        <p:txBody>
          <a:bodyPr wrap="square" rtlCol="0">
            <a:spAutoFit/>
          </a:bodyPr>
          <a:lstStyle/>
          <a:p>
            <a:r>
              <a:rPr lang="en-GB" dirty="0" smtClean="0"/>
              <a:t>Spain has the highest total spending followed by Saudi Arabia, Canada, Australia, India, Germany, USA and Mexico</a:t>
            </a:r>
            <a:endParaRPr lang="en-GB" dirty="0"/>
          </a:p>
        </p:txBody>
      </p:sp>
    </p:spTree>
    <p:extLst>
      <p:ext uri="{BB962C8B-B14F-4D97-AF65-F5344CB8AC3E}">
        <p14:creationId xmlns:p14="http://schemas.microsoft.com/office/powerpoint/2010/main" val="3963885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47248" cy="706090"/>
          </a:xfrm>
        </p:spPr>
        <p:txBody>
          <a:bodyPr>
            <a:normAutofit fontScale="90000"/>
          </a:bodyPr>
          <a:lstStyle/>
          <a:p>
            <a:r>
              <a:rPr lang="en-GB" dirty="0" smtClean="0"/>
              <a:t>AVG SPENDING BY COUNTRY</a:t>
            </a:r>
            <a:endParaRPr lang="en-GB"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2253" y="1600200"/>
            <a:ext cx="6499493" cy="4525963"/>
          </a:xfrm>
        </p:spPr>
      </p:pic>
      <p:sp>
        <p:nvSpPr>
          <p:cNvPr id="5" name="TextBox 4"/>
          <p:cNvSpPr txBox="1"/>
          <p:nvPr/>
        </p:nvSpPr>
        <p:spPr>
          <a:xfrm>
            <a:off x="539552" y="1052736"/>
            <a:ext cx="8352928" cy="646331"/>
          </a:xfrm>
          <a:prstGeom prst="rect">
            <a:avLst/>
          </a:prstGeom>
          <a:noFill/>
        </p:spPr>
        <p:txBody>
          <a:bodyPr wrap="square" rtlCol="0">
            <a:spAutoFit/>
          </a:bodyPr>
          <a:lstStyle/>
          <a:p>
            <a:r>
              <a:rPr lang="en-GB" dirty="0" smtClean="0"/>
              <a:t>Mexico has the highest average spending followed by Germany, Canada, USA, Saudi Arabia, Australia, Spain and India</a:t>
            </a:r>
            <a:endParaRPr lang="en-GB" dirty="0"/>
          </a:p>
        </p:txBody>
      </p:sp>
    </p:spTree>
    <p:extLst>
      <p:ext uri="{BB962C8B-B14F-4D97-AF65-F5344CB8AC3E}">
        <p14:creationId xmlns:p14="http://schemas.microsoft.com/office/powerpoint/2010/main" val="2365513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DASHBOARD</a:t>
            </a:r>
            <a:endParaRPr lang="en-GB"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772816"/>
            <a:ext cx="7988946" cy="4525963"/>
          </a:xfrm>
        </p:spPr>
      </p:pic>
    </p:spTree>
    <p:extLst>
      <p:ext uri="{BB962C8B-B14F-4D97-AF65-F5344CB8AC3E}">
        <p14:creationId xmlns:p14="http://schemas.microsoft.com/office/powerpoint/2010/main" val="110477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5240" cy="706090"/>
          </a:xfrm>
        </p:spPr>
        <p:txBody>
          <a:bodyPr>
            <a:normAutofit fontScale="90000"/>
          </a:bodyPr>
          <a:lstStyle/>
          <a:p>
            <a:r>
              <a:rPr lang="en-GB" dirty="0" smtClean="0"/>
              <a:t>AVFG INCOME AND AVG TOTAL SPENDING BY EDUCATION</a:t>
            </a:r>
            <a:endParaRPr lang="en-GB"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2060848"/>
            <a:ext cx="6754168" cy="4458322"/>
          </a:xfrm>
        </p:spPr>
      </p:pic>
      <p:sp>
        <p:nvSpPr>
          <p:cNvPr id="6" name="TextBox 5"/>
          <p:cNvSpPr txBox="1"/>
          <p:nvPr/>
        </p:nvSpPr>
        <p:spPr>
          <a:xfrm>
            <a:off x="466020" y="1349824"/>
            <a:ext cx="7344816" cy="646331"/>
          </a:xfrm>
          <a:prstGeom prst="rect">
            <a:avLst/>
          </a:prstGeom>
          <a:noFill/>
        </p:spPr>
        <p:txBody>
          <a:bodyPr wrap="square" rtlCol="0">
            <a:spAutoFit/>
          </a:bodyPr>
          <a:lstStyle/>
          <a:p>
            <a:r>
              <a:rPr lang="en-GB" dirty="0" smtClean="0"/>
              <a:t>The higher income the higher spending</a:t>
            </a:r>
          </a:p>
          <a:p>
            <a:r>
              <a:rPr lang="en-GB" dirty="0" smtClean="0"/>
              <a:t>The higher level of Education The higher Income</a:t>
            </a:r>
            <a:endParaRPr lang="en-GB" dirty="0"/>
          </a:p>
        </p:txBody>
      </p:sp>
    </p:spTree>
    <p:extLst>
      <p:ext uri="{BB962C8B-B14F-4D97-AF65-F5344CB8AC3E}">
        <p14:creationId xmlns:p14="http://schemas.microsoft.com/office/powerpoint/2010/main" val="994865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AVFG INCOME AND AVG TOTAL SPENDING BY Marital Status</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2276872"/>
            <a:ext cx="6935168" cy="4267796"/>
          </a:xfrm>
        </p:spPr>
      </p:pic>
      <p:sp>
        <p:nvSpPr>
          <p:cNvPr id="7" name="TextBox 6"/>
          <p:cNvSpPr txBox="1"/>
          <p:nvPr/>
        </p:nvSpPr>
        <p:spPr>
          <a:xfrm>
            <a:off x="466020" y="1349824"/>
            <a:ext cx="7344816" cy="646331"/>
          </a:xfrm>
          <a:prstGeom prst="rect">
            <a:avLst/>
          </a:prstGeom>
          <a:noFill/>
        </p:spPr>
        <p:txBody>
          <a:bodyPr wrap="square" rtlCol="0">
            <a:spAutoFit/>
          </a:bodyPr>
          <a:lstStyle/>
          <a:p>
            <a:r>
              <a:rPr lang="en-GB" dirty="0" smtClean="0"/>
              <a:t>Similarly  the higher income the higher spending</a:t>
            </a:r>
          </a:p>
          <a:p>
            <a:endParaRPr lang="en-GB" dirty="0" smtClean="0"/>
          </a:p>
        </p:txBody>
      </p:sp>
    </p:spTree>
    <p:extLst>
      <p:ext uri="{BB962C8B-B14F-4D97-AF65-F5344CB8AC3E}">
        <p14:creationId xmlns:p14="http://schemas.microsoft.com/office/powerpoint/2010/main" val="2807496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en-GB" dirty="0" smtClean="0"/>
              <a:t>RESPONSE RATE AND TOTAL ACCEPTANCE RATE BY EDUCATION</a:t>
            </a:r>
            <a:endParaRPr lang="en-GB"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3127" y="1872178"/>
            <a:ext cx="5877745" cy="3982006"/>
          </a:xfrm>
        </p:spPr>
      </p:pic>
      <p:sp>
        <p:nvSpPr>
          <p:cNvPr id="5" name="TextBox 4"/>
          <p:cNvSpPr txBox="1"/>
          <p:nvPr/>
        </p:nvSpPr>
        <p:spPr>
          <a:xfrm>
            <a:off x="323528" y="1340768"/>
            <a:ext cx="8496944" cy="369332"/>
          </a:xfrm>
          <a:prstGeom prst="rect">
            <a:avLst/>
          </a:prstGeom>
          <a:noFill/>
        </p:spPr>
        <p:txBody>
          <a:bodyPr wrap="square" rtlCol="0">
            <a:spAutoFit/>
          </a:bodyPr>
          <a:lstStyle/>
          <a:p>
            <a:r>
              <a:rPr lang="en-GB" dirty="0" smtClean="0"/>
              <a:t>The higher Education the better response rate and acceptance rate</a:t>
            </a:r>
            <a:endParaRPr lang="en-GB" dirty="0"/>
          </a:p>
        </p:txBody>
      </p:sp>
    </p:spTree>
    <p:extLst>
      <p:ext uri="{BB962C8B-B14F-4D97-AF65-F5344CB8AC3E}">
        <p14:creationId xmlns:p14="http://schemas.microsoft.com/office/powerpoint/2010/main" val="696620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RESPONSE RATE AND ACCEPTANCE RATE BY MEXICO</a:t>
            </a:r>
            <a:endParaRPr lang="en-GB"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64" y="1988840"/>
            <a:ext cx="6058746" cy="4134427"/>
          </a:xfrm>
        </p:spPr>
      </p:pic>
      <p:sp>
        <p:nvSpPr>
          <p:cNvPr id="5" name="TextBox 4"/>
          <p:cNvSpPr txBox="1"/>
          <p:nvPr/>
        </p:nvSpPr>
        <p:spPr>
          <a:xfrm>
            <a:off x="251520" y="1268760"/>
            <a:ext cx="8352928" cy="923330"/>
          </a:xfrm>
          <a:prstGeom prst="rect">
            <a:avLst/>
          </a:prstGeom>
          <a:noFill/>
        </p:spPr>
        <p:txBody>
          <a:bodyPr wrap="square" rtlCol="0">
            <a:spAutoFit/>
          </a:bodyPr>
          <a:lstStyle/>
          <a:p>
            <a:r>
              <a:rPr lang="en-GB" dirty="0" smtClean="0"/>
              <a:t>Mexico has the highest response and acceptance rate </a:t>
            </a:r>
          </a:p>
          <a:p>
            <a:r>
              <a:rPr lang="en-GB" dirty="0" smtClean="0"/>
              <a:t>While Australia has the lowest acceptance rate</a:t>
            </a:r>
          </a:p>
          <a:p>
            <a:r>
              <a:rPr lang="en-GB" dirty="0" smtClean="0"/>
              <a:t>And </a:t>
            </a:r>
            <a:r>
              <a:rPr lang="en-GB" dirty="0" err="1" smtClean="0"/>
              <a:t>india</a:t>
            </a:r>
            <a:r>
              <a:rPr lang="en-GB" dirty="0" smtClean="0"/>
              <a:t> has the lowest response rate</a:t>
            </a:r>
            <a:endParaRPr lang="en-GB" dirty="0"/>
          </a:p>
        </p:txBody>
      </p:sp>
    </p:spTree>
    <p:extLst>
      <p:ext uri="{BB962C8B-B14F-4D97-AF65-F5344CB8AC3E}">
        <p14:creationId xmlns:p14="http://schemas.microsoft.com/office/powerpoint/2010/main" val="3726876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RECENCY BY AGE</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696" y="2636912"/>
            <a:ext cx="5553850" cy="3943900"/>
          </a:xfrm>
        </p:spPr>
      </p:pic>
      <p:sp>
        <p:nvSpPr>
          <p:cNvPr id="7" name="TextBox 6"/>
          <p:cNvSpPr txBox="1"/>
          <p:nvPr/>
        </p:nvSpPr>
        <p:spPr>
          <a:xfrm>
            <a:off x="323528" y="1268760"/>
            <a:ext cx="7560840" cy="369332"/>
          </a:xfrm>
          <a:prstGeom prst="rect">
            <a:avLst/>
          </a:prstGeom>
          <a:noFill/>
        </p:spPr>
        <p:txBody>
          <a:bodyPr wrap="square" rtlCol="0">
            <a:spAutoFit/>
          </a:bodyPr>
          <a:lstStyle/>
          <a:p>
            <a:r>
              <a:rPr lang="en-GB" dirty="0" smtClean="0"/>
              <a:t>We can say as the age increases the </a:t>
            </a:r>
            <a:r>
              <a:rPr lang="en-GB" dirty="0" err="1" smtClean="0"/>
              <a:t>recency</a:t>
            </a:r>
            <a:r>
              <a:rPr lang="en-GB" dirty="0" smtClean="0"/>
              <a:t> increases till some point	</a:t>
            </a:r>
            <a:endParaRPr lang="en-GB" dirty="0"/>
          </a:p>
        </p:txBody>
      </p:sp>
    </p:spTree>
    <p:extLst>
      <p:ext uri="{BB962C8B-B14F-4D97-AF65-F5344CB8AC3E}">
        <p14:creationId xmlns:p14="http://schemas.microsoft.com/office/powerpoint/2010/main" val="3149827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GB" dirty="0"/>
          </a:p>
        </p:txBody>
      </p:sp>
      <p:sp>
        <p:nvSpPr>
          <p:cNvPr id="3" name="Content Placeholder 2"/>
          <p:cNvSpPr>
            <a:spLocks noGrp="1"/>
          </p:cNvSpPr>
          <p:nvPr>
            <p:ph idx="1"/>
          </p:nvPr>
        </p:nvSpPr>
        <p:spPr/>
        <p:txBody>
          <a:bodyPr/>
          <a:lstStyle/>
          <a:p>
            <a:r>
              <a:rPr lang="en-GB" dirty="0" smtClean="0"/>
              <a:t>Customers demographics and </a:t>
            </a:r>
            <a:r>
              <a:rPr lang="en-GB" dirty="0" err="1" smtClean="0"/>
              <a:t>geographics</a:t>
            </a:r>
            <a:endParaRPr lang="en-GB" dirty="0" smtClean="0"/>
          </a:p>
          <a:p>
            <a:r>
              <a:rPr lang="en-GB" dirty="0" smtClean="0"/>
              <a:t>To find the relationship of variables with </a:t>
            </a:r>
            <a:r>
              <a:rPr lang="en-GB" dirty="0" err="1" smtClean="0"/>
              <a:t>eachother</a:t>
            </a:r>
            <a:r>
              <a:rPr lang="en-GB" dirty="0" smtClean="0"/>
              <a:t>.</a:t>
            </a:r>
          </a:p>
          <a:p>
            <a:r>
              <a:rPr lang="en-GB" dirty="0" smtClean="0"/>
              <a:t>To increase sales</a:t>
            </a:r>
          </a:p>
          <a:p>
            <a:r>
              <a:rPr lang="en-GB" dirty="0" smtClean="0"/>
              <a:t>To Find out target audience</a:t>
            </a:r>
          </a:p>
          <a:p>
            <a:r>
              <a:rPr lang="en-GB" dirty="0" smtClean="0"/>
              <a:t>To fi</a:t>
            </a:r>
          </a:p>
          <a:p>
            <a:endParaRPr lang="en-GB" dirty="0"/>
          </a:p>
        </p:txBody>
      </p:sp>
    </p:spTree>
    <p:extLst>
      <p:ext uri="{BB962C8B-B14F-4D97-AF65-F5344CB8AC3E}">
        <p14:creationId xmlns:p14="http://schemas.microsoft.com/office/powerpoint/2010/main" val="17685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47248" cy="850106"/>
          </a:xfrm>
        </p:spPr>
        <p:txBody>
          <a:bodyPr>
            <a:normAutofit fontScale="90000"/>
          </a:bodyPr>
          <a:lstStyle/>
          <a:p>
            <a:r>
              <a:rPr lang="en-GB" dirty="0" smtClean="0"/>
              <a:t>SUM OF ALL CATEGORIES BY MARITAL STATUS</a:t>
            </a:r>
            <a:endParaRPr lang="en-GB"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680" y="1988840"/>
            <a:ext cx="5641581" cy="4525963"/>
          </a:xfrm>
        </p:spPr>
      </p:pic>
      <p:sp>
        <p:nvSpPr>
          <p:cNvPr id="5" name="TextBox 4"/>
          <p:cNvSpPr txBox="1"/>
          <p:nvPr/>
        </p:nvSpPr>
        <p:spPr>
          <a:xfrm>
            <a:off x="611560" y="1052736"/>
            <a:ext cx="7992888" cy="646331"/>
          </a:xfrm>
          <a:prstGeom prst="rect">
            <a:avLst/>
          </a:prstGeom>
          <a:noFill/>
        </p:spPr>
        <p:txBody>
          <a:bodyPr wrap="square" rtlCol="0">
            <a:spAutoFit/>
          </a:bodyPr>
          <a:lstStyle/>
          <a:p>
            <a:r>
              <a:rPr lang="en-GB" dirty="0" smtClean="0"/>
              <a:t>Overall the sum of beverage is higher than others in every marital status followed by meat.</a:t>
            </a:r>
          </a:p>
        </p:txBody>
      </p:sp>
    </p:spTree>
    <p:extLst>
      <p:ext uri="{BB962C8B-B14F-4D97-AF65-F5344CB8AC3E}">
        <p14:creationId xmlns:p14="http://schemas.microsoft.com/office/powerpoint/2010/main" val="3964991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Insights</a:t>
            </a:r>
            <a:endParaRPr lang="en-GB" dirty="0"/>
          </a:p>
        </p:txBody>
      </p:sp>
      <p:sp>
        <p:nvSpPr>
          <p:cNvPr id="3" name="Content Placeholder 2"/>
          <p:cNvSpPr>
            <a:spLocks noGrp="1"/>
          </p:cNvSpPr>
          <p:nvPr>
            <p:ph idx="1"/>
          </p:nvPr>
        </p:nvSpPr>
        <p:spPr/>
        <p:txBody>
          <a:bodyPr>
            <a:normAutofit fontScale="85000" lnSpcReduction="10000"/>
          </a:bodyPr>
          <a:lstStyle/>
          <a:p>
            <a:r>
              <a:rPr lang="en-GB" sz="2400" dirty="0" smtClean="0"/>
              <a:t>Most of the customers income ranges between 20k to 100k</a:t>
            </a:r>
          </a:p>
          <a:p>
            <a:r>
              <a:rPr lang="en-GB" sz="2400" dirty="0" smtClean="0"/>
              <a:t>Most of the Customers educational background is Graduation followed by PHD, Masters.</a:t>
            </a:r>
          </a:p>
          <a:p>
            <a:r>
              <a:rPr lang="en-GB" sz="2400" dirty="0" smtClean="0"/>
              <a:t>Most of the customers marital status is Married followed by Together, Divorced and single</a:t>
            </a:r>
          </a:p>
          <a:p>
            <a:r>
              <a:rPr lang="en-GB" sz="2400" dirty="0" smtClean="0"/>
              <a:t>All the recent market campaign were accepted below 10%</a:t>
            </a:r>
          </a:p>
          <a:p>
            <a:r>
              <a:rPr lang="en-GB" sz="2400" dirty="0" smtClean="0"/>
              <a:t>Monetary and Frequency have strong relationship</a:t>
            </a:r>
          </a:p>
          <a:p>
            <a:r>
              <a:rPr lang="en-GB" sz="2400" dirty="0" smtClean="0"/>
              <a:t>Income has good positive relation ship with Monetary and Frequency.</a:t>
            </a:r>
          </a:p>
          <a:p>
            <a:r>
              <a:rPr lang="en-GB" sz="2400" dirty="0" smtClean="0"/>
              <a:t>Income have strong relationship with all the purchases types</a:t>
            </a:r>
          </a:p>
          <a:p>
            <a:r>
              <a:rPr lang="en-GB" sz="2400" dirty="0" smtClean="0"/>
              <a:t>All the purchases have strong relationship with </a:t>
            </a:r>
            <a:r>
              <a:rPr lang="en-GB" sz="2400" dirty="0" err="1" smtClean="0"/>
              <a:t>eachother</a:t>
            </a:r>
            <a:endParaRPr lang="en-GB" sz="2400" dirty="0" smtClean="0"/>
          </a:p>
          <a:p>
            <a:r>
              <a:rPr lang="en-GB" sz="2400" dirty="0" smtClean="0"/>
              <a:t>Most of the customers were aged 40 to 59 followed by 60 to 69 , 70 to 79 and 18-29</a:t>
            </a:r>
          </a:p>
          <a:p>
            <a:r>
              <a:rPr lang="en-GB" sz="2400" dirty="0" smtClean="0"/>
              <a:t>The aged-group who had lower customer had high spending average and purchases average </a:t>
            </a:r>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3546375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INSIGHTS (CONT)</a:t>
            </a:r>
            <a:endParaRPr lang="en-GB" dirty="0"/>
          </a:p>
        </p:txBody>
      </p:sp>
      <p:sp>
        <p:nvSpPr>
          <p:cNvPr id="3" name="Content Placeholder 2"/>
          <p:cNvSpPr>
            <a:spLocks noGrp="1"/>
          </p:cNvSpPr>
          <p:nvPr>
            <p:ph idx="1"/>
          </p:nvPr>
        </p:nvSpPr>
        <p:spPr/>
        <p:txBody>
          <a:bodyPr>
            <a:normAutofit fontScale="40000" lnSpcReduction="20000"/>
          </a:bodyPr>
          <a:lstStyle/>
          <a:p>
            <a:r>
              <a:rPr lang="en-GB" sz="4200" dirty="0" smtClean="0"/>
              <a:t>Spain had the most number of customers while </a:t>
            </a:r>
            <a:r>
              <a:rPr lang="en-GB" sz="4200" dirty="0" err="1" smtClean="0"/>
              <a:t>mexico</a:t>
            </a:r>
            <a:r>
              <a:rPr lang="en-GB" sz="4200" dirty="0" smtClean="0"/>
              <a:t> had the lowest</a:t>
            </a:r>
          </a:p>
          <a:p>
            <a:r>
              <a:rPr lang="en-GB" sz="4200" dirty="0" smtClean="0"/>
              <a:t>Mexico had the average income while the rest of the countries had similar and </a:t>
            </a:r>
            <a:r>
              <a:rPr lang="en-GB" sz="4200" dirty="0" err="1" smtClean="0"/>
              <a:t>india</a:t>
            </a:r>
            <a:r>
              <a:rPr lang="en-GB" sz="4200" dirty="0" smtClean="0"/>
              <a:t> had the lowest</a:t>
            </a:r>
          </a:p>
          <a:p>
            <a:r>
              <a:rPr lang="en-GB" sz="4200" dirty="0" smtClean="0"/>
              <a:t>Spain had the highest total purchases followed by  Saudi </a:t>
            </a:r>
            <a:r>
              <a:rPr lang="en-GB" sz="4200" dirty="0" err="1" smtClean="0"/>
              <a:t>arabia</a:t>
            </a:r>
            <a:r>
              <a:rPr lang="en-GB" sz="4200" dirty="0" smtClean="0"/>
              <a:t>, </a:t>
            </a:r>
            <a:r>
              <a:rPr lang="en-GB" sz="4200" dirty="0" err="1" smtClean="0"/>
              <a:t>Cananda</a:t>
            </a:r>
            <a:r>
              <a:rPr lang="en-GB" sz="4200" dirty="0" smtClean="0"/>
              <a:t>, Australia , USA, India and Mexico</a:t>
            </a:r>
          </a:p>
          <a:p>
            <a:r>
              <a:rPr lang="en-GB" sz="4200" dirty="0" smtClean="0"/>
              <a:t>Store Purchases were the highest followed by Web Purchases, </a:t>
            </a:r>
            <a:r>
              <a:rPr lang="en-GB" sz="4200" dirty="0" err="1" smtClean="0"/>
              <a:t>Catalog</a:t>
            </a:r>
            <a:r>
              <a:rPr lang="en-GB" sz="4200" dirty="0" smtClean="0"/>
              <a:t> Purchases and Deals Purchases</a:t>
            </a:r>
          </a:p>
          <a:p>
            <a:r>
              <a:rPr lang="en-GB" sz="4200" dirty="0" smtClean="0"/>
              <a:t>Mexico had the highest average purchases </a:t>
            </a:r>
          </a:p>
          <a:p>
            <a:r>
              <a:rPr lang="en-GB" sz="4200" dirty="0" smtClean="0"/>
              <a:t>PHD holders had the highest average income and average spending followed by Masters, Graduation, 2</a:t>
            </a:r>
            <a:r>
              <a:rPr lang="en-GB" sz="4200" baseline="30000" dirty="0" smtClean="0"/>
              <a:t>nd</a:t>
            </a:r>
            <a:r>
              <a:rPr lang="en-GB" sz="4200" dirty="0" smtClean="0"/>
              <a:t> Cycle and Basic</a:t>
            </a:r>
          </a:p>
          <a:p>
            <a:r>
              <a:rPr lang="en-GB" sz="4200" dirty="0" smtClean="0"/>
              <a:t>PHD holders had the highest acceptance rate and response rate while </a:t>
            </a:r>
            <a:r>
              <a:rPr lang="en-GB" sz="4200" dirty="0" err="1" smtClean="0"/>
              <a:t>australia</a:t>
            </a:r>
            <a:r>
              <a:rPr lang="en-GB" sz="4200" dirty="0" smtClean="0"/>
              <a:t> had the lowest total acceptance rate and </a:t>
            </a:r>
            <a:r>
              <a:rPr lang="en-GB" sz="4200" dirty="0" err="1" smtClean="0"/>
              <a:t>india</a:t>
            </a:r>
            <a:r>
              <a:rPr lang="en-GB" sz="4200" dirty="0" smtClean="0"/>
              <a:t> had the lowest total response rate </a:t>
            </a:r>
          </a:p>
          <a:p>
            <a:r>
              <a:rPr lang="en-GB" sz="4200" dirty="0" smtClean="0"/>
              <a:t>Overall the beverage had generated the highest amount but YOLO and Alone had way much higher beverage while Meat products and gold products were second and third most sold followed by </a:t>
            </a:r>
            <a:r>
              <a:rPr lang="en-GB" sz="4200" dirty="0" err="1" smtClean="0"/>
              <a:t>fishproducts</a:t>
            </a:r>
            <a:r>
              <a:rPr lang="en-GB" sz="4200" dirty="0" smtClean="0"/>
              <a:t> while fish products had the most sales in Absurd type of Marital status.</a:t>
            </a:r>
          </a:p>
          <a:p>
            <a:r>
              <a:rPr lang="en-GB" sz="4200" dirty="0" smtClean="0"/>
              <a:t>Only 21 customers had complained</a:t>
            </a:r>
          </a:p>
          <a:p>
            <a:r>
              <a:rPr lang="en-GB" sz="4200" dirty="0" smtClean="0"/>
              <a:t>The average purchases increased as the number of visited increased till some point</a:t>
            </a:r>
          </a:p>
          <a:p>
            <a:endParaRPr lang="en-GB" dirty="0"/>
          </a:p>
        </p:txBody>
      </p:sp>
    </p:spTree>
    <p:extLst>
      <p:ext uri="{BB962C8B-B14F-4D97-AF65-F5344CB8AC3E}">
        <p14:creationId xmlns:p14="http://schemas.microsoft.com/office/powerpoint/2010/main" val="250732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RECOMMENDATIONS</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We need to target customers income ranged from 20k to 100k , graduated and married as the are the majority of our customers.</a:t>
            </a:r>
          </a:p>
          <a:p>
            <a:r>
              <a:rPr lang="en-GB" dirty="0" smtClean="0"/>
              <a:t>We need improve our marketing campaigns are effective by setting our target audience</a:t>
            </a:r>
          </a:p>
          <a:p>
            <a:r>
              <a:rPr lang="en-GB" dirty="0" smtClean="0"/>
              <a:t> Also we need to cater customers of high income as they tend to purchase and spend more</a:t>
            </a:r>
          </a:p>
          <a:p>
            <a:r>
              <a:rPr lang="en-GB" dirty="0" smtClean="0"/>
              <a:t>We need to understand customers channel preferences and attract them to use one of them.</a:t>
            </a:r>
          </a:p>
          <a:p>
            <a:r>
              <a:rPr lang="en-GB" dirty="0" smtClean="0"/>
              <a:t>Retain customers from aged 40 to 59 and attract other age group with fewer customers but have higher average spending and purchases</a:t>
            </a:r>
          </a:p>
          <a:p>
            <a:r>
              <a:rPr lang="en-GB" dirty="0" smtClean="0"/>
              <a:t>Attract more customers from countries which have lower customer as they have high average spending and purchases</a:t>
            </a:r>
          </a:p>
          <a:p>
            <a:r>
              <a:rPr lang="en-GB" dirty="0" smtClean="0"/>
              <a:t>Make all the channels effective as they tend to bring more purchases</a:t>
            </a:r>
          </a:p>
          <a:p>
            <a:r>
              <a:rPr lang="en-GB" dirty="0" smtClean="0"/>
              <a:t>Target customers of high level of education as they have spend more</a:t>
            </a:r>
          </a:p>
          <a:p>
            <a:r>
              <a:rPr lang="en-GB" dirty="0" smtClean="0"/>
              <a:t>Personalized marketing based on the marital status will be beneficial</a:t>
            </a:r>
          </a:p>
          <a:p>
            <a:endParaRPr lang="en-GB" dirty="0" smtClean="0"/>
          </a:p>
          <a:p>
            <a:endParaRPr lang="en-GB" dirty="0" smtClean="0"/>
          </a:p>
          <a:p>
            <a:endParaRPr lang="en-GB" dirty="0"/>
          </a:p>
        </p:txBody>
      </p:sp>
    </p:spTree>
    <p:extLst>
      <p:ext uri="{BB962C8B-B14F-4D97-AF65-F5344CB8AC3E}">
        <p14:creationId xmlns:p14="http://schemas.microsoft.com/office/powerpoint/2010/main" val="1241781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CLEANING</a:t>
            </a:r>
            <a:endParaRPr lang="en-GB" dirty="0"/>
          </a:p>
        </p:txBody>
      </p:sp>
      <p:sp>
        <p:nvSpPr>
          <p:cNvPr id="5" name="TextBox 4"/>
          <p:cNvSpPr txBox="1"/>
          <p:nvPr/>
        </p:nvSpPr>
        <p:spPr>
          <a:xfrm>
            <a:off x="323528" y="1124744"/>
            <a:ext cx="7560840" cy="369332"/>
          </a:xfrm>
          <a:prstGeom prst="rect">
            <a:avLst/>
          </a:prstGeom>
          <a:noFill/>
        </p:spPr>
        <p:txBody>
          <a:bodyPr wrap="square" rtlCol="0">
            <a:spAutoFit/>
          </a:bodyPr>
          <a:lstStyle/>
          <a:p>
            <a:endParaRPr lang="en-GB" dirty="0"/>
          </a:p>
        </p:txBody>
      </p:sp>
      <p:sp>
        <p:nvSpPr>
          <p:cNvPr id="6" name="TextBox 5"/>
          <p:cNvSpPr txBox="1"/>
          <p:nvPr/>
        </p:nvSpPr>
        <p:spPr>
          <a:xfrm>
            <a:off x="683568" y="1196752"/>
            <a:ext cx="7056784" cy="369332"/>
          </a:xfrm>
          <a:prstGeom prst="rect">
            <a:avLst/>
          </a:prstGeom>
          <a:noFill/>
        </p:spPr>
        <p:txBody>
          <a:bodyPr wrap="square" rtlCol="0">
            <a:spAutoFit/>
          </a:bodyPr>
          <a:lstStyle/>
          <a:p>
            <a:r>
              <a:rPr lang="en-GB" dirty="0" smtClean="0"/>
              <a:t>I cleaned the data by identifying and handling duplicates and null values</a:t>
            </a:r>
            <a:endParaRPr lang="en-GB" dirty="0"/>
          </a:p>
        </p:txBody>
      </p:sp>
      <p:pic>
        <p:nvPicPr>
          <p:cNvPr id="8" name="Content Placeholder 7"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586" y="1772816"/>
            <a:ext cx="3014326" cy="4525963"/>
          </a:xfrm>
        </p:spPr>
      </p:pic>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4268" y="1700808"/>
            <a:ext cx="2953162" cy="4639322"/>
          </a:xfrm>
          <a:prstGeom prst="rect">
            <a:avLst/>
          </a:prstGeom>
        </p:spPr>
      </p:pic>
    </p:spTree>
    <p:extLst>
      <p:ext uri="{BB962C8B-B14F-4D97-AF65-F5344CB8AC3E}">
        <p14:creationId xmlns:p14="http://schemas.microsoft.com/office/powerpoint/2010/main" val="1162818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GB" dirty="0" smtClean="0"/>
              <a:t>Data Types</a:t>
            </a:r>
            <a:endParaRPr lang="en-GB"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700808"/>
            <a:ext cx="2348803" cy="4525963"/>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1556792"/>
            <a:ext cx="4067743" cy="4963218"/>
          </a:xfrm>
          <a:prstGeom prst="rect">
            <a:avLst/>
          </a:prstGeom>
        </p:spPr>
      </p:pic>
      <p:sp>
        <p:nvSpPr>
          <p:cNvPr id="6" name="TextBox 5"/>
          <p:cNvSpPr txBox="1"/>
          <p:nvPr/>
        </p:nvSpPr>
        <p:spPr>
          <a:xfrm>
            <a:off x="683568" y="1196752"/>
            <a:ext cx="6192688" cy="369332"/>
          </a:xfrm>
          <a:prstGeom prst="rect">
            <a:avLst/>
          </a:prstGeom>
          <a:noFill/>
        </p:spPr>
        <p:txBody>
          <a:bodyPr wrap="square" rtlCol="0">
            <a:spAutoFit/>
          </a:bodyPr>
          <a:lstStyle/>
          <a:p>
            <a:r>
              <a:rPr lang="en-GB" dirty="0" smtClean="0"/>
              <a:t>I changed Data type of </a:t>
            </a:r>
            <a:r>
              <a:rPr lang="en-GB" dirty="0" err="1" smtClean="0"/>
              <a:t>Dt_customer</a:t>
            </a:r>
            <a:r>
              <a:rPr lang="en-GB" dirty="0" smtClean="0"/>
              <a:t> from object to </a:t>
            </a:r>
            <a:r>
              <a:rPr lang="en-GB" dirty="0" err="1" smtClean="0"/>
              <a:t>Datetime</a:t>
            </a:r>
            <a:endParaRPr lang="en-GB" dirty="0"/>
          </a:p>
        </p:txBody>
      </p:sp>
    </p:spTree>
    <p:extLst>
      <p:ext uri="{BB962C8B-B14F-4D97-AF65-F5344CB8AC3E}">
        <p14:creationId xmlns:p14="http://schemas.microsoft.com/office/powerpoint/2010/main" val="732188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COLUMN NAMES</a:t>
            </a:r>
            <a:endParaRPr lang="en-GB"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8785" y="2939127"/>
            <a:ext cx="6306430" cy="1848108"/>
          </a:xfrm>
        </p:spPr>
      </p:pic>
      <p:sp>
        <p:nvSpPr>
          <p:cNvPr id="7" name="TextBox 6"/>
          <p:cNvSpPr txBox="1"/>
          <p:nvPr/>
        </p:nvSpPr>
        <p:spPr>
          <a:xfrm>
            <a:off x="683568" y="1196752"/>
            <a:ext cx="6192688" cy="369332"/>
          </a:xfrm>
          <a:prstGeom prst="rect">
            <a:avLst/>
          </a:prstGeom>
          <a:noFill/>
        </p:spPr>
        <p:txBody>
          <a:bodyPr wrap="square" rtlCol="0">
            <a:spAutoFit/>
          </a:bodyPr>
          <a:lstStyle/>
          <a:p>
            <a:r>
              <a:rPr lang="en-GB" dirty="0" smtClean="0"/>
              <a:t>These are all the column names</a:t>
            </a:r>
            <a:endParaRPr lang="en-GB" dirty="0"/>
          </a:p>
        </p:txBody>
      </p:sp>
    </p:spTree>
    <p:extLst>
      <p:ext uri="{BB962C8B-B14F-4D97-AF65-F5344CB8AC3E}">
        <p14:creationId xmlns:p14="http://schemas.microsoft.com/office/powerpoint/2010/main" val="960113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Information Regarding Dataset</a:t>
            </a:r>
            <a:endParaRPr lang="en-GB"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1800" y="1916832"/>
            <a:ext cx="3139249" cy="4525963"/>
          </a:xfrm>
        </p:spPr>
      </p:pic>
      <p:sp>
        <p:nvSpPr>
          <p:cNvPr id="5" name="TextBox 4"/>
          <p:cNvSpPr txBox="1"/>
          <p:nvPr/>
        </p:nvSpPr>
        <p:spPr>
          <a:xfrm>
            <a:off x="683568" y="1196752"/>
            <a:ext cx="6192688" cy="369332"/>
          </a:xfrm>
          <a:prstGeom prst="rect">
            <a:avLst/>
          </a:prstGeom>
          <a:noFill/>
        </p:spPr>
        <p:txBody>
          <a:bodyPr wrap="square" rtlCol="0">
            <a:spAutoFit/>
          </a:bodyPr>
          <a:lstStyle/>
          <a:p>
            <a:r>
              <a:rPr lang="en-GB" dirty="0" smtClean="0"/>
              <a:t>In the dataset there were 2216 rows and 27 Columns initially</a:t>
            </a:r>
            <a:endParaRPr lang="en-GB" dirty="0"/>
          </a:p>
        </p:txBody>
      </p:sp>
    </p:spTree>
    <p:extLst>
      <p:ext uri="{BB962C8B-B14F-4D97-AF65-F5344CB8AC3E}">
        <p14:creationId xmlns:p14="http://schemas.microsoft.com/office/powerpoint/2010/main" val="2388962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3232" cy="634082"/>
          </a:xfrm>
        </p:spPr>
        <p:txBody>
          <a:bodyPr>
            <a:normAutofit fontScale="90000"/>
          </a:bodyPr>
          <a:lstStyle/>
          <a:p>
            <a:r>
              <a:rPr lang="en-GB" dirty="0" err="1" smtClean="0"/>
              <a:t>Distribuiton</a:t>
            </a:r>
            <a:r>
              <a:rPr lang="en-GB" dirty="0" smtClean="0"/>
              <a:t> of Income</a:t>
            </a:r>
            <a:endParaRPr lang="en-GB"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7811" y="1867808"/>
            <a:ext cx="6468378" cy="4153480"/>
          </a:xfrm>
        </p:spPr>
      </p:pic>
      <p:sp>
        <p:nvSpPr>
          <p:cNvPr id="5" name="TextBox 4"/>
          <p:cNvSpPr txBox="1"/>
          <p:nvPr/>
        </p:nvSpPr>
        <p:spPr>
          <a:xfrm>
            <a:off x="683568" y="1124744"/>
            <a:ext cx="8136904" cy="923330"/>
          </a:xfrm>
          <a:prstGeom prst="rect">
            <a:avLst/>
          </a:prstGeom>
          <a:noFill/>
        </p:spPr>
        <p:txBody>
          <a:bodyPr wrap="square" rtlCol="0">
            <a:spAutoFit/>
          </a:bodyPr>
          <a:lstStyle/>
          <a:p>
            <a:r>
              <a:rPr lang="en-GB" dirty="0" smtClean="0"/>
              <a:t>Here we can see the </a:t>
            </a:r>
            <a:r>
              <a:rPr lang="en-GB" dirty="0" err="1" smtClean="0"/>
              <a:t>distribuiton</a:t>
            </a:r>
            <a:r>
              <a:rPr lang="en-GB" dirty="0" smtClean="0"/>
              <a:t> of income among the customers where most of our customer has around 40K to 60K income while few have around 200 customer have 20K income while around 500 have 80K income while around 20 have 100K income</a:t>
            </a:r>
            <a:endParaRPr lang="en-GB" dirty="0"/>
          </a:p>
        </p:txBody>
      </p:sp>
    </p:spTree>
    <p:extLst>
      <p:ext uri="{BB962C8B-B14F-4D97-AF65-F5344CB8AC3E}">
        <p14:creationId xmlns:p14="http://schemas.microsoft.com/office/powerpoint/2010/main" val="1401453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Education </a:t>
            </a:r>
            <a:r>
              <a:rPr lang="en-GB" dirty="0" err="1" smtClean="0"/>
              <a:t>Distribuition</a:t>
            </a:r>
            <a:endParaRPr lang="en-GB"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4154" y="2196074"/>
            <a:ext cx="5315692" cy="3334215"/>
          </a:xfrm>
        </p:spPr>
      </p:pic>
      <p:sp>
        <p:nvSpPr>
          <p:cNvPr id="5" name="TextBox 4"/>
          <p:cNvSpPr txBox="1"/>
          <p:nvPr/>
        </p:nvSpPr>
        <p:spPr>
          <a:xfrm>
            <a:off x="683568" y="1196752"/>
            <a:ext cx="6192688" cy="1200329"/>
          </a:xfrm>
          <a:prstGeom prst="rect">
            <a:avLst/>
          </a:prstGeom>
          <a:noFill/>
        </p:spPr>
        <p:txBody>
          <a:bodyPr wrap="square" rtlCol="0">
            <a:spAutoFit/>
          </a:bodyPr>
          <a:lstStyle/>
          <a:p>
            <a:r>
              <a:rPr lang="en-GB" dirty="0" smtClean="0"/>
              <a:t>There were over 1000 customers  which were graduated, over 400 were PHD holders, Almost 400 had Masters , Just 200 were 2n Cycle while around 50 had basic level of education as most of the customer have decent amount of education</a:t>
            </a:r>
            <a:endParaRPr lang="en-GB" dirty="0"/>
          </a:p>
        </p:txBody>
      </p:sp>
    </p:spTree>
    <p:extLst>
      <p:ext uri="{BB962C8B-B14F-4D97-AF65-F5344CB8AC3E}">
        <p14:creationId xmlns:p14="http://schemas.microsoft.com/office/powerpoint/2010/main" val="1598938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1246</TotalTime>
  <Words>1226</Words>
  <Application>Microsoft Office PowerPoint</Application>
  <PresentationFormat>On-screen Show (4:3)</PresentationFormat>
  <Paragraphs>110</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CUSTOMER BEHAVIOR ANALYSIS REPORT</vt:lpstr>
      <vt:lpstr>INTRODUCTION</vt:lpstr>
      <vt:lpstr>OBJECTIVES</vt:lpstr>
      <vt:lpstr>DATA CLEANING</vt:lpstr>
      <vt:lpstr>Data Types</vt:lpstr>
      <vt:lpstr>COLUMN NAMES</vt:lpstr>
      <vt:lpstr>Information Regarding Dataset</vt:lpstr>
      <vt:lpstr>Distribuiton of Income</vt:lpstr>
      <vt:lpstr>Education Distribuition</vt:lpstr>
      <vt:lpstr>Marital Status Distribuiton</vt:lpstr>
      <vt:lpstr>Campaign Acceptance Rates</vt:lpstr>
      <vt:lpstr>PowerPoint Presentation</vt:lpstr>
      <vt:lpstr>PowerPoint Presentation</vt:lpstr>
      <vt:lpstr>Number of Customers in Age Groups</vt:lpstr>
      <vt:lpstr>Average Total Spending by Income Group</vt:lpstr>
      <vt:lpstr>AVG TOTAL SPENDING BY AGE GROUP</vt:lpstr>
      <vt:lpstr>AVG NUMBER OF PURCHASES BY AGE GROUP</vt:lpstr>
      <vt:lpstr>NUMBER OF CUSTOMERS BY COUNTRY</vt:lpstr>
      <vt:lpstr>AVG INCOME BY COUNTRY</vt:lpstr>
      <vt:lpstr>TOTAL PURCHASES BY COUNTRY</vt:lpstr>
      <vt:lpstr>AVG NUMBER OF PURCHASES BY COUNTRY</vt:lpstr>
      <vt:lpstr>TOTAL SPENDING BY COUNTRY</vt:lpstr>
      <vt:lpstr>AVG SPENDING BY COUNTRY</vt:lpstr>
      <vt:lpstr>DASHBOARD</vt:lpstr>
      <vt:lpstr>AVFG INCOME AND AVG TOTAL SPENDING BY EDUCATION</vt:lpstr>
      <vt:lpstr>AVFG INCOME AND AVG TOTAL SPENDING BY Marital Status</vt:lpstr>
      <vt:lpstr>RESPONSE RATE AND TOTAL ACCEPTANCE RATE BY EDUCATION</vt:lpstr>
      <vt:lpstr>RESPONSE RATE AND ACCEPTANCE RATE BY MEXICO</vt:lpstr>
      <vt:lpstr>RECENCY BY AGE</vt:lpstr>
      <vt:lpstr>SUM OF ALL CATEGORIES BY MARITAL STATUS</vt:lpstr>
      <vt:lpstr>Insights</vt:lpstr>
      <vt:lpstr>INSIGHTS (CONT)</vt:lpstr>
      <vt:lpstr>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Tanveer Larik</dc:creator>
  <cp:lastModifiedBy>Tanveer Larik</cp:lastModifiedBy>
  <cp:revision>21</cp:revision>
  <dcterms:created xsi:type="dcterms:W3CDTF">2023-11-15T21:48:26Z</dcterms:created>
  <dcterms:modified xsi:type="dcterms:W3CDTF">2023-11-16T18:35:13Z</dcterms:modified>
</cp:coreProperties>
</file>