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752"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B912AC-5C81-47D5-9049-E26A3A87EB8E}" v="3" dt="2024-06-14T05:25:02.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showGuides="1">
      <p:cViewPr varScale="1">
        <p:scale>
          <a:sx n="38" d="100"/>
          <a:sy n="38" d="100"/>
        </p:scale>
        <p:origin x="1762" y="-317"/>
      </p:cViewPr>
      <p:guideLst>
        <p:guide orient="horz" pos="4752"/>
        <p:guide pos="67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ashree nandagave" userId="5d5e286fa015402a" providerId="LiveId" clId="{CDB912AC-5C81-47D5-9049-E26A3A87EB8E}"/>
    <pc:docChg chg="modSld">
      <pc:chgData name="vanashree nandagave" userId="5d5e286fa015402a" providerId="LiveId" clId="{CDB912AC-5C81-47D5-9049-E26A3A87EB8E}" dt="2024-06-14T05:25:02.930" v="261" actId="1076"/>
      <pc:docMkLst>
        <pc:docMk/>
      </pc:docMkLst>
      <pc:sldChg chg="addSp modSp mod">
        <pc:chgData name="vanashree nandagave" userId="5d5e286fa015402a" providerId="LiveId" clId="{CDB912AC-5C81-47D5-9049-E26A3A87EB8E}" dt="2024-06-14T05:25:02.930" v="261" actId="1076"/>
        <pc:sldMkLst>
          <pc:docMk/>
          <pc:sldMk cId="0" sldId="258"/>
        </pc:sldMkLst>
        <pc:spChg chg="add mod">
          <ac:chgData name="vanashree nandagave" userId="5d5e286fa015402a" providerId="LiveId" clId="{CDB912AC-5C81-47D5-9049-E26A3A87EB8E}" dt="2024-06-14T05:23:31.104" v="258" actId="113"/>
          <ac:spMkLst>
            <pc:docMk/>
            <pc:sldMk cId="0" sldId="258"/>
            <ac:spMk id="6" creationId="{543397E5-8314-FEF4-C033-78A8F4311DD2}"/>
          </ac:spMkLst>
        </pc:spChg>
        <pc:picChg chg="add mod">
          <ac:chgData name="vanashree nandagave" userId="5d5e286fa015402a" providerId="LiveId" clId="{CDB912AC-5C81-47D5-9049-E26A3A87EB8E}" dt="2024-06-14T05:25:02.930" v="261" actId="1076"/>
          <ac:picMkLst>
            <pc:docMk/>
            <pc:sldMk cId="0" sldId="258"/>
            <ac:picMk id="1026" creationId="{AFA5DDCB-23A0-1BC5-69C3-74C7B3ACAA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t>6/14/2024</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t>‹#›</a:t>
            </a:fld>
            <a:endParaRPr lang="en-US" dirty="0"/>
          </a:p>
        </p:txBody>
      </p:sp>
    </p:spTree>
    <p:extLst>
      <p:ext uri="{BB962C8B-B14F-4D97-AF65-F5344CB8AC3E}">
        <p14:creationId xmlns:p14="http://schemas.microsoft.com/office/powerpoint/2010/main" val="1153220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t>6/14/2024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t>6/14/2024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t>6/14/2024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t>6/14/2024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t>6/14/2024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t>6/14/2024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t>6/14/2024</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ED0D50A-5EB1-3681-8E6C-2C15DE7EFFD6}"/>
              </a:ext>
            </a:extLst>
          </p:cNvPr>
          <p:cNvGrpSpPr/>
          <p:nvPr/>
        </p:nvGrpSpPr>
        <p:grpSpPr>
          <a:xfrm>
            <a:off x="-4694238" y="-2194909"/>
            <a:ext cx="31115491" cy="18897600"/>
            <a:chOff x="141131" y="-312982"/>
            <a:chExt cx="21255194" cy="15421742"/>
          </a:xfrm>
        </p:grpSpPr>
        <p:sp>
          <p:nvSpPr>
            <p:cNvPr id="210" name="Rectangle 209"/>
            <p:cNvSpPr/>
            <p:nvPr/>
          </p:nvSpPr>
          <p:spPr>
            <a:xfrm>
              <a:off x="7654188" y="10015557"/>
              <a:ext cx="7036019" cy="4167951"/>
            </a:xfrm>
            <a:prstGeom prst="rect">
              <a:avLst/>
            </a:prstGeom>
            <a:solidFill>
              <a:schemeClr val="accent4">
                <a:lumMod val="20000"/>
                <a:lumOff val="80000"/>
              </a:schemeClr>
            </a:solidFill>
            <a:ln>
              <a:solidFill>
                <a:schemeClr val="tx1"/>
              </a:solidFill>
            </a:ln>
          </p:spPr>
          <p:txBody>
            <a:bodyPr wrap="square">
              <a:noAutofit/>
            </a:bodyPr>
            <a:lstStyle/>
            <a:p>
              <a:pPr>
                <a:lnSpc>
                  <a:spcPct val="150000"/>
                </a:lnSpc>
              </a:pPr>
              <a:endParaRPr lang="en-IN" sz="3600" dirty="0">
                <a:latin typeface="Times New Roman" panose="02020603050405020304" pitchFamily="18" charset="0"/>
                <a:cs typeface="Times New Roman" panose="02020603050405020304" pitchFamily="18" charset="0"/>
              </a:endParaRPr>
            </a:p>
          </p:txBody>
        </p:sp>
        <p:sp>
          <p:nvSpPr>
            <p:cNvPr id="137" name="Content Placeholder 2"/>
            <p:cNvSpPr txBox="1"/>
            <p:nvPr/>
          </p:nvSpPr>
          <p:spPr bwMode="auto">
            <a:xfrm>
              <a:off x="145143" y="2514599"/>
              <a:ext cx="7426960" cy="11668908"/>
            </a:xfrm>
            <a:prstGeom prst="rect">
              <a:avLst/>
            </a:prstGeom>
            <a:solidFill>
              <a:schemeClr val="accent6">
                <a:lumMod val="20000"/>
                <a:lumOff val="80000"/>
              </a:schemeClr>
            </a:solidFill>
            <a:ln w="9525">
              <a:solidFill>
                <a:schemeClr val="tx1"/>
              </a:solidFill>
              <a:miter lim="800000"/>
            </a:ln>
          </p:spPr>
          <p:txBody>
            <a:bodyPr vert="horz" wrap="square" lIns="207793" tIns="103897" rIns="207793" bIns="103897" numCol="1" anchor="t" anchorCtr="0" compatLnSpc="1"/>
            <a:lstStyle/>
            <a:p>
              <a:pPr marL="0" marR="0" lvl="0" indent="0" algn="just"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2400" dirty="0">
                <a:latin typeface="Bookman Old Style" pitchFamily="18" charset="0"/>
                <a:cs typeface="Bookman Old Style" pitchFamily="18" charset="0"/>
                <a:sym typeface="+mn-ea"/>
              </a:endParaRPr>
            </a:p>
            <a:p>
              <a:pPr marL="0" marR="0" lvl="0" indent="0" algn="just"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2400" dirty="0">
                <a:latin typeface="Bookman Old Style" pitchFamily="18" charset="0"/>
                <a:cs typeface="Bookman Old Style" pitchFamily="18" charset="0"/>
                <a:sym typeface="+mn-ea"/>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3200" dirty="0">
                <a:latin typeface="Bookman Old Style" pitchFamily="18" charset="0"/>
                <a:sym typeface="+mn-ea"/>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r>
                <a:rPr lang="en-US" sz="2800" noProof="0" dirty="0">
                  <a:ln>
                    <a:noFill/>
                  </a:ln>
                  <a:solidFill>
                    <a:schemeClr val="tx1">
                      <a:tint val="75000"/>
                    </a:schemeClr>
                  </a:solidFill>
                  <a:effectLst/>
                  <a:uLnTx/>
                  <a:uFillTx/>
                  <a:latin typeface="Bookman Old Style" pitchFamily="18" charset="0"/>
                  <a:sym typeface="+mn-ea"/>
                </a:rPr>
                <a:t>	</a:t>
              </a:r>
              <a:endParaRPr lang="en-GB" sz="2800" b="1" dirty="0">
                <a:latin typeface="Bookman Old Style" pitchFamily="18" charset="0"/>
                <a:cs typeface="Arial" panose="020B0604020202020204" pitchFamily="34"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p:txBody>
        </p:sp>
        <p:sp>
          <p:nvSpPr>
            <p:cNvPr id="5" name="Rectangle 4"/>
            <p:cNvSpPr/>
            <p:nvPr/>
          </p:nvSpPr>
          <p:spPr>
            <a:xfrm>
              <a:off x="141132" y="-312982"/>
              <a:ext cx="21255193" cy="296581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720" fontAlgn="auto">
                <a:spcBef>
                  <a:spcPts val="0"/>
                </a:spcBef>
                <a:spcAft>
                  <a:spcPts val="0"/>
                </a:spcAft>
                <a:defRPr/>
              </a:pPr>
              <a:endParaRPr lang="en-GB" sz="7100" dirty="0">
                <a:latin typeface="Bookman Old Style" pitchFamily="18" charset="0"/>
              </a:endParaRPr>
            </a:p>
            <a:p>
              <a:pPr algn="ctr" defTabSz="2077720" fontAlgn="auto">
                <a:spcBef>
                  <a:spcPts val="0"/>
                </a:spcBef>
                <a:spcAft>
                  <a:spcPts val="0"/>
                </a:spcAft>
                <a:defRPr/>
              </a:pPr>
              <a:endParaRPr lang="en-GB" sz="7100" b="1" dirty="0">
                <a:solidFill>
                  <a:schemeClr val="bg1"/>
                </a:solidFill>
                <a:latin typeface="Bookman Old Style" pitchFamily="18" charset="0"/>
              </a:endParaRPr>
            </a:p>
            <a:p>
              <a:pPr algn="ctr" defTabSz="2077720" fontAlgn="auto">
                <a:spcBef>
                  <a:spcPts val="0"/>
                </a:spcBef>
                <a:spcAft>
                  <a:spcPts val="0"/>
                </a:spcAft>
                <a:defRPr/>
              </a:pPr>
              <a:r>
                <a:rPr lang="en-GB" sz="4800" b="1" dirty="0">
                  <a:solidFill>
                    <a:srgbClr val="FF0000"/>
                  </a:solidFill>
                  <a:latin typeface="Bookman Old Style" pitchFamily="18" charset="0"/>
                </a:rPr>
                <a:t> </a:t>
              </a:r>
              <a:r>
                <a:rPr lang="en-US" altLang="en-GB" sz="4800" b="1" dirty="0">
                  <a:solidFill>
                    <a:srgbClr val="FF0000"/>
                  </a:solidFill>
                  <a:latin typeface="Bookman Old Style" pitchFamily="18" charset="0"/>
                </a:rPr>
                <a:t>                                	</a:t>
              </a:r>
            </a:p>
            <a:p>
              <a:pPr algn="ctr" defTabSz="2077720" fontAlgn="auto">
                <a:spcBef>
                  <a:spcPts val="0"/>
                </a:spcBef>
                <a:spcAft>
                  <a:spcPts val="0"/>
                </a:spcAft>
                <a:defRPr/>
              </a:pPr>
              <a:r>
                <a:rPr lang="en-US" altLang="en-GB" sz="4800" b="1" dirty="0">
                  <a:solidFill>
                    <a:srgbClr val="FF0000"/>
                  </a:solidFill>
                  <a:latin typeface="Bookman Old Style" pitchFamily="18" charset="0"/>
                </a:rPr>
                <a:t>				</a:t>
              </a:r>
              <a:r>
                <a:rPr lang="en-US" altLang="en-GB" sz="4800" b="1" dirty="0">
                  <a:solidFill>
                    <a:schemeClr val="tx1"/>
                  </a:solidFill>
                  <a:latin typeface="Bookman Old Style" pitchFamily="18" charset="0"/>
                </a:rPr>
                <a:t>   </a:t>
              </a:r>
            </a:p>
            <a:p>
              <a:pPr lvl="8" algn="ctr" defTabSz="2077720">
                <a:defRPr/>
              </a:pPr>
              <a:r>
                <a:rPr lang="en-IN" altLang="en-GB" sz="4800" b="1" dirty="0">
                  <a:solidFill>
                    <a:schemeClr val="tx1"/>
                  </a:solidFill>
                  <a:latin typeface="Bookman Old Style" pitchFamily="18" charset="0"/>
                </a:rPr>
                <a:t>			</a:t>
              </a:r>
              <a:endParaRPr lang="en-GB" sz="2200" b="1" dirty="0">
                <a:solidFill>
                  <a:schemeClr val="tx1"/>
                </a:solidFill>
                <a:latin typeface="Bookman Old Style" pitchFamily="18" charset="0"/>
              </a:endParaRPr>
            </a:p>
            <a:p>
              <a:pPr defTabSz="2077720" fontAlgn="auto">
                <a:lnSpc>
                  <a:spcPct val="150000"/>
                </a:lnSpc>
                <a:spcBef>
                  <a:spcPts val="0"/>
                </a:spcBef>
                <a:spcAft>
                  <a:spcPts val="0"/>
                </a:spcAft>
                <a:defRPr/>
              </a:pPr>
              <a:r>
                <a:rPr lang="en-US" altLang="en-GB" sz="2200" dirty="0">
                  <a:solidFill>
                    <a:schemeClr val="tx1"/>
                  </a:solidFill>
                  <a:latin typeface="Bookman Old Style" pitchFamily="18" charset="0"/>
                </a:rPr>
                <a:t>                                                                       		 </a:t>
              </a:r>
              <a:r>
                <a:rPr lang="en-US" altLang="en-GB" sz="3200" dirty="0">
                  <a:solidFill>
                    <a:schemeClr val="tx1"/>
                  </a:solidFill>
                  <a:latin typeface="Bookman Old Style" pitchFamily="18" charset="0"/>
                </a:rPr>
                <a:t>		 </a:t>
              </a:r>
              <a:endParaRPr lang="en-GB" sz="3200" dirty="0">
                <a:solidFill>
                  <a:schemeClr val="tx1"/>
                </a:solidFill>
                <a:latin typeface="Bookman Old Style" pitchFamily="18" charset="0"/>
              </a:endParaRPr>
            </a:p>
            <a:p>
              <a:pPr algn="ctr" defTabSz="2077720" fontAlgn="auto">
                <a:spcBef>
                  <a:spcPts val="0"/>
                </a:spcBef>
                <a:spcAft>
                  <a:spcPts val="0"/>
                </a:spcAft>
                <a:defRPr/>
              </a:pPr>
              <a:endParaRPr lang="en-GB" sz="3200" dirty="0">
                <a:solidFill>
                  <a:schemeClr val="tx1"/>
                </a:solidFill>
                <a:latin typeface="Bookman Old Style" pitchFamily="18" charset="0"/>
              </a:endParaRPr>
            </a:p>
            <a:p>
              <a:pPr algn="ctr" defTabSz="2077720" fontAlgn="auto">
                <a:spcBef>
                  <a:spcPts val="0"/>
                </a:spcBef>
                <a:spcAft>
                  <a:spcPts val="0"/>
                </a:spcAft>
                <a:defRPr/>
              </a:pPr>
              <a:endParaRPr lang="en-GB" sz="3600" dirty="0">
                <a:latin typeface="Bookman Old Style" pitchFamily="18" charset="0"/>
              </a:endParaRPr>
            </a:p>
            <a:p>
              <a:pPr algn="ctr" defTabSz="2077720" fontAlgn="auto">
                <a:spcBef>
                  <a:spcPts val="0"/>
                </a:spcBef>
                <a:spcAft>
                  <a:spcPts val="0"/>
                </a:spcAft>
                <a:defRPr/>
              </a:pPr>
              <a:endParaRPr lang="en-US" sz="7100" dirty="0">
                <a:latin typeface="Bookman Old Style" pitchFamily="18" charset="0"/>
              </a:endParaRPr>
            </a:p>
          </p:txBody>
        </p:sp>
        <p:sp>
          <p:nvSpPr>
            <p:cNvPr id="7" name="Text Box 6"/>
            <p:cNvSpPr txBox="1"/>
            <p:nvPr/>
          </p:nvSpPr>
          <p:spPr>
            <a:xfrm>
              <a:off x="14799758" y="2589138"/>
              <a:ext cx="6596567" cy="11594369"/>
            </a:xfrm>
            <a:prstGeom prst="rect">
              <a:avLst/>
            </a:prstGeom>
            <a:solidFill>
              <a:schemeClr val="accent1">
                <a:lumMod val="20000"/>
                <a:lumOff val="80000"/>
              </a:schemeClr>
            </a:solidFill>
            <a:ln>
              <a:solidFill>
                <a:schemeClr val="tx1"/>
              </a:solidFill>
            </a:ln>
          </p:spPr>
          <p:txBody>
            <a:bodyPr wrap="square" rtlCol="0">
              <a:noAutofit/>
            </a:bodyPr>
            <a:lstStyle/>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lang="en-US" sz="2400" dirty="0">
                  <a:latin typeface="Bookman Old Style" pitchFamily="18" charset="0"/>
                  <a:sym typeface="+mn-ea"/>
                </a:rPr>
                <a:t> </a:t>
              </a: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lang="en-US" sz="2400" dirty="0">
                  <a:latin typeface="Bookman Old Style" pitchFamily="18" charset="0"/>
                  <a:sym typeface="+mn-ea"/>
                </a:rPr>
                <a:t>h</a:t>
              </a:r>
            </a:p>
          </p:txBody>
        </p:sp>
        <p:sp>
          <p:nvSpPr>
            <p:cNvPr id="33" name="Rectangle 32"/>
            <p:cNvSpPr/>
            <p:nvPr/>
          </p:nvSpPr>
          <p:spPr>
            <a:xfrm>
              <a:off x="141131" y="14204667"/>
              <a:ext cx="21239037" cy="904093"/>
            </a:xfrm>
            <a:prstGeom prst="rect">
              <a:avLst/>
            </a:prstGeom>
            <a:solidFill>
              <a:schemeClr val="tx2">
                <a:lumMod val="40000"/>
                <a:lumOff val="6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solidFill>
                    <a:schemeClr val="tx1"/>
                  </a:solidFill>
                  <a:latin typeface="Bookman Old Style" pitchFamily="18" charset="0"/>
                </a:rPr>
                <a:t>Microcontroller: Programming  and  Interfacing Project </a:t>
              </a:r>
              <a:r>
                <a:rPr lang="en-US" sz="3200" b="1" dirty="0" err="1">
                  <a:solidFill>
                    <a:schemeClr val="tx1"/>
                  </a:solidFill>
                  <a:latin typeface="Bookman Old Style" pitchFamily="18" charset="0"/>
                </a:rPr>
                <a:t>Worklet</a:t>
              </a:r>
              <a:r>
                <a:rPr lang="en-US" sz="3200" b="1" dirty="0">
                  <a:solidFill>
                    <a:schemeClr val="tx1"/>
                  </a:solidFill>
                  <a:latin typeface="Bookman Old Style" pitchFamily="18" charset="0"/>
                </a:rPr>
                <a:t> -2023-24</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179" y="-306271"/>
              <a:ext cx="8597453" cy="2192467"/>
            </a:xfrm>
            <a:prstGeom prst="rect">
              <a:avLst/>
            </a:prstGeom>
            <a:ln>
              <a:solidFill>
                <a:schemeClr val="bg2"/>
              </a:solidFill>
            </a:ln>
          </p:spPr>
        </p:pic>
        <p:sp>
          <p:nvSpPr>
            <p:cNvPr id="10" name="TextBox 9">
              <a:extLst>
                <a:ext uri="{FF2B5EF4-FFF2-40B4-BE49-F238E27FC236}">
                  <a16:creationId xmlns:a16="http://schemas.microsoft.com/office/drawing/2014/main" id="{4C9F6581-7B24-1317-E5B0-E62C641BB960}"/>
                </a:ext>
              </a:extLst>
            </p:cNvPr>
            <p:cNvSpPr txBox="1"/>
            <p:nvPr/>
          </p:nvSpPr>
          <p:spPr>
            <a:xfrm>
              <a:off x="15021031" y="11556024"/>
              <a:ext cx="6065962" cy="430887"/>
            </a:xfrm>
            <a:prstGeom prst="rect">
              <a:avLst/>
            </a:prstGeom>
            <a:noFill/>
          </p:spPr>
          <p:txBody>
            <a:bodyPr wrap="square" rtlCol="0">
              <a:spAutoFit/>
            </a:bodyPr>
            <a:lstStyle/>
            <a:p>
              <a:pPr algn="just"/>
              <a:endParaRPr lang="en-IN" sz="2200" dirty="0"/>
            </a:p>
          </p:txBody>
        </p:sp>
        <p:sp>
          <p:nvSpPr>
            <p:cNvPr id="19" name="Text Box 25">
              <a:extLst>
                <a:ext uri="{FF2B5EF4-FFF2-40B4-BE49-F238E27FC236}">
                  <a16:creationId xmlns:a16="http://schemas.microsoft.com/office/drawing/2014/main" id="{64B33064-E39E-C554-B86F-18B35AA7AA35}"/>
                </a:ext>
              </a:extLst>
            </p:cNvPr>
            <p:cNvSpPr txBox="1">
              <a:spLocks noChangeArrowheads="1"/>
            </p:cNvSpPr>
            <p:nvPr/>
          </p:nvSpPr>
          <p:spPr bwMode="auto">
            <a:xfrm>
              <a:off x="14938426" y="8837193"/>
              <a:ext cx="6065958" cy="758407"/>
            </a:xfrm>
            <a:prstGeom prst="rect">
              <a:avLst/>
            </a:prstGeom>
            <a:solidFill>
              <a:schemeClr val="bg1"/>
            </a:solidFill>
            <a:ln w="9525">
              <a:noFill/>
              <a:prstDash val="sysDot"/>
              <a:miter lim="800000"/>
            </a:ln>
          </p:spPr>
          <p:txBody>
            <a:bodyPr wrap="none" lIns="161460" tIns="161460" rIns="161460" bIns="161460" anchor="ctr" anchorCtr="1"/>
            <a:lstStyle/>
            <a:p>
              <a:pPr algn="ctr" defTabSz="3098800"/>
              <a:r>
                <a:rPr lang="en-GB" sz="3600" b="1" dirty="0">
                  <a:latin typeface="Bookman Old Style" pitchFamily="18" charset="0"/>
                  <a:cs typeface="Arial" panose="020B0604020202020204" pitchFamily="34" charset="0"/>
                </a:rPr>
                <a:t>Conclusions</a:t>
              </a:r>
              <a:endParaRPr lang="en-US" sz="3600" b="1" dirty="0">
                <a:latin typeface="Bookman Old Style" pitchFamily="18" charset="0"/>
                <a:cs typeface="Arial" panose="020B0604020202020204" pitchFamily="34" charset="0"/>
              </a:endParaRPr>
            </a:p>
          </p:txBody>
        </p:sp>
        <p:sp>
          <p:nvSpPr>
            <p:cNvPr id="13" name="TextBox 12">
              <a:extLst>
                <a:ext uri="{FF2B5EF4-FFF2-40B4-BE49-F238E27FC236}">
                  <a16:creationId xmlns:a16="http://schemas.microsoft.com/office/drawing/2014/main" id="{00DCF812-AC3E-1F3A-C568-334DF8C859C6}"/>
                </a:ext>
              </a:extLst>
            </p:cNvPr>
            <p:cNvSpPr txBox="1"/>
            <p:nvPr/>
          </p:nvSpPr>
          <p:spPr>
            <a:xfrm>
              <a:off x="322561" y="10602546"/>
              <a:ext cx="7022802" cy="430887"/>
            </a:xfrm>
            <a:prstGeom prst="rect">
              <a:avLst/>
            </a:prstGeom>
            <a:noFill/>
          </p:spPr>
          <p:txBody>
            <a:bodyPr wrap="square" rtlCol="0">
              <a:spAutoFit/>
            </a:bodyPr>
            <a:lstStyle/>
            <a:p>
              <a:pPr marL="457200" indent="-457200" algn="just">
                <a:buFont typeface="+mj-lt"/>
                <a:buAutoNum type="arabicPeriod"/>
              </a:pPr>
              <a:endParaRPr lang="en-IN" sz="2200" b="0"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A98EBD0-FE7F-5F57-88BD-1AF08A3625FF}"/>
                </a:ext>
              </a:extLst>
            </p:cNvPr>
            <p:cNvSpPr txBox="1"/>
            <p:nvPr/>
          </p:nvSpPr>
          <p:spPr>
            <a:xfrm>
              <a:off x="326555" y="5413496"/>
              <a:ext cx="7036036" cy="661207"/>
            </a:xfrm>
            <a:prstGeom prst="rect">
              <a:avLst/>
            </a:prstGeom>
            <a:noFill/>
          </p:spPr>
          <p:txBody>
            <a:bodyPr wrap="square" rtlCol="0">
              <a:spAutoFit/>
            </a:bodyPr>
            <a:lstStyle/>
            <a:p>
              <a:pPr algn="just">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017F8C3-AD1E-9848-1D6F-BC9C23C2ADED}"/>
                </a:ext>
              </a:extLst>
            </p:cNvPr>
            <p:cNvSpPr txBox="1"/>
            <p:nvPr/>
          </p:nvSpPr>
          <p:spPr>
            <a:xfrm>
              <a:off x="309326" y="3009463"/>
              <a:ext cx="7053265" cy="539378"/>
            </a:xfrm>
            <a:prstGeom prst="rect">
              <a:avLst/>
            </a:prstGeom>
            <a:noFill/>
          </p:spPr>
          <p:txBody>
            <a:bodyPr wrap="square" rtlCol="0">
              <a:sp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22" name="Text Box 25">
              <a:extLst>
                <a:ext uri="{FF2B5EF4-FFF2-40B4-BE49-F238E27FC236}">
                  <a16:creationId xmlns:a16="http://schemas.microsoft.com/office/drawing/2014/main" id="{63BE3AF0-7C7C-76F2-DFD6-735C0CD69D36}"/>
                </a:ext>
              </a:extLst>
            </p:cNvPr>
            <p:cNvSpPr txBox="1">
              <a:spLocks noChangeArrowheads="1"/>
            </p:cNvSpPr>
            <p:nvPr/>
          </p:nvSpPr>
          <p:spPr bwMode="auto">
            <a:xfrm>
              <a:off x="322561" y="6431610"/>
              <a:ext cx="7022801" cy="661208"/>
            </a:xfrm>
            <a:prstGeom prst="rect">
              <a:avLst/>
            </a:prstGeom>
            <a:solidFill>
              <a:schemeClr val="bg1"/>
            </a:solidFill>
            <a:ln w="9525">
              <a:noFill/>
              <a:prstDash val="sysDot"/>
              <a:miter lim="800000"/>
            </a:ln>
          </p:spPr>
          <p:txBody>
            <a:bodyPr wrap="none" lIns="161460" tIns="161460" rIns="161460" bIns="161460" anchor="ctr" anchorCtr="1"/>
            <a:lstStyle/>
            <a:p>
              <a:pPr algn="ctr" defTabSz="3098800"/>
              <a:r>
                <a:rPr lang="en-US" sz="3600" b="1" dirty="0">
                  <a:latin typeface="Bookman Old Style" pitchFamily="18" charset="0"/>
                  <a:cs typeface="Arial" panose="020B0604020202020204" pitchFamily="34" charset="0"/>
                </a:rPr>
                <a:t>Objectives</a:t>
              </a:r>
            </a:p>
          </p:txBody>
        </p:sp>
        <p:sp>
          <p:nvSpPr>
            <p:cNvPr id="23" name="Text Box 25">
              <a:extLst>
                <a:ext uri="{FF2B5EF4-FFF2-40B4-BE49-F238E27FC236}">
                  <a16:creationId xmlns:a16="http://schemas.microsoft.com/office/drawing/2014/main" id="{DF39658A-3E6C-35A1-79E6-40EEEEE6EFEA}"/>
                </a:ext>
              </a:extLst>
            </p:cNvPr>
            <p:cNvSpPr txBox="1">
              <a:spLocks noChangeArrowheads="1"/>
            </p:cNvSpPr>
            <p:nvPr/>
          </p:nvSpPr>
          <p:spPr bwMode="auto">
            <a:xfrm>
              <a:off x="326237" y="2718725"/>
              <a:ext cx="7036036" cy="581476"/>
            </a:xfrm>
            <a:prstGeom prst="rect">
              <a:avLst/>
            </a:prstGeom>
            <a:solidFill>
              <a:schemeClr val="bg1"/>
            </a:solidFill>
            <a:ln w="9525">
              <a:noFill/>
              <a:prstDash val="sysDot"/>
              <a:miter lim="800000"/>
            </a:ln>
          </p:spPr>
          <p:txBody>
            <a:bodyPr wrap="none" lIns="161460" tIns="161460" rIns="161460" bIns="161460" anchor="ctr" anchorCtr="1"/>
            <a:lstStyle/>
            <a:p>
              <a:pPr algn="ctr"/>
              <a:r>
                <a:rPr lang="en-US" sz="3600" b="1" dirty="0">
                  <a:latin typeface="Bookman Old Style" pitchFamily="18" charset="0"/>
                </a:rPr>
                <a:t>Problem statement</a:t>
              </a:r>
              <a:endParaRPr lang="en-US" sz="2800" dirty="0">
                <a:cs typeface="Times New Roman" panose="02020603050405020304" pitchFamily="18" charset="0"/>
              </a:endParaRPr>
            </a:p>
          </p:txBody>
        </p:sp>
        <p:sp>
          <p:nvSpPr>
            <p:cNvPr id="26" name="Text Box 25">
              <a:extLst>
                <a:ext uri="{FF2B5EF4-FFF2-40B4-BE49-F238E27FC236}">
                  <a16:creationId xmlns:a16="http://schemas.microsoft.com/office/drawing/2014/main" id="{C8D53163-C4F1-2922-46C7-5B51B24E84D1}"/>
                </a:ext>
              </a:extLst>
            </p:cNvPr>
            <p:cNvSpPr txBox="1">
              <a:spLocks noChangeArrowheads="1"/>
            </p:cNvSpPr>
            <p:nvPr/>
          </p:nvSpPr>
          <p:spPr bwMode="auto">
            <a:xfrm>
              <a:off x="7925752" y="2718725"/>
              <a:ext cx="6582410" cy="581476"/>
            </a:xfrm>
            <a:prstGeom prst="rect">
              <a:avLst/>
            </a:prstGeom>
            <a:solidFill>
              <a:schemeClr val="bg1"/>
            </a:solidFill>
            <a:ln w="9525">
              <a:noFill/>
              <a:prstDash val="sysDot"/>
              <a:miter lim="800000"/>
            </a:ln>
          </p:spPr>
          <p:txBody>
            <a:bodyPr wrap="none" lIns="161460" tIns="161460" rIns="161460" bIns="161460" anchor="ctr" anchorCtr="1"/>
            <a:lstStyle/>
            <a:p>
              <a:pPr algn="ctr" defTabSz="3098800"/>
              <a:r>
                <a:rPr lang="en-US" sz="3600" b="1" dirty="0">
                  <a:latin typeface="Bookman Old Style" pitchFamily="18" charset="0"/>
                  <a:cs typeface="Arial" panose="020B0604020202020204" pitchFamily="34" charset="0"/>
                </a:rPr>
                <a:t>Methodology</a:t>
              </a:r>
            </a:p>
          </p:txBody>
        </p:sp>
        <p:sp>
          <p:nvSpPr>
            <p:cNvPr id="34" name="TextBox 33">
              <a:extLst>
                <a:ext uri="{FF2B5EF4-FFF2-40B4-BE49-F238E27FC236}">
                  <a16:creationId xmlns:a16="http://schemas.microsoft.com/office/drawing/2014/main" id="{9E254F4E-7431-476B-42F7-21C7EE792D62}"/>
                </a:ext>
              </a:extLst>
            </p:cNvPr>
            <p:cNvSpPr txBox="1"/>
            <p:nvPr/>
          </p:nvSpPr>
          <p:spPr>
            <a:xfrm>
              <a:off x="18159811" y="8837193"/>
              <a:ext cx="2940439" cy="400110"/>
            </a:xfrm>
            <a:prstGeom prst="rect">
              <a:avLst/>
            </a:prstGeom>
            <a:noFill/>
          </p:spPr>
          <p:txBody>
            <a:bodyPr wrap="square" rtlCol="0">
              <a:spAutoFit/>
            </a:bodyPr>
            <a:lstStyle/>
            <a:p>
              <a:pPr algn="ctr"/>
              <a:endParaRPr lang="en-IN" sz="20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6075A25-7419-2540-2967-EEB121405423}"/>
                </a:ext>
              </a:extLst>
            </p:cNvPr>
            <p:cNvSpPr txBox="1"/>
            <p:nvPr/>
          </p:nvSpPr>
          <p:spPr>
            <a:xfrm>
              <a:off x="15370365" y="9356253"/>
              <a:ext cx="2927209" cy="400110"/>
            </a:xfrm>
            <a:prstGeom prst="rect">
              <a:avLst/>
            </a:prstGeom>
            <a:noFill/>
          </p:spPr>
          <p:txBody>
            <a:bodyPr wrap="square" rtlCol="0">
              <a:spAutoFit/>
            </a:bodyPr>
            <a:lstStyle/>
            <a:p>
              <a:pPr algn="ctr"/>
              <a:endParaRPr lang="en-IN" sz="2000" dirty="0">
                <a:latin typeface="Times New Roman" panose="02020603050405020304" pitchFamily="18" charset="0"/>
                <a:cs typeface="Times New Roman" panose="02020603050405020304" pitchFamily="18" charset="0"/>
              </a:endParaRPr>
            </a:p>
          </p:txBody>
        </p:sp>
        <p:sp>
          <p:nvSpPr>
            <p:cNvPr id="39" name="Text Box 25">
              <a:extLst>
                <a:ext uri="{FF2B5EF4-FFF2-40B4-BE49-F238E27FC236}">
                  <a16:creationId xmlns:a16="http://schemas.microsoft.com/office/drawing/2014/main" id="{C113F434-E36A-7FE0-8608-135970E3DA13}"/>
                </a:ext>
              </a:extLst>
            </p:cNvPr>
            <p:cNvSpPr txBox="1">
              <a:spLocks noChangeArrowheads="1"/>
            </p:cNvSpPr>
            <p:nvPr/>
          </p:nvSpPr>
          <p:spPr bwMode="auto">
            <a:xfrm>
              <a:off x="15034292" y="2718725"/>
              <a:ext cx="6065958" cy="576492"/>
            </a:xfrm>
            <a:prstGeom prst="rect">
              <a:avLst/>
            </a:prstGeom>
            <a:solidFill>
              <a:schemeClr val="bg1"/>
            </a:solidFill>
            <a:ln w="9525">
              <a:noFill/>
              <a:prstDash val="sysDot"/>
              <a:miter lim="800000"/>
            </a:ln>
          </p:spPr>
          <p:txBody>
            <a:bodyPr wrap="none" lIns="161460" tIns="161460" rIns="161460" bIns="161460" anchor="ctr" anchorCtr="1"/>
            <a:lstStyle/>
            <a:p>
              <a:pPr algn="ctr"/>
              <a:r>
                <a:rPr lang="en-GB" sz="3600" b="1" dirty="0">
                  <a:latin typeface="Bookman Old Style" pitchFamily="18" charset="0"/>
                  <a:cs typeface="Arial" panose="020B0604020202020204" pitchFamily="34" charset="0"/>
                </a:rPr>
                <a:t>Block Diagram</a:t>
              </a:r>
              <a:endParaRPr lang="en-US" sz="3600" dirty="0">
                <a:latin typeface="Bookman Old Style" pitchFamily="18" charset="0"/>
              </a:endParaRPr>
            </a:p>
          </p:txBody>
        </p:sp>
        <p:sp>
          <p:nvSpPr>
            <p:cNvPr id="40" name="TextBox 39">
              <a:extLst>
                <a:ext uri="{FF2B5EF4-FFF2-40B4-BE49-F238E27FC236}">
                  <a16:creationId xmlns:a16="http://schemas.microsoft.com/office/drawing/2014/main" id="{856466A8-AA03-F9FC-541C-2B00AE7D7944}"/>
                </a:ext>
              </a:extLst>
            </p:cNvPr>
            <p:cNvSpPr txBox="1"/>
            <p:nvPr/>
          </p:nvSpPr>
          <p:spPr>
            <a:xfrm>
              <a:off x="15032176" y="3499343"/>
              <a:ext cx="6065962" cy="43088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	</a:t>
              </a:r>
            </a:p>
          </p:txBody>
        </p:sp>
        <p:sp>
          <p:nvSpPr>
            <p:cNvPr id="43" name="TextBox 42">
              <a:extLst>
                <a:ext uri="{FF2B5EF4-FFF2-40B4-BE49-F238E27FC236}">
                  <a16:creationId xmlns:a16="http://schemas.microsoft.com/office/drawing/2014/main" id="{B4E61A7E-D10F-CEBC-8264-1A7E928119C1}"/>
                </a:ext>
              </a:extLst>
            </p:cNvPr>
            <p:cNvSpPr txBox="1"/>
            <p:nvPr/>
          </p:nvSpPr>
          <p:spPr>
            <a:xfrm>
              <a:off x="7925752" y="3499343"/>
              <a:ext cx="6582410" cy="430887"/>
            </a:xfrm>
            <a:prstGeom prst="rect">
              <a:avLst/>
            </a:prstGeom>
            <a:noFill/>
          </p:spPr>
          <p:txBody>
            <a:bodyPr wrap="square" rtlCol="0">
              <a:spAutoFit/>
            </a:bodyPr>
            <a:lstStyle/>
            <a:p>
              <a:pPr marL="342900" indent="-342900" algn="just">
                <a:buFont typeface="Arial" panose="020B0604020202020204" pitchFamily="34" charset="0"/>
                <a:buChar char="•"/>
              </a:pPr>
              <a:endParaRPr lang="en-US" sz="2200" b="0" dirty="0">
                <a:effectLst/>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8F377E98-8AEC-DDD4-7054-8FDE3B76EB72}"/>
                </a:ext>
              </a:extLst>
            </p:cNvPr>
            <p:cNvSpPr txBox="1"/>
            <p:nvPr/>
          </p:nvSpPr>
          <p:spPr>
            <a:xfrm>
              <a:off x="15264594" y="3795162"/>
              <a:ext cx="6065962" cy="430887"/>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a:t>
              </a:r>
            </a:p>
          </p:txBody>
        </p:sp>
      </p:grpSp>
      <p:sp>
        <p:nvSpPr>
          <p:cNvPr id="38" name="TextBox 37">
            <a:extLst>
              <a:ext uri="{FF2B5EF4-FFF2-40B4-BE49-F238E27FC236}">
                <a16:creationId xmlns:a16="http://schemas.microsoft.com/office/drawing/2014/main" id="{4C9F6581-7B24-1317-E5B0-E62C641BB960}"/>
              </a:ext>
            </a:extLst>
          </p:cNvPr>
          <p:cNvSpPr txBox="1"/>
          <p:nvPr/>
        </p:nvSpPr>
        <p:spPr>
          <a:xfrm>
            <a:off x="6304129" y="2342718"/>
            <a:ext cx="10296874" cy="6986528"/>
          </a:xfrm>
          <a:prstGeom prst="rect">
            <a:avLst/>
          </a:prstGeom>
          <a:noFill/>
        </p:spPr>
        <p:txBody>
          <a:bodyPr wrap="square" rtlCol="0">
            <a:spAutoFit/>
          </a:bodyPr>
          <a:lstStyle/>
          <a:p>
            <a:pPr algn="just"/>
            <a:r>
              <a:rPr lang="en-US" sz="2800" dirty="0"/>
              <a:t>Develop circuit diagrams for connecting the alcohol sensor, </a:t>
            </a:r>
            <a:r>
              <a:rPr lang="en-US" sz="2800" dirty="0" err="1"/>
              <a:t>ATmega</a:t>
            </a:r>
            <a:r>
              <a:rPr lang="en-US" sz="2800" dirty="0"/>
              <a:t> 32, and other peripherals. Ensure proper power supply, signal conditioning, and grounding. Assemble the circuit on a breadboard  Design a compact and secure method to integrate the alcohol sensor and electronics into the helmet without compromising comfort or </a:t>
            </a:r>
            <a:r>
              <a:rPr lang="en-US" sz="2800" dirty="0" err="1"/>
              <a:t>safety.for</a:t>
            </a:r>
            <a:r>
              <a:rPr lang="en-US" sz="2800" dirty="0"/>
              <a:t> initial testing. Verify connections and ensure the system is </a:t>
            </a:r>
            <a:r>
              <a:rPr lang="en-US" sz="2800" dirty="0" err="1"/>
              <a:t>functional.Implement</a:t>
            </a:r>
            <a:r>
              <a:rPr lang="en-US" sz="2800" dirty="0"/>
              <a:t> continuous monitoring routines to check the rider's alcohol levels in real-</a:t>
            </a:r>
            <a:r>
              <a:rPr lang="en-US" sz="2800" dirty="0" err="1"/>
              <a:t>time.Develop</a:t>
            </a:r>
            <a:r>
              <a:rPr lang="en-US" sz="2800" dirty="0"/>
              <a:t> simple indicators (LEDs, buzzers) to alert the rider about system status and alcohol detection </a:t>
            </a:r>
            <a:r>
              <a:rPr lang="en-US" sz="2800" dirty="0" err="1"/>
              <a:t>results.By</a:t>
            </a:r>
            <a:r>
              <a:rPr lang="en-US" sz="2800" dirty="0"/>
              <a:t> following this methodology, we can systematically develop a robust and reliable alcohol detection system for smart helmets, leveraging the capabilities of the </a:t>
            </a:r>
            <a:r>
              <a:rPr lang="en-US" sz="2800" dirty="0" err="1"/>
              <a:t>ATmega</a:t>
            </a:r>
            <a:r>
              <a:rPr lang="en-US" sz="2800" dirty="0"/>
              <a:t> 32 microcontroller. This approach ensures that the system is not only functional but also safe, user-friendly, and compliant with regulatory standards</a:t>
            </a:r>
            <a:r>
              <a:rPr lang="en-US" sz="2400" dirty="0"/>
              <a:t>.</a:t>
            </a:r>
            <a:endParaRPr lang="en-IN" sz="2400" dirty="0"/>
          </a:p>
        </p:txBody>
      </p:sp>
      <p:sp>
        <p:nvSpPr>
          <p:cNvPr id="42" name="Text Box 25">
            <a:extLst>
              <a:ext uri="{FF2B5EF4-FFF2-40B4-BE49-F238E27FC236}">
                <a16:creationId xmlns:a16="http://schemas.microsoft.com/office/drawing/2014/main" id="{C113F434-E36A-7FE0-8608-135970E3DA13}"/>
              </a:ext>
            </a:extLst>
          </p:cNvPr>
          <p:cNvSpPr txBox="1">
            <a:spLocks noChangeArrowheads="1"/>
          </p:cNvSpPr>
          <p:nvPr/>
        </p:nvSpPr>
        <p:spPr bwMode="auto">
          <a:xfrm>
            <a:off x="8561999" y="9760133"/>
            <a:ext cx="6582410" cy="675486"/>
          </a:xfrm>
          <a:prstGeom prst="rect">
            <a:avLst/>
          </a:prstGeom>
          <a:solidFill>
            <a:schemeClr val="bg1"/>
          </a:solidFill>
          <a:ln w="9525">
            <a:noFill/>
            <a:prstDash val="sysDot"/>
            <a:miter lim="800000"/>
          </a:ln>
        </p:spPr>
        <p:txBody>
          <a:bodyPr wrap="none" lIns="161460" tIns="161460" rIns="161460" bIns="161460" anchor="ctr" anchorCtr="1"/>
          <a:lstStyle/>
          <a:p>
            <a:pPr algn="ctr"/>
            <a:r>
              <a:rPr lang="en-GB" sz="3600" b="1" dirty="0">
                <a:latin typeface="Bookman Old Style" pitchFamily="18" charset="0"/>
                <a:cs typeface="Arial" panose="020B0604020202020204" pitchFamily="34" charset="0"/>
              </a:rPr>
              <a:t>Components Used</a:t>
            </a:r>
            <a:endParaRPr lang="en-US" sz="3600" dirty="0">
              <a:latin typeface="Bookman Old Style" pitchFamily="18" charset="0"/>
            </a:endParaRPr>
          </a:p>
        </p:txBody>
      </p:sp>
      <p:sp>
        <p:nvSpPr>
          <p:cNvPr id="45" name="TextBox 44">
            <a:extLst>
              <a:ext uri="{FF2B5EF4-FFF2-40B4-BE49-F238E27FC236}">
                <a16:creationId xmlns:a16="http://schemas.microsoft.com/office/drawing/2014/main" id="{4C9F6581-7B24-1317-E5B0-E62C641BB960}"/>
              </a:ext>
            </a:extLst>
          </p:cNvPr>
          <p:cNvSpPr txBox="1"/>
          <p:nvPr/>
        </p:nvSpPr>
        <p:spPr>
          <a:xfrm>
            <a:off x="-4371817" y="2332250"/>
            <a:ext cx="10125045" cy="2677656"/>
          </a:xfrm>
          <a:prstGeom prst="rect">
            <a:avLst/>
          </a:prstGeom>
          <a:noFill/>
        </p:spPr>
        <p:txBody>
          <a:bodyPr wrap="square" rtlCol="0">
            <a:spAutoFit/>
          </a:bodyPr>
          <a:lstStyle/>
          <a:p>
            <a:pPr algn="just"/>
            <a:r>
              <a:rPr lang="en-US" sz="2800" dirty="0"/>
              <a:t>Motorcycle accidents are a significant cause of fatalities and injuries worldwide. These accidents often result from riders not wearing helmets, driving under the influence of alcohol, and not receiving timely medical assistance in the event of a fall. Despite regulations and awareness campaigns, many riders neglect safety measures, leading to severe consequences</a:t>
            </a:r>
            <a:r>
              <a:rPr lang="en-US" sz="2450" dirty="0"/>
              <a:t>.</a:t>
            </a:r>
            <a:endParaRPr lang="en-IN" sz="2450" dirty="0"/>
          </a:p>
        </p:txBody>
      </p:sp>
      <p:sp>
        <p:nvSpPr>
          <p:cNvPr id="47" name="TextBox 46">
            <a:extLst>
              <a:ext uri="{FF2B5EF4-FFF2-40B4-BE49-F238E27FC236}">
                <a16:creationId xmlns:a16="http://schemas.microsoft.com/office/drawing/2014/main" id="{4C9F6581-7B24-1317-E5B0-E62C641BB960}"/>
              </a:ext>
            </a:extLst>
          </p:cNvPr>
          <p:cNvSpPr txBox="1"/>
          <p:nvPr/>
        </p:nvSpPr>
        <p:spPr>
          <a:xfrm>
            <a:off x="-4447922" y="6924856"/>
            <a:ext cx="10765002" cy="7263527"/>
          </a:xfrm>
          <a:prstGeom prst="rect">
            <a:avLst/>
          </a:prstGeom>
          <a:noFill/>
        </p:spPr>
        <p:txBody>
          <a:bodyPr wrap="square" rtlCol="0">
            <a:spAutoFit/>
          </a:bodyPr>
          <a:lstStyle/>
          <a:p>
            <a:r>
              <a:rPr lang="en-US" sz="2800" b="1" dirty="0"/>
              <a:t>Accurate Measurement of Alcohol Levels</a:t>
            </a:r>
            <a:r>
              <a:rPr lang="en-US" sz="2800" dirty="0"/>
              <a:t>:</a:t>
            </a:r>
          </a:p>
          <a:p>
            <a:pPr>
              <a:buFont typeface="Arial" panose="020B0604020202020204" pitchFamily="34" charset="0"/>
              <a:buChar char="•"/>
            </a:pPr>
            <a:r>
              <a:rPr lang="en-US" sz="2800" dirty="0"/>
              <a:t>Implement a reliable alcohol sensor to detect the rider's breath alcohol concentration.</a:t>
            </a:r>
          </a:p>
          <a:p>
            <a:pPr>
              <a:buFont typeface="Arial" panose="020B0604020202020204" pitchFamily="34" charset="0"/>
              <a:buChar char="•"/>
            </a:pPr>
            <a:r>
              <a:rPr lang="en-US" sz="2800" dirty="0"/>
              <a:t>Ensure the sensor can distinguish between permissible and excessive alcohol levels based on legal limits.</a:t>
            </a:r>
          </a:p>
          <a:p>
            <a:r>
              <a:rPr lang="en-US" sz="2800" dirty="0"/>
              <a:t>.</a:t>
            </a:r>
            <a:r>
              <a:rPr lang="en-US" sz="2800" b="1" dirty="0"/>
              <a:t>User-Friendly Operation</a:t>
            </a:r>
            <a:r>
              <a:rPr lang="en-US" sz="2800" dirty="0"/>
              <a:t>:</a:t>
            </a:r>
          </a:p>
          <a:p>
            <a:pPr>
              <a:buFont typeface="Arial" panose="020B0604020202020204" pitchFamily="34" charset="0"/>
              <a:buChar char="•"/>
            </a:pPr>
            <a:r>
              <a:rPr lang="en-US" sz="2800" dirty="0"/>
              <a:t>Ensure the alcohol detection system is easy to use and does not cause inconvenience to the rider.</a:t>
            </a:r>
          </a:p>
          <a:p>
            <a:pPr>
              <a:buFont typeface="Arial" panose="020B0604020202020204" pitchFamily="34" charset="0"/>
              <a:buChar char="•"/>
            </a:pPr>
            <a:r>
              <a:rPr lang="en-US" sz="2800" dirty="0"/>
              <a:t>Implement a quick and non-intrusive breath analysis process.</a:t>
            </a:r>
          </a:p>
          <a:p>
            <a:r>
              <a:rPr lang="en-US" sz="2800" dirty="0"/>
              <a:t>.</a:t>
            </a:r>
            <a:r>
              <a:rPr lang="en-US" sz="2800" b="1" dirty="0"/>
              <a:t>System Reliability and Durability</a:t>
            </a:r>
            <a:r>
              <a:rPr lang="en-US" sz="2800" dirty="0"/>
              <a:t>:</a:t>
            </a:r>
          </a:p>
          <a:p>
            <a:pPr>
              <a:buFont typeface="Arial" panose="020B0604020202020204" pitchFamily="34" charset="0"/>
              <a:buChar char="•"/>
            </a:pPr>
            <a:r>
              <a:rPr lang="en-US" sz="2800" dirty="0"/>
              <a:t>Design the alcohol detection system to be robust and reliable under various environmental conditions (e.g., temperature, humidity).</a:t>
            </a:r>
          </a:p>
          <a:p>
            <a:pPr>
              <a:buFont typeface="Arial" panose="020B0604020202020204" pitchFamily="34" charset="0"/>
              <a:buChar char="•"/>
            </a:pPr>
            <a:r>
              <a:rPr lang="en-US" sz="2800" dirty="0"/>
              <a:t>Ensure the system is durable and maintains accuracy over extended periods of use</a:t>
            </a:r>
            <a:r>
              <a:rPr lang="en-US" sz="2400" dirty="0"/>
              <a:t>.</a:t>
            </a:r>
          </a:p>
          <a:p>
            <a:pPr>
              <a:buFont typeface="Arial" panose="020B0604020202020204" pitchFamily="34" charset="0"/>
              <a:buChar char="•"/>
            </a:pPr>
            <a:endParaRPr lang="en-US" sz="2400" dirty="0"/>
          </a:p>
          <a:p>
            <a:pPr algn="just"/>
            <a:endParaRPr lang="en-IN" sz="2200" dirty="0"/>
          </a:p>
        </p:txBody>
      </p:sp>
      <p:sp>
        <p:nvSpPr>
          <p:cNvPr id="50" name="Text Box 25">
            <a:extLst>
              <a:ext uri="{FF2B5EF4-FFF2-40B4-BE49-F238E27FC236}">
                <a16:creationId xmlns:a16="http://schemas.microsoft.com/office/drawing/2014/main" id="{2A637BE5-0D30-A46A-DDCB-18D64B6D3D39}"/>
              </a:ext>
            </a:extLst>
          </p:cNvPr>
          <p:cNvSpPr txBox="1">
            <a:spLocks noChangeArrowheads="1"/>
          </p:cNvSpPr>
          <p:nvPr/>
        </p:nvSpPr>
        <p:spPr bwMode="auto">
          <a:xfrm>
            <a:off x="10370456" y="-2581508"/>
            <a:ext cx="9700306" cy="1750867"/>
          </a:xfrm>
          <a:prstGeom prst="rect">
            <a:avLst/>
          </a:prstGeom>
          <a:noFill/>
          <a:ln w="9525">
            <a:noFill/>
            <a:prstDash val="sysDot"/>
            <a:miter lim="800000"/>
          </a:ln>
        </p:spPr>
        <p:txBody>
          <a:bodyPr wrap="none" lIns="161460" tIns="161460" rIns="161460" bIns="161460" anchor="ctr" anchorCtr="1"/>
          <a:lstStyle/>
          <a:p>
            <a:pPr algn="just" defTabSz="3098800"/>
            <a:r>
              <a:rPr lang="en-US" altLang="en-GB" sz="4400" b="1" dirty="0">
                <a:solidFill>
                  <a:srgbClr val="FF0000"/>
                </a:solidFill>
                <a:latin typeface="Bookman Old Style" pitchFamily="18" charset="0"/>
              </a:rPr>
              <a:t>Department of C.S.E and C.S.E. (AI)</a:t>
            </a:r>
            <a:endParaRPr lang="en-US" sz="4400" b="1" dirty="0">
              <a:solidFill>
                <a:srgbClr val="FF0000"/>
              </a:solidFill>
              <a:latin typeface="Bookman Old Style" pitchFamily="18" charset="0"/>
              <a:cs typeface="Arial" panose="020B0604020202020204" pitchFamily="34" charset="0"/>
            </a:endParaRPr>
          </a:p>
        </p:txBody>
      </p:sp>
      <p:sp>
        <p:nvSpPr>
          <p:cNvPr id="51" name="Text Box 25">
            <a:extLst>
              <a:ext uri="{FF2B5EF4-FFF2-40B4-BE49-F238E27FC236}">
                <a16:creationId xmlns:a16="http://schemas.microsoft.com/office/drawing/2014/main" id="{2A637BE5-0D30-A46A-DDCB-18D64B6D3D39}"/>
              </a:ext>
            </a:extLst>
          </p:cNvPr>
          <p:cNvSpPr txBox="1">
            <a:spLocks noChangeArrowheads="1"/>
          </p:cNvSpPr>
          <p:nvPr/>
        </p:nvSpPr>
        <p:spPr bwMode="auto">
          <a:xfrm>
            <a:off x="10294256" y="-2758440"/>
            <a:ext cx="10767106" cy="3254128"/>
          </a:xfrm>
          <a:prstGeom prst="rect">
            <a:avLst/>
          </a:prstGeom>
          <a:noFill/>
          <a:ln w="9525">
            <a:noFill/>
            <a:prstDash val="sysDot"/>
            <a:miter lim="800000"/>
          </a:ln>
        </p:spPr>
        <p:txBody>
          <a:bodyPr wrap="none" lIns="161460" tIns="161460" rIns="161460" bIns="161460" anchor="ctr" anchorCtr="1"/>
          <a:lstStyle/>
          <a:p>
            <a:pPr algn="just" defTabSz="3098800"/>
            <a:r>
              <a:rPr lang="en-IN" sz="4000" b="1" dirty="0"/>
              <a:t>SMART HELMET SAFETY SYSTEM USING ATMEGA 32</a:t>
            </a:r>
            <a:endParaRPr lang="en-US" sz="4000" b="1" u="sng" dirty="0">
              <a:solidFill>
                <a:schemeClr val="tx2"/>
              </a:solidFill>
              <a:latin typeface="Bookman Old Style" pitchFamily="18" charset="0"/>
              <a:cs typeface="Arial" panose="020B0604020202020204" pitchFamily="34" charset="0"/>
            </a:endParaRPr>
          </a:p>
        </p:txBody>
      </p:sp>
      <p:sp>
        <p:nvSpPr>
          <p:cNvPr id="52" name="Text Box 25">
            <a:extLst>
              <a:ext uri="{FF2B5EF4-FFF2-40B4-BE49-F238E27FC236}">
                <a16:creationId xmlns:a16="http://schemas.microsoft.com/office/drawing/2014/main" id="{2A637BE5-0D30-A46A-DDCB-18D64B6D3D39}"/>
              </a:ext>
            </a:extLst>
          </p:cNvPr>
          <p:cNvSpPr txBox="1">
            <a:spLocks noChangeArrowheads="1"/>
          </p:cNvSpPr>
          <p:nvPr/>
        </p:nvSpPr>
        <p:spPr bwMode="auto">
          <a:xfrm>
            <a:off x="8488361" y="252986"/>
            <a:ext cx="8313823" cy="777134"/>
          </a:xfrm>
          <a:prstGeom prst="rect">
            <a:avLst/>
          </a:prstGeom>
          <a:noFill/>
          <a:ln w="9525">
            <a:noFill/>
            <a:prstDash val="sysDot"/>
            <a:miter lim="800000"/>
          </a:ln>
        </p:spPr>
        <p:txBody>
          <a:bodyPr wrap="none" lIns="161460" tIns="161460" rIns="161460" bIns="161460" anchor="ctr" anchorCtr="1"/>
          <a:lstStyle/>
          <a:p>
            <a:pPr defTabSz="3098800"/>
            <a:r>
              <a:rPr lang="en-US" sz="2400" b="1" dirty="0">
                <a:solidFill>
                  <a:schemeClr val="tx1">
                    <a:lumMod val="65000"/>
                    <a:lumOff val="35000"/>
                  </a:schemeClr>
                </a:solidFill>
                <a:latin typeface="Bookman Old Style" pitchFamily="18" charset="0"/>
                <a:cs typeface="Arial" panose="020B0604020202020204" pitchFamily="34" charset="0"/>
              </a:rPr>
              <a:t>Student </a:t>
            </a:r>
            <a:r>
              <a:rPr lang="en-US" sz="2400" b="1" dirty="0" err="1">
                <a:solidFill>
                  <a:schemeClr val="tx1">
                    <a:lumMod val="65000"/>
                    <a:lumOff val="35000"/>
                  </a:schemeClr>
                </a:solidFill>
                <a:latin typeface="Bookman Old Style" pitchFamily="18" charset="0"/>
                <a:cs typeface="Arial" panose="020B0604020202020204" pitchFamily="34" charset="0"/>
              </a:rPr>
              <a:t>Names:Harsh.Nesari</a:t>
            </a:r>
            <a:endParaRPr lang="en-US" sz="2400" b="1" dirty="0">
              <a:solidFill>
                <a:schemeClr val="tx1">
                  <a:lumMod val="65000"/>
                  <a:lumOff val="35000"/>
                </a:schemeClr>
              </a:solidFill>
              <a:latin typeface="Bookman Old Style" pitchFamily="18" charset="0"/>
              <a:cs typeface="Arial" panose="020B0604020202020204" pitchFamily="34" charset="0"/>
            </a:endParaRPr>
          </a:p>
          <a:p>
            <a:pPr defTabSz="3098800"/>
            <a:r>
              <a:rPr lang="en-US" sz="2400" b="1" dirty="0">
                <a:solidFill>
                  <a:schemeClr val="tx1">
                    <a:lumMod val="65000"/>
                    <a:lumOff val="35000"/>
                  </a:schemeClr>
                </a:solidFill>
                <a:latin typeface="Bookman Old Style" pitchFamily="18" charset="0"/>
                <a:cs typeface="Arial" panose="020B0604020202020204" pitchFamily="34" charset="0"/>
              </a:rPr>
              <a:t>                        </a:t>
            </a:r>
            <a:r>
              <a:rPr lang="en-US" sz="2400" b="1" dirty="0" err="1">
                <a:solidFill>
                  <a:schemeClr val="tx1">
                    <a:lumMod val="65000"/>
                    <a:lumOff val="35000"/>
                  </a:schemeClr>
                </a:solidFill>
                <a:latin typeface="Bookman Old Style" pitchFamily="18" charset="0"/>
                <a:cs typeface="Arial" panose="020B0604020202020204" pitchFamily="34" charset="0"/>
              </a:rPr>
              <a:t>Mohd.Qadir</a:t>
            </a:r>
            <a:r>
              <a:rPr lang="en-US" sz="2400" b="1" dirty="0">
                <a:solidFill>
                  <a:schemeClr val="tx1">
                    <a:lumMod val="65000"/>
                    <a:lumOff val="35000"/>
                  </a:schemeClr>
                </a:solidFill>
                <a:latin typeface="Bookman Old Style" pitchFamily="18" charset="0"/>
                <a:cs typeface="Arial" panose="020B0604020202020204" pitchFamily="34" charset="0"/>
              </a:rPr>
              <a:t> </a:t>
            </a:r>
            <a:r>
              <a:rPr lang="en-US" sz="2400" b="1" dirty="0" err="1">
                <a:solidFill>
                  <a:schemeClr val="tx1">
                    <a:lumMod val="65000"/>
                    <a:lumOff val="35000"/>
                  </a:schemeClr>
                </a:solidFill>
                <a:latin typeface="Bookman Old Style" pitchFamily="18" charset="0"/>
                <a:cs typeface="Arial" panose="020B0604020202020204" pitchFamily="34" charset="0"/>
              </a:rPr>
              <a:t>Ternikar</a:t>
            </a:r>
            <a:endParaRPr lang="en-US" sz="2400" b="1" dirty="0">
              <a:solidFill>
                <a:schemeClr val="tx1">
                  <a:lumMod val="65000"/>
                  <a:lumOff val="35000"/>
                </a:schemeClr>
              </a:solidFill>
              <a:latin typeface="Bookman Old Style" pitchFamily="18" charset="0"/>
              <a:cs typeface="Arial" panose="020B0604020202020204" pitchFamily="34" charset="0"/>
            </a:endParaRPr>
          </a:p>
          <a:p>
            <a:pPr defTabSz="3098800"/>
            <a:r>
              <a:rPr lang="en-US" sz="2400" b="1" dirty="0">
                <a:solidFill>
                  <a:schemeClr val="tx1">
                    <a:lumMod val="65000"/>
                    <a:lumOff val="35000"/>
                  </a:schemeClr>
                </a:solidFill>
                <a:latin typeface="Bookman Old Style" pitchFamily="18" charset="0"/>
                <a:cs typeface="Arial" panose="020B0604020202020204" pitchFamily="34" charset="0"/>
              </a:rPr>
              <a:t>                        </a:t>
            </a:r>
            <a:r>
              <a:rPr lang="en-US" sz="2400" b="1" dirty="0" err="1">
                <a:solidFill>
                  <a:schemeClr val="tx1">
                    <a:lumMod val="65000"/>
                    <a:lumOff val="35000"/>
                  </a:schemeClr>
                </a:solidFill>
                <a:latin typeface="Bookman Old Style" pitchFamily="18" charset="0"/>
                <a:cs typeface="Arial" panose="020B0604020202020204" pitchFamily="34" charset="0"/>
              </a:rPr>
              <a:t>Murnali.Bennalkar</a:t>
            </a:r>
            <a:endParaRPr lang="en-US" sz="2400" b="1" dirty="0">
              <a:solidFill>
                <a:schemeClr val="tx1">
                  <a:lumMod val="65000"/>
                  <a:lumOff val="35000"/>
                </a:schemeClr>
              </a:solidFill>
              <a:latin typeface="Bookman Old Style" pitchFamily="18" charset="0"/>
              <a:cs typeface="Arial" panose="020B0604020202020204" pitchFamily="34" charset="0"/>
            </a:endParaRPr>
          </a:p>
          <a:p>
            <a:pPr defTabSz="3098800"/>
            <a:r>
              <a:rPr lang="en-US" sz="2400" b="1" dirty="0">
                <a:solidFill>
                  <a:schemeClr val="tx1">
                    <a:lumMod val="65000"/>
                    <a:lumOff val="35000"/>
                  </a:schemeClr>
                </a:solidFill>
                <a:latin typeface="Bookman Old Style" pitchFamily="18" charset="0"/>
                <a:cs typeface="Arial" panose="020B0604020202020204" pitchFamily="34" charset="0"/>
              </a:rPr>
              <a:t>                        </a:t>
            </a:r>
            <a:r>
              <a:rPr lang="en-US" sz="2400" b="1" dirty="0" err="1">
                <a:solidFill>
                  <a:schemeClr val="tx1">
                    <a:lumMod val="65000"/>
                    <a:lumOff val="35000"/>
                  </a:schemeClr>
                </a:solidFill>
                <a:latin typeface="Bookman Old Style" pitchFamily="18" charset="0"/>
                <a:cs typeface="Arial" panose="020B0604020202020204" pitchFamily="34" charset="0"/>
              </a:rPr>
              <a:t>Vanashree.Nandaganve</a:t>
            </a:r>
            <a:endParaRPr lang="en-US" sz="2400" b="1" dirty="0">
              <a:solidFill>
                <a:schemeClr val="tx1">
                  <a:lumMod val="65000"/>
                  <a:lumOff val="35000"/>
                </a:schemeClr>
              </a:solidFill>
              <a:latin typeface="Bookman Old Style" pitchFamily="18" charset="0"/>
              <a:cs typeface="Arial" panose="020B0604020202020204" pitchFamily="34" charset="0"/>
            </a:endParaRPr>
          </a:p>
        </p:txBody>
      </p:sp>
      <p:sp>
        <p:nvSpPr>
          <p:cNvPr id="54" name="Text Box 25">
            <a:extLst>
              <a:ext uri="{FF2B5EF4-FFF2-40B4-BE49-F238E27FC236}">
                <a16:creationId xmlns:a16="http://schemas.microsoft.com/office/drawing/2014/main" id="{2A637BE5-0D30-A46A-DDCB-18D64B6D3D39}"/>
              </a:ext>
            </a:extLst>
          </p:cNvPr>
          <p:cNvSpPr txBox="1">
            <a:spLocks noChangeArrowheads="1"/>
          </p:cNvSpPr>
          <p:nvPr/>
        </p:nvSpPr>
        <p:spPr bwMode="auto">
          <a:xfrm>
            <a:off x="8355448" y="-1146810"/>
            <a:ext cx="5562600" cy="1619619"/>
          </a:xfrm>
          <a:prstGeom prst="rect">
            <a:avLst/>
          </a:prstGeom>
          <a:noFill/>
          <a:ln w="9525">
            <a:noFill/>
            <a:prstDash val="sysDot"/>
            <a:miter lim="800000"/>
          </a:ln>
        </p:spPr>
        <p:txBody>
          <a:bodyPr wrap="none" lIns="161460" tIns="161460" rIns="161460" bIns="161460" anchor="ctr" anchorCtr="1"/>
          <a:lstStyle/>
          <a:p>
            <a:pPr defTabSz="3098800"/>
            <a:r>
              <a:rPr lang="en-US" sz="2400" b="1" dirty="0">
                <a:solidFill>
                  <a:schemeClr val="accent2"/>
                </a:solidFill>
                <a:latin typeface="Bookman Old Style" pitchFamily="18" charset="0"/>
                <a:cs typeface="Arial" panose="020B0604020202020204" pitchFamily="34" charset="0"/>
              </a:rPr>
              <a:t>Team No:A-16</a:t>
            </a:r>
          </a:p>
        </p:txBody>
      </p:sp>
      <p:sp>
        <p:nvSpPr>
          <p:cNvPr id="21" name="TextBox 20">
            <a:extLst>
              <a:ext uri="{FF2B5EF4-FFF2-40B4-BE49-F238E27FC236}">
                <a16:creationId xmlns:a16="http://schemas.microsoft.com/office/drawing/2014/main" id="{3093C2A2-D5ED-CA88-4FAE-CD0634B9A343}"/>
              </a:ext>
            </a:extLst>
          </p:cNvPr>
          <p:cNvSpPr txBox="1"/>
          <p:nvPr/>
        </p:nvSpPr>
        <p:spPr>
          <a:xfrm rot="10800000" flipH="1" flipV="1">
            <a:off x="17164656" y="9261719"/>
            <a:ext cx="8316306" cy="6093976"/>
          </a:xfrm>
          <a:prstGeom prst="rect">
            <a:avLst/>
          </a:prstGeom>
          <a:noFill/>
        </p:spPr>
        <p:txBody>
          <a:bodyPr wrap="square">
            <a:spAutoFit/>
          </a:bodyPr>
          <a:lstStyle/>
          <a:p>
            <a:endParaRPr lang="en-IN" dirty="0"/>
          </a:p>
          <a:p>
            <a:r>
              <a:rPr lang="en-IN" sz="2800" dirty="0"/>
              <a:t>The smart helmet safety system using </a:t>
            </a:r>
            <a:r>
              <a:rPr lang="en-IN" sz="2800" dirty="0" err="1"/>
              <a:t>ATmega</a:t>
            </a:r>
            <a:r>
              <a:rPr lang="en-IN" sz="2800" dirty="0"/>
              <a:t> 32 enhances motorcyclist safety through effective alcohol detection. It involves structured system design, hardware and firmware development, testing, and maintenance. Reliable sensors and real-time monitoring ensure the rider is sober before starting the motorcycle. Rigorous testing and compliance with safety standards guarantee accuracy and reliability. This system significantly reduces alcohol-related accidents, offering a user-friendly and effective safety solution for motorcyclists</a:t>
            </a:r>
            <a:r>
              <a:rPr lang="en-IN" dirty="0"/>
              <a:t>.</a:t>
            </a:r>
          </a:p>
        </p:txBody>
      </p:sp>
      <p:sp>
        <p:nvSpPr>
          <p:cNvPr id="6" name="TextBox 5">
            <a:extLst>
              <a:ext uri="{FF2B5EF4-FFF2-40B4-BE49-F238E27FC236}">
                <a16:creationId xmlns:a16="http://schemas.microsoft.com/office/drawing/2014/main" id="{543397E5-8314-FEF4-C033-78A8F4311DD2}"/>
              </a:ext>
            </a:extLst>
          </p:cNvPr>
          <p:cNvSpPr txBox="1"/>
          <p:nvPr/>
        </p:nvSpPr>
        <p:spPr>
          <a:xfrm>
            <a:off x="6531805" y="10524058"/>
            <a:ext cx="7264718" cy="5016758"/>
          </a:xfrm>
          <a:prstGeom prst="rect">
            <a:avLst/>
          </a:prstGeom>
          <a:noFill/>
        </p:spPr>
        <p:txBody>
          <a:bodyPr wrap="square">
            <a:spAutoFit/>
          </a:bodyPr>
          <a:lstStyle/>
          <a:p>
            <a:pPr>
              <a:spcAft>
                <a:spcPts val="800"/>
              </a:spcAft>
            </a:pPr>
            <a:r>
              <a:rPr lang="en-IN" sz="2800" kern="100" dirty="0">
                <a:latin typeface="+mj-lt"/>
                <a:ea typeface="Calibri" panose="020F0502020204030204" pitchFamily="34" charset="0"/>
                <a:cs typeface="Cordia New" panose="020B0304020202020204" pitchFamily="34" charset="-34"/>
              </a:rPr>
              <a:t>1.</a:t>
            </a:r>
            <a:r>
              <a:rPr lang="en-IN" sz="2800" b="1" kern="100" dirty="0">
                <a:latin typeface="+mj-lt"/>
                <a:ea typeface="Calibri" panose="020F0502020204030204" pitchFamily="34" charset="0"/>
                <a:cs typeface="Cordia New" panose="020B0304020202020204" pitchFamily="34" charset="-34"/>
              </a:rPr>
              <a:t>AVR ATmega32 </a:t>
            </a:r>
            <a:r>
              <a:rPr lang="en-IN" sz="2800" kern="100" dirty="0">
                <a:latin typeface="+mj-lt"/>
                <a:ea typeface="Calibri" panose="020F0502020204030204" pitchFamily="34" charset="0"/>
                <a:cs typeface="Cordia New" panose="020B0304020202020204" pitchFamily="34" charset="-34"/>
              </a:rPr>
              <a:t>microcontroller for controlling and commanding the objects.</a:t>
            </a:r>
          </a:p>
          <a:p>
            <a:pPr>
              <a:spcAft>
                <a:spcPts val="800"/>
              </a:spcAft>
            </a:pPr>
            <a:r>
              <a:rPr lang="en-IN" sz="2800" kern="100" dirty="0">
                <a:latin typeface="+mj-lt"/>
                <a:ea typeface="Calibri" panose="020F0502020204030204" pitchFamily="34" charset="0"/>
                <a:cs typeface="Cordia New" panose="020B0304020202020204" pitchFamily="34" charset="-34"/>
              </a:rPr>
              <a:t>2.</a:t>
            </a:r>
            <a:r>
              <a:rPr lang="en-IN" sz="2800" b="1" kern="100" dirty="0">
                <a:latin typeface="+mj-lt"/>
                <a:ea typeface="Calibri" panose="020F0502020204030204" pitchFamily="34" charset="0"/>
                <a:cs typeface="Cordia New" panose="020B0304020202020204" pitchFamily="34" charset="-34"/>
              </a:rPr>
              <a:t>LCD</a:t>
            </a:r>
            <a:r>
              <a:rPr lang="en-IN" sz="2800" kern="100" dirty="0">
                <a:latin typeface="+mj-lt"/>
                <a:ea typeface="Calibri" panose="020F0502020204030204" pitchFamily="34" charset="0"/>
                <a:cs typeface="Cordia New" panose="020B0304020202020204" pitchFamily="34" charset="-34"/>
              </a:rPr>
              <a:t> to display the instructions.</a:t>
            </a:r>
          </a:p>
          <a:p>
            <a:pPr>
              <a:spcAft>
                <a:spcPts val="800"/>
              </a:spcAft>
            </a:pPr>
            <a:r>
              <a:rPr lang="en-IN" sz="2800" kern="100" dirty="0">
                <a:latin typeface="+mj-lt"/>
                <a:ea typeface="Calibri" panose="020F0502020204030204" pitchFamily="34" charset="0"/>
                <a:cs typeface="Cordia New" panose="020B0304020202020204" pitchFamily="34" charset="-34"/>
              </a:rPr>
              <a:t>3.</a:t>
            </a:r>
            <a:r>
              <a:rPr lang="en-IN" sz="2800" b="1" kern="100" dirty="0">
                <a:latin typeface="+mj-lt"/>
                <a:ea typeface="Calibri" panose="020F0502020204030204" pitchFamily="34" charset="0"/>
                <a:cs typeface="Cordia New" panose="020B0304020202020204" pitchFamily="34" charset="-34"/>
              </a:rPr>
              <a:t>MQ-3</a:t>
            </a:r>
            <a:r>
              <a:rPr lang="en-IN" sz="2800" kern="100" dirty="0">
                <a:latin typeface="+mj-lt"/>
                <a:ea typeface="Calibri" panose="020F0502020204030204" pitchFamily="34" charset="0"/>
                <a:cs typeface="Cordia New" panose="020B0304020202020204" pitchFamily="34" charset="-34"/>
              </a:rPr>
              <a:t> is widely used to detect the alcohol.</a:t>
            </a:r>
          </a:p>
          <a:p>
            <a:pPr>
              <a:spcAft>
                <a:spcPts val="800"/>
              </a:spcAft>
            </a:pPr>
            <a:r>
              <a:rPr lang="en-IN" sz="2800" kern="100" dirty="0">
                <a:latin typeface="+mj-lt"/>
                <a:ea typeface="Calibri" panose="020F0502020204030204" pitchFamily="34" charset="0"/>
                <a:cs typeface="Cordia New" panose="020B0304020202020204" pitchFamily="34" charset="-34"/>
              </a:rPr>
              <a:t>4.</a:t>
            </a:r>
            <a:r>
              <a:rPr lang="en-IN" sz="2800" b="1" kern="100" dirty="0">
                <a:latin typeface="+mj-lt"/>
                <a:ea typeface="Calibri" panose="020F0502020204030204" pitchFamily="34" charset="0"/>
                <a:cs typeface="Cordia New" panose="020B0304020202020204" pitchFamily="34" charset="-34"/>
              </a:rPr>
              <a:t>Buzzer</a:t>
            </a:r>
            <a:r>
              <a:rPr lang="en-IN" sz="2800" kern="100" dirty="0">
                <a:latin typeface="+mj-lt"/>
                <a:ea typeface="Calibri" panose="020F0502020204030204" pitchFamily="34" charset="0"/>
                <a:cs typeface="Cordia New" panose="020B0304020202020204" pitchFamily="34" charset="-34"/>
              </a:rPr>
              <a:t> helps </a:t>
            </a:r>
            <a:r>
              <a:rPr lang="en-US" sz="2800" kern="100" dirty="0">
                <a:latin typeface="+mj-lt"/>
                <a:ea typeface="Calibri" panose="020F0502020204030204" pitchFamily="34" charset="0"/>
                <a:cs typeface="Cordia New" panose="020B0304020202020204" pitchFamily="34" charset="-34"/>
              </a:rPr>
              <a:t>w</a:t>
            </a:r>
            <a:r>
              <a:rPr lang="en-US" sz="2800" dirty="0">
                <a:latin typeface="+mj-lt"/>
              </a:rPr>
              <a:t>hen the sensor detects alcohol levels above the threshold, the microcontroller activates the buzzer.</a:t>
            </a:r>
          </a:p>
          <a:p>
            <a:pPr>
              <a:spcAft>
                <a:spcPts val="800"/>
              </a:spcAft>
            </a:pPr>
            <a:r>
              <a:rPr lang="en-US" sz="2800" kern="100" dirty="0">
                <a:latin typeface="+mj-lt"/>
                <a:ea typeface="Calibri" panose="020F0502020204030204" pitchFamily="34" charset="0"/>
                <a:cs typeface="Cordia New" panose="020B0304020202020204" pitchFamily="34" charset="-34"/>
              </a:rPr>
              <a:t>5</a:t>
            </a:r>
            <a:r>
              <a:rPr lang="en-US" sz="2800" b="1" kern="100" dirty="0">
                <a:latin typeface="+mj-lt"/>
                <a:ea typeface="Calibri" panose="020F0502020204030204" pitchFamily="34" charset="0"/>
                <a:cs typeface="Cordia New" panose="020B0304020202020204" pitchFamily="34" charset="-34"/>
              </a:rPr>
              <a:t>.Resistor </a:t>
            </a:r>
            <a:r>
              <a:rPr lang="en-US" sz="2800" kern="100" dirty="0">
                <a:latin typeface="+mj-lt"/>
                <a:ea typeface="Calibri" panose="020F0502020204030204" pitchFamily="34" charset="0"/>
                <a:cs typeface="Cordia New" panose="020B0304020202020204" pitchFamily="34" charset="-34"/>
              </a:rPr>
              <a:t>of 330kohm</a:t>
            </a:r>
          </a:p>
          <a:p>
            <a:pPr>
              <a:spcAft>
                <a:spcPts val="800"/>
              </a:spcAft>
            </a:pPr>
            <a:r>
              <a:rPr lang="en-IN" sz="2800" kern="100" dirty="0">
                <a:latin typeface="+mj-lt"/>
                <a:ea typeface="Calibri" panose="020F0502020204030204" pitchFamily="34" charset="0"/>
                <a:cs typeface="Cordia New" panose="020B0304020202020204" pitchFamily="34" charset="-34"/>
              </a:rPr>
              <a:t>6.</a:t>
            </a:r>
            <a:r>
              <a:rPr lang="en-IN" sz="2800" b="1" kern="100" dirty="0">
                <a:latin typeface="+mj-lt"/>
                <a:ea typeface="Calibri" panose="020F0502020204030204" pitchFamily="34" charset="0"/>
                <a:cs typeface="Cordia New" panose="020B0304020202020204" pitchFamily="34" charset="-34"/>
              </a:rPr>
              <a:t>DC motor</a:t>
            </a:r>
          </a:p>
          <a:p>
            <a:pPr>
              <a:spcAft>
                <a:spcPts val="800"/>
              </a:spcAft>
            </a:pPr>
            <a:endParaRPr lang="en-IN" sz="2800" kern="100" dirty="0">
              <a:latin typeface="Times" pitchFamily="18" charset="0"/>
              <a:ea typeface="Calibri" panose="020F0502020204030204" pitchFamily="34" charset="0"/>
              <a:cs typeface="Cordia New" panose="020B0304020202020204" pitchFamily="34" charset="-34"/>
            </a:endParaRPr>
          </a:p>
        </p:txBody>
      </p:sp>
      <p:pic>
        <p:nvPicPr>
          <p:cNvPr id="1026" name="Picture 2" descr="ALCOHOL DETECTION BASED SPEED CONTROL OF VEHICLE">
            <a:extLst>
              <a:ext uri="{FF2B5EF4-FFF2-40B4-BE49-F238E27FC236}">
                <a16:creationId xmlns:a16="http://schemas.microsoft.com/office/drawing/2014/main" id="{AFA5DDCB-23A0-1BC5-69C3-74C7B3ACA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4655" y="2429675"/>
            <a:ext cx="8585520" cy="64391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545</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Bookman Old Style</vt:lpstr>
      <vt:lpstr>Calibri</vt:lpstr>
      <vt:lpstr>Times</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vanashree nandagave</cp:lastModifiedBy>
  <cp:revision>216</cp:revision>
  <dcterms:created xsi:type="dcterms:W3CDTF">2009-07-23T11:11:00Z</dcterms:created>
  <dcterms:modified xsi:type="dcterms:W3CDTF">2024-06-14T05:25:03Z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F868A112ABFC480EA1F6E62C355E6C74_12</vt:lpwstr>
  </property>
  <property fmtid="{D5CDD505-2E9C-101B-9397-08002B2CF9AE}" pid="3" name="KSOProductBuildVer">
    <vt:lpwstr>1033-12.2.0.13359</vt:lpwstr>
  </property>
</Properties>
</file>