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Red Hat Display" charset="1" panose="02010503040201060303"/>
      <p:regular r:id="rId13"/>
    </p:embeddedFont>
    <p:embeddedFont>
      <p:font typeface="Red Hat Display Bold" charset="1" panose="02010803040201060303"/>
      <p:regular r:id="rId14"/>
    </p:embeddedFont>
    <p:embeddedFont>
      <p:font typeface="Roboto Slab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60629" y="-2095015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4" y="0"/>
                </a:lnTo>
                <a:lnTo>
                  <a:pt x="10960234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60752" y="2412488"/>
            <a:ext cx="6259852" cy="5436187"/>
          </a:xfrm>
          <a:custGeom>
            <a:avLst/>
            <a:gdLst/>
            <a:ahLst/>
            <a:cxnLst/>
            <a:rect r="r" b="b" t="t" l="l"/>
            <a:pathLst>
              <a:path h="5436187" w="6259852">
                <a:moveTo>
                  <a:pt x="0" y="0"/>
                </a:moveTo>
                <a:lnTo>
                  <a:pt x="6259851" y="0"/>
                </a:lnTo>
                <a:lnTo>
                  <a:pt x="6259851" y="5436187"/>
                </a:lnTo>
                <a:lnTo>
                  <a:pt x="0" y="54361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5325">
            <a:off x="-1336143" y="6923321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26878">
            <a:off x="-216283" y="351789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830696">
            <a:off x="12315724" y="82296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53851" y="5779690"/>
            <a:ext cx="7807656" cy="1019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6"/>
              </a:lnSpc>
            </a:pPr>
            <a:r>
              <a:rPr lang="en-US" sz="2976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</a:t>
            </a:r>
            <a:r>
              <a:rPr lang="en-US" sz="2976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valuating Neighborhood Activity, Property Type Ratings, and Host Revenue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4002" y="3147059"/>
            <a:ext cx="9027505" cy="223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51"/>
              </a:lnSpc>
            </a:pPr>
            <a:r>
              <a:rPr lang="en-US" b="true" sz="7115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Airbnb Investment</a:t>
            </a:r>
            <a:r>
              <a:rPr lang="en-US" b="true" sz="7115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Analysis in Istanbul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8375" y="9210675"/>
            <a:ext cx="3003550" cy="37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2"/>
              </a:lnSpc>
              <a:spcBef>
                <a:spcPct val="0"/>
              </a:spcBef>
            </a:pPr>
            <a:r>
              <a:rPr lang="en-US" sz="216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Made By: Abdul Qadeer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45218" y="1386963"/>
            <a:ext cx="8994142" cy="728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b="true" sz="433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Problem Statement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39566" y="3467025"/>
            <a:ext cx="13022629" cy="4589884"/>
            <a:chOff x="0" y="0"/>
            <a:chExt cx="3429828" cy="1208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29828" cy="1208858"/>
            </a:xfrm>
            <a:custGeom>
              <a:avLst/>
              <a:gdLst/>
              <a:ahLst/>
              <a:cxnLst/>
              <a:rect r="r" b="b" t="t" l="l"/>
              <a:pathLst>
                <a:path h="1208858" w="3429828">
                  <a:moveTo>
                    <a:pt x="17835" y="0"/>
                  </a:moveTo>
                  <a:lnTo>
                    <a:pt x="3411993" y="0"/>
                  </a:lnTo>
                  <a:cubicBezTo>
                    <a:pt x="3421843" y="0"/>
                    <a:pt x="3429828" y="7985"/>
                    <a:pt x="3429828" y="17835"/>
                  </a:cubicBezTo>
                  <a:lnTo>
                    <a:pt x="3429828" y="1191024"/>
                  </a:lnTo>
                  <a:cubicBezTo>
                    <a:pt x="3429828" y="1195754"/>
                    <a:pt x="3427949" y="1200290"/>
                    <a:pt x="3424605" y="1203635"/>
                  </a:cubicBezTo>
                  <a:cubicBezTo>
                    <a:pt x="3421260" y="1206979"/>
                    <a:pt x="3416724" y="1208858"/>
                    <a:pt x="3411993" y="1208858"/>
                  </a:cubicBezTo>
                  <a:lnTo>
                    <a:pt x="17835" y="1208858"/>
                  </a:lnTo>
                  <a:cubicBezTo>
                    <a:pt x="13105" y="1208858"/>
                    <a:pt x="8568" y="1206979"/>
                    <a:pt x="5224" y="1203635"/>
                  </a:cubicBezTo>
                  <a:cubicBezTo>
                    <a:pt x="1879" y="1200290"/>
                    <a:pt x="0" y="1195754"/>
                    <a:pt x="0" y="1191024"/>
                  </a:cubicBezTo>
                  <a:lnTo>
                    <a:pt x="0" y="17835"/>
                  </a:lnTo>
                  <a:cubicBezTo>
                    <a:pt x="0" y="13105"/>
                    <a:pt x="1879" y="8568"/>
                    <a:pt x="5224" y="5224"/>
                  </a:cubicBezTo>
                  <a:cubicBezTo>
                    <a:pt x="8568" y="1879"/>
                    <a:pt x="13105" y="0"/>
                    <a:pt x="17835" y="0"/>
                  </a:cubicBezTo>
                  <a:close/>
                </a:path>
              </a:pathLst>
            </a:custGeom>
            <a:solidFill>
              <a:srgbClr val="ECE1D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429828" cy="125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69567" y="4212567"/>
            <a:ext cx="12162625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292562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Our client is exploring the opportunity to invest in an Airbnb property in Istanbul. Before committing, they need insights into:</a:t>
            </a:r>
          </a:p>
          <a:p>
            <a:pPr algn="ctr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92562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Which neighborhoods are most active?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92562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What property types are most appreciated by guests?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92562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How much do successful hosts typically earn?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77789" y="2857481"/>
            <a:ext cx="5988043" cy="6076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2173" indent="-381086" lvl="1">
              <a:lnSpc>
                <a:spcPts val="4391"/>
              </a:lnSpc>
              <a:buFont typeface="Arial"/>
              <a:buChar char="•"/>
            </a:pPr>
            <a:r>
              <a:rPr lang="en-US" b="true" sz="3530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Beyoglu </a:t>
            </a:r>
            <a:r>
              <a:rPr lang="en-US" sz="3530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dominates the market with </a:t>
            </a:r>
            <a:r>
              <a:rPr lang="en-US" b="true" sz="3530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~4500 </a:t>
            </a:r>
            <a:r>
              <a:rPr lang="en-US" sz="3530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listings, accounting for </a:t>
            </a:r>
            <a:r>
              <a:rPr lang="en-US" b="true" sz="3530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47%</a:t>
            </a:r>
            <a:r>
              <a:rPr lang="en-US" sz="3530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of listings in the top 5 neighborhoods.</a:t>
            </a:r>
          </a:p>
          <a:p>
            <a:pPr algn="l">
              <a:lnSpc>
                <a:spcPts val="4391"/>
              </a:lnSpc>
            </a:pPr>
          </a:p>
          <a:p>
            <a:pPr algn="l" marL="762173" indent="-381086" lvl="1">
              <a:lnSpc>
                <a:spcPts val="4391"/>
              </a:lnSpc>
              <a:buFont typeface="Arial"/>
              <a:buChar char="•"/>
            </a:pPr>
            <a:r>
              <a:rPr lang="en-US" sz="3530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This suggests </a:t>
            </a:r>
            <a:r>
              <a:rPr lang="en-US" b="true" sz="3530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high demand</a:t>
            </a:r>
            <a:r>
              <a:rPr lang="en-US" sz="3530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and potential visibility for new properties in this area.</a:t>
            </a:r>
          </a:p>
          <a:p>
            <a:pPr algn="l">
              <a:lnSpc>
                <a:spcPts val="439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875609" y="533779"/>
            <a:ext cx="10244695" cy="140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b="true" sz="4500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Q1 – Which Neighborhoods Have the Most Listings?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0696">
            <a:off x="14939466" y="8144946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57898" y="2491797"/>
            <a:ext cx="10835422" cy="6826316"/>
          </a:xfrm>
          <a:custGeom>
            <a:avLst/>
            <a:gdLst/>
            <a:ahLst/>
            <a:cxnLst/>
            <a:rect r="r" b="b" t="t" l="l"/>
            <a:pathLst>
              <a:path h="6826316" w="10835422">
                <a:moveTo>
                  <a:pt x="0" y="0"/>
                </a:moveTo>
                <a:lnTo>
                  <a:pt x="10835421" y="0"/>
                </a:lnTo>
                <a:lnTo>
                  <a:pt x="10835421" y="6826315"/>
                </a:lnTo>
                <a:lnTo>
                  <a:pt x="0" y="68263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8966" y="2865929"/>
            <a:ext cx="5654818" cy="5644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9836" indent="-429918" lvl="1">
              <a:lnSpc>
                <a:spcPts val="4954"/>
              </a:lnSpc>
              <a:buFont typeface="Arial"/>
              <a:buChar char="•"/>
            </a:pPr>
            <a:r>
              <a:rPr lang="en-US" b="true" sz="398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Entire Condo</a:t>
            </a:r>
            <a:r>
              <a:rPr lang="en-US" sz="398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receives the </a:t>
            </a:r>
            <a:r>
              <a:rPr lang="en-US" b="true" sz="398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highest average review rating </a:t>
            </a:r>
            <a:r>
              <a:rPr lang="en-US" sz="398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of </a:t>
            </a:r>
            <a:r>
              <a:rPr lang="en-US" b="true" sz="398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4.76.</a:t>
            </a:r>
            <a:r>
              <a:rPr lang="en-US" sz="398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</a:p>
          <a:p>
            <a:pPr algn="l">
              <a:lnSpc>
                <a:spcPts val="4954"/>
              </a:lnSpc>
            </a:pPr>
          </a:p>
          <a:p>
            <a:pPr algn="l" marL="859836" indent="-429918" lvl="1">
              <a:lnSpc>
                <a:spcPts val="4954"/>
              </a:lnSpc>
              <a:buFont typeface="Arial"/>
              <a:buChar char="•"/>
            </a:pPr>
            <a:r>
              <a:rPr lang="en-US" sz="398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Gu</a:t>
            </a:r>
            <a:r>
              <a:rPr lang="en-US" sz="398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ests consistently rate this property type more </a:t>
            </a:r>
            <a:r>
              <a:rPr lang="en-US" b="true" sz="398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positively </a:t>
            </a:r>
            <a:r>
              <a:rPr lang="en-US" sz="398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than others.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75609" y="533779"/>
            <a:ext cx="10244695" cy="140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7"/>
              </a:lnSpc>
            </a:pPr>
            <a:r>
              <a:rPr lang="en-US" b="true" sz="4499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Q2 – What Property Types Get the Best Reviews?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0696">
            <a:off x="14939466" y="8144946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79446" y="2599393"/>
            <a:ext cx="11301259" cy="6187439"/>
          </a:xfrm>
          <a:custGeom>
            <a:avLst/>
            <a:gdLst/>
            <a:ahLst/>
            <a:cxnLst/>
            <a:rect r="r" b="b" t="t" l="l"/>
            <a:pathLst>
              <a:path h="6187439" w="11301259">
                <a:moveTo>
                  <a:pt x="0" y="0"/>
                </a:moveTo>
                <a:lnTo>
                  <a:pt x="11301259" y="0"/>
                </a:lnTo>
                <a:lnTo>
                  <a:pt x="11301259" y="6187440"/>
                </a:lnTo>
                <a:lnTo>
                  <a:pt x="0" y="61874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8966" y="2865929"/>
            <a:ext cx="5900480" cy="6380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5068" indent="-397534" lvl="1">
              <a:lnSpc>
                <a:spcPts val="4581"/>
              </a:lnSpc>
              <a:buFont typeface="Arial"/>
              <a:buChar char="•"/>
            </a:pPr>
            <a:r>
              <a:rPr lang="en-US" b="true" sz="368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Successful hosts</a:t>
            </a:r>
            <a:r>
              <a:rPr lang="en-US" sz="368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(with rating ≥ 4.7) earn an average of </a:t>
            </a:r>
            <a:r>
              <a:rPr lang="en-US" b="true" sz="368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$351,657 per year</a:t>
            </a:r>
          </a:p>
          <a:p>
            <a:pPr algn="l">
              <a:lnSpc>
                <a:spcPts val="4581"/>
              </a:lnSpc>
            </a:pPr>
          </a:p>
          <a:p>
            <a:pPr algn="l" marL="795068" indent="-397534" lvl="1">
              <a:lnSpc>
                <a:spcPts val="4581"/>
              </a:lnSpc>
              <a:buFont typeface="Arial"/>
              <a:buChar char="•"/>
            </a:pPr>
            <a:r>
              <a:rPr lang="en-US" sz="368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 contrast, others earn significantly less (~$224,700), proving that high-rated hosts generate </a:t>
            </a:r>
            <a:r>
              <a:rPr lang="en-US" b="true" sz="368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better returns</a:t>
            </a:r>
            <a:r>
              <a:rPr lang="en-US" sz="368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75609" y="533779"/>
            <a:ext cx="10481593" cy="140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b="true" sz="4500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Q3 – How Much Revenue Do Successful Hosts Generate?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628878" y="-2293406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35325">
            <a:off x="-1322117" y="8433472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0696">
            <a:off x="14939466" y="8144946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795331" y="2691207"/>
            <a:ext cx="10993616" cy="6554943"/>
          </a:xfrm>
          <a:custGeom>
            <a:avLst/>
            <a:gdLst/>
            <a:ahLst/>
            <a:cxnLst/>
            <a:rect r="r" b="b" t="t" l="l"/>
            <a:pathLst>
              <a:path h="6554943" w="10993616">
                <a:moveTo>
                  <a:pt x="0" y="0"/>
                </a:moveTo>
                <a:lnTo>
                  <a:pt x="10993615" y="0"/>
                </a:lnTo>
                <a:lnTo>
                  <a:pt x="10993615" y="6554943"/>
                </a:lnTo>
                <a:lnTo>
                  <a:pt x="0" y="655494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22968" y="3674876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1"/>
                </a:lnTo>
                <a:lnTo>
                  <a:pt x="0" y="1381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22968" y="5464099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58202" y="7255244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199004" y="3850912"/>
            <a:ext cx="1029499" cy="102949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99004" y="5640135"/>
            <a:ext cx="1029499" cy="102949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234237" y="7431280"/>
            <a:ext cx="1029499" cy="102949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75961" y="3840030"/>
            <a:ext cx="4899276" cy="3623338"/>
          </a:xfrm>
          <a:custGeom>
            <a:avLst/>
            <a:gdLst/>
            <a:ahLst/>
            <a:cxnLst/>
            <a:rect r="r" b="b" t="t" l="l"/>
            <a:pathLst>
              <a:path h="3623338" w="4899276">
                <a:moveTo>
                  <a:pt x="0" y="0"/>
                </a:moveTo>
                <a:lnTo>
                  <a:pt x="4899276" y="0"/>
                </a:lnTo>
                <a:lnTo>
                  <a:pt x="4899276" y="3623338"/>
                </a:lnTo>
                <a:lnTo>
                  <a:pt x="0" y="3623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551182" y="697361"/>
            <a:ext cx="8617184" cy="89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b="true" sz="5718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Final Recommendation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1891915" y="-1567469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1"/>
                </a:lnTo>
                <a:lnTo>
                  <a:pt x="0" y="4586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411827">
            <a:off x="15499073" y="7298761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7981446">
            <a:off x="14971229" y="-1289640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2" y="0"/>
                </a:lnTo>
                <a:lnTo>
                  <a:pt x="4576142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2830696">
            <a:off x="-389036" y="7933537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2" y="0"/>
                </a:lnTo>
                <a:lnTo>
                  <a:pt x="28354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673579" y="3909098"/>
            <a:ext cx="8792634" cy="130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799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Focus on Beyoglu</a:t>
            </a:r>
            <a:r>
              <a:rPr lang="en-US" sz="2799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as it has the highest number of active listings, indicating strong market activity and demand.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73579" y="5698321"/>
            <a:ext cx="7748151" cy="130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799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Invest in an entire condo</a:t>
            </a:r>
            <a:r>
              <a:rPr lang="en-US" sz="2799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which receives the most positive reviews among property types, reflecting higher guest satisfaction.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708812" y="7489466"/>
            <a:ext cx="8757400" cy="130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799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Prioritize listing quality and guest experience</a:t>
            </a:r>
            <a:r>
              <a:rPr lang="en-US" sz="2799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to maintain a review score of 4.7 or higher, as this significantly increases potential revenue for hosts.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233841" y="4112665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233841" y="5901887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269074" y="7693032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375237" y="2261920"/>
            <a:ext cx="9444111" cy="588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3"/>
              </a:lnSpc>
            </a:pPr>
            <a:r>
              <a:rPr lang="en-US" sz="3473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Should you invest in Airbnb in Istanbul?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375237" y="3161925"/>
            <a:ext cx="4058603" cy="397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  <a:spcBef>
                <a:spcPct val="0"/>
              </a:spcBef>
            </a:pPr>
            <a:r>
              <a:rPr lang="en-US" b="true" sz="2366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Y</a:t>
            </a:r>
            <a:r>
              <a:rPr lang="en-US" b="true" sz="2366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es</a:t>
            </a:r>
            <a:r>
              <a:rPr lang="en-US" sz="2366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here's what you should do: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32579" y="3706893"/>
            <a:ext cx="8994142" cy="127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5"/>
              </a:lnSpc>
            </a:pPr>
            <a:r>
              <a:rPr lang="en-US" b="true" sz="743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46929" y="5105400"/>
            <a:ext cx="899414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DAGr5FAFFa4</dc:identifier>
  <dcterms:modified xsi:type="dcterms:W3CDTF">2011-08-01T06:04:30Z</dcterms:modified>
  <cp:revision>1</cp:revision>
  <dc:title>Blue and Cream Illustrative SWOT Analysis Presentation</dc:title>
</cp:coreProperties>
</file>