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96" r:id="rId5"/>
  </p:sldMasterIdLst>
  <p:notesMasterIdLst>
    <p:notesMasterId r:id="rId11"/>
  </p:notesMasterIdLst>
  <p:handoutMasterIdLst>
    <p:handoutMasterId r:id="rId12"/>
  </p:handoutMasterIdLst>
  <p:sldIdLst>
    <p:sldId id="262" r:id="rId6"/>
    <p:sldId id="259" r:id="rId7"/>
    <p:sldId id="260" r:id="rId8"/>
    <p:sldId id="257" r:id="rId9"/>
    <p:sldId id="258" r:id="rId10"/>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020B0D-6F11-480E-6D5B-1C8B4C4D5B13}" name="Susan Robinson" initials="SR" userId="S::susan.robinson@ba.com::bd9a80f1-9417-4c5f-a51c-c43c10bbe4ea" providerId="AD"/>
  <p188:author id="{0DB60536-BDA6-B3E9-DDC1-435976C94759}" name="Sandra Green" initials="SG" userId="S::sandra.green@ba.com::2185cfad-8141-4ae4-81aa-2284156464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san Robinson" initials="SR" lastIdx="1" clrIdx="0">
    <p:extLst>
      <p:ext uri="{19B8F6BF-5375-455C-9EA6-DF929625EA0E}">
        <p15:presenceInfo xmlns:p15="http://schemas.microsoft.com/office/powerpoint/2012/main" userId="S::susan.robinson@ba.com::bd9a80f1-9417-4c5f-a51c-c43c10bbe4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0B5574"/>
    <a:srgbClr val="BCCFEC"/>
    <a:srgbClr val="ADD1D7"/>
    <a:srgbClr val="E47874"/>
    <a:srgbClr val="BEB3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FD8FC5-53C5-1443-9915-3AD6E5146F57}"/>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37BDE66-419A-C942-BD40-DBE6EF0834F5}"/>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6BC3862-9A0E-8D45-8851-D3D1E9E79E35}" type="datetimeFigureOut">
              <a:rPr lang="en-GB" smtClean="0"/>
              <a:t>12/03/2024</a:t>
            </a:fld>
            <a:endParaRPr lang="en-GB"/>
          </a:p>
        </p:txBody>
      </p:sp>
      <p:sp>
        <p:nvSpPr>
          <p:cNvPr id="4" name="Footer Placeholder 3">
            <a:extLst>
              <a:ext uri="{FF2B5EF4-FFF2-40B4-BE49-F238E27FC236}">
                <a16:creationId xmlns:a16="http://schemas.microsoft.com/office/drawing/2014/main" id="{C5C5892D-D1DF-524A-995F-C2AC70EDDB0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F487BF9-7D54-9542-A137-65D3B7AB84F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389D33C-CC47-D941-BA46-9DC756C74826}" type="slidenum">
              <a:rPr lang="en-GB" smtClean="0"/>
              <a:t>‹#›</a:t>
            </a:fld>
            <a:endParaRPr lang="en-GB"/>
          </a:p>
        </p:txBody>
      </p:sp>
    </p:spTree>
    <p:extLst>
      <p:ext uri="{BB962C8B-B14F-4D97-AF65-F5344CB8AC3E}">
        <p14:creationId xmlns:p14="http://schemas.microsoft.com/office/powerpoint/2010/main" val="29607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F219FAC-6822-5D45-B6D7-159040EBDA1D}" type="datetimeFigureOut">
              <a:rPr lang="en-US" smtClean="0"/>
              <a:t>3/12/2024</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70E1B22-2DBE-1B42-9AD7-8EA3C1BAF1FD}" type="slidenum">
              <a:rPr lang="en-US" smtClean="0"/>
              <a:t>‹#›</a:t>
            </a:fld>
            <a:endParaRPr lang="en-US"/>
          </a:p>
        </p:txBody>
      </p:sp>
    </p:spTree>
    <p:extLst>
      <p:ext uri="{BB962C8B-B14F-4D97-AF65-F5344CB8AC3E}">
        <p14:creationId xmlns:p14="http://schemas.microsoft.com/office/powerpoint/2010/main" val="35434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0E1B22-2DBE-1B42-9AD7-8EA3C1BAF1FD}" type="slidenum">
              <a:rPr lang="en-US" smtClean="0"/>
              <a:t>1</a:t>
            </a:fld>
            <a:endParaRPr lang="en-US"/>
          </a:p>
        </p:txBody>
      </p:sp>
    </p:spTree>
    <p:extLst>
      <p:ext uri="{BB962C8B-B14F-4D97-AF65-F5344CB8AC3E}">
        <p14:creationId xmlns:p14="http://schemas.microsoft.com/office/powerpoint/2010/main" val="356454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0E1B22-2DBE-1B42-9AD7-8EA3C1BAF1FD}" type="slidenum">
              <a:rPr lang="en-US" smtClean="0"/>
              <a:t>2</a:t>
            </a:fld>
            <a:endParaRPr lang="en-US"/>
          </a:p>
        </p:txBody>
      </p:sp>
    </p:spTree>
    <p:extLst>
      <p:ext uri="{BB962C8B-B14F-4D97-AF65-F5344CB8AC3E}">
        <p14:creationId xmlns:p14="http://schemas.microsoft.com/office/powerpoint/2010/main" val="4115620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78134-AD62-EA5C-0BCF-930C66426C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8E6277-1982-F31C-30B4-803462C28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FB51E5-635E-491B-CD20-024DFFCA467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3AC52DF-0FB3-35A0-8B0A-44B11179806F}"/>
              </a:ext>
            </a:extLst>
          </p:cNvPr>
          <p:cNvSpPr>
            <a:spLocks noGrp="1"/>
          </p:cNvSpPr>
          <p:nvPr>
            <p:ph type="sldNum" sz="quarter" idx="5"/>
          </p:nvPr>
        </p:nvSpPr>
        <p:spPr/>
        <p:txBody>
          <a:bodyPr/>
          <a:lstStyle/>
          <a:p>
            <a:fld id="{370E1B22-2DBE-1B42-9AD7-8EA3C1BAF1FD}" type="slidenum">
              <a:rPr lang="en-US" smtClean="0"/>
              <a:t>3</a:t>
            </a:fld>
            <a:endParaRPr lang="en-US"/>
          </a:p>
        </p:txBody>
      </p:sp>
    </p:spTree>
    <p:extLst>
      <p:ext uri="{BB962C8B-B14F-4D97-AF65-F5344CB8AC3E}">
        <p14:creationId xmlns:p14="http://schemas.microsoft.com/office/powerpoint/2010/main" val="1318428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0E1B22-2DBE-1B42-9AD7-8EA3C1BAF1FD}" type="slidenum">
              <a:rPr lang="en-US" smtClean="0"/>
              <a:t>4</a:t>
            </a:fld>
            <a:endParaRPr lang="en-US"/>
          </a:p>
        </p:txBody>
      </p:sp>
    </p:spTree>
    <p:extLst>
      <p:ext uri="{BB962C8B-B14F-4D97-AF65-F5344CB8AC3E}">
        <p14:creationId xmlns:p14="http://schemas.microsoft.com/office/powerpoint/2010/main" val="4216623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1-84B1-4AFC-B45F-6282A9D900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E29384-1523-4337-B839-96FA617ED957}"/>
              </a:ext>
            </a:extLst>
          </p:cNvPr>
          <p:cNvSpPr>
            <a:spLocks noGrp="1"/>
          </p:cNvSpPr>
          <p:nvPr>
            <p:ph type="dt" sz="half" idx="10"/>
          </p:nvPr>
        </p:nvSpPr>
        <p:spPr/>
        <p:txBody>
          <a:bodyPr/>
          <a:lstStyle/>
          <a:p>
            <a:fld id="{0CBD1D9E-D27F-4554-BE6E-550908FE1FBE}" type="datetime1">
              <a:rPr lang="en-GB" smtClean="0"/>
              <a:pPr/>
              <a:t>12/03/2024</a:t>
            </a:fld>
            <a:endParaRPr lang="en-GB"/>
          </a:p>
        </p:txBody>
      </p:sp>
      <p:sp>
        <p:nvSpPr>
          <p:cNvPr id="4" name="Content Placeholder 2">
            <a:extLst>
              <a:ext uri="{FF2B5EF4-FFF2-40B4-BE49-F238E27FC236}">
                <a16:creationId xmlns:a16="http://schemas.microsoft.com/office/drawing/2014/main" id="{2B9385B3-85E9-4023-BC4A-ADA40024170A}"/>
              </a:ext>
            </a:extLst>
          </p:cNvPr>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7938" indent="0">
              <a:buNone/>
              <a:tabLst/>
              <a:defRPr sz="1400"/>
            </a:lvl2pPr>
            <a:lvl3pPr marL="447675" indent="-188913">
              <a:tabLst/>
              <a:defRPr sz="1200"/>
            </a:lvl3pPr>
            <a:lvl4pPr marL="715963" indent="-233363">
              <a:tabLst/>
              <a:defRPr sz="1100"/>
            </a:lvl4pPr>
            <a:lvl5pPr marL="984250" indent="-233363">
              <a:tabLst/>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6901143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47874"/>
        </a:solidFill>
        <a:effectLst/>
      </p:bgPr>
    </p:bg>
    <p:spTree>
      <p:nvGrpSpPr>
        <p:cNvPr id="1" name=""/>
        <p:cNvGrpSpPr/>
        <p:nvPr/>
      </p:nvGrpSpPr>
      <p:grpSpPr>
        <a:xfrm>
          <a:off x="0" y="0"/>
          <a:ext cx="0" cy="0"/>
          <a:chOff x="0" y="0"/>
          <a:chExt cx="0" cy="0"/>
        </a:xfrm>
      </p:grpSpPr>
      <p:sp>
        <p:nvSpPr>
          <p:cNvPr id="2" name="Text Placeholder 19">
            <a:extLst>
              <a:ext uri="{FF2B5EF4-FFF2-40B4-BE49-F238E27FC236}">
                <a16:creationId xmlns:a16="http://schemas.microsoft.com/office/drawing/2014/main" id="{A0E0B4F7-25A6-07E6-ABB4-145D294D87B4}"/>
              </a:ext>
            </a:extLst>
          </p:cNvPr>
          <p:cNvSpPr txBox="1">
            <a:spLocks/>
          </p:cNvSpPr>
          <p:nvPr userDrawn="1"/>
        </p:nvSpPr>
        <p:spPr>
          <a:xfrm>
            <a:off x="1338470" y="291519"/>
            <a:ext cx="9144000" cy="275781"/>
          </a:xfrm>
        </p:spPr>
        <p:txBody>
          <a:bodyPr anchor="ctr">
            <a:spAutoFit/>
          </a:bodyPr>
          <a:lstStyle>
            <a:lvl1pPr marL="0" indent="0" algn="ctr" defTabSz="914400" rtl="0" eaLnBrk="1" latinLnBrk="0" hangingPunct="1">
              <a:lnSpc>
                <a:spcPct val="150000"/>
              </a:lnSpc>
              <a:spcBef>
                <a:spcPts val="1000"/>
              </a:spcBef>
              <a:buFont typeface="Arial" panose="020B0604020202020204" pitchFamily="34" charset="0"/>
              <a:buNone/>
              <a:defRPr sz="1100" b="0" i="0" kern="1200" spc="150" baseline="0">
                <a:solidFill>
                  <a:schemeClr val="tx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PURPOSES OF FORAGE VIRTUAL WORK EXPERIENCE PROGRAM</a:t>
            </a:r>
          </a:p>
        </p:txBody>
      </p:sp>
    </p:spTree>
    <p:extLst>
      <p:ext uri="{BB962C8B-B14F-4D97-AF65-F5344CB8AC3E}">
        <p14:creationId xmlns:p14="http://schemas.microsoft.com/office/powerpoint/2010/main" val="1059433018"/>
      </p:ext>
    </p:extLst>
  </p:cSld>
  <p:clrMap bg1="lt1" tx1="dk1" bg2="lt2" tx2="dk2" accent1="accent1" accent2="accent2" accent3="accent3" accent4="accent4" accent5="accent5" accent6="accent6" hlink="hlink" folHlink="folHlink"/>
  <p:txStyles>
    <p:titleStyle>
      <a:lvl1pPr algn="ctr" defTabSz="914400" rtl="0" eaLnBrk="1" latinLnBrk="0" hangingPunct="1">
        <a:lnSpc>
          <a:spcPct val="90000"/>
        </a:lnSpc>
        <a:spcBef>
          <a:spcPct val="0"/>
        </a:spcBef>
        <a:buNone/>
        <a:defRPr sz="4400" b="1" i="0" kern="1200" spc="600">
          <a:ln w="19050">
            <a:solidFill>
              <a:schemeClr val="bg1"/>
            </a:solidFill>
          </a:ln>
          <a:no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chemeClr val="bg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CAE110-9424-BA48-83B0-E7C192BA04BD}"/>
              </a:ext>
            </a:extLst>
          </p:cNvPr>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A82D79-3D00-3A42-BD93-6B3D72B8C049}"/>
              </a:ext>
            </a:extLst>
          </p:cNvPr>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p>
        </p:txBody>
      </p:sp>
      <p:sp>
        <p:nvSpPr>
          <p:cNvPr id="13" name="Slide Number Placeholder 5">
            <a:extLst>
              <a:ext uri="{FF2B5EF4-FFF2-40B4-BE49-F238E27FC236}">
                <a16:creationId xmlns:a16="http://schemas.microsoft.com/office/drawing/2014/main" id="{EB54ABC8-9A94-4548-9736-C4C7B4C0BAE2}"/>
              </a:ext>
            </a:extLst>
          </p:cNvPr>
          <p:cNvSpPr txBox="1">
            <a:spLocks/>
          </p:cNvSpPr>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pPr algn="r"/>
              <a:t>‹#›</a:t>
            </a:fld>
            <a:endParaRPr lang="en-GB" sz="1000" b="0" i="0">
              <a:solidFill>
                <a:srgbClr val="BEB3B2"/>
              </a:solidFill>
              <a:latin typeface="Mylius Modern" panose="020B0504020202020204" pitchFamily="34" charset="0"/>
            </a:endParaRPr>
          </a:p>
        </p:txBody>
      </p:sp>
      <p:sp>
        <p:nvSpPr>
          <p:cNvPr id="6" name="Title Placeholder 1">
            <a:extLst>
              <a:ext uri="{FF2B5EF4-FFF2-40B4-BE49-F238E27FC236}">
                <a16:creationId xmlns:a16="http://schemas.microsoft.com/office/drawing/2014/main" id="{58A772E0-A577-FA4A-8DD2-882CD356302E}"/>
              </a:ext>
            </a:extLst>
          </p:cNvPr>
          <p:cNvSpPr>
            <a:spLocks noGrp="1"/>
          </p:cNvSpPr>
          <p:nvPr>
            <p:ph type="title"/>
          </p:nvPr>
        </p:nvSpPr>
        <p:spPr>
          <a:xfrm>
            <a:off x="343672" y="323488"/>
            <a:ext cx="8797438" cy="442867"/>
          </a:xfrm>
          <a:prstGeom prst="rect">
            <a:avLst/>
          </a:prstGeom>
        </p:spPr>
        <p:txBody>
          <a:bodyPr vert="horz" wrap="square" lIns="0" tIns="0" rIns="0" bIns="0" rtlCol="0" anchor="ctr" anchorCtr="0">
            <a:noAutofit/>
          </a:bodyPr>
          <a:lstStyle/>
          <a:p>
            <a:r>
              <a:rPr lang="en-GB"/>
              <a:t>CLICK TO EDIT MASTER TITLE STYLE</a:t>
            </a:r>
          </a:p>
        </p:txBody>
      </p:sp>
      <p:pic>
        <p:nvPicPr>
          <p:cNvPr id="8" name="Picture 7" descr="Shape, rectangle&#10;&#10;Description automatically generated">
            <a:extLst>
              <a:ext uri="{FF2B5EF4-FFF2-40B4-BE49-F238E27FC236}">
                <a16:creationId xmlns:a16="http://schemas.microsoft.com/office/drawing/2014/main" id="{282FE7E8-8ACE-C049-AD78-27A9B8AC9B86}"/>
              </a:ext>
            </a:extLst>
          </p:cNvPr>
          <p:cNvPicPr>
            <a:picLocks noChangeAspect="1"/>
          </p:cNvPicPr>
          <p:nvPr userDrawn="1"/>
        </p:nvPicPr>
        <p:blipFill>
          <a:blip r:embed="rId3"/>
          <a:stretch>
            <a:fillRect/>
          </a:stretch>
        </p:blipFill>
        <p:spPr>
          <a:xfrm>
            <a:off x="10810753" y="368300"/>
            <a:ext cx="1046285" cy="260270"/>
          </a:xfrm>
          <a:prstGeom prst="rect">
            <a:avLst/>
          </a:prstGeom>
        </p:spPr>
      </p:pic>
      <p:sp>
        <p:nvSpPr>
          <p:cNvPr id="9" name="Date Placeholder 3">
            <a:extLst>
              <a:ext uri="{FF2B5EF4-FFF2-40B4-BE49-F238E27FC236}">
                <a16:creationId xmlns:a16="http://schemas.microsoft.com/office/drawing/2014/main" id="{C33239F7-E119-B84B-937E-C500AF04A255}"/>
              </a:ext>
            </a:extLst>
          </p:cNvPr>
          <p:cNvSpPr>
            <a:spLocks noGrp="1"/>
          </p:cNvSpPr>
          <p:nvPr>
            <p:ph type="dt" sz="half" idx="2"/>
          </p:nvPr>
        </p:nvSpPr>
        <p:spPr>
          <a:xfrm>
            <a:off x="8592159" y="6622164"/>
            <a:ext cx="2741736" cy="107722"/>
          </a:xfrm>
          <a:prstGeom prst="rect">
            <a:avLst/>
          </a:prstGeom>
        </p:spPr>
        <p:txBody>
          <a:bodyPr vert="horz" wrap="square" lIns="0" tIns="0" rIns="0" bIns="0" rtlCol="0" anchor="ctr">
            <a:spAutoFit/>
          </a:bodyPr>
          <a:lstStyle>
            <a:lvl1pPr algn="r">
              <a:defRPr lang="en-GB" sz="700" b="0" i="0" cap="all" spc="110" baseline="0" smtClean="0">
                <a:solidFill>
                  <a:srgbClr val="BEB3B2"/>
                </a:solidFill>
                <a:latin typeface="Mylius Modern" panose="020B0504020202020204" pitchFamily="34" charset="0"/>
              </a:defRPr>
            </a:lvl1pPr>
          </a:lstStyle>
          <a:p>
            <a:fld id="{0CBD1D9E-D27F-4554-BE6E-550908FE1FBE}" type="datetime1">
              <a:rPr lang="en-GB" smtClean="0"/>
              <a:pPr/>
              <a:t>12/03/2024</a:t>
            </a:fld>
            <a:endParaRPr lang="en-GB"/>
          </a:p>
        </p:txBody>
      </p:sp>
    </p:spTree>
    <p:extLst>
      <p:ext uri="{BB962C8B-B14F-4D97-AF65-F5344CB8AC3E}">
        <p14:creationId xmlns:p14="http://schemas.microsoft.com/office/powerpoint/2010/main" val="252218035"/>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2800" b="0" i="0" kern="1200" cap="all" spc="600" baseline="0">
          <a:solidFill>
            <a:schemeClr val="bg1"/>
          </a:solid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b="0" i="0" kern="1200">
          <a:solidFill>
            <a:srgbClr val="0B5574"/>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rgbClr val="0B5574"/>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b="0" i="0" kern="1200">
          <a:solidFill>
            <a:srgbClr val="0B5574"/>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orient="horz" pos="232">
          <p15:clr>
            <a:srgbClr val="F26B43"/>
          </p15:clr>
        </p15:guide>
        <p15:guide id="3" pos="7469">
          <p15:clr>
            <a:srgbClr val="F26B43"/>
          </p15:clr>
        </p15:guide>
        <p15:guide id="4"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DA6EA8-AE4F-3CB2-A6AC-AC626B009E6B}"/>
              </a:ext>
            </a:extLst>
          </p:cNvPr>
          <p:cNvPicPr>
            <a:picLocks noChangeAspect="1"/>
          </p:cNvPicPr>
          <p:nvPr/>
        </p:nvPicPr>
        <p:blipFill>
          <a:blip r:embed="rId3"/>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763082B8-BEFD-646E-586E-6E3D09BB8482}"/>
              </a:ext>
            </a:extLst>
          </p:cNvPr>
          <p:cNvSpPr txBox="1"/>
          <p:nvPr/>
        </p:nvSpPr>
        <p:spPr>
          <a:xfrm>
            <a:off x="3768780" y="4880850"/>
            <a:ext cx="5928851" cy="523220"/>
          </a:xfrm>
          <a:prstGeom prst="rect">
            <a:avLst/>
          </a:prstGeom>
          <a:noFill/>
        </p:spPr>
        <p:txBody>
          <a:bodyPr wrap="square" rtlCol="0">
            <a:spAutoFit/>
          </a:bodyPr>
          <a:lstStyle/>
          <a:p>
            <a:r>
              <a:rPr lang="en-IN" sz="2800" b="1" dirty="0">
                <a:solidFill>
                  <a:srgbClr val="F6F6F6"/>
                </a:solidFill>
                <a:latin typeface="Mylius Modern" panose="020B0504020202020204"/>
              </a:rPr>
              <a:t>Predictive Modelling Conclusion</a:t>
            </a:r>
          </a:p>
        </p:txBody>
      </p:sp>
      <p:sp>
        <p:nvSpPr>
          <p:cNvPr id="3" name="TextBox 2">
            <a:extLst>
              <a:ext uri="{FF2B5EF4-FFF2-40B4-BE49-F238E27FC236}">
                <a16:creationId xmlns:a16="http://schemas.microsoft.com/office/drawing/2014/main" id="{B1AAE6DF-1CBD-E0C6-5EAF-5D081F0B30E7}"/>
              </a:ext>
            </a:extLst>
          </p:cNvPr>
          <p:cNvSpPr txBox="1"/>
          <p:nvPr/>
        </p:nvSpPr>
        <p:spPr>
          <a:xfrm>
            <a:off x="8721969" y="5946369"/>
            <a:ext cx="3470031" cy="738664"/>
          </a:xfrm>
          <a:prstGeom prst="rect">
            <a:avLst/>
          </a:prstGeom>
          <a:noFill/>
        </p:spPr>
        <p:txBody>
          <a:bodyPr wrap="square" rtlCol="0">
            <a:spAutoFit/>
          </a:bodyPr>
          <a:lstStyle/>
          <a:p>
            <a:r>
              <a:rPr lang="en-US" sz="2400" b="1" dirty="0">
                <a:solidFill>
                  <a:srgbClr val="F6F6F6"/>
                </a:solidFill>
                <a:latin typeface="Mylius Modern" panose="020B0504020202020204"/>
              </a:rPr>
              <a:t>By :</a:t>
            </a:r>
            <a:br>
              <a:rPr lang="en-US" b="1" dirty="0">
                <a:solidFill>
                  <a:srgbClr val="F6F6F6"/>
                </a:solidFill>
                <a:latin typeface="Mylius Modern" panose="020B0504020202020204"/>
              </a:rPr>
            </a:br>
            <a:r>
              <a:rPr lang="en-US" b="1" dirty="0">
                <a:solidFill>
                  <a:srgbClr val="F6F6F6"/>
                </a:solidFill>
                <a:latin typeface="Mylius Modern" panose="020B0504020202020204"/>
              </a:rPr>
              <a:t>         </a:t>
            </a:r>
            <a:r>
              <a:rPr lang="en-US" b="1" dirty="0" err="1">
                <a:solidFill>
                  <a:srgbClr val="F6F6F6"/>
                </a:solidFill>
                <a:latin typeface="Mylius Modern" panose="020B0504020202020204"/>
              </a:rPr>
              <a:t>Qaidjohar</a:t>
            </a:r>
            <a:r>
              <a:rPr lang="en-US" b="1" dirty="0">
                <a:solidFill>
                  <a:srgbClr val="F6F6F6"/>
                </a:solidFill>
                <a:latin typeface="Mylius Modern" panose="020B0504020202020204"/>
              </a:rPr>
              <a:t> Dama</a:t>
            </a:r>
            <a:endParaRPr lang="en-IN" b="1" dirty="0">
              <a:solidFill>
                <a:srgbClr val="F6F6F6"/>
              </a:solidFill>
              <a:latin typeface="Mylius Modern" panose="020B0504020202020204"/>
            </a:endParaRPr>
          </a:p>
        </p:txBody>
      </p:sp>
    </p:spTree>
    <p:extLst>
      <p:ext uri="{BB962C8B-B14F-4D97-AF65-F5344CB8AC3E}">
        <p14:creationId xmlns:p14="http://schemas.microsoft.com/office/powerpoint/2010/main" val="321280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AFF6-0E37-30A3-580D-852D3806372D}"/>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408EF9E9-3C83-F5D5-C8CE-B9E3136050C6}"/>
              </a:ext>
            </a:extLst>
          </p:cNvPr>
          <p:cNvSpPr>
            <a:spLocks noGrp="1"/>
          </p:cNvSpPr>
          <p:nvPr>
            <p:ph type="title"/>
          </p:nvPr>
        </p:nvSpPr>
        <p:spPr>
          <a:xfrm>
            <a:off x="343671" y="304800"/>
            <a:ext cx="10212033" cy="461555"/>
          </a:xfrm>
        </p:spPr>
        <p:txBody>
          <a:bodyPr/>
          <a:lstStyle/>
          <a:p>
            <a:r>
              <a:rPr lang="en-IN" b="0" i="0" dirty="0">
                <a:solidFill>
                  <a:srgbClr val="ECECEC"/>
                </a:solidFill>
                <a:effectLst/>
                <a:latin typeface="Mylius Modern" panose="020B0504020202020204"/>
              </a:rPr>
              <a:t>British Airways Global Reach</a:t>
            </a:r>
            <a:endParaRPr lang="en-GB" dirty="0">
              <a:latin typeface="Mylius Modern" panose="020B0504020202020204"/>
            </a:endParaRPr>
          </a:p>
        </p:txBody>
      </p:sp>
      <p:sp>
        <p:nvSpPr>
          <p:cNvPr id="21" name="TextBox 20">
            <a:extLst>
              <a:ext uri="{FF2B5EF4-FFF2-40B4-BE49-F238E27FC236}">
                <a16:creationId xmlns:a16="http://schemas.microsoft.com/office/drawing/2014/main" id="{704CB970-074E-CE35-A3C1-7CFCE86CFC4A}"/>
              </a:ext>
            </a:extLst>
          </p:cNvPr>
          <p:cNvSpPr txBox="1"/>
          <p:nvPr/>
        </p:nvSpPr>
        <p:spPr>
          <a:xfrm>
            <a:off x="152399" y="1165299"/>
            <a:ext cx="3505201" cy="5632311"/>
          </a:xfrm>
          <a:prstGeom prst="rect">
            <a:avLst/>
          </a:prstGeom>
          <a:noFill/>
        </p:spPr>
        <p:txBody>
          <a:bodyPr wrap="square" rtlCol="0">
            <a:spAutoFit/>
          </a:bodyPr>
          <a:lstStyle/>
          <a:p>
            <a:pPr algn="just"/>
            <a:r>
              <a:rPr lang="en-US" dirty="0">
                <a:latin typeface="Mylius Modern" panose="020B0504020202020204"/>
              </a:rPr>
              <a:t>British Airways serves passengers traveling to 103 countries worldwide. However, there is one country listed as "(not set)" indicating incomplete information. Passengers have booked flights to various destinations, including popular tourist destinations like New Zealand, India, and the United Kingdom, as well as business hubs like China, Singapore, and the United States. Notably, some countries like Myanmar (Burma) and Svalbard &amp; Jan Mayen represent more remote or less frequently traveled destinations. The airline's extensive network covers diverse regions, catering to both leisure and business travelers across the globe.</a:t>
            </a:r>
          </a:p>
        </p:txBody>
      </p:sp>
      <p:pic>
        <p:nvPicPr>
          <p:cNvPr id="9" name="Picture 8">
            <a:extLst>
              <a:ext uri="{FF2B5EF4-FFF2-40B4-BE49-F238E27FC236}">
                <a16:creationId xmlns:a16="http://schemas.microsoft.com/office/drawing/2014/main" id="{63652B0C-7072-3466-64DD-5F7A16F5BA6B}"/>
              </a:ext>
            </a:extLst>
          </p:cNvPr>
          <p:cNvPicPr>
            <a:picLocks noChangeAspect="1"/>
          </p:cNvPicPr>
          <p:nvPr/>
        </p:nvPicPr>
        <p:blipFill>
          <a:blip r:embed="rId3"/>
          <a:stretch>
            <a:fillRect/>
          </a:stretch>
        </p:blipFill>
        <p:spPr>
          <a:xfrm>
            <a:off x="4038600" y="1036320"/>
            <a:ext cx="8153400" cy="5821680"/>
          </a:xfrm>
          <a:prstGeom prst="rect">
            <a:avLst/>
          </a:prstGeom>
        </p:spPr>
      </p:pic>
    </p:spTree>
    <p:extLst>
      <p:ext uri="{BB962C8B-B14F-4D97-AF65-F5344CB8AC3E}">
        <p14:creationId xmlns:p14="http://schemas.microsoft.com/office/powerpoint/2010/main" val="18120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C2F95-EB54-E56B-47F7-C4E510161F7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C031583-0D47-98C1-29F4-FD82CBF69267}"/>
              </a:ext>
            </a:extLst>
          </p:cNvPr>
          <p:cNvSpPr txBox="1"/>
          <p:nvPr/>
        </p:nvSpPr>
        <p:spPr>
          <a:xfrm>
            <a:off x="1356850" y="5786284"/>
            <a:ext cx="9429137" cy="738664"/>
          </a:xfrm>
          <a:prstGeom prst="rect">
            <a:avLst/>
          </a:prstGeom>
          <a:noFill/>
        </p:spPr>
        <p:txBody>
          <a:bodyPr wrap="square" rtlCol="0">
            <a:spAutoFit/>
          </a:bodyPr>
          <a:lstStyle/>
          <a:p>
            <a:pPr algn="just"/>
            <a:r>
              <a:rPr lang="en-US" sz="1400" b="0" i="0" dirty="0">
                <a:effectLst/>
                <a:latin typeface="Mylius Modern" panose="020B0504020202020204"/>
              </a:rPr>
              <a:t>Among the countries by booking count, Australia has the highest share with 17500, followed by Malaysia </a:t>
            </a:r>
            <a:r>
              <a:rPr lang="en-US" sz="1400" dirty="0">
                <a:latin typeface="Mylius Modern" panose="020B0504020202020204"/>
              </a:rPr>
              <a:t>7400</a:t>
            </a:r>
            <a:r>
              <a:rPr lang="en-US" sz="1400" b="0" i="0" dirty="0">
                <a:effectLst/>
                <a:latin typeface="Mylius Modern" panose="020B0504020202020204"/>
              </a:rPr>
              <a:t>, and South Korea </a:t>
            </a:r>
            <a:r>
              <a:rPr lang="en-US" sz="1400" dirty="0">
                <a:latin typeface="Mylius Modern" panose="020B0504020202020204"/>
              </a:rPr>
              <a:t>4980</a:t>
            </a:r>
            <a:r>
              <a:rPr lang="en-US" sz="1400" b="0" i="0" dirty="0">
                <a:effectLst/>
                <a:latin typeface="Mylius Modern" panose="020B0504020202020204"/>
              </a:rPr>
              <a:t>. Japan and China also represent significant portions with </a:t>
            </a:r>
            <a:r>
              <a:rPr lang="en-US" sz="1400" dirty="0">
                <a:latin typeface="Mylius Modern" panose="020B0504020202020204"/>
              </a:rPr>
              <a:t>4200</a:t>
            </a:r>
            <a:r>
              <a:rPr lang="en-US" sz="1400" b="0" i="0" dirty="0">
                <a:effectLst/>
                <a:latin typeface="Mylius Modern" panose="020B0504020202020204"/>
              </a:rPr>
              <a:t> and 3800 respectively, while the remaining countries contribute smaller percentages to the total bookings.</a:t>
            </a:r>
            <a:endParaRPr lang="en-IN" sz="1400" dirty="0">
              <a:latin typeface="Mylius Modern" panose="020B0504020202020204"/>
            </a:endParaRPr>
          </a:p>
        </p:txBody>
      </p:sp>
      <p:sp>
        <p:nvSpPr>
          <p:cNvPr id="15" name="Title 1">
            <a:extLst>
              <a:ext uri="{FF2B5EF4-FFF2-40B4-BE49-F238E27FC236}">
                <a16:creationId xmlns:a16="http://schemas.microsoft.com/office/drawing/2014/main" id="{42C2957F-0E8C-356A-A00D-15339E6CFC1E}"/>
              </a:ext>
            </a:extLst>
          </p:cNvPr>
          <p:cNvSpPr>
            <a:spLocks noGrp="1"/>
          </p:cNvSpPr>
          <p:nvPr>
            <p:ph type="title"/>
          </p:nvPr>
        </p:nvSpPr>
        <p:spPr>
          <a:xfrm>
            <a:off x="343672" y="323488"/>
            <a:ext cx="8797438" cy="442867"/>
          </a:xfrm>
        </p:spPr>
        <p:txBody>
          <a:bodyPr/>
          <a:lstStyle/>
          <a:p>
            <a:r>
              <a:rPr lang="en-IN" b="0" i="0" dirty="0">
                <a:solidFill>
                  <a:srgbClr val="ECECEC"/>
                </a:solidFill>
                <a:effectLst/>
                <a:latin typeface="Mylius Modern" panose="020B0504020202020204"/>
              </a:rPr>
              <a:t>Booking Distribution Overview</a:t>
            </a:r>
            <a:endParaRPr lang="en-GB" dirty="0">
              <a:latin typeface="Mylius Modern" panose="020B0504020202020204"/>
            </a:endParaRPr>
          </a:p>
        </p:txBody>
      </p:sp>
      <p:pic>
        <p:nvPicPr>
          <p:cNvPr id="9" name="Picture 8">
            <a:extLst>
              <a:ext uri="{FF2B5EF4-FFF2-40B4-BE49-F238E27FC236}">
                <a16:creationId xmlns:a16="http://schemas.microsoft.com/office/drawing/2014/main" id="{8D014799-5F79-4A3F-37F2-568CA1DDA9AF}"/>
              </a:ext>
            </a:extLst>
          </p:cNvPr>
          <p:cNvPicPr>
            <a:picLocks noChangeAspect="1"/>
          </p:cNvPicPr>
          <p:nvPr/>
        </p:nvPicPr>
        <p:blipFill>
          <a:blip r:embed="rId3"/>
          <a:stretch>
            <a:fillRect/>
          </a:stretch>
        </p:blipFill>
        <p:spPr>
          <a:xfrm>
            <a:off x="1356850" y="1071715"/>
            <a:ext cx="9429137" cy="4601497"/>
          </a:xfrm>
          <a:prstGeom prst="rect">
            <a:avLst/>
          </a:prstGeom>
        </p:spPr>
      </p:pic>
    </p:spTree>
    <p:extLst>
      <p:ext uri="{BB962C8B-B14F-4D97-AF65-F5344CB8AC3E}">
        <p14:creationId xmlns:p14="http://schemas.microsoft.com/office/powerpoint/2010/main" val="338417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p:txBody>
          <a:bodyPr/>
          <a:lstStyle/>
          <a:p>
            <a:r>
              <a:rPr lang="en-IN" b="0" i="0" dirty="0">
                <a:solidFill>
                  <a:srgbClr val="ECECEC"/>
                </a:solidFill>
                <a:effectLst/>
                <a:latin typeface="Mylius Modern" panose="020B0504020202020204"/>
              </a:rPr>
              <a:t>Booking Status Overview</a:t>
            </a:r>
            <a:endParaRPr lang="en-GB" dirty="0">
              <a:latin typeface="Mylius Modern" panose="020B0504020202020204"/>
            </a:endParaRPr>
          </a:p>
        </p:txBody>
      </p:sp>
      <p:sp>
        <p:nvSpPr>
          <p:cNvPr id="4" name="Rectangle: Rounded Corners 3">
            <a:extLst>
              <a:ext uri="{FF2B5EF4-FFF2-40B4-BE49-F238E27FC236}">
                <a16:creationId xmlns:a16="http://schemas.microsoft.com/office/drawing/2014/main" id="{94F5EF8C-C23B-4148-27C7-A0A1758B0E3D}"/>
              </a:ext>
            </a:extLst>
          </p:cNvPr>
          <p:cNvSpPr/>
          <p:nvPr/>
        </p:nvSpPr>
        <p:spPr>
          <a:xfrm>
            <a:off x="113754" y="1317323"/>
            <a:ext cx="2254750" cy="1410828"/>
          </a:xfrm>
          <a:prstGeom prst="roundRect">
            <a:avLst/>
          </a:prstGeom>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lumMod val="75000"/>
                  </a:schemeClr>
                </a:solidFill>
              </a:rPr>
              <a:t>total booking entries</a:t>
            </a:r>
          </a:p>
          <a:p>
            <a:pPr algn="ctr"/>
            <a:r>
              <a:rPr lang="en-CA" sz="3600" b="1" dirty="0">
                <a:solidFill>
                  <a:schemeClr val="tx1">
                    <a:lumMod val="75000"/>
                  </a:schemeClr>
                </a:solidFill>
              </a:rPr>
              <a:t>49252</a:t>
            </a:r>
          </a:p>
        </p:txBody>
      </p:sp>
      <p:sp>
        <p:nvSpPr>
          <p:cNvPr id="14" name="Content Placeholder 2">
            <a:extLst>
              <a:ext uri="{FF2B5EF4-FFF2-40B4-BE49-F238E27FC236}">
                <a16:creationId xmlns:a16="http://schemas.microsoft.com/office/drawing/2014/main" id="{8B408CB1-6ACD-7DE2-9487-72CE66007713}"/>
              </a:ext>
            </a:extLst>
          </p:cNvPr>
          <p:cNvSpPr txBox="1">
            <a:spLocks/>
          </p:cNvSpPr>
          <p:nvPr/>
        </p:nvSpPr>
        <p:spPr>
          <a:xfrm>
            <a:off x="136488" y="2872558"/>
            <a:ext cx="2232017" cy="1724031"/>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t>There are a total of 49,252 booking entries in the system.</a:t>
            </a:r>
          </a:p>
          <a:p>
            <a:pPr algn="just"/>
            <a:r>
              <a:rPr lang="en-US" sz="1400" dirty="0"/>
              <a:t>This figure encompasses all bookings recorded in the database.</a:t>
            </a:r>
            <a:endParaRPr lang="en-GB" sz="1400" dirty="0"/>
          </a:p>
        </p:txBody>
      </p:sp>
      <p:sp>
        <p:nvSpPr>
          <p:cNvPr id="15" name="Content Placeholder 2">
            <a:extLst>
              <a:ext uri="{FF2B5EF4-FFF2-40B4-BE49-F238E27FC236}">
                <a16:creationId xmlns:a16="http://schemas.microsoft.com/office/drawing/2014/main" id="{C2E71D0C-B398-3F3F-1E7F-11DEDD8381F2}"/>
              </a:ext>
            </a:extLst>
          </p:cNvPr>
          <p:cNvSpPr txBox="1">
            <a:spLocks/>
          </p:cNvSpPr>
          <p:nvPr/>
        </p:nvSpPr>
        <p:spPr>
          <a:xfrm>
            <a:off x="2910689" y="2874666"/>
            <a:ext cx="2232017" cy="1557917"/>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t>In total, 7384 bookings have been successfully completed across all entries, representing 15% of the total completed bookings</a:t>
            </a:r>
            <a:endParaRPr lang="en-GB" sz="1400" dirty="0"/>
          </a:p>
        </p:txBody>
      </p:sp>
      <p:sp>
        <p:nvSpPr>
          <p:cNvPr id="31" name="Content Placeholder 2">
            <a:extLst>
              <a:ext uri="{FF2B5EF4-FFF2-40B4-BE49-F238E27FC236}">
                <a16:creationId xmlns:a16="http://schemas.microsoft.com/office/drawing/2014/main" id="{EDE0BBC9-CCC6-32C3-4C35-8F85E454182F}"/>
              </a:ext>
            </a:extLst>
          </p:cNvPr>
          <p:cNvSpPr txBox="1">
            <a:spLocks/>
          </p:cNvSpPr>
          <p:nvPr/>
        </p:nvSpPr>
        <p:spPr>
          <a:xfrm>
            <a:off x="5792515" y="5892691"/>
            <a:ext cx="6314594" cy="35340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Out of 49263 booking entries only 15 % bookings completed.</a:t>
            </a:r>
            <a:endParaRPr lang="en-GB" sz="1800" dirty="0"/>
          </a:p>
        </p:txBody>
      </p:sp>
      <p:sp>
        <p:nvSpPr>
          <p:cNvPr id="19" name="Rectangle: Rounded Corners 18">
            <a:extLst>
              <a:ext uri="{FF2B5EF4-FFF2-40B4-BE49-F238E27FC236}">
                <a16:creationId xmlns:a16="http://schemas.microsoft.com/office/drawing/2014/main" id="{BB8BCA31-C161-120D-5ED7-0B854B75E60E}"/>
              </a:ext>
            </a:extLst>
          </p:cNvPr>
          <p:cNvSpPr/>
          <p:nvPr/>
        </p:nvSpPr>
        <p:spPr>
          <a:xfrm>
            <a:off x="2910689" y="1317323"/>
            <a:ext cx="2254751" cy="1410828"/>
          </a:xfrm>
          <a:prstGeom prst="roundRect">
            <a:avLst/>
          </a:prstGeom>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lumMod val="75000"/>
                  </a:schemeClr>
                </a:solidFill>
              </a:rPr>
              <a:t>completed bookings</a:t>
            </a:r>
          </a:p>
          <a:p>
            <a:pPr algn="ctr"/>
            <a:r>
              <a:rPr lang="en-CA" sz="3600" b="1" dirty="0">
                <a:solidFill>
                  <a:schemeClr val="tx1">
                    <a:lumMod val="75000"/>
                  </a:schemeClr>
                </a:solidFill>
              </a:rPr>
              <a:t>7384</a:t>
            </a:r>
          </a:p>
        </p:txBody>
      </p:sp>
      <p:sp>
        <p:nvSpPr>
          <p:cNvPr id="21" name="Rectangle: Rounded Corners 20">
            <a:extLst>
              <a:ext uri="{FF2B5EF4-FFF2-40B4-BE49-F238E27FC236}">
                <a16:creationId xmlns:a16="http://schemas.microsoft.com/office/drawing/2014/main" id="{6BEDE13C-7472-12D9-6574-7FD18785D89C}"/>
              </a:ext>
            </a:extLst>
          </p:cNvPr>
          <p:cNvSpPr/>
          <p:nvPr/>
        </p:nvSpPr>
        <p:spPr>
          <a:xfrm>
            <a:off x="169781" y="4835263"/>
            <a:ext cx="2254750" cy="1410828"/>
          </a:xfrm>
          <a:prstGeom prst="roundRect">
            <a:avLst/>
          </a:prstGeom>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lumMod val="75000"/>
                  </a:schemeClr>
                </a:solidFill>
              </a:rPr>
              <a:t>uncompleted bookings</a:t>
            </a:r>
          </a:p>
          <a:p>
            <a:pPr algn="ctr"/>
            <a:r>
              <a:rPr lang="en-CA" sz="3600" b="1" dirty="0">
                <a:solidFill>
                  <a:schemeClr val="tx1">
                    <a:lumMod val="75000"/>
                  </a:schemeClr>
                </a:solidFill>
              </a:rPr>
              <a:t>41868</a:t>
            </a:r>
          </a:p>
        </p:txBody>
      </p:sp>
      <p:sp>
        <p:nvSpPr>
          <p:cNvPr id="26" name="Content Placeholder 2">
            <a:extLst>
              <a:ext uri="{FF2B5EF4-FFF2-40B4-BE49-F238E27FC236}">
                <a16:creationId xmlns:a16="http://schemas.microsoft.com/office/drawing/2014/main" id="{CD88C864-BCEC-376C-4E6B-C3FACB034BF9}"/>
              </a:ext>
            </a:extLst>
          </p:cNvPr>
          <p:cNvSpPr txBox="1">
            <a:spLocks/>
          </p:cNvSpPr>
          <p:nvPr/>
        </p:nvSpPr>
        <p:spPr>
          <a:xfrm>
            <a:off x="2930126" y="4835263"/>
            <a:ext cx="2254750" cy="1168736"/>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t>In total, 41,868 bookings remain uncompleted across all entries, constituting 85% of the total completed bookings</a:t>
            </a:r>
            <a:endParaRPr lang="en-GB" sz="1400" dirty="0"/>
          </a:p>
        </p:txBody>
      </p:sp>
      <p:pic>
        <p:nvPicPr>
          <p:cNvPr id="5" name="Picture 4">
            <a:extLst>
              <a:ext uri="{FF2B5EF4-FFF2-40B4-BE49-F238E27FC236}">
                <a16:creationId xmlns:a16="http://schemas.microsoft.com/office/drawing/2014/main" id="{AB8C9D0D-9AD7-2479-64A4-E215C98D3319}"/>
              </a:ext>
            </a:extLst>
          </p:cNvPr>
          <p:cNvPicPr>
            <a:picLocks noChangeAspect="1"/>
          </p:cNvPicPr>
          <p:nvPr/>
        </p:nvPicPr>
        <p:blipFill>
          <a:blip r:embed="rId3"/>
          <a:stretch>
            <a:fillRect/>
          </a:stretch>
        </p:blipFill>
        <p:spPr>
          <a:xfrm>
            <a:off x="5965980" y="1336733"/>
            <a:ext cx="5565296" cy="4555958"/>
          </a:xfrm>
          <a:prstGeom prst="rect">
            <a:avLst/>
          </a:prstGeom>
        </p:spPr>
      </p:pic>
    </p:spTree>
    <p:extLst>
      <p:ext uri="{BB962C8B-B14F-4D97-AF65-F5344CB8AC3E}">
        <p14:creationId xmlns:p14="http://schemas.microsoft.com/office/powerpoint/2010/main" val="253919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6D31D-2EBC-2A66-D7FC-FB3B26EA1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15759-F9C5-69F0-23E5-B12DEFC42816}"/>
              </a:ext>
            </a:extLst>
          </p:cNvPr>
          <p:cNvSpPr>
            <a:spLocks noGrp="1"/>
          </p:cNvSpPr>
          <p:nvPr>
            <p:ph type="title"/>
          </p:nvPr>
        </p:nvSpPr>
        <p:spPr/>
        <p:txBody>
          <a:bodyPr/>
          <a:lstStyle/>
          <a:p>
            <a:r>
              <a:rPr lang="en-GB" dirty="0"/>
              <a:t>Predictive modelling results</a:t>
            </a:r>
          </a:p>
        </p:txBody>
      </p:sp>
      <p:sp>
        <p:nvSpPr>
          <p:cNvPr id="4" name="Rectangle: Rounded Corners 3">
            <a:extLst>
              <a:ext uri="{FF2B5EF4-FFF2-40B4-BE49-F238E27FC236}">
                <a16:creationId xmlns:a16="http://schemas.microsoft.com/office/drawing/2014/main" id="{C90B3FAC-E209-89F2-EAF6-0597E1784D9F}"/>
              </a:ext>
            </a:extLst>
          </p:cNvPr>
          <p:cNvSpPr/>
          <p:nvPr/>
        </p:nvSpPr>
        <p:spPr>
          <a:xfrm>
            <a:off x="183637" y="1217006"/>
            <a:ext cx="2081581" cy="991056"/>
          </a:xfrm>
          <a:prstGeom prst="roundRect">
            <a:avLst/>
          </a:prstGeom>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lumMod val="75000"/>
                  </a:schemeClr>
                </a:solidFill>
              </a:rPr>
              <a:t>Recall Rate</a:t>
            </a:r>
          </a:p>
          <a:p>
            <a:pPr algn="ctr"/>
            <a:r>
              <a:rPr lang="en-CA" sz="3600" b="1" dirty="0">
                <a:solidFill>
                  <a:schemeClr val="tx1">
                    <a:lumMod val="75000"/>
                  </a:schemeClr>
                </a:solidFill>
              </a:rPr>
              <a:t>84%</a:t>
            </a:r>
          </a:p>
        </p:txBody>
      </p:sp>
      <p:sp>
        <p:nvSpPr>
          <p:cNvPr id="9" name="Rectangle: Rounded Corners 8">
            <a:extLst>
              <a:ext uri="{FF2B5EF4-FFF2-40B4-BE49-F238E27FC236}">
                <a16:creationId xmlns:a16="http://schemas.microsoft.com/office/drawing/2014/main" id="{BEA38028-9BBC-7634-ABB1-1C49E6EBBC3B}"/>
              </a:ext>
            </a:extLst>
          </p:cNvPr>
          <p:cNvSpPr/>
          <p:nvPr/>
        </p:nvSpPr>
        <p:spPr>
          <a:xfrm>
            <a:off x="2743199" y="1303331"/>
            <a:ext cx="2140527" cy="991056"/>
          </a:xfrm>
          <a:prstGeom prst="roundRect">
            <a:avLst/>
          </a:prstGeom>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lumMod val="75000"/>
                  </a:schemeClr>
                </a:solidFill>
              </a:rPr>
              <a:t>Precision</a:t>
            </a:r>
          </a:p>
          <a:p>
            <a:pPr algn="ctr"/>
            <a:r>
              <a:rPr lang="en-CA" sz="3600" b="1" dirty="0">
                <a:solidFill>
                  <a:schemeClr val="tx1">
                    <a:lumMod val="75000"/>
                  </a:schemeClr>
                </a:solidFill>
              </a:rPr>
              <a:t>79%</a:t>
            </a:r>
          </a:p>
        </p:txBody>
      </p:sp>
      <p:sp>
        <p:nvSpPr>
          <p:cNvPr id="14" name="Content Placeholder 2">
            <a:extLst>
              <a:ext uri="{FF2B5EF4-FFF2-40B4-BE49-F238E27FC236}">
                <a16:creationId xmlns:a16="http://schemas.microsoft.com/office/drawing/2014/main" id="{7D93692B-84BA-1EF9-6C56-C3D8CCF86CE9}"/>
              </a:ext>
            </a:extLst>
          </p:cNvPr>
          <p:cNvSpPr txBox="1">
            <a:spLocks/>
          </p:cNvSpPr>
          <p:nvPr/>
        </p:nvSpPr>
        <p:spPr>
          <a:xfrm>
            <a:off x="184423" y="2350319"/>
            <a:ext cx="2080795" cy="760025"/>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400" dirty="0"/>
              <a:t>Chance of predicting true successful bookings. </a:t>
            </a:r>
            <a:endParaRPr lang="en-GB" sz="1200" dirty="0"/>
          </a:p>
        </p:txBody>
      </p:sp>
      <p:sp>
        <p:nvSpPr>
          <p:cNvPr id="15" name="Content Placeholder 2">
            <a:extLst>
              <a:ext uri="{FF2B5EF4-FFF2-40B4-BE49-F238E27FC236}">
                <a16:creationId xmlns:a16="http://schemas.microsoft.com/office/drawing/2014/main" id="{FE9EDA41-490F-D0C2-D5C2-89B5F13D4E13}"/>
              </a:ext>
            </a:extLst>
          </p:cNvPr>
          <p:cNvSpPr txBox="1">
            <a:spLocks/>
          </p:cNvSpPr>
          <p:nvPr/>
        </p:nvSpPr>
        <p:spPr>
          <a:xfrm>
            <a:off x="2743199" y="2350318"/>
            <a:ext cx="2140527" cy="1291239"/>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400" dirty="0"/>
              <a:t>Will be predicted as actually completed bookings out of all successfully completed bookings. </a:t>
            </a:r>
            <a:endParaRPr lang="en-GB" sz="1200" dirty="0"/>
          </a:p>
        </p:txBody>
      </p:sp>
      <p:sp>
        <p:nvSpPr>
          <p:cNvPr id="22" name="Content Placeholder 2">
            <a:extLst>
              <a:ext uri="{FF2B5EF4-FFF2-40B4-BE49-F238E27FC236}">
                <a16:creationId xmlns:a16="http://schemas.microsoft.com/office/drawing/2014/main" id="{2458954E-197D-DAF9-49DE-26E48F459274}"/>
              </a:ext>
            </a:extLst>
          </p:cNvPr>
          <p:cNvSpPr txBox="1">
            <a:spLocks/>
          </p:cNvSpPr>
          <p:nvPr/>
        </p:nvSpPr>
        <p:spPr>
          <a:xfrm>
            <a:off x="184423" y="3641557"/>
            <a:ext cx="2080795" cy="991056"/>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400" dirty="0"/>
              <a:t>Accuracy</a:t>
            </a:r>
            <a:r>
              <a:rPr lang="en-GB" sz="1400" dirty="0"/>
              <a:t> of the model predicting successful or incomplete booking is</a:t>
            </a:r>
            <a:endParaRPr lang="en-GB" sz="1200" dirty="0"/>
          </a:p>
        </p:txBody>
      </p:sp>
      <p:sp>
        <p:nvSpPr>
          <p:cNvPr id="23" name="Rectangle: Rounded Corners 22">
            <a:extLst>
              <a:ext uri="{FF2B5EF4-FFF2-40B4-BE49-F238E27FC236}">
                <a16:creationId xmlns:a16="http://schemas.microsoft.com/office/drawing/2014/main" id="{DC8A8E1A-1F11-4575-0B7A-DF6869BF4C9D}"/>
              </a:ext>
            </a:extLst>
          </p:cNvPr>
          <p:cNvSpPr/>
          <p:nvPr/>
        </p:nvSpPr>
        <p:spPr>
          <a:xfrm>
            <a:off x="2743199" y="3688242"/>
            <a:ext cx="2140527" cy="991056"/>
          </a:xfrm>
          <a:prstGeom prst="roundRect">
            <a:avLst/>
          </a:prstGeom>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lumMod val="75000"/>
                  </a:schemeClr>
                </a:solidFill>
              </a:rPr>
              <a:t>Accuracy</a:t>
            </a:r>
          </a:p>
          <a:p>
            <a:pPr algn="ctr"/>
            <a:r>
              <a:rPr lang="en-CA" sz="3600" b="1" dirty="0">
                <a:solidFill>
                  <a:schemeClr val="tx1">
                    <a:lumMod val="75000"/>
                  </a:schemeClr>
                </a:solidFill>
              </a:rPr>
              <a:t>78%</a:t>
            </a:r>
          </a:p>
        </p:txBody>
      </p:sp>
      <p:sp>
        <p:nvSpPr>
          <p:cNvPr id="31" name="Content Placeholder 2">
            <a:extLst>
              <a:ext uri="{FF2B5EF4-FFF2-40B4-BE49-F238E27FC236}">
                <a16:creationId xmlns:a16="http://schemas.microsoft.com/office/drawing/2014/main" id="{9A782F42-AC3E-B417-7684-8B85117E5C5F}"/>
              </a:ext>
            </a:extLst>
          </p:cNvPr>
          <p:cNvSpPr txBox="1">
            <a:spLocks/>
          </p:cNvSpPr>
          <p:nvPr/>
        </p:nvSpPr>
        <p:spPr>
          <a:xfrm>
            <a:off x="6274983" y="5957523"/>
            <a:ext cx="5732254" cy="35340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Top features that can drive successful flight bookings.</a:t>
            </a:r>
            <a:endParaRPr lang="en-GB" sz="1050" dirty="0"/>
          </a:p>
        </p:txBody>
      </p:sp>
      <p:sp>
        <p:nvSpPr>
          <p:cNvPr id="32" name="Content Placeholder 2">
            <a:extLst>
              <a:ext uri="{FF2B5EF4-FFF2-40B4-BE49-F238E27FC236}">
                <a16:creationId xmlns:a16="http://schemas.microsoft.com/office/drawing/2014/main" id="{2316D28F-BC90-4058-8161-2FC15E8B393D}"/>
              </a:ext>
            </a:extLst>
          </p:cNvPr>
          <p:cNvSpPr txBox="1">
            <a:spLocks/>
          </p:cNvSpPr>
          <p:nvPr/>
        </p:nvSpPr>
        <p:spPr>
          <a:xfrm>
            <a:off x="183637" y="5156946"/>
            <a:ext cx="4700089" cy="800577"/>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200" dirty="0"/>
              <a:t>We are concerned with not predicting the successful bookings correctly. Imbalance dataset drives higher accuracy but it does not accurately predict the successful bookings. </a:t>
            </a:r>
            <a:br>
              <a:rPr lang="en-GB" sz="1200" dirty="0"/>
            </a:br>
            <a:br>
              <a:rPr lang="en-GB" sz="1200" dirty="0"/>
            </a:br>
            <a:endParaRPr lang="en-GB" sz="1200" dirty="0"/>
          </a:p>
        </p:txBody>
      </p:sp>
      <p:pic>
        <p:nvPicPr>
          <p:cNvPr id="5" name="Picture 4">
            <a:extLst>
              <a:ext uri="{FF2B5EF4-FFF2-40B4-BE49-F238E27FC236}">
                <a16:creationId xmlns:a16="http://schemas.microsoft.com/office/drawing/2014/main" id="{C339A244-CB11-FB4E-C683-5096AD5534CB}"/>
              </a:ext>
            </a:extLst>
          </p:cNvPr>
          <p:cNvPicPr>
            <a:picLocks noChangeAspect="1"/>
          </p:cNvPicPr>
          <p:nvPr/>
        </p:nvPicPr>
        <p:blipFill>
          <a:blip r:embed="rId2"/>
          <a:stretch>
            <a:fillRect/>
          </a:stretch>
        </p:blipFill>
        <p:spPr>
          <a:xfrm>
            <a:off x="5361707" y="1162878"/>
            <a:ext cx="6777968" cy="4619222"/>
          </a:xfrm>
          <a:prstGeom prst="rect">
            <a:avLst/>
          </a:prstGeom>
        </p:spPr>
      </p:pic>
    </p:spTree>
    <p:extLst>
      <p:ext uri="{BB962C8B-B14F-4D97-AF65-F5344CB8AC3E}">
        <p14:creationId xmlns:p14="http://schemas.microsoft.com/office/powerpoint/2010/main" val="1011570624"/>
      </p:ext>
    </p:extLst>
  </p:cSld>
  <p:clrMapOvr>
    <a:masterClrMapping/>
  </p:clrMapOvr>
</p:sld>
</file>

<file path=ppt/theme/theme1.xml><?xml version="1.0" encoding="utf-8"?>
<a:theme xmlns:a="http://schemas.openxmlformats.org/drawingml/2006/main"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3C29D505-96C1-4D86-8FE8-F692CDCBF9EA}"/>
    </a:ext>
  </a:extLst>
</a:theme>
</file>

<file path=ppt/theme/theme2.xml><?xml version="1.0" encoding="utf-8"?>
<a:theme xmlns:a="http://schemas.openxmlformats.org/drawingml/2006/main" name="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97BF301D-186A-4A22-8E4C-E1F994A484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594255C9F47049B367F00913BED969" ma:contentTypeVersion="8" ma:contentTypeDescription="Create a new document." ma:contentTypeScope="" ma:versionID="669976127e9d99054ee2095d187ec24b">
  <xsd:schema xmlns:xsd="http://www.w3.org/2001/XMLSchema" xmlns:xs="http://www.w3.org/2001/XMLSchema" xmlns:p="http://schemas.microsoft.com/office/2006/metadata/properties" xmlns:ns2="86177072-acf3-469b-be5f-1201de6410bb" xmlns:ns3="81b85e46-be1c-4d4d-af3f-3ff4749bae08" targetNamespace="http://schemas.microsoft.com/office/2006/metadata/properties" ma:root="true" ma:fieldsID="480bda1865dbc1f7ead824dac06b125f" ns2:_="" ns3:_="">
    <xsd:import namespace="86177072-acf3-469b-be5f-1201de6410bb"/>
    <xsd:import namespace="81b85e46-be1c-4d4d-af3f-3ff4749bae0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77072-acf3-469b-be5f-1201de6410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b85e46-be1c-4d4d-af3f-3ff4749bae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81b85e46-be1c-4d4d-af3f-3ff4749bae08">
      <UserInfo>
        <DisplayName>Sarah Barr Miller</DisplayName>
        <AccountId>10</AccountId>
        <AccountType/>
      </UserInfo>
      <UserInfo>
        <DisplayName>Sandra Green</DisplayName>
        <AccountId>41</AccountId>
        <AccountType/>
      </UserInfo>
      <UserInfo>
        <DisplayName>Hazel Chesters</DisplayName>
        <AccountId>42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1A6194-F0BD-4282-83C9-95DFBAD1B667}">
  <ds:schemaRefs>
    <ds:schemaRef ds:uri="81b85e46-be1c-4d4d-af3f-3ff4749bae08"/>
    <ds:schemaRef ds:uri="86177072-acf3-469b-be5f-1201de6410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A0A2C6C-ACEB-4D76-A29E-B1C9FEC52B8B}">
  <ds:schemaRefs>
    <ds:schemaRef ds:uri="81b85e46-be1c-4d4d-af3f-3ff4749bae08"/>
    <ds:schemaRef ds:uri="86177072-acf3-469b-be5f-1201de6410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73D82A4-28C2-4B97-A470-A3247BBF4B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2299</TotalTime>
  <Words>343</Words>
  <Application>Microsoft Office PowerPoint</Application>
  <PresentationFormat>Widescreen</PresentationFormat>
  <Paragraphs>34</Paragraphs>
  <Slides>5</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Calibri</vt:lpstr>
      <vt:lpstr>Mylius Modern</vt:lpstr>
      <vt:lpstr>Section Heading</vt:lpstr>
      <vt:lpstr>Slide Body - Curious Blue (ABBA)</vt:lpstr>
      <vt:lpstr>PowerPoint Presentation</vt:lpstr>
      <vt:lpstr>British Airways Global Reach</vt:lpstr>
      <vt:lpstr>Booking Distribution Overview</vt:lpstr>
      <vt:lpstr>Booking Status Overview</vt:lpstr>
      <vt:lpstr>Predictive modelling results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Data Access Controls</dc:title>
  <dc:subject/>
  <dc:creator>Jake Pearce</dc:creator>
  <cp:keywords/>
  <dc:description/>
  <cp:lastModifiedBy>shreyash dhomkar</cp:lastModifiedBy>
  <cp:revision>35</cp:revision>
  <cp:lastPrinted>2022-06-09T07:44:13Z</cp:lastPrinted>
  <dcterms:created xsi:type="dcterms:W3CDTF">2022-02-22T07:39:05Z</dcterms:created>
  <dcterms:modified xsi:type="dcterms:W3CDTF">2024-03-12T04:30:03Z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0x01010082594255C9F47049B367F00913BED969</vt:lpwstr>
  </property>
</Properties>
</file>