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2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Year</a:t>
            </a:r>
            <a:r>
              <a:rPr lang="en-US" sz="1400" b="1" baseline="0" dirty="0">
                <a:solidFill>
                  <a:schemeClr val="tx1"/>
                </a:solidFill>
              </a:rPr>
              <a:t> </a:t>
            </a:r>
            <a:r>
              <a:rPr lang="en-US" sz="1400" b="1" dirty="0">
                <a:solidFill>
                  <a:schemeClr val="tx1"/>
                </a:solidFill>
              </a:rPr>
              <a:t>Wise</a:t>
            </a:r>
            <a:r>
              <a:rPr lang="en-US" sz="1400" b="1" baseline="0" dirty="0">
                <a:solidFill>
                  <a:schemeClr val="tx1"/>
                </a:solidFill>
              </a:rPr>
              <a:t> </a:t>
            </a:r>
            <a:r>
              <a:rPr lang="en-US" sz="1400" b="1" dirty="0">
                <a:solidFill>
                  <a:schemeClr val="tx1"/>
                </a:solidFill>
              </a:rPr>
              <a:t>Loan</a:t>
            </a:r>
            <a:r>
              <a:rPr lang="en-US" sz="1400" b="1" baseline="0" dirty="0">
                <a:solidFill>
                  <a:schemeClr val="tx1"/>
                </a:solidFill>
              </a:rPr>
              <a:t> </a:t>
            </a:r>
            <a:r>
              <a:rPr lang="en-US" sz="1400" b="1" dirty="0">
                <a:solidFill>
                  <a:schemeClr val="tx1"/>
                </a:solidFill>
              </a:rPr>
              <a:t>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'KPI 1'!$C$85</c:f>
              <c:strCache>
                <c:ptCount val="1"/>
                <c:pt idx="0">
                  <c:v>Total_Loan_Amount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'KPI 1'!$B$86:$B$90</c:f>
              <c:numCache>
                <c:formatCode>General</c:formatCode>
                <c:ptCount val="5"/>
                <c:pt idx="0">
                  <c:v>2007</c:v>
                </c:pt>
                <c:pt idx="1">
                  <c:v>2008</c:v>
                </c:pt>
                <c:pt idx="2">
                  <c:v>2009</c:v>
                </c:pt>
                <c:pt idx="3">
                  <c:v>2010</c:v>
                </c:pt>
                <c:pt idx="4">
                  <c:v>2011</c:v>
                </c:pt>
              </c:numCache>
            </c:numRef>
          </c:cat>
          <c:val>
            <c:numRef>
              <c:f>'KPI 1'!$C$86:$C$90</c:f>
              <c:numCache>
                <c:formatCode>\$#,##0.00,,\ "M"</c:formatCode>
                <c:ptCount val="5"/>
                <c:pt idx="0">
                  <c:v>2219275</c:v>
                </c:pt>
                <c:pt idx="1">
                  <c:v>14390275</c:v>
                </c:pt>
                <c:pt idx="2">
                  <c:v>46436325</c:v>
                </c:pt>
                <c:pt idx="3">
                  <c:v>122050200</c:v>
                </c:pt>
                <c:pt idx="4">
                  <c:v>260506575</c:v>
                </c:pt>
              </c:numCache>
            </c:numRef>
          </c:val>
          <c:smooth val="0"/>
          <c:extLst>
            <c:ext xmlns:c16="http://schemas.microsoft.com/office/drawing/2014/chart" uri="{C3380CC4-5D6E-409C-BE32-E72D297353CC}">
              <c16:uniqueId val="{00000000-354A-4D43-BA7A-D4C52E4A7F4A}"/>
            </c:ext>
          </c:extLst>
        </c:ser>
        <c:dLbls>
          <c:dLblPos val="t"/>
          <c:showLegendKey val="0"/>
          <c:showVal val="1"/>
          <c:showCatName val="0"/>
          <c:showSerName val="0"/>
          <c:showPercent val="0"/>
          <c:showBubbleSize val="0"/>
        </c:dLbls>
        <c:smooth val="0"/>
        <c:axId val="976685888"/>
        <c:axId val="976684448"/>
      </c:lineChart>
      <c:catAx>
        <c:axId val="976685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6684448"/>
        <c:crosses val="autoZero"/>
        <c:auto val="1"/>
        <c:lblAlgn val="ctr"/>
        <c:lblOffset val="100"/>
        <c:noMultiLvlLbl val="0"/>
      </c:catAx>
      <c:valAx>
        <c:axId val="976684448"/>
        <c:scaling>
          <c:orientation val="minMax"/>
        </c:scaling>
        <c:delete val="0"/>
        <c:axPos val="l"/>
        <c:numFmt formatCode="\$#,##0,,\ &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6685888"/>
        <c:crosses val="autoZero"/>
        <c:crossBetween val="between"/>
      </c:valAx>
      <c:spPr>
        <a:noFill/>
        <a:ln>
          <a:noFill/>
        </a:ln>
        <a:effectLst/>
      </c:spPr>
    </c:plotArea>
    <c:plotVisOnly val="1"/>
    <c:dispBlanksAs val="gap"/>
    <c:showDLblsOverMax val="0"/>
  </c:chart>
  <c:spPr>
    <a:noFill/>
    <a:ln w="9525" cap="flat" cmpd="sng" algn="ctr">
      <a:solidFill>
        <a:schemeClr val="tx2"/>
      </a:solidFill>
      <a:round/>
    </a:ln>
    <a:effectLst>
      <a:glow rad="63500">
        <a:schemeClr val="accent1">
          <a:satMod val="175000"/>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spc="0" baseline="0">
                <a:solidFill>
                  <a:schemeClr val="tx1"/>
                </a:solidFill>
                <a:latin typeface="+mn-lt"/>
                <a:ea typeface="+mn-ea"/>
                <a:cs typeface="+mn-cs"/>
              </a:defRPr>
            </a:pPr>
            <a:r>
              <a:rPr lang="en-US" sz="1200" b="1" dirty="0"/>
              <a:t>Grade</a:t>
            </a:r>
            <a:r>
              <a:rPr lang="en-US" sz="1200" b="1" baseline="0" dirty="0"/>
              <a:t> Wise </a:t>
            </a:r>
            <a:r>
              <a:rPr lang="en-US" sz="1200" b="1" baseline="0" dirty="0" err="1"/>
              <a:t>Revol</a:t>
            </a:r>
            <a:r>
              <a:rPr lang="en-US" sz="1200" b="1" baseline="0" dirty="0"/>
              <a:t> Bal</a:t>
            </a:r>
          </a:p>
        </c:rich>
      </c:tx>
      <c:overlay val="0"/>
      <c:spPr>
        <a:noFill/>
        <a:ln>
          <a:noFill/>
        </a:ln>
        <a:effectLst/>
      </c:spPr>
      <c:txPr>
        <a:bodyPr rot="0" spcFirstLastPara="1" vertOverflow="ellipsis" vert="horz" wrap="square" anchor="ctr" anchorCtr="1"/>
        <a:lstStyle/>
        <a:p>
          <a:pPr>
            <a:defRPr lang="en-US" sz="12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dLbls>
            <c:numFmt formatCode="\$#,##0.00,,\ &quot;M&quot;" sourceLinked="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7"/>
              <c:pt idx="0">
                <c:v>A</c:v>
              </c:pt>
              <c:pt idx="1">
                <c:v>B</c:v>
              </c:pt>
              <c:pt idx="2">
                <c:v>C</c:v>
              </c:pt>
              <c:pt idx="3">
                <c:v>D</c:v>
              </c:pt>
              <c:pt idx="4">
                <c:v>E</c:v>
              </c:pt>
              <c:pt idx="5">
                <c:v>F</c:v>
              </c:pt>
              <c:pt idx="6">
                <c:v>G</c:v>
              </c:pt>
            </c:strLit>
          </c:cat>
          <c:val>
            <c:numLit>
              <c:formatCode>General</c:formatCode>
              <c:ptCount val="7"/>
              <c:pt idx="0">
                <c:v>114774099</c:v>
              </c:pt>
              <c:pt idx="1">
                <c:v>161308549</c:v>
              </c:pt>
              <c:pt idx="2">
                <c:v>110120710</c:v>
              </c:pt>
              <c:pt idx="3">
                <c:v>74490429</c:v>
              </c:pt>
              <c:pt idx="4">
                <c:v>46074539</c:v>
              </c:pt>
              <c:pt idx="5">
                <c:v>18282816</c:v>
              </c:pt>
              <c:pt idx="6">
                <c:v>6462726</c:v>
              </c:pt>
            </c:numLit>
          </c:val>
          <c:extLst>
            <c:ext xmlns:c16="http://schemas.microsoft.com/office/drawing/2014/chart" uri="{C3380CC4-5D6E-409C-BE32-E72D297353CC}">
              <c16:uniqueId val="{00000000-41A1-4727-AAD9-F6C893374A17}"/>
            </c:ext>
          </c:extLst>
        </c:ser>
        <c:dLbls>
          <c:dLblPos val="outEnd"/>
          <c:showLegendKey val="0"/>
          <c:showVal val="1"/>
          <c:showCatName val="0"/>
          <c:showSerName val="0"/>
          <c:showPercent val="0"/>
          <c:showBubbleSize val="0"/>
        </c:dLbls>
        <c:gapWidth val="109"/>
        <c:axId val="1262008464"/>
        <c:axId val="1262012304"/>
      </c:barChart>
      <c:catAx>
        <c:axId val="12620084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crossAx val="1262012304"/>
        <c:crosses val="autoZero"/>
        <c:auto val="1"/>
        <c:lblAlgn val="ctr"/>
        <c:lblOffset val="100"/>
        <c:noMultiLvlLbl val="0"/>
      </c:catAx>
      <c:valAx>
        <c:axId val="1262012304"/>
        <c:scaling>
          <c:orientation val="minMax"/>
        </c:scaling>
        <c:delete val="1"/>
        <c:axPos val="b"/>
        <c:numFmt formatCode="General" sourceLinked="1"/>
        <c:majorTickMark val="out"/>
        <c:minorTickMark val="none"/>
        <c:tickLblPos val="nextTo"/>
        <c:crossAx val="1262008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2"/>
      </a:solidFill>
      <a:round/>
    </a:ln>
    <a:effectLst>
      <a:glow rad="63500">
        <a:schemeClr val="accent1">
          <a:satMod val="175000"/>
          <a:alpha val="40000"/>
        </a:schemeClr>
      </a:glow>
      <a:outerShdw blurRad="50800" dist="38100" dir="2700000" algn="tl" rotWithShape="0">
        <a:prstClr val="black">
          <a:alpha val="40000"/>
        </a:prstClr>
      </a:outerShdw>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data.xlsx]KPI 2!PivotTable4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solidFill>
                  <a:schemeClr val="tx1"/>
                </a:solidFill>
              </a:rPr>
              <a:t>Sub-</a:t>
            </a:r>
            <a:r>
              <a:rPr lang="en-US" sz="1200" b="1" baseline="0" dirty="0">
                <a:solidFill>
                  <a:schemeClr val="tx1"/>
                </a:solidFill>
              </a:rPr>
              <a:t>Grade wise </a:t>
            </a:r>
            <a:r>
              <a:rPr lang="en-US" sz="1200" b="1" baseline="0" dirty="0" err="1">
                <a:solidFill>
                  <a:schemeClr val="tx1"/>
                </a:solidFill>
              </a:rPr>
              <a:t>Revol</a:t>
            </a:r>
            <a:r>
              <a:rPr lang="en-US" sz="1200" b="1" baseline="0" dirty="0">
                <a:solidFill>
                  <a:schemeClr val="tx1"/>
                </a:solidFill>
              </a:rPr>
              <a:t> Bal</a:t>
            </a:r>
            <a:endParaRPr lang="en-US" sz="12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488389099143267E-2"/>
          <c:y val="0.28335552426929134"/>
          <c:w val="0.9490232218017135"/>
          <c:h val="0.52062745527034093"/>
        </c:manualLayout>
      </c:layout>
      <c:barChart>
        <c:barDir val="col"/>
        <c:grouping val="clustered"/>
        <c:varyColors val="0"/>
        <c:ser>
          <c:idx val="0"/>
          <c:order val="0"/>
          <c:tx>
            <c:strRef>
              <c:f>'KPI 2'!$I$7</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6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 2'!$H$8:$H$50</c:f>
              <c:multiLvlStrCache>
                <c:ptCount val="35"/>
                <c:lvl>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lvl>
                <c:lvl>
                  <c:pt idx="0">
                    <c:v>A</c:v>
                  </c:pt>
                  <c:pt idx="5">
                    <c:v>B</c:v>
                  </c:pt>
                  <c:pt idx="10">
                    <c:v>C</c:v>
                  </c:pt>
                  <c:pt idx="15">
                    <c:v>D</c:v>
                  </c:pt>
                  <c:pt idx="20">
                    <c:v>E</c:v>
                  </c:pt>
                  <c:pt idx="25">
                    <c:v>F</c:v>
                  </c:pt>
                  <c:pt idx="30">
                    <c:v>G</c:v>
                  </c:pt>
                </c:lvl>
              </c:multiLvlStrCache>
            </c:multiLvlStrRef>
          </c:cat>
          <c:val>
            <c:numRef>
              <c:f>'KPI 2'!$I$8:$I$50</c:f>
              <c:numCache>
                <c:formatCode>\$#,##0.00,,\ "M"</c:formatCode>
                <c:ptCount val="35"/>
                <c:pt idx="0">
                  <c:v>11365196</c:v>
                </c:pt>
                <c:pt idx="1">
                  <c:v>14004780</c:v>
                </c:pt>
                <c:pt idx="2">
                  <c:v>19543922</c:v>
                </c:pt>
                <c:pt idx="3">
                  <c:v>34557156</c:v>
                </c:pt>
                <c:pt idx="4">
                  <c:v>35303045</c:v>
                </c:pt>
                <c:pt idx="5">
                  <c:v>21842079</c:v>
                </c:pt>
                <c:pt idx="6">
                  <c:v>26478439</c:v>
                </c:pt>
                <c:pt idx="7">
                  <c:v>39723554</c:v>
                </c:pt>
                <c:pt idx="8">
                  <c:v>35405811</c:v>
                </c:pt>
                <c:pt idx="9">
                  <c:v>37858666</c:v>
                </c:pt>
                <c:pt idx="10">
                  <c:v>29384926</c:v>
                </c:pt>
                <c:pt idx="11">
                  <c:v>27321114</c:v>
                </c:pt>
                <c:pt idx="12">
                  <c:v>20531370</c:v>
                </c:pt>
                <c:pt idx="13">
                  <c:v>16867691</c:v>
                </c:pt>
                <c:pt idx="14">
                  <c:v>16015609</c:v>
                </c:pt>
                <c:pt idx="15">
                  <c:v>12130255</c:v>
                </c:pt>
                <c:pt idx="16">
                  <c:v>18570972</c:v>
                </c:pt>
                <c:pt idx="17">
                  <c:v>16793781</c:v>
                </c:pt>
                <c:pt idx="18">
                  <c:v>13742947</c:v>
                </c:pt>
                <c:pt idx="19">
                  <c:v>13252474</c:v>
                </c:pt>
                <c:pt idx="20">
                  <c:v>11132588</c:v>
                </c:pt>
                <c:pt idx="21">
                  <c:v>10242033</c:v>
                </c:pt>
                <c:pt idx="22">
                  <c:v>9039059</c:v>
                </c:pt>
                <c:pt idx="23">
                  <c:v>7990991</c:v>
                </c:pt>
                <c:pt idx="24">
                  <c:v>7669868</c:v>
                </c:pt>
                <c:pt idx="25">
                  <c:v>5840746</c:v>
                </c:pt>
                <c:pt idx="26">
                  <c:v>4528248</c:v>
                </c:pt>
                <c:pt idx="27">
                  <c:v>3175435</c:v>
                </c:pt>
                <c:pt idx="28">
                  <c:v>2551064</c:v>
                </c:pt>
                <c:pt idx="29">
                  <c:v>2187323</c:v>
                </c:pt>
                <c:pt idx="30">
                  <c:v>1808763</c:v>
                </c:pt>
                <c:pt idx="31">
                  <c:v>1729627</c:v>
                </c:pt>
                <c:pt idx="32">
                  <c:v>832193</c:v>
                </c:pt>
                <c:pt idx="33">
                  <c:v>1390628</c:v>
                </c:pt>
                <c:pt idx="34">
                  <c:v>701515</c:v>
                </c:pt>
              </c:numCache>
            </c:numRef>
          </c:val>
          <c:extLst>
            <c:ext xmlns:c16="http://schemas.microsoft.com/office/drawing/2014/chart" uri="{C3380CC4-5D6E-409C-BE32-E72D297353CC}">
              <c16:uniqueId val="{00000000-27FA-42A2-BBA6-72D8466B9D68}"/>
            </c:ext>
          </c:extLst>
        </c:ser>
        <c:dLbls>
          <c:dLblPos val="outEnd"/>
          <c:showLegendKey val="0"/>
          <c:showVal val="1"/>
          <c:showCatName val="0"/>
          <c:showSerName val="0"/>
          <c:showPercent val="0"/>
          <c:showBubbleSize val="0"/>
        </c:dLbls>
        <c:gapWidth val="219"/>
        <c:overlap val="-27"/>
        <c:axId val="1262011344"/>
        <c:axId val="1262008464"/>
      </c:barChart>
      <c:catAx>
        <c:axId val="126201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008464"/>
        <c:crosses val="autoZero"/>
        <c:auto val="1"/>
        <c:lblAlgn val="ctr"/>
        <c:lblOffset val="100"/>
        <c:noMultiLvlLbl val="0"/>
      </c:catAx>
      <c:valAx>
        <c:axId val="1262008464"/>
        <c:scaling>
          <c:orientation val="minMax"/>
        </c:scaling>
        <c:delete val="1"/>
        <c:axPos val="l"/>
        <c:numFmt formatCode="\$#,##0,,\ &quot;M&quot;" sourceLinked="0"/>
        <c:majorTickMark val="in"/>
        <c:minorTickMark val="none"/>
        <c:tickLblPos val="nextTo"/>
        <c:crossAx val="1262011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2"/>
      </a:solidFill>
      <a:round/>
    </a:ln>
    <a:effectLst>
      <a:glow rad="63500">
        <a:schemeClr val="accent1">
          <a:satMod val="175000"/>
          <a:alpha val="40000"/>
        </a:schemeClr>
      </a:glow>
      <a:outerShdw blurRad="50800" dist="38100" dir="2700000" algn="tl" rotWithShape="0">
        <a:prstClr val="black">
          <a:alpha val="40000"/>
        </a:prstClr>
      </a:outerShdw>
    </a:effectLst>
  </c:spPr>
  <c:txPr>
    <a:bodyPr rot="-5400000" vert="horz"/>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data.xlsx]KPI 3!PivotTable5</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solidFill>
                  <a:schemeClr val="tx1"/>
                </a:solidFill>
              </a:rPr>
              <a:t>Total_payments</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1.552898075240595E-2"/>
              <c:y val="-1.42548848060658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dLbl>
          <c:idx val="0"/>
          <c:layout>
            <c:manualLayout>
              <c:x val="-9.4842519685039376E-3"/>
              <c:y val="2.64319043452901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1.552898075240595E-2"/>
              <c:y val="-1.42548848060658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9.4842519685039376E-3"/>
              <c:y val="2.64319043452901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tx1">
                <a:alpha val="3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w="19050">
            <a:solidFill>
              <a:schemeClr val="tx1">
                <a:alpha val="30000"/>
              </a:schemeClr>
            </a:solidFill>
          </a:ln>
          <a:effectLst/>
        </c:spPr>
        <c:dLbl>
          <c:idx val="0"/>
          <c:layout>
            <c:manualLayout>
              <c:x val="3.9908357118016137E-2"/>
              <c:y val="0.112166597459627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tx1">
                <a:alpha val="30000"/>
              </a:schemeClr>
            </a:solidFill>
          </a:ln>
          <a:effectLst/>
        </c:spPr>
        <c:dLbl>
          <c:idx val="0"/>
          <c:layout>
            <c:manualLayout>
              <c:x val="0"/>
              <c:y val="-0.375997391364305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tx1">
                <a:alpha val="3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w="19050">
            <a:solidFill>
              <a:schemeClr val="tx1">
                <a:alpha val="30000"/>
              </a:schemeClr>
            </a:solidFill>
          </a:ln>
          <a:effectLst/>
        </c:spPr>
        <c:dLbl>
          <c:idx val="0"/>
          <c:layout>
            <c:manualLayout>
              <c:x val="3.9908357118016137E-2"/>
              <c:y val="0.112166597459627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1"/>
        <c:spPr>
          <a:solidFill>
            <a:schemeClr val="accent1"/>
          </a:solidFill>
          <a:ln w="19050">
            <a:solidFill>
              <a:schemeClr val="tx1">
                <a:alpha val="30000"/>
              </a:schemeClr>
            </a:solidFill>
          </a:ln>
          <a:effectLst/>
        </c:spPr>
        <c:dLbl>
          <c:idx val="0"/>
          <c:layout>
            <c:manualLayout>
              <c:x val="0"/>
              <c:y val="-0.375997391364305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2"/>
        <c:spPr>
          <a:solidFill>
            <a:schemeClr val="accent1"/>
          </a:solidFill>
          <a:ln w="19050">
            <a:solidFill>
              <a:schemeClr val="tx1">
                <a:alpha val="3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w="19050">
            <a:solidFill>
              <a:schemeClr val="tx1">
                <a:alpha val="30000"/>
              </a:schemeClr>
            </a:solidFill>
          </a:ln>
          <a:effectLst/>
        </c:spPr>
        <c:dLbl>
          <c:idx val="0"/>
          <c:layout>
            <c:manualLayout>
              <c:x val="3.9908357118016137E-2"/>
              <c:y val="0.112166597459627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4"/>
        <c:spPr>
          <a:solidFill>
            <a:schemeClr val="accent1"/>
          </a:solidFill>
          <a:ln w="19050">
            <a:solidFill>
              <a:schemeClr val="tx1">
                <a:alpha val="30000"/>
              </a:schemeClr>
            </a:solidFill>
          </a:ln>
          <a:effectLst/>
        </c:spPr>
        <c:dLbl>
          <c:idx val="0"/>
          <c:layout>
            <c:manualLayout>
              <c:x val="0"/>
              <c:y val="-0.375997391364305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s>
    <c:plotArea>
      <c:layout>
        <c:manualLayout>
          <c:layoutTarget val="inner"/>
          <c:xMode val="edge"/>
          <c:yMode val="edge"/>
          <c:x val="0.19765607428435591"/>
          <c:y val="0.28800746298371449"/>
          <c:w val="0.46124965646716753"/>
          <c:h val="0.68338964700617932"/>
        </c:manualLayout>
      </c:layout>
      <c:pieChart>
        <c:varyColors val="1"/>
        <c:ser>
          <c:idx val="0"/>
          <c:order val="0"/>
          <c:tx>
            <c:strRef>
              <c:f>'KPI 3'!$C$8</c:f>
              <c:strCache>
                <c:ptCount val="1"/>
                <c:pt idx="0">
                  <c:v>Total</c:v>
                </c:pt>
              </c:strCache>
            </c:strRef>
          </c:tx>
          <c:spPr>
            <a:ln>
              <a:solidFill>
                <a:schemeClr val="tx1">
                  <a:alpha val="30000"/>
                </a:schemeClr>
              </a:solidFill>
            </a:ln>
          </c:spPr>
          <c:dPt>
            <c:idx val="0"/>
            <c:bubble3D val="0"/>
            <c:spPr>
              <a:solidFill>
                <a:schemeClr val="accent1"/>
              </a:solidFill>
              <a:ln w="19050">
                <a:solidFill>
                  <a:schemeClr val="tx1">
                    <a:alpha val="30000"/>
                  </a:schemeClr>
                </a:solidFill>
              </a:ln>
              <a:effectLst/>
            </c:spPr>
            <c:extLst>
              <c:ext xmlns:c16="http://schemas.microsoft.com/office/drawing/2014/chart" uri="{C3380CC4-5D6E-409C-BE32-E72D297353CC}">
                <c16:uniqueId val="{00000001-01FC-46AE-9433-8BA0A4B4F94A}"/>
              </c:ext>
            </c:extLst>
          </c:dPt>
          <c:dPt>
            <c:idx val="1"/>
            <c:bubble3D val="0"/>
            <c:spPr>
              <a:solidFill>
                <a:schemeClr val="accent2"/>
              </a:solidFill>
              <a:ln w="19050">
                <a:solidFill>
                  <a:schemeClr val="tx1">
                    <a:alpha val="30000"/>
                  </a:schemeClr>
                </a:solidFill>
              </a:ln>
              <a:effectLst/>
            </c:spPr>
            <c:extLst>
              <c:ext xmlns:c16="http://schemas.microsoft.com/office/drawing/2014/chart" uri="{C3380CC4-5D6E-409C-BE32-E72D297353CC}">
                <c16:uniqueId val="{00000003-01FC-46AE-9433-8BA0A4B4F94A}"/>
              </c:ext>
            </c:extLst>
          </c:dPt>
          <c:dLbls>
            <c:dLbl>
              <c:idx val="0"/>
              <c:layout>
                <c:manualLayout>
                  <c:x val="3.9908357118016137E-2"/>
                  <c:y val="0.11216659745962765"/>
                </c:manualLayout>
              </c:layout>
              <c:dLblPos val="bestFit"/>
              <c:showLegendKey val="1"/>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01FC-46AE-9433-8BA0A4B4F94A}"/>
                </c:ext>
              </c:extLst>
            </c:dLbl>
            <c:dLbl>
              <c:idx val="1"/>
              <c:layout>
                <c:manualLayout>
                  <c:x val="0"/>
                  <c:y val="-0.37599739136430504"/>
                </c:manualLayout>
              </c:layout>
              <c:dLblPos val="bestFit"/>
              <c:showLegendKey val="1"/>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01FC-46AE-9433-8BA0A4B4F94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3'!$B$9:$B$11</c:f>
              <c:strCache>
                <c:ptCount val="2"/>
                <c:pt idx="0">
                  <c:v>Not Verified</c:v>
                </c:pt>
                <c:pt idx="1">
                  <c:v>Verified</c:v>
                </c:pt>
              </c:strCache>
            </c:strRef>
          </c:cat>
          <c:val>
            <c:numRef>
              <c:f>'KPI 3'!$C$9:$C$11</c:f>
              <c:numCache>
                <c:formatCode>\$#,##0.00,,\ "M"</c:formatCode>
                <c:ptCount val="2"/>
                <c:pt idx="0">
                  <c:v>153541418.21059892</c:v>
                </c:pt>
                <c:pt idx="1">
                  <c:v>219892307.51083627</c:v>
                </c:pt>
              </c:numCache>
            </c:numRef>
          </c:val>
          <c:extLst>
            <c:ext xmlns:c16="http://schemas.microsoft.com/office/drawing/2014/chart" uri="{C3380CC4-5D6E-409C-BE32-E72D297353CC}">
              <c16:uniqueId val="{00000004-01FC-46AE-9433-8BA0A4B4F94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4378354074371078"/>
          <c:y val="0.13745500792508566"/>
          <c:w val="0.24501865395277916"/>
          <c:h val="0.2031785939784187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2"/>
      </a:solidFill>
      <a:round/>
    </a:ln>
    <a:effectLst>
      <a:glow rad="63500">
        <a:schemeClr val="accent1">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data.xlsx]Sheet2!PivotTable1</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solidFill>
                  <a:schemeClr val="tx1"/>
                </a:solidFill>
              </a:rPr>
              <a:t>state wise Loan Status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lumMod val="80000"/>
              <a:lumOff val="20000"/>
            </a:schemeClr>
          </a:solidFill>
          <a:ln>
            <a:noFill/>
          </a:ln>
          <a:effectLst/>
        </c:spP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lumMod val="80000"/>
              <a:lumOff val="20000"/>
            </a:schemeClr>
          </a:solidFill>
          <a:ln>
            <a:noFill/>
          </a:ln>
          <a:effectLst/>
        </c:spP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1">
              <a:lumMod val="80000"/>
              <a:lumOff val="20000"/>
            </a:schemeClr>
          </a:solidFill>
          <a:ln>
            <a:noFill/>
          </a:ln>
          <a:effectLst/>
        </c:spP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Sheet2!$E$7:$E$8</c:f>
              <c:strCache>
                <c:ptCount val="1"/>
                <c:pt idx="0">
                  <c:v>CA</c:v>
                </c:pt>
              </c:strCache>
            </c:strRef>
          </c:tx>
          <c:spPr>
            <a:solidFill>
              <a:schemeClr val="accent1"/>
            </a:solidFill>
            <a:ln>
              <a:noFill/>
            </a:ln>
            <a:effectLst/>
          </c:spPr>
          <c:invertIfNegative val="0"/>
          <c:cat>
            <c:strRef>
              <c:f>Sheet2!$D$9:$D$10</c:f>
              <c:strCache>
                <c:ptCount val="1"/>
                <c:pt idx="0">
                  <c:v>Fully Paid</c:v>
                </c:pt>
              </c:strCache>
            </c:strRef>
          </c:cat>
          <c:val>
            <c:numRef>
              <c:f>Sheet2!$E$9:$E$10</c:f>
              <c:numCache>
                <c:formatCode>General</c:formatCode>
                <c:ptCount val="1"/>
                <c:pt idx="0">
                  <c:v>5824</c:v>
                </c:pt>
              </c:numCache>
            </c:numRef>
          </c:val>
          <c:extLst>
            <c:ext xmlns:c16="http://schemas.microsoft.com/office/drawing/2014/chart" uri="{C3380CC4-5D6E-409C-BE32-E72D297353CC}">
              <c16:uniqueId val="{00000000-ED70-4FA7-A5B2-E2A47FD9A7D0}"/>
            </c:ext>
          </c:extLst>
        </c:ser>
        <c:ser>
          <c:idx val="1"/>
          <c:order val="1"/>
          <c:tx>
            <c:strRef>
              <c:f>Sheet2!$F$7:$F$8</c:f>
              <c:strCache>
                <c:ptCount val="1"/>
                <c:pt idx="0">
                  <c:v>NY</c:v>
                </c:pt>
              </c:strCache>
            </c:strRef>
          </c:tx>
          <c:spPr>
            <a:solidFill>
              <a:schemeClr val="accent2"/>
            </a:solidFill>
            <a:ln>
              <a:noFill/>
            </a:ln>
            <a:effectLst/>
          </c:spPr>
          <c:invertIfNegative val="0"/>
          <c:cat>
            <c:strRef>
              <c:f>Sheet2!$D$9:$D$10</c:f>
              <c:strCache>
                <c:ptCount val="1"/>
                <c:pt idx="0">
                  <c:v>Fully Paid</c:v>
                </c:pt>
              </c:strCache>
            </c:strRef>
          </c:cat>
          <c:val>
            <c:numRef>
              <c:f>Sheet2!$F$9:$F$10</c:f>
              <c:numCache>
                <c:formatCode>General</c:formatCode>
                <c:ptCount val="1"/>
                <c:pt idx="0">
                  <c:v>3203</c:v>
                </c:pt>
              </c:numCache>
            </c:numRef>
          </c:val>
          <c:extLst>
            <c:ext xmlns:c16="http://schemas.microsoft.com/office/drawing/2014/chart" uri="{C3380CC4-5D6E-409C-BE32-E72D297353CC}">
              <c16:uniqueId val="{00000001-ED70-4FA7-A5B2-E2A47FD9A7D0}"/>
            </c:ext>
          </c:extLst>
        </c:ser>
        <c:ser>
          <c:idx val="2"/>
          <c:order val="2"/>
          <c:tx>
            <c:strRef>
              <c:f>Sheet2!$G$7:$G$8</c:f>
              <c:strCache>
                <c:ptCount val="1"/>
                <c:pt idx="0">
                  <c:v>TX</c:v>
                </c:pt>
              </c:strCache>
            </c:strRef>
          </c:tx>
          <c:spPr>
            <a:solidFill>
              <a:schemeClr val="accent3"/>
            </a:solidFill>
            <a:ln>
              <a:noFill/>
            </a:ln>
            <a:effectLst/>
          </c:spPr>
          <c:invertIfNegative val="0"/>
          <c:cat>
            <c:strRef>
              <c:f>Sheet2!$D$9:$D$10</c:f>
              <c:strCache>
                <c:ptCount val="1"/>
                <c:pt idx="0">
                  <c:v>Fully Paid</c:v>
                </c:pt>
              </c:strCache>
            </c:strRef>
          </c:cat>
          <c:val>
            <c:numRef>
              <c:f>Sheet2!$G$9:$G$10</c:f>
              <c:numCache>
                <c:formatCode>General</c:formatCode>
                <c:ptCount val="1"/>
                <c:pt idx="0">
                  <c:v>2343</c:v>
                </c:pt>
              </c:numCache>
            </c:numRef>
          </c:val>
          <c:extLst>
            <c:ext xmlns:c16="http://schemas.microsoft.com/office/drawing/2014/chart" uri="{C3380CC4-5D6E-409C-BE32-E72D297353CC}">
              <c16:uniqueId val="{00000002-ED70-4FA7-A5B2-E2A47FD9A7D0}"/>
            </c:ext>
          </c:extLst>
        </c:ser>
        <c:ser>
          <c:idx val="3"/>
          <c:order val="3"/>
          <c:tx>
            <c:strRef>
              <c:f>Sheet2!$H$7:$H$8</c:f>
              <c:strCache>
                <c:ptCount val="1"/>
                <c:pt idx="0">
                  <c:v>FL</c:v>
                </c:pt>
              </c:strCache>
            </c:strRef>
          </c:tx>
          <c:spPr>
            <a:solidFill>
              <a:schemeClr val="accent4"/>
            </a:solidFill>
            <a:ln>
              <a:noFill/>
            </a:ln>
            <a:effectLst/>
          </c:spPr>
          <c:invertIfNegative val="0"/>
          <c:cat>
            <c:strRef>
              <c:f>Sheet2!$D$9:$D$10</c:f>
              <c:strCache>
                <c:ptCount val="1"/>
                <c:pt idx="0">
                  <c:v>Fully Paid</c:v>
                </c:pt>
              </c:strCache>
            </c:strRef>
          </c:cat>
          <c:val>
            <c:numRef>
              <c:f>Sheet2!$H$9:$H$10</c:f>
              <c:numCache>
                <c:formatCode>General</c:formatCode>
                <c:ptCount val="1"/>
                <c:pt idx="0">
                  <c:v>2277</c:v>
                </c:pt>
              </c:numCache>
            </c:numRef>
          </c:val>
          <c:extLst>
            <c:ext xmlns:c16="http://schemas.microsoft.com/office/drawing/2014/chart" uri="{C3380CC4-5D6E-409C-BE32-E72D297353CC}">
              <c16:uniqueId val="{00000003-ED70-4FA7-A5B2-E2A47FD9A7D0}"/>
            </c:ext>
          </c:extLst>
        </c:ser>
        <c:ser>
          <c:idx val="4"/>
          <c:order val="4"/>
          <c:tx>
            <c:strRef>
              <c:f>Sheet2!$I$7:$I$8</c:f>
              <c:strCache>
                <c:ptCount val="1"/>
                <c:pt idx="0">
                  <c:v>NJ</c:v>
                </c:pt>
              </c:strCache>
            </c:strRef>
          </c:tx>
          <c:spPr>
            <a:solidFill>
              <a:schemeClr val="accent5"/>
            </a:solidFill>
            <a:ln>
              <a:noFill/>
            </a:ln>
            <a:effectLst/>
          </c:spPr>
          <c:invertIfNegative val="0"/>
          <c:cat>
            <c:strRef>
              <c:f>Sheet2!$D$9:$D$10</c:f>
              <c:strCache>
                <c:ptCount val="1"/>
                <c:pt idx="0">
                  <c:v>Fully Paid</c:v>
                </c:pt>
              </c:strCache>
            </c:strRef>
          </c:cat>
          <c:val>
            <c:numRef>
              <c:f>Sheet2!$I$9:$I$10</c:f>
              <c:numCache>
                <c:formatCode>General</c:formatCode>
                <c:ptCount val="1"/>
                <c:pt idx="0">
                  <c:v>1512</c:v>
                </c:pt>
              </c:numCache>
            </c:numRef>
          </c:val>
          <c:extLst>
            <c:ext xmlns:c16="http://schemas.microsoft.com/office/drawing/2014/chart" uri="{C3380CC4-5D6E-409C-BE32-E72D297353CC}">
              <c16:uniqueId val="{00000004-ED70-4FA7-A5B2-E2A47FD9A7D0}"/>
            </c:ext>
          </c:extLst>
        </c:ser>
        <c:ser>
          <c:idx val="5"/>
          <c:order val="5"/>
          <c:tx>
            <c:strRef>
              <c:f>Sheet2!$J$7:$J$8</c:f>
              <c:strCache>
                <c:ptCount val="1"/>
                <c:pt idx="0">
                  <c:v>PA</c:v>
                </c:pt>
              </c:strCache>
            </c:strRef>
          </c:tx>
          <c:spPr>
            <a:solidFill>
              <a:schemeClr val="accent6"/>
            </a:solidFill>
            <a:ln>
              <a:noFill/>
            </a:ln>
            <a:effectLst/>
          </c:spPr>
          <c:invertIfNegative val="0"/>
          <c:cat>
            <c:strRef>
              <c:f>Sheet2!$D$9:$D$10</c:f>
              <c:strCache>
                <c:ptCount val="1"/>
                <c:pt idx="0">
                  <c:v>Fully Paid</c:v>
                </c:pt>
              </c:strCache>
            </c:strRef>
          </c:cat>
          <c:val>
            <c:numRef>
              <c:f>Sheet2!$J$9:$J$10</c:f>
              <c:numCache>
                <c:formatCode>General</c:formatCode>
                <c:ptCount val="1"/>
                <c:pt idx="0">
                  <c:v>1288</c:v>
                </c:pt>
              </c:numCache>
            </c:numRef>
          </c:val>
          <c:extLst>
            <c:ext xmlns:c16="http://schemas.microsoft.com/office/drawing/2014/chart" uri="{C3380CC4-5D6E-409C-BE32-E72D297353CC}">
              <c16:uniqueId val="{00000005-ED70-4FA7-A5B2-E2A47FD9A7D0}"/>
            </c:ext>
          </c:extLst>
        </c:ser>
        <c:ser>
          <c:idx val="6"/>
          <c:order val="6"/>
          <c:tx>
            <c:strRef>
              <c:f>Sheet2!$K$7:$K$8</c:f>
              <c:strCache>
                <c:ptCount val="1"/>
                <c:pt idx="0">
                  <c:v>IL</c:v>
                </c:pt>
              </c:strCache>
            </c:strRef>
          </c:tx>
          <c:spPr>
            <a:solidFill>
              <a:schemeClr val="accent1">
                <a:lumMod val="60000"/>
              </a:schemeClr>
            </a:solidFill>
            <a:ln>
              <a:noFill/>
            </a:ln>
            <a:effectLst/>
          </c:spPr>
          <c:invertIfNegative val="0"/>
          <c:cat>
            <c:strRef>
              <c:f>Sheet2!$D$9:$D$10</c:f>
              <c:strCache>
                <c:ptCount val="1"/>
                <c:pt idx="0">
                  <c:v>Fully Paid</c:v>
                </c:pt>
              </c:strCache>
            </c:strRef>
          </c:cat>
          <c:val>
            <c:numRef>
              <c:f>Sheet2!$K$9:$K$10</c:f>
              <c:numCache>
                <c:formatCode>General</c:formatCode>
                <c:ptCount val="1"/>
                <c:pt idx="0">
                  <c:v>1281</c:v>
                </c:pt>
              </c:numCache>
            </c:numRef>
          </c:val>
          <c:extLst>
            <c:ext xmlns:c16="http://schemas.microsoft.com/office/drawing/2014/chart" uri="{C3380CC4-5D6E-409C-BE32-E72D297353CC}">
              <c16:uniqueId val="{00000006-ED70-4FA7-A5B2-E2A47FD9A7D0}"/>
            </c:ext>
          </c:extLst>
        </c:ser>
        <c:ser>
          <c:idx val="7"/>
          <c:order val="7"/>
          <c:tx>
            <c:strRef>
              <c:f>Sheet2!$L$7:$L$8</c:f>
              <c:strCache>
                <c:ptCount val="1"/>
                <c:pt idx="0">
                  <c:v>VA</c:v>
                </c:pt>
              </c:strCache>
            </c:strRef>
          </c:tx>
          <c:spPr>
            <a:solidFill>
              <a:schemeClr val="accent2">
                <a:lumMod val="60000"/>
              </a:schemeClr>
            </a:solidFill>
            <a:ln>
              <a:noFill/>
            </a:ln>
            <a:effectLst/>
          </c:spPr>
          <c:invertIfNegative val="0"/>
          <c:cat>
            <c:strRef>
              <c:f>Sheet2!$D$9:$D$10</c:f>
              <c:strCache>
                <c:ptCount val="1"/>
                <c:pt idx="0">
                  <c:v>Fully Paid</c:v>
                </c:pt>
              </c:strCache>
            </c:strRef>
          </c:cat>
          <c:val>
            <c:numRef>
              <c:f>Sheet2!$L$9:$L$10</c:f>
              <c:numCache>
                <c:formatCode>General</c:formatCode>
                <c:ptCount val="1"/>
                <c:pt idx="0">
                  <c:v>1192</c:v>
                </c:pt>
              </c:numCache>
            </c:numRef>
          </c:val>
          <c:extLst>
            <c:ext xmlns:c16="http://schemas.microsoft.com/office/drawing/2014/chart" uri="{C3380CC4-5D6E-409C-BE32-E72D297353CC}">
              <c16:uniqueId val="{00000007-ED70-4FA7-A5B2-E2A47FD9A7D0}"/>
            </c:ext>
          </c:extLst>
        </c:ser>
        <c:ser>
          <c:idx val="8"/>
          <c:order val="8"/>
          <c:tx>
            <c:strRef>
              <c:f>Sheet2!$M$7:$M$8</c:f>
              <c:strCache>
                <c:ptCount val="1"/>
                <c:pt idx="0">
                  <c:v>GA</c:v>
                </c:pt>
              </c:strCache>
            </c:strRef>
          </c:tx>
          <c:spPr>
            <a:solidFill>
              <a:schemeClr val="accent3">
                <a:lumMod val="60000"/>
              </a:schemeClr>
            </a:solidFill>
            <a:ln>
              <a:noFill/>
            </a:ln>
            <a:effectLst/>
          </c:spPr>
          <c:invertIfNegative val="0"/>
          <c:cat>
            <c:strRef>
              <c:f>Sheet2!$D$9:$D$10</c:f>
              <c:strCache>
                <c:ptCount val="1"/>
                <c:pt idx="0">
                  <c:v>Fully Paid</c:v>
                </c:pt>
              </c:strCache>
            </c:strRef>
          </c:cat>
          <c:val>
            <c:numRef>
              <c:f>Sheet2!$M$9:$M$10</c:f>
              <c:numCache>
                <c:formatCode>General</c:formatCode>
                <c:ptCount val="1"/>
                <c:pt idx="0">
                  <c:v>1144</c:v>
                </c:pt>
              </c:numCache>
            </c:numRef>
          </c:val>
          <c:extLst>
            <c:ext xmlns:c16="http://schemas.microsoft.com/office/drawing/2014/chart" uri="{C3380CC4-5D6E-409C-BE32-E72D297353CC}">
              <c16:uniqueId val="{00000008-ED70-4FA7-A5B2-E2A47FD9A7D0}"/>
            </c:ext>
          </c:extLst>
        </c:ser>
        <c:ser>
          <c:idx val="9"/>
          <c:order val="9"/>
          <c:tx>
            <c:strRef>
              <c:f>Sheet2!$N$7:$N$8</c:f>
              <c:strCache>
                <c:ptCount val="1"/>
                <c:pt idx="0">
                  <c:v>MA</c:v>
                </c:pt>
              </c:strCache>
            </c:strRef>
          </c:tx>
          <c:spPr>
            <a:solidFill>
              <a:schemeClr val="accent4">
                <a:lumMod val="60000"/>
              </a:schemeClr>
            </a:solidFill>
            <a:ln>
              <a:noFill/>
            </a:ln>
            <a:effectLst/>
          </c:spPr>
          <c:invertIfNegative val="0"/>
          <c:cat>
            <c:strRef>
              <c:f>Sheet2!$D$9:$D$10</c:f>
              <c:strCache>
                <c:ptCount val="1"/>
                <c:pt idx="0">
                  <c:v>Fully Paid</c:v>
                </c:pt>
              </c:strCache>
            </c:strRef>
          </c:cat>
          <c:val>
            <c:numRef>
              <c:f>Sheet2!$N$9:$N$10</c:f>
              <c:numCache>
                <c:formatCode>General</c:formatCode>
                <c:ptCount val="1"/>
                <c:pt idx="0">
                  <c:v>1138</c:v>
                </c:pt>
              </c:numCache>
            </c:numRef>
          </c:val>
          <c:extLst>
            <c:ext xmlns:c16="http://schemas.microsoft.com/office/drawing/2014/chart" uri="{C3380CC4-5D6E-409C-BE32-E72D297353CC}">
              <c16:uniqueId val="{00000009-ED70-4FA7-A5B2-E2A47FD9A7D0}"/>
            </c:ext>
          </c:extLst>
        </c:ser>
        <c:ser>
          <c:idx val="10"/>
          <c:order val="10"/>
          <c:tx>
            <c:strRef>
              <c:f>Sheet2!$O$7:$O$8</c:f>
              <c:strCache>
                <c:ptCount val="1"/>
                <c:pt idx="0">
                  <c:v>OH</c:v>
                </c:pt>
              </c:strCache>
            </c:strRef>
          </c:tx>
          <c:spPr>
            <a:solidFill>
              <a:schemeClr val="accent5">
                <a:lumMod val="60000"/>
              </a:schemeClr>
            </a:solidFill>
            <a:ln>
              <a:noFill/>
            </a:ln>
            <a:effectLst/>
          </c:spPr>
          <c:invertIfNegative val="0"/>
          <c:cat>
            <c:strRef>
              <c:f>Sheet2!$D$9:$D$10</c:f>
              <c:strCache>
                <c:ptCount val="1"/>
                <c:pt idx="0">
                  <c:v>Fully Paid</c:v>
                </c:pt>
              </c:strCache>
            </c:strRef>
          </c:cat>
          <c:val>
            <c:numRef>
              <c:f>Sheet2!$O$9:$O$10</c:f>
              <c:numCache>
                <c:formatCode>General</c:formatCode>
                <c:ptCount val="1"/>
                <c:pt idx="0">
                  <c:v>1023</c:v>
                </c:pt>
              </c:numCache>
            </c:numRef>
          </c:val>
          <c:extLst>
            <c:ext xmlns:c16="http://schemas.microsoft.com/office/drawing/2014/chart" uri="{C3380CC4-5D6E-409C-BE32-E72D297353CC}">
              <c16:uniqueId val="{0000000A-ED70-4FA7-A5B2-E2A47FD9A7D0}"/>
            </c:ext>
          </c:extLst>
        </c:ser>
        <c:ser>
          <c:idx val="11"/>
          <c:order val="11"/>
          <c:tx>
            <c:strRef>
              <c:f>Sheet2!$P$7:$P$8</c:f>
              <c:strCache>
                <c:ptCount val="1"/>
                <c:pt idx="0">
                  <c:v>MD</c:v>
                </c:pt>
              </c:strCache>
            </c:strRef>
          </c:tx>
          <c:spPr>
            <a:solidFill>
              <a:schemeClr val="accent6">
                <a:lumMod val="60000"/>
              </a:schemeClr>
            </a:solidFill>
            <a:ln>
              <a:noFill/>
            </a:ln>
            <a:effectLst/>
          </c:spPr>
          <c:invertIfNegative val="0"/>
          <c:cat>
            <c:strRef>
              <c:f>Sheet2!$D$9:$D$10</c:f>
              <c:strCache>
                <c:ptCount val="1"/>
                <c:pt idx="0">
                  <c:v>Fully Paid</c:v>
                </c:pt>
              </c:strCache>
            </c:strRef>
          </c:cat>
          <c:val>
            <c:numRef>
              <c:f>Sheet2!$P$9:$P$10</c:f>
              <c:numCache>
                <c:formatCode>General</c:formatCode>
                <c:ptCount val="1"/>
                <c:pt idx="0">
                  <c:v>861</c:v>
                </c:pt>
              </c:numCache>
            </c:numRef>
          </c:val>
          <c:extLst>
            <c:ext xmlns:c16="http://schemas.microsoft.com/office/drawing/2014/chart" uri="{C3380CC4-5D6E-409C-BE32-E72D297353CC}">
              <c16:uniqueId val="{0000000B-ED70-4FA7-A5B2-E2A47FD9A7D0}"/>
            </c:ext>
          </c:extLst>
        </c:ser>
        <c:ser>
          <c:idx val="12"/>
          <c:order val="12"/>
          <c:tx>
            <c:strRef>
              <c:f>Sheet2!$Q$7:$Q$8</c:f>
              <c:strCache>
                <c:ptCount val="1"/>
                <c:pt idx="0">
                  <c:v>AZ</c:v>
                </c:pt>
              </c:strCache>
            </c:strRef>
          </c:tx>
          <c:spPr>
            <a:solidFill>
              <a:schemeClr val="accent1">
                <a:lumMod val="80000"/>
                <a:lumOff val="20000"/>
              </a:schemeClr>
            </a:solidFill>
            <a:ln>
              <a:noFill/>
            </a:ln>
            <a:effectLst/>
          </c:spPr>
          <c:invertIfNegative val="0"/>
          <c:cat>
            <c:strRef>
              <c:f>Sheet2!$D$9:$D$10</c:f>
              <c:strCache>
                <c:ptCount val="1"/>
                <c:pt idx="0">
                  <c:v>Fully Paid</c:v>
                </c:pt>
              </c:strCache>
            </c:strRef>
          </c:cat>
          <c:val>
            <c:numRef>
              <c:f>Sheet2!$Q$9:$Q$10</c:f>
              <c:numCache>
                <c:formatCode>General</c:formatCode>
                <c:ptCount val="1"/>
                <c:pt idx="0">
                  <c:v>726</c:v>
                </c:pt>
              </c:numCache>
            </c:numRef>
          </c:val>
          <c:extLst>
            <c:ext xmlns:c16="http://schemas.microsoft.com/office/drawing/2014/chart" uri="{C3380CC4-5D6E-409C-BE32-E72D297353CC}">
              <c16:uniqueId val="{0000000D-ED70-4FA7-A5B2-E2A47FD9A7D0}"/>
            </c:ext>
          </c:extLst>
        </c:ser>
        <c:ser>
          <c:idx val="13"/>
          <c:order val="13"/>
          <c:tx>
            <c:strRef>
              <c:f>Sheet2!$R$7:$R$8</c:f>
              <c:strCache>
                <c:ptCount val="1"/>
                <c:pt idx="0">
                  <c:v>WA</c:v>
                </c:pt>
              </c:strCache>
            </c:strRef>
          </c:tx>
          <c:spPr>
            <a:solidFill>
              <a:schemeClr val="accent2">
                <a:lumMod val="80000"/>
                <a:lumOff val="20000"/>
              </a:schemeClr>
            </a:solidFill>
            <a:ln>
              <a:noFill/>
            </a:ln>
            <a:effectLst/>
          </c:spPr>
          <c:invertIfNegative val="0"/>
          <c:cat>
            <c:strRef>
              <c:f>Sheet2!$D$9:$D$10</c:f>
              <c:strCache>
                <c:ptCount val="1"/>
                <c:pt idx="0">
                  <c:v>Fully Paid</c:v>
                </c:pt>
              </c:strCache>
            </c:strRef>
          </c:cat>
          <c:val>
            <c:numRef>
              <c:f>Sheet2!$R$9:$R$10</c:f>
              <c:numCache>
                <c:formatCode>General</c:formatCode>
                <c:ptCount val="1"/>
                <c:pt idx="0">
                  <c:v>691</c:v>
                </c:pt>
              </c:numCache>
            </c:numRef>
          </c:val>
          <c:extLst>
            <c:ext xmlns:c16="http://schemas.microsoft.com/office/drawing/2014/chart" uri="{C3380CC4-5D6E-409C-BE32-E72D297353CC}">
              <c16:uniqueId val="{0000000E-ED70-4FA7-A5B2-E2A47FD9A7D0}"/>
            </c:ext>
          </c:extLst>
        </c:ser>
        <c:ser>
          <c:idx val="14"/>
          <c:order val="14"/>
          <c:tx>
            <c:strRef>
              <c:f>Sheet2!$S$7:$S$8</c:f>
              <c:strCache>
                <c:ptCount val="1"/>
                <c:pt idx="0">
                  <c:v>CO</c:v>
                </c:pt>
              </c:strCache>
            </c:strRef>
          </c:tx>
          <c:spPr>
            <a:solidFill>
              <a:schemeClr val="accent3">
                <a:lumMod val="80000"/>
                <a:lumOff val="20000"/>
              </a:schemeClr>
            </a:solidFill>
            <a:ln>
              <a:noFill/>
            </a:ln>
            <a:effectLst/>
          </c:spPr>
          <c:invertIfNegative val="0"/>
          <c:cat>
            <c:strRef>
              <c:f>Sheet2!$D$9:$D$10</c:f>
              <c:strCache>
                <c:ptCount val="1"/>
                <c:pt idx="0">
                  <c:v>Fully Paid</c:v>
                </c:pt>
              </c:strCache>
            </c:strRef>
          </c:cat>
          <c:val>
            <c:numRef>
              <c:f>Sheet2!$S$9:$S$10</c:f>
              <c:numCache>
                <c:formatCode>General</c:formatCode>
                <c:ptCount val="1"/>
                <c:pt idx="0">
                  <c:v>668</c:v>
                </c:pt>
              </c:numCache>
            </c:numRef>
          </c:val>
          <c:extLst>
            <c:ext xmlns:c16="http://schemas.microsoft.com/office/drawing/2014/chart" uri="{C3380CC4-5D6E-409C-BE32-E72D297353CC}">
              <c16:uniqueId val="{0000000F-ED70-4FA7-A5B2-E2A47FD9A7D0}"/>
            </c:ext>
          </c:extLst>
        </c:ser>
        <c:ser>
          <c:idx val="15"/>
          <c:order val="15"/>
          <c:tx>
            <c:strRef>
              <c:f>Sheet2!$T$7:$T$8</c:f>
              <c:strCache>
                <c:ptCount val="1"/>
                <c:pt idx="0">
                  <c:v>NC</c:v>
                </c:pt>
              </c:strCache>
            </c:strRef>
          </c:tx>
          <c:spPr>
            <a:solidFill>
              <a:schemeClr val="accent4">
                <a:lumMod val="80000"/>
                <a:lumOff val="20000"/>
              </a:schemeClr>
            </a:solidFill>
            <a:ln>
              <a:noFill/>
            </a:ln>
            <a:effectLst/>
          </c:spPr>
          <c:invertIfNegative val="0"/>
          <c:cat>
            <c:strRef>
              <c:f>Sheet2!$D$9:$D$10</c:f>
              <c:strCache>
                <c:ptCount val="1"/>
                <c:pt idx="0">
                  <c:v>Fully Paid</c:v>
                </c:pt>
              </c:strCache>
            </c:strRef>
          </c:cat>
          <c:val>
            <c:numRef>
              <c:f>Sheet2!$T$9:$T$10</c:f>
              <c:numCache>
                <c:formatCode>General</c:formatCode>
                <c:ptCount val="1"/>
                <c:pt idx="0">
                  <c:v>636</c:v>
                </c:pt>
              </c:numCache>
            </c:numRef>
          </c:val>
          <c:extLst>
            <c:ext xmlns:c16="http://schemas.microsoft.com/office/drawing/2014/chart" uri="{C3380CC4-5D6E-409C-BE32-E72D297353CC}">
              <c16:uniqueId val="{00000010-ED70-4FA7-A5B2-E2A47FD9A7D0}"/>
            </c:ext>
          </c:extLst>
        </c:ser>
        <c:ser>
          <c:idx val="16"/>
          <c:order val="16"/>
          <c:tx>
            <c:strRef>
              <c:f>Sheet2!$U$7:$U$8</c:f>
              <c:strCache>
                <c:ptCount val="1"/>
                <c:pt idx="0">
                  <c:v>CT</c:v>
                </c:pt>
              </c:strCache>
            </c:strRef>
          </c:tx>
          <c:spPr>
            <a:solidFill>
              <a:schemeClr val="accent5">
                <a:lumMod val="80000"/>
                <a:lumOff val="20000"/>
              </a:schemeClr>
            </a:solidFill>
            <a:ln>
              <a:noFill/>
            </a:ln>
            <a:effectLst/>
          </c:spPr>
          <c:invertIfNegative val="0"/>
          <c:cat>
            <c:strRef>
              <c:f>Sheet2!$D$9:$D$10</c:f>
              <c:strCache>
                <c:ptCount val="1"/>
                <c:pt idx="0">
                  <c:v>Fully Paid</c:v>
                </c:pt>
              </c:strCache>
            </c:strRef>
          </c:cat>
          <c:val>
            <c:numRef>
              <c:f>Sheet2!$U$9:$U$10</c:f>
              <c:numCache>
                <c:formatCode>General</c:formatCode>
                <c:ptCount val="1"/>
                <c:pt idx="0">
                  <c:v>632</c:v>
                </c:pt>
              </c:numCache>
            </c:numRef>
          </c:val>
          <c:extLst>
            <c:ext xmlns:c16="http://schemas.microsoft.com/office/drawing/2014/chart" uri="{C3380CC4-5D6E-409C-BE32-E72D297353CC}">
              <c16:uniqueId val="{00000011-ED70-4FA7-A5B2-E2A47FD9A7D0}"/>
            </c:ext>
          </c:extLst>
        </c:ser>
        <c:ser>
          <c:idx val="17"/>
          <c:order val="17"/>
          <c:tx>
            <c:strRef>
              <c:f>Sheet2!$V$7:$V$8</c:f>
              <c:strCache>
                <c:ptCount val="1"/>
                <c:pt idx="0">
                  <c:v>MI</c:v>
                </c:pt>
              </c:strCache>
            </c:strRef>
          </c:tx>
          <c:spPr>
            <a:solidFill>
              <a:schemeClr val="accent6">
                <a:lumMod val="80000"/>
                <a:lumOff val="20000"/>
              </a:schemeClr>
            </a:solidFill>
            <a:ln>
              <a:noFill/>
            </a:ln>
            <a:effectLst/>
          </c:spPr>
          <c:invertIfNegative val="0"/>
          <c:cat>
            <c:strRef>
              <c:f>Sheet2!$D$9:$D$10</c:f>
              <c:strCache>
                <c:ptCount val="1"/>
                <c:pt idx="0">
                  <c:v>Fully Paid</c:v>
                </c:pt>
              </c:strCache>
            </c:strRef>
          </c:cat>
          <c:val>
            <c:numRef>
              <c:f>Sheet2!$V$9:$V$10</c:f>
              <c:numCache>
                <c:formatCode>General</c:formatCode>
                <c:ptCount val="1"/>
                <c:pt idx="0">
                  <c:v>601</c:v>
                </c:pt>
              </c:numCache>
            </c:numRef>
          </c:val>
          <c:extLst>
            <c:ext xmlns:c16="http://schemas.microsoft.com/office/drawing/2014/chart" uri="{C3380CC4-5D6E-409C-BE32-E72D297353CC}">
              <c16:uniqueId val="{00000012-ED70-4FA7-A5B2-E2A47FD9A7D0}"/>
            </c:ext>
          </c:extLst>
        </c:ser>
        <c:ser>
          <c:idx val="18"/>
          <c:order val="18"/>
          <c:tx>
            <c:strRef>
              <c:f>Sheet2!$W$7:$W$8</c:f>
              <c:strCache>
                <c:ptCount val="1"/>
                <c:pt idx="0">
                  <c:v>MO</c:v>
                </c:pt>
              </c:strCache>
            </c:strRef>
          </c:tx>
          <c:spPr>
            <a:solidFill>
              <a:schemeClr val="accent1">
                <a:lumMod val="80000"/>
              </a:schemeClr>
            </a:solidFill>
            <a:ln>
              <a:noFill/>
            </a:ln>
            <a:effectLst/>
          </c:spPr>
          <c:invertIfNegative val="0"/>
          <c:cat>
            <c:strRef>
              <c:f>Sheet2!$D$9:$D$10</c:f>
              <c:strCache>
                <c:ptCount val="1"/>
                <c:pt idx="0">
                  <c:v>Fully Paid</c:v>
                </c:pt>
              </c:strCache>
            </c:strRef>
          </c:cat>
          <c:val>
            <c:numRef>
              <c:f>Sheet2!$W$9:$W$10</c:f>
              <c:numCache>
                <c:formatCode>General</c:formatCode>
                <c:ptCount val="1"/>
                <c:pt idx="0">
                  <c:v>556</c:v>
                </c:pt>
              </c:numCache>
            </c:numRef>
          </c:val>
          <c:extLst>
            <c:ext xmlns:c16="http://schemas.microsoft.com/office/drawing/2014/chart" uri="{C3380CC4-5D6E-409C-BE32-E72D297353CC}">
              <c16:uniqueId val="{00000013-ED70-4FA7-A5B2-E2A47FD9A7D0}"/>
            </c:ext>
          </c:extLst>
        </c:ser>
        <c:ser>
          <c:idx val="19"/>
          <c:order val="19"/>
          <c:tx>
            <c:strRef>
              <c:f>Sheet2!$X$7:$X$8</c:f>
              <c:strCache>
                <c:ptCount val="1"/>
                <c:pt idx="0">
                  <c:v>MN</c:v>
                </c:pt>
              </c:strCache>
            </c:strRef>
          </c:tx>
          <c:spPr>
            <a:solidFill>
              <a:schemeClr val="accent2">
                <a:lumMod val="80000"/>
              </a:schemeClr>
            </a:solidFill>
            <a:ln>
              <a:noFill/>
            </a:ln>
            <a:effectLst/>
          </c:spPr>
          <c:invertIfNegative val="0"/>
          <c:cat>
            <c:strRef>
              <c:f>Sheet2!$D$9:$D$10</c:f>
              <c:strCache>
                <c:ptCount val="1"/>
                <c:pt idx="0">
                  <c:v>Fully Paid</c:v>
                </c:pt>
              </c:strCache>
            </c:strRef>
          </c:cat>
          <c:val>
            <c:numRef>
              <c:f>Sheet2!$X$9:$X$10</c:f>
              <c:numCache>
                <c:formatCode>General</c:formatCode>
                <c:ptCount val="1"/>
                <c:pt idx="0">
                  <c:v>524</c:v>
                </c:pt>
              </c:numCache>
            </c:numRef>
          </c:val>
          <c:extLst>
            <c:ext xmlns:c16="http://schemas.microsoft.com/office/drawing/2014/chart" uri="{C3380CC4-5D6E-409C-BE32-E72D297353CC}">
              <c16:uniqueId val="{00000014-ED70-4FA7-A5B2-E2A47FD9A7D0}"/>
            </c:ext>
          </c:extLst>
        </c:ser>
        <c:ser>
          <c:idx val="20"/>
          <c:order val="20"/>
          <c:tx>
            <c:strRef>
              <c:f>Sheet2!$Y$7:$Y$8</c:f>
              <c:strCache>
                <c:ptCount val="1"/>
                <c:pt idx="0">
                  <c:v>SC</c:v>
                </c:pt>
              </c:strCache>
            </c:strRef>
          </c:tx>
          <c:spPr>
            <a:solidFill>
              <a:schemeClr val="accent3">
                <a:lumMod val="80000"/>
              </a:schemeClr>
            </a:solidFill>
            <a:ln>
              <a:noFill/>
            </a:ln>
            <a:effectLst/>
          </c:spPr>
          <c:invertIfNegative val="0"/>
          <c:cat>
            <c:strRef>
              <c:f>Sheet2!$D$9:$D$10</c:f>
              <c:strCache>
                <c:ptCount val="1"/>
                <c:pt idx="0">
                  <c:v>Fully Paid</c:v>
                </c:pt>
              </c:strCache>
            </c:strRef>
          </c:cat>
          <c:val>
            <c:numRef>
              <c:f>Sheet2!$Y$9:$Y$10</c:f>
              <c:numCache>
                <c:formatCode>General</c:formatCode>
                <c:ptCount val="1"/>
                <c:pt idx="0">
                  <c:v>393</c:v>
                </c:pt>
              </c:numCache>
            </c:numRef>
          </c:val>
          <c:extLst>
            <c:ext xmlns:c16="http://schemas.microsoft.com/office/drawing/2014/chart" uri="{C3380CC4-5D6E-409C-BE32-E72D297353CC}">
              <c16:uniqueId val="{00000015-ED70-4FA7-A5B2-E2A47FD9A7D0}"/>
            </c:ext>
          </c:extLst>
        </c:ser>
        <c:ser>
          <c:idx val="21"/>
          <c:order val="21"/>
          <c:tx>
            <c:strRef>
              <c:f>Sheet2!$Z$7:$Z$8</c:f>
              <c:strCache>
                <c:ptCount val="1"/>
                <c:pt idx="0">
                  <c:v>AL</c:v>
                </c:pt>
              </c:strCache>
            </c:strRef>
          </c:tx>
          <c:spPr>
            <a:solidFill>
              <a:schemeClr val="accent4">
                <a:lumMod val="80000"/>
              </a:schemeClr>
            </a:solidFill>
            <a:ln>
              <a:noFill/>
            </a:ln>
            <a:effectLst/>
          </c:spPr>
          <c:invertIfNegative val="0"/>
          <c:cat>
            <c:strRef>
              <c:f>Sheet2!$D$9:$D$10</c:f>
              <c:strCache>
                <c:ptCount val="1"/>
                <c:pt idx="0">
                  <c:v>Fully Paid</c:v>
                </c:pt>
              </c:strCache>
            </c:strRef>
          </c:cat>
          <c:val>
            <c:numRef>
              <c:f>Sheet2!$Z$9:$Z$10</c:f>
              <c:numCache>
                <c:formatCode>General</c:formatCode>
                <c:ptCount val="1"/>
                <c:pt idx="0">
                  <c:v>381</c:v>
                </c:pt>
              </c:numCache>
            </c:numRef>
          </c:val>
          <c:extLst>
            <c:ext xmlns:c16="http://schemas.microsoft.com/office/drawing/2014/chart" uri="{C3380CC4-5D6E-409C-BE32-E72D297353CC}">
              <c16:uniqueId val="{00000016-ED70-4FA7-A5B2-E2A47FD9A7D0}"/>
            </c:ext>
          </c:extLst>
        </c:ser>
        <c:ser>
          <c:idx val="22"/>
          <c:order val="22"/>
          <c:tx>
            <c:strRef>
              <c:f>Sheet2!$AA$7:$AA$8</c:f>
              <c:strCache>
                <c:ptCount val="1"/>
                <c:pt idx="0">
                  <c:v>WI</c:v>
                </c:pt>
              </c:strCache>
            </c:strRef>
          </c:tx>
          <c:spPr>
            <a:solidFill>
              <a:schemeClr val="accent5">
                <a:lumMod val="80000"/>
              </a:schemeClr>
            </a:solidFill>
            <a:ln>
              <a:noFill/>
            </a:ln>
            <a:effectLst/>
          </c:spPr>
          <c:invertIfNegative val="0"/>
          <c:cat>
            <c:strRef>
              <c:f>Sheet2!$D$9:$D$10</c:f>
              <c:strCache>
                <c:ptCount val="1"/>
                <c:pt idx="0">
                  <c:v>Fully Paid</c:v>
                </c:pt>
              </c:strCache>
            </c:strRef>
          </c:cat>
          <c:val>
            <c:numRef>
              <c:f>Sheet2!$AA$9:$AA$10</c:f>
              <c:numCache>
                <c:formatCode>General</c:formatCode>
                <c:ptCount val="1"/>
                <c:pt idx="0">
                  <c:v>377</c:v>
                </c:pt>
              </c:numCache>
            </c:numRef>
          </c:val>
          <c:extLst>
            <c:ext xmlns:c16="http://schemas.microsoft.com/office/drawing/2014/chart" uri="{C3380CC4-5D6E-409C-BE32-E72D297353CC}">
              <c16:uniqueId val="{00000017-ED70-4FA7-A5B2-E2A47FD9A7D0}"/>
            </c:ext>
          </c:extLst>
        </c:ser>
        <c:ser>
          <c:idx val="23"/>
          <c:order val="23"/>
          <c:tx>
            <c:strRef>
              <c:f>Sheet2!$AB$7:$AB$8</c:f>
              <c:strCache>
                <c:ptCount val="1"/>
                <c:pt idx="0">
                  <c:v>LA</c:v>
                </c:pt>
              </c:strCache>
            </c:strRef>
          </c:tx>
          <c:spPr>
            <a:solidFill>
              <a:schemeClr val="accent6">
                <a:lumMod val="80000"/>
              </a:schemeClr>
            </a:solidFill>
            <a:ln>
              <a:noFill/>
            </a:ln>
            <a:effectLst/>
          </c:spPr>
          <c:invertIfNegative val="0"/>
          <c:cat>
            <c:strRef>
              <c:f>Sheet2!$D$9:$D$10</c:f>
              <c:strCache>
                <c:ptCount val="1"/>
                <c:pt idx="0">
                  <c:v>Fully Paid</c:v>
                </c:pt>
              </c:strCache>
            </c:strRef>
          </c:cat>
          <c:val>
            <c:numRef>
              <c:f>Sheet2!$AB$9:$AB$10</c:f>
              <c:numCache>
                <c:formatCode>General</c:formatCode>
                <c:ptCount val="1"/>
                <c:pt idx="0">
                  <c:v>374</c:v>
                </c:pt>
              </c:numCache>
            </c:numRef>
          </c:val>
          <c:extLst>
            <c:ext xmlns:c16="http://schemas.microsoft.com/office/drawing/2014/chart" uri="{C3380CC4-5D6E-409C-BE32-E72D297353CC}">
              <c16:uniqueId val="{00000018-ED70-4FA7-A5B2-E2A47FD9A7D0}"/>
            </c:ext>
          </c:extLst>
        </c:ser>
        <c:ser>
          <c:idx val="24"/>
          <c:order val="24"/>
          <c:tx>
            <c:strRef>
              <c:f>Sheet2!$AC$7:$AC$8</c:f>
              <c:strCache>
                <c:ptCount val="1"/>
                <c:pt idx="0">
                  <c:v>NV</c:v>
                </c:pt>
              </c:strCache>
            </c:strRef>
          </c:tx>
          <c:spPr>
            <a:solidFill>
              <a:schemeClr val="accent1">
                <a:lumMod val="60000"/>
                <a:lumOff val="40000"/>
              </a:schemeClr>
            </a:solidFill>
            <a:ln>
              <a:noFill/>
            </a:ln>
            <a:effectLst/>
          </c:spPr>
          <c:invertIfNegative val="0"/>
          <c:cat>
            <c:strRef>
              <c:f>Sheet2!$D$9:$D$10</c:f>
              <c:strCache>
                <c:ptCount val="1"/>
                <c:pt idx="0">
                  <c:v>Fully Paid</c:v>
                </c:pt>
              </c:strCache>
            </c:strRef>
          </c:cat>
          <c:val>
            <c:numRef>
              <c:f>Sheet2!$AC$9:$AC$10</c:f>
              <c:numCache>
                <c:formatCode>General</c:formatCode>
                <c:ptCount val="1"/>
                <c:pt idx="0">
                  <c:v>371</c:v>
                </c:pt>
              </c:numCache>
            </c:numRef>
          </c:val>
          <c:extLst>
            <c:ext xmlns:c16="http://schemas.microsoft.com/office/drawing/2014/chart" uri="{C3380CC4-5D6E-409C-BE32-E72D297353CC}">
              <c16:uniqueId val="{00000019-ED70-4FA7-A5B2-E2A47FD9A7D0}"/>
            </c:ext>
          </c:extLst>
        </c:ser>
        <c:ser>
          <c:idx val="25"/>
          <c:order val="25"/>
          <c:tx>
            <c:strRef>
              <c:f>Sheet2!$AD$7:$AD$8</c:f>
              <c:strCache>
                <c:ptCount val="1"/>
                <c:pt idx="0">
                  <c:v>OR</c:v>
                </c:pt>
              </c:strCache>
            </c:strRef>
          </c:tx>
          <c:spPr>
            <a:solidFill>
              <a:schemeClr val="accent2">
                <a:lumMod val="60000"/>
                <a:lumOff val="40000"/>
              </a:schemeClr>
            </a:solidFill>
            <a:ln>
              <a:noFill/>
            </a:ln>
            <a:effectLst/>
          </c:spPr>
          <c:invertIfNegative val="0"/>
          <c:cat>
            <c:strRef>
              <c:f>Sheet2!$D$9:$D$10</c:f>
              <c:strCache>
                <c:ptCount val="1"/>
                <c:pt idx="0">
                  <c:v>Fully Paid</c:v>
                </c:pt>
              </c:strCache>
            </c:strRef>
          </c:cat>
          <c:val>
            <c:numRef>
              <c:f>Sheet2!$AD$9:$AD$10</c:f>
              <c:numCache>
                <c:formatCode>General</c:formatCode>
                <c:ptCount val="1"/>
                <c:pt idx="0">
                  <c:v>364</c:v>
                </c:pt>
              </c:numCache>
            </c:numRef>
          </c:val>
          <c:extLst>
            <c:ext xmlns:c16="http://schemas.microsoft.com/office/drawing/2014/chart" uri="{C3380CC4-5D6E-409C-BE32-E72D297353CC}">
              <c16:uniqueId val="{0000001A-ED70-4FA7-A5B2-E2A47FD9A7D0}"/>
            </c:ext>
          </c:extLst>
        </c:ser>
        <c:ser>
          <c:idx val="26"/>
          <c:order val="26"/>
          <c:tx>
            <c:strRef>
              <c:f>Sheet2!$AE$7:$AE$8</c:f>
              <c:strCache>
                <c:ptCount val="1"/>
                <c:pt idx="0">
                  <c:v>KY</c:v>
                </c:pt>
              </c:strCache>
            </c:strRef>
          </c:tx>
          <c:spPr>
            <a:solidFill>
              <a:schemeClr val="accent3">
                <a:lumMod val="60000"/>
                <a:lumOff val="40000"/>
              </a:schemeClr>
            </a:solidFill>
            <a:ln>
              <a:noFill/>
            </a:ln>
            <a:effectLst/>
          </c:spPr>
          <c:invertIfNegative val="0"/>
          <c:cat>
            <c:strRef>
              <c:f>Sheet2!$D$9:$D$10</c:f>
              <c:strCache>
                <c:ptCount val="1"/>
                <c:pt idx="0">
                  <c:v>Fully Paid</c:v>
                </c:pt>
              </c:strCache>
            </c:strRef>
          </c:cat>
          <c:val>
            <c:numRef>
              <c:f>Sheet2!$AE$9:$AE$10</c:f>
              <c:numCache>
                <c:formatCode>General</c:formatCode>
                <c:ptCount val="1"/>
                <c:pt idx="0">
                  <c:v>266</c:v>
                </c:pt>
              </c:numCache>
            </c:numRef>
          </c:val>
          <c:extLst>
            <c:ext xmlns:c16="http://schemas.microsoft.com/office/drawing/2014/chart" uri="{C3380CC4-5D6E-409C-BE32-E72D297353CC}">
              <c16:uniqueId val="{0000001B-ED70-4FA7-A5B2-E2A47FD9A7D0}"/>
            </c:ext>
          </c:extLst>
        </c:ser>
        <c:ser>
          <c:idx val="27"/>
          <c:order val="27"/>
          <c:tx>
            <c:strRef>
              <c:f>Sheet2!$AF$7:$AF$8</c:f>
              <c:strCache>
                <c:ptCount val="1"/>
                <c:pt idx="0">
                  <c:v>OK</c:v>
                </c:pt>
              </c:strCache>
            </c:strRef>
          </c:tx>
          <c:spPr>
            <a:solidFill>
              <a:schemeClr val="accent4">
                <a:lumMod val="60000"/>
                <a:lumOff val="40000"/>
              </a:schemeClr>
            </a:solidFill>
            <a:ln>
              <a:noFill/>
            </a:ln>
            <a:effectLst/>
          </c:spPr>
          <c:invertIfNegative val="0"/>
          <c:cat>
            <c:strRef>
              <c:f>Sheet2!$D$9:$D$10</c:f>
              <c:strCache>
                <c:ptCount val="1"/>
                <c:pt idx="0">
                  <c:v>Fully Paid</c:v>
                </c:pt>
              </c:strCache>
            </c:strRef>
          </c:cat>
          <c:val>
            <c:numRef>
              <c:f>Sheet2!$AF$9:$AF$10</c:f>
              <c:numCache>
                <c:formatCode>General</c:formatCode>
                <c:ptCount val="1"/>
                <c:pt idx="0">
                  <c:v>247</c:v>
                </c:pt>
              </c:numCache>
            </c:numRef>
          </c:val>
          <c:extLst>
            <c:ext xmlns:c16="http://schemas.microsoft.com/office/drawing/2014/chart" uri="{C3380CC4-5D6E-409C-BE32-E72D297353CC}">
              <c16:uniqueId val="{0000001C-ED70-4FA7-A5B2-E2A47FD9A7D0}"/>
            </c:ext>
          </c:extLst>
        </c:ser>
        <c:ser>
          <c:idx val="28"/>
          <c:order val="28"/>
          <c:tx>
            <c:strRef>
              <c:f>Sheet2!$AG$7:$AG$8</c:f>
              <c:strCache>
                <c:ptCount val="1"/>
                <c:pt idx="0">
                  <c:v>KS</c:v>
                </c:pt>
              </c:strCache>
            </c:strRef>
          </c:tx>
          <c:spPr>
            <a:solidFill>
              <a:schemeClr val="accent5">
                <a:lumMod val="60000"/>
                <a:lumOff val="40000"/>
              </a:schemeClr>
            </a:solidFill>
            <a:ln>
              <a:noFill/>
            </a:ln>
            <a:effectLst/>
          </c:spPr>
          <c:invertIfNegative val="0"/>
          <c:cat>
            <c:strRef>
              <c:f>Sheet2!$D$9:$D$10</c:f>
              <c:strCache>
                <c:ptCount val="1"/>
                <c:pt idx="0">
                  <c:v>Fully Paid</c:v>
                </c:pt>
              </c:strCache>
            </c:strRef>
          </c:cat>
          <c:val>
            <c:numRef>
              <c:f>Sheet2!$AG$9:$AG$10</c:f>
              <c:numCache>
                <c:formatCode>General</c:formatCode>
                <c:ptCount val="1"/>
                <c:pt idx="0">
                  <c:v>224</c:v>
                </c:pt>
              </c:numCache>
            </c:numRef>
          </c:val>
          <c:extLst>
            <c:ext xmlns:c16="http://schemas.microsoft.com/office/drawing/2014/chart" uri="{C3380CC4-5D6E-409C-BE32-E72D297353CC}">
              <c16:uniqueId val="{0000001D-ED70-4FA7-A5B2-E2A47FD9A7D0}"/>
            </c:ext>
          </c:extLst>
        </c:ser>
        <c:ser>
          <c:idx val="29"/>
          <c:order val="29"/>
          <c:tx>
            <c:strRef>
              <c:f>Sheet2!$AH$7:$AH$8</c:f>
              <c:strCache>
                <c:ptCount val="1"/>
                <c:pt idx="0">
                  <c:v>UT</c:v>
                </c:pt>
              </c:strCache>
            </c:strRef>
          </c:tx>
          <c:spPr>
            <a:solidFill>
              <a:schemeClr val="accent6">
                <a:lumMod val="60000"/>
                <a:lumOff val="40000"/>
              </a:schemeClr>
            </a:solidFill>
            <a:ln>
              <a:noFill/>
            </a:ln>
            <a:effectLst/>
          </c:spPr>
          <c:invertIfNegative val="0"/>
          <c:cat>
            <c:strRef>
              <c:f>Sheet2!$D$9:$D$10</c:f>
              <c:strCache>
                <c:ptCount val="1"/>
                <c:pt idx="0">
                  <c:v>Fully Paid</c:v>
                </c:pt>
              </c:strCache>
            </c:strRef>
          </c:cat>
          <c:val>
            <c:numRef>
              <c:f>Sheet2!$AH$9:$AH$10</c:f>
              <c:numCache>
                <c:formatCode>General</c:formatCode>
                <c:ptCount val="1"/>
                <c:pt idx="0">
                  <c:v>212</c:v>
                </c:pt>
              </c:numCache>
            </c:numRef>
          </c:val>
          <c:extLst>
            <c:ext xmlns:c16="http://schemas.microsoft.com/office/drawing/2014/chart" uri="{C3380CC4-5D6E-409C-BE32-E72D297353CC}">
              <c16:uniqueId val="{0000001E-ED70-4FA7-A5B2-E2A47FD9A7D0}"/>
            </c:ext>
          </c:extLst>
        </c:ser>
        <c:ser>
          <c:idx val="30"/>
          <c:order val="30"/>
          <c:tx>
            <c:strRef>
              <c:f>Sheet2!$AI$7:$AI$8</c:f>
              <c:strCache>
                <c:ptCount val="1"/>
                <c:pt idx="0">
                  <c:v>AR</c:v>
                </c:pt>
              </c:strCache>
            </c:strRef>
          </c:tx>
          <c:spPr>
            <a:solidFill>
              <a:schemeClr val="accent1">
                <a:lumMod val="50000"/>
              </a:schemeClr>
            </a:solidFill>
            <a:ln>
              <a:noFill/>
            </a:ln>
            <a:effectLst/>
          </c:spPr>
          <c:invertIfNegative val="0"/>
          <c:cat>
            <c:strRef>
              <c:f>Sheet2!$D$9:$D$10</c:f>
              <c:strCache>
                <c:ptCount val="1"/>
                <c:pt idx="0">
                  <c:v>Fully Paid</c:v>
                </c:pt>
              </c:strCache>
            </c:strRef>
          </c:cat>
          <c:val>
            <c:numRef>
              <c:f>Sheet2!$AI$9:$AI$10</c:f>
              <c:numCache>
                <c:formatCode>General</c:formatCode>
                <c:ptCount val="1"/>
                <c:pt idx="0">
                  <c:v>208</c:v>
                </c:pt>
              </c:numCache>
            </c:numRef>
          </c:val>
          <c:extLst>
            <c:ext xmlns:c16="http://schemas.microsoft.com/office/drawing/2014/chart" uri="{C3380CC4-5D6E-409C-BE32-E72D297353CC}">
              <c16:uniqueId val="{0000001F-ED70-4FA7-A5B2-E2A47FD9A7D0}"/>
            </c:ext>
          </c:extLst>
        </c:ser>
        <c:ser>
          <c:idx val="31"/>
          <c:order val="31"/>
          <c:tx>
            <c:strRef>
              <c:f>Sheet2!$AJ$7:$AJ$8</c:f>
              <c:strCache>
                <c:ptCount val="1"/>
                <c:pt idx="0">
                  <c:v>DC</c:v>
                </c:pt>
              </c:strCache>
            </c:strRef>
          </c:tx>
          <c:spPr>
            <a:solidFill>
              <a:schemeClr val="accent2">
                <a:lumMod val="50000"/>
              </a:schemeClr>
            </a:solidFill>
            <a:ln>
              <a:noFill/>
            </a:ln>
            <a:effectLst/>
          </c:spPr>
          <c:invertIfNegative val="0"/>
          <c:cat>
            <c:strRef>
              <c:f>Sheet2!$D$9:$D$10</c:f>
              <c:strCache>
                <c:ptCount val="1"/>
                <c:pt idx="0">
                  <c:v>Fully Paid</c:v>
                </c:pt>
              </c:strCache>
            </c:strRef>
          </c:cat>
          <c:val>
            <c:numRef>
              <c:f>Sheet2!$AJ$9:$AJ$10</c:f>
              <c:numCache>
                <c:formatCode>General</c:formatCode>
                <c:ptCount val="1"/>
                <c:pt idx="0">
                  <c:v>196</c:v>
                </c:pt>
              </c:numCache>
            </c:numRef>
          </c:val>
          <c:extLst>
            <c:ext xmlns:c16="http://schemas.microsoft.com/office/drawing/2014/chart" uri="{C3380CC4-5D6E-409C-BE32-E72D297353CC}">
              <c16:uniqueId val="{00000020-ED70-4FA7-A5B2-E2A47FD9A7D0}"/>
            </c:ext>
          </c:extLst>
        </c:ser>
        <c:ser>
          <c:idx val="32"/>
          <c:order val="32"/>
          <c:tx>
            <c:strRef>
              <c:f>Sheet2!$AK$7:$AK$8</c:f>
              <c:strCache>
                <c:ptCount val="1"/>
                <c:pt idx="0">
                  <c:v>RI</c:v>
                </c:pt>
              </c:strCache>
            </c:strRef>
          </c:tx>
          <c:spPr>
            <a:solidFill>
              <a:schemeClr val="accent3">
                <a:lumMod val="50000"/>
              </a:schemeClr>
            </a:solidFill>
            <a:ln>
              <a:noFill/>
            </a:ln>
            <a:effectLst/>
          </c:spPr>
          <c:invertIfNegative val="0"/>
          <c:cat>
            <c:strRef>
              <c:f>Sheet2!$D$9:$D$10</c:f>
              <c:strCache>
                <c:ptCount val="1"/>
                <c:pt idx="0">
                  <c:v>Fully Paid</c:v>
                </c:pt>
              </c:strCache>
            </c:strRef>
          </c:cat>
          <c:val>
            <c:numRef>
              <c:f>Sheet2!$AK$9:$AK$10</c:f>
              <c:numCache>
                <c:formatCode>General</c:formatCode>
                <c:ptCount val="1"/>
                <c:pt idx="0">
                  <c:v>169</c:v>
                </c:pt>
              </c:numCache>
            </c:numRef>
          </c:val>
          <c:extLst>
            <c:ext xmlns:c16="http://schemas.microsoft.com/office/drawing/2014/chart" uri="{C3380CC4-5D6E-409C-BE32-E72D297353CC}">
              <c16:uniqueId val="{00000021-ED70-4FA7-A5B2-E2A47FD9A7D0}"/>
            </c:ext>
          </c:extLst>
        </c:ser>
        <c:ser>
          <c:idx val="33"/>
          <c:order val="33"/>
          <c:tx>
            <c:strRef>
              <c:f>Sheet2!$AL$7:$AL$8</c:f>
              <c:strCache>
                <c:ptCount val="1"/>
                <c:pt idx="0">
                  <c:v>NM</c:v>
                </c:pt>
              </c:strCache>
            </c:strRef>
          </c:tx>
          <c:spPr>
            <a:solidFill>
              <a:schemeClr val="accent4">
                <a:lumMod val="50000"/>
              </a:schemeClr>
            </a:solidFill>
            <a:ln>
              <a:noFill/>
            </a:ln>
            <a:effectLst/>
          </c:spPr>
          <c:invertIfNegative val="0"/>
          <c:cat>
            <c:strRef>
              <c:f>Sheet2!$D$9:$D$10</c:f>
              <c:strCache>
                <c:ptCount val="1"/>
                <c:pt idx="0">
                  <c:v>Fully Paid</c:v>
                </c:pt>
              </c:strCache>
            </c:strRef>
          </c:cat>
          <c:val>
            <c:numRef>
              <c:f>Sheet2!$AL$9:$AL$10</c:f>
              <c:numCache>
                <c:formatCode>General</c:formatCode>
                <c:ptCount val="1"/>
                <c:pt idx="0">
                  <c:v>153</c:v>
                </c:pt>
              </c:numCache>
            </c:numRef>
          </c:val>
          <c:extLst>
            <c:ext xmlns:c16="http://schemas.microsoft.com/office/drawing/2014/chart" uri="{C3380CC4-5D6E-409C-BE32-E72D297353CC}">
              <c16:uniqueId val="{00000022-ED70-4FA7-A5B2-E2A47FD9A7D0}"/>
            </c:ext>
          </c:extLst>
        </c:ser>
        <c:ser>
          <c:idx val="34"/>
          <c:order val="34"/>
          <c:tx>
            <c:strRef>
              <c:f>Sheet2!$AM$7:$AM$8</c:f>
              <c:strCache>
                <c:ptCount val="1"/>
                <c:pt idx="0">
                  <c:v>WV</c:v>
                </c:pt>
              </c:strCache>
            </c:strRef>
          </c:tx>
          <c:spPr>
            <a:solidFill>
              <a:schemeClr val="accent5">
                <a:lumMod val="50000"/>
              </a:schemeClr>
            </a:solidFill>
            <a:ln>
              <a:noFill/>
            </a:ln>
            <a:effectLst/>
          </c:spPr>
          <c:invertIfNegative val="0"/>
          <c:cat>
            <c:strRef>
              <c:f>Sheet2!$D$9:$D$10</c:f>
              <c:strCache>
                <c:ptCount val="1"/>
                <c:pt idx="0">
                  <c:v>Fully Paid</c:v>
                </c:pt>
              </c:strCache>
            </c:strRef>
          </c:cat>
          <c:val>
            <c:numRef>
              <c:f>Sheet2!$AM$9:$AM$10</c:f>
              <c:numCache>
                <c:formatCode>General</c:formatCode>
                <c:ptCount val="1"/>
                <c:pt idx="0">
                  <c:v>151</c:v>
                </c:pt>
              </c:numCache>
            </c:numRef>
          </c:val>
          <c:extLst>
            <c:ext xmlns:c16="http://schemas.microsoft.com/office/drawing/2014/chart" uri="{C3380CC4-5D6E-409C-BE32-E72D297353CC}">
              <c16:uniqueId val="{00000023-ED70-4FA7-A5B2-E2A47FD9A7D0}"/>
            </c:ext>
          </c:extLst>
        </c:ser>
        <c:ser>
          <c:idx val="35"/>
          <c:order val="35"/>
          <c:tx>
            <c:strRef>
              <c:f>Sheet2!$AN$7:$AN$8</c:f>
              <c:strCache>
                <c:ptCount val="1"/>
                <c:pt idx="0">
                  <c:v>NH</c:v>
                </c:pt>
              </c:strCache>
            </c:strRef>
          </c:tx>
          <c:spPr>
            <a:solidFill>
              <a:schemeClr val="accent6">
                <a:lumMod val="50000"/>
              </a:schemeClr>
            </a:solidFill>
            <a:ln>
              <a:noFill/>
            </a:ln>
            <a:effectLst/>
          </c:spPr>
          <c:invertIfNegative val="0"/>
          <c:cat>
            <c:strRef>
              <c:f>Sheet2!$D$9:$D$10</c:f>
              <c:strCache>
                <c:ptCount val="1"/>
                <c:pt idx="0">
                  <c:v>Fully Paid</c:v>
                </c:pt>
              </c:strCache>
            </c:strRef>
          </c:cat>
          <c:val>
            <c:numRef>
              <c:f>Sheet2!$AN$9:$AN$10</c:f>
              <c:numCache>
                <c:formatCode>General</c:formatCode>
                <c:ptCount val="1"/>
                <c:pt idx="0">
                  <c:v>141</c:v>
                </c:pt>
              </c:numCache>
            </c:numRef>
          </c:val>
          <c:extLst>
            <c:ext xmlns:c16="http://schemas.microsoft.com/office/drawing/2014/chart" uri="{C3380CC4-5D6E-409C-BE32-E72D297353CC}">
              <c16:uniqueId val="{00000024-ED70-4FA7-A5B2-E2A47FD9A7D0}"/>
            </c:ext>
          </c:extLst>
        </c:ser>
        <c:ser>
          <c:idx val="36"/>
          <c:order val="36"/>
          <c:tx>
            <c:strRef>
              <c:f>Sheet2!$AO$7:$AO$8</c:f>
              <c:strCache>
                <c:ptCount val="1"/>
                <c:pt idx="0">
                  <c:v>HI</c:v>
                </c:pt>
              </c:strCache>
            </c:strRef>
          </c:tx>
          <c:spPr>
            <a:solidFill>
              <a:schemeClr val="accent1">
                <a:lumMod val="70000"/>
                <a:lumOff val="30000"/>
              </a:schemeClr>
            </a:solidFill>
            <a:ln>
              <a:noFill/>
            </a:ln>
            <a:effectLst/>
          </c:spPr>
          <c:invertIfNegative val="0"/>
          <c:cat>
            <c:strRef>
              <c:f>Sheet2!$D$9:$D$10</c:f>
              <c:strCache>
                <c:ptCount val="1"/>
                <c:pt idx="0">
                  <c:v>Fully Paid</c:v>
                </c:pt>
              </c:strCache>
            </c:strRef>
          </c:cat>
          <c:val>
            <c:numRef>
              <c:f>Sheet2!$AO$9:$AO$10</c:f>
              <c:numCache>
                <c:formatCode>General</c:formatCode>
                <c:ptCount val="1"/>
                <c:pt idx="0">
                  <c:v>138</c:v>
                </c:pt>
              </c:numCache>
            </c:numRef>
          </c:val>
          <c:extLst>
            <c:ext xmlns:c16="http://schemas.microsoft.com/office/drawing/2014/chart" uri="{C3380CC4-5D6E-409C-BE32-E72D297353CC}">
              <c16:uniqueId val="{00000025-ED70-4FA7-A5B2-E2A47FD9A7D0}"/>
            </c:ext>
          </c:extLst>
        </c:ser>
        <c:ser>
          <c:idx val="37"/>
          <c:order val="37"/>
          <c:tx>
            <c:strRef>
              <c:f>Sheet2!$AP$7:$AP$8</c:f>
              <c:strCache>
                <c:ptCount val="1"/>
                <c:pt idx="0">
                  <c:v>DE</c:v>
                </c:pt>
              </c:strCache>
            </c:strRef>
          </c:tx>
          <c:spPr>
            <a:solidFill>
              <a:schemeClr val="accent2">
                <a:lumMod val="70000"/>
                <a:lumOff val="30000"/>
              </a:schemeClr>
            </a:solidFill>
            <a:ln>
              <a:noFill/>
            </a:ln>
            <a:effectLst/>
          </c:spPr>
          <c:invertIfNegative val="0"/>
          <c:cat>
            <c:strRef>
              <c:f>Sheet2!$D$9:$D$10</c:f>
              <c:strCache>
                <c:ptCount val="1"/>
                <c:pt idx="0">
                  <c:v>Fully Paid</c:v>
                </c:pt>
              </c:strCache>
            </c:strRef>
          </c:cat>
          <c:val>
            <c:numRef>
              <c:f>Sheet2!$AP$9:$AP$10</c:f>
              <c:numCache>
                <c:formatCode>General</c:formatCode>
                <c:ptCount val="1"/>
                <c:pt idx="0">
                  <c:v>101</c:v>
                </c:pt>
              </c:numCache>
            </c:numRef>
          </c:val>
          <c:extLst>
            <c:ext xmlns:c16="http://schemas.microsoft.com/office/drawing/2014/chart" uri="{C3380CC4-5D6E-409C-BE32-E72D297353CC}">
              <c16:uniqueId val="{00000026-ED70-4FA7-A5B2-E2A47FD9A7D0}"/>
            </c:ext>
          </c:extLst>
        </c:ser>
        <c:ser>
          <c:idx val="38"/>
          <c:order val="38"/>
          <c:tx>
            <c:strRef>
              <c:f>Sheet2!$AQ$7:$AQ$8</c:f>
              <c:strCache>
                <c:ptCount val="1"/>
                <c:pt idx="0">
                  <c:v>WY</c:v>
                </c:pt>
              </c:strCache>
            </c:strRef>
          </c:tx>
          <c:spPr>
            <a:solidFill>
              <a:schemeClr val="accent3">
                <a:lumMod val="70000"/>
                <a:lumOff val="30000"/>
              </a:schemeClr>
            </a:solidFill>
            <a:ln>
              <a:noFill/>
            </a:ln>
            <a:effectLst/>
          </c:spPr>
          <c:invertIfNegative val="0"/>
          <c:cat>
            <c:strRef>
              <c:f>Sheet2!$D$9:$D$10</c:f>
              <c:strCache>
                <c:ptCount val="1"/>
                <c:pt idx="0">
                  <c:v>Fully Paid</c:v>
                </c:pt>
              </c:strCache>
            </c:strRef>
          </c:cat>
          <c:val>
            <c:numRef>
              <c:f>Sheet2!$AQ$9:$AQ$10</c:f>
              <c:numCache>
                <c:formatCode>General</c:formatCode>
                <c:ptCount val="1"/>
                <c:pt idx="0">
                  <c:v>76</c:v>
                </c:pt>
              </c:numCache>
            </c:numRef>
          </c:val>
          <c:extLst>
            <c:ext xmlns:c16="http://schemas.microsoft.com/office/drawing/2014/chart" uri="{C3380CC4-5D6E-409C-BE32-E72D297353CC}">
              <c16:uniqueId val="{00000027-ED70-4FA7-A5B2-E2A47FD9A7D0}"/>
            </c:ext>
          </c:extLst>
        </c:ser>
        <c:ser>
          <c:idx val="39"/>
          <c:order val="39"/>
          <c:tx>
            <c:strRef>
              <c:f>Sheet2!$AR$7:$AR$8</c:f>
              <c:strCache>
                <c:ptCount val="1"/>
                <c:pt idx="0">
                  <c:v>MT</c:v>
                </c:pt>
              </c:strCache>
            </c:strRef>
          </c:tx>
          <c:spPr>
            <a:solidFill>
              <a:schemeClr val="accent4">
                <a:lumMod val="70000"/>
                <a:lumOff val="30000"/>
              </a:schemeClr>
            </a:solidFill>
            <a:ln>
              <a:noFill/>
            </a:ln>
            <a:effectLst/>
          </c:spPr>
          <c:invertIfNegative val="0"/>
          <c:cat>
            <c:strRef>
              <c:f>Sheet2!$D$9:$D$10</c:f>
              <c:strCache>
                <c:ptCount val="1"/>
                <c:pt idx="0">
                  <c:v>Fully Paid</c:v>
                </c:pt>
              </c:strCache>
            </c:strRef>
          </c:cat>
          <c:val>
            <c:numRef>
              <c:f>Sheet2!$AR$9:$AR$10</c:f>
              <c:numCache>
                <c:formatCode>General</c:formatCode>
                <c:ptCount val="1"/>
                <c:pt idx="0">
                  <c:v>72</c:v>
                </c:pt>
              </c:numCache>
            </c:numRef>
          </c:val>
          <c:extLst>
            <c:ext xmlns:c16="http://schemas.microsoft.com/office/drawing/2014/chart" uri="{C3380CC4-5D6E-409C-BE32-E72D297353CC}">
              <c16:uniqueId val="{00000028-ED70-4FA7-A5B2-E2A47FD9A7D0}"/>
            </c:ext>
          </c:extLst>
        </c:ser>
        <c:ser>
          <c:idx val="40"/>
          <c:order val="40"/>
          <c:tx>
            <c:strRef>
              <c:f>Sheet2!$AS$7:$AS$8</c:f>
              <c:strCache>
                <c:ptCount val="1"/>
                <c:pt idx="0">
                  <c:v>AK</c:v>
                </c:pt>
              </c:strCache>
            </c:strRef>
          </c:tx>
          <c:spPr>
            <a:solidFill>
              <a:schemeClr val="accent5">
                <a:lumMod val="70000"/>
                <a:lumOff val="30000"/>
              </a:schemeClr>
            </a:solidFill>
            <a:ln>
              <a:noFill/>
            </a:ln>
            <a:effectLst/>
          </c:spPr>
          <c:invertIfNegative val="0"/>
          <c:cat>
            <c:strRef>
              <c:f>Sheet2!$D$9:$D$10</c:f>
              <c:strCache>
                <c:ptCount val="1"/>
                <c:pt idx="0">
                  <c:v>Fully Paid</c:v>
                </c:pt>
              </c:strCache>
            </c:strRef>
          </c:cat>
          <c:val>
            <c:numRef>
              <c:f>Sheet2!$AS$9:$AS$10</c:f>
              <c:numCache>
                <c:formatCode>General</c:formatCode>
                <c:ptCount val="1"/>
                <c:pt idx="0">
                  <c:v>63</c:v>
                </c:pt>
              </c:numCache>
            </c:numRef>
          </c:val>
          <c:extLst>
            <c:ext xmlns:c16="http://schemas.microsoft.com/office/drawing/2014/chart" uri="{C3380CC4-5D6E-409C-BE32-E72D297353CC}">
              <c16:uniqueId val="{00000029-ED70-4FA7-A5B2-E2A47FD9A7D0}"/>
            </c:ext>
          </c:extLst>
        </c:ser>
        <c:ser>
          <c:idx val="41"/>
          <c:order val="41"/>
          <c:tx>
            <c:strRef>
              <c:f>Sheet2!$AT$7:$AT$8</c:f>
              <c:strCache>
                <c:ptCount val="1"/>
                <c:pt idx="0">
                  <c:v>SD</c:v>
                </c:pt>
              </c:strCache>
            </c:strRef>
          </c:tx>
          <c:spPr>
            <a:solidFill>
              <a:schemeClr val="accent6">
                <a:lumMod val="70000"/>
                <a:lumOff val="30000"/>
              </a:schemeClr>
            </a:solidFill>
            <a:ln>
              <a:noFill/>
            </a:ln>
            <a:effectLst/>
          </c:spPr>
          <c:invertIfNegative val="0"/>
          <c:cat>
            <c:strRef>
              <c:f>Sheet2!$D$9:$D$10</c:f>
              <c:strCache>
                <c:ptCount val="1"/>
                <c:pt idx="0">
                  <c:v>Fully Paid</c:v>
                </c:pt>
              </c:strCache>
            </c:strRef>
          </c:cat>
          <c:val>
            <c:numRef>
              <c:f>Sheet2!$AT$9:$AT$10</c:f>
              <c:numCache>
                <c:formatCode>General</c:formatCode>
                <c:ptCount val="1"/>
                <c:pt idx="0">
                  <c:v>50</c:v>
                </c:pt>
              </c:numCache>
            </c:numRef>
          </c:val>
          <c:extLst>
            <c:ext xmlns:c16="http://schemas.microsoft.com/office/drawing/2014/chart" uri="{C3380CC4-5D6E-409C-BE32-E72D297353CC}">
              <c16:uniqueId val="{0000002A-ED70-4FA7-A5B2-E2A47FD9A7D0}"/>
            </c:ext>
          </c:extLst>
        </c:ser>
        <c:ser>
          <c:idx val="42"/>
          <c:order val="42"/>
          <c:tx>
            <c:strRef>
              <c:f>Sheet2!$AU$7:$AU$8</c:f>
              <c:strCache>
                <c:ptCount val="1"/>
                <c:pt idx="0">
                  <c:v>VT</c:v>
                </c:pt>
              </c:strCache>
            </c:strRef>
          </c:tx>
          <c:spPr>
            <a:solidFill>
              <a:schemeClr val="accent1">
                <a:lumMod val="70000"/>
              </a:schemeClr>
            </a:solidFill>
            <a:ln>
              <a:noFill/>
            </a:ln>
            <a:effectLst/>
          </c:spPr>
          <c:invertIfNegative val="0"/>
          <c:cat>
            <c:strRef>
              <c:f>Sheet2!$D$9:$D$10</c:f>
              <c:strCache>
                <c:ptCount val="1"/>
                <c:pt idx="0">
                  <c:v>Fully Paid</c:v>
                </c:pt>
              </c:strCache>
            </c:strRef>
          </c:cat>
          <c:val>
            <c:numRef>
              <c:f>Sheet2!$AU$9:$AU$10</c:f>
              <c:numCache>
                <c:formatCode>General</c:formatCode>
                <c:ptCount val="1"/>
                <c:pt idx="0">
                  <c:v>47</c:v>
                </c:pt>
              </c:numCache>
            </c:numRef>
          </c:val>
          <c:extLst>
            <c:ext xmlns:c16="http://schemas.microsoft.com/office/drawing/2014/chart" uri="{C3380CC4-5D6E-409C-BE32-E72D297353CC}">
              <c16:uniqueId val="{0000002B-ED70-4FA7-A5B2-E2A47FD9A7D0}"/>
            </c:ext>
          </c:extLst>
        </c:ser>
        <c:ser>
          <c:idx val="43"/>
          <c:order val="43"/>
          <c:tx>
            <c:strRef>
              <c:f>Sheet2!$AV$7:$AV$8</c:f>
              <c:strCache>
                <c:ptCount val="1"/>
                <c:pt idx="0">
                  <c:v>MS</c:v>
                </c:pt>
              </c:strCache>
            </c:strRef>
          </c:tx>
          <c:spPr>
            <a:solidFill>
              <a:schemeClr val="accent2">
                <a:lumMod val="70000"/>
              </a:schemeClr>
            </a:solidFill>
            <a:ln>
              <a:noFill/>
            </a:ln>
            <a:effectLst/>
          </c:spPr>
          <c:invertIfNegative val="0"/>
          <c:cat>
            <c:strRef>
              <c:f>Sheet2!$D$9:$D$10</c:f>
              <c:strCache>
                <c:ptCount val="1"/>
                <c:pt idx="0">
                  <c:v>Fully Paid</c:v>
                </c:pt>
              </c:strCache>
            </c:strRef>
          </c:cat>
          <c:val>
            <c:numRef>
              <c:f>Sheet2!$AV$9:$AV$10</c:f>
              <c:numCache>
                <c:formatCode>General</c:formatCode>
                <c:ptCount val="1"/>
                <c:pt idx="0">
                  <c:v>17</c:v>
                </c:pt>
              </c:numCache>
            </c:numRef>
          </c:val>
          <c:extLst>
            <c:ext xmlns:c16="http://schemas.microsoft.com/office/drawing/2014/chart" uri="{C3380CC4-5D6E-409C-BE32-E72D297353CC}">
              <c16:uniqueId val="{0000002C-ED70-4FA7-A5B2-E2A47FD9A7D0}"/>
            </c:ext>
          </c:extLst>
        </c:ser>
        <c:ser>
          <c:idx val="44"/>
          <c:order val="44"/>
          <c:tx>
            <c:strRef>
              <c:f>Sheet2!$AW$7:$AW$8</c:f>
              <c:strCache>
                <c:ptCount val="1"/>
                <c:pt idx="0">
                  <c:v>TN</c:v>
                </c:pt>
              </c:strCache>
            </c:strRef>
          </c:tx>
          <c:spPr>
            <a:solidFill>
              <a:schemeClr val="accent3">
                <a:lumMod val="70000"/>
              </a:schemeClr>
            </a:solidFill>
            <a:ln>
              <a:noFill/>
            </a:ln>
            <a:effectLst/>
          </c:spPr>
          <c:invertIfNegative val="0"/>
          <c:cat>
            <c:strRef>
              <c:f>Sheet2!$D$9:$D$10</c:f>
              <c:strCache>
                <c:ptCount val="1"/>
                <c:pt idx="0">
                  <c:v>Fully Paid</c:v>
                </c:pt>
              </c:strCache>
            </c:strRef>
          </c:cat>
          <c:val>
            <c:numRef>
              <c:f>Sheet2!$AW$9:$AW$10</c:f>
              <c:numCache>
                <c:formatCode>General</c:formatCode>
                <c:ptCount val="1"/>
                <c:pt idx="0">
                  <c:v>15</c:v>
                </c:pt>
              </c:numCache>
            </c:numRef>
          </c:val>
          <c:extLst>
            <c:ext xmlns:c16="http://schemas.microsoft.com/office/drawing/2014/chart" uri="{C3380CC4-5D6E-409C-BE32-E72D297353CC}">
              <c16:uniqueId val="{0000002D-ED70-4FA7-A5B2-E2A47FD9A7D0}"/>
            </c:ext>
          </c:extLst>
        </c:ser>
        <c:ser>
          <c:idx val="45"/>
          <c:order val="45"/>
          <c:tx>
            <c:strRef>
              <c:f>Sheet2!$AX$7:$AX$8</c:f>
              <c:strCache>
                <c:ptCount val="1"/>
                <c:pt idx="0">
                  <c:v>IN</c:v>
                </c:pt>
              </c:strCache>
            </c:strRef>
          </c:tx>
          <c:spPr>
            <a:solidFill>
              <a:schemeClr val="accent4">
                <a:lumMod val="70000"/>
              </a:schemeClr>
            </a:solidFill>
            <a:ln>
              <a:noFill/>
            </a:ln>
            <a:effectLst/>
          </c:spPr>
          <c:invertIfNegative val="0"/>
          <c:cat>
            <c:strRef>
              <c:f>Sheet2!$D$9:$D$10</c:f>
              <c:strCache>
                <c:ptCount val="1"/>
                <c:pt idx="0">
                  <c:v>Fully Paid</c:v>
                </c:pt>
              </c:strCache>
            </c:strRef>
          </c:cat>
          <c:val>
            <c:numRef>
              <c:f>Sheet2!$AX$9:$AX$10</c:f>
              <c:numCache>
                <c:formatCode>General</c:formatCode>
                <c:ptCount val="1"/>
                <c:pt idx="0">
                  <c:v>9</c:v>
                </c:pt>
              </c:numCache>
            </c:numRef>
          </c:val>
          <c:extLst>
            <c:ext xmlns:c16="http://schemas.microsoft.com/office/drawing/2014/chart" uri="{C3380CC4-5D6E-409C-BE32-E72D297353CC}">
              <c16:uniqueId val="{0000002E-ED70-4FA7-A5B2-E2A47FD9A7D0}"/>
            </c:ext>
          </c:extLst>
        </c:ser>
        <c:ser>
          <c:idx val="46"/>
          <c:order val="46"/>
          <c:tx>
            <c:strRef>
              <c:f>Sheet2!$AY$7:$AY$8</c:f>
              <c:strCache>
                <c:ptCount val="1"/>
                <c:pt idx="0">
                  <c:v>ID</c:v>
                </c:pt>
              </c:strCache>
            </c:strRef>
          </c:tx>
          <c:spPr>
            <a:solidFill>
              <a:schemeClr val="accent5">
                <a:lumMod val="70000"/>
              </a:schemeClr>
            </a:solidFill>
            <a:ln>
              <a:noFill/>
            </a:ln>
            <a:effectLst/>
          </c:spPr>
          <c:invertIfNegative val="0"/>
          <c:cat>
            <c:strRef>
              <c:f>Sheet2!$D$9:$D$10</c:f>
              <c:strCache>
                <c:ptCount val="1"/>
                <c:pt idx="0">
                  <c:v>Fully Paid</c:v>
                </c:pt>
              </c:strCache>
            </c:strRef>
          </c:cat>
          <c:val>
            <c:numRef>
              <c:f>Sheet2!$AY$9:$AY$10</c:f>
              <c:numCache>
                <c:formatCode>General</c:formatCode>
                <c:ptCount val="1"/>
                <c:pt idx="0">
                  <c:v>5</c:v>
                </c:pt>
              </c:numCache>
            </c:numRef>
          </c:val>
          <c:extLst>
            <c:ext xmlns:c16="http://schemas.microsoft.com/office/drawing/2014/chart" uri="{C3380CC4-5D6E-409C-BE32-E72D297353CC}">
              <c16:uniqueId val="{0000002F-ED70-4FA7-A5B2-E2A47FD9A7D0}"/>
            </c:ext>
          </c:extLst>
        </c:ser>
        <c:ser>
          <c:idx val="47"/>
          <c:order val="47"/>
          <c:tx>
            <c:strRef>
              <c:f>Sheet2!$AZ$7:$AZ$8</c:f>
              <c:strCache>
                <c:ptCount val="1"/>
                <c:pt idx="0">
                  <c:v>IA</c:v>
                </c:pt>
              </c:strCache>
            </c:strRef>
          </c:tx>
          <c:spPr>
            <a:solidFill>
              <a:schemeClr val="accent6">
                <a:lumMod val="70000"/>
              </a:schemeClr>
            </a:solidFill>
            <a:ln>
              <a:noFill/>
            </a:ln>
            <a:effectLst/>
          </c:spPr>
          <c:invertIfNegative val="0"/>
          <c:cat>
            <c:strRef>
              <c:f>Sheet2!$D$9:$D$10</c:f>
              <c:strCache>
                <c:ptCount val="1"/>
                <c:pt idx="0">
                  <c:v>Fully Paid</c:v>
                </c:pt>
              </c:strCache>
            </c:strRef>
          </c:cat>
          <c:val>
            <c:numRef>
              <c:f>Sheet2!$AZ$9:$AZ$10</c:f>
              <c:numCache>
                <c:formatCode>General</c:formatCode>
                <c:ptCount val="1"/>
                <c:pt idx="0">
                  <c:v>5</c:v>
                </c:pt>
              </c:numCache>
            </c:numRef>
          </c:val>
          <c:extLst>
            <c:ext xmlns:c16="http://schemas.microsoft.com/office/drawing/2014/chart" uri="{C3380CC4-5D6E-409C-BE32-E72D297353CC}">
              <c16:uniqueId val="{00000030-ED70-4FA7-A5B2-E2A47FD9A7D0}"/>
            </c:ext>
          </c:extLst>
        </c:ser>
        <c:ser>
          <c:idx val="48"/>
          <c:order val="48"/>
          <c:tx>
            <c:strRef>
              <c:f>Sheet2!$BA$7:$BA$8</c:f>
              <c:strCache>
                <c:ptCount val="1"/>
                <c:pt idx="0">
                  <c:v>ME</c:v>
                </c:pt>
              </c:strCache>
            </c:strRef>
          </c:tx>
          <c:spPr>
            <a:solidFill>
              <a:schemeClr val="accent1">
                <a:lumMod val="50000"/>
                <a:lumOff val="50000"/>
              </a:schemeClr>
            </a:solidFill>
            <a:ln>
              <a:noFill/>
            </a:ln>
            <a:effectLst/>
          </c:spPr>
          <c:invertIfNegative val="0"/>
          <c:cat>
            <c:strRef>
              <c:f>Sheet2!$D$9:$D$10</c:f>
              <c:strCache>
                <c:ptCount val="1"/>
                <c:pt idx="0">
                  <c:v>Fully Paid</c:v>
                </c:pt>
              </c:strCache>
            </c:strRef>
          </c:cat>
          <c:val>
            <c:numRef>
              <c:f>Sheet2!$BA$9:$BA$10</c:f>
              <c:numCache>
                <c:formatCode>General</c:formatCode>
                <c:ptCount val="1"/>
                <c:pt idx="0">
                  <c:v>3</c:v>
                </c:pt>
              </c:numCache>
            </c:numRef>
          </c:val>
          <c:extLst>
            <c:ext xmlns:c16="http://schemas.microsoft.com/office/drawing/2014/chart" uri="{C3380CC4-5D6E-409C-BE32-E72D297353CC}">
              <c16:uniqueId val="{00000031-ED70-4FA7-A5B2-E2A47FD9A7D0}"/>
            </c:ext>
          </c:extLst>
        </c:ser>
        <c:ser>
          <c:idx val="49"/>
          <c:order val="49"/>
          <c:tx>
            <c:strRef>
              <c:f>Sheet2!$BB$7:$BB$8</c:f>
              <c:strCache>
                <c:ptCount val="1"/>
                <c:pt idx="0">
                  <c:v>NE</c:v>
                </c:pt>
              </c:strCache>
            </c:strRef>
          </c:tx>
          <c:spPr>
            <a:solidFill>
              <a:schemeClr val="accent2">
                <a:lumMod val="50000"/>
                <a:lumOff val="50000"/>
              </a:schemeClr>
            </a:solidFill>
            <a:ln>
              <a:noFill/>
            </a:ln>
            <a:effectLst/>
          </c:spPr>
          <c:invertIfNegative val="0"/>
          <c:cat>
            <c:strRef>
              <c:f>Sheet2!$D$9:$D$10</c:f>
              <c:strCache>
                <c:ptCount val="1"/>
                <c:pt idx="0">
                  <c:v>Fully Paid</c:v>
                </c:pt>
              </c:strCache>
            </c:strRef>
          </c:cat>
          <c:val>
            <c:numRef>
              <c:f>Sheet2!$BB$9:$BB$10</c:f>
              <c:numCache>
                <c:formatCode>General</c:formatCode>
                <c:ptCount val="1"/>
                <c:pt idx="0">
                  <c:v>2</c:v>
                </c:pt>
              </c:numCache>
            </c:numRef>
          </c:val>
          <c:extLst>
            <c:ext xmlns:c16="http://schemas.microsoft.com/office/drawing/2014/chart" uri="{C3380CC4-5D6E-409C-BE32-E72D297353CC}">
              <c16:uniqueId val="{00000032-ED70-4FA7-A5B2-E2A47FD9A7D0}"/>
            </c:ext>
          </c:extLst>
        </c:ser>
        <c:dLbls>
          <c:showLegendKey val="0"/>
          <c:showVal val="0"/>
          <c:showCatName val="0"/>
          <c:showSerName val="0"/>
          <c:showPercent val="0"/>
          <c:showBubbleSize val="0"/>
        </c:dLbls>
        <c:gapWidth val="219"/>
        <c:overlap val="-27"/>
        <c:axId val="1376004511"/>
        <c:axId val="1376002111"/>
      </c:barChart>
      <c:catAx>
        <c:axId val="137600451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6002111"/>
        <c:crosses val="autoZero"/>
        <c:auto val="1"/>
        <c:lblAlgn val="ctr"/>
        <c:lblOffset val="100"/>
        <c:noMultiLvlLbl val="0"/>
      </c:catAx>
      <c:valAx>
        <c:axId val="1376002111"/>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6004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a:glow rad="63500">
        <a:schemeClr val="accent1">
          <a:alpha val="40000"/>
        </a:schemeClr>
      </a:glow>
      <a:outerShdw blurRad="50800" dist="38100" dir="2700000" algn="tl" rotWithShape="0">
        <a:schemeClr val="tx1">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data.xlsx]Sheet2!PivotTable2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Month</a:t>
            </a:r>
            <a:r>
              <a:rPr lang="en-US" b="1" baseline="0" dirty="0">
                <a:solidFill>
                  <a:schemeClr val="tx1"/>
                </a:solidFill>
              </a:rPr>
              <a:t> Wise Loan Status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Sheet2!$E$37:$E$38</c:f>
              <c:strCache>
                <c:ptCount val="1"/>
                <c:pt idx="0">
                  <c:v>Fully Paid</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Sheet2!$D$39:$D$51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Sheet2!$E$39:$E$51</c:f>
              <c:numCache>
                <c:formatCode>General</c:formatCode>
                <c:ptCount val="12"/>
                <c:pt idx="0">
                  <c:v>2058</c:v>
                </c:pt>
                <c:pt idx="1">
                  <c:v>2068</c:v>
                </c:pt>
                <c:pt idx="2">
                  <c:v>2344</c:v>
                </c:pt>
                <c:pt idx="3">
                  <c:v>2461</c:v>
                </c:pt>
                <c:pt idx="4">
                  <c:v>2453</c:v>
                </c:pt>
                <c:pt idx="5">
                  <c:v>2697</c:v>
                </c:pt>
                <c:pt idx="6">
                  <c:v>2872</c:v>
                </c:pt>
                <c:pt idx="7">
                  <c:v>2920</c:v>
                </c:pt>
                <c:pt idx="8">
                  <c:v>2951</c:v>
                </c:pt>
                <c:pt idx="9">
                  <c:v>3181</c:v>
                </c:pt>
                <c:pt idx="10">
                  <c:v>3408</c:v>
                </c:pt>
                <c:pt idx="11">
                  <c:v>3537</c:v>
                </c:pt>
              </c:numCache>
            </c:numRef>
          </c:val>
          <c:smooth val="0"/>
          <c:extLst>
            <c:ext xmlns:c16="http://schemas.microsoft.com/office/drawing/2014/chart" uri="{C3380CC4-5D6E-409C-BE32-E72D297353CC}">
              <c16:uniqueId val="{00000000-CD54-4D73-B8CB-C7034E5EF7EB}"/>
            </c:ext>
          </c:extLst>
        </c:ser>
        <c:dLbls>
          <c:dLblPos val="t"/>
          <c:showLegendKey val="0"/>
          <c:showVal val="1"/>
          <c:showCatName val="0"/>
          <c:showSerName val="0"/>
          <c:showPercent val="0"/>
          <c:showBubbleSize val="0"/>
        </c:dLbls>
        <c:smooth val="0"/>
        <c:axId val="1674385871"/>
        <c:axId val="1674386351"/>
      </c:lineChart>
      <c:catAx>
        <c:axId val="1674385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386351"/>
        <c:crosses val="autoZero"/>
        <c:auto val="1"/>
        <c:lblAlgn val="ctr"/>
        <c:lblOffset val="100"/>
        <c:noMultiLvlLbl val="0"/>
      </c:catAx>
      <c:valAx>
        <c:axId val="1674386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38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a:glow rad="63500">
        <a:schemeClr val="accent1">
          <a:satMod val="175000"/>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7/5/2024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7/5/2024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7/5/2024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7/5/2024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7/5/2024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7/5/2024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7/5/2024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7/5/2024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7/5/2024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7/5/2024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7/5/2024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7/5/2024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svgsilh.com/image/1332806.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B64CB67-F059-CF03-796A-1747810C6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023566" y="319821"/>
            <a:ext cx="1581249" cy="1541417"/>
          </a:xfrm>
          <a:prstGeom prst="rect">
            <a:avLst/>
          </a:prstGeom>
        </p:spPr>
      </p:pic>
      <p:pic>
        <p:nvPicPr>
          <p:cNvPr id="8" name="Graphic 7">
            <a:extLst>
              <a:ext uri="{FF2B5EF4-FFF2-40B4-BE49-F238E27FC236}">
                <a16:creationId xmlns:a16="http://schemas.microsoft.com/office/drawing/2014/main" id="{A93C15A4-0E4A-00E0-02ED-93B2DFE765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13311" y="319822"/>
            <a:ext cx="1581249" cy="1541417"/>
          </a:xfrm>
          <a:prstGeom prst="rect">
            <a:avLst/>
          </a:prstGeom>
        </p:spPr>
      </p:pic>
      <p:sp>
        <p:nvSpPr>
          <p:cNvPr id="9" name="TextBox 8">
            <a:extLst>
              <a:ext uri="{FF2B5EF4-FFF2-40B4-BE49-F238E27FC236}">
                <a16:creationId xmlns:a16="http://schemas.microsoft.com/office/drawing/2014/main" id="{DD090BFD-7726-3ABA-D61E-710EC63DCE40}"/>
              </a:ext>
            </a:extLst>
          </p:cNvPr>
          <p:cNvSpPr txBox="1"/>
          <p:nvPr/>
        </p:nvSpPr>
        <p:spPr>
          <a:xfrm>
            <a:off x="2832667" y="1996677"/>
            <a:ext cx="5997823" cy="523220"/>
          </a:xfrm>
          <a:prstGeom prst="rect">
            <a:avLst/>
          </a:prstGeom>
          <a:noFill/>
        </p:spPr>
        <p:txBody>
          <a:bodyPr wrap="square" rtlCol="0">
            <a:spAutoFit/>
          </a:bodyPr>
          <a:lstStyle/>
          <a:p>
            <a:pPr algn="ctr"/>
            <a:r>
              <a:rPr lang="en-US" sz="2800" dirty="0">
                <a:latin typeface="Lucida Bright" panose="02040602050505020304" pitchFamily="18" charset="0"/>
              </a:rPr>
              <a:t>   </a:t>
            </a:r>
            <a:r>
              <a:rPr lang="en-US" sz="2800" b="1" dirty="0">
                <a:latin typeface="Lucida Bright" panose="02040602050505020304" pitchFamily="18" charset="0"/>
              </a:rPr>
              <a:t>GROUP 6</a:t>
            </a:r>
          </a:p>
        </p:txBody>
      </p:sp>
      <p:sp>
        <p:nvSpPr>
          <p:cNvPr id="10" name="TextBox 9">
            <a:extLst>
              <a:ext uri="{FF2B5EF4-FFF2-40B4-BE49-F238E27FC236}">
                <a16:creationId xmlns:a16="http://schemas.microsoft.com/office/drawing/2014/main" id="{940A5525-4711-05AE-25C4-1F41A57E241A}"/>
              </a:ext>
            </a:extLst>
          </p:cNvPr>
          <p:cNvSpPr txBox="1"/>
          <p:nvPr/>
        </p:nvSpPr>
        <p:spPr>
          <a:xfrm>
            <a:off x="4093028" y="719792"/>
            <a:ext cx="4005943" cy="630942"/>
          </a:xfrm>
          <a:prstGeom prst="rect">
            <a:avLst/>
          </a:prstGeom>
          <a:noFill/>
        </p:spPr>
        <p:txBody>
          <a:bodyPr wrap="square" rtlCol="0">
            <a:spAutoFit/>
          </a:bodyPr>
          <a:lstStyle/>
          <a:p>
            <a:r>
              <a:rPr lang="en-IN" sz="3500" dirty="0">
                <a:latin typeface="Algerian" panose="04020705040A02060702" pitchFamily="82" charset="0"/>
              </a:rPr>
              <a:t>Bank Analytics</a:t>
            </a:r>
          </a:p>
        </p:txBody>
      </p:sp>
      <p:cxnSp>
        <p:nvCxnSpPr>
          <p:cNvPr id="12" name="Straight Connector 11">
            <a:extLst>
              <a:ext uri="{FF2B5EF4-FFF2-40B4-BE49-F238E27FC236}">
                <a16:creationId xmlns:a16="http://schemas.microsoft.com/office/drawing/2014/main" id="{CD5433D7-8529-9D72-1F5F-9E61786FA374}"/>
              </a:ext>
            </a:extLst>
          </p:cNvPr>
          <p:cNvCxnSpPr>
            <a:cxnSpLocks/>
          </p:cNvCxnSpPr>
          <p:nvPr/>
        </p:nvCxnSpPr>
        <p:spPr>
          <a:xfrm>
            <a:off x="2142306" y="1672046"/>
            <a:ext cx="7829006" cy="5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D1A63A-07BC-36A4-0BF8-10758FAFC2CC}"/>
              </a:ext>
            </a:extLst>
          </p:cNvPr>
          <p:cNvSpPr txBox="1"/>
          <p:nvPr/>
        </p:nvSpPr>
        <p:spPr>
          <a:xfrm>
            <a:off x="1038877" y="3799952"/>
            <a:ext cx="3334403" cy="2246769"/>
          </a:xfrm>
          <a:prstGeom prst="rect">
            <a:avLst/>
          </a:prstGeom>
          <a:noFill/>
        </p:spPr>
        <p:txBody>
          <a:bodyPr wrap="square" rtlCol="0">
            <a:spAutoFit/>
          </a:bodyPr>
          <a:lstStyle/>
          <a:p>
            <a:r>
              <a:rPr lang="en-US" sz="1600" b="1" dirty="0">
                <a:latin typeface="Lucida Sans" panose="020B0602030504020204" pitchFamily="34" charset="0"/>
              </a:rPr>
              <a:t>PRESENTED BY:- </a:t>
            </a:r>
          </a:p>
          <a:p>
            <a:endParaRPr lang="en-US" sz="1600" dirty="0">
              <a:latin typeface="Lucida Sans" panose="020B0602030504020204" pitchFamily="34" charset="0"/>
            </a:endParaRPr>
          </a:p>
          <a:p>
            <a:r>
              <a:rPr lang="en-US" dirty="0" err="1">
                <a:latin typeface="Lucida Sans" panose="020B0602030504020204" pitchFamily="34" charset="0"/>
              </a:rPr>
              <a:t>V.Retesh</a:t>
            </a:r>
            <a:r>
              <a:rPr lang="en-US" dirty="0">
                <a:latin typeface="Lucida Sans" panose="020B0602030504020204" pitchFamily="34" charset="0"/>
              </a:rPr>
              <a:t> Kumar</a:t>
            </a:r>
          </a:p>
          <a:p>
            <a:r>
              <a:rPr lang="en-IN" i="0" dirty="0">
                <a:effectLst/>
                <a:latin typeface="Lucida Sans" panose="020B0602030504020204" pitchFamily="34" charset="0"/>
              </a:rPr>
              <a:t>Vikram Pandurang </a:t>
            </a:r>
            <a:r>
              <a:rPr lang="en-IN" i="0" dirty="0" err="1">
                <a:effectLst/>
                <a:latin typeface="Lucida Sans" panose="020B0602030504020204" pitchFamily="34" charset="0"/>
              </a:rPr>
              <a:t>Channe</a:t>
            </a:r>
            <a:endParaRPr lang="en-IN" i="0" dirty="0">
              <a:effectLst/>
              <a:latin typeface="Lucida Sans" panose="020B0602030504020204" pitchFamily="34" charset="0"/>
            </a:endParaRPr>
          </a:p>
          <a:p>
            <a:r>
              <a:rPr lang="en-IN" i="0" dirty="0" err="1">
                <a:effectLst/>
                <a:latin typeface="Lucida Sans" panose="020B0602030504020204" pitchFamily="34" charset="0"/>
              </a:rPr>
              <a:t>Repaka</a:t>
            </a:r>
            <a:r>
              <a:rPr lang="en-IN" i="0" dirty="0">
                <a:effectLst/>
                <a:latin typeface="Lucida Sans" panose="020B0602030504020204" pitchFamily="34" charset="0"/>
              </a:rPr>
              <a:t> Madhu</a:t>
            </a:r>
            <a:endParaRPr lang="en-IN" dirty="0">
              <a:latin typeface="Lucida Sans" panose="020B0602030504020204" pitchFamily="34" charset="0"/>
            </a:endParaRPr>
          </a:p>
          <a:p>
            <a:r>
              <a:rPr lang="en-IN" i="0" dirty="0">
                <a:effectLst/>
                <a:latin typeface="Lucida Sans" panose="020B0602030504020204" pitchFamily="34" charset="0"/>
              </a:rPr>
              <a:t>Ajinkya Ram </a:t>
            </a:r>
            <a:r>
              <a:rPr lang="en-IN" i="0" dirty="0" err="1">
                <a:effectLst/>
                <a:latin typeface="Lucida Sans" panose="020B0602030504020204" pitchFamily="34" charset="0"/>
              </a:rPr>
              <a:t>Bansode</a:t>
            </a:r>
            <a:endParaRPr lang="en-IN" i="0" dirty="0">
              <a:effectLst/>
              <a:latin typeface="Lucida Sans" panose="020B0602030504020204" pitchFamily="34" charset="0"/>
            </a:endParaRPr>
          </a:p>
          <a:p>
            <a:r>
              <a:rPr lang="en-IN" i="0" dirty="0">
                <a:effectLst/>
                <a:latin typeface="Lucida Sans" panose="020B0602030504020204" pitchFamily="34" charset="0"/>
              </a:rPr>
              <a:t>Shaikh </a:t>
            </a:r>
            <a:r>
              <a:rPr lang="en-IN" i="0" dirty="0" err="1">
                <a:effectLst/>
                <a:latin typeface="Lucida Sans" panose="020B0602030504020204" pitchFamily="34" charset="0"/>
              </a:rPr>
              <a:t>qaifalbara</a:t>
            </a:r>
            <a:r>
              <a:rPr lang="en-IN" i="0" dirty="0">
                <a:effectLst/>
                <a:latin typeface="Lucida Sans" panose="020B0602030504020204" pitchFamily="34" charset="0"/>
              </a:rPr>
              <a:t> Hamid</a:t>
            </a:r>
            <a:endParaRPr lang="en-IN" dirty="0">
              <a:latin typeface="Lucida Sans" panose="020B0602030504020204" pitchFamily="34" charset="0"/>
            </a:endParaRPr>
          </a:p>
          <a:p>
            <a:r>
              <a:rPr lang="en-IN" i="0" dirty="0" err="1">
                <a:effectLst/>
                <a:latin typeface="Lucida Sans" panose="020B0602030504020204" pitchFamily="34" charset="0"/>
              </a:rPr>
              <a:t>Argula</a:t>
            </a:r>
            <a:r>
              <a:rPr lang="en-IN" i="0" dirty="0">
                <a:effectLst/>
                <a:latin typeface="Lucida Sans" panose="020B0602030504020204" pitchFamily="34" charset="0"/>
              </a:rPr>
              <a:t> Sai </a:t>
            </a:r>
            <a:r>
              <a:rPr lang="en-IN" i="0" dirty="0" err="1">
                <a:effectLst/>
                <a:latin typeface="Lucida Sans" panose="020B0602030504020204" pitchFamily="34" charset="0"/>
              </a:rPr>
              <a:t>Srujana</a:t>
            </a:r>
            <a:endParaRPr lang="en-US" dirty="0">
              <a:latin typeface="Lucida Sans" panose="020B0602030504020204" pitchFamily="34" charset="0"/>
            </a:endParaRPr>
          </a:p>
        </p:txBody>
      </p:sp>
      <p:pic>
        <p:nvPicPr>
          <p:cNvPr id="22" name="Picture 21">
            <a:extLst>
              <a:ext uri="{FF2B5EF4-FFF2-40B4-BE49-F238E27FC236}">
                <a16:creationId xmlns:a16="http://schemas.microsoft.com/office/drawing/2014/main" id="{4E3CE149-559E-BFC3-8EA1-9A67772640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729" y="3074003"/>
            <a:ext cx="3930849" cy="3064205"/>
          </a:xfrm>
          <a:prstGeom prst="rect">
            <a:avLst/>
          </a:prstGeom>
        </p:spPr>
      </p:pic>
    </p:spTree>
    <p:extLst>
      <p:ext uri="{BB962C8B-B14F-4D97-AF65-F5344CB8AC3E}">
        <p14:creationId xmlns:p14="http://schemas.microsoft.com/office/powerpoint/2010/main" val="3080833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B13C0-01FB-2E1C-AF2C-58DA5E1C833B}"/>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- 5</a:t>
            </a:r>
          </a:p>
        </p:txBody>
      </p:sp>
      <p:sp>
        <p:nvSpPr>
          <p:cNvPr id="3" name="TextBox 2">
            <a:extLst>
              <a:ext uri="{FF2B5EF4-FFF2-40B4-BE49-F238E27FC236}">
                <a16:creationId xmlns:a16="http://schemas.microsoft.com/office/drawing/2014/main" id="{EF8FFCC6-C116-236D-D5CD-5B74029FC83F}"/>
              </a:ext>
            </a:extLst>
          </p:cNvPr>
          <p:cNvSpPr txBox="1"/>
          <p:nvPr/>
        </p:nvSpPr>
        <p:spPr>
          <a:xfrm>
            <a:off x="714102" y="1191530"/>
            <a:ext cx="6635931"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Home ownership Vs last payment date stats</a:t>
            </a:r>
          </a:p>
        </p:txBody>
      </p:sp>
      <p:pic>
        <p:nvPicPr>
          <p:cNvPr id="12" name="Picture 11">
            <a:extLst>
              <a:ext uri="{FF2B5EF4-FFF2-40B4-BE49-F238E27FC236}">
                <a16:creationId xmlns:a16="http://schemas.microsoft.com/office/drawing/2014/main" id="{EF9D8B0D-4CB8-692C-67E4-9C14C32F1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40" y="2374499"/>
            <a:ext cx="4728754" cy="3291971"/>
          </a:xfrm>
          <a:prstGeom prst="rect">
            <a:avLst/>
          </a:prstGeom>
          <a:noFill/>
          <a:ln w="19050">
            <a:solidFill>
              <a:schemeClr val="tx2"/>
            </a:solidFill>
          </a:ln>
        </p:spPr>
      </p:pic>
      <p:sp>
        <p:nvSpPr>
          <p:cNvPr id="14" name="TextBox 13">
            <a:extLst>
              <a:ext uri="{FF2B5EF4-FFF2-40B4-BE49-F238E27FC236}">
                <a16:creationId xmlns:a16="http://schemas.microsoft.com/office/drawing/2014/main" id="{7835E4AE-13A7-B0F7-F9A5-3C35BAA306EC}"/>
              </a:ext>
            </a:extLst>
          </p:cNvPr>
          <p:cNvSpPr txBox="1"/>
          <p:nvPr/>
        </p:nvSpPr>
        <p:spPr>
          <a:xfrm>
            <a:off x="330925" y="2351782"/>
            <a:ext cx="6331131" cy="1077218"/>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Peak Loan Amounts (2013-2014):</a:t>
            </a:r>
          </a:p>
          <a:p>
            <a:r>
              <a:rPr lang="en-IN" sz="1600" dirty="0">
                <a:latin typeface="Times New Roman" panose="02020603050405020304" pitchFamily="18" charset="0"/>
                <a:cs typeface="Times New Roman" panose="02020603050405020304" pitchFamily="18" charset="0"/>
              </a:rPr>
              <a:t>The loan amounts for home ownership peaked between 2013 and 2014, reaching their highest point at $52.77M in 2013 and slightly decreasing to $50.58M in 2014.</a:t>
            </a:r>
          </a:p>
        </p:txBody>
      </p:sp>
      <p:sp>
        <p:nvSpPr>
          <p:cNvPr id="16" name="TextBox 15">
            <a:extLst>
              <a:ext uri="{FF2B5EF4-FFF2-40B4-BE49-F238E27FC236}">
                <a16:creationId xmlns:a16="http://schemas.microsoft.com/office/drawing/2014/main" id="{2B428140-DB0A-9687-438E-458A190CDE2E}"/>
              </a:ext>
            </a:extLst>
          </p:cNvPr>
          <p:cNvSpPr txBox="1"/>
          <p:nvPr/>
        </p:nvSpPr>
        <p:spPr>
          <a:xfrm>
            <a:off x="330925" y="3908010"/>
            <a:ext cx="6096000" cy="2026196"/>
          </a:xfrm>
          <a:prstGeom prst="rect">
            <a:avLst/>
          </a:prstGeom>
          <a:noFill/>
        </p:spPr>
        <p:txBody>
          <a:bodyPr wrap="square">
            <a:spAutoFit/>
          </a:bodyPr>
          <a:lstStyle/>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 of Home Ownership and Last Payment Date: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blue line represents the loan amounts for home ownership, which consistently rises until 2013 and then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declines.The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red and yellow lines, representing other statistics related to the last payment date, also show a rise and fall pattern but with different magnitudes and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timelines.The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red line peaks in 2013 at $44.19M and the yellow line peaks in 2013 at $43.34M.</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D27E050E-B2D7-AC95-69AE-FCCDE7BD0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481" y="5664013"/>
            <a:ext cx="1329594" cy="785316"/>
          </a:xfrm>
          <a:prstGeom prst="rect">
            <a:avLst/>
          </a:prstGeom>
        </p:spPr>
      </p:pic>
    </p:spTree>
    <p:extLst>
      <p:ext uri="{BB962C8B-B14F-4D97-AF65-F5344CB8AC3E}">
        <p14:creationId xmlns:p14="http://schemas.microsoft.com/office/powerpoint/2010/main" val="51872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42562D-2DC5-E930-5E95-A543C1305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05" y="1172095"/>
            <a:ext cx="11982390" cy="5411585"/>
          </a:xfrm>
          <a:prstGeom prst="rect">
            <a:avLst/>
          </a:prstGeom>
          <a:ln>
            <a:solidFill>
              <a:schemeClr val="tx2"/>
            </a:solidFill>
          </a:ln>
        </p:spPr>
      </p:pic>
      <p:sp>
        <p:nvSpPr>
          <p:cNvPr id="11" name="TextBox 10">
            <a:extLst>
              <a:ext uri="{FF2B5EF4-FFF2-40B4-BE49-F238E27FC236}">
                <a16:creationId xmlns:a16="http://schemas.microsoft.com/office/drawing/2014/main" id="{64795BD8-84D3-89E7-7139-7872F4900033}"/>
              </a:ext>
            </a:extLst>
          </p:cNvPr>
          <p:cNvSpPr txBox="1"/>
          <p:nvPr/>
        </p:nvSpPr>
        <p:spPr>
          <a:xfrm>
            <a:off x="4693920" y="485498"/>
            <a:ext cx="2804160"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Excel Dashboard</a:t>
            </a:r>
          </a:p>
        </p:txBody>
      </p:sp>
    </p:spTree>
    <p:extLst>
      <p:ext uri="{BB962C8B-B14F-4D97-AF65-F5344CB8AC3E}">
        <p14:creationId xmlns:p14="http://schemas.microsoft.com/office/powerpoint/2010/main" val="83229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0FCB6-9F42-75F0-BCE9-8631D77EDF6C}"/>
              </a:ext>
            </a:extLst>
          </p:cNvPr>
          <p:cNvSpPr txBox="1"/>
          <p:nvPr/>
        </p:nvSpPr>
        <p:spPr>
          <a:xfrm>
            <a:off x="4620292" y="551998"/>
            <a:ext cx="3439885"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Tableau  Dashboard</a:t>
            </a:r>
          </a:p>
        </p:txBody>
      </p:sp>
      <p:pic>
        <p:nvPicPr>
          <p:cNvPr id="6" name="Picture 5">
            <a:extLst>
              <a:ext uri="{FF2B5EF4-FFF2-40B4-BE49-F238E27FC236}">
                <a16:creationId xmlns:a16="http://schemas.microsoft.com/office/drawing/2014/main" id="{0A535BAB-13D6-DC19-61D9-CF3142B2D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36" y="1159429"/>
            <a:ext cx="12049264" cy="5341124"/>
          </a:xfrm>
          <a:prstGeom prst="rect">
            <a:avLst/>
          </a:prstGeom>
          <a:ln>
            <a:solidFill>
              <a:schemeClr val="tx2"/>
            </a:solidFill>
          </a:ln>
        </p:spPr>
      </p:pic>
    </p:spTree>
    <p:extLst>
      <p:ext uri="{BB962C8B-B14F-4D97-AF65-F5344CB8AC3E}">
        <p14:creationId xmlns:p14="http://schemas.microsoft.com/office/powerpoint/2010/main" val="361568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EFBB47-A511-DAFB-4B2D-18A77A308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 y="252548"/>
            <a:ext cx="11956869" cy="6419705"/>
          </a:xfrm>
          <a:prstGeom prst="rect">
            <a:avLst/>
          </a:prstGeom>
          <a:ln>
            <a:solidFill>
              <a:schemeClr val="tx2"/>
            </a:solidFill>
          </a:ln>
        </p:spPr>
      </p:pic>
    </p:spTree>
    <p:extLst>
      <p:ext uri="{BB962C8B-B14F-4D97-AF65-F5344CB8AC3E}">
        <p14:creationId xmlns:p14="http://schemas.microsoft.com/office/powerpoint/2010/main" val="233011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D3BD4-9E82-D1AC-16C5-4F6441FDD98C}"/>
              </a:ext>
            </a:extLst>
          </p:cNvPr>
          <p:cNvSpPr txBox="1"/>
          <p:nvPr/>
        </p:nvSpPr>
        <p:spPr>
          <a:xfrm>
            <a:off x="4570416" y="527061"/>
            <a:ext cx="3439885"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Power BI  Dashboard</a:t>
            </a:r>
          </a:p>
        </p:txBody>
      </p:sp>
      <p:pic>
        <p:nvPicPr>
          <p:cNvPr id="7" name="Picture 6">
            <a:extLst>
              <a:ext uri="{FF2B5EF4-FFF2-40B4-BE49-F238E27FC236}">
                <a16:creationId xmlns:a16="http://schemas.microsoft.com/office/drawing/2014/main" id="{A4031D0A-E218-F5AE-1707-A4C0F5C7A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2" y="1113905"/>
            <a:ext cx="12036829" cy="5634727"/>
          </a:xfrm>
          <a:prstGeom prst="rect">
            <a:avLst/>
          </a:prstGeom>
        </p:spPr>
      </p:pic>
    </p:spTree>
    <p:extLst>
      <p:ext uri="{BB962C8B-B14F-4D97-AF65-F5344CB8AC3E}">
        <p14:creationId xmlns:p14="http://schemas.microsoft.com/office/powerpoint/2010/main" val="230959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A3647-8A79-23A8-95DA-786F146BA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948"/>
            <a:ext cx="12192000" cy="6410613"/>
          </a:xfrm>
          <a:prstGeom prst="rect">
            <a:avLst/>
          </a:prstGeom>
        </p:spPr>
      </p:pic>
    </p:spTree>
    <p:extLst>
      <p:ext uri="{BB962C8B-B14F-4D97-AF65-F5344CB8AC3E}">
        <p14:creationId xmlns:p14="http://schemas.microsoft.com/office/powerpoint/2010/main" val="247483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13656-C367-C755-358B-8FD2D1F6B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1876425"/>
            <a:ext cx="7296150" cy="3105150"/>
          </a:xfrm>
          <a:prstGeom prst="rect">
            <a:avLst/>
          </a:prstGeom>
        </p:spPr>
      </p:pic>
    </p:spTree>
    <p:extLst>
      <p:ext uri="{BB962C8B-B14F-4D97-AF65-F5344CB8AC3E}">
        <p14:creationId xmlns:p14="http://schemas.microsoft.com/office/powerpoint/2010/main" val="18062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934B-FBAA-08A2-E911-23193628B2C9}"/>
              </a:ext>
            </a:extLst>
          </p:cNvPr>
          <p:cNvSpPr txBox="1">
            <a:spLocks/>
          </p:cNvSpPr>
          <p:nvPr/>
        </p:nvSpPr>
        <p:spPr>
          <a:xfrm>
            <a:off x="1906876" y="1115616"/>
            <a:ext cx="4563896" cy="781734"/>
          </a:xfrm>
          <a:prstGeom prst="rect">
            <a:avLst/>
          </a:prstGeom>
        </p:spPr>
        <p:txBody>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3000" b="1" dirty="0">
                <a:latin typeface="Copperplate Gothic Bold" panose="020E0705020206020404" pitchFamily="34" charset="0"/>
              </a:rPr>
              <a:t>Contents</a:t>
            </a:r>
            <a:endParaRPr lang="en-IN" sz="3000" b="1"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153CBEF1-1B86-9AF1-CCA7-CFF223EF99E8}"/>
              </a:ext>
            </a:extLst>
          </p:cNvPr>
          <p:cNvSpPr txBox="1">
            <a:spLocks/>
          </p:cNvSpPr>
          <p:nvPr/>
        </p:nvSpPr>
        <p:spPr>
          <a:xfrm>
            <a:off x="1039196" y="2449744"/>
            <a:ext cx="10113608" cy="3011969"/>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a:latin typeface="Lucida Calligraphy" panose="03010101010101010101" pitchFamily="66" charset="0"/>
              </a:rPr>
              <a:t>Project Overview</a:t>
            </a:r>
          </a:p>
          <a:p>
            <a:pPr>
              <a:buFont typeface="Wingdings" panose="05000000000000000000" pitchFamily="2" charset="2"/>
              <a:buChar char="Ø"/>
            </a:pPr>
            <a:r>
              <a:rPr lang="en-IN" sz="2000" b="1" dirty="0">
                <a:latin typeface="Lucida Calligraphy" panose="03010101010101010101" pitchFamily="66" charset="0"/>
              </a:rPr>
              <a:t>KPI 1 : </a:t>
            </a:r>
            <a:r>
              <a:rPr lang="en-IN" sz="2000" dirty="0">
                <a:latin typeface="Lucida Calligraphy" panose="03010101010101010101" pitchFamily="66" charset="0"/>
              </a:rPr>
              <a:t>Year wise loan amount Stats</a:t>
            </a:r>
          </a:p>
          <a:p>
            <a:pPr>
              <a:buFont typeface="Wingdings" panose="05000000000000000000" pitchFamily="2" charset="2"/>
              <a:buChar char="Ø"/>
            </a:pPr>
            <a:r>
              <a:rPr lang="en-IN" sz="2000" b="1" dirty="0">
                <a:latin typeface="Lucida Calligraphy" panose="03010101010101010101" pitchFamily="66" charset="0"/>
              </a:rPr>
              <a:t>KPI  2 :</a:t>
            </a:r>
            <a:r>
              <a:rPr lang="en-IN" sz="2000" dirty="0">
                <a:latin typeface="Lucida Calligraphy" panose="03010101010101010101" pitchFamily="66" charset="0"/>
              </a:rPr>
              <a:t> Grade and sub grade wise </a:t>
            </a:r>
            <a:r>
              <a:rPr lang="en-IN" sz="2000" dirty="0" err="1">
                <a:latin typeface="Lucida Calligraphy" panose="03010101010101010101" pitchFamily="66" charset="0"/>
              </a:rPr>
              <a:t>revol_bal</a:t>
            </a:r>
            <a:endParaRPr lang="en-IN" sz="2000" dirty="0">
              <a:latin typeface="Lucida Calligraphy" panose="03010101010101010101" pitchFamily="66" charset="0"/>
            </a:endParaRPr>
          </a:p>
          <a:p>
            <a:pPr>
              <a:buFont typeface="Wingdings" panose="05000000000000000000" pitchFamily="2" charset="2"/>
              <a:buChar char="Ø"/>
            </a:pPr>
            <a:r>
              <a:rPr lang="en-IN" sz="2000" b="1" dirty="0">
                <a:latin typeface="Lucida Calligraphy" panose="03010101010101010101" pitchFamily="66" charset="0"/>
              </a:rPr>
              <a:t>KPI 3 :</a:t>
            </a:r>
            <a:r>
              <a:rPr lang="en-IN" sz="2000" dirty="0">
                <a:latin typeface="Lucida Calligraphy" panose="03010101010101010101" pitchFamily="66" charset="0"/>
              </a:rPr>
              <a:t> Total Payment for Verified Status Vs Non Verified Status</a:t>
            </a:r>
          </a:p>
          <a:p>
            <a:pPr>
              <a:buFont typeface="Wingdings" panose="05000000000000000000" pitchFamily="2" charset="2"/>
              <a:buChar char="Ø"/>
            </a:pPr>
            <a:r>
              <a:rPr lang="en-IN" sz="2000" b="1" dirty="0">
                <a:latin typeface="Lucida Calligraphy" panose="03010101010101010101" pitchFamily="66" charset="0"/>
              </a:rPr>
              <a:t>KPI 4 :</a:t>
            </a:r>
            <a:r>
              <a:rPr lang="en-IN" sz="2000" dirty="0">
                <a:latin typeface="Lucida Calligraphy" panose="03010101010101010101" pitchFamily="66" charset="0"/>
              </a:rPr>
              <a:t> State wise and last credit pull d wise loan status</a:t>
            </a:r>
          </a:p>
          <a:p>
            <a:pPr>
              <a:buFont typeface="Wingdings" panose="05000000000000000000" pitchFamily="2" charset="2"/>
              <a:buChar char="Ø"/>
            </a:pPr>
            <a:r>
              <a:rPr lang="en-IN" sz="2000" b="1" dirty="0">
                <a:latin typeface="Lucida Calligraphy" panose="03010101010101010101" pitchFamily="66" charset="0"/>
              </a:rPr>
              <a:t>KPI 5 :</a:t>
            </a:r>
            <a:r>
              <a:rPr lang="en-IN" sz="2000" dirty="0">
                <a:latin typeface="Lucida Calligraphy" panose="03010101010101010101" pitchFamily="66" charset="0"/>
              </a:rPr>
              <a:t> Home ownership Vs last payment date stats</a:t>
            </a:r>
          </a:p>
        </p:txBody>
      </p:sp>
    </p:spTree>
    <p:extLst>
      <p:ext uri="{BB962C8B-B14F-4D97-AF65-F5344CB8AC3E}">
        <p14:creationId xmlns:p14="http://schemas.microsoft.com/office/powerpoint/2010/main" val="3731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B1CE53-DACC-0761-55AC-AA5DFD4F5015}"/>
              </a:ext>
            </a:extLst>
          </p:cNvPr>
          <p:cNvSpPr txBox="1"/>
          <p:nvPr/>
        </p:nvSpPr>
        <p:spPr>
          <a:xfrm>
            <a:off x="1010194" y="2499360"/>
            <a:ext cx="10171612" cy="255454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Customers Bank Loan Analysis Project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this project, we analyzed the growth of Customers Bank over several years using two datasets in CSV and XLSX formats, each containing over 39,000 rows. Our objective was to gain insights into the bank's performance and growth trends.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utilized MS Excel and MySQL for data cleaning, removing duplicates, and preliminary analysis. For visualization and interactive reporting, we employed Tableau, Power BI, and Excel. These tools helped us create comprehensive dashboards that provided valuable insights, enabling the bank to make informed decisions for future growth.</a:t>
            </a:r>
          </a:p>
        </p:txBody>
      </p:sp>
      <p:sp>
        <p:nvSpPr>
          <p:cNvPr id="4" name="Title 1">
            <a:extLst>
              <a:ext uri="{FF2B5EF4-FFF2-40B4-BE49-F238E27FC236}">
                <a16:creationId xmlns:a16="http://schemas.microsoft.com/office/drawing/2014/main" id="{E626769C-C3B3-024A-AF08-8A7FAF0F9E8B}"/>
              </a:ext>
            </a:extLst>
          </p:cNvPr>
          <p:cNvSpPr txBox="1">
            <a:spLocks/>
          </p:cNvSpPr>
          <p:nvPr/>
        </p:nvSpPr>
        <p:spPr>
          <a:xfrm>
            <a:off x="1532104" y="1141742"/>
            <a:ext cx="4563896" cy="781734"/>
          </a:xfrm>
          <a:prstGeom prst="rect">
            <a:avLst/>
          </a:prstGeom>
        </p:spPr>
        <p:txBody>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3000" b="1" dirty="0">
                <a:latin typeface="Copperplate Gothic Bold" panose="020E0705020206020404" pitchFamily="34" charset="0"/>
              </a:rPr>
              <a:t>Project Overview</a:t>
            </a:r>
            <a:endParaRPr lang="en-IN" sz="3000" b="1" dirty="0">
              <a:latin typeface="Copperplate Gothic Bold" panose="020E0705020206020404" pitchFamily="34" charset="0"/>
            </a:endParaRPr>
          </a:p>
        </p:txBody>
      </p:sp>
    </p:spTree>
    <p:extLst>
      <p:ext uri="{BB962C8B-B14F-4D97-AF65-F5344CB8AC3E}">
        <p14:creationId xmlns:p14="http://schemas.microsoft.com/office/powerpoint/2010/main" val="97147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BA572D-5E78-D4B6-0C72-DF7E07E1DEA0}"/>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- 1</a:t>
            </a:r>
          </a:p>
        </p:txBody>
      </p:sp>
      <p:sp>
        <p:nvSpPr>
          <p:cNvPr id="4" name="TextBox 3">
            <a:extLst>
              <a:ext uri="{FF2B5EF4-FFF2-40B4-BE49-F238E27FC236}">
                <a16:creationId xmlns:a16="http://schemas.microsoft.com/office/drawing/2014/main" id="{5120008A-3C46-B63F-2F98-295C218BA768}"/>
              </a:ext>
            </a:extLst>
          </p:cNvPr>
          <p:cNvSpPr txBox="1"/>
          <p:nvPr/>
        </p:nvSpPr>
        <p:spPr>
          <a:xfrm>
            <a:off x="1149531" y="1191530"/>
            <a:ext cx="4589418" cy="400110"/>
          </a:xfrm>
          <a:prstGeom prst="rect">
            <a:avLst/>
          </a:prstGeom>
          <a:noFill/>
        </p:spPr>
        <p:txBody>
          <a:bodyPr wrap="square">
            <a:spAutoFit/>
          </a:bodyPr>
          <a:lstStyle/>
          <a:p>
            <a:r>
              <a:rPr lang="en-IN" sz="2000" b="1" dirty="0">
                <a:latin typeface="Lucida Handwriting" panose="03010101010101010101" pitchFamily="66" charset="0"/>
                <a:cs typeface="Times New Roman" panose="02020603050405020304" pitchFamily="18" charset="0"/>
              </a:rPr>
              <a:t>Year wise Loan Amount Stats :</a:t>
            </a:r>
          </a:p>
        </p:txBody>
      </p:sp>
      <p:graphicFrame>
        <p:nvGraphicFramePr>
          <p:cNvPr id="5" name="Chart 4">
            <a:extLst>
              <a:ext uri="{FF2B5EF4-FFF2-40B4-BE49-F238E27FC236}">
                <a16:creationId xmlns:a16="http://schemas.microsoft.com/office/drawing/2014/main" id="{C3B2F13A-0E8C-4A7C-8E2D-7CA60DB794D8}"/>
              </a:ext>
            </a:extLst>
          </p:cNvPr>
          <p:cNvGraphicFramePr>
            <a:graphicFrameLocks/>
          </p:cNvGraphicFramePr>
          <p:nvPr>
            <p:extLst>
              <p:ext uri="{D42A27DB-BD31-4B8C-83A1-F6EECF244321}">
                <p14:modId xmlns:p14="http://schemas.microsoft.com/office/powerpoint/2010/main" val="928407965"/>
              </p:ext>
            </p:extLst>
          </p:nvPr>
        </p:nvGraphicFramePr>
        <p:xfrm>
          <a:off x="6374674" y="2213930"/>
          <a:ext cx="5373188" cy="286941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9E69208-03AF-0ED4-D061-0685208CACB2}"/>
              </a:ext>
            </a:extLst>
          </p:cNvPr>
          <p:cNvSpPr txBox="1"/>
          <p:nvPr/>
        </p:nvSpPr>
        <p:spPr>
          <a:xfrm>
            <a:off x="330927" y="2024930"/>
            <a:ext cx="5904409" cy="409342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line chart illustrates the growth in loan amounts over a five-year period, from 2007 to 2011.</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shows a significant upward trend in loan amounts.</a:t>
            </a:r>
          </a:p>
          <a:p>
            <a:pPr marL="742950" lvl="1"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2007, the loan amount was $2.22 million.</a:t>
            </a:r>
          </a:p>
          <a:p>
            <a:pPr marL="742950" lvl="1"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By 2011, the loan amount had risen sharply to $260.51 million.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trend indicates a substantial increase in loan distribution or borrowing.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increase suggests </a:t>
            </a:r>
            <a:r>
              <a:rPr lang="en-US" sz="2000" dirty="0" err="1">
                <a:latin typeface="Times New Roman" panose="02020603050405020304" pitchFamily="18" charset="0"/>
                <a:cs typeface="Times New Roman" panose="02020603050405020304" pitchFamily="18" charset="0"/>
              </a:rPr>
              <a:t>either:A</a:t>
            </a:r>
            <a:r>
              <a:rPr lang="en-US" sz="2000" dirty="0">
                <a:latin typeface="Times New Roman" panose="02020603050405020304" pitchFamily="18" charset="0"/>
                <a:cs typeface="Times New Roman" panose="02020603050405020304" pitchFamily="18" charset="0"/>
              </a:rPr>
              <a:t> higher demand for loans.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Greater availability of funds over these years.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1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8C182B-1B1B-D0E1-1D41-2143151D57C6}"/>
              </a:ext>
            </a:extLst>
          </p:cNvPr>
          <p:cNvGraphicFramePr>
            <a:graphicFrameLocks noGrp="1"/>
          </p:cNvGraphicFramePr>
          <p:nvPr>
            <p:extLst>
              <p:ext uri="{D42A27DB-BD31-4B8C-83A1-F6EECF244321}">
                <p14:modId xmlns:p14="http://schemas.microsoft.com/office/powerpoint/2010/main" val="2047941492"/>
              </p:ext>
            </p:extLst>
          </p:nvPr>
        </p:nvGraphicFramePr>
        <p:xfrm>
          <a:off x="299315" y="737235"/>
          <a:ext cx="11593370" cy="2066925"/>
        </p:xfrm>
        <a:graphic>
          <a:graphicData uri="http://schemas.openxmlformats.org/drawingml/2006/table">
            <a:tbl>
              <a:tblPr firstRow="1" firstCol="1" lastRow="1">
                <a:tableStyleId>{93296810-A885-4BE3-A3E7-6D5BEEA58F35}</a:tableStyleId>
              </a:tblPr>
              <a:tblGrid>
                <a:gridCol w="1027541">
                  <a:extLst>
                    <a:ext uri="{9D8B030D-6E8A-4147-A177-3AD203B41FA5}">
                      <a16:colId xmlns:a16="http://schemas.microsoft.com/office/drawing/2014/main" val="1393746547"/>
                    </a:ext>
                  </a:extLst>
                </a:gridCol>
                <a:gridCol w="1751203">
                  <a:extLst>
                    <a:ext uri="{9D8B030D-6E8A-4147-A177-3AD203B41FA5}">
                      <a16:colId xmlns:a16="http://schemas.microsoft.com/office/drawing/2014/main" val="2193015333"/>
                    </a:ext>
                  </a:extLst>
                </a:gridCol>
                <a:gridCol w="1789557">
                  <a:extLst>
                    <a:ext uri="{9D8B030D-6E8A-4147-A177-3AD203B41FA5}">
                      <a16:colId xmlns:a16="http://schemas.microsoft.com/office/drawing/2014/main" val="3228861329"/>
                    </a:ext>
                  </a:extLst>
                </a:gridCol>
                <a:gridCol w="1679956">
                  <a:extLst>
                    <a:ext uri="{9D8B030D-6E8A-4147-A177-3AD203B41FA5}">
                      <a16:colId xmlns:a16="http://schemas.microsoft.com/office/drawing/2014/main" val="1709687491"/>
                    </a:ext>
                  </a:extLst>
                </a:gridCol>
                <a:gridCol w="1709547">
                  <a:extLst>
                    <a:ext uri="{9D8B030D-6E8A-4147-A177-3AD203B41FA5}">
                      <a16:colId xmlns:a16="http://schemas.microsoft.com/office/drawing/2014/main" val="4147308408"/>
                    </a:ext>
                  </a:extLst>
                </a:gridCol>
                <a:gridCol w="1669860">
                  <a:extLst>
                    <a:ext uri="{9D8B030D-6E8A-4147-A177-3AD203B41FA5}">
                      <a16:colId xmlns:a16="http://schemas.microsoft.com/office/drawing/2014/main" val="2750588204"/>
                    </a:ext>
                  </a:extLst>
                </a:gridCol>
                <a:gridCol w="1965706">
                  <a:extLst>
                    <a:ext uri="{9D8B030D-6E8A-4147-A177-3AD203B41FA5}">
                      <a16:colId xmlns:a16="http://schemas.microsoft.com/office/drawing/2014/main" val="3939222211"/>
                    </a:ext>
                  </a:extLst>
                </a:gridCol>
              </a:tblGrid>
              <a:tr h="295275">
                <a:tc>
                  <a:txBody>
                    <a:bodyPr/>
                    <a:lstStyle/>
                    <a:p>
                      <a:pPr algn="l" fontAlgn="b"/>
                      <a:r>
                        <a:rPr lang="en-IN" sz="1400" u="none" strike="noStrike" dirty="0">
                          <a:solidFill>
                            <a:sysClr val="windowText" lastClr="000000"/>
                          </a:solidFill>
                          <a:effectLst/>
                          <a:highlight>
                            <a:srgbClr val="D9E1F2"/>
                          </a:highlight>
                        </a:rPr>
                        <a:t>Year</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Total_Loan_Amount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a:solidFill>
                            <a:sysClr val="windowText" lastClr="000000"/>
                          </a:solidFill>
                          <a:effectLst/>
                          <a:highlight>
                            <a:srgbClr val="D9E1F2"/>
                          </a:highlight>
                        </a:rPr>
                        <a:t>No of Loans Offered</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Avg_Loan_Amount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Max_Loan_Amount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MIn_Loan_Amount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StdDev_Loan_Amount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extLst>
                  <a:ext uri="{0D108BD9-81ED-4DB2-BD59-A6C34878D82A}">
                    <a16:rowId xmlns:a16="http://schemas.microsoft.com/office/drawing/2014/main" val="3383102055"/>
                  </a:ext>
                </a:extLst>
              </a:tr>
              <a:tr h="295275">
                <a:tc>
                  <a:txBody>
                    <a:bodyPr/>
                    <a:lstStyle/>
                    <a:p>
                      <a:pPr algn="l" fontAlgn="b"/>
                      <a:r>
                        <a:rPr lang="en-IN" sz="1400" u="none" strike="noStrike" dirty="0">
                          <a:solidFill>
                            <a:sysClr val="windowText" lastClr="000000"/>
                          </a:solidFill>
                          <a:effectLst/>
                        </a:rPr>
                        <a:t>2007</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$2.22 M</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251</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$8,841.73</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$25,000.00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$500.00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$6,447.77</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900361410"/>
                  </a:ext>
                </a:extLst>
              </a:tr>
              <a:tr h="295275">
                <a:tc>
                  <a:txBody>
                    <a:bodyPr/>
                    <a:lstStyle/>
                    <a:p>
                      <a:pPr algn="l" fontAlgn="b"/>
                      <a:r>
                        <a:rPr lang="en-IN" sz="1400" u="none" strike="noStrike">
                          <a:solidFill>
                            <a:sysClr val="windowText" lastClr="000000"/>
                          </a:solidFill>
                          <a:effectLst/>
                        </a:rPr>
                        <a:t>2008</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$14.39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1,562</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$9,212.72</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$500.00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$5,774.29</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72789951"/>
                  </a:ext>
                </a:extLst>
              </a:tr>
              <a:tr h="295275">
                <a:tc>
                  <a:txBody>
                    <a:bodyPr/>
                    <a:lstStyle/>
                    <a:p>
                      <a:pPr algn="l" fontAlgn="b"/>
                      <a:r>
                        <a:rPr lang="en-IN" sz="1400" u="none" strike="noStrike">
                          <a:solidFill>
                            <a:sysClr val="windowText" lastClr="000000"/>
                          </a:solidFill>
                          <a:effectLst/>
                        </a:rPr>
                        <a:t>2009</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$46.44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4,716</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$9,846.55</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$5,934.10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46378938"/>
                  </a:ext>
                </a:extLst>
              </a:tr>
              <a:tr h="295275">
                <a:tc>
                  <a:txBody>
                    <a:bodyPr/>
                    <a:lstStyle/>
                    <a:p>
                      <a:pPr algn="l" fontAlgn="b"/>
                      <a:r>
                        <a:rPr lang="en-IN" sz="1400" u="none" strike="noStrike">
                          <a:solidFill>
                            <a:sysClr val="windowText" lastClr="000000"/>
                          </a:solidFill>
                          <a:effectLst/>
                        </a:rPr>
                        <a:t>2010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$122.05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11,532</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$10,583.61</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$6,602.36</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185025664"/>
                  </a:ext>
                </a:extLst>
              </a:tr>
              <a:tr h="295275">
                <a:tc>
                  <a:txBody>
                    <a:bodyPr/>
                    <a:lstStyle/>
                    <a:p>
                      <a:pPr algn="l" fontAlgn="b"/>
                      <a:r>
                        <a:rPr lang="en-IN" sz="1400" u="none" strike="noStrike">
                          <a:solidFill>
                            <a:sysClr val="windowText" lastClr="000000"/>
                          </a:solidFill>
                          <a:effectLst/>
                        </a:rPr>
                        <a:t>2011</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$260.51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21,656</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$12,029.30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$35,000.00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$8,159.40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203204934"/>
                  </a:ext>
                </a:extLst>
              </a:tr>
              <a:tr h="295275">
                <a:tc>
                  <a:txBody>
                    <a:bodyPr/>
                    <a:lstStyle/>
                    <a:p>
                      <a:pPr algn="l" fontAlgn="b"/>
                      <a:r>
                        <a:rPr lang="en-IN" sz="1400" u="none" strike="noStrike">
                          <a:solidFill>
                            <a:sysClr val="windowText" lastClr="000000"/>
                          </a:solidFill>
                          <a:effectLst/>
                          <a:highlight>
                            <a:srgbClr val="D9E1F2"/>
                          </a:highlight>
                        </a:rPr>
                        <a:t>Grand Total</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highlight>
                            <a:srgbClr val="D9E1F2"/>
                          </a:highlight>
                        </a:rPr>
                        <a:t>$445.60 M</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39,717</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$11,219.44</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$35,000.00</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$500.00</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highlight>
                            <a:srgbClr val="D9E1F2"/>
                          </a:highlight>
                        </a:rPr>
                        <a:t>$7,456.67</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extLst>
                  <a:ext uri="{0D108BD9-81ED-4DB2-BD59-A6C34878D82A}">
                    <a16:rowId xmlns:a16="http://schemas.microsoft.com/office/drawing/2014/main" val="953159873"/>
                  </a:ext>
                </a:extLst>
              </a:tr>
            </a:tbl>
          </a:graphicData>
        </a:graphic>
      </p:graphicFrame>
      <p:sp>
        <p:nvSpPr>
          <p:cNvPr id="3" name="TextBox 2">
            <a:extLst>
              <a:ext uri="{FF2B5EF4-FFF2-40B4-BE49-F238E27FC236}">
                <a16:creationId xmlns:a16="http://schemas.microsoft.com/office/drawing/2014/main" id="{F490BE20-5974-F497-B7AA-BD0B5C848E4B}"/>
              </a:ext>
            </a:extLst>
          </p:cNvPr>
          <p:cNvSpPr txBox="1"/>
          <p:nvPr/>
        </p:nvSpPr>
        <p:spPr>
          <a:xfrm>
            <a:off x="404947" y="3159034"/>
            <a:ext cx="11225349" cy="317009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From the above yearly loan statistics, we can infer that there are: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Increasing Trend in Total Loan Amount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Growth in the Number of Loans Offered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Rising Average Loan Amount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Consistent Maximum Loan Amount Until 2011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Minimum Loan Amount Stability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Variation in Loan Amounts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Grand Totals: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 the five years, the grand total of the loan amount offered was $445.60 million.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total of 39,717 loans were offered, with an overall average loan amount of $11,219.44, a maximum of $35,000, a minimum of $500, and a standard deviation of $7,456.67.</a:t>
            </a:r>
          </a:p>
        </p:txBody>
      </p:sp>
    </p:spTree>
    <p:extLst>
      <p:ext uri="{BB962C8B-B14F-4D97-AF65-F5344CB8AC3E}">
        <p14:creationId xmlns:p14="http://schemas.microsoft.com/office/powerpoint/2010/main" val="348362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FCB12-9D9E-EAC4-2F71-9368DC14CBFC}"/>
              </a:ext>
            </a:extLst>
          </p:cNvPr>
          <p:cNvSpPr txBox="1"/>
          <p:nvPr/>
        </p:nvSpPr>
        <p:spPr>
          <a:xfrm>
            <a:off x="2090058" y="426325"/>
            <a:ext cx="1541416" cy="461665"/>
          </a:xfrm>
          <a:prstGeom prst="rect">
            <a:avLst/>
          </a:prstGeom>
          <a:noFill/>
        </p:spPr>
        <p:txBody>
          <a:bodyPr wrap="square" rtlCol="0">
            <a:spAutoFit/>
          </a:bodyPr>
          <a:lstStyle/>
          <a:p>
            <a:r>
              <a:rPr lang="en-IN" sz="2400" b="1" u="sng" dirty="0">
                <a:latin typeface="Californian FB" panose="0207040306080B030204" pitchFamily="18" charset="0"/>
              </a:rPr>
              <a:t>KPI - 2</a:t>
            </a:r>
          </a:p>
        </p:txBody>
      </p:sp>
      <p:graphicFrame>
        <p:nvGraphicFramePr>
          <p:cNvPr id="3" name="Chart 2">
            <a:extLst>
              <a:ext uri="{FF2B5EF4-FFF2-40B4-BE49-F238E27FC236}">
                <a16:creationId xmlns:a16="http://schemas.microsoft.com/office/drawing/2014/main" id="{282375C2-092A-4BBA-88AE-6C8D9B9BEB83}"/>
              </a:ext>
            </a:extLst>
          </p:cNvPr>
          <p:cNvGraphicFramePr>
            <a:graphicFrameLocks/>
          </p:cNvGraphicFramePr>
          <p:nvPr>
            <p:extLst>
              <p:ext uri="{D42A27DB-BD31-4B8C-83A1-F6EECF244321}">
                <p14:modId xmlns:p14="http://schemas.microsoft.com/office/powerpoint/2010/main" val="3758100651"/>
              </p:ext>
            </p:extLst>
          </p:nvPr>
        </p:nvGraphicFramePr>
        <p:xfrm>
          <a:off x="6942414" y="1218800"/>
          <a:ext cx="4939313" cy="2210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38E50B0-6A61-FA64-4D2D-B452CE6F2130}"/>
              </a:ext>
            </a:extLst>
          </p:cNvPr>
          <p:cNvSpPr txBox="1"/>
          <p:nvPr/>
        </p:nvSpPr>
        <p:spPr>
          <a:xfrm>
            <a:off x="646381" y="1282915"/>
            <a:ext cx="6470469"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Grade and sub grade wise </a:t>
            </a:r>
            <a:r>
              <a:rPr lang="en-IN" dirty="0" err="1"/>
              <a:t>revol</a:t>
            </a:r>
            <a:r>
              <a:rPr lang="en-IN" dirty="0"/>
              <a:t> balance</a:t>
            </a:r>
          </a:p>
        </p:txBody>
      </p:sp>
      <p:sp>
        <p:nvSpPr>
          <p:cNvPr id="5" name="TextBox 4">
            <a:extLst>
              <a:ext uri="{FF2B5EF4-FFF2-40B4-BE49-F238E27FC236}">
                <a16:creationId xmlns:a16="http://schemas.microsoft.com/office/drawing/2014/main" id="{0DD2213A-A687-F66E-0BCE-2700B6ED84E4}"/>
              </a:ext>
            </a:extLst>
          </p:cNvPr>
          <p:cNvSpPr txBox="1"/>
          <p:nvPr/>
        </p:nvSpPr>
        <p:spPr>
          <a:xfrm>
            <a:off x="371673" y="2360561"/>
            <a:ext cx="5173450" cy="3693319"/>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"Revolving balance" refers to the balance that carries over from one month to the next on a loan.</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Issuing Loans are categorized into seven groups from A to G, with each group further divided into subgrades.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Among these groups, customers in group B have the highest revolving balance compared to others, while group G has the lowest.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order of revolving balances from highest to lowest is B, A, C, D, E, F, and G.</a:t>
            </a:r>
          </a:p>
        </p:txBody>
      </p:sp>
      <p:graphicFrame>
        <p:nvGraphicFramePr>
          <p:cNvPr id="7" name="Chart 6">
            <a:extLst>
              <a:ext uri="{FF2B5EF4-FFF2-40B4-BE49-F238E27FC236}">
                <a16:creationId xmlns:a16="http://schemas.microsoft.com/office/drawing/2014/main" id="{49445E05-C8D3-4773-8A8E-0C84CF0DE84B}"/>
              </a:ext>
            </a:extLst>
          </p:cNvPr>
          <p:cNvGraphicFramePr>
            <a:graphicFrameLocks/>
          </p:cNvGraphicFramePr>
          <p:nvPr>
            <p:extLst>
              <p:ext uri="{D42A27DB-BD31-4B8C-83A1-F6EECF244321}">
                <p14:modId xmlns:p14="http://schemas.microsoft.com/office/powerpoint/2010/main" val="1656034365"/>
              </p:ext>
            </p:extLst>
          </p:nvPr>
        </p:nvGraphicFramePr>
        <p:xfrm>
          <a:off x="6400800" y="3731542"/>
          <a:ext cx="5480927" cy="26692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248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68AE1-8F1E-2609-A9F0-AAEE0B95BC92}"/>
              </a:ext>
            </a:extLst>
          </p:cNvPr>
          <p:cNvSpPr txBox="1"/>
          <p:nvPr/>
        </p:nvSpPr>
        <p:spPr>
          <a:xfrm>
            <a:off x="2090058" y="426325"/>
            <a:ext cx="1541416" cy="461665"/>
          </a:xfrm>
          <a:prstGeom prst="rect">
            <a:avLst/>
          </a:prstGeom>
          <a:noFill/>
        </p:spPr>
        <p:txBody>
          <a:bodyPr wrap="square" rtlCol="0">
            <a:spAutoFit/>
          </a:bodyPr>
          <a:lstStyle/>
          <a:p>
            <a:r>
              <a:rPr lang="en-IN" sz="2400" b="1" u="sng" dirty="0">
                <a:latin typeface="Californian FB" panose="0207040306080B030204" pitchFamily="18" charset="0"/>
              </a:rPr>
              <a:t>KPI - 3</a:t>
            </a:r>
          </a:p>
        </p:txBody>
      </p:sp>
      <p:sp>
        <p:nvSpPr>
          <p:cNvPr id="3" name="TextBox 2">
            <a:extLst>
              <a:ext uri="{FF2B5EF4-FFF2-40B4-BE49-F238E27FC236}">
                <a16:creationId xmlns:a16="http://schemas.microsoft.com/office/drawing/2014/main" id="{B8ACBC9B-47B0-748A-8922-89BAA912642B}"/>
              </a:ext>
            </a:extLst>
          </p:cNvPr>
          <p:cNvSpPr txBox="1"/>
          <p:nvPr/>
        </p:nvSpPr>
        <p:spPr>
          <a:xfrm>
            <a:off x="646381" y="1282915"/>
            <a:ext cx="9298808"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Total Payment for Verified Status Vs  Non Verified Status</a:t>
            </a:r>
          </a:p>
        </p:txBody>
      </p:sp>
      <p:graphicFrame>
        <p:nvGraphicFramePr>
          <p:cNvPr id="4" name="Chart 3">
            <a:extLst>
              <a:ext uri="{FF2B5EF4-FFF2-40B4-BE49-F238E27FC236}">
                <a16:creationId xmlns:a16="http://schemas.microsoft.com/office/drawing/2014/main" id="{4F0073D1-F252-4750-BFD4-0401827BF19E}"/>
              </a:ext>
            </a:extLst>
          </p:cNvPr>
          <p:cNvGraphicFramePr>
            <a:graphicFrameLocks/>
          </p:cNvGraphicFramePr>
          <p:nvPr>
            <p:extLst>
              <p:ext uri="{D42A27DB-BD31-4B8C-83A1-F6EECF244321}">
                <p14:modId xmlns:p14="http://schemas.microsoft.com/office/powerpoint/2010/main" val="2486339428"/>
              </p:ext>
            </p:extLst>
          </p:nvPr>
        </p:nvGraphicFramePr>
        <p:xfrm>
          <a:off x="7397334" y="3363842"/>
          <a:ext cx="4314715" cy="222205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212C732C-EA66-1BEB-BCE2-2CD892F1F5F4}"/>
              </a:ext>
            </a:extLst>
          </p:cNvPr>
          <p:cNvSpPr txBox="1"/>
          <p:nvPr/>
        </p:nvSpPr>
        <p:spPr>
          <a:xfrm>
            <a:off x="340607" y="2833393"/>
            <a:ext cx="6696892"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Total Payments Distribution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Verified Payments</a:t>
            </a:r>
            <a:r>
              <a:rPr lang="en-US" dirty="0">
                <a:latin typeface="Times New Roman" panose="02020603050405020304" pitchFamily="18" charset="0"/>
                <a:cs typeface="Times New Roman" panose="02020603050405020304" pitchFamily="18" charset="0"/>
              </a:rPr>
              <a:t>: $153.54 million, accounting for 41% of the total payments.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Not Verified Payments</a:t>
            </a:r>
            <a:r>
              <a:rPr lang="en-US" dirty="0">
                <a:latin typeface="Times New Roman" panose="02020603050405020304" pitchFamily="18" charset="0"/>
                <a:cs typeface="Times New Roman" panose="02020603050405020304" pitchFamily="18" charset="0"/>
              </a:rPr>
              <a:t>: $219.89 million, making up 59% of the total payments.</a:t>
            </a:r>
          </a:p>
        </p:txBody>
      </p:sp>
      <p:sp>
        <p:nvSpPr>
          <p:cNvPr id="6" name="TextBox 5">
            <a:extLst>
              <a:ext uri="{FF2B5EF4-FFF2-40B4-BE49-F238E27FC236}">
                <a16:creationId xmlns:a16="http://schemas.microsoft.com/office/drawing/2014/main" id="{8401C890-7B93-9E11-697F-12F14314EB21}"/>
              </a:ext>
            </a:extLst>
          </p:cNvPr>
          <p:cNvSpPr txBox="1"/>
          <p:nvPr/>
        </p:nvSpPr>
        <p:spPr>
          <a:xfrm>
            <a:off x="340607" y="4508736"/>
            <a:ext cx="6783978"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Key Observations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larger proportion of the payments (59%) have not been verified, indicating potential issues in the verification process.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Verified payments constitute a significant portion (41%), suggesting that a considerable amount of payments have been validated.</a:t>
            </a:r>
          </a:p>
        </p:txBody>
      </p:sp>
      <p:sp>
        <p:nvSpPr>
          <p:cNvPr id="8" name="TextBox 7">
            <a:extLst>
              <a:ext uri="{FF2B5EF4-FFF2-40B4-BE49-F238E27FC236}">
                <a16:creationId xmlns:a16="http://schemas.microsoft.com/office/drawing/2014/main" id="{D83AE242-D0BE-E8E8-83A8-5F01FD35F640}"/>
              </a:ext>
            </a:extLst>
          </p:cNvPr>
          <p:cNvSpPr txBox="1"/>
          <p:nvPr/>
        </p:nvSpPr>
        <p:spPr>
          <a:xfrm>
            <a:off x="805543" y="2060998"/>
            <a:ext cx="1109907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verification process for total payments can be categorized into two main criteria: </a:t>
            </a:r>
            <a:r>
              <a:rPr lang="en-US" b="1" dirty="0">
                <a:latin typeface="Times New Roman" panose="02020603050405020304" pitchFamily="18" charset="0"/>
                <a:cs typeface="Times New Roman" panose="02020603050405020304" pitchFamily="18" charset="0"/>
              </a:rPr>
              <a:t>Verified and Non-Verified.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33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0545E-D4FE-377E-850F-C13E63B1E9B7}"/>
              </a:ext>
            </a:extLst>
          </p:cNvPr>
          <p:cNvSpPr txBox="1"/>
          <p:nvPr/>
        </p:nvSpPr>
        <p:spPr>
          <a:xfrm>
            <a:off x="2090058" y="426325"/>
            <a:ext cx="1541416" cy="461665"/>
          </a:xfrm>
          <a:prstGeom prst="rect">
            <a:avLst/>
          </a:prstGeom>
          <a:noFill/>
        </p:spPr>
        <p:txBody>
          <a:bodyPr wrap="square" rtlCol="0">
            <a:spAutoFit/>
          </a:bodyPr>
          <a:lstStyle/>
          <a:p>
            <a:r>
              <a:rPr lang="en-IN" sz="2400" b="1" u="sng" dirty="0">
                <a:latin typeface="Californian FB" panose="0207040306080B030204" pitchFamily="18" charset="0"/>
              </a:rPr>
              <a:t>KPI - 4</a:t>
            </a:r>
          </a:p>
        </p:txBody>
      </p:sp>
      <p:sp>
        <p:nvSpPr>
          <p:cNvPr id="3" name="TextBox 2">
            <a:extLst>
              <a:ext uri="{FF2B5EF4-FFF2-40B4-BE49-F238E27FC236}">
                <a16:creationId xmlns:a16="http://schemas.microsoft.com/office/drawing/2014/main" id="{7BB02C8B-0E1F-40D1-CBFC-BBA257AFBE2E}"/>
              </a:ext>
            </a:extLst>
          </p:cNvPr>
          <p:cNvSpPr txBox="1"/>
          <p:nvPr/>
        </p:nvSpPr>
        <p:spPr>
          <a:xfrm>
            <a:off x="846679" y="1389285"/>
            <a:ext cx="5737002"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State wise and month wise loan status</a:t>
            </a:r>
          </a:p>
        </p:txBody>
      </p:sp>
      <p:graphicFrame>
        <p:nvGraphicFramePr>
          <p:cNvPr id="6" name="Chart 5">
            <a:extLst>
              <a:ext uri="{FF2B5EF4-FFF2-40B4-BE49-F238E27FC236}">
                <a16:creationId xmlns:a16="http://schemas.microsoft.com/office/drawing/2014/main" id="{E329A0D7-C6B5-3D01-6098-A62EA9F0F9DC}"/>
              </a:ext>
            </a:extLst>
          </p:cNvPr>
          <p:cNvGraphicFramePr>
            <a:graphicFrameLocks/>
          </p:cNvGraphicFramePr>
          <p:nvPr>
            <p:extLst>
              <p:ext uri="{D42A27DB-BD31-4B8C-83A1-F6EECF244321}">
                <p14:modId xmlns:p14="http://schemas.microsoft.com/office/powerpoint/2010/main" val="391567731"/>
              </p:ext>
            </p:extLst>
          </p:nvPr>
        </p:nvGraphicFramePr>
        <p:xfrm>
          <a:off x="6295161" y="2055223"/>
          <a:ext cx="5737002" cy="2830286"/>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BE154E4A-DA25-9493-DEDE-D1096CE7B931}"/>
              </a:ext>
            </a:extLst>
          </p:cNvPr>
          <p:cNvSpPr txBox="1"/>
          <p:nvPr/>
        </p:nvSpPr>
        <p:spPr>
          <a:xfrm>
            <a:off x="322216" y="2577184"/>
            <a:ext cx="5660572"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California (CA) leads significantly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highest number of fully paid loans is in California, with a count </a:t>
            </a:r>
            <a:r>
              <a:rPr lang="en-US" altLang="en-US" sz="1600" dirty="0">
                <a:latin typeface="Times New Roman" panose="02020603050405020304" pitchFamily="18" charset="0"/>
                <a:cs typeface="Times New Roman" panose="02020603050405020304" pitchFamily="18" charset="0"/>
              </a:rPr>
              <a:t>nearing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6000.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York (NY) follows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York comes next, with fully paid loans slightly above 3000.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significant states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Texas (TX), Florida (FL), New Jersey (NJ), Pennsylvania (PA), Illinois (IL), and Virginia (VA) also show notable numbers but are considerably lower than CA and NY.</a:t>
            </a:r>
          </a:p>
        </p:txBody>
      </p:sp>
      <p:sp>
        <p:nvSpPr>
          <p:cNvPr id="17" name="TextBox 16">
            <a:extLst>
              <a:ext uri="{FF2B5EF4-FFF2-40B4-BE49-F238E27FC236}">
                <a16:creationId xmlns:a16="http://schemas.microsoft.com/office/drawing/2014/main" id="{A13BE000-DB40-37A0-3067-BCEAA7675296}"/>
              </a:ext>
            </a:extLst>
          </p:cNvPr>
          <p:cNvSpPr txBox="1"/>
          <p:nvPr/>
        </p:nvSpPr>
        <p:spPr>
          <a:xfrm>
            <a:off x="322216" y="5068605"/>
            <a:ext cx="11051177"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 tail distribution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distribution shows a long tail, with many states having a much smaller number of fully paid loans.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Geographic concentration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high concentration of fully paid loans in a few key states, indicating possible regional economic factors or population density impacts. </a:t>
            </a:r>
          </a:p>
        </p:txBody>
      </p:sp>
    </p:spTree>
    <p:extLst>
      <p:ext uri="{BB962C8B-B14F-4D97-AF65-F5344CB8AC3E}">
        <p14:creationId xmlns:p14="http://schemas.microsoft.com/office/powerpoint/2010/main" val="317910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08571DC-1105-37EB-37BC-C340458359A1}"/>
              </a:ext>
            </a:extLst>
          </p:cNvPr>
          <p:cNvGraphicFramePr>
            <a:graphicFrameLocks/>
          </p:cNvGraphicFramePr>
          <p:nvPr>
            <p:extLst>
              <p:ext uri="{D42A27DB-BD31-4B8C-83A1-F6EECF244321}">
                <p14:modId xmlns:p14="http://schemas.microsoft.com/office/powerpoint/2010/main" val="1218420755"/>
              </p:ext>
            </p:extLst>
          </p:nvPr>
        </p:nvGraphicFramePr>
        <p:xfrm>
          <a:off x="1127499" y="783771"/>
          <a:ext cx="9557918" cy="264523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B7CBE82-4ACA-0B73-506F-316C639C40D6}"/>
              </a:ext>
            </a:extLst>
          </p:cNvPr>
          <p:cNvSpPr txBox="1"/>
          <p:nvPr/>
        </p:nvSpPr>
        <p:spPr>
          <a:xfrm>
            <a:off x="599737" y="3863769"/>
            <a:ext cx="10992525" cy="2554545"/>
          </a:xfrm>
          <a:prstGeom prst="rect">
            <a:avLst/>
          </a:prstGeom>
          <a:noFill/>
        </p:spPr>
        <p:txBody>
          <a:bodyPr wrap="square">
            <a:spAutoFit/>
          </a:bodyPr>
          <a:lstStyle/>
          <a:p>
            <a:pPr>
              <a:buFont typeface="+mj-lt"/>
              <a:buAutoNum type="arabicPeriod"/>
            </a:pPr>
            <a:r>
              <a:rPr lang="en-US" sz="1600" b="1" dirty="0">
                <a:latin typeface="Times New Roman" panose="02020603050405020304" pitchFamily="18" charset="0"/>
                <a:cs typeface="Times New Roman" panose="02020603050405020304" pitchFamily="18" charset="0"/>
              </a:rPr>
              <a:t>Consistent growth throughout the year</a:t>
            </a:r>
            <a:r>
              <a:rPr lang="en-US" sz="1600" dirty="0">
                <a:latin typeface="Times New Roman" panose="02020603050405020304" pitchFamily="18" charset="0"/>
                <a:cs typeface="Times New Roman" panose="02020603050405020304" pitchFamily="18" charset="0"/>
              </a:rPr>
              <a:t>: The number of fully paid loans shows a steady increase month over month.</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Starting point</a:t>
            </a:r>
            <a:r>
              <a:rPr lang="en-US" sz="1600" dirty="0">
                <a:latin typeface="Times New Roman" panose="02020603050405020304" pitchFamily="18" charset="0"/>
                <a:cs typeface="Times New Roman" panose="02020603050405020304" pitchFamily="18" charset="0"/>
              </a:rPr>
              <a:t>: January starts with just over 2000 fully paid loans.</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Gradual increase</a:t>
            </a:r>
            <a:r>
              <a:rPr lang="en-US" sz="1600" dirty="0">
                <a:latin typeface="Times New Roman" panose="02020603050405020304" pitchFamily="18" charset="0"/>
                <a:cs typeface="Times New Roman" panose="02020603050405020304" pitchFamily="18" charset="0"/>
              </a:rPr>
              <a:t>: Each month sees a gradual increase, with the numbers steadily rising through the year.</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End of year peak</a:t>
            </a:r>
            <a:r>
              <a:rPr lang="en-US" sz="1600" dirty="0">
                <a:latin typeface="Times New Roman" panose="02020603050405020304" pitchFamily="18" charset="0"/>
                <a:cs typeface="Times New Roman" panose="02020603050405020304" pitchFamily="18" charset="0"/>
              </a:rPr>
              <a:t>: December ends with the highest number of fully paid loans, reaching approximately 3500.</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Positive trend</a:t>
            </a:r>
            <a:r>
              <a:rPr lang="en-US" sz="1600" dirty="0">
                <a:latin typeface="Times New Roman" panose="02020603050405020304" pitchFamily="18" charset="0"/>
                <a:cs typeface="Times New Roman" panose="02020603050405020304" pitchFamily="18" charset="0"/>
              </a:rPr>
              <a:t>: This indicates an overall positive trend in loan repayments over the course of the year, which could suggest improving financial health or effective loan management strategies.</a:t>
            </a:r>
          </a:p>
        </p:txBody>
      </p:sp>
    </p:spTree>
    <p:extLst>
      <p:ext uri="{BB962C8B-B14F-4D97-AF65-F5344CB8AC3E}">
        <p14:creationId xmlns:p14="http://schemas.microsoft.com/office/powerpoint/2010/main" val="94745435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1165</TotalTime>
  <Words>1121</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Algerian</vt:lpstr>
      <vt:lpstr>Arial</vt:lpstr>
      <vt:lpstr>Avenir Next LT Pro</vt:lpstr>
      <vt:lpstr>AvenirNext LT Pro Medium</vt:lpstr>
      <vt:lpstr>Calibri</vt:lpstr>
      <vt:lpstr>Californian FB</vt:lpstr>
      <vt:lpstr>Copperplate Gothic Bold</vt:lpstr>
      <vt:lpstr>Courier New</vt:lpstr>
      <vt:lpstr>Lucida Bright</vt:lpstr>
      <vt:lpstr>Lucida Calligraphy</vt:lpstr>
      <vt:lpstr>Lucida Handwriting</vt:lpstr>
      <vt:lpstr>Lucida Sans</vt:lpstr>
      <vt:lpstr>Sabon Next LT</vt:lpstr>
      <vt:lpstr>Times New Roman</vt:lpstr>
      <vt:lpstr>Wingdings</vt:lpstr>
      <vt:lpstr>DappledVTI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Retesh Vhavle</dc:creator>
  <cp:lastModifiedBy>Retesh Vhavle</cp:lastModifiedBy>
  <cp:revision>28</cp:revision>
  <dcterms:created xsi:type="dcterms:W3CDTF">2024-07-01T09:49:28Z</dcterms:created>
  <dcterms:modified xsi:type="dcterms:W3CDTF">2024-07-05T11:47:07Z</dcterms:modified>
</cp:coreProperties>
</file>