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7" r:id="rId2"/>
  </p:sldIdLst>
  <p:sldSz cx="25603200" cy="36576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7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7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7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7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7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7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7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7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7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80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08F37"/>
    <a:srgbClr val="00FF00"/>
    <a:srgbClr val="00CC00"/>
    <a:srgbClr val="FFFF00"/>
    <a:srgbClr val="3366FF"/>
    <a:srgbClr val="B8F4A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121" autoAdjust="0"/>
    <p:restoredTop sz="96420" autoAdjust="0"/>
  </p:normalViewPr>
  <p:slideViewPr>
    <p:cSldViewPr snapToGrid="0">
      <p:cViewPr>
        <p:scale>
          <a:sx n="25" d="100"/>
          <a:sy n="25" d="100"/>
        </p:scale>
        <p:origin x="2342" y="-1406"/>
      </p:cViewPr>
      <p:guideLst>
        <p:guide orient="horz" pos="11520"/>
        <p:guide pos="80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32BCDF8-6B52-F8FF-3018-08CAB67B006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3076DD6-477A-9536-3DCC-1AD68FCBF0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34919A4-CBE5-907A-F288-41CF1D63124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2228850" y="685800"/>
            <a:ext cx="24003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FB6873B-CC03-7513-B8A5-FDD35CEB55B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CA1CDA45-9F47-8F84-3948-5E7FA3DE6C5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E103E5FA-60C2-B98F-A87C-04A1669758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F5D7AF9-FD44-4DAE-BCEA-F1D781A6F98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DA2193E7-7334-111B-0AF0-1188F726AF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10887DA-47B8-4B20-BACA-2516EBE2FAFA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37761170-6A00-DA42-AB2E-B3D80016A19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915F4A62-0152-4E98-AD03-BB02BDDE98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875" y="11361738"/>
            <a:ext cx="21761450" cy="7840662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0163" y="20726400"/>
            <a:ext cx="17922875" cy="9347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86A159-2341-099D-DBBA-DCB6AC50D0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D8DE4A-3E91-1A61-F631-F6654911CE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ECA20C2-5AE8-8294-1058-D30A2DF4BF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45F6A2-37FF-4CAD-B441-5D64659C7A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180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0050E1-5619-EB34-0DD5-9D73BEE349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05AEE8-1396-462B-7894-4E3902FA53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A14652-023E-C748-5FF4-070EEE24A8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641A84-EEF6-4E3C-B592-7D39CAE964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72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562638" y="1465263"/>
            <a:ext cx="5761037" cy="3120707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1465263"/>
            <a:ext cx="17130713" cy="3120707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3EA7F2D-8881-5689-E591-EB2ADFF2EF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64EC25-1369-E007-0783-13C0C5D546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8C105B-775B-7091-47F0-CBFB8AE457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9A32A-08A0-4A23-BEBC-4227B6B0CE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115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F706D4-8A92-9D3C-641C-AA80C4FB22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D012E8-AB6F-0856-CB9E-4B8A9BC86B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BA65FCC-C57C-5492-7085-A01F2746C2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DF4180-F2FF-4EE1-8A7E-B942DF6CB5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506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475" y="23502938"/>
            <a:ext cx="21763038" cy="72644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75" y="15501938"/>
            <a:ext cx="21763038" cy="80010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32E21FA-69A9-8C39-EA61-B11C8407F3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3EE945-E420-F51D-E755-74431A3032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D42B685-AAAF-90AF-C68A-FDC67FB463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E3E145-72B9-4C9B-8C3E-1E930F17C0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150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8534400"/>
            <a:ext cx="11445875" cy="2413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7800" y="8534400"/>
            <a:ext cx="11445875" cy="2413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960449-4B27-5449-D378-DBE009D099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57D837-F5D4-104F-2AF7-4FF95F3CE4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6AAD13-0BA5-FEA9-4F7C-AF1E26DF96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0731ED-A788-4CA4-BAB4-DDBF465F98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786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9525" y="8186738"/>
            <a:ext cx="11312525" cy="3413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9525" y="11599863"/>
            <a:ext cx="11312525" cy="2107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006388" y="8186738"/>
            <a:ext cx="11317287" cy="3413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006388" y="11599863"/>
            <a:ext cx="11317287" cy="2107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47E2BB-9D54-9C2F-2D88-7719F703CA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0BA6BA4-2DE3-CB6A-817D-299A4FBA9D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7399343-A77E-E460-667B-C9A5359359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DB7FE3-0456-425B-B669-FF5D433F34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631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F268F4-7885-1D85-02C3-DED028021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B528830-B75E-388A-7410-EE2BA4FAB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013604B-04E4-8411-C6EE-2CC6D1D04A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67FF2F-1E50-4045-A30E-2F8F7DF33C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949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FC975DA-A702-1403-4B50-A479D65152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61D566C-937F-ED09-0373-D28E110A0C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4B3CE22-816D-F517-BAED-A5225E2C1F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2D3F5C-9B01-4254-A905-3213909D30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08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525" y="1455738"/>
            <a:ext cx="8423275" cy="6197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0775" y="1455738"/>
            <a:ext cx="14312900" cy="31216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9525" y="7653338"/>
            <a:ext cx="8423275" cy="2501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322948-C900-FCBC-F2FC-EBF09D48A4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3DAC05-F064-6F22-8F18-34FF3BF0CE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16059D-796F-BEE4-F29B-300EC5ACFE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6C7A3B-3CBB-467D-B655-5EBC45703B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088" y="25603200"/>
            <a:ext cx="15362237" cy="3022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18088" y="3268663"/>
            <a:ext cx="15362237" cy="21945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8088" y="28625800"/>
            <a:ext cx="15362237" cy="4292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55DD8-910F-9C27-A5D9-BB75FA5B77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5BB24C-1391-D958-AED3-A486494472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B6D4C9-D0C2-3F99-1717-C5865E9CA3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15306F-F672-49CF-B5F5-626E649388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06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9632C2C-ABA8-6D85-AEDD-E66C3D9BB0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79525" y="1465263"/>
            <a:ext cx="2304415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5308" tIns="177654" rIns="355308" bIns="1776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CD9A332-E9C0-B270-D046-51101FBDBAC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279525" y="8534400"/>
            <a:ext cx="23044150" cy="2413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5308" tIns="177654" rIns="355308" bIns="1776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BBB1B8B-81B3-F351-A56A-29A1FD8DFE3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79525" y="33307338"/>
            <a:ext cx="5975350" cy="254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55308" tIns="177654" rIns="355308" bIns="177654" numCol="1" anchor="t" anchorCtr="0" compatLnSpc="1"/>
          <a:lstStyle>
            <a:lvl1pPr eaLnBrk="1" hangingPunct="1"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F13261C-A0F7-8AAB-A072-A2C5DA559D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747125" y="33307338"/>
            <a:ext cx="8108950" cy="254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55308" tIns="177654" rIns="355308" bIns="177654" numCol="1" anchor="t" anchorCtr="0" compatLnSpc="1"/>
          <a:lstStyle>
            <a:lvl1pPr algn="ctr" eaLnBrk="1" hangingPunct="1"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23EB4B8-161C-9D45-62A1-9774A4DDFC0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8348325" y="33307338"/>
            <a:ext cx="5975350" cy="254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55308" tIns="177654" rIns="355308" bIns="17765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5400"/>
            </a:lvl1pPr>
          </a:lstStyle>
          <a:p>
            <a:fld id="{407E51D6-28E1-414E-82C3-EFD35847F37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52825" rtl="0" eaLnBrk="0" fontAlgn="base" hangingPunct="0">
        <a:spcBef>
          <a:spcPct val="0"/>
        </a:spcBef>
        <a:spcAft>
          <a:spcPct val="0"/>
        </a:spcAft>
        <a:defRPr sz="1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552825" rtl="0" eaLnBrk="0" fontAlgn="base" hangingPunct="0">
        <a:spcBef>
          <a:spcPct val="0"/>
        </a:spcBef>
        <a:spcAft>
          <a:spcPct val="0"/>
        </a:spcAft>
        <a:defRPr sz="171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defTabSz="3552825" rtl="0" eaLnBrk="0" fontAlgn="base" hangingPunct="0">
        <a:spcBef>
          <a:spcPct val="0"/>
        </a:spcBef>
        <a:spcAft>
          <a:spcPct val="0"/>
        </a:spcAft>
        <a:defRPr sz="171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defTabSz="3552825" rtl="0" eaLnBrk="0" fontAlgn="base" hangingPunct="0">
        <a:spcBef>
          <a:spcPct val="0"/>
        </a:spcBef>
        <a:spcAft>
          <a:spcPct val="0"/>
        </a:spcAft>
        <a:defRPr sz="171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defTabSz="3552825" rtl="0" eaLnBrk="0" fontAlgn="base" hangingPunct="0">
        <a:spcBef>
          <a:spcPct val="0"/>
        </a:spcBef>
        <a:spcAft>
          <a:spcPct val="0"/>
        </a:spcAft>
        <a:defRPr sz="171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defTabSz="3552825" rtl="0" fontAlgn="base">
        <a:spcBef>
          <a:spcPct val="0"/>
        </a:spcBef>
        <a:spcAft>
          <a:spcPct val="0"/>
        </a:spcAft>
        <a:defRPr sz="171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defTabSz="3552825" rtl="0" fontAlgn="base">
        <a:spcBef>
          <a:spcPct val="0"/>
        </a:spcBef>
        <a:spcAft>
          <a:spcPct val="0"/>
        </a:spcAft>
        <a:defRPr sz="171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defTabSz="3552825" rtl="0" fontAlgn="base">
        <a:spcBef>
          <a:spcPct val="0"/>
        </a:spcBef>
        <a:spcAft>
          <a:spcPct val="0"/>
        </a:spcAft>
        <a:defRPr sz="171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defTabSz="3552825" rtl="0" fontAlgn="base">
        <a:spcBef>
          <a:spcPct val="0"/>
        </a:spcBef>
        <a:spcAft>
          <a:spcPct val="0"/>
        </a:spcAft>
        <a:defRPr sz="171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331913" indent="-1331913" algn="l" defTabSz="3552825" rtl="0" eaLnBrk="0" fontAlgn="base" hangingPunct="0">
        <a:spcBef>
          <a:spcPct val="20000"/>
        </a:spcBef>
        <a:spcAft>
          <a:spcPct val="0"/>
        </a:spcAft>
        <a:buChar char="•"/>
        <a:defRPr sz="12400">
          <a:solidFill>
            <a:schemeClr val="tx1"/>
          </a:solidFill>
          <a:latin typeface="+mn-lt"/>
          <a:ea typeface="+mn-ea"/>
          <a:cs typeface="+mn-cs"/>
        </a:defRPr>
      </a:lvl1pPr>
      <a:lvl2pPr marL="2887663" indent="-1111250" algn="l" defTabSz="3552825" rtl="0" eaLnBrk="0" fontAlgn="base" hangingPunct="0">
        <a:spcBef>
          <a:spcPct val="20000"/>
        </a:spcBef>
        <a:spcAft>
          <a:spcPct val="0"/>
        </a:spcAft>
        <a:buChar char="–"/>
        <a:defRPr sz="10900">
          <a:solidFill>
            <a:schemeClr val="tx1"/>
          </a:solidFill>
          <a:latin typeface="+mn-lt"/>
          <a:cs typeface="+mn-cs"/>
        </a:defRPr>
      </a:lvl2pPr>
      <a:lvl3pPr marL="4441825" indent="-889000" algn="l" defTabSz="3552825" rtl="0" eaLnBrk="0" fontAlgn="base" hangingPunct="0">
        <a:spcBef>
          <a:spcPct val="20000"/>
        </a:spcBef>
        <a:spcAft>
          <a:spcPct val="0"/>
        </a:spcAft>
        <a:buChar char="•"/>
        <a:defRPr sz="9300">
          <a:solidFill>
            <a:schemeClr val="tx1"/>
          </a:solidFill>
          <a:latin typeface="+mn-lt"/>
          <a:cs typeface="+mn-cs"/>
        </a:defRPr>
      </a:lvl3pPr>
      <a:lvl4pPr marL="6218238" indent="-889000" algn="l" defTabSz="3552825" rtl="0" eaLnBrk="0" fontAlgn="base" hangingPunct="0">
        <a:spcBef>
          <a:spcPct val="20000"/>
        </a:spcBef>
        <a:spcAft>
          <a:spcPct val="0"/>
        </a:spcAft>
        <a:buChar char="–"/>
        <a:defRPr sz="7800">
          <a:solidFill>
            <a:schemeClr val="tx1"/>
          </a:solidFill>
          <a:latin typeface="+mn-lt"/>
          <a:cs typeface="+mn-cs"/>
        </a:defRPr>
      </a:lvl4pPr>
      <a:lvl5pPr marL="7994650" indent="-889000" algn="l" defTabSz="3552825" rtl="0" eaLnBrk="0" fontAlgn="base" hangingPunct="0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cs typeface="+mn-cs"/>
        </a:defRPr>
      </a:lvl5pPr>
      <a:lvl6pPr marL="8451850" indent="-889000" algn="l" defTabSz="355282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cs typeface="+mn-cs"/>
        </a:defRPr>
      </a:lvl6pPr>
      <a:lvl7pPr marL="8909050" indent="-889000" algn="l" defTabSz="355282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cs typeface="+mn-cs"/>
        </a:defRPr>
      </a:lvl7pPr>
      <a:lvl8pPr marL="9366250" indent="-889000" algn="l" defTabSz="355282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cs typeface="+mn-cs"/>
        </a:defRPr>
      </a:lvl8pPr>
      <a:lvl9pPr marL="9823450" indent="-889000" algn="l" defTabSz="355282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sv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211550D-F5BF-382A-E739-1669026C2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8581" y="869950"/>
            <a:ext cx="22906038" cy="2667000"/>
          </a:xfrm>
        </p:spPr>
        <p:txBody>
          <a:bodyPr/>
          <a:lstStyle/>
          <a:p>
            <a:pPr eaLnBrk="1" hangingPunct="1"/>
            <a:r>
              <a:rPr lang="en-US" altLang="en-US" sz="8000" b="1" dirty="0" err="1">
                <a:solidFill>
                  <a:schemeClr val="tx1"/>
                </a:solidFill>
              </a:rPr>
              <a:t>Avoido</a:t>
            </a:r>
            <a:br>
              <a:rPr lang="en-US" altLang="en-US" sz="8000" b="1" dirty="0">
                <a:solidFill>
                  <a:schemeClr val="tx1"/>
                </a:solidFill>
              </a:rPr>
            </a:br>
            <a:r>
              <a:rPr lang="en-US" altLang="en-US" sz="8000" b="1" dirty="0">
                <a:solidFill>
                  <a:schemeClr val="tx1"/>
                </a:solidFill>
              </a:rPr>
              <a:t>Obstacle Avoidance Robot</a:t>
            </a:r>
            <a:endParaRPr lang="en-US" altLang="en-US" sz="4800" b="1" dirty="0">
              <a:solidFill>
                <a:schemeClr val="tx1"/>
              </a:solidFill>
            </a:endParaRPr>
          </a:p>
        </p:txBody>
      </p:sp>
      <p:sp>
        <p:nvSpPr>
          <p:cNvPr id="2052" name="Text Box 7">
            <a:extLst>
              <a:ext uri="{FF2B5EF4-FFF2-40B4-BE49-F238E27FC236}">
                <a16:creationId xmlns:a16="http://schemas.microsoft.com/office/drawing/2014/main" id="{54CA44BA-A182-C7CD-1DBE-CBF0F2CA5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987" y="6994525"/>
            <a:ext cx="11047413" cy="563086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miter lim="800000"/>
          </a:ln>
        </p:spPr>
        <p:txBody>
          <a:bodyPr lIns="914400" tIns="457200" rIns="914400" bIns="914400"/>
          <a:lstStyle>
            <a:lvl1pPr eaLnBrk="0" hangingPunct="0"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lang="en-US" sz="4400" b="1" dirty="0"/>
              <a:t>Introduction</a:t>
            </a: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r>
              <a:rPr lang="en-US" sz="2400" dirty="0">
                <a:latin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</a:rPr>
              <a:t>Avoido</a:t>
            </a:r>
            <a:r>
              <a:rPr lang="en-US" sz="2400" dirty="0">
                <a:latin typeface="Times New Roman" panose="02020603050405020304" pitchFamily="18" charset="0"/>
              </a:rPr>
              <a:t> project involves developing an autonomous obstacle-avoiding robot using ultrasonic sensors for obstacle detection and an IR sensor for interrupt-based tasks. The robot will move around using DC motors, and the state is indicated by LEDs and buzzers. This system integrates interrupt-based and timer-based tasks to ensure real-time obstacle detection and response. This simplified solution provides an effective method for autonomous navigation that can be applied to warehouse automation and search and rescue scenarios.</a:t>
            </a:r>
          </a:p>
        </p:txBody>
      </p:sp>
      <p:sp>
        <p:nvSpPr>
          <p:cNvPr id="2053" name="Text Box 8">
            <a:extLst>
              <a:ext uri="{FF2B5EF4-FFF2-40B4-BE49-F238E27FC236}">
                <a16:creationId xmlns:a16="http://schemas.microsoft.com/office/drawing/2014/main" id="{7E8D077E-9BD0-6648-D099-AB5B94383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25" y="13741400"/>
            <a:ext cx="11061700" cy="17270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miter lim="800000"/>
          </a:ln>
        </p:spPr>
        <p:txBody>
          <a:bodyPr lIns="914400" tIns="457200" rIns="914400" bIns="914400"/>
          <a:lstStyle>
            <a:lvl1pPr eaLnBrk="0" hangingPunct="0">
              <a:tabLst>
                <a:tab pos="508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508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508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508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508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lang="en-US" sz="4400" b="1" dirty="0"/>
              <a:t>Design</a:t>
            </a:r>
            <a:r>
              <a:rPr lang="en-US" sz="2400" dirty="0">
                <a:solidFill>
                  <a:srgbClr val="FF8000"/>
                </a:solidFill>
              </a:rPr>
              <a:t>	</a:t>
            </a:r>
            <a:endParaRPr lang="en-US" sz="2400" dirty="0"/>
          </a:p>
          <a:p>
            <a:pPr algn="just" eaLnBrk="1" hangingPunct="1">
              <a:spcBef>
                <a:spcPct val="10000"/>
              </a:spcBef>
              <a:defRPr/>
            </a:pPr>
            <a:r>
              <a:rPr lang="en-US" sz="2400" dirty="0" err="1">
                <a:latin typeface="Times New Roman" panose="02020603050405020304" pitchFamily="18" charset="0"/>
              </a:rPr>
              <a:t>Avoido</a:t>
            </a:r>
            <a:r>
              <a:rPr lang="en-US" sz="2400" dirty="0">
                <a:latin typeface="Times New Roman" panose="02020603050405020304" pitchFamily="18" charset="0"/>
              </a:rPr>
              <a:t> is powered by a PIC16F877A microcontroller, seamlessly integrating hardware and software to create an efficient obstacle-avoiding system. With ultrasonic sensors for obstacle detection and an IR sensor for rapid responses, </a:t>
            </a:r>
            <a:r>
              <a:rPr lang="en-US" sz="2400" dirty="0" err="1">
                <a:latin typeface="Times New Roman" panose="02020603050405020304" pitchFamily="18" charset="0"/>
              </a:rPr>
              <a:t>Avoido</a:t>
            </a:r>
            <a:r>
              <a:rPr lang="en-US" sz="2400" dirty="0">
                <a:latin typeface="Times New Roman" panose="02020603050405020304" pitchFamily="18" charset="0"/>
              </a:rPr>
              <a:t> navigates its surroundings with ease. A servo motor raises a flag to signal when the environment is well-lit, while LEDs and a buzzer provide real-time feedback. An LDR sensor enhances adaptability in varying lighting conditions. Custom software ties it all together, processing sensor data and executing intelligent, responsive movements, making </a:t>
            </a:r>
            <a:r>
              <a:rPr lang="en-US" sz="2400" dirty="0" err="1">
                <a:latin typeface="Times New Roman" panose="02020603050405020304" pitchFamily="18" charset="0"/>
              </a:rPr>
              <a:t>Avoido</a:t>
            </a:r>
            <a:r>
              <a:rPr lang="en-US" sz="2400" dirty="0">
                <a:latin typeface="Times New Roman" panose="02020603050405020304" pitchFamily="18" charset="0"/>
              </a:rPr>
              <a:t> a smart and autonomous robotic marvel!</a:t>
            </a: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r>
              <a:rPr lang="en-US" sz="2400" dirty="0">
                <a:latin typeface="Times New Roman" panose="02020603050405020304" pitchFamily="18" charset="0"/>
              </a:rPr>
              <a:t>	</a:t>
            </a: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1100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r>
              <a:rPr lang="en-US" sz="2400" b="1" dirty="0">
                <a:latin typeface="Times New Roman" panose="02020603050405020304" pitchFamily="18" charset="0"/>
              </a:rPr>
              <a:t>Figure 1: Circuit Schematic</a:t>
            </a: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r>
              <a:rPr lang="en-US" sz="2400" b="1" dirty="0">
                <a:latin typeface="Times New Roman" panose="02020603050405020304" pitchFamily="18" charset="0"/>
              </a:rPr>
              <a:t>Figure 3: Software Design</a:t>
            </a: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054" name="Text Box 9">
            <a:extLst>
              <a:ext uri="{FF2B5EF4-FFF2-40B4-BE49-F238E27FC236}">
                <a16:creationId xmlns:a16="http://schemas.microsoft.com/office/drawing/2014/main" id="{B89C1C01-137D-977F-680C-20FA7B865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6265" y="7155656"/>
            <a:ext cx="10512425" cy="2400776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miter lim="800000"/>
          </a:ln>
        </p:spPr>
        <p:txBody>
          <a:bodyPr lIns="914400" tIns="457200" rIns="914400" bIns="914400"/>
          <a:lstStyle>
            <a:lvl1pPr eaLnBrk="0" hangingPunct="0"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en-US" sz="4400" b="1" dirty="0"/>
              <a:t>Results</a:t>
            </a:r>
          </a:p>
          <a:p>
            <a:pPr algn="just" eaLnBrk="1" hangingPunct="1">
              <a:defRPr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defRPr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3: Front View</a:t>
            </a:r>
          </a:p>
          <a:p>
            <a:pPr algn="just" eaLnBrk="1" hangingPunct="1">
              <a:defRPr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                        Figure 4: Side View</a:t>
            </a:r>
          </a:p>
          <a:p>
            <a:pPr algn="just" eaLnBrk="1" hangingPunct="1">
              <a:defRPr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sz="4400" b="1" dirty="0"/>
          </a:p>
          <a:p>
            <a:pPr algn="just" eaLnBrk="1" hangingPunct="1">
              <a:defRPr/>
            </a:pPr>
            <a:endParaRPr lang="en-US" sz="4400" b="1" dirty="0"/>
          </a:p>
          <a:p>
            <a:pPr algn="just" eaLnBrk="1" hangingPunct="1">
              <a:defRPr/>
            </a:pPr>
            <a:endParaRPr lang="en-US" sz="4400" b="1" dirty="0"/>
          </a:p>
          <a:p>
            <a:pPr algn="just" eaLnBrk="1" hangingPunct="1">
              <a:defRPr/>
            </a:pPr>
            <a:endParaRPr lang="en-US" sz="4400" b="1" dirty="0"/>
          </a:p>
          <a:p>
            <a:pPr algn="just" eaLnBrk="1" hangingPunct="1">
              <a:defRPr/>
            </a:pPr>
            <a:endParaRPr lang="en-US" sz="4400" b="1" dirty="0"/>
          </a:p>
          <a:p>
            <a:pPr algn="just" eaLnBrk="1" hangingPunct="1">
              <a:defRPr/>
            </a:pPr>
            <a:endParaRPr lang="en-US" sz="4400" b="1" dirty="0"/>
          </a:p>
          <a:p>
            <a:pPr algn="just" eaLnBrk="1" hangingPunct="1">
              <a:defRPr/>
            </a:pPr>
            <a:endParaRPr lang="en-US" sz="4400" b="1" dirty="0"/>
          </a:p>
          <a:p>
            <a:pPr algn="just" eaLnBrk="1" hangingPunct="1">
              <a:defRPr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</a:p>
          <a:p>
            <a:pPr algn="just" eaLnBrk="1" hangingPunct="1">
              <a:defRPr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</a:p>
          <a:p>
            <a:pPr algn="just" eaLnBrk="1" hangingPunct="1">
              <a:defRPr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5: Bottom View</a:t>
            </a:r>
          </a:p>
          <a:p>
            <a:pPr algn="just" eaLnBrk="1" hangingPunct="1">
              <a:defRPr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6: Top View</a:t>
            </a:r>
          </a:p>
          <a:p>
            <a:pPr algn="just" eaLnBrk="1" hangingPunct="1">
              <a:defRPr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sz="2400" b="1" dirty="0"/>
          </a:p>
        </p:txBody>
      </p:sp>
      <p:sp>
        <p:nvSpPr>
          <p:cNvPr id="2055" name="Text Box 10">
            <a:extLst>
              <a:ext uri="{FF2B5EF4-FFF2-40B4-BE49-F238E27FC236}">
                <a16:creationId xmlns:a16="http://schemas.microsoft.com/office/drawing/2014/main" id="{C4C5BA15-C502-43DD-29C1-F464DFA51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213" y="31832550"/>
            <a:ext cx="22901275" cy="3943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miter lim="800000"/>
          </a:ln>
        </p:spPr>
        <p:txBody>
          <a:bodyPr lIns="914400" tIns="457200" rIns="914400" bIns="914400"/>
          <a:lstStyle>
            <a:lvl1pPr eaLnBrk="0" hangingPunct="0">
              <a:tabLst>
                <a:tab pos="635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635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635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635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635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4400" b="1" dirty="0"/>
              <a:t>Conclusion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en-US" sz="2400" dirty="0">
                <a:latin typeface="Times New Roman" panose="02020603050405020304" pitchFamily="18" charset="0"/>
              </a:rPr>
              <a:t>	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en-US" sz="2400" dirty="0">
                <a:latin typeface="Times New Roman" panose="02020603050405020304" pitchFamily="18" charset="0"/>
              </a:rPr>
              <a:t>	The </a:t>
            </a:r>
            <a:r>
              <a:rPr lang="en-US" sz="2400" dirty="0" err="1">
                <a:latin typeface="Times New Roman" panose="02020603050405020304" pitchFamily="18" charset="0"/>
              </a:rPr>
              <a:t>Avoido</a:t>
            </a:r>
            <a:r>
              <a:rPr lang="en-US" sz="2400" dirty="0">
                <a:latin typeface="Times New Roman" panose="02020603050405020304" pitchFamily="18" charset="0"/>
              </a:rPr>
              <a:t> project successfully demonstrates an autonomous robot capable of real-time obstacle detection and avoidance using ultrasonic sensors. By integrating DC motors, LEDs, and buzzers, it achieves smooth navigation while meeting key technical requirements such as PWM control, interrupt-based tasks, and standalone operation. This project highlights teamwork and innovation, translating embedded systems principles into practical application.</a:t>
            </a:r>
          </a:p>
          <a:p>
            <a:pPr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  <a:defRPr/>
            </a:pPr>
            <a:r>
              <a:rPr lang="en-US" sz="2400" dirty="0"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3080" name="Rectangle 19">
            <a:extLst>
              <a:ext uri="{FF2B5EF4-FFF2-40B4-BE49-F238E27FC236}">
                <a16:creationId xmlns:a16="http://schemas.microsoft.com/office/drawing/2014/main" id="{7052F3FF-1D16-23F0-5E5A-D4F41373D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319" y="4230688"/>
            <a:ext cx="20756562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5308" tIns="177654" rIns="355308" bIns="177654" anchor="ctr"/>
          <a:lstStyle>
            <a:lvl1pPr defTabSz="3552825">
              <a:spcBef>
                <a:spcPct val="20000"/>
              </a:spcBef>
              <a:buChar char="•"/>
              <a:defRPr sz="1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87663" indent="-1111250" defTabSz="3552825">
              <a:spcBef>
                <a:spcPct val="20000"/>
              </a:spcBef>
              <a:buChar char="–"/>
              <a:defRPr sz="10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441825" indent="-889000" defTabSz="3552825">
              <a:spcBef>
                <a:spcPct val="20000"/>
              </a:spcBef>
              <a:buChar char="•"/>
              <a:defRPr sz="9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218238" indent="-889000" defTabSz="3552825">
              <a:spcBef>
                <a:spcPct val="20000"/>
              </a:spcBef>
              <a:buChar char="–"/>
              <a:defRPr sz="7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94650" indent="-889000" defTabSz="3552825">
              <a:spcBef>
                <a:spcPct val="20000"/>
              </a:spcBef>
              <a:buChar char="»"/>
              <a:defRPr sz="7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8451850" indent="-889000" defTabSz="3552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8909050" indent="-889000" defTabSz="3552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9366250" indent="-889000" defTabSz="3552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9823450" indent="-889000" defTabSz="3552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 dirty="0"/>
              <a:t>Qais Jildeh, Abdallah Al-Omari, Malak </a:t>
            </a:r>
            <a:r>
              <a:rPr lang="en-US" altLang="en-US" sz="4000" b="1" dirty="0" err="1"/>
              <a:t>Alshawish</a:t>
            </a:r>
            <a:endParaRPr lang="en-US" altLang="en-US" sz="4000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 dirty="0"/>
              <a:t>Supervisor: Prof. Belal </a:t>
            </a:r>
            <a:r>
              <a:rPr lang="en-US" altLang="en-US" sz="4000" b="1" dirty="0" err="1"/>
              <a:t>Sababha</a:t>
            </a:r>
            <a:br>
              <a:rPr lang="en-US" altLang="en-US" sz="4000" b="1" dirty="0"/>
            </a:br>
            <a:r>
              <a:rPr lang="en-US" altLang="en-US" sz="4000" b="1" dirty="0"/>
              <a:t>Embedded Systems Final Design Project, Fall 2024 </a:t>
            </a:r>
            <a:br>
              <a:rPr lang="en-US" altLang="en-US" sz="4000" b="1" dirty="0"/>
            </a:br>
            <a:r>
              <a:rPr lang="en-US" altLang="en-US" sz="4000" b="1" dirty="0"/>
              <a:t>King Abdullah II School of Engineering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 dirty="0"/>
              <a:t>Princess Sumaya University for Technology</a:t>
            </a:r>
            <a:br>
              <a:rPr lang="en-US" altLang="en-US" sz="4000" b="1" dirty="0"/>
            </a:br>
            <a:endParaRPr lang="en-US" altLang="en-US" sz="4000" b="1" dirty="0"/>
          </a:p>
        </p:txBody>
      </p:sp>
      <p:pic>
        <p:nvPicPr>
          <p:cNvPr id="3087" name="Picture 1">
            <a:extLst>
              <a:ext uri="{FF2B5EF4-FFF2-40B4-BE49-F238E27FC236}">
                <a16:creationId xmlns:a16="http://schemas.microsoft.com/office/drawing/2014/main" id="{188A5A54-2E01-8926-3212-D902641AD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2201863"/>
            <a:ext cx="3567112" cy="42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66439889-75DA-695D-7056-C1751993F0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3333" t="28077" r="7124" b="36585"/>
          <a:stretch/>
        </p:blipFill>
        <p:spPr>
          <a:xfrm>
            <a:off x="3372357" y="18181320"/>
            <a:ext cx="7206236" cy="473882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9663425-19C8-0C27-86B9-4821CFB85A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96824" y="23283863"/>
            <a:ext cx="5047871" cy="7218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79009F-C001-E947-D65D-B3CC58C3FC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3" t="34442" r="12915" b="12795"/>
          <a:stretch/>
        </p:blipFill>
        <p:spPr>
          <a:xfrm>
            <a:off x="13874754" y="8537265"/>
            <a:ext cx="5210230" cy="46203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7CCDF3-3646-6A45-8D64-9CF8D7D033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754" y="19159537"/>
            <a:ext cx="4829670" cy="64395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B3F9F9-2CF7-6621-FA5F-DC5958AD00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57" b="9071"/>
          <a:stretch/>
        </p:blipFill>
        <p:spPr>
          <a:xfrm rot="16200000">
            <a:off x="18365393" y="13207267"/>
            <a:ext cx="5847459" cy="59309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5A1B12-7AF4-2140-155A-BD5A714B93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3" t="19931" r="8027" b="2857"/>
          <a:stretch/>
        </p:blipFill>
        <p:spPr>
          <a:xfrm>
            <a:off x="18687099" y="24369224"/>
            <a:ext cx="5588917" cy="68611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35528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7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35528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7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</TotalTime>
  <Words>330</Words>
  <Application>Microsoft Office PowerPoint</Application>
  <PresentationFormat>Custom</PresentationFormat>
  <Paragraphs>103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Default Design</vt:lpstr>
      <vt:lpstr>Avoido Obstacle Avoidance Robot</vt:lpstr>
    </vt:vector>
  </TitlesOfParts>
  <Company>Oakland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Microelectronics…</dc:title>
  <dc:creator>jsearigh</dc:creator>
  <cp:lastModifiedBy>Qais Jildeh</cp:lastModifiedBy>
  <cp:revision>78</cp:revision>
  <cp:lastPrinted>2025-01-14T15:13:27Z</cp:lastPrinted>
  <dcterms:created xsi:type="dcterms:W3CDTF">2004-09-22T15:05:03Z</dcterms:created>
  <dcterms:modified xsi:type="dcterms:W3CDTF">2025-01-14T16:48:55Z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D61B75E7A94B46C6A1851AACBB38BEA2</vt:lpwstr>
  </property>
  <property fmtid="{D5CDD505-2E9C-101B-9397-08002B2CF9AE}" pid="3" name="KSOProductBuildVer">
    <vt:lpwstr>1033-12.2.0.13489</vt:lpwstr>
  </property>
</Properties>
</file>