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8" r:id="rId4"/>
    <p:sldId id="265" r:id="rId5"/>
    <p:sldId id="260" r:id="rId6"/>
    <p:sldId id="261" r:id="rId7"/>
    <p:sldId id="262" r:id="rId8"/>
    <p:sldId id="266" r:id="rId9"/>
    <p:sldId id="267" r:id="rId10"/>
    <p:sldId id="268" r:id="rId11"/>
    <p:sldId id="26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ra Yaish" initials="LY" lastIdx="1" clrIdx="0">
    <p:extLst>
      <p:ext uri="{19B8F6BF-5375-455C-9EA6-DF929625EA0E}">
        <p15:presenceInfo xmlns:p15="http://schemas.microsoft.com/office/powerpoint/2012/main" userId="S::LaraY@aramex.com::4b92e8d6-befa-485b-b202-c2f2e9de433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56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0E4C3E0-0B8C-4528-8858-92759F9ABA57}" type="datetimeFigureOut">
              <a:rPr lang="en-US" smtClean="0"/>
              <a:t>3/6/2021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C69014-EEDC-42A3-8FF3-D062847C3684}" type="slidenum">
              <a:rPr lang="en-US" smtClean="0"/>
              <a:t>‹#›</a:t>
            </a:fld>
            <a:endParaRPr lang="en-US"/>
          </a:p>
        </p:txBody>
      </p:sp>
    </p:spTree>
    <p:extLst>
      <p:ext uri="{BB962C8B-B14F-4D97-AF65-F5344CB8AC3E}">
        <p14:creationId xmlns:p14="http://schemas.microsoft.com/office/powerpoint/2010/main" val="3328997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0E4C3E0-0B8C-4528-8858-92759F9ABA57}" type="datetimeFigureOut">
              <a:rPr lang="en-US" smtClean="0"/>
              <a:t>3/6/2021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C69014-EEDC-42A3-8FF3-D062847C3684}" type="slidenum">
              <a:rPr lang="en-US" smtClean="0"/>
              <a:t>‹#›</a:t>
            </a:fld>
            <a:endParaRPr lang="en-US"/>
          </a:p>
        </p:txBody>
      </p:sp>
    </p:spTree>
    <p:extLst>
      <p:ext uri="{BB962C8B-B14F-4D97-AF65-F5344CB8AC3E}">
        <p14:creationId xmlns:p14="http://schemas.microsoft.com/office/powerpoint/2010/main" val="385942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0E4C3E0-0B8C-4528-8858-92759F9ABA57}" type="datetimeFigureOut">
              <a:rPr lang="en-US" smtClean="0"/>
              <a:t>3/6/2021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C69014-EEDC-42A3-8FF3-D062847C368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779269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0E4C3E0-0B8C-4528-8858-92759F9ABA57}" type="datetimeFigureOut">
              <a:rPr lang="en-US" smtClean="0"/>
              <a:t>3/6/2021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C69014-EEDC-42A3-8FF3-D062847C3684}" type="slidenum">
              <a:rPr lang="en-US" smtClean="0"/>
              <a:t>‹#›</a:t>
            </a:fld>
            <a:endParaRPr lang="en-US"/>
          </a:p>
        </p:txBody>
      </p:sp>
    </p:spTree>
    <p:extLst>
      <p:ext uri="{BB962C8B-B14F-4D97-AF65-F5344CB8AC3E}">
        <p14:creationId xmlns:p14="http://schemas.microsoft.com/office/powerpoint/2010/main" val="95063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0E4C3E0-0B8C-4528-8858-92759F9ABA57}" type="datetimeFigureOut">
              <a:rPr lang="en-US" smtClean="0"/>
              <a:t>3/6/2021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C69014-EEDC-42A3-8FF3-D062847C368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506137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0E4C3E0-0B8C-4528-8858-92759F9ABA57}" type="datetimeFigureOut">
              <a:rPr lang="en-US" smtClean="0"/>
              <a:t>3/6/2021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C69014-EEDC-42A3-8FF3-D062847C3684}" type="slidenum">
              <a:rPr lang="en-US" smtClean="0"/>
              <a:t>‹#›</a:t>
            </a:fld>
            <a:endParaRPr lang="en-US"/>
          </a:p>
        </p:txBody>
      </p:sp>
    </p:spTree>
    <p:extLst>
      <p:ext uri="{BB962C8B-B14F-4D97-AF65-F5344CB8AC3E}">
        <p14:creationId xmlns:p14="http://schemas.microsoft.com/office/powerpoint/2010/main" val="39617779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0E4C3E0-0B8C-4528-8858-92759F9ABA57}" type="datetimeFigureOut">
              <a:rPr lang="en-US" smtClean="0"/>
              <a:t>3/6/2021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C69014-EEDC-42A3-8FF3-D062847C3684}" type="slidenum">
              <a:rPr lang="en-US" smtClean="0"/>
              <a:t>‹#›</a:t>
            </a:fld>
            <a:endParaRPr lang="en-US"/>
          </a:p>
        </p:txBody>
      </p:sp>
    </p:spTree>
    <p:extLst>
      <p:ext uri="{BB962C8B-B14F-4D97-AF65-F5344CB8AC3E}">
        <p14:creationId xmlns:p14="http://schemas.microsoft.com/office/powerpoint/2010/main" val="30355440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0E4C3E0-0B8C-4528-8858-92759F9ABA57}" type="datetimeFigureOut">
              <a:rPr lang="en-US" smtClean="0"/>
              <a:t>3/6/2021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C69014-EEDC-42A3-8FF3-D062847C3684}" type="slidenum">
              <a:rPr lang="en-US" smtClean="0"/>
              <a:t>‹#›</a:t>
            </a:fld>
            <a:endParaRPr lang="en-US"/>
          </a:p>
        </p:txBody>
      </p:sp>
    </p:spTree>
    <p:extLst>
      <p:ext uri="{BB962C8B-B14F-4D97-AF65-F5344CB8AC3E}">
        <p14:creationId xmlns:p14="http://schemas.microsoft.com/office/powerpoint/2010/main" val="2934230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0E4C3E0-0B8C-4528-8858-92759F9ABA57}" type="datetimeFigureOut">
              <a:rPr lang="en-US" smtClean="0"/>
              <a:t>3/6/2021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C69014-EEDC-42A3-8FF3-D062847C3684}" type="slidenum">
              <a:rPr lang="en-US" smtClean="0"/>
              <a:t>‹#›</a:t>
            </a:fld>
            <a:endParaRPr lang="en-US"/>
          </a:p>
        </p:txBody>
      </p:sp>
    </p:spTree>
    <p:extLst>
      <p:ext uri="{BB962C8B-B14F-4D97-AF65-F5344CB8AC3E}">
        <p14:creationId xmlns:p14="http://schemas.microsoft.com/office/powerpoint/2010/main" val="883936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0E4C3E0-0B8C-4528-8858-92759F9ABA57}" type="datetimeFigureOut">
              <a:rPr lang="en-US" smtClean="0"/>
              <a:t>3/6/2021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C69014-EEDC-42A3-8FF3-D062847C3684}" type="slidenum">
              <a:rPr lang="en-US" smtClean="0"/>
              <a:t>‹#›</a:t>
            </a:fld>
            <a:endParaRPr lang="en-US"/>
          </a:p>
        </p:txBody>
      </p:sp>
    </p:spTree>
    <p:extLst>
      <p:ext uri="{BB962C8B-B14F-4D97-AF65-F5344CB8AC3E}">
        <p14:creationId xmlns:p14="http://schemas.microsoft.com/office/powerpoint/2010/main" val="887162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0E4C3E0-0B8C-4528-8858-92759F9ABA57}" type="datetimeFigureOut">
              <a:rPr lang="en-US" smtClean="0"/>
              <a:t>3/6/2021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C69014-EEDC-42A3-8FF3-D062847C3684}" type="slidenum">
              <a:rPr lang="en-US" smtClean="0"/>
              <a:t>‹#›</a:t>
            </a:fld>
            <a:endParaRPr lang="en-US"/>
          </a:p>
        </p:txBody>
      </p:sp>
    </p:spTree>
    <p:extLst>
      <p:ext uri="{BB962C8B-B14F-4D97-AF65-F5344CB8AC3E}">
        <p14:creationId xmlns:p14="http://schemas.microsoft.com/office/powerpoint/2010/main" val="945575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0E4C3E0-0B8C-4528-8858-92759F9ABA57}" type="datetimeFigureOut">
              <a:rPr lang="en-US" smtClean="0"/>
              <a:t>3/6/2021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C69014-EEDC-42A3-8FF3-D062847C3684}" type="slidenum">
              <a:rPr lang="en-US" smtClean="0"/>
              <a:t>‹#›</a:t>
            </a:fld>
            <a:endParaRPr lang="en-US"/>
          </a:p>
        </p:txBody>
      </p:sp>
    </p:spTree>
    <p:extLst>
      <p:ext uri="{BB962C8B-B14F-4D97-AF65-F5344CB8AC3E}">
        <p14:creationId xmlns:p14="http://schemas.microsoft.com/office/powerpoint/2010/main" val="2340149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0E4C3E0-0B8C-4528-8858-92759F9ABA57}" type="datetimeFigureOut">
              <a:rPr lang="en-US" smtClean="0"/>
              <a:t>3/6/2021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C69014-EEDC-42A3-8FF3-D062847C3684}" type="slidenum">
              <a:rPr lang="en-US" smtClean="0"/>
              <a:t>‹#›</a:t>
            </a:fld>
            <a:endParaRPr lang="en-US"/>
          </a:p>
        </p:txBody>
      </p:sp>
    </p:spTree>
    <p:extLst>
      <p:ext uri="{BB962C8B-B14F-4D97-AF65-F5344CB8AC3E}">
        <p14:creationId xmlns:p14="http://schemas.microsoft.com/office/powerpoint/2010/main" val="2053928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E4C3E0-0B8C-4528-8858-92759F9ABA57}" type="datetimeFigureOut">
              <a:rPr lang="en-US" smtClean="0"/>
              <a:t>3/6/2021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C69014-EEDC-42A3-8FF3-D062847C3684}" type="slidenum">
              <a:rPr lang="en-US" smtClean="0"/>
              <a:t>‹#›</a:t>
            </a:fld>
            <a:endParaRPr lang="en-US"/>
          </a:p>
        </p:txBody>
      </p:sp>
    </p:spTree>
    <p:extLst>
      <p:ext uri="{BB962C8B-B14F-4D97-AF65-F5344CB8AC3E}">
        <p14:creationId xmlns:p14="http://schemas.microsoft.com/office/powerpoint/2010/main" val="161861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0E4C3E0-0B8C-4528-8858-92759F9ABA57}" type="datetimeFigureOut">
              <a:rPr lang="en-US" smtClean="0"/>
              <a:t>3/6/2021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C69014-EEDC-42A3-8FF3-D062847C3684}" type="slidenum">
              <a:rPr lang="en-US" smtClean="0"/>
              <a:t>‹#›</a:t>
            </a:fld>
            <a:endParaRPr lang="en-US"/>
          </a:p>
        </p:txBody>
      </p:sp>
    </p:spTree>
    <p:extLst>
      <p:ext uri="{BB962C8B-B14F-4D97-AF65-F5344CB8AC3E}">
        <p14:creationId xmlns:p14="http://schemas.microsoft.com/office/powerpoint/2010/main" val="4195058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0E4C3E0-0B8C-4528-8858-92759F9ABA57}" type="datetimeFigureOut">
              <a:rPr lang="en-US" smtClean="0"/>
              <a:t>3/6/2021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C69014-EEDC-42A3-8FF3-D062847C3684}" type="slidenum">
              <a:rPr lang="en-US" smtClean="0"/>
              <a:t>‹#›</a:t>
            </a:fld>
            <a:endParaRPr lang="en-US"/>
          </a:p>
        </p:txBody>
      </p:sp>
    </p:spTree>
    <p:extLst>
      <p:ext uri="{BB962C8B-B14F-4D97-AF65-F5344CB8AC3E}">
        <p14:creationId xmlns:p14="http://schemas.microsoft.com/office/powerpoint/2010/main" val="1146268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0E4C3E0-0B8C-4528-8858-92759F9ABA57}" type="datetimeFigureOut">
              <a:rPr lang="en-US" smtClean="0"/>
              <a:t>3/6/2021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4C69014-EEDC-42A3-8FF3-D062847C3684}" type="slidenum">
              <a:rPr lang="en-US" smtClean="0"/>
              <a:t>‹#›</a:t>
            </a:fld>
            <a:endParaRPr lang="en-US"/>
          </a:p>
        </p:txBody>
      </p:sp>
    </p:spTree>
    <p:extLst>
      <p:ext uri="{BB962C8B-B14F-4D97-AF65-F5344CB8AC3E}">
        <p14:creationId xmlns:p14="http://schemas.microsoft.com/office/powerpoint/2010/main" val="2898697897"/>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cocl.us/Geospatial_data" TargetMode="External"/><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4C873-6E40-4742-B498-6696237452F1}"/>
              </a:ext>
            </a:extLst>
          </p:cNvPr>
          <p:cNvSpPr>
            <a:spLocks noGrp="1"/>
          </p:cNvSpPr>
          <p:nvPr>
            <p:ph type="ctrTitle"/>
          </p:nvPr>
        </p:nvSpPr>
        <p:spPr>
          <a:xfrm>
            <a:off x="804672" y="4007335"/>
            <a:ext cx="6455833" cy="1497998"/>
          </a:xfrm>
        </p:spPr>
        <p:txBody>
          <a:bodyPr anchor="t">
            <a:normAutofit fontScale="90000"/>
          </a:bodyPr>
          <a:lstStyle/>
          <a:p>
            <a:pPr algn="l"/>
            <a:r>
              <a:rPr lang="en-US" sz="4000" dirty="0"/>
              <a:t>The Battle of Neighbourhoods: Opening a Middle Eastern Restaurant in Toronto, CA.</a:t>
            </a:r>
            <a:r>
              <a:rPr lang="en-US" dirty="0"/>
              <a:t/>
            </a:r>
            <a:br>
              <a:rPr lang="en-US" dirty="0"/>
            </a:br>
            <a:endParaRPr lang="en-US" sz="4800" dirty="0"/>
          </a:p>
        </p:txBody>
      </p:sp>
      <p:sp>
        <p:nvSpPr>
          <p:cNvPr id="3" name="Subtitle 2">
            <a:extLst>
              <a:ext uri="{FF2B5EF4-FFF2-40B4-BE49-F238E27FC236}">
                <a16:creationId xmlns:a16="http://schemas.microsoft.com/office/drawing/2014/main" id="{E8D60445-FCAF-4C49-B088-338777B163DA}"/>
              </a:ext>
            </a:extLst>
          </p:cNvPr>
          <p:cNvSpPr>
            <a:spLocks noGrp="1"/>
          </p:cNvSpPr>
          <p:nvPr>
            <p:ph type="subTitle" idx="1"/>
          </p:nvPr>
        </p:nvSpPr>
        <p:spPr>
          <a:xfrm>
            <a:off x="804670" y="5505333"/>
            <a:ext cx="6455833" cy="665853"/>
          </a:xfrm>
        </p:spPr>
        <p:txBody>
          <a:bodyPr anchor="b">
            <a:normAutofit/>
          </a:bodyPr>
          <a:lstStyle/>
          <a:p>
            <a:pPr algn="l"/>
            <a:r>
              <a:rPr lang="en-US" sz="1400" dirty="0" smtClean="0"/>
              <a:t>Qais Kakish – 2021</a:t>
            </a:r>
            <a:endParaRPr lang="en-US" sz="1400" dirty="0"/>
          </a:p>
        </p:txBody>
      </p:sp>
      <p:pic>
        <p:nvPicPr>
          <p:cNvPr id="5" name="Picture 4">
            <a:extLst>
              <a:ext uri="{FF2B5EF4-FFF2-40B4-BE49-F238E27FC236}">
                <a16:creationId xmlns:a16="http://schemas.microsoft.com/office/drawing/2014/main" id="{70AF3269-1CE9-4440-B834-31FB7702B9D9}"/>
              </a:ext>
            </a:extLst>
          </p:cNvPr>
          <p:cNvPicPr/>
          <p:nvPr/>
        </p:nvPicPr>
        <p:blipFill rotWithShape="1">
          <a:blip r:embed="rId2"/>
          <a:srcRect t="7119" r="-4" b="-4"/>
          <a:stretch/>
        </p:blipFill>
        <p:spPr bwMode="auto">
          <a:xfrm>
            <a:off x="3639395" y="10"/>
            <a:ext cx="4023360" cy="2980230"/>
          </a:xfrm>
          <a:custGeom>
            <a:avLst/>
            <a:gdLst/>
            <a:ahLst/>
            <a:cxnLst/>
            <a:rect l="l" t="t" r="r" b="b"/>
            <a:pathLst>
              <a:path w="4023360" h="2980240">
                <a:moveTo>
                  <a:pt x="248676" y="0"/>
                </a:moveTo>
                <a:lnTo>
                  <a:pt x="3774684" y="0"/>
                </a:lnTo>
                <a:lnTo>
                  <a:pt x="3780561" y="9674"/>
                </a:lnTo>
                <a:cubicBezTo>
                  <a:pt x="3935405" y="294716"/>
                  <a:pt x="4023360" y="621366"/>
                  <a:pt x="4023360" y="968560"/>
                </a:cubicBezTo>
                <a:cubicBezTo>
                  <a:pt x="4023360" y="2079580"/>
                  <a:pt x="3122700" y="2980240"/>
                  <a:pt x="2011680" y="2980240"/>
                </a:cubicBezTo>
                <a:cubicBezTo>
                  <a:pt x="900660" y="2980240"/>
                  <a:pt x="0" y="2079580"/>
                  <a:pt x="0" y="968560"/>
                </a:cubicBezTo>
                <a:cubicBezTo>
                  <a:pt x="0" y="621366"/>
                  <a:pt x="87955" y="294716"/>
                  <a:pt x="242799" y="9674"/>
                </a:cubicBezTo>
                <a:close/>
              </a:path>
            </a:pathLst>
          </a:custGeom>
          <a:extLst>
            <a:ext uri="{53640926-AAD7-44D8-BBD7-CCE9431645EC}">
              <a14:shadowObscured xmlns:a14="http://schemas.microsoft.com/office/drawing/2010/main"/>
            </a:ext>
          </a:extLst>
        </p:spPr>
      </p:pic>
      <p:pic>
        <p:nvPicPr>
          <p:cNvPr id="4" name="Picture 3">
            <a:extLst>
              <a:ext uri="{FF2B5EF4-FFF2-40B4-BE49-F238E27FC236}">
                <a16:creationId xmlns:a16="http://schemas.microsoft.com/office/drawing/2014/main" id="{65036174-9211-4868-94EC-D2BA4E50B187}"/>
              </a:ext>
            </a:extLst>
          </p:cNvPr>
          <p:cNvPicPr/>
          <p:nvPr/>
        </p:nvPicPr>
        <p:blipFill rotWithShape="1">
          <a:blip r:embed="rId3"/>
          <a:srcRect l="13195" r="31012" b="-1"/>
          <a:stretch/>
        </p:blipFill>
        <p:spPr bwMode="auto">
          <a:xfrm>
            <a:off x="7816897" y="1584494"/>
            <a:ext cx="4375105" cy="5273507"/>
          </a:xfrm>
          <a:custGeom>
            <a:avLst/>
            <a:gdLst/>
            <a:ahLst/>
            <a:cxnLst/>
            <a:rect l="l" t="t" r="r" b="b"/>
            <a:pathLst>
              <a:path w="4375105" h="5273507">
                <a:moveTo>
                  <a:pt x="2921508" y="0"/>
                </a:moveTo>
                <a:cubicBezTo>
                  <a:pt x="3425728" y="0"/>
                  <a:pt x="3900114" y="127735"/>
                  <a:pt x="4314072" y="352611"/>
                </a:cubicBezTo>
                <a:lnTo>
                  <a:pt x="4375105" y="389689"/>
                </a:lnTo>
                <a:lnTo>
                  <a:pt x="4375105" y="5273507"/>
                </a:lnTo>
                <a:lnTo>
                  <a:pt x="1193705" y="5273507"/>
                </a:lnTo>
                <a:lnTo>
                  <a:pt x="1063158" y="5175886"/>
                </a:lnTo>
                <a:cubicBezTo>
                  <a:pt x="413861" y="4640038"/>
                  <a:pt x="0" y="3829104"/>
                  <a:pt x="0" y="2921508"/>
                </a:cubicBezTo>
                <a:cubicBezTo>
                  <a:pt x="0" y="1308004"/>
                  <a:pt x="1308004" y="0"/>
                  <a:pt x="2921508" y="0"/>
                </a:cubicBezTo>
                <a:close/>
              </a:path>
            </a:pathLst>
          </a:custGeom>
          <a:extLst>
            <a:ext uri="{53640926-AAD7-44D8-BBD7-CCE9431645EC}">
              <a14:shadowObscured xmlns:a14="http://schemas.microsoft.com/office/drawing/2010/main"/>
            </a:ext>
          </a:extLst>
        </p:spPr>
      </p:pic>
    </p:spTree>
    <p:extLst>
      <p:ext uri="{BB962C8B-B14F-4D97-AF65-F5344CB8AC3E}">
        <p14:creationId xmlns:p14="http://schemas.microsoft.com/office/powerpoint/2010/main" val="63512872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9D12E-7343-4D0D-9E5C-D352FCB89CAF}"/>
              </a:ext>
            </a:extLst>
          </p:cNvPr>
          <p:cNvSpPr>
            <a:spLocks noGrp="1"/>
          </p:cNvSpPr>
          <p:nvPr>
            <p:ph type="title"/>
          </p:nvPr>
        </p:nvSpPr>
        <p:spPr>
          <a:xfrm>
            <a:off x="1653363" y="365760"/>
            <a:ext cx="9367203" cy="1188720"/>
          </a:xfrm>
        </p:spPr>
        <p:txBody>
          <a:bodyPr>
            <a:normAutofit/>
          </a:bodyPr>
          <a:lstStyle/>
          <a:p>
            <a:r>
              <a:rPr lang="en-US" sz="2500" b="1" dirty="0"/>
              <a:t>Discussion:</a:t>
            </a:r>
          </a:p>
        </p:txBody>
      </p:sp>
      <p:sp>
        <p:nvSpPr>
          <p:cNvPr id="3" name="Content Placeholder 2">
            <a:extLst>
              <a:ext uri="{FF2B5EF4-FFF2-40B4-BE49-F238E27FC236}">
                <a16:creationId xmlns:a16="http://schemas.microsoft.com/office/drawing/2014/main" id="{623E59E1-6AA9-4D88-9F35-C4AFC401C30B}"/>
              </a:ext>
            </a:extLst>
          </p:cNvPr>
          <p:cNvSpPr>
            <a:spLocks noGrp="1"/>
          </p:cNvSpPr>
          <p:nvPr>
            <p:ph idx="1"/>
          </p:nvPr>
        </p:nvSpPr>
        <p:spPr>
          <a:xfrm>
            <a:off x="1764098" y="2032985"/>
            <a:ext cx="9759117" cy="4705165"/>
          </a:xfrm>
        </p:spPr>
        <p:txBody>
          <a:bodyPr anchor="t">
            <a:normAutofit fontScale="25000" lnSpcReduction="20000"/>
          </a:bodyPr>
          <a:lstStyle/>
          <a:p>
            <a:pPr fontAlgn="base"/>
            <a:r>
              <a:rPr lang="en-US" sz="5200" dirty="0"/>
              <a:t>The number of Middle Eastern restaurants in Toronto is considerably low; thus, decreasing the level of competition. Still, the optimal option would be a place in one of the neighbourhoods that fall under cluster 3. These areas had the highest number of venues and, at the same time, only the second highest number of Middle Eastern restaurants around. This means that opening the desired restaurant in such neighbourhoods would attract large numbers of people and have little to no competition at all – in terms of similar cuisine. </a:t>
            </a:r>
          </a:p>
          <a:p>
            <a:pPr fontAlgn="base"/>
            <a:endParaRPr lang="en-US" sz="5200" dirty="0"/>
          </a:p>
          <a:p>
            <a:pPr fontAlgn="base"/>
            <a:r>
              <a:rPr lang="en-US" sz="5200" dirty="0"/>
              <a:t>Neighbourhoods under clusters 1, 2, and 4 were not considered as a good option as the number of venues in these areas is extremely low. A new restaurant in one of these neighbourhoods would mostly attract people living nearby only. </a:t>
            </a:r>
          </a:p>
          <a:p>
            <a:pPr fontAlgn="base"/>
            <a:endParaRPr lang="en-US" sz="5200" dirty="0"/>
          </a:p>
          <a:p>
            <a:pPr fontAlgn="base"/>
            <a:r>
              <a:rPr lang="en-US" sz="5200" dirty="0"/>
              <a:t>Neighbourhoods under cluster 5 had a substantially smaller amount of venues when compared to those under cluster 3. Also,  Middle Eastern restaurants made up the highest average of such cuisine compared to the rest of the clusters. Thus, this option was eliminated as well.</a:t>
            </a:r>
          </a:p>
          <a:p>
            <a:pPr fontAlgn="base"/>
            <a:endParaRPr lang="en-US" sz="5200" dirty="0"/>
          </a:p>
          <a:p>
            <a:pPr fontAlgn="base"/>
            <a:r>
              <a:rPr lang="en-US" sz="5200" dirty="0"/>
              <a:t>In a nutshell, neighborhoods under cluster 3 provide an optimum location for opening a Middle Eastern restaurant in Toronto. Of course, considering other details, such as rental or ownership prices of venues and/or demographic data of people, would improve the accuracy of this study and result in a more precise recommendation.</a:t>
            </a:r>
          </a:p>
          <a:p>
            <a:endParaRPr lang="en-US" sz="2400" dirty="0"/>
          </a:p>
        </p:txBody>
      </p:sp>
    </p:spTree>
    <p:extLst>
      <p:ext uri="{BB962C8B-B14F-4D97-AF65-F5344CB8AC3E}">
        <p14:creationId xmlns:p14="http://schemas.microsoft.com/office/powerpoint/2010/main" val="171288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B368E-14F0-44E4-ADF2-5A03B0FFDD5B}"/>
              </a:ext>
            </a:extLst>
          </p:cNvPr>
          <p:cNvSpPr>
            <a:spLocks noGrp="1"/>
          </p:cNvSpPr>
          <p:nvPr>
            <p:ph type="title"/>
          </p:nvPr>
        </p:nvSpPr>
        <p:spPr>
          <a:xfrm>
            <a:off x="1653363" y="365760"/>
            <a:ext cx="9367203" cy="1188720"/>
          </a:xfrm>
        </p:spPr>
        <p:txBody>
          <a:bodyPr>
            <a:normAutofit/>
          </a:bodyPr>
          <a:lstStyle/>
          <a:p>
            <a:r>
              <a:rPr lang="en-US" sz="2500" b="1" dirty="0"/>
              <a:t>Conclusion:</a:t>
            </a:r>
          </a:p>
        </p:txBody>
      </p:sp>
      <p:sp>
        <p:nvSpPr>
          <p:cNvPr id="3" name="Content Placeholder 2">
            <a:extLst>
              <a:ext uri="{FF2B5EF4-FFF2-40B4-BE49-F238E27FC236}">
                <a16:creationId xmlns:a16="http://schemas.microsoft.com/office/drawing/2014/main" id="{759BADAD-7F06-4069-A00C-23A5A3A10BDB}"/>
              </a:ext>
            </a:extLst>
          </p:cNvPr>
          <p:cNvSpPr>
            <a:spLocks noGrp="1"/>
          </p:cNvSpPr>
          <p:nvPr>
            <p:ph idx="1"/>
          </p:nvPr>
        </p:nvSpPr>
        <p:spPr>
          <a:xfrm>
            <a:off x="1653363" y="2176272"/>
            <a:ext cx="9367204" cy="4041648"/>
          </a:xfrm>
        </p:spPr>
        <p:txBody>
          <a:bodyPr anchor="t">
            <a:normAutofit/>
          </a:bodyPr>
          <a:lstStyle/>
          <a:p>
            <a:pPr fontAlgn="base"/>
            <a:r>
              <a:rPr lang="en-US" sz="1800" dirty="0"/>
              <a:t>All in all, large multicultural cities are attractive places for people to start their own business. In this study, the best neighbourhood in Toronto for opening a Middle Eastern restaurant was determined. This was done by using numerous Python libraries in order to fetch, analyze, and visualize the data. These included </a:t>
            </a:r>
            <a:r>
              <a:rPr lang="en-US" sz="1800" i="1" dirty="0"/>
              <a:t>pandas</a:t>
            </a:r>
            <a:r>
              <a:rPr lang="en-US" sz="1800" dirty="0"/>
              <a:t>, </a:t>
            </a:r>
            <a:r>
              <a:rPr lang="en-US" sz="1800" i="1" dirty="0"/>
              <a:t>BeautifulSoup</a:t>
            </a:r>
            <a:r>
              <a:rPr lang="en-US" sz="1800" dirty="0"/>
              <a:t>, </a:t>
            </a:r>
            <a:r>
              <a:rPr lang="en-US" sz="1800" i="1" dirty="0"/>
              <a:t>seaborn</a:t>
            </a:r>
            <a:r>
              <a:rPr lang="en-US" sz="1800" dirty="0"/>
              <a:t>, </a:t>
            </a:r>
            <a:r>
              <a:rPr lang="en-US" sz="1800" i="1" dirty="0"/>
              <a:t>matplotlib</a:t>
            </a:r>
            <a:r>
              <a:rPr lang="en-US" sz="1800" dirty="0"/>
              <a:t>, </a:t>
            </a:r>
            <a:r>
              <a:rPr lang="en-US" sz="1800" i="1" dirty="0"/>
              <a:t>scikit-learn</a:t>
            </a:r>
            <a:r>
              <a:rPr lang="en-US" sz="1800" dirty="0"/>
              <a:t>, and </a:t>
            </a:r>
            <a:r>
              <a:rPr lang="en-US" sz="1800" i="1" dirty="0"/>
              <a:t>folium</a:t>
            </a:r>
            <a:r>
              <a:rPr lang="en-US" sz="1800" dirty="0"/>
              <a:t>. Also,  Foursquare API was utilized to explore the settings in the neighbourhoods of Toronto. </a:t>
            </a:r>
          </a:p>
          <a:p>
            <a:pPr marL="0" indent="0" fontAlgn="base">
              <a:buNone/>
            </a:pPr>
            <a:endParaRPr lang="en-US" sz="1800" dirty="0"/>
          </a:p>
          <a:p>
            <a:pPr fontAlgn="base"/>
            <a:r>
              <a:rPr lang="en-US" sz="1800" dirty="0"/>
              <a:t>Determining the best place to open this restaurant was based on the average number of surrounding venues for each neighbourhood. The optimal neighbourhoods were ones having very little competition and a very high number of surrounding venues (i.e.: having a dense population).  </a:t>
            </a:r>
          </a:p>
          <a:p>
            <a:endParaRPr lang="en-US" sz="2200" dirty="0"/>
          </a:p>
        </p:txBody>
      </p:sp>
    </p:spTree>
    <p:extLst>
      <p:ext uri="{BB962C8B-B14F-4D97-AF65-F5344CB8AC3E}">
        <p14:creationId xmlns:p14="http://schemas.microsoft.com/office/powerpoint/2010/main" val="3036136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DFBFE-64C1-4798-8AEA-01765ACBDC6B}"/>
              </a:ext>
            </a:extLst>
          </p:cNvPr>
          <p:cNvSpPr>
            <a:spLocks noGrp="1"/>
          </p:cNvSpPr>
          <p:nvPr>
            <p:ph type="title"/>
          </p:nvPr>
        </p:nvSpPr>
        <p:spPr>
          <a:xfrm>
            <a:off x="1653363" y="365760"/>
            <a:ext cx="9367203" cy="1188720"/>
          </a:xfrm>
        </p:spPr>
        <p:txBody>
          <a:bodyPr>
            <a:normAutofit fontScale="90000"/>
          </a:bodyPr>
          <a:lstStyle/>
          <a:p>
            <a:r>
              <a:rPr lang="en-US" sz="2500" b="1" dirty="0"/>
              <a:t/>
            </a:r>
            <a:br>
              <a:rPr lang="en-US" sz="2500" b="1" dirty="0"/>
            </a:br>
            <a:r>
              <a:rPr lang="en-US" sz="2500" b="1" dirty="0"/>
              <a:t/>
            </a:r>
            <a:br>
              <a:rPr lang="en-US" sz="2500" b="1" dirty="0"/>
            </a:br>
            <a:r>
              <a:rPr lang="en-US" sz="2800" b="1" dirty="0"/>
              <a:t>Introduction - Description and Discussion of Background:</a:t>
            </a:r>
            <a:br>
              <a:rPr lang="en-US" sz="2800" b="1" dirty="0"/>
            </a:br>
            <a:r>
              <a:rPr lang="en-US" sz="2800" b="1" dirty="0"/>
              <a:t/>
            </a:r>
            <a:br>
              <a:rPr lang="en-US" sz="2800" b="1" dirty="0"/>
            </a:br>
            <a:endParaRPr lang="en-US" sz="2800" b="1" dirty="0"/>
          </a:p>
        </p:txBody>
      </p:sp>
      <p:sp>
        <p:nvSpPr>
          <p:cNvPr id="3" name="Content Placeholder 2">
            <a:extLst>
              <a:ext uri="{FF2B5EF4-FFF2-40B4-BE49-F238E27FC236}">
                <a16:creationId xmlns:a16="http://schemas.microsoft.com/office/drawing/2014/main" id="{7A3C51B1-8CA5-4C0F-B434-1624A1B64FC4}"/>
              </a:ext>
            </a:extLst>
          </p:cNvPr>
          <p:cNvSpPr>
            <a:spLocks noGrp="1"/>
          </p:cNvSpPr>
          <p:nvPr>
            <p:ph idx="1"/>
          </p:nvPr>
        </p:nvSpPr>
        <p:spPr>
          <a:xfrm>
            <a:off x="1653363" y="2176272"/>
            <a:ext cx="9367204" cy="4041648"/>
          </a:xfrm>
        </p:spPr>
        <p:txBody>
          <a:bodyPr anchor="t">
            <a:normAutofit lnSpcReduction="10000"/>
          </a:bodyPr>
          <a:lstStyle/>
          <a:p>
            <a:r>
              <a:rPr lang="en-US" sz="1800" dirty="0"/>
              <a:t>The objective of this project is to determine which neighbourhood in Toronto would be a good option for opening a Middle Eastern restaurant. </a:t>
            </a:r>
          </a:p>
          <a:p>
            <a:pPr marL="0" indent="0">
              <a:buNone/>
            </a:pPr>
            <a:endParaRPr lang="en-US" sz="1800" dirty="0"/>
          </a:p>
          <a:p>
            <a:r>
              <a:rPr lang="en-US" sz="1800" dirty="0"/>
              <a:t>Being a multicultural city, Toronto provides countless opportunities for business owners to open such a business. A Middle Eastern restaurant would bring about Palestinians, Jordanians, Lebanese, Syrians as well as many others who enjoy the unique flavors of Middle Eastern food such as hummus, falafel, tabbouleh, manakeesh, shish tawooq, kofta, etc.</a:t>
            </a:r>
          </a:p>
          <a:p>
            <a:pPr marL="0" indent="0">
              <a:buNone/>
            </a:pPr>
            <a:endParaRPr lang="en-US" sz="1800" dirty="0"/>
          </a:p>
          <a:p>
            <a:r>
              <a:rPr lang="en-US" sz="1800" dirty="0"/>
              <a:t>Opening a restaurant in the city of Toronto requires finding a neighbourhood that is densely populated and is positioned around numerous venues. These factors would help attract as many people as possible, for grabbing a bite or sitting down for lunch or dinner. </a:t>
            </a:r>
          </a:p>
          <a:p>
            <a:pPr marL="0" indent="0">
              <a:buNone/>
            </a:pPr>
            <a:endParaRPr lang="en-US" sz="1800" dirty="0"/>
          </a:p>
          <a:p>
            <a:endParaRPr lang="en-US" sz="1900" dirty="0"/>
          </a:p>
        </p:txBody>
      </p:sp>
    </p:spTree>
    <p:extLst>
      <p:ext uri="{BB962C8B-B14F-4D97-AF65-F5344CB8AC3E}">
        <p14:creationId xmlns:p14="http://schemas.microsoft.com/office/powerpoint/2010/main" val="4125363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2CCC9-C4BB-4621-8671-23D1459028C2}"/>
              </a:ext>
            </a:extLst>
          </p:cNvPr>
          <p:cNvSpPr>
            <a:spLocks noGrp="1"/>
          </p:cNvSpPr>
          <p:nvPr>
            <p:ph type="title"/>
          </p:nvPr>
        </p:nvSpPr>
        <p:spPr>
          <a:xfrm>
            <a:off x="1653363" y="365760"/>
            <a:ext cx="9367203" cy="1188720"/>
          </a:xfrm>
        </p:spPr>
        <p:txBody>
          <a:bodyPr>
            <a:normAutofit/>
          </a:bodyPr>
          <a:lstStyle/>
          <a:p>
            <a:r>
              <a:rPr lang="en-US" sz="2500" b="1" dirty="0"/>
              <a:t>Introduction – Data Overview</a:t>
            </a:r>
          </a:p>
        </p:txBody>
      </p:sp>
      <p:sp>
        <p:nvSpPr>
          <p:cNvPr id="3" name="Content Placeholder 2">
            <a:extLst>
              <a:ext uri="{FF2B5EF4-FFF2-40B4-BE49-F238E27FC236}">
                <a16:creationId xmlns:a16="http://schemas.microsoft.com/office/drawing/2014/main" id="{51B9F559-23EC-4F21-A2B2-21044586E495}"/>
              </a:ext>
            </a:extLst>
          </p:cNvPr>
          <p:cNvSpPr>
            <a:spLocks noGrp="1"/>
          </p:cNvSpPr>
          <p:nvPr>
            <p:ph idx="1"/>
          </p:nvPr>
        </p:nvSpPr>
        <p:spPr>
          <a:xfrm>
            <a:off x="1653363" y="2176272"/>
            <a:ext cx="9367204" cy="4041648"/>
          </a:xfrm>
        </p:spPr>
        <p:txBody>
          <a:bodyPr anchor="t">
            <a:normAutofit/>
          </a:bodyPr>
          <a:lstStyle/>
          <a:p>
            <a:pPr marL="0" indent="0">
              <a:buNone/>
            </a:pPr>
            <a:r>
              <a:rPr lang="en-US" sz="1800" dirty="0"/>
              <a:t>The data utilized in this study include:</a:t>
            </a:r>
          </a:p>
          <a:p>
            <a:pPr lvl="0"/>
            <a:r>
              <a:rPr lang="en-US" sz="1800" dirty="0"/>
              <a:t>A list of Toronto’s boroughs, neighbourhoods, and postal codes on Wikipedia under: </a:t>
            </a:r>
            <a:r>
              <a:rPr lang="en-US" sz="1800" u="sng" dirty="0">
                <a:hlinkClick r:id="rId2"/>
              </a:rPr>
              <a:t>https://en.wikipedia.org/wiki/List_of_postal_codes_of_Canada:_M</a:t>
            </a:r>
            <a:r>
              <a:rPr lang="en-US" sz="1800" dirty="0"/>
              <a:t>. </a:t>
            </a:r>
          </a:p>
          <a:p>
            <a:pPr lvl="0"/>
            <a:endParaRPr lang="en-US" sz="1800" dirty="0"/>
          </a:p>
          <a:p>
            <a:pPr lvl="0"/>
            <a:r>
              <a:rPr lang="en-US" sz="1800" dirty="0"/>
              <a:t>A list of geographical location data, including postal codes as well as latitude and longitude coordinates,  found under: </a:t>
            </a:r>
            <a:r>
              <a:rPr lang="en-US" sz="1800" u="sng" dirty="0">
                <a:hlinkClick r:id="rId3"/>
              </a:rPr>
              <a:t>https://cocl.us/Geospatial_data</a:t>
            </a:r>
            <a:r>
              <a:rPr lang="en-US" sz="1800" dirty="0"/>
              <a:t>. </a:t>
            </a:r>
          </a:p>
          <a:p>
            <a:pPr lvl="0"/>
            <a:endParaRPr lang="en-US" sz="1800" dirty="0"/>
          </a:p>
          <a:p>
            <a:r>
              <a:rPr lang="en-US" sz="1800" dirty="0"/>
              <a:t>A list of venue data, including the most common venues of a given neighbourhood in Toronto, via Foursquare API.  These venues include restaurants, gyms, parks, etc.</a:t>
            </a:r>
          </a:p>
        </p:txBody>
      </p:sp>
    </p:spTree>
    <p:extLst>
      <p:ext uri="{BB962C8B-B14F-4D97-AF65-F5344CB8AC3E}">
        <p14:creationId xmlns:p14="http://schemas.microsoft.com/office/powerpoint/2010/main" val="1550229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2CCC9-C4BB-4621-8671-23D1459028C2}"/>
              </a:ext>
            </a:extLst>
          </p:cNvPr>
          <p:cNvSpPr>
            <a:spLocks noGrp="1"/>
          </p:cNvSpPr>
          <p:nvPr>
            <p:ph type="title"/>
          </p:nvPr>
        </p:nvSpPr>
        <p:spPr>
          <a:xfrm>
            <a:off x="1653363" y="365760"/>
            <a:ext cx="9367203" cy="1188720"/>
          </a:xfrm>
        </p:spPr>
        <p:txBody>
          <a:bodyPr>
            <a:normAutofit/>
          </a:bodyPr>
          <a:lstStyle/>
          <a:p>
            <a:r>
              <a:rPr lang="en-US" sz="2500" b="1" dirty="0"/>
              <a:t>Methodology – Data Pre-processing:</a:t>
            </a:r>
          </a:p>
        </p:txBody>
      </p:sp>
      <p:sp>
        <p:nvSpPr>
          <p:cNvPr id="3" name="Content Placeholder 2">
            <a:extLst>
              <a:ext uri="{FF2B5EF4-FFF2-40B4-BE49-F238E27FC236}">
                <a16:creationId xmlns:a16="http://schemas.microsoft.com/office/drawing/2014/main" id="{51B9F559-23EC-4F21-A2B2-21044586E495}"/>
              </a:ext>
            </a:extLst>
          </p:cNvPr>
          <p:cNvSpPr>
            <a:spLocks noGrp="1"/>
          </p:cNvSpPr>
          <p:nvPr>
            <p:ph idx="1"/>
          </p:nvPr>
        </p:nvSpPr>
        <p:spPr>
          <a:xfrm>
            <a:off x="1653363" y="2176272"/>
            <a:ext cx="9367204" cy="4041648"/>
          </a:xfrm>
        </p:spPr>
        <p:txBody>
          <a:bodyPr anchor="t">
            <a:normAutofit/>
          </a:bodyPr>
          <a:lstStyle/>
          <a:p>
            <a:r>
              <a:rPr lang="en-US" sz="1800" dirty="0"/>
              <a:t>The list of Toronto’s boroughs, neighbourhoods, and postal codes was scrapped from the Wikipedia page using BeautifulSoup library.  The html table was converted into a </a:t>
            </a:r>
            <a:r>
              <a:rPr lang="en-US" sz="1800" i="1" dirty="0"/>
              <a:t>pandas</a:t>
            </a:r>
            <a:r>
              <a:rPr lang="en-US" sz="1800" dirty="0"/>
              <a:t> data frame and, then, cleaned:</a:t>
            </a:r>
          </a:p>
          <a:p>
            <a:r>
              <a:rPr lang="en-US" sz="1800" dirty="0"/>
              <a:t>The list of geographical location data was read into a </a:t>
            </a:r>
            <a:r>
              <a:rPr lang="en-US" sz="1800" i="1" dirty="0"/>
              <a:t>pandas</a:t>
            </a:r>
            <a:r>
              <a:rPr lang="en-US" sz="1800" dirty="0"/>
              <a:t> data frame using the read_csv() method.</a:t>
            </a:r>
          </a:p>
          <a:p>
            <a:r>
              <a:rPr lang="en-US" sz="1800" dirty="0"/>
              <a:t>The two data frames were merged, based on the postal codes.</a:t>
            </a:r>
          </a:p>
          <a:p>
            <a:pPr marL="0" indent="0">
              <a:buNone/>
            </a:pPr>
            <a:endParaRPr lang="en-US" sz="2000" dirty="0"/>
          </a:p>
        </p:txBody>
      </p:sp>
      <p:pic>
        <p:nvPicPr>
          <p:cNvPr id="11" name="Picture 10">
            <a:extLst>
              <a:ext uri="{FF2B5EF4-FFF2-40B4-BE49-F238E27FC236}">
                <a16:creationId xmlns:a16="http://schemas.microsoft.com/office/drawing/2014/main" id="{90518E4F-0704-4A0E-855E-E74DCA95242C}"/>
              </a:ext>
            </a:extLst>
          </p:cNvPr>
          <p:cNvPicPr/>
          <p:nvPr/>
        </p:nvPicPr>
        <p:blipFill>
          <a:blip r:embed="rId2"/>
          <a:stretch>
            <a:fillRect/>
          </a:stretch>
        </p:blipFill>
        <p:spPr>
          <a:xfrm>
            <a:off x="2460557" y="4197096"/>
            <a:ext cx="7270886" cy="1907288"/>
          </a:xfrm>
          <a:custGeom>
            <a:avLst/>
            <a:gdLst/>
            <a:ahLst/>
            <a:cxnLst/>
            <a:rect l="l" t="t" r="r" b="b"/>
            <a:pathLst>
              <a:path w="4636009" h="5032375">
                <a:moveTo>
                  <a:pt x="0" y="0"/>
                </a:moveTo>
                <a:lnTo>
                  <a:pt x="4636009" y="0"/>
                </a:lnTo>
                <a:lnTo>
                  <a:pt x="4636009" y="5032375"/>
                </a:lnTo>
                <a:lnTo>
                  <a:pt x="0" y="5032375"/>
                </a:lnTo>
                <a:close/>
              </a:path>
            </a:pathLst>
          </a:custGeom>
        </p:spPr>
      </p:pic>
    </p:spTree>
    <p:extLst>
      <p:ext uri="{BB962C8B-B14F-4D97-AF65-F5344CB8AC3E}">
        <p14:creationId xmlns:p14="http://schemas.microsoft.com/office/powerpoint/2010/main" val="2167458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C8C3B-2B7E-493C-8A80-CBF83A8C443C}"/>
              </a:ext>
            </a:extLst>
          </p:cNvPr>
          <p:cNvSpPr>
            <a:spLocks noGrp="1"/>
          </p:cNvSpPr>
          <p:nvPr>
            <p:ph type="title"/>
          </p:nvPr>
        </p:nvSpPr>
        <p:spPr>
          <a:xfrm>
            <a:off x="1653363" y="365760"/>
            <a:ext cx="9367203" cy="1188720"/>
          </a:xfrm>
        </p:spPr>
        <p:txBody>
          <a:bodyPr>
            <a:normAutofit/>
          </a:bodyPr>
          <a:lstStyle/>
          <a:p>
            <a:r>
              <a:rPr lang="en-US" sz="2500" b="1" dirty="0"/>
              <a:t>Methodology – Data Pre-processing:</a:t>
            </a:r>
          </a:p>
        </p:txBody>
      </p:sp>
      <p:sp>
        <p:nvSpPr>
          <p:cNvPr id="3" name="Content Placeholder 2">
            <a:extLst>
              <a:ext uri="{FF2B5EF4-FFF2-40B4-BE49-F238E27FC236}">
                <a16:creationId xmlns:a16="http://schemas.microsoft.com/office/drawing/2014/main" id="{B2D6552B-0B69-4327-AE0D-9275AF09D30D}"/>
              </a:ext>
            </a:extLst>
          </p:cNvPr>
          <p:cNvSpPr>
            <a:spLocks noGrp="1"/>
          </p:cNvSpPr>
          <p:nvPr>
            <p:ph idx="1"/>
          </p:nvPr>
        </p:nvSpPr>
        <p:spPr>
          <a:xfrm>
            <a:off x="1653363" y="2176272"/>
            <a:ext cx="9367204" cy="4041648"/>
          </a:xfrm>
        </p:spPr>
        <p:txBody>
          <a:bodyPr anchor="t">
            <a:normAutofit/>
          </a:bodyPr>
          <a:lstStyle/>
          <a:p>
            <a:pPr lvl="0"/>
            <a:r>
              <a:rPr lang="en-US" sz="1800" dirty="0"/>
              <a:t>The number of venues within an assigned radius from each neighbourhood center was retrieved using Foursquare API. The maximum number of venues and the radius were set to be 500 venues and 1000 meters, respectively. </a:t>
            </a:r>
          </a:p>
          <a:p>
            <a:r>
              <a:rPr lang="en-US" sz="1800" dirty="0"/>
              <a:t>A new data frame, containing neighbourhood and venue data, was created. </a:t>
            </a:r>
          </a:p>
          <a:p>
            <a:pPr marL="0" indent="0">
              <a:buNone/>
            </a:pPr>
            <a:endParaRPr lang="en-US" sz="2400" dirty="0"/>
          </a:p>
        </p:txBody>
      </p:sp>
      <p:pic>
        <p:nvPicPr>
          <p:cNvPr id="9" name="Picture 8">
            <a:extLst>
              <a:ext uri="{FF2B5EF4-FFF2-40B4-BE49-F238E27FC236}">
                <a16:creationId xmlns:a16="http://schemas.microsoft.com/office/drawing/2014/main" id="{8F733692-399D-4C67-B638-B3909119FAD7}"/>
              </a:ext>
            </a:extLst>
          </p:cNvPr>
          <p:cNvPicPr/>
          <p:nvPr/>
        </p:nvPicPr>
        <p:blipFill>
          <a:blip r:embed="rId2"/>
          <a:stretch>
            <a:fillRect/>
          </a:stretch>
        </p:blipFill>
        <p:spPr>
          <a:xfrm>
            <a:off x="1471187" y="3788620"/>
            <a:ext cx="9249626" cy="1857578"/>
          </a:xfrm>
          <a:prstGeom prst="rect">
            <a:avLst/>
          </a:prstGeom>
        </p:spPr>
      </p:pic>
    </p:spTree>
    <p:extLst>
      <p:ext uri="{BB962C8B-B14F-4D97-AF65-F5344CB8AC3E}">
        <p14:creationId xmlns:p14="http://schemas.microsoft.com/office/powerpoint/2010/main" val="2897142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8A6DA-AF0A-45DE-A5FA-E26B48F868B0}"/>
              </a:ext>
            </a:extLst>
          </p:cNvPr>
          <p:cNvSpPr>
            <a:spLocks noGrp="1"/>
          </p:cNvSpPr>
          <p:nvPr>
            <p:ph type="title"/>
          </p:nvPr>
        </p:nvSpPr>
        <p:spPr>
          <a:xfrm>
            <a:off x="1653363" y="365760"/>
            <a:ext cx="9367203" cy="1188720"/>
          </a:xfrm>
        </p:spPr>
        <p:txBody>
          <a:bodyPr>
            <a:normAutofit/>
          </a:bodyPr>
          <a:lstStyle/>
          <a:p>
            <a:r>
              <a:rPr lang="en-US" sz="2500" b="1" dirty="0"/>
              <a:t>Methodology – Data Exploration and Analysis:</a:t>
            </a:r>
          </a:p>
        </p:txBody>
      </p:sp>
      <p:sp>
        <p:nvSpPr>
          <p:cNvPr id="3" name="Content Placeholder 2">
            <a:extLst>
              <a:ext uri="{FF2B5EF4-FFF2-40B4-BE49-F238E27FC236}">
                <a16:creationId xmlns:a16="http://schemas.microsoft.com/office/drawing/2014/main" id="{6CCA46CF-4644-4FD0-8112-2E94BA0A26D8}"/>
              </a:ext>
            </a:extLst>
          </p:cNvPr>
          <p:cNvSpPr>
            <a:spLocks noGrp="1"/>
          </p:cNvSpPr>
          <p:nvPr>
            <p:ph idx="1"/>
          </p:nvPr>
        </p:nvSpPr>
        <p:spPr>
          <a:xfrm>
            <a:off x="1653363" y="2176272"/>
            <a:ext cx="9367204" cy="4041648"/>
          </a:xfrm>
        </p:spPr>
        <p:txBody>
          <a:bodyPr anchor="t">
            <a:normAutofit/>
          </a:bodyPr>
          <a:lstStyle/>
          <a:p>
            <a:r>
              <a:rPr lang="en-US" sz="1800" dirty="0"/>
              <a:t>The neighbourhoods in the different boroughs of Toronto were visualized using </a:t>
            </a:r>
            <a:r>
              <a:rPr lang="en-US" sz="1800" i="1" dirty="0"/>
              <a:t>folium</a:t>
            </a:r>
            <a:r>
              <a:rPr lang="en-US" sz="1800" dirty="0"/>
              <a:t> library. Each borough was represented by a different color:</a:t>
            </a:r>
          </a:p>
          <a:p>
            <a:pPr marL="0" indent="0">
              <a:buNone/>
            </a:pPr>
            <a:endParaRPr lang="en-US" sz="2400" dirty="0"/>
          </a:p>
          <a:p>
            <a:endParaRPr lang="en-US" sz="2400" dirty="0"/>
          </a:p>
        </p:txBody>
      </p:sp>
      <p:pic>
        <p:nvPicPr>
          <p:cNvPr id="9" name="Picture 8">
            <a:extLst>
              <a:ext uri="{FF2B5EF4-FFF2-40B4-BE49-F238E27FC236}">
                <a16:creationId xmlns:a16="http://schemas.microsoft.com/office/drawing/2014/main" id="{DE1204C5-F219-4FE3-8D12-35CABF40D028}"/>
              </a:ext>
            </a:extLst>
          </p:cNvPr>
          <p:cNvPicPr/>
          <p:nvPr/>
        </p:nvPicPr>
        <p:blipFill rotWithShape="1">
          <a:blip r:embed="rId2"/>
          <a:srcRect l="3721" t="7731" r="3630" b="9239"/>
          <a:stretch/>
        </p:blipFill>
        <p:spPr>
          <a:xfrm>
            <a:off x="2808023" y="2911876"/>
            <a:ext cx="6575953" cy="3686896"/>
          </a:xfrm>
          <a:prstGeom prst="rect">
            <a:avLst/>
          </a:prstGeom>
        </p:spPr>
      </p:pic>
    </p:spTree>
    <p:extLst>
      <p:ext uri="{BB962C8B-B14F-4D97-AF65-F5344CB8AC3E}">
        <p14:creationId xmlns:p14="http://schemas.microsoft.com/office/powerpoint/2010/main" val="2807387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7BCC7-F677-4709-B359-A0F16CA135CE}"/>
              </a:ext>
            </a:extLst>
          </p:cNvPr>
          <p:cNvSpPr>
            <a:spLocks noGrp="1"/>
          </p:cNvSpPr>
          <p:nvPr>
            <p:ph type="title"/>
          </p:nvPr>
        </p:nvSpPr>
        <p:spPr>
          <a:xfrm>
            <a:off x="1653363" y="365760"/>
            <a:ext cx="9367203" cy="1188720"/>
          </a:xfrm>
        </p:spPr>
        <p:txBody>
          <a:bodyPr>
            <a:normAutofit/>
          </a:bodyPr>
          <a:lstStyle/>
          <a:p>
            <a:r>
              <a:rPr lang="en-US" sz="2500" b="1" dirty="0"/>
              <a:t>Methodology – Data Exploration and Analysis:</a:t>
            </a:r>
          </a:p>
        </p:txBody>
      </p:sp>
      <p:sp>
        <p:nvSpPr>
          <p:cNvPr id="3" name="Content Placeholder 2">
            <a:extLst>
              <a:ext uri="{FF2B5EF4-FFF2-40B4-BE49-F238E27FC236}">
                <a16:creationId xmlns:a16="http://schemas.microsoft.com/office/drawing/2014/main" id="{545260AD-C251-46BE-8E74-26DF81E5FDB7}"/>
              </a:ext>
            </a:extLst>
          </p:cNvPr>
          <p:cNvSpPr>
            <a:spLocks noGrp="1"/>
          </p:cNvSpPr>
          <p:nvPr>
            <p:ph idx="1"/>
          </p:nvPr>
        </p:nvSpPr>
        <p:spPr>
          <a:xfrm>
            <a:off x="1653363" y="2176272"/>
            <a:ext cx="9367204" cy="4041648"/>
          </a:xfrm>
        </p:spPr>
        <p:txBody>
          <a:bodyPr anchor="t">
            <a:normAutofit/>
          </a:bodyPr>
          <a:lstStyle/>
          <a:p>
            <a:r>
              <a:rPr lang="en-US" sz="1800" dirty="0"/>
              <a:t>The categorical values, representing the venues, were transformed into numerical values using the one-hot encoding technique. Then, the average of the frequency of each venue category that exist in each neighbourhood was calculated.</a:t>
            </a:r>
          </a:p>
          <a:p>
            <a:r>
              <a:rPr lang="en-US" sz="1800" dirty="0"/>
              <a:t>A new data frame that stores only the mean frequency of the “Middle Eastern Restaurant” category in each neighbourhood was created.</a:t>
            </a:r>
          </a:p>
          <a:p>
            <a:r>
              <a:rPr lang="en-US" sz="1800" dirty="0"/>
              <a:t>Before the data was clustered, the optimum value of K was found using the elbow-point technique. </a:t>
            </a:r>
          </a:p>
          <a:p>
            <a:pPr marL="0" indent="0">
              <a:buNone/>
            </a:pPr>
            <a:endParaRPr lang="en-US" dirty="0"/>
          </a:p>
          <a:p>
            <a:pPr marL="0" indent="0">
              <a:buNone/>
            </a:pPr>
            <a:endParaRPr lang="en-US" dirty="0"/>
          </a:p>
          <a:p>
            <a:endParaRPr lang="en-US" sz="2400" dirty="0"/>
          </a:p>
        </p:txBody>
      </p:sp>
      <p:pic>
        <p:nvPicPr>
          <p:cNvPr id="11" name="Picture 10">
            <a:extLst>
              <a:ext uri="{FF2B5EF4-FFF2-40B4-BE49-F238E27FC236}">
                <a16:creationId xmlns:a16="http://schemas.microsoft.com/office/drawing/2014/main" id="{4E35F532-4C70-4143-A0B9-2F7927F1E882}"/>
              </a:ext>
            </a:extLst>
          </p:cNvPr>
          <p:cNvPicPr/>
          <p:nvPr/>
        </p:nvPicPr>
        <p:blipFill>
          <a:blip r:embed="rId2"/>
          <a:stretch>
            <a:fillRect/>
          </a:stretch>
        </p:blipFill>
        <p:spPr>
          <a:xfrm>
            <a:off x="4174183" y="4197584"/>
            <a:ext cx="3843634" cy="2294656"/>
          </a:xfrm>
          <a:prstGeom prst="rect">
            <a:avLst/>
          </a:prstGeom>
        </p:spPr>
      </p:pic>
    </p:spTree>
    <p:extLst>
      <p:ext uri="{BB962C8B-B14F-4D97-AF65-F5344CB8AC3E}">
        <p14:creationId xmlns:p14="http://schemas.microsoft.com/office/powerpoint/2010/main" val="433761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EB7F1-CA6B-4D2B-9450-AC7D4A7C8295}"/>
              </a:ext>
            </a:extLst>
          </p:cNvPr>
          <p:cNvSpPr>
            <a:spLocks noGrp="1"/>
          </p:cNvSpPr>
          <p:nvPr>
            <p:ph type="title"/>
          </p:nvPr>
        </p:nvSpPr>
        <p:spPr>
          <a:xfrm>
            <a:off x="1653363" y="365760"/>
            <a:ext cx="9367203" cy="1188720"/>
          </a:xfrm>
        </p:spPr>
        <p:txBody>
          <a:bodyPr>
            <a:normAutofit/>
          </a:bodyPr>
          <a:lstStyle/>
          <a:p>
            <a:r>
              <a:rPr lang="en-US" sz="2500" b="1" dirty="0"/>
              <a:t>Methodology – Data Exploration and Analysis:</a:t>
            </a:r>
            <a:endParaRPr lang="en-US" sz="2500" dirty="0"/>
          </a:p>
        </p:txBody>
      </p:sp>
      <p:sp>
        <p:nvSpPr>
          <p:cNvPr id="3" name="Content Placeholder 2">
            <a:extLst>
              <a:ext uri="{FF2B5EF4-FFF2-40B4-BE49-F238E27FC236}">
                <a16:creationId xmlns:a16="http://schemas.microsoft.com/office/drawing/2014/main" id="{A6855855-8212-4474-8C24-40813C9980D6}"/>
              </a:ext>
            </a:extLst>
          </p:cNvPr>
          <p:cNvSpPr>
            <a:spLocks noGrp="1"/>
          </p:cNvSpPr>
          <p:nvPr>
            <p:ph idx="1"/>
          </p:nvPr>
        </p:nvSpPr>
        <p:spPr>
          <a:xfrm>
            <a:off x="1653363" y="2176272"/>
            <a:ext cx="9367204" cy="4041648"/>
          </a:xfrm>
        </p:spPr>
        <p:txBody>
          <a:bodyPr anchor="t">
            <a:normAutofit/>
          </a:bodyPr>
          <a:lstStyle/>
          <a:p>
            <a:r>
              <a:rPr lang="en-US" sz="1800" dirty="0"/>
              <a:t>The data was clustered into 5 distinct groups, based on the average of the  frequency of venues in each neighbourhood.  A new data frame was created to contain the venue data as well as the cluster labels for each neighbourhood. </a:t>
            </a:r>
          </a:p>
          <a:p>
            <a:r>
              <a:rPr lang="en-US" sz="1800" dirty="0"/>
              <a:t>The 5 different clusters were visualized on a map using folium library.</a:t>
            </a:r>
          </a:p>
          <a:p>
            <a:pPr marL="0" indent="0">
              <a:buNone/>
            </a:pPr>
            <a:endParaRPr lang="en-US" sz="1800" dirty="0"/>
          </a:p>
        </p:txBody>
      </p:sp>
      <p:pic>
        <p:nvPicPr>
          <p:cNvPr id="7" name="Picture 6">
            <a:extLst>
              <a:ext uri="{FF2B5EF4-FFF2-40B4-BE49-F238E27FC236}">
                <a16:creationId xmlns:a16="http://schemas.microsoft.com/office/drawing/2014/main" id="{5154E1EC-20F4-4DF2-A28D-68BD618DF721}"/>
              </a:ext>
            </a:extLst>
          </p:cNvPr>
          <p:cNvPicPr/>
          <p:nvPr/>
        </p:nvPicPr>
        <p:blipFill rotWithShape="1">
          <a:blip r:embed="rId2"/>
          <a:srcRect l="7448" t="11038" r="8005" b="12216"/>
          <a:stretch/>
        </p:blipFill>
        <p:spPr bwMode="auto">
          <a:xfrm>
            <a:off x="3316715" y="3429000"/>
            <a:ext cx="5558569" cy="319374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045729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5EAE0-268E-440A-9C9B-5E51D9066B5A}"/>
              </a:ext>
            </a:extLst>
          </p:cNvPr>
          <p:cNvSpPr>
            <a:spLocks noGrp="1"/>
          </p:cNvSpPr>
          <p:nvPr>
            <p:ph type="title"/>
          </p:nvPr>
        </p:nvSpPr>
        <p:spPr>
          <a:xfrm>
            <a:off x="1653363" y="365760"/>
            <a:ext cx="9367203" cy="1188720"/>
          </a:xfrm>
        </p:spPr>
        <p:txBody>
          <a:bodyPr>
            <a:normAutofit/>
          </a:bodyPr>
          <a:lstStyle/>
          <a:p>
            <a:r>
              <a:rPr lang="en-US" sz="2500" b="1" dirty="0"/>
              <a:t>Results:</a:t>
            </a:r>
            <a:endParaRPr lang="en-US" sz="2500" dirty="0"/>
          </a:p>
        </p:txBody>
      </p:sp>
      <p:sp>
        <p:nvSpPr>
          <p:cNvPr id="3" name="Content Placeholder 2">
            <a:extLst>
              <a:ext uri="{FF2B5EF4-FFF2-40B4-BE49-F238E27FC236}">
                <a16:creationId xmlns:a16="http://schemas.microsoft.com/office/drawing/2014/main" id="{4B47A7BC-A8DF-4EED-8397-AA2866D3B714}"/>
              </a:ext>
            </a:extLst>
          </p:cNvPr>
          <p:cNvSpPr>
            <a:spLocks noGrp="1"/>
          </p:cNvSpPr>
          <p:nvPr>
            <p:ph idx="1"/>
          </p:nvPr>
        </p:nvSpPr>
        <p:spPr>
          <a:xfrm>
            <a:off x="1653363" y="2176272"/>
            <a:ext cx="9367204" cy="4041648"/>
          </a:xfrm>
        </p:spPr>
        <p:txBody>
          <a:bodyPr anchor="t">
            <a:normAutofit/>
          </a:bodyPr>
          <a:lstStyle/>
          <a:p>
            <a:r>
              <a:rPr lang="en-US" sz="1800" dirty="0"/>
              <a:t>The number of neighbourhoods in clusters 1, 2, 3, 4, and 5 are 12, 21, 45, 1, and 19, respectively. The number of venues in clusters 1, 2, 3, 4, and 5 are 300, 386, 3644, 4, and 831, respectively. The average number of Middle Eastern restaurants in clusters 1, 2, 3, 4, and 5 are 0.0033, 0.0026, 0.0074, 0.0, and 0.013, respectively. </a:t>
            </a:r>
          </a:p>
        </p:txBody>
      </p:sp>
      <p:pic>
        <p:nvPicPr>
          <p:cNvPr id="9" name="Picture 8">
            <a:extLst>
              <a:ext uri="{FF2B5EF4-FFF2-40B4-BE49-F238E27FC236}">
                <a16:creationId xmlns:a16="http://schemas.microsoft.com/office/drawing/2014/main" id="{7BE22316-4CB2-4EFB-A5D8-7389F97CB1AE}"/>
              </a:ext>
            </a:extLst>
          </p:cNvPr>
          <p:cNvPicPr/>
          <p:nvPr/>
        </p:nvPicPr>
        <p:blipFill>
          <a:blip r:embed="rId2"/>
          <a:stretch>
            <a:fillRect/>
          </a:stretch>
        </p:blipFill>
        <p:spPr>
          <a:xfrm>
            <a:off x="4451404" y="3520786"/>
            <a:ext cx="3771120" cy="2496898"/>
          </a:xfrm>
          <a:prstGeom prst="rect">
            <a:avLst/>
          </a:prstGeom>
        </p:spPr>
      </p:pic>
      <p:pic>
        <p:nvPicPr>
          <p:cNvPr id="11" name="Picture 10">
            <a:extLst>
              <a:ext uri="{FF2B5EF4-FFF2-40B4-BE49-F238E27FC236}">
                <a16:creationId xmlns:a16="http://schemas.microsoft.com/office/drawing/2014/main" id="{249B03F4-7B78-4820-98FC-17D92399C487}"/>
              </a:ext>
            </a:extLst>
          </p:cNvPr>
          <p:cNvPicPr/>
          <p:nvPr/>
        </p:nvPicPr>
        <p:blipFill>
          <a:blip r:embed="rId3"/>
          <a:stretch>
            <a:fillRect/>
          </a:stretch>
        </p:blipFill>
        <p:spPr>
          <a:xfrm>
            <a:off x="8269179" y="3520786"/>
            <a:ext cx="3526971" cy="2496898"/>
          </a:xfrm>
          <a:prstGeom prst="rect">
            <a:avLst/>
          </a:prstGeom>
        </p:spPr>
      </p:pic>
      <p:pic>
        <p:nvPicPr>
          <p:cNvPr id="13" name="Picture 12">
            <a:extLst>
              <a:ext uri="{FF2B5EF4-FFF2-40B4-BE49-F238E27FC236}">
                <a16:creationId xmlns:a16="http://schemas.microsoft.com/office/drawing/2014/main" id="{5E872290-AC1E-4948-B1E2-4E2FB749E77C}"/>
              </a:ext>
            </a:extLst>
          </p:cNvPr>
          <p:cNvPicPr/>
          <p:nvPr/>
        </p:nvPicPr>
        <p:blipFill rotWithShape="1">
          <a:blip r:embed="rId4"/>
          <a:srcRect t="303" b="1117"/>
          <a:stretch/>
        </p:blipFill>
        <p:spPr bwMode="auto">
          <a:xfrm>
            <a:off x="520041" y="3520786"/>
            <a:ext cx="3888670" cy="249689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383597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TotalTime>
  <Words>1046</Words>
  <Application>Microsoft Office PowerPoint</Application>
  <PresentationFormat>Widescreen</PresentationFormat>
  <Paragraphs>46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Trebuchet MS</vt:lpstr>
      <vt:lpstr>Wingdings 3</vt:lpstr>
      <vt:lpstr>Facet</vt:lpstr>
      <vt:lpstr>The Battle of Neighbourhoods: Opening a Middle Eastern Restaurant in Toronto, CA. </vt:lpstr>
      <vt:lpstr>  Introduction - Description and Discussion of Background:  </vt:lpstr>
      <vt:lpstr>Introduction – Data Overview</vt:lpstr>
      <vt:lpstr>Methodology – Data Pre-processing:</vt:lpstr>
      <vt:lpstr>Methodology – Data Pre-processing:</vt:lpstr>
      <vt:lpstr>Methodology – Data Exploration and Analysis:</vt:lpstr>
      <vt:lpstr>Methodology – Data Exploration and Analysis:</vt:lpstr>
      <vt:lpstr>Methodology – Data Exploration and Analysis:</vt:lpstr>
      <vt:lpstr>Results:</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 Opening a Middle Eastern Restaurant in Toronto, CA. </dc:title>
  <dc:creator>Lara Yaish</dc:creator>
  <cp:lastModifiedBy>Qais Kakish</cp:lastModifiedBy>
  <cp:revision>11</cp:revision>
  <dcterms:created xsi:type="dcterms:W3CDTF">2020-08-21T11:42:14Z</dcterms:created>
  <dcterms:modified xsi:type="dcterms:W3CDTF">2021-03-07T01:41:10Z</dcterms:modified>
</cp:coreProperties>
</file>