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81" r:id="rId2"/>
    <p:sldId id="567" r:id="rId3"/>
    <p:sldId id="559" r:id="rId4"/>
    <p:sldId id="560" r:id="rId5"/>
    <p:sldId id="561" r:id="rId6"/>
    <p:sldId id="562" r:id="rId7"/>
    <p:sldId id="563" r:id="rId8"/>
    <p:sldId id="564" r:id="rId9"/>
    <p:sldId id="565" r:id="rId10"/>
    <p:sldId id="566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1D676B-FC07-4FEB-8D53-BF8D9EFFBC02}">
          <p14:sldIdLst>
            <p14:sldId id="481"/>
            <p14:sldId id="567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9" pos="2712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7056" userDrawn="1">
          <p15:clr>
            <a:srgbClr val="A4A3A4"/>
          </p15:clr>
        </p15:guide>
        <p15:guide id="18" orient="horz" pos="2832" userDrawn="1">
          <p15:clr>
            <a:srgbClr val="A4A3A4"/>
          </p15:clr>
        </p15:guide>
        <p15:guide id="19" orient="horz" pos="3094" userDrawn="1">
          <p15:clr>
            <a:srgbClr val="A4A3A4"/>
          </p15:clr>
        </p15:guide>
        <p15:guide id="20" orient="horz" pos="3259" userDrawn="1">
          <p15:clr>
            <a:srgbClr val="A4A3A4"/>
          </p15:clr>
        </p15:guide>
        <p15:guide id="21" orient="horz" pos="3432" userDrawn="1">
          <p15:clr>
            <a:srgbClr val="A4A3A4"/>
          </p15:clr>
        </p15:guide>
        <p15:guide id="24" orient="horz" pos="768" userDrawn="1">
          <p15:clr>
            <a:srgbClr val="A4A3A4"/>
          </p15:clr>
        </p15:guide>
        <p15:guide id="25" pos="192" userDrawn="1">
          <p15:clr>
            <a:srgbClr val="A4A3A4"/>
          </p15:clr>
        </p15:guide>
        <p15:guide id="26" pos="2440" userDrawn="1">
          <p15:clr>
            <a:srgbClr val="A4A3A4"/>
          </p15:clr>
        </p15:guide>
        <p15:guide id="27" pos="6288" userDrawn="1">
          <p15:clr>
            <a:srgbClr val="A4A3A4"/>
          </p15:clr>
        </p15:guide>
        <p15:guide id="28" pos="74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q Wyne" initials="FW" lastIdx="1" clrIdx="0">
    <p:extLst/>
  </p:cmAuthor>
  <p:cmAuthor id="2" name="Abdurrehman Abid" initials="AA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FAEAE"/>
    <a:srgbClr val="FFFFFF"/>
    <a:srgbClr val="599AD5"/>
    <a:srgbClr val="418BCF"/>
    <a:srgbClr val="F6F6F6"/>
    <a:srgbClr val="448DD0"/>
    <a:srgbClr val="3484CC"/>
    <a:srgbClr val="FDFDFD"/>
    <a:srgbClr val="E7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79927" autoAdjust="0"/>
  </p:normalViewPr>
  <p:slideViewPr>
    <p:cSldViewPr snapToGrid="0">
      <p:cViewPr varScale="1">
        <p:scale>
          <a:sx n="73" d="100"/>
          <a:sy n="73" d="100"/>
        </p:scale>
        <p:origin x="408" y="84"/>
      </p:cViewPr>
      <p:guideLst>
        <p:guide orient="horz" pos="4032"/>
        <p:guide pos="2712"/>
        <p:guide pos="5040"/>
        <p:guide pos="7056"/>
        <p:guide orient="horz" pos="2832"/>
        <p:guide orient="horz" pos="3094"/>
        <p:guide orient="horz" pos="3259"/>
        <p:guide orient="horz" pos="3432"/>
        <p:guide orient="horz" pos="768"/>
        <p:guide pos="192"/>
        <p:guide pos="2440"/>
        <p:guide pos="6288"/>
        <p:guide pos="7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A738696-F769-4BBC-BCA8-BA8B960F62DD}" type="datetimeFigureOut">
              <a:rPr lang="en-US" smtClean="0"/>
              <a:t>11/23/2018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4951666-0C53-429B-85BD-B508BAEDE5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2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51666-0C53-429B-85BD-B508BAEDE57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7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451428"/>
            <a:ext cx="8374743" cy="181428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8" y="3558495"/>
            <a:ext cx="7474857" cy="897391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714" y="6356350"/>
            <a:ext cx="7935686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2E5140-EA04-4CB3-A1F7-44CA93E71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ark Callout with small Non-bullet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rgbClr val="2E75B6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2E75B6"/>
                </a:solidFill>
                <a:latin typeface="+mn-lt"/>
              </a:defRPr>
            </a:lvl1pPr>
            <a:lvl2pPr marL="0" indent="0" algn="l">
              <a:buNone/>
              <a:defRPr sz="2000">
                <a:solidFill>
                  <a:srgbClr val="2E75B6"/>
                </a:solidFill>
                <a:latin typeface="+mn-lt"/>
              </a:defRPr>
            </a:lvl2pPr>
            <a:lvl3pPr marL="0" indent="0" algn="l">
              <a:buNone/>
              <a:defRPr sz="1800">
                <a:solidFill>
                  <a:srgbClr val="2E75B6"/>
                </a:solidFill>
                <a:latin typeface="+mn-lt"/>
              </a:defRPr>
            </a:lvl3pPr>
            <a:lvl4pPr marL="0" indent="0" algn="l">
              <a:buNone/>
              <a:defRPr sz="1600">
                <a:solidFill>
                  <a:srgbClr val="2E75B6"/>
                </a:solidFill>
                <a:latin typeface="+mn-lt"/>
              </a:defRPr>
            </a:lvl4pPr>
            <a:lvl5pPr marL="0" indent="0" algn="l">
              <a:buNone/>
              <a:defRPr sz="1600">
                <a:solidFill>
                  <a:srgbClr val="2E75B6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rgbClr val="2E75B6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2E75B6"/>
                </a:solidFill>
                <a:latin typeface="+mn-lt"/>
              </a:defRPr>
            </a:lvl1pPr>
            <a:lvl2pPr marL="0" indent="0" algn="l">
              <a:buNone/>
              <a:defRPr sz="2000">
                <a:solidFill>
                  <a:srgbClr val="2E75B6"/>
                </a:solidFill>
                <a:latin typeface="+mn-lt"/>
              </a:defRPr>
            </a:lvl2pPr>
            <a:lvl3pPr marL="0" indent="0" algn="l">
              <a:buNone/>
              <a:defRPr sz="1800">
                <a:solidFill>
                  <a:srgbClr val="2E75B6"/>
                </a:solidFill>
                <a:latin typeface="+mn-lt"/>
              </a:defRPr>
            </a:lvl3pPr>
            <a:lvl4pPr marL="0" indent="0" algn="l">
              <a:buNone/>
              <a:defRPr sz="1600">
                <a:solidFill>
                  <a:srgbClr val="2E75B6"/>
                </a:solidFill>
                <a:latin typeface="+mn-lt"/>
              </a:defRPr>
            </a:lvl4pPr>
            <a:lvl5pPr marL="0" indent="0" algn="l">
              <a:buNone/>
              <a:defRPr sz="1600">
                <a:solidFill>
                  <a:srgbClr val="2E75B6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solidFill>
                  <a:srgbClr val="2E75B6"/>
                </a:solidFill>
                <a:latin typeface="+mn-lt"/>
              </a:defRPr>
            </a:lvl1pPr>
            <a:lvl2pPr marL="0" indent="0" algn="l">
              <a:buNone/>
              <a:defRPr sz="2000">
                <a:solidFill>
                  <a:srgbClr val="2E75B6"/>
                </a:solidFill>
                <a:latin typeface="+mn-lt"/>
              </a:defRPr>
            </a:lvl2pPr>
            <a:lvl3pPr marL="0" indent="0" algn="l">
              <a:buNone/>
              <a:defRPr sz="1800">
                <a:solidFill>
                  <a:srgbClr val="2E75B6"/>
                </a:solidFill>
                <a:latin typeface="+mn-lt"/>
              </a:defRPr>
            </a:lvl3pPr>
            <a:lvl4pPr marL="0" indent="0" algn="l">
              <a:buNone/>
              <a:defRPr sz="1600">
                <a:solidFill>
                  <a:srgbClr val="2E75B6"/>
                </a:solidFill>
                <a:latin typeface="+mn-lt"/>
              </a:defRPr>
            </a:lvl4pPr>
            <a:lvl5pPr marL="0" indent="0" algn="l">
              <a:buNone/>
              <a:defRPr sz="1600">
                <a:solidFill>
                  <a:srgbClr val="2E75B6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02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276769"/>
            <a:ext cx="12192000" cy="598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68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1592373" y="292882"/>
            <a:ext cx="514096" cy="365125"/>
          </a:xfrm>
          <a:noFill/>
          <a:ln>
            <a:noFill/>
          </a:ln>
        </p:spPr>
        <p:txBody>
          <a:bodyPr/>
          <a:lstStyle>
            <a:lvl1pPr algn="ctr">
              <a:defRPr sz="105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3BA43F4-8922-4B13-83B5-8171DA93D35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621408" y="0"/>
            <a:ext cx="0" cy="551156"/>
          </a:xfrm>
          <a:prstGeom prst="line">
            <a:avLst/>
          </a:prstGeom>
          <a:ln w="9525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1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433" b="97761" l="0" r="100000">
                        <a14:foregroundMark x1="2569" y1="21642" x2="9684" y2="20149"/>
                        <a14:foregroundMark x1="15020" y1="29851" x2="15020" y2="29851"/>
                        <a14:foregroundMark x1="28261" y1="29851" x2="28261" y2="29851"/>
                        <a14:foregroundMark x1="43281" y1="25373" x2="43281" y2="25373"/>
                        <a14:foregroundMark x1="49605" y1="42537" x2="49605" y2="42537"/>
                        <a14:foregroundMark x1="87549" y1="37313" x2="87549" y2="37313"/>
                        <a14:foregroundMark x1="46245" y1="18657" x2="46245" y2="18657"/>
                        <a14:backgroundMark x1="20356" y1="23881" x2="20356" y2="23881"/>
                        <a14:backgroundMark x1="26285" y1="88060" x2="26285" y2="88060"/>
                        <a14:backgroundMark x1="86364" y1="83582" x2="86364" y2="83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132" y="275578"/>
            <a:ext cx="991724" cy="26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61EC2F-FFB1-475E-B5B6-544C0D8C38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61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2E5140-EA04-4CB3-A1F7-44CA93E71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2E5140-EA04-4CB3-A1F7-44CA93E71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B2E5140-EA04-4CB3-A1F7-44CA93E715D1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5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2E5140-EA04-4CB3-A1F7-44CA93E71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9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2E5140-EA04-4CB3-A1F7-44CA93E71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7"/>
          <p:cNvSpPr txBox="1">
            <a:spLocks/>
          </p:cNvSpPr>
          <p:nvPr userDrawn="1"/>
        </p:nvSpPr>
        <p:spPr>
          <a:xfrm>
            <a:off x="11633200" y="6370864"/>
            <a:ext cx="51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2E5140-EA04-4CB3-A1F7-44CA93E71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5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5491-C04F-4DB4-A888-26972E14F2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ishar/mit-deep-learning-book-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sentdex" TargetMode="External"/><Relationship Id="rId2" Type="http://schemas.openxmlformats.org/officeDocument/2006/relationships/hyperlink" Target="https://www.youtube.com/user/keeroy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ics.uci.edu/ml/index.php" TargetMode="External"/><Relationship Id="rId5" Type="http://schemas.openxmlformats.org/officeDocument/2006/relationships/hyperlink" Target="https://www.youtube.com/channel/UC9OeZkIwhzfv-_Cb7fCikLQ" TargetMode="External"/><Relationship Id="rId4" Type="http://schemas.openxmlformats.org/officeDocument/2006/relationships/hyperlink" Target="https://www.youtube.com/channel/UCWN3xxRkmTPmbKwht9FuE5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207625" y="4095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1" y="3008092"/>
            <a:ext cx="7087813" cy="3849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8822" y="3724140"/>
            <a:ext cx="58759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cs typeface="Calibri"/>
              </a:rPr>
              <a:t>Systems Limited</a:t>
            </a:r>
            <a:endParaRPr lang="en-US" sz="4000" b="1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cs typeface="Calibri"/>
              </a:rPr>
              <a:t>AI and Machine learning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cs typeface="Calibri"/>
              </a:rPr>
              <a:t>Competency</a:t>
            </a:r>
            <a:endParaRPr lang="en-US" sz="3200" b="1" dirty="0" smtClean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4750" y="4826000"/>
            <a:ext cx="5937250" cy="20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07625" y="6282990"/>
            <a:ext cx="2163290" cy="524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4000"/>
              </a:lnSpc>
            </a:pPr>
            <a:r>
              <a:rPr lang="en-US" sz="1400" b="1" dirty="0" smtClean="0">
                <a:solidFill>
                  <a:srgbClr val="333F50"/>
                </a:solidFill>
                <a:latin typeface="+mj-lt"/>
                <a:cs typeface="Calibri"/>
              </a:rPr>
              <a:t>www.systemsltd.com</a:t>
            </a:r>
            <a:endParaRPr lang="en-US" sz="1400" b="1" dirty="0">
              <a:solidFill>
                <a:srgbClr val="333F50"/>
              </a:solidFill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92" y="1254534"/>
            <a:ext cx="5373972" cy="82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759" y="475444"/>
            <a:ext cx="100547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 for Machine learning and AI</a:t>
            </a:r>
          </a:p>
          <a:p>
            <a:endParaRPr lang="en-US" sz="32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Courses and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 Learning </a:t>
            </a:r>
            <a:endParaRPr lang="en-US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Edx</a:t>
            </a:r>
            <a:endParaRPr lang="en-US" sz="1600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Udemy</a:t>
            </a:r>
            <a:endParaRPr lang="en-US" sz="1600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Udacity</a:t>
            </a:r>
            <a:endParaRPr lang="en-US" sz="1600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Coursera</a:t>
            </a:r>
          </a:p>
          <a:p>
            <a:endParaRPr lang="en-US" sz="16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</a:t>
            </a:r>
            <a:r>
              <a:rPr lang="en-US" sz="16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github.com/janishar/mit-deep-learning-book-pdf</a:t>
            </a:r>
            <a:endParaRPr lang="en-US" sz="1600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https://www.tableau.com/learn/articles/books-about-machine-learning</a:t>
            </a:r>
            <a:endParaRPr lang="en-US" sz="1600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>
            <a:noAutofit/>
          </a:bodyPr>
          <a:lstStyle/>
          <a:p>
            <a:r>
              <a:rPr lang="en-US" sz="3600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3302000" y="2276438"/>
            <a:ext cx="7010400" cy="107927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</a:rPr>
              <a:t>Qaisar Tanvir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i="1" dirty="0" smtClean="0"/>
              <a:t>Sr. Data Scientist at Systems Ltd, </a:t>
            </a:r>
            <a:r>
              <a:rPr lang="en-US" sz="2000" i="1" dirty="0" smtClean="0"/>
              <a:t>Machine Learning and Data science </a:t>
            </a:r>
            <a:r>
              <a:rPr lang="en-US" sz="2000" i="1" dirty="0" smtClean="0"/>
              <a:t>Department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302000" y="3540840"/>
            <a:ext cx="7416800" cy="131112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Data Scientist and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 Data enthusiast with professional experience in employing machine learning algorithms and tools for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image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classification, text analytics and financial data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predictions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E989-D798-4C62-8E93-3D2D613C248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162465" y="5108655"/>
            <a:ext cx="10546936" cy="746871"/>
          </a:xfrm>
        </p:spPr>
        <p:txBody>
          <a:bodyPr/>
          <a:lstStyle/>
          <a:p>
            <a:r>
              <a:rPr lang="en-US" dirty="0" smtClean="0"/>
              <a:t>Contact:</a:t>
            </a:r>
          </a:p>
          <a:p>
            <a:r>
              <a:rPr lang="en-US" sz="1600" dirty="0" smtClean="0"/>
              <a:t>Email </a:t>
            </a:r>
            <a:r>
              <a:rPr lang="en-US" sz="1600" dirty="0"/>
              <a:t>id</a:t>
            </a:r>
            <a:r>
              <a:rPr lang="en-US" sz="1600" dirty="0" smtClean="0"/>
              <a:t>: Qaisar.tanvir@outlook.com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65" y="2307845"/>
            <a:ext cx="1750552" cy="2513750"/>
          </a:xfrm>
          <a:prstGeom prst="rect">
            <a:avLst/>
          </a:prstGeom>
        </p:spPr>
      </p:pic>
      <p:pic>
        <p:nvPicPr>
          <p:cNvPr id="9" name="Picture Placeholder 1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433" b="97761" l="0" r="100000">
                        <a14:foregroundMark x1="2569" y1="21642" x2="9684" y2="20149"/>
                        <a14:foregroundMark x1="15020" y1="29851" x2="15020" y2="29851"/>
                        <a14:foregroundMark x1="28261" y1="29851" x2="28261" y2="29851"/>
                        <a14:foregroundMark x1="43281" y1="25373" x2="43281" y2="25373"/>
                        <a14:foregroundMark x1="49605" y1="42537" x2="49605" y2="42537"/>
                        <a14:foregroundMark x1="87549" y1="37313" x2="87549" y2="37313"/>
                        <a14:foregroundMark x1="46245" y1="18657" x2="46245" y2="18657"/>
                        <a14:backgroundMark x1="20356" y1="23881" x2="20356" y2="23881"/>
                        <a14:backgroundMark x1="26285" y1="88060" x2="26285" y2="88060"/>
                        <a14:backgroundMark x1="86364" y1="83582" x2="86364" y2="835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425" y="457048"/>
            <a:ext cx="2399949" cy="63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096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1" grpId="0"/>
      <p:bldP spid="2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80160" y="1972491"/>
            <a:ext cx="0" cy="1207847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0593" y="2103120"/>
            <a:ext cx="9300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(and whether) to implement machine learning in your organization</a:t>
            </a:r>
            <a:endParaRPr lang="en-US" sz="24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3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08" y="822824"/>
            <a:ext cx="11057165" cy="56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5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2" y="658007"/>
            <a:ext cx="9402653" cy="48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9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8" y="658007"/>
            <a:ext cx="11285965" cy="5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32" y="490165"/>
            <a:ext cx="6405473" cy="340774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880" y="475444"/>
            <a:ext cx="2971212" cy="223877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62" y="2901612"/>
            <a:ext cx="3437219" cy="37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2" y="658007"/>
            <a:ext cx="4556394" cy="506694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24" y="658007"/>
            <a:ext cx="3866793" cy="329428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24" y="3758120"/>
            <a:ext cx="483937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43F4-8922-4B13-83B5-8171DA93D35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759" y="475444"/>
            <a:ext cx="1005472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Resources for Machine learning and AI</a:t>
            </a:r>
          </a:p>
          <a:p>
            <a:endParaRPr lang="en-US" sz="32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Finding interesting things happening in AI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YouTube </a:t>
            </a:r>
          </a:p>
          <a:p>
            <a:pPr lvl="1"/>
            <a:r>
              <a:rPr lang="en-US" dirty="0">
                <a:hlinkClick r:id="rId2" tooltip="Two Minute Papers"/>
              </a:rPr>
              <a:t>Two Minute Papers</a:t>
            </a:r>
            <a:r>
              <a:rPr lang="en-US" dirty="0"/>
              <a:t> (60K subscribers, 3.3M views)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Intuitive Ai/ML projects, tutorials and demos.</a:t>
            </a:r>
            <a:endParaRPr lang="en-US" sz="24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YouTube </a:t>
            </a:r>
          </a:p>
          <a:p>
            <a:pPr lvl="1"/>
            <a:r>
              <a:rPr lang="en-US" dirty="0" err="1" smtClean="0">
                <a:hlinkClick r:id="rId3" tooltip="sentdex"/>
              </a:rPr>
              <a:t>sentdex</a:t>
            </a:r>
            <a:r>
              <a:rPr lang="en-US" dirty="0"/>
              <a:t> (225K subscribers, 21M views)</a:t>
            </a:r>
          </a:p>
          <a:p>
            <a:pPr lvl="1"/>
            <a:r>
              <a:rPr lang="en-US" dirty="0" err="1">
                <a:hlinkClick r:id="rId4" tooltip="Siraj Raval"/>
              </a:rPr>
              <a:t>Siraj</a:t>
            </a:r>
            <a:r>
              <a:rPr lang="en-US" dirty="0">
                <a:hlinkClick r:id="rId4" tooltip="Siraj Raval"/>
              </a:rPr>
              <a:t> </a:t>
            </a:r>
            <a:r>
              <a:rPr lang="en-US" dirty="0" err="1">
                <a:hlinkClick r:id="rId4" tooltip="Siraj Raval"/>
              </a:rPr>
              <a:t>Raval</a:t>
            </a:r>
            <a:r>
              <a:rPr lang="en-US" dirty="0"/>
              <a:t> (140K subscribers, 5M views)</a:t>
            </a:r>
          </a:p>
          <a:p>
            <a:pPr lvl="1"/>
            <a:r>
              <a:rPr lang="en-US" dirty="0" smtClean="0">
                <a:hlinkClick r:id="rId5" tooltip="DeepLearning.TV"/>
              </a:rPr>
              <a:t>DeepLearning.TV</a:t>
            </a:r>
            <a:r>
              <a:rPr lang="en-US" dirty="0"/>
              <a:t> (42K subscribers, 1.7M views)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Codes and Projects (</a:t>
            </a:r>
            <a:r>
              <a:rPr lang="en-US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are open-source</a:t>
            </a:r>
            <a:r>
              <a:rPr lang="en-US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Kaggle.com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Interesting Datasets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UCI Datasets : </a:t>
            </a:r>
            <a:r>
              <a:rPr lang="en-US" sz="1600" dirty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</a:t>
            </a:r>
            <a:r>
              <a:rPr lang="en-US" sz="16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archive.ics.uci.edu/ml/index.php</a:t>
            </a:r>
            <a:endParaRPr lang="en-US" sz="1600" dirty="0" smtClean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E75B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Kaggle.com</a:t>
            </a:r>
            <a:endParaRPr lang="en-US" sz="16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400" dirty="0">
              <a:solidFill>
                <a:srgbClr val="2E75B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8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25434</TotalTime>
  <Words>120</Words>
  <Application>Microsoft Office PowerPoint</Application>
  <PresentationFormat>Widescreen</PresentationFormat>
  <Paragraphs>52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Semilight</vt:lpstr>
      <vt:lpstr>Wingdings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Systems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Visionet Services Overview</dc:title>
  <dc:subject>Food Distribution, Supply Chain Automation</dc:subject>
  <dc:creator>Visionet Systems Inc.</dc:creator>
  <cp:lastModifiedBy>Qaisar Tanvir</cp:lastModifiedBy>
  <cp:revision>1461</cp:revision>
  <cp:lastPrinted>2015-11-12T22:10:51Z</cp:lastPrinted>
  <dcterms:created xsi:type="dcterms:W3CDTF">2013-11-18T10:31:58Z</dcterms:created>
  <dcterms:modified xsi:type="dcterms:W3CDTF">2018-11-23T18:22:13Z</dcterms:modified>
</cp:coreProperties>
</file>