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REAT%20KAIZER\Desktop\Cyclist%20data%202019\Divvy_Trips_2019_Q1_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GREAT%20KAIZER\Desktop\Cyclist%20data%202019\Divvy_Trips_2019_Q1_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REAT%20KAIZER\Desktop\Cyclist%20data%202019\Divvy_Trips_2019_Q1_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GREAT%20KAIZER\Desktop\Cyclist%20data%202019\Divvy_Trips_2019_Q1_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GREAT%20KAIZER\Desktop\Cyclist%20data%202019\Divvy_Trips_2019_Q1_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[Divvy_Trips_2019_Q1_1.xlsx]Pivot_chart!PivotTable3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Pivot_chart!$B$46:$B$47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Pivot_chart!$A$48:$A$49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Pivot_chart!$B$48:$B$49</c:f>
              <c:numCache>
                <c:formatCode>0.00%</c:formatCode>
                <c:ptCount val="2"/>
                <c:pt idx="0">
                  <c:v>0.31592249368155</c:v>
                </c:pt>
                <c:pt idx="1">
                  <c:v>0.191628145411478</c:v>
                </c:pt>
              </c:numCache>
            </c:numRef>
          </c:val>
        </c:ser>
        <c:ser>
          <c:idx val="1"/>
          <c:order val="1"/>
          <c:tx>
            <c:strRef>
              <c:f>Pivot_chart!$C$46:$C$47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Pivot_chart!$A$48:$A$49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Pivot_chart!$C$48:$C$49</c:f>
              <c:numCache>
                <c:formatCode>0.00%</c:formatCode>
                <c:ptCount val="2"/>
                <c:pt idx="0">
                  <c:v>0.68407750631845</c:v>
                </c:pt>
                <c:pt idx="1">
                  <c:v>0.808371854588522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98351856"/>
        <c:axId val="1998341040"/>
      </c:barChart>
      <c:catAx>
        <c:axId val="199835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8341040"/>
        <c:crosses val="autoZero"/>
        <c:auto val="1"/>
        <c:lblAlgn val="ctr"/>
        <c:lblOffset val="100"/>
        <c:noMultiLvlLbl val="0"/>
      </c:catAx>
      <c:valAx>
        <c:axId val="19983410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8351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[Divvy_Trips_2019_Q1_1.xlsx]Pivot_chart!PivotTable1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Pivot_chart!$B$17:$B$18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Pivot_chart!$A$19:$A$25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Pivot_chart!$B$19:$B$25</c:f>
              <c:numCache>
                <c:formatCode>0.00%</c:formatCode>
                <c:ptCount val="7"/>
                <c:pt idx="0">
                  <c:v>0.0135995851047097</c:v>
                </c:pt>
                <c:pt idx="1">
                  <c:v>0.0178438065394787</c:v>
                </c:pt>
                <c:pt idx="2">
                  <c:v>0.0209095082896267</c:v>
                </c:pt>
                <c:pt idx="3">
                  <c:v>0.0631664626286349</c:v>
                </c:pt>
                <c:pt idx="4">
                  <c:v>0.0326829505511386</c:v>
                </c:pt>
                <c:pt idx="5">
                  <c:v>0.0584587327671167</c:v>
                </c:pt>
                <c:pt idx="6">
                  <c:v>0.0253199350187282</c:v>
                </c:pt>
              </c:numCache>
            </c:numRef>
          </c:val>
        </c:ser>
        <c:ser>
          <c:idx val="1"/>
          <c:order val="1"/>
          <c:tx>
            <c:strRef>
              <c:f>Pivot_chart!$C$17:$C$18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elete val="1"/>
          </c:dLbls>
          <c:cat>
            <c:strRef>
              <c:f>Pivot_chart!$A$19:$A$25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Pivot_chart!$C$19:$C$25</c:f>
              <c:numCache>
                <c:formatCode>0.00%</c:formatCode>
                <c:ptCount val="7"/>
                <c:pt idx="0">
                  <c:v>0.114777797046432</c:v>
                </c:pt>
                <c:pt idx="1">
                  <c:v>0.135375043538983</c:v>
                </c:pt>
                <c:pt idx="2">
                  <c:v>0.11328089574293</c:v>
                </c:pt>
                <c:pt idx="3">
                  <c:v>0.124243357922802</c:v>
                </c:pt>
                <c:pt idx="4">
                  <c:v>0.134010282949114</c:v>
                </c:pt>
                <c:pt idx="5">
                  <c:v>0.0805094732166648</c:v>
                </c:pt>
                <c:pt idx="6">
                  <c:v>0.0658221686836401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4770208"/>
        <c:axId val="1024780192"/>
      </c:barChart>
      <c:catAx>
        <c:axId val="1024770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4780192"/>
        <c:crosses val="autoZero"/>
        <c:auto val="1"/>
        <c:lblAlgn val="ctr"/>
        <c:lblOffset val="100"/>
        <c:noMultiLvlLbl val="0"/>
      </c:catAx>
      <c:valAx>
        <c:axId val="1024780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%</a:t>
                </a:r>
                <a:r>
                  <a:rPr lang="en-IN" baseline="0"/>
                  <a:t> of Total Weekly ride duration</a:t>
                </a:r>
                <a:endParaRPr lang="en-IN" baseline="0"/>
              </a:p>
              <a:p>
                <a:pPr>
                  <a:defRPr lang="en-US"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2477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[Divvy_Trips_2019_Q1_1.xlsx]Pivot_chart!PivotTable2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Pivot_chart!$B$1:$B$2</c:f>
              <c:strCache>
                <c:ptCount val="1"/>
                <c:pt idx="0">
                  <c:v>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Pivot_chart!$A$3:$A$8</c:f>
              <c:strCache>
                <c:ptCount val="6"/>
                <c:pt idx="0">
                  <c:v>10 mins and less</c:v>
                </c:pt>
                <c:pt idx="1">
                  <c:v>10-20 mins</c:v>
                </c:pt>
                <c:pt idx="2">
                  <c:v>20-30 mins</c:v>
                </c:pt>
                <c:pt idx="3">
                  <c:v>40-50 mins</c:v>
                </c:pt>
                <c:pt idx="4">
                  <c:v>50 mins to 1 hour</c:v>
                </c:pt>
                <c:pt idx="5">
                  <c:v>More than 1 hour</c:v>
                </c:pt>
              </c:strCache>
            </c:strRef>
          </c:cat>
          <c:val>
            <c:numRef>
              <c:f>Pivot_chart!$B$3:$B$8</c:f>
              <c:numCache>
                <c:formatCode>General</c:formatCode>
                <c:ptCount val="6"/>
                <c:pt idx="0">
                  <c:v>3554</c:v>
                </c:pt>
                <c:pt idx="1">
                  <c:v>6102</c:v>
                </c:pt>
                <c:pt idx="2">
                  <c:v>5351</c:v>
                </c:pt>
                <c:pt idx="3">
                  <c:v>2651</c:v>
                </c:pt>
                <c:pt idx="4">
                  <c:v>1506</c:v>
                </c:pt>
                <c:pt idx="5">
                  <c:v>3999</c:v>
                </c:pt>
              </c:numCache>
            </c:numRef>
          </c:val>
        </c:ser>
        <c:ser>
          <c:idx val="1"/>
          <c:order val="1"/>
          <c:tx>
            <c:strRef>
              <c:f>Pivot_chart!$C$1:$C$2</c:f>
              <c:strCache>
                <c:ptCount val="1"/>
                <c:pt idx="0">
                  <c:v>Subscriber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Pivot_chart!$A$3:$A$8</c:f>
              <c:strCache>
                <c:ptCount val="6"/>
                <c:pt idx="0">
                  <c:v>10 mins and less</c:v>
                </c:pt>
                <c:pt idx="1">
                  <c:v>10-20 mins</c:v>
                </c:pt>
                <c:pt idx="2">
                  <c:v>20-30 mins</c:v>
                </c:pt>
                <c:pt idx="3">
                  <c:v>40-50 mins</c:v>
                </c:pt>
                <c:pt idx="4">
                  <c:v>50 mins to 1 hour</c:v>
                </c:pt>
                <c:pt idx="5">
                  <c:v>More than 1 hour</c:v>
                </c:pt>
              </c:strCache>
            </c:strRef>
          </c:cat>
          <c:val>
            <c:numRef>
              <c:f>Pivot_chart!$C$3:$C$8</c:f>
              <c:numCache>
                <c:formatCode>General</c:formatCode>
                <c:ptCount val="6"/>
                <c:pt idx="0">
                  <c:v>206234</c:v>
                </c:pt>
                <c:pt idx="1">
                  <c:v>97295</c:v>
                </c:pt>
                <c:pt idx="2">
                  <c:v>25749</c:v>
                </c:pt>
                <c:pt idx="3">
                  <c:v>8707</c:v>
                </c:pt>
                <c:pt idx="4">
                  <c:v>2114</c:v>
                </c:pt>
                <c:pt idx="5">
                  <c:v>1807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694128"/>
        <c:axId val="928715344"/>
      </c:barChart>
      <c:catAx>
        <c:axId val="928694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Ride</a:t>
                </a:r>
                <a:r>
                  <a:rPr lang="en-IN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duration </a:t>
                </a:r>
                <a:endParaRPr lang="en-IN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defRPr lang="en-US"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IN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928715344"/>
        <c:crosses val="autoZero"/>
        <c:auto val="1"/>
        <c:lblAlgn val="ctr"/>
        <c:lblOffset val="100"/>
        <c:noMultiLvlLbl val="0"/>
      </c:catAx>
      <c:valAx>
        <c:axId val="92871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Number</a:t>
                </a:r>
                <a:r>
                  <a:rPr lang="en-US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of Riders</a:t>
                </a:r>
                <a:endParaRPr lang="en-US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  <c:crossAx val="92869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  <a:sp3d>
      <a:extrusionClr>
        <a:srgbClr val="FFFFFF"/>
      </a:extrusionClr>
      <a:contourClr>
        <a:srgbClr val="FFFFFF"/>
      </a:contourClr>
    </a:sp3d>
  </c:spPr>
  <c:txPr>
    <a:bodyPr/>
    <a:lstStyle/>
    <a:p>
      <a:pPr>
        <a:defRPr lang="en-US">
          <a:solidFill>
            <a:schemeClr val="dk1"/>
          </a:solidFill>
          <a:latin typeface="+mn-lt"/>
          <a:ea typeface="+mn-ea"/>
          <a:cs typeface="+mn-cs"/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[Divvy_Trips_2019_Q1_1.xlsx]Pivot_chart!PivotTable6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Pivot_chart!$F$60:$F$61</c:f>
              <c:strCache>
                <c:ptCount val="1"/>
                <c:pt idx="0">
                  <c:v>10 mins and less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Pivot_chart!$E$62:$E$131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Pivot_chart!$F$62:$F$131</c:f>
              <c:numCache>
                <c:formatCode>General</c:formatCode>
                <c:ptCount val="69"/>
                <c:pt idx="1">
                  <c:v>42</c:v>
                </c:pt>
                <c:pt idx="2">
                  <c:v>69</c:v>
                </c:pt>
                <c:pt idx="3">
                  <c:v>485</c:v>
                </c:pt>
                <c:pt idx="4">
                  <c:v>1273</c:v>
                </c:pt>
                <c:pt idx="5">
                  <c:v>1153</c:v>
                </c:pt>
                <c:pt idx="6">
                  <c:v>1208</c:v>
                </c:pt>
                <c:pt idx="7">
                  <c:v>3103</c:v>
                </c:pt>
                <c:pt idx="8">
                  <c:v>5429</c:v>
                </c:pt>
                <c:pt idx="9">
                  <c:v>7627</c:v>
                </c:pt>
                <c:pt idx="10">
                  <c:v>8843</c:v>
                </c:pt>
                <c:pt idx="11">
                  <c:v>10784</c:v>
                </c:pt>
                <c:pt idx="12">
                  <c:v>9631</c:v>
                </c:pt>
                <c:pt idx="13">
                  <c:v>10790</c:v>
                </c:pt>
                <c:pt idx="14">
                  <c:v>12457</c:v>
                </c:pt>
                <c:pt idx="15">
                  <c:v>8327</c:v>
                </c:pt>
                <c:pt idx="16">
                  <c:v>9590</c:v>
                </c:pt>
                <c:pt idx="17">
                  <c:v>8200</c:v>
                </c:pt>
                <c:pt idx="18">
                  <c:v>8038</c:v>
                </c:pt>
                <c:pt idx="19">
                  <c:v>7428</c:v>
                </c:pt>
                <c:pt idx="20">
                  <c:v>5841</c:v>
                </c:pt>
                <c:pt idx="21">
                  <c:v>6446</c:v>
                </c:pt>
                <c:pt idx="22">
                  <c:v>6063</c:v>
                </c:pt>
                <c:pt idx="23">
                  <c:v>5769</c:v>
                </c:pt>
                <c:pt idx="24">
                  <c:v>4513</c:v>
                </c:pt>
                <c:pt idx="25">
                  <c:v>3879</c:v>
                </c:pt>
                <c:pt idx="26">
                  <c:v>5007</c:v>
                </c:pt>
                <c:pt idx="27">
                  <c:v>3323</c:v>
                </c:pt>
                <c:pt idx="28">
                  <c:v>2682</c:v>
                </c:pt>
                <c:pt idx="29">
                  <c:v>3244</c:v>
                </c:pt>
                <c:pt idx="30">
                  <c:v>2194</c:v>
                </c:pt>
                <c:pt idx="31">
                  <c:v>2759</c:v>
                </c:pt>
                <c:pt idx="32">
                  <c:v>2417</c:v>
                </c:pt>
                <c:pt idx="33">
                  <c:v>3494</c:v>
                </c:pt>
                <c:pt idx="34">
                  <c:v>3264</c:v>
                </c:pt>
                <c:pt idx="35">
                  <c:v>2930</c:v>
                </c:pt>
                <c:pt idx="36">
                  <c:v>1969</c:v>
                </c:pt>
                <c:pt idx="37">
                  <c:v>2736</c:v>
                </c:pt>
                <c:pt idx="38">
                  <c:v>2119</c:v>
                </c:pt>
                <c:pt idx="39">
                  <c:v>2775</c:v>
                </c:pt>
                <c:pt idx="40">
                  <c:v>2005</c:v>
                </c:pt>
                <c:pt idx="41">
                  <c:v>2807</c:v>
                </c:pt>
                <c:pt idx="42">
                  <c:v>2177</c:v>
                </c:pt>
                <c:pt idx="43">
                  <c:v>1775</c:v>
                </c:pt>
                <c:pt idx="44">
                  <c:v>1572</c:v>
                </c:pt>
                <c:pt idx="45">
                  <c:v>1355</c:v>
                </c:pt>
                <c:pt idx="46">
                  <c:v>1264</c:v>
                </c:pt>
                <c:pt idx="47">
                  <c:v>1186</c:v>
                </c:pt>
                <c:pt idx="48">
                  <c:v>1083</c:v>
                </c:pt>
                <c:pt idx="49">
                  <c:v>1010</c:v>
                </c:pt>
                <c:pt idx="50">
                  <c:v>677</c:v>
                </c:pt>
                <c:pt idx="51">
                  <c:v>734</c:v>
                </c:pt>
                <c:pt idx="52">
                  <c:v>703</c:v>
                </c:pt>
                <c:pt idx="53">
                  <c:v>199</c:v>
                </c:pt>
                <c:pt idx="54">
                  <c:v>158</c:v>
                </c:pt>
                <c:pt idx="55">
                  <c:v>221</c:v>
                </c:pt>
                <c:pt idx="56">
                  <c:v>71</c:v>
                </c:pt>
                <c:pt idx="57">
                  <c:v>110</c:v>
                </c:pt>
                <c:pt idx="58">
                  <c:v>92</c:v>
                </c:pt>
                <c:pt idx="59">
                  <c:v>7</c:v>
                </c:pt>
                <c:pt idx="60">
                  <c:v>23</c:v>
                </c:pt>
                <c:pt idx="61">
                  <c:v>39</c:v>
                </c:pt>
                <c:pt idx="62">
                  <c:v>1</c:v>
                </c:pt>
                <c:pt idx="63">
                  <c:v>15</c:v>
                </c:pt>
                <c:pt idx="64">
                  <c:v>7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Pivot_chart!$G$60:$G$61</c:f>
              <c:strCache>
                <c:ptCount val="1"/>
                <c:pt idx="0">
                  <c:v>10-20 mins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Pivot_chart!$E$62:$E$131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Pivot_chart!$G$62:$G$131</c:f>
              <c:numCache>
                <c:formatCode>General</c:formatCode>
                <c:ptCount val="69"/>
                <c:pt idx="0">
                  <c:v>1</c:v>
                </c:pt>
                <c:pt idx="1">
                  <c:v>17</c:v>
                </c:pt>
                <c:pt idx="2">
                  <c:v>21</c:v>
                </c:pt>
                <c:pt idx="3">
                  <c:v>125</c:v>
                </c:pt>
                <c:pt idx="4">
                  <c:v>318</c:v>
                </c:pt>
                <c:pt idx="5">
                  <c:v>226</c:v>
                </c:pt>
                <c:pt idx="6">
                  <c:v>374</c:v>
                </c:pt>
                <c:pt idx="7">
                  <c:v>1437</c:v>
                </c:pt>
                <c:pt idx="8">
                  <c:v>2073</c:v>
                </c:pt>
                <c:pt idx="9">
                  <c:v>2595</c:v>
                </c:pt>
                <c:pt idx="10">
                  <c:v>3779</c:v>
                </c:pt>
                <c:pt idx="11">
                  <c:v>5745</c:v>
                </c:pt>
                <c:pt idx="12">
                  <c:v>4643</c:v>
                </c:pt>
                <c:pt idx="13">
                  <c:v>4478</c:v>
                </c:pt>
                <c:pt idx="14">
                  <c:v>6297</c:v>
                </c:pt>
                <c:pt idx="15">
                  <c:v>4380</c:v>
                </c:pt>
                <c:pt idx="16">
                  <c:v>5413</c:v>
                </c:pt>
                <c:pt idx="17">
                  <c:v>3576</c:v>
                </c:pt>
                <c:pt idx="18">
                  <c:v>3543</c:v>
                </c:pt>
                <c:pt idx="19">
                  <c:v>3766</c:v>
                </c:pt>
                <c:pt idx="20">
                  <c:v>3528</c:v>
                </c:pt>
                <c:pt idx="21">
                  <c:v>2867</c:v>
                </c:pt>
                <c:pt idx="22">
                  <c:v>2702</c:v>
                </c:pt>
                <c:pt idx="23">
                  <c:v>2324</c:v>
                </c:pt>
                <c:pt idx="24">
                  <c:v>1921</c:v>
                </c:pt>
                <c:pt idx="25">
                  <c:v>2024</c:v>
                </c:pt>
                <c:pt idx="26">
                  <c:v>2139</c:v>
                </c:pt>
                <c:pt idx="27">
                  <c:v>1903</c:v>
                </c:pt>
                <c:pt idx="28">
                  <c:v>1351</c:v>
                </c:pt>
                <c:pt idx="29">
                  <c:v>1670</c:v>
                </c:pt>
                <c:pt idx="30">
                  <c:v>1224</c:v>
                </c:pt>
                <c:pt idx="31">
                  <c:v>1743</c:v>
                </c:pt>
                <c:pt idx="32">
                  <c:v>1244</c:v>
                </c:pt>
                <c:pt idx="33">
                  <c:v>1855</c:v>
                </c:pt>
                <c:pt idx="34">
                  <c:v>1786</c:v>
                </c:pt>
                <c:pt idx="35">
                  <c:v>1094</c:v>
                </c:pt>
                <c:pt idx="36">
                  <c:v>1027</c:v>
                </c:pt>
                <c:pt idx="37">
                  <c:v>1307</c:v>
                </c:pt>
                <c:pt idx="38">
                  <c:v>1301</c:v>
                </c:pt>
                <c:pt idx="39">
                  <c:v>1143</c:v>
                </c:pt>
                <c:pt idx="40">
                  <c:v>1106</c:v>
                </c:pt>
                <c:pt idx="41">
                  <c:v>1349</c:v>
                </c:pt>
                <c:pt idx="42">
                  <c:v>1124</c:v>
                </c:pt>
                <c:pt idx="43">
                  <c:v>1171</c:v>
                </c:pt>
                <c:pt idx="44">
                  <c:v>621</c:v>
                </c:pt>
                <c:pt idx="45">
                  <c:v>706</c:v>
                </c:pt>
                <c:pt idx="46">
                  <c:v>719</c:v>
                </c:pt>
                <c:pt idx="47">
                  <c:v>653</c:v>
                </c:pt>
                <c:pt idx="48">
                  <c:v>649</c:v>
                </c:pt>
                <c:pt idx="49">
                  <c:v>264</c:v>
                </c:pt>
                <c:pt idx="50">
                  <c:v>201</c:v>
                </c:pt>
                <c:pt idx="51">
                  <c:v>274</c:v>
                </c:pt>
                <c:pt idx="52">
                  <c:v>291</c:v>
                </c:pt>
                <c:pt idx="53">
                  <c:v>170</c:v>
                </c:pt>
                <c:pt idx="54">
                  <c:v>57</c:v>
                </c:pt>
                <c:pt idx="55">
                  <c:v>81</c:v>
                </c:pt>
                <c:pt idx="56">
                  <c:v>14</c:v>
                </c:pt>
                <c:pt idx="57">
                  <c:v>80</c:v>
                </c:pt>
                <c:pt idx="58">
                  <c:v>28</c:v>
                </c:pt>
                <c:pt idx="59">
                  <c:v>15</c:v>
                </c:pt>
                <c:pt idx="60">
                  <c:v>4</c:v>
                </c:pt>
                <c:pt idx="61">
                  <c:v>10</c:v>
                </c:pt>
                <c:pt idx="63">
                  <c:v>14</c:v>
                </c:pt>
                <c:pt idx="64">
                  <c:v>3</c:v>
                </c:pt>
                <c:pt idx="66">
                  <c:v>2</c:v>
                </c:pt>
                <c:pt idx="67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Pivot_chart!$H$60:$H$61</c:f>
              <c:strCache>
                <c:ptCount val="1"/>
                <c:pt idx="0">
                  <c:v>20-30 mins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Pivot_chart!$E$62:$E$131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Pivot_chart!$H$62:$H$131</c:f>
              <c:numCache>
                <c:formatCode>General</c:formatCode>
                <c:ptCount val="69"/>
                <c:pt idx="1">
                  <c:v>8</c:v>
                </c:pt>
                <c:pt idx="2">
                  <c:v>12</c:v>
                </c:pt>
                <c:pt idx="3">
                  <c:v>107</c:v>
                </c:pt>
                <c:pt idx="4">
                  <c:v>153</c:v>
                </c:pt>
                <c:pt idx="5">
                  <c:v>169</c:v>
                </c:pt>
                <c:pt idx="6">
                  <c:v>159</c:v>
                </c:pt>
                <c:pt idx="7">
                  <c:v>447</c:v>
                </c:pt>
                <c:pt idx="8">
                  <c:v>695</c:v>
                </c:pt>
                <c:pt idx="9">
                  <c:v>773</c:v>
                </c:pt>
                <c:pt idx="10">
                  <c:v>1035</c:v>
                </c:pt>
                <c:pt idx="11">
                  <c:v>1468</c:v>
                </c:pt>
                <c:pt idx="12">
                  <c:v>1253</c:v>
                </c:pt>
                <c:pt idx="13">
                  <c:v>1356</c:v>
                </c:pt>
                <c:pt idx="14">
                  <c:v>1465</c:v>
                </c:pt>
                <c:pt idx="15">
                  <c:v>1248</c:v>
                </c:pt>
                <c:pt idx="16">
                  <c:v>1403</c:v>
                </c:pt>
                <c:pt idx="17">
                  <c:v>978</c:v>
                </c:pt>
                <c:pt idx="18">
                  <c:v>1216</c:v>
                </c:pt>
                <c:pt idx="19">
                  <c:v>1139</c:v>
                </c:pt>
                <c:pt idx="20">
                  <c:v>856</c:v>
                </c:pt>
                <c:pt idx="21">
                  <c:v>729</c:v>
                </c:pt>
                <c:pt idx="22">
                  <c:v>602</c:v>
                </c:pt>
                <c:pt idx="23">
                  <c:v>662</c:v>
                </c:pt>
                <c:pt idx="24">
                  <c:v>639</c:v>
                </c:pt>
                <c:pt idx="25">
                  <c:v>473</c:v>
                </c:pt>
                <c:pt idx="26">
                  <c:v>578</c:v>
                </c:pt>
                <c:pt idx="27">
                  <c:v>504</c:v>
                </c:pt>
                <c:pt idx="28">
                  <c:v>361</c:v>
                </c:pt>
                <c:pt idx="29">
                  <c:v>676</c:v>
                </c:pt>
                <c:pt idx="30">
                  <c:v>386</c:v>
                </c:pt>
                <c:pt idx="31">
                  <c:v>394</c:v>
                </c:pt>
                <c:pt idx="32">
                  <c:v>202</c:v>
                </c:pt>
                <c:pt idx="33">
                  <c:v>344</c:v>
                </c:pt>
                <c:pt idx="34">
                  <c:v>519</c:v>
                </c:pt>
                <c:pt idx="35">
                  <c:v>320</c:v>
                </c:pt>
                <c:pt idx="36">
                  <c:v>424</c:v>
                </c:pt>
                <c:pt idx="37">
                  <c:v>359</c:v>
                </c:pt>
                <c:pt idx="38">
                  <c:v>246</c:v>
                </c:pt>
                <c:pt idx="39">
                  <c:v>380</c:v>
                </c:pt>
                <c:pt idx="40">
                  <c:v>211</c:v>
                </c:pt>
                <c:pt idx="41">
                  <c:v>211</c:v>
                </c:pt>
                <c:pt idx="42">
                  <c:v>165</c:v>
                </c:pt>
                <c:pt idx="43">
                  <c:v>277</c:v>
                </c:pt>
                <c:pt idx="44">
                  <c:v>104</c:v>
                </c:pt>
                <c:pt idx="45">
                  <c:v>234</c:v>
                </c:pt>
                <c:pt idx="46">
                  <c:v>80</c:v>
                </c:pt>
                <c:pt idx="47">
                  <c:v>168</c:v>
                </c:pt>
                <c:pt idx="48">
                  <c:v>115</c:v>
                </c:pt>
                <c:pt idx="49">
                  <c:v>87</c:v>
                </c:pt>
                <c:pt idx="50">
                  <c:v>39</c:v>
                </c:pt>
                <c:pt idx="51">
                  <c:v>47</c:v>
                </c:pt>
                <c:pt idx="52">
                  <c:v>92</c:v>
                </c:pt>
                <c:pt idx="53">
                  <c:v>74</c:v>
                </c:pt>
                <c:pt idx="54">
                  <c:v>15</c:v>
                </c:pt>
                <c:pt idx="55">
                  <c:v>21</c:v>
                </c:pt>
                <c:pt idx="56">
                  <c:v>2</c:v>
                </c:pt>
                <c:pt idx="57">
                  <c:v>94</c:v>
                </c:pt>
                <c:pt idx="58">
                  <c:v>8</c:v>
                </c:pt>
                <c:pt idx="59">
                  <c:v>1</c:v>
                </c:pt>
                <c:pt idx="61">
                  <c:v>1</c:v>
                </c:pt>
                <c:pt idx="64">
                  <c:v>3</c:v>
                </c:pt>
                <c:pt idx="66">
                  <c:v>2</c:v>
                </c:pt>
                <c:pt idx="67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Pivot_chart!$I$60:$I$61</c:f>
              <c:strCache>
                <c:ptCount val="1"/>
                <c:pt idx="0">
                  <c:v>40-50 mins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Pivot_chart!$E$62:$E$131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Pivot_chart!$I$62:$I$131</c:f>
              <c:numCache>
                <c:formatCode>General</c:formatCode>
                <c:ptCount val="69"/>
                <c:pt idx="1">
                  <c:v>6</c:v>
                </c:pt>
                <c:pt idx="2">
                  <c:v>3</c:v>
                </c:pt>
                <c:pt idx="3">
                  <c:v>38</c:v>
                </c:pt>
                <c:pt idx="4">
                  <c:v>39</c:v>
                </c:pt>
                <c:pt idx="5">
                  <c:v>55</c:v>
                </c:pt>
                <c:pt idx="6">
                  <c:v>64</c:v>
                </c:pt>
                <c:pt idx="7">
                  <c:v>177</c:v>
                </c:pt>
                <c:pt idx="8">
                  <c:v>183</c:v>
                </c:pt>
                <c:pt idx="9">
                  <c:v>277</c:v>
                </c:pt>
                <c:pt idx="10">
                  <c:v>302</c:v>
                </c:pt>
                <c:pt idx="11">
                  <c:v>502</c:v>
                </c:pt>
                <c:pt idx="12">
                  <c:v>356</c:v>
                </c:pt>
                <c:pt idx="13">
                  <c:v>473</c:v>
                </c:pt>
                <c:pt idx="14">
                  <c:v>571</c:v>
                </c:pt>
                <c:pt idx="15">
                  <c:v>433</c:v>
                </c:pt>
                <c:pt idx="16">
                  <c:v>515</c:v>
                </c:pt>
                <c:pt idx="17">
                  <c:v>277</c:v>
                </c:pt>
                <c:pt idx="18">
                  <c:v>363</c:v>
                </c:pt>
                <c:pt idx="19">
                  <c:v>373</c:v>
                </c:pt>
                <c:pt idx="20">
                  <c:v>246</c:v>
                </c:pt>
                <c:pt idx="21">
                  <c:v>382</c:v>
                </c:pt>
                <c:pt idx="22">
                  <c:v>281</c:v>
                </c:pt>
                <c:pt idx="23">
                  <c:v>364</c:v>
                </c:pt>
                <c:pt idx="24">
                  <c:v>240</c:v>
                </c:pt>
                <c:pt idx="25">
                  <c:v>86</c:v>
                </c:pt>
                <c:pt idx="26">
                  <c:v>259</c:v>
                </c:pt>
                <c:pt idx="27">
                  <c:v>143</c:v>
                </c:pt>
                <c:pt idx="28">
                  <c:v>114</c:v>
                </c:pt>
                <c:pt idx="29">
                  <c:v>165</c:v>
                </c:pt>
                <c:pt idx="30">
                  <c:v>140</c:v>
                </c:pt>
                <c:pt idx="31">
                  <c:v>89</c:v>
                </c:pt>
                <c:pt idx="32">
                  <c:v>114</c:v>
                </c:pt>
                <c:pt idx="33">
                  <c:v>67</c:v>
                </c:pt>
                <c:pt idx="34">
                  <c:v>243</c:v>
                </c:pt>
                <c:pt idx="35">
                  <c:v>38</c:v>
                </c:pt>
                <c:pt idx="36">
                  <c:v>62</c:v>
                </c:pt>
                <c:pt idx="37">
                  <c:v>200</c:v>
                </c:pt>
                <c:pt idx="38">
                  <c:v>76</c:v>
                </c:pt>
                <c:pt idx="39">
                  <c:v>202</c:v>
                </c:pt>
                <c:pt idx="40">
                  <c:v>91</c:v>
                </c:pt>
                <c:pt idx="41">
                  <c:v>90</c:v>
                </c:pt>
                <c:pt idx="42">
                  <c:v>39</c:v>
                </c:pt>
                <c:pt idx="43">
                  <c:v>70</c:v>
                </c:pt>
                <c:pt idx="44">
                  <c:v>67</c:v>
                </c:pt>
                <c:pt idx="45">
                  <c:v>64</c:v>
                </c:pt>
                <c:pt idx="46">
                  <c:v>43</c:v>
                </c:pt>
                <c:pt idx="47">
                  <c:v>33</c:v>
                </c:pt>
                <c:pt idx="48">
                  <c:v>41</c:v>
                </c:pt>
                <c:pt idx="49">
                  <c:v>11</c:v>
                </c:pt>
                <c:pt idx="50">
                  <c:v>8</c:v>
                </c:pt>
                <c:pt idx="51">
                  <c:v>21</c:v>
                </c:pt>
                <c:pt idx="52">
                  <c:v>35</c:v>
                </c:pt>
                <c:pt idx="53">
                  <c:v>19</c:v>
                </c:pt>
                <c:pt idx="55">
                  <c:v>7</c:v>
                </c:pt>
                <c:pt idx="57">
                  <c:v>18</c:v>
                </c:pt>
                <c:pt idx="58">
                  <c:v>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Pivot_chart!$J$60:$J$61</c:f>
              <c:strCache>
                <c:ptCount val="1"/>
                <c:pt idx="0">
                  <c:v>50 mins to 1 hour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Pivot_chart!$E$62:$E$131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Pivot_chart!$J$62:$J$131</c:f>
              <c:numCache>
                <c:formatCode>General</c:formatCode>
                <c:ptCount val="6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14</c:v>
                </c:pt>
                <c:pt idx="4">
                  <c:v>30</c:v>
                </c:pt>
                <c:pt idx="5">
                  <c:v>18</c:v>
                </c:pt>
                <c:pt idx="6">
                  <c:v>15</c:v>
                </c:pt>
                <c:pt idx="7">
                  <c:v>61</c:v>
                </c:pt>
                <c:pt idx="8">
                  <c:v>81</c:v>
                </c:pt>
                <c:pt idx="9">
                  <c:v>79</c:v>
                </c:pt>
                <c:pt idx="10">
                  <c:v>105</c:v>
                </c:pt>
                <c:pt idx="11">
                  <c:v>191</c:v>
                </c:pt>
                <c:pt idx="12">
                  <c:v>112</c:v>
                </c:pt>
                <c:pt idx="13">
                  <c:v>122</c:v>
                </c:pt>
                <c:pt idx="14">
                  <c:v>113</c:v>
                </c:pt>
                <c:pt idx="15">
                  <c:v>98</c:v>
                </c:pt>
                <c:pt idx="16">
                  <c:v>121</c:v>
                </c:pt>
                <c:pt idx="17">
                  <c:v>74</c:v>
                </c:pt>
                <c:pt idx="18">
                  <c:v>95</c:v>
                </c:pt>
                <c:pt idx="19">
                  <c:v>69</c:v>
                </c:pt>
                <c:pt idx="20">
                  <c:v>55</c:v>
                </c:pt>
                <c:pt idx="21">
                  <c:v>96</c:v>
                </c:pt>
                <c:pt idx="22">
                  <c:v>52</c:v>
                </c:pt>
                <c:pt idx="23">
                  <c:v>64</c:v>
                </c:pt>
                <c:pt idx="24">
                  <c:v>72</c:v>
                </c:pt>
                <c:pt idx="25">
                  <c:v>31</c:v>
                </c:pt>
                <c:pt idx="26">
                  <c:v>67</c:v>
                </c:pt>
                <c:pt idx="27">
                  <c:v>8</c:v>
                </c:pt>
                <c:pt idx="28">
                  <c:v>53</c:v>
                </c:pt>
                <c:pt idx="29">
                  <c:v>44</c:v>
                </c:pt>
                <c:pt idx="30">
                  <c:v>14</c:v>
                </c:pt>
                <c:pt idx="31">
                  <c:v>21</c:v>
                </c:pt>
                <c:pt idx="32">
                  <c:v>34</c:v>
                </c:pt>
                <c:pt idx="33">
                  <c:v>11</c:v>
                </c:pt>
                <c:pt idx="34">
                  <c:v>64</c:v>
                </c:pt>
                <c:pt idx="35">
                  <c:v>11</c:v>
                </c:pt>
                <c:pt idx="36">
                  <c:v>9</c:v>
                </c:pt>
                <c:pt idx="37">
                  <c:v>46</c:v>
                </c:pt>
                <c:pt idx="38">
                  <c:v>23</c:v>
                </c:pt>
                <c:pt idx="39">
                  <c:v>31</c:v>
                </c:pt>
                <c:pt idx="40">
                  <c:v>23</c:v>
                </c:pt>
                <c:pt idx="41">
                  <c:v>24</c:v>
                </c:pt>
                <c:pt idx="42">
                  <c:v>13</c:v>
                </c:pt>
                <c:pt idx="43">
                  <c:v>21</c:v>
                </c:pt>
                <c:pt idx="44">
                  <c:v>4</c:v>
                </c:pt>
                <c:pt idx="45">
                  <c:v>9</c:v>
                </c:pt>
                <c:pt idx="46">
                  <c:v>14</c:v>
                </c:pt>
                <c:pt idx="47">
                  <c:v>7</c:v>
                </c:pt>
                <c:pt idx="48">
                  <c:v>7</c:v>
                </c:pt>
                <c:pt idx="49">
                  <c:v>6</c:v>
                </c:pt>
                <c:pt idx="50">
                  <c:v>3</c:v>
                </c:pt>
                <c:pt idx="51">
                  <c:v>16</c:v>
                </c:pt>
                <c:pt idx="52">
                  <c:v>7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3</c:v>
                </c:pt>
                <c:pt idx="57">
                  <c:v>2</c:v>
                </c:pt>
                <c:pt idx="58">
                  <c:v>1</c:v>
                </c:pt>
                <c:pt idx="61">
                  <c:v>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Pivot_chart!$K$60:$K$61</c:f>
              <c:strCache>
                <c:ptCount val="1"/>
                <c:pt idx="0">
                  <c:v>More than 1 hour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Pivot_chart!$E$62:$E$131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Pivot_chart!$K$62:$K$131</c:f>
              <c:numCache>
                <c:formatCode>General</c:formatCode>
                <c:ptCount val="69"/>
                <c:pt idx="1">
                  <c:v>8</c:v>
                </c:pt>
                <c:pt idx="2">
                  <c:v>10</c:v>
                </c:pt>
                <c:pt idx="3">
                  <c:v>57</c:v>
                </c:pt>
                <c:pt idx="4">
                  <c:v>81</c:v>
                </c:pt>
                <c:pt idx="5">
                  <c:v>51</c:v>
                </c:pt>
                <c:pt idx="6">
                  <c:v>54</c:v>
                </c:pt>
                <c:pt idx="7">
                  <c:v>110</c:v>
                </c:pt>
                <c:pt idx="8">
                  <c:v>98</c:v>
                </c:pt>
                <c:pt idx="9">
                  <c:v>99</c:v>
                </c:pt>
                <c:pt idx="10">
                  <c:v>133</c:v>
                </c:pt>
                <c:pt idx="11">
                  <c:v>234</c:v>
                </c:pt>
                <c:pt idx="12">
                  <c:v>151</c:v>
                </c:pt>
                <c:pt idx="13">
                  <c:v>191</c:v>
                </c:pt>
                <c:pt idx="14">
                  <c:v>111</c:v>
                </c:pt>
                <c:pt idx="15">
                  <c:v>102</c:v>
                </c:pt>
                <c:pt idx="16">
                  <c:v>113</c:v>
                </c:pt>
                <c:pt idx="17">
                  <c:v>105</c:v>
                </c:pt>
                <c:pt idx="18">
                  <c:v>156</c:v>
                </c:pt>
                <c:pt idx="19">
                  <c:v>60</c:v>
                </c:pt>
                <c:pt idx="20">
                  <c:v>33</c:v>
                </c:pt>
                <c:pt idx="21">
                  <c:v>121</c:v>
                </c:pt>
                <c:pt idx="22">
                  <c:v>33</c:v>
                </c:pt>
                <c:pt idx="23">
                  <c:v>64</c:v>
                </c:pt>
                <c:pt idx="24">
                  <c:v>47</c:v>
                </c:pt>
                <c:pt idx="25">
                  <c:v>30</c:v>
                </c:pt>
                <c:pt idx="26">
                  <c:v>66</c:v>
                </c:pt>
                <c:pt idx="27">
                  <c:v>16</c:v>
                </c:pt>
                <c:pt idx="28">
                  <c:v>30</c:v>
                </c:pt>
                <c:pt idx="29">
                  <c:v>43</c:v>
                </c:pt>
                <c:pt idx="30">
                  <c:v>15</c:v>
                </c:pt>
                <c:pt idx="31">
                  <c:v>25</c:v>
                </c:pt>
                <c:pt idx="32">
                  <c:v>12</c:v>
                </c:pt>
                <c:pt idx="33">
                  <c:v>18</c:v>
                </c:pt>
                <c:pt idx="34">
                  <c:v>47</c:v>
                </c:pt>
                <c:pt idx="35">
                  <c:v>15</c:v>
                </c:pt>
                <c:pt idx="36">
                  <c:v>8</c:v>
                </c:pt>
                <c:pt idx="37">
                  <c:v>15</c:v>
                </c:pt>
                <c:pt idx="38">
                  <c:v>13</c:v>
                </c:pt>
                <c:pt idx="39">
                  <c:v>38</c:v>
                </c:pt>
                <c:pt idx="40">
                  <c:v>13</c:v>
                </c:pt>
                <c:pt idx="41">
                  <c:v>27</c:v>
                </c:pt>
                <c:pt idx="42">
                  <c:v>16</c:v>
                </c:pt>
                <c:pt idx="43">
                  <c:v>22</c:v>
                </c:pt>
                <c:pt idx="44">
                  <c:v>9</c:v>
                </c:pt>
                <c:pt idx="45">
                  <c:v>8</c:v>
                </c:pt>
                <c:pt idx="46">
                  <c:v>16</c:v>
                </c:pt>
                <c:pt idx="47">
                  <c:v>5</c:v>
                </c:pt>
                <c:pt idx="48">
                  <c:v>9</c:v>
                </c:pt>
                <c:pt idx="49">
                  <c:v>6</c:v>
                </c:pt>
                <c:pt idx="50">
                  <c:v>2</c:v>
                </c:pt>
                <c:pt idx="51">
                  <c:v>4</c:v>
                </c:pt>
                <c:pt idx="52">
                  <c:v>4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3</c:v>
                </c:pt>
                <c:pt idx="57">
                  <c:v>3</c:v>
                </c:pt>
                <c:pt idx="58">
                  <c:v>1</c:v>
                </c:pt>
                <c:pt idx="6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8713264"/>
        <c:axId val="928709936"/>
      </c:lineChart>
      <c:catAx>
        <c:axId val="928713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8709936"/>
        <c:crosses val="autoZero"/>
        <c:auto val="1"/>
        <c:lblAlgn val="ctr"/>
        <c:lblOffset val="100"/>
        <c:noMultiLvlLbl val="0"/>
      </c:catAx>
      <c:valAx>
        <c:axId val="92870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users</a:t>
                </a:r>
                <a:endParaRPr lang="en-IN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871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[Divvy_Trips_2019_Q1_1.xlsx]Pivot_chart!PivotTable8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Gender of Riders vs Age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Pivot_chart!$B$60:$B$61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Pivot_chart!$A$62:$A$130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Pivot_chart!$B$62:$B$130</c:f>
              <c:numCache>
                <c:formatCode>General</c:formatCode>
                <c:ptCount val="69"/>
                <c:pt idx="1">
                  <c:v>28</c:v>
                </c:pt>
                <c:pt idx="2">
                  <c:v>71</c:v>
                </c:pt>
                <c:pt idx="3">
                  <c:v>286</c:v>
                </c:pt>
                <c:pt idx="4">
                  <c:v>299</c:v>
                </c:pt>
                <c:pt idx="5">
                  <c:v>383</c:v>
                </c:pt>
                <c:pt idx="6">
                  <c:v>431</c:v>
                </c:pt>
                <c:pt idx="7">
                  <c:v>1190</c:v>
                </c:pt>
                <c:pt idx="8">
                  <c:v>2122</c:v>
                </c:pt>
                <c:pt idx="9">
                  <c:v>2354</c:v>
                </c:pt>
                <c:pt idx="10">
                  <c:v>2772</c:v>
                </c:pt>
                <c:pt idx="11">
                  <c:v>4196</c:v>
                </c:pt>
                <c:pt idx="12">
                  <c:v>4391</c:v>
                </c:pt>
                <c:pt idx="13">
                  <c:v>4533</c:v>
                </c:pt>
                <c:pt idx="14">
                  <c:v>4523</c:v>
                </c:pt>
                <c:pt idx="15">
                  <c:v>2755</c:v>
                </c:pt>
                <c:pt idx="16">
                  <c:v>3011</c:v>
                </c:pt>
                <c:pt idx="17">
                  <c:v>2425</c:v>
                </c:pt>
                <c:pt idx="18">
                  <c:v>2566</c:v>
                </c:pt>
                <c:pt idx="19">
                  <c:v>2604</c:v>
                </c:pt>
                <c:pt idx="20">
                  <c:v>1916</c:v>
                </c:pt>
                <c:pt idx="21">
                  <c:v>1954</c:v>
                </c:pt>
                <c:pt idx="22">
                  <c:v>1382</c:v>
                </c:pt>
                <c:pt idx="23">
                  <c:v>1761</c:v>
                </c:pt>
                <c:pt idx="24">
                  <c:v>1329</c:v>
                </c:pt>
                <c:pt idx="25">
                  <c:v>911</c:v>
                </c:pt>
                <c:pt idx="26">
                  <c:v>1416</c:v>
                </c:pt>
                <c:pt idx="27">
                  <c:v>909</c:v>
                </c:pt>
                <c:pt idx="28">
                  <c:v>755</c:v>
                </c:pt>
                <c:pt idx="29">
                  <c:v>942</c:v>
                </c:pt>
                <c:pt idx="30">
                  <c:v>695</c:v>
                </c:pt>
                <c:pt idx="31">
                  <c:v>685</c:v>
                </c:pt>
                <c:pt idx="32">
                  <c:v>553</c:v>
                </c:pt>
                <c:pt idx="33">
                  <c:v>660</c:v>
                </c:pt>
                <c:pt idx="34">
                  <c:v>694</c:v>
                </c:pt>
                <c:pt idx="35">
                  <c:v>1123</c:v>
                </c:pt>
                <c:pt idx="36">
                  <c:v>763</c:v>
                </c:pt>
                <c:pt idx="37">
                  <c:v>571</c:v>
                </c:pt>
                <c:pt idx="38">
                  <c:v>791</c:v>
                </c:pt>
                <c:pt idx="39">
                  <c:v>811</c:v>
                </c:pt>
                <c:pt idx="40">
                  <c:v>424</c:v>
                </c:pt>
                <c:pt idx="41">
                  <c:v>1038</c:v>
                </c:pt>
                <c:pt idx="42">
                  <c:v>398</c:v>
                </c:pt>
                <c:pt idx="43">
                  <c:v>405</c:v>
                </c:pt>
                <c:pt idx="44">
                  <c:v>559</c:v>
                </c:pt>
                <c:pt idx="45">
                  <c:v>436</c:v>
                </c:pt>
                <c:pt idx="46">
                  <c:v>553</c:v>
                </c:pt>
                <c:pt idx="47">
                  <c:v>495</c:v>
                </c:pt>
                <c:pt idx="48">
                  <c:v>270</c:v>
                </c:pt>
                <c:pt idx="49">
                  <c:v>153</c:v>
                </c:pt>
                <c:pt idx="50">
                  <c:v>134</c:v>
                </c:pt>
                <c:pt idx="51">
                  <c:v>101</c:v>
                </c:pt>
                <c:pt idx="52">
                  <c:v>176</c:v>
                </c:pt>
                <c:pt idx="53">
                  <c:v>56</c:v>
                </c:pt>
                <c:pt idx="54">
                  <c:v>32</c:v>
                </c:pt>
                <c:pt idx="55">
                  <c:v>57</c:v>
                </c:pt>
                <c:pt idx="56">
                  <c:v>58</c:v>
                </c:pt>
                <c:pt idx="66">
                  <c:v>3</c:v>
                </c:pt>
                <c:pt idx="67">
                  <c:v>7</c:v>
                </c:pt>
                <c:pt idx="68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Pivot_chart!$C$60:$C$61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Pivot_chart!$A$62:$A$130</c:f>
              <c:strCache>
                <c:ptCount val="69"/>
                <c:pt idx="0">
                  <c:v>19</c:v>
                </c:pt>
                <c:pt idx="1">
                  <c:v>20</c:v>
                </c:pt>
                <c:pt idx="2">
                  <c:v>21</c:v>
                </c:pt>
                <c:pt idx="3">
                  <c:v>22</c:v>
                </c:pt>
                <c:pt idx="4">
                  <c:v>23</c:v>
                </c:pt>
                <c:pt idx="5">
                  <c:v>24</c:v>
                </c:pt>
                <c:pt idx="6">
                  <c:v>25</c:v>
                </c:pt>
                <c:pt idx="7">
                  <c:v>26</c:v>
                </c:pt>
                <c:pt idx="8">
                  <c:v>27</c:v>
                </c:pt>
                <c:pt idx="9">
                  <c:v>28</c:v>
                </c:pt>
                <c:pt idx="10">
                  <c:v>29</c:v>
                </c:pt>
                <c:pt idx="11">
                  <c:v>30</c:v>
                </c:pt>
                <c:pt idx="12">
                  <c:v>31</c:v>
                </c:pt>
                <c:pt idx="13">
                  <c:v>32</c:v>
                </c:pt>
                <c:pt idx="14">
                  <c:v>33</c:v>
                </c:pt>
                <c:pt idx="15">
                  <c:v>34</c:v>
                </c:pt>
                <c:pt idx="16">
                  <c:v>35</c:v>
                </c:pt>
                <c:pt idx="17">
                  <c:v>36</c:v>
                </c:pt>
                <c:pt idx="18">
                  <c:v>37</c:v>
                </c:pt>
                <c:pt idx="19">
                  <c:v>38</c:v>
                </c:pt>
                <c:pt idx="20">
                  <c:v>39</c:v>
                </c:pt>
                <c:pt idx="21">
                  <c:v>40</c:v>
                </c:pt>
                <c:pt idx="22">
                  <c:v>41</c:v>
                </c:pt>
                <c:pt idx="23">
                  <c:v>42</c:v>
                </c:pt>
                <c:pt idx="24">
                  <c:v>43</c:v>
                </c:pt>
                <c:pt idx="25">
                  <c:v>44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49</c:v>
                </c:pt>
                <c:pt idx="31">
                  <c:v>50</c:v>
                </c:pt>
                <c:pt idx="32">
                  <c:v>51</c:v>
                </c:pt>
                <c:pt idx="33">
                  <c:v>52</c:v>
                </c:pt>
                <c:pt idx="34">
                  <c:v>53</c:v>
                </c:pt>
                <c:pt idx="35">
                  <c:v>54</c:v>
                </c:pt>
                <c:pt idx="36">
                  <c:v>55</c:v>
                </c:pt>
                <c:pt idx="37">
                  <c:v>56</c:v>
                </c:pt>
                <c:pt idx="38">
                  <c:v>57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61</c:v>
                </c:pt>
                <c:pt idx="43">
                  <c:v>62</c:v>
                </c:pt>
                <c:pt idx="44">
                  <c:v>63</c:v>
                </c:pt>
                <c:pt idx="45">
                  <c:v>64</c:v>
                </c:pt>
                <c:pt idx="46">
                  <c:v>65</c:v>
                </c:pt>
                <c:pt idx="47">
                  <c:v>66</c:v>
                </c:pt>
                <c:pt idx="48">
                  <c:v>67</c:v>
                </c:pt>
                <c:pt idx="49">
                  <c:v>68</c:v>
                </c:pt>
                <c:pt idx="50">
                  <c:v>69</c:v>
                </c:pt>
                <c:pt idx="51">
                  <c:v>70</c:v>
                </c:pt>
                <c:pt idx="52">
                  <c:v>71</c:v>
                </c:pt>
                <c:pt idx="53">
                  <c:v>72</c:v>
                </c:pt>
                <c:pt idx="54">
                  <c:v>73</c:v>
                </c:pt>
                <c:pt idx="55">
                  <c:v>74</c:v>
                </c:pt>
                <c:pt idx="56">
                  <c:v>75</c:v>
                </c:pt>
                <c:pt idx="57">
                  <c:v>76</c:v>
                </c:pt>
                <c:pt idx="58">
                  <c:v>77</c:v>
                </c:pt>
                <c:pt idx="59">
                  <c:v>78</c:v>
                </c:pt>
                <c:pt idx="60">
                  <c:v>79</c:v>
                </c:pt>
                <c:pt idx="61">
                  <c:v>80</c:v>
                </c:pt>
                <c:pt idx="62">
                  <c:v>81</c:v>
                </c:pt>
                <c:pt idx="63">
                  <c:v>82</c:v>
                </c:pt>
                <c:pt idx="64">
                  <c:v>83</c:v>
                </c:pt>
                <c:pt idx="65">
                  <c:v>84</c:v>
                </c:pt>
                <c:pt idx="66">
                  <c:v>88</c:v>
                </c:pt>
                <c:pt idx="67">
                  <c:v>89</c:v>
                </c:pt>
                <c:pt idx="68">
                  <c:v>91</c:v>
                </c:pt>
              </c:strCache>
            </c:strRef>
          </c:cat>
          <c:val>
            <c:numRef>
              <c:f>Pivot_chart!$C$62:$C$130</c:f>
              <c:numCache>
                <c:formatCode>General</c:formatCode>
                <c:ptCount val="69"/>
                <c:pt idx="0">
                  <c:v>2</c:v>
                </c:pt>
                <c:pt idx="1">
                  <c:v>51</c:v>
                </c:pt>
                <c:pt idx="2">
                  <c:v>47</c:v>
                </c:pt>
                <c:pt idx="3">
                  <c:v>534</c:v>
                </c:pt>
                <c:pt idx="4">
                  <c:v>1589</c:v>
                </c:pt>
                <c:pt idx="5">
                  <c:v>1285</c:v>
                </c:pt>
                <c:pt idx="6">
                  <c:v>1437</c:v>
                </c:pt>
                <c:pt idx="7">
                  <c:v>4106</c:v>
                </c:pt>
                <c:pt idx="8">
                  <c:v>6422</c:v>
                </c:pt>
                <c:pt idx="9">
                  <c:v>9078</c:v>
                </c:pt>
                <c:pt idx="10">
                  <c:v>11379</c:v>
                </c:pt>
                <c:pt idx="11">
                  <c:v>14712</c:v>
                </c:pt>
                <c:pt idx="12">
                  <c:v>11701</c:v>
                </c:pt>
                <c:pt idx="13">
                  <c:v>12842</c:v>
                </c:pt>
                <c:pt idx="14">
                  <c:v>16391</c:v>
                </c:pt>
                <c:pt idx="15">
                  <c:v>11794</c:v>
                </c:pt>
                <c:pt idx="16">
                  <c:v>14131</c:v>
                </c:pt>
                <c:pt idx="17">
                  <c:v>10704</c:v>
                </c:pt>
                <c:pt idx="18">
                  <c:v>10795</c:v>
                </c:pt>
                <c:pt idx="19">
                  <c:v>10224</c:v>
                </c:pt>
                <c:pt idx="20">
                  <c:v>8641</c:v>
                </c:pt>
                <c:pt idx="21">
                  <c:v>8271</c:v>
                </c:pt>
                <c:pt idx="22">
                  <c:v>8263</c:v>
                </c:pt>
                <c:pt idx="23">
                  <c:v>7470</c:v>
                </c:pt>
                <c:pt idx="24">
                  <c:v>6084</c:v>
                </c:pt>
                <c:pt idx="25">
                  <c:v>5611</c:v>
                </c:pt>
                <c:pt idx="26">
                  <c:v>6697</c:v>
                </c:pt>
                <c:pt idx="27">
                  <c:v>4982</c:v>
                </c:pt>
                <c:pt idx="28">
                  <c:v>3817</c:v>
                </c:pt>
                <c:pt idx="29">
                  <c:v>4797</c:v>
                </c:pt>
                <c:pt idx="30">
                  <c:v>3278</c:v>
                </c:pt>
                <c:pt idx="31">
                  <c:v>4324</c:v>
                </c:pt>
                <c:pt idx="32">
                  <c:v>3470</c:v>
                </c:pt>
                <c:pt idx="33">
                  <c:v>5128</c:v>
                </c:pt>
                <c:pt idx="34">
                  <c:v>5221</c:v>
                </c:pt>
                <c:pt idx="35">
                  <c:v>3213</c:v>
                </c:pt>
                <c:pt idx="36">
                  <c:v>2701</c:v>
                </c:pt>
                <c:pt idx="37">
                  <c:v>4092</c:v>
                </c:pt>
                <c:pt idx="38">
                  <c:v>2987</c:v>
                </c:pt>
                <c:pt idx="39">
                  <c:v>3431</c:v>
                </c:pt>
                <c:pt idx="40">
                  <c:v>3025</c:v>
                </c:pt>
                <c:pt idx="41">
                  <c:v>3465</c:v>
                </c:pt>
                <c:pt idx="42">
                  <c:v>3134</c:v>
                </c:pt>
                <c:pt idx="43">
                  <c:v>2929</c:v>
                </c:pt>
                <c:pt idx="44">
                  <c:v>1818</c:v>
                </c:pt>
                <c:pt idx="45">
                  <c:v>1940</c:v>
                </c:pt>
                <c:pt idx="46">
                  <c:v>1583</c:v>
                </c:pt>
                <c:pt idx="47">
                  <c:v>1557</c:v>
                </c:pt>
                <c:pt idx="48">
                  <c:v>1634</c:v>
                </c:pt>
                <c:pt idx="49">
                  <c:v>1231</c:v>
                </c:pt>
                <c:pt idx="50">
                  <c:v>795</c:v>
                </c:pt>
                <c:pt idx="51">
                  <c:v>995</c:v>
                </c:pt>
                <c:pt idx="52">
                  <c:v>956</c:v>
                </c:pt>
                <c:pt idx="53">
                  <c:v>408</c:v>
                </c:pt>
                <c:pt idx="54">
                  <c:v>200</c:v>
                </c:pt>
                <c:pt idx="55">
                  <c:v>275</c:v>
                </c:pt>
                <c:pt idx="56">
                  <c:v>35</c:v>
                </c:pt>
                <c:pt idx="57">
                  <c:v>307</c:v>
                </c:pt>
                <c:pt idx="58">
                  <c:v>134</c:v>
                </c:pt>
                <c:pt idx="59">
                  <c:v>23</c:v>
                </c:pt>
                <c:pt idx="60">
                  <c:v>27</c:v>
                </c:pt>
                <c:pt idx="61">
                  <c:v>51</c:v>
                </c:pt>
                <c:pt idx="62">
                  <c:v>1</c:v>
                </c:pt>
                <c:pt idx="63">
                  <c:v>29</c:v>
                </c:pt>
                <c:pt idx="64">
                  <c:v>13</c:v>
                </c:pt>
                <c:pt idx="65">
                  <c:v>1</c:v>
                </c:pt>
                <c:pt idx="66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8725328"/>
        <c:axId val="928720752"/>
      </c:lineChart>
      <c:catAx>
        <c:axId val="928725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293531202456"/>
              <c:y val="0.89623946811536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8720752"/>
        <c:crosses val="autoZero"/>
        <c:auto val="1"/>
        <c:lblAlgn val="ctr"/>
        <c:lblOffset val="100"/>
        <c:noMultiLvlLbl val="0"/>
      </c:catAx>
      <c:valAx>
        <c:axId val="92872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/>
                  <a:t>Number of Users</a:t>
                </a:r>
                <a:endParaRPr lang="en-IN" baseline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872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2340-C1DD-4041-84D1-98CF1CCDA7B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FFF3-D1A2-4C6F-9613-4AE5AA358CD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1211" y="1973803"/>
            <a:ext cx="6759927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of Cyclist</a:t>
            </a:r>
            <a:endParaRPr lang="en-US" sz="7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(A bike share company based on 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Chichago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1429" y="5613820"/>
            <a:ext cx="36918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-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Md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Qaiser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Gul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792" y="1134207"/>
            <a:ext cx="102254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Business Problem </a:t>
            </a:r>
            <a:r>
              <a:rPr lang="en-IN" dirty="0" smtClean="0"/>
              <a:t>– </a:t>
            </a:r>
            <a:r>
              <a:rPr lang="en-IN" sz="2000" dirty="0" smtClean="0">
                <a:solidFill>
                  <a:srgbClr val="00B0F0"/>
                </a:solidFill>
              </a:rPr>
              <a:t>A big number of riders are Casual members (those who purchase single-ride or full-day passes) not Subscribers (those who have purchased annual membership) which is critical for future growth of the company.</a:t>
            </a:r>
            <a:endParaRPr lang="en-IN" sz="2000" dirty="0" smtClean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274885" y="3587262"/>
            <a:ext cx="10199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Goal</a:t>
            </a:r>
            <a:r>
              <a:rPr lang="en-IN" dirty="0" smtClean="0"/>
              <a:t> – </a:t>
            </a:r>
            <a:r>
              <a:rPr lang="en-IN" sz="2000" dirty="0" smtClean="0">
                <a:solidFill>
                  <a:srgbClr val="00B0F0"/>
                </a:solidFill>
              </a:rPr>
              <a:t>Converting Casual members into Subscribers by analysing how both of them use cyclist bikes differently and finding out possible solutions</a:t>
            </a:r>
            <a:endParaRPr lang="en-IN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49630" y="20701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Riders</a:t>
            </a:r>
            <a:endParaRPr 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849630" y="1844040"/>
          <a:ext cx="5181600" cy="389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849630" y="5347970"/>
            <a:ext cx="4332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There are around 12% more female casual users.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495" y="3194685"/>
            <a:ext cx="5589905" cy="25444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17335" y="4686300"/>
            <a:ext cx="51060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average trip duration of casual members is 42% more than Subscribers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5487670" y="4276725"/>
          <a:ext cx="6644640" cy="247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605155" y="736600"/>
          <a:ext cx="6708140" cy="344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7529830" y="1378585"/>
            <a:ext cx="4472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More than 50% of subscribers rides less than 10 mins.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Majority of Casual customers rides for shorter duration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62940" y="4397375"/>
            <a:ext cx="47428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Subscribers rides more often during weekdays but less frequent during weekends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Casual members rides less frequestn during the beginning of week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2685733" y="0"/>
            <a:ext cx="681926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between ride duration</a:t>
            </a:r>
            <a:endParaRPr lang="en-US" altLang="zh-CN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s 17"/>
          <p:cNvSpPr/>
          <p:nvPr/>
        </p:nvSpPr>
        <p:spPr>
          <a:xfrm>
            <a:off x="383540" y="3670935"/>
            <a:ext cx="7137400" cy="31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30488" y="-26670"/>
            <a:ext cx="679894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 between Age of Riders</a:t>
            </a:r>
            <a:endParaRPr lang="en-IN" altLang="en-US" sz="4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1" name="Content Placeholder 20"/>
          <p:cNvGraphicFramePr/>
          <p:nvPr>
            <p:ph sz="half" idx="1"/>
          </p:nvPr>
        </p:nvGraphicFramePr>
        <p:xfrm>
          <a:off x="383540" y="3670935"/>
          <a:ext cx="7137400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4" name="Content Placeholder 23"/>
          <p:cNvGraphicFramePr/>
          <p:nvPr>
            <p:ph sz="half" idx="2"/>
          </p:nvPr>
        </p:nvGraphicFramePr>
        <p:xfrm>
          <a:off x="4947285" y="708025"/>
          <a:ext cx="7136765" cy="293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 Box 26"/>
          <p:cNvSpPr txBox="1"/>
          <p:nvPr/>
        </p:nvSpPr>
        <p:spPr>
          <a:xfrm>
            <a:off x="327660" y="1041400"/>
            <a:ext cx="44259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Male members use bikes more often than female members.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Age range of 28 to 45 is contains the maximum number of members both of both Genders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7553325" y="4483735"/>
            <a:ext cx="4462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Riders use bikes mostly for shorter duration for less than 20 minutes of rides.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Age range of 28 to 45 use bikes for short distance travel</a:t>
            </a:r>
            <a:endParaRPr lang="en-IN" altLang="en-US"/>
          </a:p>
        </p:txBody>
      </p:sp>
      <p:sp>
        <p:nvSpPr>
          <p:cNvPr id="30" name="Rectangles 29"/>
          <p:cNvSpPr/>
          <p:nvPr/>
        </p:nvSpPr>
        <p:spPr>
          <a:xfrm>
            <a:off x="4937125" y="725805"/>
            <a:ext cx="7146925" cy="281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 animBg="1"/>
      <p:bldP spid="27" grpId="1"/>
      <p:bldP spid="30" grpId="1" animBg="1"/>
      <p:bldP spid="18" grpId="0" animBg="1"/>
      <p:bldP spid="28" grpId="0"/>
      <p:bldP spid="18" grpId="1" animBg="1"/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4207193" y="546735"/>
            <a:ext cx="290131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54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</a:t>
            </a:r>
            <a:endParaRPr lang="en-IN" altLang="en-US" sz="5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3400" y="1908810"/>
            <a:ext cx="114141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accent6">
                    <a:lumMod val="75000"/>
                  </a:schemeClr>
                </a:solidFill>
              </a:rPr>
              <a:t>We have identified that around 45% of riders are not Subscribers but Casual riders.</a:t>
            </a: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accent6">
                    <a:lumMod val="75000"/>
                  </a:schemeClr>
                </a:solidFill>
              </a:rPr>
              <a:t>The frequency of renting bikes is more often during weekdays for Subscribers. </a:t>
            </a: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accent6">
                    <a:lumMod val="75000"/>
                  </a:schemeClr>
                </a:solidFill>
              </a:rPr>
              <a:t>More than 50% of riders use bikes to ride for short duration ( less than 20 minutes).</a:t>
            </a: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accent6">
                    <a:lumMod val="75000"/>
                  </a:schemeClr>
                </a:solidFill>
              </a:rPr>
              <a:t>Age range of 28 to 45 has the majority of customers.</a:t>
            </a: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accent6">
                    <a:lumMod val="75000"/>
                  </a:schemeClr>
                </a:solidFill>
              </a:rPr>
              <a:t>Male members use bikes more often than female members.</a:t>
            </a:r>
            <a:endParaRPr lang="en-IN" alt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1652588" y="500380"/>
            <a:ext cx="793686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4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should be our next step?</a:t>
            </a:r>
            <a:endParaRPr lang="en-IN" altLang="en-US" sz="4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0205" y="1657985"/>
            <a:ext cx="1145222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 sz="2800">
                <a:solidFill>
                  <a:schemeClr val="accent2">
                    <a:lumMod val="75000"/>
                  </a:schemeClr>
                </a:solidFill>
              </a:rPr>
              <a:t>Target places where the visit of people with age range 28 to 45 is more frequent.</a:t>
            </a:r>
            <a:endParaRPr lang="en-IN" altLang="en-US" sz="280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 sz="2800">
                <a:solidFill>
                  <a:schemeClr val="accent2">
                    <a:lumMod val="75000"/>
                  </a:schemeClr>
                </a:solidFill>
              </a:rPr>
              <a:t>Special attention on female rides should be given.</a:t>
            </a:r>
            <a:r>
              <a:rPr lang="en-IN" altLang="en-US" sz="2800"/>
              <a:t> </a:t>
            </a:r>
            <a:r>
              <a:rPr lang="en-IN" altLang="en-US" sz="2000">
                <a:solidFill>
                  <a:schemeClr val="accent6">
                    <a:lumMod val="75000"/>
                  </a:schemeClr>
                </a:solidFill>
              </a:rPr>
              <a:t>(Since there are 12% more female casual riders compared to subscribers. Giving attention to them should provide good results)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 sz="2800">
                <a:solidFill>
                  <a:schemeClr val="accent2">
                    <a:lumMod val="75000"/>
                  </a:schemeClr>
                </a:solidFill>
              </a:rPr>
              <a:t>Providing additional benifits during weekends.</a:t>
            </a:r>
            <a:r>
              <a:rPr lang="en-IN" altLang="en-US"/>
              <a:t> </a:t>
            </a:r>
            <a:r>
              <a:rPr lang="en-IN" altLang="en-US" sz="2000">
                <a:solidFill>
                  <a:schemeClr val="accent6">
                    <a:lumMod val="75000"/>
                  </a:schemeClr>
                </a:solidFill>
              </a:rPr>
              <a:t>( Since Casual members use bikes more often during weekends, providing extra benifits during weekends might be benificial)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3441065" y="2354580"/>
            <a:ext cx="4815840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8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IN" altLang="en-US" sz="80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Presentation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Kaizer</dc:creator>
  <cp:lastModifiedBy>GREAT KAIZER</cp:lastModifiedBy>
  <cp:revision>4</cp:revision>
  <dcterms:created xsi:type="dcterms:W3CDTF">2022-08-13T17:39:00Z</dcterms:created>
  <dcterms:modified xsi:type="dcterms:W3CDTF">2022-08-14T06:02:54Z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0B45ACCC4CAE4D91B1532F14269EA582</vt:lpwstr>
  </property>
  <property fmtid="{D5CDD505-2E9C-101B-9397-08002B2CF9AE}" pid="3" name="KSOProductBuildVer">
    <vt:lpwstr>1033-11.2.0.11254</vt:lpwstr>
  </property>
</Properties>
</file>