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naheim"/>
      <p:regular r:id="rId10"/>
    </p:embeddedFont>
    <p:embeddedFont>
      <p:font typeface="Barlow Condensed ExtraBold"/>
      <p:bold r:id="rId11"/>
      <p:boldItalic r:id="rId12"/>
    </p:embeddedFont>
    <p:embeddedFont>
      <p:font typeface="Overpass Mono"/>
      <p:regular r:id="rId13"/>
      <p:bold r:id="rId14"/>
    </p:embeddedFon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CondensedExtraBold-bold.fntdata"/><Relationship Id="rId10" Type="http://schemas.openxmlformats.org/officeDocument/2006/relationships/font" Target="fonts/Anaheim-regular.fntdata"/><Relationship Id="rId13" Type="http://schemas.openxmlformats.org/officeDocument/2006/relationships/font" Target="fonts/OverpassMono-regular.fntdata"/><Relationship Id="rId12" Type="http://schemas.openxmlformats.org/officeDocument/2006/relationships/font" Target="fonts/BarlowCondensed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regular.fntdata"/><Relationship Id="rId14" Type="http://schemas.openxmlformats.org/officeDocument/2006/relationships/font" Target="fonts/OverpassMono-bold.fntdata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este proyecto, se implementó una metodología basada en un enfoque de prueba y error. Inicialmente, se exploraron diferentes clasificadores utilizando todas las señales disponibles y calculando un total de 90 características.(Estas </a:t>
            </a:r>
            <a:r>
              <a:rPr lang="en"/>
              <a:t>características</a:t>
            </a:r>
            <a:r>
              <a:rPr lang="en"/>
              <a:t> fueron media, varianza, cruzamiento de cero, curtosis, </a:t>
            </a:r>
            <a:r>
              <a:rPr lang="en"/>
              <a:t>desviación</a:t>
            </a:r>
            <a:r>
              <a:rPr lang="en"/>
              <a:t> </a:t>
            </a:r>
            <a:r>
              <a:rPr lang="en"/>
              <a:t>estándar</a:t>
            </a:r>
            <a:r>
              <a:rPr lang="en"/>
              <a:t>, energia, maximo, minimo, el rango y la </a:t>
            </a:r>
            <a:r>
              <a:rPr lang="en"/>
              <a:t>asimetría</a:t>
            </a:r>
            <a:r>
              <a:rPr lang="en"/>
              <a:t> de las señales)  A partir de ahí, se adoptó un enfoque iterativo, ajustando y </a:t>
            </a:r>
            <a:r>
              <a:rPr lang="en"/>
              <a:t>afinando</a:t>
            </a:r>
            <a:r>
              <a:rPr lang="en"/>
              <a:t> la metodología paso a paso.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 proceso de ajuste y refinamiento consistió en la eliminación tanto de señales como de cálculos de características. Se evaluaron los resultados obtenidos en cada iteración para determinar qué señales y características eran realmente relevantes para la clasificación.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Además, se realizaron pruebas con diferentes métodos de filtrado. Estos métodos fueron aplicados en conjunto con varias formas de clasificación para determinar cuál combinación </a:t>
            </a:r>
            <a:r>
              <a:rPr lang="en"/>
              <a:t>obtenía</a:t>
            </a:r>
            <a:r>
              <a:rPr lang="en"/>
              <a:t> los mejores resultados de precisión.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a52991d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a52991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el desarrollo de este proyecto, se encontró que era necesario realizar ajustes en las señales utilizadas. Después de realizar diversas pruebas, se determinó que las señales body_acc_x, body_gyro_y y body_acc_z debian ser eliminadas.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Además, se aplicaron tres filtros diferentes: un filtro pasa alta y dos filtros pasa baja. Después de probar múltiples opciones, se determinó que estos tres filtros eran los más adecuados.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cuanto a las características calculadas. Se determinó que la media, la varianza, el cruce de cero y la asimetría eran las características más significativas, ya que su inclusión mejoraba los resultados obtenidos.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Además, durante la selección de las 24 características calculadas, se decidió excluir dos características: la asimetría_acc_y y la media_acc_y.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74a3d4c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74a3d4c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resultados preliminares obtenidos en el conjunto de validación antes de aplicar los filtros y reducir las características utilizando tres clasificadores fueron los siguientes: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Random Forest: Obtuvo una precisión del 89.25% en el conjunto de validación.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Red Neuronal 1: Logró una precisión del 86.6% en el conjunto de validación.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Red Neuronal 2: Alcanzó una precisión del 87.35% en el conjunto de validación.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Posteriormente, el clasificador Random Forest se utilizó en el conjunto de prueba y se obtuvo una precisión del 91.66%, según la competencia en Kaggle.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a52991d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a52991d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Después de aplicar los filtros, eliminar señales y reducir significativamente las características: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Random Forest: Obtuvo una precisión del 90.25% en el conjunto de validación después de los ajustes realizados.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Red Neuronal 1: Logró una precisión del 85.59% en el conjunto de validación.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Red Neuronal 2: Alcanzó una precisión del 80.15% en el conjunto de validación.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SVM Polinomial: Obtuvo una precisión del 84.3% en el conjunto de validación.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Random Forest con Grid Search: Al aplicar una grilla para seleccionar hiperparámetros, este clasificador obtuvo una precisión del 91.7% en el conjunto de validación.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Luego, el clasificador Random Forest, optimizado mediante la grilla, se evaluó con el conjunto de prueba y se obtuvo una precisión del 93.66% en la competencia de Kaggle, con un noveno lugar.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Cabe destacar que es posible mejorar aún más estos resultados</a:t>
            </a:r>
            <a:r>
              <a:rPr lang="en"/>
              <a:t>, como ajustando los hiperparametros de los clasificadores, utilizar </a:t>
            </a:r>
            <a:r>
              <a:rPr lang="en"/>
              <a:t>algún</a:t>
            </a:r>
            <a:r>
              <a:rPr lang="en"/>
              <a:t> ensamblado de modelos, mejorando el preprocesamiento de las señales, ya que los filtros utilizados son </a:t>
            </a:r>
            <a:r>
              <a:rPr lang="en"/>
              <a:t>básicos</a:t>
            </a:r>
            <a:r>
              <a:rPr lang="en"/>
              <a:t>, teniendo un mayor margen de mejora, probar con nuevas </a:t>
            </a:r>
            <a:r>
              <a:rPr lang="en"/>
              <a:t>características</a:t>
            </a:r>
            <a:r>
              <a:rPr lang="en"/>
              <a:t> o combinando </a:t>
            </a:r>
            <a:r>
              <a:rPr lang="en"/>
              <a:t>características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u-cursos.cl/usuario/c9c0a52a0f37fe2f093fc3e7bb2bcba0/" TargetMode="External"/><Relationship Id="rId4" Type="http://schemas.openxmlformats.org/officeDocument/2006/relationships/hyperlink" Target="https://www.u-cursos.cl/usuario/1d914015b6c87b47b8f7a4cb04fa6d2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311700" y="1609424"/>
            <a:ext cx="8520600" cy="140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Clasificación de actividades físicas utilizando señales de IMU: Metodología exploratoria y selección de características</a:t>
            </a:r>
            <a:endParaRPr sz="32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311700" y="3197900"/>
            <a:ext cx="8520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Alumno:Vicente Pinochet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Curso: EL4106-1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Profesor: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Javier Ruiz del Solar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Auxiliar: 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Patricio Loncomilla Z.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61425" y="485900"/>
            <a:ext cx="889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r>
              <a:rPr lang="en"/>
              <a:t> y Procesamiento</a:t>
            </a: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0" y="3001000"/>
            <a:ext cx="4002051" cy="18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00" y="1205372"/>
            <a:ext cx="4002051" cy="183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6"/>
          <p:cNvSpPr txBox="1"/>
          <p:nvPr>
            <p:ph idx="1" type="body"/>
          </p:nvPr>
        </p:nvSpPr>
        <p:spPr>
          <a:xfrm>
            <a:off x="4518825" y="1440975"/>
            <a:ext cx="44421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 metodología y el procesamiento desempeñan un papel esencial en el reconocimiento de actividades físicas. Estos pasos garantizan la calidad de los datos, la extracción de características relevantes y la selección de clasificadores adecuados. Con una metodología sólida y un procesamiento cuidadoso, se logra un reconocimiento preciso de las actividades físicas, lo que permite su aplicación en diversos campos, como el monitoreo de la actividad física y el diseño de sistemas inteligentes para el bienestar humano.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61425" y="485900"/>
            <a:ext cx="8899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Filtro y </a:t>
            </a:r>
            <a:r>
              <a:rPr lang="en"/>
              <a:t>Selección</a:t>
            </a:r>
            <a:r>
              <a:rPr lang="en"/>
              <a:t> de Señales</a:t>
            </a:r>
            <a:endParaRPr/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750" y="1409875"/>
            <a:ext cx="3002800" cy="22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050" y="1413773"/>
            <a:ext cx="3002801" cy="22365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>
            <p:ph idx="4294967295" type="subTitle"/>
          </p:nvPr>
        </p:nvSpPr>
        <p:spPr>
          <a:xfrm flipH="1">
            <a:off x="6382600" y="1032025"/>
            <a:ext cx="2467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 realiza un preprocesamiento de las señales para mejorar su calidad y eliminar ruido no deseado.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Una vez que las señales han sido preprocesadas, se procede a la extracción de características relevantes para la clasificación de las actividades físicas. </a:t>
            </a:r>
            <a:endParaRPr sz="1500"/>
          </a:p>
        </p:txBody>
      </p:sp>
      <p:sp>
        <p:nvSpPr>
          <p:cNvPr id="348" name="Google Shape;348;p27"/>
          <p:cNvSpPr txBox="1"/>
          <p:nvPr>
            <p:ph idx="4294967295" type="subTitle"/>
          </p:nvPr>
        </p:nvSpPr>
        <p:spPr>
          <a:xfrm flipH="1">
            <a:off x="148050" y="3702000"/>
            <a:ext cx="58455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Resultados de clustering antes del filtro, </a:t>
            </a:r>
            <a:r>
              <a:rPr lang="en"/>
              <a:t>selección</a:t>
            </a:r>
            <a:r>
              <a:rPr lang="en"/>
              <a:t> de señales y </a:t>
            </a:r>
            <a:r>
              <a:rPr lang="en"/>
              <a:t>disminución</a:t>
            </a:r>
            <a:r>
              <a:rPr lang="en"/>
              <a:t> de </a:t>
            </a:r>
            <a:r>
              <a:rPr lang="en"/>
              <a:t>características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537150" y="343200"/>
            <a:ext cx="7887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preliminares de los clasificadores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subTitle"/>
          </p:nvPr>
        </p:nvSpPr>
        <p:spPr>
          <a:xfrm flipH="1">
            <a:off x="118925" y="1240800"/>
            <a:ext cx="2467500" cy="29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 seleccionan y entrenan los clasificadores más adecuados para el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el entrenamiento, se ajustan los parámetros y se evalúa el rendimiento de los clasificadores con el conjunto de </a:t>
            </a:r>
            <a:r>
              <a:rPr lang="en"/>
              <a:t>validación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conjunto de prueba se obtiene un 0.91666 de </a:t>
            </a:r>
            <a:r>
              <a:rPr lang="en"/>
              <a:t>precisión</a:t>
            </a:r>
            <a:endParaRPr/>
          </a:p>
        </p:txBody>
      </p:sp>
      <p:pic>
        <p:nvPicPr>
          <p:cNvPr id="355" name="Google Shape;3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175" y="1388587"/>
            <a:ext cx="1773825" cy="15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054" y="1408613"/>
            <a:ext cx="1726721" cy="14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100" y="1388575"/>
            <a:ext cx="1773825" cy="150858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/>
        </p:nvSpPr>
        <p:spPr>
          <a:xfrm>
            <a:off x="2659525" y="2953300"/>
            <a:ext cx="16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0.8925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4600063" y="2953300"/>
            <a:ext cx="158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0.866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 Neuronal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(80,64) Relu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(64,64) Relu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(64,6) Softmax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6606677" y="2953300"/>
            <a:ext cx="188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</a:t>
            </a:r>
            <a:r>
              <a:rPr lang="en">
                <a:solidFill>
                  <a:schemeClr val="lt1"/>
                </a:solidFill>
              </a:rPr>
              <a:t>0.8735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 Neuronal Nueva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(80,64) Relu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(64,10) Tanh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(10,6)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537150" y="343200"/>
            <a:ext cx="7887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evaluación de Finales</a:t>
            </a:r>
            <a:endParaRPr/>
          </a:p>
        </p:txBody>
      </p:sp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8" y="1480630"/>
            <a:ext cx="1790288" cy="148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125" y="1480633"/>
            <a:ext cx="1790288" cy="148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413" y="1480625"/>
            <a:ext cx="1790288" cy="14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700" y="1480633"/>
            <a:ext cx="1790288" cy="148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988" y="1480625"/>
            <a:ext cx="1743184" cy="1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119850" y="3052400"/>
            <a:ext cx="16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0.9025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907988" y="3052400"/>
            <a:ext cx="158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0.859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 Neuronal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(22,64) Relu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(64,64) Relu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(64,6) Softmax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3533602" y="3052400"/>
            <a:ext cx="188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0.8015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 Neuronal Nueva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(22,64) Relu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(64,10) Tanh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(10,6)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5441602" y="3088950"/>
            <a:ext cx="18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0.843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SVM </a:t>
            </a:r>
            <a:r>
              <a:rPr lang="en">
                <a:solidFill>
                  <a:schemeClr val="lt1"/>
                </a:solidFill>
              </a:rPr>
              <a:t>Polinomial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7335688" y="3115400"/>
            <a:ext cx="16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Accuracy: 0.917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Forest Nuevo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29"/>
          <p:cNvSpPr txBox="1"/>
          <p:nvPr>
            <p:ph idx="1" type="subTitle"/>
          </p:nvPr>
        </p:nvSpPr>
        <p:spPr>
          <a:xfrm flipH="1">
            <a:off x="2984825" y="4200025"/>
            <a:ext cx="58455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r>
              <a:rPr lang="en"/>
              <a:t> kaggle: 93,66% con Random Forest Nuevo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