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5"/>
  </p:notesMasterIdLst>
  <p:sldIdLst>
    <p:sldId id="256" r:id="rId3"/>
    <p:sldId id="257" r:id="rId4"/>
    <p:sldId id="258" r:id="rId5"/>
    <p:sldId id="259" r:id="rId6"/>
    <p:sldId id="260" r:id="rId7"/>
    <p:sldId id="261" r:id="rId8"/>
    <p:sldId id="262"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80" r:id="rId22"/>
    <p:sldId id="284" r:id="rId23"/>
    <p:sldId id="286" r:id="rId24"/>
    <p:sldId id="290" r:id="rId25"/>
    <p:sldId id="291" r:id="rId26"/>
    <p:sldId id="294" r:id="rId27"/>
    <p:sldId id="295" r:id="rId28"/>
    <p:sldId id="298" r:id="rId29"/>
    <p:sldId id="300" r:id="rId30"/>
    <p:sldId id="301" r:id="rId31"/>
    <p:sldId id="302" r:id="rId32"/>
    <p:sldId id="303" r:id="rId33"/>
    <p:sldId id="304" r:id="rId34"/>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3074" name="Rectangle 2"/>
          <p:cNvSpPr txBox="1">
            <a:spLocks noChangeArrowheads="1"/>
          </p:cNvSpPr>
          <p:nvPr>
            <p:ph type="body"/>
          </p:nvPr>
        </p:nvSpPr>
        <p:spPr bwMode="auto">
          <a:xfrm>
            <a:off x="457200" y="3294063"/>
            <a:ext cx="5986463"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60" tIns="44280" rIns="90360" bIns="44280" numCol="1" anchor="t" anchorCtr="0" compatLnSpc="1">
            <a:prstTxWarp prst="textNoShape">
              <a:avLst/>
            </a:prstTxWarp>
          </a:bodyPr>
          <a:lstStyle/>
          <a:p>
            <a:pPr lvl="0"/>
            <a:endParaRPr lang="en-US" altLang="en-US" smtClean="0"/>
          </a:p>
        </p:txBody>
      </p:sp>
      <p:sp>
        <p:nvSpPr>
          <p:cNvPr id="3075" name="AutoShape 3"/>
          <p:cNvSpPr>
            <a:spLocks noChangeArrowheads="1"/>
          </p:cNvSpPr>
          <p:nvPr/>
        </p:nvSpPr>
        <p:spPr bwMode="auto">
          <a:xfrm>
            <a:off x="3022600" y="8704263"/>
            <a:ext cx="815975" cy="260350"/>
          </a:xfrm>
          <a:prstGeom prst="roundRect">
            <a:avLst>
              <a:gd name="adj" fmla="val 6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7480" tIns="44280" rIns="8748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0000"/>
              </a:lnSpc>
              <a:buClr>
                <a:srgbClr val="000000"/>
              </a:buClr>
              <a:buSzPct val="100000"/>
              <a:buFont typeface="Book Antiqua" panose="02040602050305030304" pitchFamily="18" charset="0"/>
              <a:buNone/>
            </a:pPr>
            <a:r>
              <a:rPr lang="en-GB" altLang="en-US" sz="1200">
                <a:latin typeface="Book Antiqua" panose="02040602050305030304" pitchFamily="18" charset="0"/>
              </a:rPr>
              <a:t>Page </a:t>
            </a:r>
            <a:fld id="{81902784-3ACB-4095-9FAD-42C2CDFE853E}" type="slidenum">
              <a:rPr lang="en-GB" altLang="en-US" sz="1200">
                <a:latin typeface="Book Antiqua" panose="02040602050305030304" pitchFamily="18" charset="0"/>
              </a:rPr>
              <a:pPr algn="ctr">
                <a:lnSpc>
                  <a:spcPct val="90000"/>
                </a:lnSpc>
                <a:buClr>
                  <a:srgbClr val="000000"/>
                </a:buClr>
                <a:buSzPct val="100000"/>
                <a:buFont typeface="Book Antiqua" panose="02040602050305030304" pitchFamily="18" charset="0"/>
                <a:buNone/>
              </a:pPr>
              <a:t>‹#›</a:t>
            </a:fld>
            <a:endParaRPr lang="en-GB" altLang="en-US" sz="1200">
              <a:latin typeface="Book Antiqua" panose="02040602050305030304" pitchFamily="18" charset="0"/>
            </a:endParaRPr>
          </a:p>
        </p:txBody>
      </p:sp>
      <p:sp>
        <p:nvSpPr>
          <p:cNvPr id="3076" name="Rectangle 4"/>
          <p:cNvSpPr>
            <a:spLocks noChangeArrowheads="1" noTextEdit="1"/>
          </p:cNvSpPr>
          <p:nvPr>
            <p:ph type="sldImg" idx="1"/>
          </p:nvPr>
        </p:nvSpPr>
        <p:spPr bwMode="auto">
          <a:xfrm>
            <a:off x="1292225" y="31750"/>
            <a:ext cx="4162425" cy="31226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68618166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4"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42718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8"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645118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ph type="body"/>
          </p:nvPr>
        </p:nvSpPr>
        <p:spPr bwMode="auto">
          <a:xfrm>
            <a:off x="642938" y="3886200"/>
            <a:ext cx="5511800" cy="4648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p>
            <a:pPr>
              <a:lnSpc>
                <a:spcPct val="93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b="1">
                <a:latin typeface="Times" panose="02020603050405020304" pitchFamily="18" charset="0"/>
                <a:ea typeface="Gothic" charset="0"/>
                <a:cs typeface="Gothic" charset="0"/>
              </a:rPr>
              <a:t>What is Software Engineering?</a:t>
            </a:r>
            <a:r>
              <a:rPr lang="en-GB" altLang="en-US" sz="1000">
                <a:latin typeface="Times" panose="02020603050405020304" pitchFamily="18" charset="0"/>
                <a:ea typeface="Gothic" charset="0"/>
                <a:cs typeface="Gothic" charset="0"/>
              </a:rPr>
              <a:t> The goal is to produce high quality software to satisfy a set of functional and nonfunctional requirements. How do we do that?</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First, and foremost, by acknowledging that it is a problem solving activity.  That is, it has to rely on well known techniques that are used all over the world for solving problems. There are two major parts of any problem solving process:</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b="1">
                <a:latin typeface="Times" panose="02020603050405020304" pitchFamily="18" charset="0"/>
                <a:ea typeface="Gothic" charset="0"/>
                <a:cs typeface="Gothic" charset="0"/>
              </a:rPr>
              <a:t>Analysis: </a:t>
            </a:r>
            <a:r>
              <a:rPr lang="en-GB" altLang="en-US" sz="1000">
                <a:latin typeface="Times" panose="02020603050405020304" pitchFamily="18" charset="0"/>
                <a:ea typeface="Gothic" charset="0"/>
                <a:cs typeface="Gothic" charset="0"/>
              </a:rPr>
              <a:t>Understand the nature of the problem. This is done by looking at the problem and trying to see if there are subaspects that can be solved independently from each other. This means, that we need to identify the pieces of the puzzle (In object-oriented development, we will call this object identification).</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b="1">
                <a:latin typeface="Times" panose="02020603050405020304" pitchFamily="18" charset="0"/>
                <a:ea typeface="Gothic" charset="0"/>
                <a:cs typeface="Gothic" charset="0"/>
              </a:rPr>
              <a:t>Synthesis: </a:t>
            </a:r>
            <a:r>
              <a:rPr lang="en-GB" altLang="en-US" sz="1000">
                <a:latin typeface="Times" panose="02020603050405020304" pitchFamily="18" charset="0"/>
                <a:ea typeface="Gothic" charset="0"/>
                <a:cs typeface="Gothic" charset="0"/>
              </a:rPr>
              <a:t>Once you have identified the pieces, you want to put them back together into a larger structure, usually by keeping some type of structure within the structure.</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b="1">
                <a:latin typeface="Times" panose="02020603050405020304" pitchFamily="18" charset="0"/>
                <a:ea typeface="Gothic" charset="0"/>
                <a:cs typeface="Gothic" charset="0"/>
              </a:rPr>
              <a:t>Techniques, Methodologies and Tools: </a:t>
            </a:r>
            <a:r>
              <a:rPr lang="en-GB" altLang="en-US" sz="1000">
                <a:latin typeface="Times" panose="02020603050405020304" pitchFamily="18" charset="0"/>
                <a:ea typeface="Gothic" charset="0"/>
                <a:cs typeface="Gothic" charset="0"/>
              </a:rPr>
              <a:t>To aid you in the analysis and synthesis you are using 3 types of weapons: Techniques are well known procedures that you know will produce a result (Algorithms, cook book recipes are examples of techniques). Some people use the word “method” instead of technique, but this word is already reserved in our object-oriented development language, so we won’t use it here. A collection of techniques is called a methodology. (A cookbook is a methodology). A Tool is an instrument that helps you to accomplish a method. Examples of tools are: Pans, pots and stove. Note that these weapons are not enough to make a really good sauce. That is only possible if you are a good cook. In our case, if you are a good software engineer.  Techniques, methodologies and tools are the domain of discourse for computer scientists as well. What is the difference?</a:t>
            </a:r>
          </a:p>
        </p:txBody>
      </p:sp>
      <p:sp>
        <p:nvSpPr>
          <p:cNvPr id="66562" name="Rectangle 2"/>
          <p:cNvSpPr>
            <a:spLocks noChangeArrowheads="1" noTextEdit="1"/>
          </p:cNvSpPr>
          <p:nvPr>
            <p:ph type="sldImg" idx="1"/>
          </p:nvPr>
        </p:nvSpPr>
        <p:spPr bwMode="auto">
          <a:xfrm>
            <a:off x="1228725" y="4540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04050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ph type="body"/>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p>
            <a:pPr>
              <a:lnSpc>
                <a:spcPct val="93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A computer scientist assumes that techniques, methodologies and tools are to be developed. They investigate in designs for each of these weapons, and prove theorems that specify they do what they are intended to do. They also design languages that allow us to express techniques. To do all this, a computer scientist has available an infinite amount of time.</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A software engineering views these issues as solved. The only question for the software engineer is how these tools, techniques and methodologies can be used to solve the problem at hand. What they have to worry about is how to do it under the time pressure of a deadline. In addition they have to worry about a budget that might constrain the solution, and often, the use of tools. Good software engineering tools can cost up to a couple of $10,000 Dollars (Galaxy, Oracle 7, StP/OMT)</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Object modeling is difficult. As we will see, good object modeling involves mastering complex concepts, terminology and conventions. It also requires considerable and sometimes subjective expertise in a strongly experience-based process. Beware of the false belief that technology can substitute for skill, and that skill is a replacement for thinking. offers this advise  [cit Tillmann].</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Many organizations are frustrated with a lack of quality from their tool-based systems. However, the cause of this problem is often the false belief that a tool can be a substitute for knowledge and experience in understanding and using development techniques. Although CASE tools such as StP/OMT or Objectory and similar tools have the potential to change how people design applications, it is a mistake to think they can replace the skills needed to understand and apply underlying techniques such as object, functional or dynamic modeling. You cannot substitute hardware and software for grayware (brain power) [cit Tillmann]: Buying a tool does not make a poor object modeler a good object modeler. Designers need just as much skill in applying techniques with CASE tools as they did with pen and paper. </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Another problem, that is often associated with tool-based analysis is that it is often insufficient or incomplete. Why is that? To a certain extent this problem has always existed. Systems developers are much better at collecting and documenting data than they are at interpreting what these data mean. This in unfortunate, because the major contribution an analysist can bring to system development is the thought process itself. But just as a tool is not a substitute for technique, knowledge and experience, technique skills cannot replace good analysis - people are still needed to think through the problem.</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So our message is: Being able to use a tool does not mean you understand the underlying techniques, and understanding the techniques does not mean you understand the problem. In the final analysis, organizations and practitioners must recognize, that methodologies, tools and techniques do not represent the added values of the object modeling process. Rather, the real value that is added, is the thought and insight that only the analyst can provide. </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1000">
              <a:latin typeface="Times" panose="02020603050405020304" pitchFamily="18" charset="0"/>
              <a:ea typeface="Gothic" charset="0"/>
              <a:cs typeface="Gothic" charset="0"/>
            </a:endParaRPr>
          </a:p>
        </p:txBody>
      </p:sp>
      <p:sp>
        <p:nvSpPr>
          <p:cNvPr id="68610" name="Rectangle 2"/>
          <p:cNvSpPr>
            <a:spLocks noChangeArrowheads="1" noTextEdit="1"/>
          </p:cNvSpPr>
          <p:nvPr>
            <p:ph type="sldImg" idx="1"/>
          </p:nvPr>
        </p:nvSpPr>
        <p:spPr bwMode="auto">
          <a:xfrm>
            <a:off x="1285875" y="2540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407889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ChangeArrowheads="1"/>
          </p:cNvSpPr>
          <p:nvPr>
            <p:ph type="body"/>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69634" name="Rectangle 2"/>
          <p:cNvSpPr>
            <a:spLocks noChangeArrowheads="1" noTextEdit="1"/>
          </p:cNvSpPr>
          <p:nvPr>
            <p:ph type="sldImg" idx="1"/>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133460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ph type="body"/>
          </p:nvPr>
        </p:nvSpPr>
        <p:spPr bwMode="auto">
          <a:xfrm>
            <a:off x="660400" y="3817938"/>
            <a:ext cx="5476875" cy="4648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p>
            <a:pPr>
              <a:lnSpc>
                <a:spcPct val="93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The problem domain is sometimes difficult, just because we are not experts in it. That is, it might not be intellectually challenging, but because you are not an expert in it, you have to learn it. Couple this with learning several problem domains, and that is what you will have to do as a software engineer, and the problem becomes obvious.</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The development process is very difficult to manage. This has taken some time and some billion dollars to learn, but we are now starting to accept the fact, that software development is a complex activity. One of the assumptions that managers have made in the past, is that software development can be managed as a set of steps in linear fashion, for example: Requirements Specification, followed by System Design followed by Implementation followed by Testing and Delivery. </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In reality this is not that easy. Software Development does not follow a linear process. It is highly nonlinear. There are dependencies between the way you design a system and the functionality you require it to have. Moreover, and that makes it really tricky, some of these dependencies cannot be formulated unless you try the design.</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Another issue: Software is extremely flexible. We can change almost anything that we have designed in software. While it is hard to change the layout of a washing machine, it is extremely easy to change the program running it. </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Here is another problem: When you are sitting in a plane in a window seat, and you push a button to call the steward for a drink, you don’t expect the system to take a hard left turn and dive down into the pacific. This can happen with digital systems. One of the reasons: While you can decompose the system into subsystems, say “Call Steward” and “Flight Control” subsystems, if you don’t follow good design rules, you might have used some global variable for each of these subsystems. And one of these variables used by the flight control subsystem might have been overwritten by the Call Steward SubSystem. </a:t>
            </a:r>
          </a:p>
        </p:txBody>
      </p:sp>
      <p:sp>
        <p:nvSpPr>
          <p:cNvPr id="70658" name="Rectangle 2"/>
          <p:cNvSpPr>
            <a:spLocks noChangeArrowheads="1" noTextEdit="1"/>
          </p:cNvSpPr>
          <p:nvPr>
            <p:ph type="sldImg" idx="1"/>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564235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a:spLocks noChangeArrowheads="1" noTextEdit="1"/>
          </p:cNvSpPr>
          <p:nvPr>
            <p:ph type="sldImg"/>
          </p:nvPr>
        </p:nvSpPr>
        <p:spPr bwMode="auto">
          <a:xfrm>
            <a:off x="895350" y="9525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2" name="Text Box 2"/>
          <p:cNvSpPr txBox="1">
            <a:spLocks noChangeArrowheads="1"/>
          </p:cNvSpPr>
          <p:nvPr>
            <p:ph type="body" idx="1"/>
          </p:nvPr>
        </p:nvSpPr>
        <p:spPr bwMode="auto">
          <a:xfrm>
            <a:off x="977900" y="5791200"/>
            <a:ext cx="3187700" cy="133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80" tIns="27000" rIns="19080" bIns="27000">
            <a:spAutoFit/>
          </a:bodyPr>
          <a:lstStyle/>
          <a:p>
            <a:pPr>
              <a:lnSpc>
                <a:spcPts val="1588"/>
              </a:lnSpc>
              <a:spcBef>
                <a:spcPct val="0"/>
              </a:spcBef>
              <a:buFont typeface="Times" panose="02020603050405020304" pitchFamily="18" charset="0"/>
              <a:buChar char=" "/>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400">
                <a:latin typeface="Times" panose="02020603050405020304" pitchFamily="18" charset="0"/>
                <a:ea typeface="Gothic" charset="0"/>
                <a:cs typeface="Gothic" charset="0"/>
              </a:rPr>
              <a:t>Hierarchy (Booch 17):</a:t>
            </a:r>
          </a:p>
          <a:p>
            <a:pPr marL="457200" lvl="1" indent="0">
              <a:lnSpc>
                <a:spcPts val="1588"/>
              </a:lnSpc>
              <a:spcBef>
                <a:spcPts val="400"/>
              </a:spcBef>
              <a:buFont typeface="Times"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400">
                <a:latin typeface="Times" panose="02020603050405020304" pitchFamily="18" charset="0"/>
                <a:ea typeface="Gothic" charset="0"/>
                <a:cs typeface="Gothic" charset="0"/>
              </a:rPr>
              <a:t>Object model is called object structure </a:t>
            </a:r>
            <a:br>
              <a:rPr lang="en-GB" altLang="en-US" sz="1400">
                <a:latin typeface="Times" panose="02020603050405020304" pitchFamily="18" charset="0"/>
                <a:ea typeface="Gothic" charset="0"/>
                <a:cs typeface="Gothic" charset="0"/>
              </a:rPr>
            </a:br>
            <a:r>
              <a:rPr lang="en-GB" altLang="en-US" sz="1400">
                <a:latin typeface="Times" panose="02020603050405020304" pitchFamily="18" charset="0"/>
                <a:ea typeface="Gothic" charset="0"/>
                <a:cs typeface="Gothic" charset="0"/>
              </a:rPr>
              <a:t>by Booch</a:t>
            </a:r>
          </a:p>
        </p:txBody>
      </p:sp>
    </p:spTree>
    <p:extLst>
      <p:ext uri="{BB962C8B-B14F-4D97-AF65-F5344CB8AC3E}">
        <p14:creationId xmlns:p14="http://schemas.microsoft.com/office/powerpoint/2010/main" val="1393974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a:spLocks noChangeArrowheads="1" noTextEdit="1"/>
          </p:cNvSpPr>
          <p:nvPr>
            <p:ph type="sldImg"/>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6"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96577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ChangeArrowheads="1"/>
          </p:cNvSpPr>
          <p:nvPr>
            <p:ph type="body"/>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73730" name="Rectangle 2"/>
          <p:cNvSpPr>
            <a:spLocks noChangeArrowheads="1" noTextEdit="1"/>
          </p:cNvSpPr>
          <p:nvPr>
            <p:ph type="sldImg" idx="1"/>
          </p:nvPr>
        </p:nvSpPr>
        <p:spPr bwMode="auto">
          <a:xfrm>
            <a:off x="895350" y="9525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229710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4"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558006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8"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29082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a:spLocks noChangeArrowheads="1" noTextEdit="1"/>
          </p:cNvSpPr>
          <p:nvPr>
            <p:ph type="sldImg"/>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8"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4724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0"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219695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6"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668274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Text Box 1"/>
          <p:cNvSpPr txBox="1">
            <a:spLocks noChangeArrowheads="1"/>
          </p:cNvSpPr>
          <p:nvPr>
            <p:ph type="body"/>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p>
            <a:pPr>
              <a:lnSpc>
                <a:spcPct val="93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Object Technology does not make a team perform better or worse, it merely given a team a new excuse not to do so (Racco).</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What is the problem? OO Technology has been around with us now for 25 years, and has accelerated enormously in the last 10 years.</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By some people it has been hailed as the final solution to all our software engineering problems. By others it has been hailed as the final nail in the coffin that prevents us from thinking.</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1000">
              <a:latin typeface="Times" panose="02020603050405020304" pitchFamily="18" charset="0"/>
              <a:ea typeface="Gothic" charset="0"/>
              <a:cs typeface="Gothic" charset="0"/>
            </a:endParaRP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There are instances in industry, where teams very disciplined in object technology failed to deliver systems that met requirements or management goals. In other cases, teams excelled. What was the difference?</a:t>
            </a:r>
          </a:p>
          <a:p>
            <a:pPr>
              <a:lnSpc>
                <a:spcPct val="90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1000">
              <a:latin typeface="Times" panose="02020603050405020304" pitchFamily="18" charset="0"/>
              <a:ea typeface="Gothic" charset="0"/>
              <a:cs typeface="Gothic" charset="0"/>
            </a:endParaRPr>
          </a:p>
        </p:txBody>
      </p:sp>
      <p:sp>
        <p:nvSpPr>
          <p:cNvPr id="84994" name="Rectangle 2"/>
          <p:cNvSpPr>
            <a:spLocks noChangeArrowheads="1" noTextEdit="1"/>
          </p:cNvSpPr>
          <p:nvPr>
            <p:ph type="sldImg" idx="1"/>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944997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a:spLocks noChangeArrowheads="1" noTextEdit="1"/>
          </p:cNvSpPr>
          <p:nvPr>
            <p:ph type="sldImg"/>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0"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05529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4"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427194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6"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46281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ChangeArrowheads="1"/>
          </p:cNvSpPr>
          <p:nvPr>
            <p:ph type="body"/>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94210" name="Rectangle 2"/>
          <p:cNvSpPr>
            <a:spLocks noChangeArrowheads="1" noTextEdit="1"/>
          </p:cNvSpPr>
          <p:nvPr>
            <p:ph type="sldImg" idx="1"/>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692171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Text Box 1"/>
          <p:cNvSpPr txBox="1">
            <a:spLocks noChangeArrowheads="1"/>
          </p:cNvSpPr>
          <p:nvPr>
            <p:ph type="body"/>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p>
            <a:pPr>
              <a:lnSpc>
                <a:spcPct val="93000"/>
              </a:lnSpc>
              <a:spcBef>
                <a:spcPts val="500"/>
              </a:spcBef>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000">
                <a:latin typeface="Times" panose="02020603050405020304" pitchFamily="18" charset="0"/>
                <a:ea typeface="Gothic" charset="0"/>
                <a:cs typeface="Gothic" charset="0"/>
              </a:rPr>
              <a:t>The identification of objects and the definition of the system boundary are heavily intertwined with each other.  </a:t>
            </a:r>
          </a:p>
        </p:txBody>
      </p:sp>
      <p:sp>
        <p:nvSpPr>
          <p:cNvPr id="97282" name="Rectangle 2"/>
          <p:cNvSpPr>
            <a:spLocks noChangeArrowheads="1" noTextEdit="1"/>
          </p:cNvSpPr>
          <p:nvPr>
            <p:ph type="sldImg" idx="1"/>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229065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0"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091193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a:spLocks noChangeArrowheads="1" noTextEdit="1"/>
          </p:cNvSpPr>
          <p:nvPr>
            <p:ph type="sldImg"/>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4"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70072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txBox="1">
            <a:spLocks noChangeArrowheads="1"/>
          </p:cNvSpPr>
          <p:nvPr>
            <p:ph type="body"/>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56322" name="Rectangle 2"/>
          <p:cNvSpPr>
            <a:spLocks noChangeArrowheads="1" noTextEdit="1"/>
          </p:cNvSpPr>
          <p:nvPr>
            <p:ph type="sldImg" idx="1"/>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87614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78"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42775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a:spLocks noChangeArrowheads="1" noTextEdit="1"/>
          </p:cNvSpPr>
          <p:nvPr>
            <p:ph type="sldImg"/>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2"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49126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ChangeArrowheads="1"/>
          </p:cNvSpPr>
          <p:nvPr>
            <p:ph type="body"/>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103426" name="Rectangle 2"/>
          <p:cNvSpPr>
            <a:spLocks noChangeArrowheads="1" noTextEdit="1"/>
          </p:cNvSpPr>
          <p:nvPr>
            <p:ph type="sldImg" idx="1"/>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37828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txBox="1">
            <a:spLocks noChangeArrowheads="1"/>
          </p:cNvSpPr>
          <p:nvPr>
            <p:ph type="body"/>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57346" name="Rectangle 2"/>
          <p:cNvSpPr>
            <a:spLocks noChangeArrowheads="1" noTextEdit="1"/>
          </p:cNvSpPr>
          <p:nvPr>
            <p:ph type="sldImg" idx="1"/>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61617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txBox="1">
            <a:spLocks noChangeArrowheads="1"/>
          </p:cNvSpPr>
          <p:nvPr>
            <p:ph type="body"/>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58370" name="Rectangle 2"/>
          <p:cNvSpPr>
            <a:spLocks noChangeArrowheads="1" noTextEdit="1"/>
          </p:cNvSpPr>
          <p:nvPr>
            <p:ph type="sldImg" idx="1"/>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54549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a:spLocks noChangeArrowheads="1" noTextEdit="1"/>
          </p:cNvSpPr>
          <p:nvPr>
            <p:ph type="sldImg"/>
          </p:nvPr>
        </p:nvSpPr>
        <p:spPr bwMode="auto">
          <a:xfrm>
            <a:off x="1292225" y="31750"/>
            <a:ext cx="4164013"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4"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668182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8"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60579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0"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70217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ChangeArrowheads="1" noTextEdit="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p:cNvSpPr txBox="1">
            <a:spLocks noChangeArrowheads="1"/>
          </p:cNvSpPr>
          <p:nvPr>
            <p:ph type="body" idx="1"/>
          </p:nvPr>
        </p:nvSpPr>
        <p:spPr bwMode="auto">
          <a:xfrm>
            <a:off x="457200" y="3294063"/>
            <a:ext cx="5986463" cy="524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74642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192960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5523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2163" cy="59928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2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26237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008BD7B5-0000-408F-8FC0-5007C5E49AD6}" type="slidenum">
              <a:rPr lang="en-IN"/>
              <a:pPr/>
              <a:t>‹#›</a:t>
            </a:fld>
            <a:endParaRPr lang="en-IN"/>
          </a:p>
        </p:txBody>
      </p:sp>
    </p:spTree>
    <p:extLst>
      <p:ext uri="{BB962C8B-B14F-4D97-AF65-F5344CB8AC3E}">
        <p14:creationId xmlns:p14="http://schemas.microsoft.com/office/powerpoint/2010/main" val="133613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A17C03B8-B4BE-43B7-BCAB-11018AEF4EE7}" type="slidenum">
              <a:rPr lang="en-IN"/>
              <a:pPr/>
              <a:t>‹#›</a:t>
            </a:fld>
            <a:endParaRPr lang="en-IN"/>
          </a:p>
        </p:txBody>
      </p:sp>
    </p:spTree>
    <p:extLst>
      <p:ext uri="{BB962C8B-B14F-4D97-AF65-F5344CB8AC3E}">
        <p14:creationId xmlns:p14="http://schemas.microsoft.com/office/powerpoint/2010/main" val="4163142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288F11E2-989E-407C-B315-27ECCFC76D57}" type="slidenum">
              <a:rPr lang="en-IN"/>
              <a:pPr/>
              <a:t>‹#›</a:t>
            </a:fld>
            <a:endParaRPr lang="en-IN"/>
          </a:p>
        </p:txBody>
      </p:sp>
    </p:spTree>
    <p:extLst>
      <p:ext uri="{BB962C8B-B14F-4D97-AF65-F5344CB8AC3E}">
        <p14:creationId xmlns:p14="http://schemas.microsoft.com/office/powerpoint/2010/main" val="640665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EB69B603-FB03-40B7-A33B-B0BD5E686825}" type="slidenum">
              <a:rPr lang="en-IN"/>
              <a:pPr/>
              <a:t>‹#›</a:t>
            </a:fld>
            <a:endParaRPr lang="en-IN"/>
          </a:p>
        </p:txBody>
      </p:sp>
    </p:spTree>
    <p:extLst>
      <p:ext uri="{BB962C8B-B14F-4D97-AF65-F5344CB8AC3E}">
        <p14:creationId xmlns:p14="http://schemas.microsoft.com/office/powerpoint/2010/main" val="1911049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8" name="Footer Placeholder 7"/>
          <p:cNvSpPr>
            <a:spLocks noGrp="1"/>
          </p:cNvSpPr>
          <p:nvPr>
            <p:ph type="ftr" sz="quarter" idx="11"/>
          </p:nvPr>
        </p:nvSpPr>
        <p:spPr/>
        <p:txBody>
          <a:bodyPr/>
          <a:lstStyle>
            <a:lvl1pPr>
              <a:defRPr/>
            </a:lvl1pPr>
          </a:lstStyle>
          <a:p>
            <a:endParaRPr lang="en-IN"/>
          </a:p>
        </p:txBody>
      </p:sp>
      <p:sp>
        <p:nvSpPr>
          <p:cNvPr id="9" name="Slide Number Placeholder 8"/>
          <p:cNvSpPr>
            <a:spLocks noGrp="1"/>
          </p:cNvSpPr>
          <p:nvPr>
            <p:ph type="sldNum" sz="quarter" idx="12"/>
          </p:nvPr>
        </p:nvSpPr>
        <p:spPr/>
        <p:txBody>
          <a:bodyPr/>
          <a:lstStyle>
            <a:lvl1pPr>
              <a:defRPr/>
            </a:lvl1pPr>
          </a:lstStyle>
          <a:p>
            <a:fld id="{CA8BEE39-04C5-44EC-BA63-FA8865155875}" type="slidenum">
              <a:rPr lang="en-IN"/>
              <a:pPr/>
              <a:t>‹#›</a:t>
            </a:fld>
            <a:endParaRPr lang="en-IN"/>
          </a:p>
        </p:txBody>
      </p:sp>
    </p:spTree>
    <p:extLst>
      <p:ext uri="{BB962C8B-B14F-4D97-AF65-F5344CB8AC3E}">
        <p14:creationId xmlns:p14="http://schemas.microsoft.com/office/powerpoint/2010/main" val="821993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4" name="Footer Placeholder 3"/>
          <p:cNvSpPr>
            <a:spLocks noGrp="1"/>
          </p:cNvSpPr>
          <p:nvPr>
            <p:ph type="ftr" sz="quarter" idx="11"/>
          </p:nvPr>
        </p:nvSpPr>
        <p:spPr/>
        <p:txBody>
          <a:bodyPr/>
          <a:lstStyle>
            <a:lvl1pPr>
              <a:defRPr/>
            </a:lvl1pPr>
          </a:lstStyle>
          <a:p>
            <a:endParaRPr lang="en-IN"/>
          </a:p>
        </p:txBody>
      </p:sp>
      <p:sp>
        <p:nvSpPr>
          <p:cNvPr id="5" name="Slide Number Placeholder 4"/>
          <p:cNvSpPr>
            <a:spLocks noGrp="1"/>
          </p:cNvSpPr>
          <p:nvPr>
            <p:ph type="sldNum" sz="quarter" idx="12"/>
          </p:nvPr>
        </p:nvSpPr>
        <p:spPr/>
        <p:txBody>
          <a:bodyPr/>
          <a:lstStyle>
            <a:lvl1pPr>
              <a:defRPr/>
            </a:lvl1pPr>
          </a:lstStyle>
          <a:p>
            <a:fld id="{FF8CA988-267A-4BC6-B9DE-DEE3C88C35D2}" type="slidenum">
              <a:rPr lang="en-IN"/>
              <a:pPr/>
              <a:t>‹#›</a:t>
            </a:fld>
            <a:endParaRPr lang="en-IN"/>
          </a:p>
        </p:txBody>
      </p:sp>
    </p:spTree>
    <p:extLst>
      <p:ext uri="{BB962C8B-B14F-4D97-AF65-F5344CB8AC3E}">
        <p14:creationId xmlns:p14="http://schemas.microsoft.com/office/powerpoint/2010/main" val="280968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3" name="Footer Placeholder 2"/>
          <p:cNvSpPr>
            <a:spLocks noGrp="1"/>
          </p:cNvSpPr>
          <p:nvPr>
            <p:ph type="ftr" sz="quarter" idx="11"/>
          </p:nvPr>
        </p:nvSpPr>
        <p:spPr/>
        <p:txBody>
          <a:bodyPr/>
          <a:lstStyle>
            <a:lvl1pPr>
              <a:defRPr/>
            </a:lvl1pPr>
          </a:lstStyle>
          <a:p>
            <a:endParaRPr lang="en-IN"/>
          </a:p>
        </p:txBody>
      </p:sp>
      <p:sp>
        <p:nvSpPr>
          <p:cNvPr id="4" name="Slide Number Placeholder 3"/>
          <p:cNvSpPr>
            <a:spLocks noGrp="1"/>
          </p:cNvSpPr>
          <p:nvPr>
            <p:ph type="sldNum" sz="quarter" idx="12"/>
          </p:nvPr>
        </p:nvSpPr>
        <p:spPr/>
        <p:txBody>
          <a:bodyPr/>
          <a:lstStyle>
            <a:lvl1pPr>
              <a:defRPr/>
            </a:lvl1pPr>
          </a:lstStyle>
          <a:p>
            <a:fld id="{B6078E48-DC3A-41E3-8E1D-9B66FAAE76FC}" type="slidenum">
              <a:rPr lang="en-IN"/>
              <a:pPr/>
              <a:t>‹#›</a:t>
            </a:fld>
            <a:endParaRPr lang="en-IN"/>
          </a:p>
        </p:txBody>
      </p:sp>
    </p:spTree>
    <p:extLst>
      <p:ext uri="{BB962C8B-B14F-4D97-AF65-F5344CB8AC3E}">
        <p14:creationId xmlns:p14="http://schemas.microsoft.com/office/powerpoint/2010/main" val="3496769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9B6A4B0A-32AE-4E9E-8D7F-386AC38793D5}" type="slidenum">
              <a:rPr lang="en-IN"/>
              <a:pPr/>
              <a:t>‹#›</a:t>
            </a:fld>
            <a:endParaRPr lang="en-IN"/>
          </a:p>
        </p:txBody>
      </p:sp>
    </p:spTree>
    <p:extLst>
      <p:ext uri="{BB962C8B-B14F-4D97-AF65-F5344CB8AC3E}">
        <p14:creationId xmlns:p14="http://schemas.microsoft.com/office/powerpoint/2010/main" val="338052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4524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134827FD-5992-456D-A05C-A8776C756D02}" type="slidenum">
              <a:rPr lang="en-IN"/>
              <a:pPr/>
              <a:t>‹#›</a:t>
            </a:fld>
            <a:endParaRPr lang="en-IN"/>
          </a:p>
        </p:txBody>
      </p:sp>
    </p:spTree>
    <p:extLst>
      <p:ext uri="{BB962C8B-B14F-4D97-AF65-F5344CB8AC3E}">
        <p14:creationId xmlns:p14="http://schemas.microsoft.com/office/powerpoint/2010/main" val="2649872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38032A24-8324-43DC-A2D9-973F7F19C5EC}" type="slidenum">
              <a:rPr lang="en-IN"/>
              <a:pPr/>
              <a:t>‹#›</a:t>
            </a:fld>
            <a:endParaRPr lang="en-IN"/>
          </a:p>
        </p:txBody>
      </p:sp>
    </p:spTree>
    <p:extLst>
      <p:ext uri="{BB962C8B-B14F-4D97-AF65-F5344CB8AC3E}">
        <p14:creationId xmlns:p14="http://schemas.microsoft.com/office/powerpoint/2010/main" val="4277225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503923F7-D6A6-4BA2-A76D-94B5BACE5B28}" type="datetimeFigureOut">
              <a:rPr lang="en-IN"/>
              <a:pPr/>
              <a:t>26-01-2018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D7BC4C82-5B75-4D38-B84C-CFF8036BA74E}" type="slidenum">
              <a:rPr lang="en-IN"/>
              <a:pPr/>
              <a:t>‹#›</a:t>
            </a:fld>
            <a:endParaRPr lang="en-IN"/>
          </a:p>
        </p:txBody>
      </p:sp>
    </p:spTree>
    <p:extLst>
      <p:ext uri="{BB962C8B-B14F-4D97-AF65-F5344CB8AC3E}">
        <p14:creationId xmlns:p14="http://schemas.microsoft.com/office/powerpoint/2010/main" val="3397728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628650" y="6356350"/>
            <a:ext cx="2057400" cy="365125"/>
          </a:xfrm>
        </p:spPr>
        <p:txBody>
          <a:bodyPr/>
          <a:lstStyle>
            <a:lvl1pPr>
              <a:defRPr/>
            </a:lvl1pPr>
          </a:lstStyle>
          <a:p>
            <a:fld id="{503923F7-D6A6-4BA2-A76D-94B5BACE5B28}" type="datetimeFigureOut">
              <a:rPr lang="en-IN"/>
              <a:pPr/>
              <a:t>26-01-2018</a:t>
            </a:fld>
            <a:endParaRPr lang="en-IN"/>
          </a:p>
        </p:txBody>
      </p:sp>
      <p:sp>
        <p:nvSpPr>
          <p:cNvPr id="4" name="Footer Placeholder 3"/>
          <p:cNvSpPr>
            <a:spLocks noGrp="1"/>
          </p:cNvSpPr>
          <p:nvPr>
            <p:ph type="ftr" sz="quarter" idx="11"/>
          </p:nvPr>
        </p:nvSpPr>
        <p:spPr>
          <a:xfrm>
            <a:off x="3028950" y="6356350"/>
            <a:ext cx="3086100" cy="365125"/>
          </a:xfrm>
        </p:spPr>
        <p:txBody>
          <a:bodyPr/>
          <a:lstStyle>
            <a:lvl1pPr>
              <a:defRPr/>
            </a:lvl1pPr>
          </a:lstStyle>
          <a:p>
            <a:endParaRPr lang="en-IN"/>
          </a:p>
        </p:txBody>
      </p:sp>
      <p:sp>
        <p:nvSpPr>
          <p:cNvPr id="5" name="Slide Number Placeholder 4"/>
          <p:cNvSpPr>
            <a:spLocks noGrp="1"/>
          </p:cNvSpPr>
          <p:nvPr>
            <p:ph type="sldNum" sz="quarter" idx="12"/>
          </p:nvPr>
        </p:nvSpPr>
        <p:spPr>
          <a:xfrm>
            <a:off x="6457950" y="6356350"/>
            <a:ext cx="2057400" cy="365125"/>
          </a:xfrm>
        </p:spPr>
        <p:txBody>
          <a:bodyPr/>
          <a:lstStyle>
            <a:lvl1pPr>
              <a:defRPr/>
            </a:lvl1pPr>
          </a:lstStyle>
          <a:p>
            <a:fld id="{54A1D6A0-C52B-47F1-93D3-848CEDBD52A0}" type="slidenum">
              <a:rPr lang="en-IN"/>
              <a:pPr/>
              <a:t>‹#›</a:t>
            </a:fld>
            <a:endParaRPr lang="en-IN"/>
          </a:p>
        </p:txBody>
      </p:sp>
    </p:spTree>
    <p:extLst>
      <p:ext uri="{BB962C8B-B14F-4D97-AF65-F5344CB8AC3E}">
        <p14:creationId xmlns:p14="http://schemas.microsoft.com/office/powerpoint/2010/main" val="190092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12510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49713" cy="4919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7713" y="1295400"/>
            <a:ext cx="4051300" cy="4919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84373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3022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95255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87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6729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5205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709613" y="6534150"/>
            <a:ext cx="7559675" cy="192088"/>
          </a:xfrm>
          <a:prstGeom prst="roundRect">
            <a:avLst>
              <a:gd name="adj" fmla="val 8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9840" tIns="34920" rIns="69840" bIns="34920">
            <a:spAutoFit/>
          </a:bodyPr>
          <a:lstStyle>
            <a:lvl1pPr>
              <a:tabLst>
                <a:tab pos="0" algn="l"/>
                <a:tab pos="512763" algn="l"/>
                <a:tab pos="1027113" algn="l"/>
                <a:tab pos="1541463" algn="l"/>
                <a:tab pos="2057400" algn="l"/>
                <a:tab pos="2570163" algn="l"/>
                <a:tab pos="3084513" algn="l"/>
                <a:tab pos="3598863" algn="l"/>
                <a:tab pos="4114800" algn="l"/>
                <a:tab pos="4627563" algn="l"/>
                <a:tab pos="5141913" algn="l"/>
                <a:tab pos="5656263" algn="l"/>
                <a:tab pos="6172200" algn="l"/>
                <a:tab pos="6684963" algn="l"/>
                <a:tab pos="7199313" algn="l"/>
                <a:tab pos="7713663" algn="l"/>
                <a:tab pos="8229600" algn="l"/>
                <a:tab pos="8742363" algn="l"/>
                <a:tab pos="9256713" algn="l"/>
                <a:tab pos="9771063" algn="l"/>
                <a:tab pos="10287000" algn="l"/>
              </a:tabLst>
              <a:defRPr sz="2400">
                <a:solidFill>
                  <a:schemeClr val="tx1"/>
                </a:solidFill>
                <a:latin typeface="Times New Roman" panose="02020603050405020304" pitchFamily="18" charset="0"/>
              </a:defRPr>
            </a:lvl1pPr>
            <a:lvl2pPr>
              <a:tabLst>
                <a:tab pos="0" algn="l"/>
                <a:tab pos="512763" algn="l"/>
                <a:tab pos="1027113" algn="l"/>
                <a:tab pos="1541463" algn="l"/>
                <a:tab pos="2057400" algn="l"/>
                <a:tab pos="2570163" algn="l"/>
                <a:tab pos="3084513" algn="l"/>
                <a:tab pos="3598863" algn="l"/>
                <a:tab pos="4114800" algn="l"/>
                <a:tab pos="4627563" algn="l"/>
                <a:tab pos="5141913" algn="l"/>
                <a:tab pos="5656263" algn="l"/>
                <a:tab pos="6172200" algn="l"/>
                <a:tab pos="6684963" algn="l"/>
                <a:tab pos="7199313" algn="l"/>
                <a:tab pos="7713663" algn="l"/>
                <a:tab pos="8229600" algn="l"/>
                <a:tab pos="8742363" algn="l"/>
                <a:tab pos="9256713" algn="l"/>
                <a:tab pos="9771063" algn="l"/>
                <a:tab pos="10287000" algn="l"/>
              </a:tabLst>
              <a:defRPr sz="2400">
                <a:solidFill>
                  <a:schemeClr val="tx1"/>
                </a:solidFill>
                <a:latin typeface="Times New Roman" panose="02020603050405020304" pitchFamily="18" charset="0"/>
              </a:defRPr>
            </a:lvl2pPr>
            <a:lvl3pPr>
              <a:tabLst>
                <a:tab pos="0" algn="l"/>
                <a:tab pos="512763" algn="l"/>
                <a:tab pos="1027113" algn="l"/>
                <a:tab pos="1541463" algn="l"/>
                <a:tab pos="2057400" algn="l"/>
                <a:tab pos="2570163" algn="l"/>
                <a:tab pos="3084513" algn="l"/>
                <a:tab pos="3598863" algn="l"/>
                <a:tab pos="4114800" algn="l"/>
                <a:tab pos="4627563" algn="l"/>
                <a:tab pos="5141913" algn="l"/>
                <a:tab pos="5656263" algn="l"/>
                <a:tab pos="6172200" algn="l"/>
                <a:tab pos="6684963" algn="l"/>
                <a:tab pos="7199313" algn="l"/>
                <a:tab pos="7713663" algn="l"/>
                <a:tab pos="8229600" algn="l"/>
                <a:tab pos="8742363" algn="l"/>
                <a:tab pos="9256713" algn="l"/>
                <a:tab pos="9771063" algn="l"/>
                <a:tab pos="10287000" algn="l"/>
              </a:tabLst>
              <a:defRPr sz="2400">
                <a:solidFill>
                  <a:schemeClr val="tx1"/>
                </a:solidFill>
                <a:latin typeface="Times New Roman" panose="02020603050405020304" pitchFamily="18" charset="0"/>
              </a:defRPr>
            </a:lvl3pPr>
            <a:lvl4pPr>
              <a:tabLst>
                <a:tab pos="0" algn="l"/>
                <a:tab pos="512763" algn="l"/>
                <a:tab pos="1027113" algn="l"/>
                <a:tab pos="1541463" algn="l"/>
                <a:tab pos="2057400" algn="l"/>
                <a:tab pos="2570163" algn="l"/>
                <a:tab pos="3084513" algn="l"/>
                <a:tab pos="3598863" algn="l"/>
                <a:tab pos="4114800" algn="l"/>
                <a:tab pos="4627563" algn="l"/>
                <a:tab pos="5141913" algn="l"/>
                <a:tab pos="5656263" algn="l"/>
                <a:tab pos="6172200" algn="l"/>
                <a:tab pos="6684963" algn="l"/>
                <a:tab pos="7199313" algn="l"/>
                <a:tab pos="7713663" algn="l"/>
                <a:tab pos="8229600" algn="l"/>
                <a:tab pos="8742363" algn="l"/>
                <a:tab pos="9256713" algn="l"/>
                <a:tab pos="9771063" algn="l"/>
                <a:tab pos="10287000" algn="l"/>
              </a:tabLst>
              <a:defRPr sz="2400">
                <a:solidFill>
                  <a:schemeClr val="tx1"/>
                </a:solidFill>
                <a:latin typeface="Times New Roman" panose="02020603050405020304" pitchFamily="18" charset="0"/>
              </a:defRPr>
            </a:lvl4pPr>
            <a:lvl5pPr>
              <a:tabLst>
                <a:tab pos="0" algn="l"/>
                <a:tab pos="512763" algn="l"/>
                <a:tab pos="1027113" algn="l"/>
                <a:tab pos="1541463" algn="l"/>
                <a:tab pos="2057400" algn="l"/>
                <a:tab pos="2570163" algn="l"/>
                <a:tab pos="3084513" algn="l"/>
                <a:tab pos="3598863" algn="l"/>
                <a:tab pos="4114800" algn="l"/>
                <a:tab pos="4627563" algn="l"/>
                <a:tab pos="5141913" algn="l"/>
                <a:tab pos="5656263" algn="l"/>
                <a:tab pos="6172200" algn="l"/>
                <a:tab pos="6684963" algn="l"/>
                <a:tab pos="7199313" algn="l"/>
                <a:tab pos="7713663" algn="l"/>
                <a:tab pos="8229600" algn="l"/>
                <a:tab pos="8742363" algn="l"/>
                <a:tab pos="9256713" algn="l"/>
                <a:tab pos="9771063" algn="l"/>
                <a:tab pos="102870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512763" algn="l"/>
                <a:tab pos="1027113" algn="l"/>
                <a:tab pos="1541463" algn="l"/>
                <a:tab pos="2057400" algn="l"/>
                <a:tab pos="2570163" algn="l"/>
                <a:tab pos="3084513" algn="l"/>
                <a:tab pos="3598863" algn="l"/>
                <a:tab pos="4114800" algn="l"/>
                <a:tab pos="4627563" algn="l"/>
                <a:tab pos="5141913" algn="l"/>
                <a:tab pos="5656263" algn="l"/>
                <a:tab pos="6172200" algn="l"/>
                <a:tab pos="6684963" algn="l"/>
                <a:tab pos="7199313" algn="l"/>
                <a:tab pos="7713663" algn="l"/>
                <a:tab pos="8229600" algn="l"/>
                <a:tab pos="8742363" algn="l"/>
                <a:tab pos="9256713" algn="l"/>
                <a:tab pos="9771063" algn="l"/>
                <a:tab pos="102870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512763" algn="l"/>
                <a:tab pos="1027113" algn="l"/>
                <a:tab pos="1541463" algn="l"/>
                <a:tab pos="2057400" algn="l"/>
                <a:tab pos="2570163" algn="l"/>
                <a:tab pos="3084513" algn="l"/>
                <a:tab pos="3598863" algn="l"/>
                <a:tab pos="4114800" algn="l"/>
                <a:tab pos="4627563" algn="l"/>
                <a:tab pos="5141913" algn="l"/>
                <a:tab pos="5656263" algn="l"/>
                <a:tab pos="6172200" algn="l"/>
                <a:tab pos="6684963" algn="l"/>
                <a:tab pos="7199313" algn="l"/>
                <a:tab pos="7713663" algn="l"/>
                <a:tab pos="8229600" algn="l"/>
                <a:tab pos="8742363" algn="l"/>
                <a:tab pos="9256713" algn="l"/>
                <a:tab pos="9771063" algn="l"/>
                <a:tab pos="102870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512763" algn="l"/>
                <a:tab pos="1027113" algn="l"/>
                <a:tab pos="1541463" algn="l"/>
                <a:tab pos="2057400" algn="l"/>
                <a:tab pos="2570163" algn="l"/>
                <a:tab pos="3084513" algn="l"/>
                <a:tab pos="3598863" algn="l"/>
                <a:tab pos="4114800" algn="l"/>
                <a:tab pos="4627563" algn="l"/>
                <a:tab pos="5141913" algn="l"/>
                <a:tab pos="5656263" algn="l"/>
                <a:tab pos="6172200" algn="l"/>
                <a:tab pos="6684963" algn="l"/>
                <a:tab pos="7199313" algn="l"/>
                <a:tab pos="7713663" algn="l"/>
                <a:tab pos="8229600" algn="l"/>
                <a:tab pos="8742363" algn="l"/>
                <a:tab pos="9256713" algn="l"/>
                <a:tab pos="9771063" algn="l"/>
                <a:tab pos="102870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512763" algn="l"/>
                <a:tab pos="1027113" algn="l"/>
                <a:tab pos="1541463" algn="l"/>
                <a:tab pos="2057400" algn="l"/>
                <a:tab pos="2570163" algn="l"/>
                <a:tab pos="3084513" algn="l"/>
                <a:tab pos="3598863" algn="l"/>
                <a:tab pos="4114800" algn="l"/>
                <a:tab pos="4627563" algn="l"/>
                <a:tab pos="5141913" algn="l"/>
                <a:tab pos="5656263" algn="l"/>
                <a:tab pos="6172200" algn="l"/>
                <a:tab pos="6684963" algn="l"/>
                <a:tab pos="7199313" algn="l"/>
                <a:tab pos="7713663" algn="l"/>
                <a:tab pos="8229600" algn="l"/>
                <a:tab pos="8742363" algn="l"/>
                <a:tab pos="9256713" algn="l"/>
                <a:tab pos="9771063" algn="l"/>
                <a:tab pos="102870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Times" panose="02020603050405020304" pitchFamily="18" charset="0"/>
              <a:buNone/>
            </a:pPr>
            <a:r>
              <a:rPr lang="en-GB" altLang="en-US" sz="800" b="1"/>
              <a:t>Bernd Bruegge &amp; Allen H. Dutoit 	       		Object-Oriented Software Engineering: Using UML, Patterns, and Java  			    </a:t>
            </a:r>
            <a:fld id="{92BD17AE-88D1-44C2-8E6F-59148874E3FC}" type="slidenum">
              <a:rPr lang="en-GB" altLang="en-US" sz="800" b="1"/>
              <a:pPr algn="ctr">
                <a:lnSpc>
                  <a:spcPct val="93000"/>
                </a:lnSpc>
                <a:buClr>
                  <a:srgbClr val="000000"/>
                </a:buClr>
                <a:buSzPct val="100000"/>
                <a:buFont typeface="Times" panose="02020603050405020304" pitchFamily="18" charset="0"/>
                <a:buNone/>
              </a:pPr>
              <a:t>‹#›</a:t>
            </a:fld>
            <a:endParaRPr lang="en-GB" altLang="en-US" sz="800" b="1"/>
          </a:p>
        </p:txBody>
      </p:sp>
      <p:sp>
        <p:nvSpPr>
          <p:cNvPr id="1026" name="Rectangle 2"/>
          <p:cNvSpPr>
            <a:spLocks noGrp="1" noChangeArrowheads="1"/>
          </p:cNvSpPr>
          <p:nvPr>
            <p:ph type="title"/>
          </p:nvPr>
        </p:nvSpPr>
        <p:spPr bwMode="auto">
          <a:xfrm>
            <a:off x="419100" y="222250"/>
            <a:ext cx="8151813"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ctr" anchorCtr="0" compatLnSpc="1">
            <a:prstTxWarp prst="textNoShape">
              <a:avLst/>
            </a:prstTxWarp>
          </a:bodyPr>
          <a:lstStyle/>
          <a:p>
            <a:pPr lvl="0"/>
            <a:r>
              <a:rPr lang="en-GB" altLang="en-US" smtClean="0"/>
              <a:t>Click to edit the title text format</a:t>
            </a:r>
          </a:p>
        </p:txBody>
      </p:sp>
      <p:sp>
        <p:nvSpPr>
          <p:cNvPr id="1027" name="Rectangle 3"/>
          <p:cNvSpPr>
            <a:spLocks noGrp="1" noChangeArrowheads="1"/>
          </p:cNvSpPr>
          <p:nvPr>
            <p:ph type="body" idx="1"/>
          </p:nvPr>
        </p:nvSpPr>
        <p:spPr bwMode="auto">
          <a:xfrm>
            <a:off x="355600" y="1295400"/>
            <a:ext cx="8253413" cy="491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panose="02020603050405020304" pitchFamily="18" charset="0"/>
        <a:defRPr sz="2800" b="1" i="1"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panose="02020603050405020304" pitchFamily="18" charset="0"/>
        <a:defRPr sz="4400">
          <a:solidFill>
            <a:srgbClr val="000000"/>
          </a:solidFill>
          <a:latin typeface="Times New Roman" panose="02020603050405020304" pitchFamily="18" charset="0"/>
          <a:ea typeface="Gothic" charset="0"/>
          <a:cs typeface="Gothic" charset="0"/>
        </a:defRPr>
      </a:lvl2pPr>
      <a:lvl3pPr algn="l" defTabSz="457200" rtl="0" eaLnBrk="0" fontAlgn="base" hangingPunct="0">
        <a:spcBef>
          <a:spcPct val="0"/>
        </a:spcBef>
        <a:spcAft>
          <a:spcPct val="0"/>
        </a:spcAft>
        <a:buClr>
          <a:srgbClr val="000000"/>
        </a:buClr>
        <a:buSzPct val="100000"/>
        <a:buFont typeface="Times" panose="02020603050405020304" pitchFamily="18" charset="0"/>
        <a:defRPr sz="4400">
          <a:solidFill>
            <a:srgbClr val="000000"/>
          </a:solidFill>
          <a:latin typeface="Times New Roman" panose="02020603050405020304" pitchFamily="18" charset="0"/>
          <a:ea typeface="Gothic" charset="0"/>
          <a:cs typeface="Gothic" charset="0"/>
        </a:defRPr>
      </a:lvl3pPr>
      <a:lvl4pPr algn="l" defTabSz="457200" rtl="0" eaLnBrk="0" fontAlgn="base" hangingPunct="0">
        <a:spcBef>
          <a:spcPct val="0"/>
        </a:spcBef>
        <a:spcAft>
          <a:spcPct val="0"/>
        </a:spcAft>
        <a:buClr>
          <a:srgbClr val="000000"/>
        </a:buClr>
        <a:buSzPct val="100000"/>
        <a:buFont typeface="Times" panose="02020603050405020304" pitchFamily="18" charset="0"/>
        <a:defRPr sz="4400">
          <a:solidFill>
            <a:srgbClr val="000000"/>
          </a:solidFill>
          <a:latin typeface="Times New Roman" panose="02020603050405020304" pitchFamily="18" charset="0"/>
          <a:ea typeface="Gothic" charset="0"/>
          <a:cs typeface="Gothic" charset="0"/>
        </a:defRPr>
      </a:lvl4pPr>
      <a:lvl5pPr algn="l" defTabSz="457200" rtl="0" eaLnBrk="0" fontAlgn="base" hangingPunct="0">
        <a:spcBef>
          <a:spcPct val="0"/>
        </a:spcBef>
        <a:spcAft>
          <a:spcPct val="0"/>
        </a:spcAft>
        <a:buClr>
          <a:srgbClr val="000000"/>
        </a:buClr>
        <a:buSzPct val="100000"/>
        <a:buFont typeface="Times" panose="02020603050405020304" pitchFamily="18" charset="0"/>
        <a:defRPr sz="4400">
          <a:solidFill>
            <a:srgbClr val="000000"/>
          </a:solidFill>
          <a:latin typeface="Times New Roman" panose="02020603050405020304" pitchFamily="18" charset="0"/>
          <a:ea typeface="Gothic" charset="0"/>
          <a:cs typeface="Gothic" charset="0"/>
        </a:defRPr>
      </a:lvl5pPr>
      <a:lvl6pPr marL="457200" algn="l" defTabSz="457200" rtl="0" eaLnBrk="0" fontAlgn="base" hangingPunct="0">
        <a:spcBef>
          <a:spcPct val="0"/>
        </a:spcBef>
        <a:spcAft>
          <a:spcPct val="0"/>
        </a:spcAft>
        <a:buClr>
          <a:srgbClr val="000000"/>
        </a:buClr>
        <a:buSzPct val="100000"/>
        <a:buFont typeface="Times" panose="02020603050405020304" pitchFamily="18" charset="0"/>
        <a:defRPr sz="4400">
          <a:solidFill>
            <a:srgbClr val="000000"/>
          </a:solidFill>
          <a:latin typeface="Times New Roman" panose="02020603050405020304" pitchFamily="18" charset="0"/>
          <a:ea typeface="Gothic" charset="0"/>
          <a:cs typeface="Gothic" charset="0"/>
        </a:defRPr>
      </a:lvl6pPr>
      <a:lvl7pPr marL="914400" algn="l" defTabSz="457200" rtl="0" eaLnBrk="0" fontAlgn="base" hangingPunct="0">
        <a:spcBef>
          <a:spcPct val="0"/>
        </a:spcBef>
        <a:spcAft>
          <a:spcPct val="0"/>
        </a:spcAft>
        <a:buClr>
          <a:srgbClr val="000000"/>
        </a:buClr>
        <a:buSzPct val="100000"/>
        <a:buFont typeface="Times" panose="02020603050405020304" pitchFamily="18" charset="0"/>
        <a:defRPr sz="4400">
          <a:solidFill>
            <a:srgbClr val="000000"/>
          </a:solidFill>
          <a:latin typeface="Times New Roman" panose="02020603050405020304" pitchFamily="18" charset="0"/>
          <a:ea typeface="Gothic" charset="0"/>
          <a:cs typeface="Gothic" charset="0"/>
        </a:defRPr>
      </a:lvl7pPr>
      <a:lvl8pPr marL="1371600" algn="l" defTabSz="457200" rtl="0" eaLnBrk="0" fontAlgn="base" hangingPunct="0">
        <a:spcBef>
          <a:spcPct val="0"/>
        </a:spcBef>
        <a:spcAft>
          <a:spcPct val="0"/>
        </a:spcAft>
        <a:buClr>
          <a:srgbClr val="000000"/>
        </a:buClr>
        <a:buSzPct val="100000"/>
        <a:buFont typeface="Times" panose="02020603050405020304" pitchFamily="18" charset="0"/>
        <a:defRPr sz="4400">
          <a:solidFill>
            <a:srgbClr val="000000"/>
          </a:solidFill>
          <a:latin typeface="Times New Roman" panose="02020603050405020304" pitchFamily="18" charset="0"/>
          <a:ea typeface="Gothic" charset="0"/>
          <a:cs typeface="Gothic" charset="0"/>
        </a:defRPr>
      </a:lvl8pPr>
      <a:lvl9pPr marL="1828800" algn="l" defTabSz="457200" rtl="0" eaLnBrk="0" fontAlgn="base" hangingPunct="0">
        <a:spcBef>
          <a:spcPct val="0"/>
        </a:spcBef>
        <a:spcAft>
          <a:spcPct val="0"/>
        </a:spcAft>
        <a:buClr>
          <a:srgbClr val="000000"/>
        </a:buClr>
        <a:buSzPct val="100000"/>
        <a:buFont typeface="Times" panose="02020603050405020304" pitchFamily="18" charset="0"/>
        <a:defRPr sz="4400">
          <a:solidFill>
            <a:srgbClr val="000000"/>
          </a:solidFill>
          <a:latin typeface="Times New Roman" panose="02020603050405020304" pitchFamily="18" charset="0"/>
          <a:ea typeface="Gothic" charset="0"/>
          <a:cs typeface="Gothic" charset="0"/>
        </a:defRPr>
      </a:lvl9pPr>
    </p:titleStyle>
    <p:bodyStyle>
      <a:lvl1pPr marL="284163" indent="-284163" algn="l" defTabSz="457200" rtl="0" eaLnBrk="0" fontAlgn="base" hangingPunct="0">
        <a:lnSpc>
          <a:spcPct val="90000"/>
        </a:lnSpc>
        <a:spcBef>
          <a:spcPts val="900"/>
        </a:spcBef>
        <a:spcAft>
          <a:spcPct val="0"/>
        </a:spcAft>
        <a:buClr>
          <a:srgbClr val="000000"/>
        </a:buClr>
        <a:buSzPct val="75000"/>
        <a:buFont typeface="Symbol" panose="05050102010706020507" pitchFamily="18" charset="2"/>
        <a:buChar char=""/>
        <a:defRPr sz="2400" kern="1200">
          <a:solidFill>
            <a:srgbClr val="000000"/>
          </a:solidFill>
          <a:latin typeface="+mn-lt"/>
          <a:ea typeface="+mn-ea"/>
          <a:cs typeface="+mn-cs"/>
        </a:defRPr>
      </a:lvl1pPr>
      <a:lvl2pPr marL="685800" indent="-228600" algn="l" defTabSz="457200" rtl="0" eaLnBrk="0" fontAlgn="base" hangingPunct="0">
        <a:lnSpc>
          <a:spcPct val="90000"/>
        </a:lnSpc>
        <a:spcBef>
          <a:spcPts val="750"/>
        </a:spcBef>
        <a:spcAft>
          <a:spcPct val="0"/>
        </a:spcAft>
        <a:buClr>
          <a:srgbClr val="000000"/>
        </a:buClr>
        <a:buSzPct val="100000"/>
        <a:buFont typeface="Wingdings" panose="05000000000000000000" pitchFamily="2" charset="2"/>
        <a:buChar char=""/>
        <a:defRPr sz="2000" b="1" kern="1200">
          <a:solidFill>
            <a:srgbClr val="000000"/>
          </a:solidFill>
          <a:latin typeface="+mn-lt"/>
          <a:ea typeface="+mn-ea"/>
          <a:cs typeface="+mn-cs"/>
        </a:defRPr>
      </a:lvl2pPr>
      <a:lvl3pPr marL="1143000" indent="-228600" algn="l" defTabSz="457200" rtl="0" eaLnBrk="0" fontAlgn="base" hangingPunct="0">
        <a:lnSpc>
          <a:spcPct val="90000"/>
        </a:lnSpc>
        <a:spcBef>
          <a:spcPts val="675"/>
        </a:spcBef>
        <a:spcAft>
          <a:spcPct val="0"/>
        </a:spcAft>
        <a:buClr>
          <a:srgbClr val="000000"/>
        </a:buClr>
        <a:buSzPct val="60000"/>
        <a:buFont typeface="Wingdings" panose="05000000000000000000" pitchFamily="2" charset="2"/>
        <a:buChar char=""/>
        <a:defRPr b="1" kern="1200">
          <a:solidFill>
            <a:srgbClr val="000000"/>
          </a:solidFill>
          <a:latin typeface="+mn-lt"/>
          <a:ea typeface="+mn-ea"/>
          <a:cs typeface="+mn-cs"/>
        </a:defRPr>
      </a:lvl3pPr>
      <a:lvl4pPr marL="1541463" indent="-169863" algn="l" defTabSz="457200" rtl="0" eaLnBrk="0" fontAlgn="base" hangingPunct="0">
        <a:lnSpc>
          <a:spcPct val="90000"/>
        </a:lnSpc>
        <a:spcBef>
          <a:spcPts val="675"/>
        </a:spcBef>
        <a:spcAft>
          <a:spcPct val="0"/>
        </a:spcAft>
        <a:buClr>
          <a:srgbClr val="000000"/>
        </a:buClr>
        <a:buSzPct val="100000"/>
        <a:buFont typeface="Times" panose="02020603050405020304" pitchFamily="18" charset="0"/>
        <a:buChar char="–"/>
        <a:defRPr b="1" kern="1200">
          <a:solidFill>
            <a:srgbClr val="000000"/>
          </a:solidFill>
          <a:latin typeface="+mn-lt"/>
          <a:ea typeface="+mn-ea"/>
          <a:cs typeface="+mn-cs"/>
        </a:defRPr>
      </a:lvl4pPr>
      <a:lvl5pPr marL="1998663" indent="-169863" algn="l" defTabSz="457200" rtl="0" eaLnBrk="0" fontAlgn="base" hangingPunct="0">
        <a:lnSpc>
          <a:spcPct val="90000"/>
        </a:lnSpc>
        <a:spcBef>
          <a:spcPts val="675"/>
        </a:spcBef>
        <a:spcAft>
          <a:spcPct val="0"/>
        </a:spcAft>
        <a:buClr>
          <a:srgbClr val="000000"/>
        </a:buClr>
        <a:buSzPct val="100000"/>
        <a:buFont typeface="Times" panose="02020603050405020304" pitchFamily="18" charset="0"/>
        <a:buChar char="–"/>
        <a:defRPr b="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923F7-D6A6-4BA2-A76D-94B5BACE5B28}" type="datetimeFigureOut">
              <a:rPr lang="en-IN"/>
              <a:pPr/>
              <a:t>26-01-2018</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E0BD5-4CA9-4E47-9330-829E4A9F0291}" type="slidenum">
              <a:rPr lang="en-IN"/>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503923F7-D6A6-4BA2-A76D-94B5BACE5B28}" type="datetimeFigureOut">
              <a:rPr lang="en-IN"/>
              <a:pPr/>
              <a:t>26-01-2018</a:t>
            </a:fld>
            <a:endParaRPr lang="en-IN"/>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b="7344"/>
          <a:stretch>
            <a:fillRect/>
          </a:stretch>
        </p:blipFill>
        <p:spPr bwMode="auto">
          <a:xfrm>
            <a:off x="1866900" y="185738"/>
            <a:ext cx="6859588" cy="6354762"/>
          </a:xfrm>
          <a:prstGeom prst="rect">
            <a:avLst/>
          </a:prstGeom>
          <a:noFill/>
          <a:extLst>
            <a:ext uri="{909E8E84-426E-40DD-AFC4-6F175D3DCCD1}">
              <a14:hiddenFill xmlns:a14="http://schemas.microsoft.com/office/drawing/2010/main">
                <a:blipFill dpi="0" rotWithShape="0">
                  <a:blip/>
                  <a:srcRect b="7344"/>
                  <a:stretch>
                    <a:fillRect/>
                  </a:stretch>
                </a:blipFill>
              </a14:hiddenFill>
            </a:ext>
          </a:extLst>
        </p:spPr>
      </p:pic>
      <p:sp>
        <p:nvSpPr>
          <p:cNvPr id="4098" name="AutoShape 2"/>
          <p:cNvSpPr>
            <a:spLocks noChangeArrowheads="1"/>
          </p:cNvSpPr>
          <p:nvPr/>
        </p:nvSpPr>
        <p:spPr bwMode="auto">
          <a:xfrm>
            <a:off x="2143125" y="377825"/>
            <a:ext cx="5957888" cy="762000"/>
          </a:xfrm>
          <a:prstGeom prst="roundRect">
            <a:avLst>
              <a:gd name="adj" fmla="val 2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Times" panose="02020603050405020304" pitchFamily="18" charset="0"/>
              <a:buNone/>
            </a:pPr>
            <a:r>
              <a:rPr lang="en-GB" altLang="en-US" sz="4400" b="1"/>
              <a:t>Chapter 1: Introduction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900"/>
              <a:t>…has major impact on Users</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828800"/>
            <a:ext cx="4787900" cy="35941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Software Engineering: A Problem Solving Activity</a:t>
            </a:r>
          </a:p>
        </p:txBody>
      </p:sp>
      <p:sp>
        <p:nvSpPr>
          <p:cNvPr id="16386" name="Rectangle 2"/>
          <p:cNvSpPr>
            <a:spLocks noChangeArrowheads="1"/>
          </p:cNvSpPr>
          <p:nvPr>
            <p:ph type="body" idx="1"/>
          </p:nvPr>
        </p:nvSpPr>
        <p:spPr>
          <a:xfrm>
            <a:off x="355600" y="1295400"/>
            <a:ext cx="8255000" cy="4921250"/>
          </a:xfrm>
          <a:ln/>
        </p:spPr>
        <p:txBody>
          <a:bodyPr/>
          <a:lstStyle/>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Analysis</a:t>
            </a:r>
            <a:r>
              <a:rPr lang="en-GB" altLang="en-US"/>
              <a:t>: Understand the nature of the problem and break the  problem into pieces</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Synthesis</a:t>
            </a:r>
            <a:r>
              <a:rPr lang="en-GB" altLang="en-US"/>
              <a:t>: Put the pieces together into a large structure</a:t>
            </a:r>
          </a:p>
          <a:p>
            <a:pPr>
              <a:lnSpc>
                <a:spcPct val="80000"/>
              </a:lnSpc>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a:p>
            <a:pPr>
              <a:lnSpc>
                <a:spcPct val="80000"/>
              </a:lnSpc>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For problem solving we use   </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Techniques (methods):  </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Formal procedures for producing results using some  well-defined notation</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Methodologies:  </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Collection of techniques applied across software development  and unified by a philosophical approach</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Tools: </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Instrument or automated systems to accomplish a technique</a:t>
            </a:r>
          </a:p>
        </p:txBody>
      </p:sp>
    </p:spTree>
  </p:cSld>
  <p:clrMapOvr>
    <a:masterClrMapping/>
  </p:clrMapOvr>
  <p:transition advTm="2048"/>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Scientist vs Engineer</a:t>
            </a:r>
          </a:p>
        </p:txBody>
      </p:sp>
      <p:sp>
        <p:nvSpPr>
          <p:cNvPr id="18434" name="Rectangle 2"/>
          <p:cNvSpPr>
            <a:spLocks noChangeArrowheads="1"/>
          </p:cNvSpPr>
          <p:nvPr>
            <p:ph type="body" idx="1"/>
          </p:nvPr>
        </p:nvSpPr>
        <p:spPr>
          <a:xfrm>
            <a:off x="355600" y="1143000"/>
            <a:ext cx="8255000" cy="480060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Computer Scientist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 Proves theorems about algorithms, designs languages, defines knowledge representation schemes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Has infinite time…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Engineer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Develops a solution for an application-specific problem for a client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Uses computers &amp; languages, tools, techniques and methods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Software Engineer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Works in multiple application domains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Has only 3 months...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…while changes occurs in requirements and available technology</a:t>
            </a:r>
          </a:p>
        </p:txBody>
      </p:sp>
    </p:spTree>
  </p:cSld>
  <p:clrMapOvr>
    <a:masterClrMapping/>
  </p:clrMapOvr>
  <p:transition advTm="204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4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4">
                                            <p:txEl>
                                              <p:pRg st="2" end="2"/>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8434">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8434">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8434">
                                            <p:txEl>
                                              <p:pRg st="5" end="5"/>
                                            </p:txEl>
                                          </p:spTgt>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843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84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Factors affecting the quality of a software system</a:t>
            </a:r>
          </a:p>
        </p:txBody>
      </p:sp>
      <p:sp>
        <p:nvSpPr>
          <p:cNvPr id="19458"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Complexity: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0"/>
              <a:t>The system is so complex that no single programmer can understand it anymore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0"/>
              <a:t>The introduction of one bug fix causes another bug</a:t>
            </a:r>
          </a:p>
          <a:p>
            <a:pPr lvl="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b="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Change:</a:t>
            </a:r>
            <a:r>
              <a:rPr lang="en-GB" altLang="en-US"/>
              <a:t>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0"/>
              <a:t>The “Entropy” of a software system increases with each change: Each implemented change erodes the structure of the system which makes the next change even more expensive (“Second Law of Software Dynamics”).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0"/>
              <a:t>As time goes on, the cost to implement a change will be too high, and the system will then be unable to support its intended task. This is true of all systems, independent of their application domain or technological base.</a:t>
            </a:r>
          </a:p>
        </p:txBody>
      </p:sp>
    </p:spTree>
  </p:cSld>
  <p:clrMapOvr>
    <a:masterClrMapping/>
  </p:clrMapOvr>
  <p:transition advTm="204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4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4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9458">
                                            <p:txEl>
                                              <p:pRg st="2" end="2"/>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9458">
                                            <p:txEl>
                                              <p:pRg st="4" end="4"/>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9458">
                                            <p:txEl>
                                              <p:pRg st="5" end="5"/>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94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AutoShape 1"/>
          <p:cNvSpPr>
            <a:spLocks noChangeArrowheads="1"/>
          </p:cNvSpPr>
          <p:nvPr/>
        </p:nvSpPr>
        <p:spPr bwMode="auto">
          <a:xfrm>
            <a:off x="312738" y="200025"/>
            <a:ext cx="6400800" cy="727075"/>
          </a:xfrm>
          <a:prstGeom prst="roundRect">
            <a:avLst>
              <a:gd name="adj" fmla="val 21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20482" name="Rectangle 2"/>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Why  are software systems so complex?</a:t>
            </a:r>
          </a:p>
        </p:txBody>
      </p:sp>
      <p:sp>
        <p:nvSpPr>
          <p:cNvPr id="20483" name="Rectangle 3"/>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problem domain is difficult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development process is very difficult to manage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Software offers extreme flexibility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Software is a discrete system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Continuous systems have no hidden surprises  (Parnas)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Discrete systems have!</a:t>
            </a:r>
          </a:p>
        </p:txBody>
      </p:sp>
    </p:spTree>
  </p:cSld>
  <p:clrMapOvr>
    <a:masterClrMapping/>
  </p:clrMapOvr>
  <p:transition advTm="204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Dealing with Complexity</a:t>
            </a:r>
          </a:p>
        </p:txBody>
      </p:sp>
      <p:sp>
        <p:nvSpPr>
          <p:cNvPr id="21506" name="Rectangle 2"/>
          <p:cNvSpPr>
            <a:spLocks noChangeArrowheads="1"/>
          </p:cNvSpPr>
          <p:nvPr>
            <p:ph type="body" idx="1"/>
          </p:nvPr>
        </p:nvSpPr>
        <p:spPr>
          <a:xfrm>
            <a:off x="355600" y="1295400"/>
            <a:ext cx="8255000" cy="4921250"/>
          </a:xfrm>
          <a:ln/>
        </p:spPr>
        <p:txBody>
          <a:bodyPr/>
          <a:lstStyle/>
          <a:p>
            <a:pPr marL="457200" indent="-457200">
              <a:lnSpc>
                <a:spcPct val="93000"/>
              </a:lnSpc>
              <a:buFont typeface="Symbol" panose="05050102010706020507" pitchFamily="18" charset="2"/>
              <a:buAutoNum type="arabicPeriod"/>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Abstraction </a:t>
            </a:r>
          </a:p>
          <a:p>
            <a:pPr marL="457200" indent="-457200">
              <a:buFont typeface="Symbol" panose="05050102010706020507" pitchFamily="18" charset="2"/>
              <a:buAutoNum type="arabicPeriod"/>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Decomposition</a:t>
            </a:r>
          </a:p>
          <a:p>
            <a:pPr marL="457200" indent="-457200">
              <a:buFont typeface="Symbol" panose="05050102010706020507" pitchFamily="18" charset="2"/>
              <a:buAutoNum type="arabicPeriod"/>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Hierarchy</a:t>
            </a:r>
          </a:p>
          <a:p>
            <a:pPr marL="457200" indent="-457200">
              <a:buFont typeface="Symbol" panose="05050102010706020507" pitchFamily="18" charset="2"/>
              <a:buNone/>
              <a:tabLst>
                <a:tab pos="1084263" algn="l"/>
                <a:tab pos="1998663" algn="l"/>
                <a:tab pos="2913063" algn="l"/>
                <a:tab pos="3827463" algn="l"/>
                <a:tab pos="4741863" algn="l"/>
                <a:tab pos="5656263" algn="l"/>
                <a:tab pos="6570663" algn="l"/>
                <a:tab pos="7485063" algn="l"/>
                <a:tab pos="8399463" algn="l"/>
                <a:tab pos="9313863" algn="l"/>
                <a:tab pos="10228263" algn="l"/>
              </a:tabLst>
            </a:pPr>
            <a:endParaRPr lang="en-GB" altLang="en-US"/>
          </a:p>
        </p:txBody>
      </p:sp>
    </p:spTree>
  </p:cSld>
  <p:clrMapOvr>
    <a:masterClrMapping/>
  </p:clrMapOvr>
  <p:transition advTm="204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this?</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3863" y="1295400"/>
            <a:ext cx="5576887" cy="49212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AutoShape 1"/>
          <p:cNvSpPr>
            <a:spLocks noChangeArrowheads="1"/>
          </p:cNvSpPr>
          <p:nvPr/>
        </p:nvSpPr>
        <p:spPr bwMode="auto">
          <a:xfrm>
            <a:off x="312738" y="200025"/>
            <a:ext cx="1866900" cy="727075"/>
          </a:xfrm>
          <a:prstGeom prst="roundRect">
            <a:avLst>
              <a:gd name="adj" fmla="val 21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23554" name="Rectangle 2"/>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1. Abstraction</a:t>
            </a:r>
          </a:p>
        </p:txBody>
      </p:sp>
      <p:sp>
        <p:nvSpPr>
          <p:cNvPr id="23555" name="Rectangle 3"/>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Inherent human limitation to deal with complexity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7 +- 2 phenomena</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Chunking: Group collection of objects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Ignore unessential details: =&gt; Models</a:t>
            </a:r>
          </a:p>
          <a:p>
            <a:pPr>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advTm="2048"/>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Models are used to provide abstractions</a:t>
            </a:r>
          </a:p>
        </p:txBody>
      </p:sp>
      <p:sp>
        <p:nvSpPr>
          <p:cNvPr id="24578" name="Rectangle 2"/>
          <p:cNvSpPr>
            <a:spLocks noChangeArrowheads="1"/>
          </p:cNvSpPr>
          <p:nvPr>
            <p:ph type="body" idx="1"/>
          </p:nvPr>
        </p:nvSpPr>
        <p:spPr>
          <a:xfrm>
            <a:off x="355600" y="1295400"/>
            <a:ext cx="8255000" cy="5056188"/>
          </a:xfrm>
          <a:ln/>
        </p:spPr>
        <p:txBody>
          <a:bodyPr/>
          <a:lstStyle/>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System Model:</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Object Model: What is the structure of the system?  What are the objects and how are they related?</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Functional model: What are the functions of the system? How is data flowing through the system?</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Dynamic model: How does the system react to external events? How is the event flow in the system ?</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Task Model:</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PERT Chart: What are the dependencies between the tasks?</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Schedule: How can this be done within the time limit?</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Org Chart: What are the roles in the project or organization?</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Issues Model:</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What are the open and closed issues? What constraints were posed by the client? What resolutions were made?</a:t>
            </a:r>
          </a:p>
          <a:p>
            <a:pPr lvl="1">
              <a:lnSpc>
                <a:spcPct val="80000"/>
              </a:lnSpc>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57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457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57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4578">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457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Interdependencies of the Models</a:t>
            </a:r>
          </a:p>
        </p:txBody>
      </p:sp>
      <p:sp>
        <p:nvSpPr>
          <p:cNvPr id="25602" name="AutoShape 2"/>
          <p:cNvSpPr>
            <a:spLocks noChangeArrowheads="1"/>
          </p:cNvSpPr>
          <p:nvPr/>
        </p:nvSpPr>
        <p:spPr bwMode="auto">
          <a:xfrm>
            <a:off x="3962400" y="1295400"/>
            <a:ext cx="3810000" cy="915988"/>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Times" panose="02020603050405020304" pitchFamily="18" charset="0"/>
              <a:buNone/>
            </a:pPr>
            <a:r>
              <a:rPr lang="en-GB" altLang="en-US" sz="1800" b="1"/>
              <a:t>System Model (Structure,</a:t>
            </a:r>
          </a:p>
          <a:p>
            <a:pPr>
              <a:buClr>
                <a:srgbClr val="000000"/>
              </a:buClr>
              <a:buSzPct val="100000"/>
              <a:buFont typeface="Times" panose="02020603050405020304" pitchFamily="18" charset="0"/>
              <a:buNone/>
            </a:pPr>
            <a:r>
              <a:rPr lang="en-GB" altLang="en-US" sz="1800" b="1"/>
              <a:t>                            Functionality, </a:t>
            </a:r>
          </a:p>
          <a:p>
            <a:pPr>
              <a:buClr>
                <a:srgbClr val="000000"/>
              </a:buClr>
              <a:buSzPct val="100000"/>
              <a:buFont typeface="Times" panose="02020603050405020304" pitchFamily="18" charset="0"/>
              <a:buNone/>
            </a:pPr>
            <a:r>
              <a:rPr lang="en-GB" altLang="en-US" sz="1800" b="1"/>
              <a:t>                            Dynamic Behavior)</a:t>
            </a:r>
          </a:p>
        </p:txBody>
      </p:sp>
      <p:sp>
        <p:nvSpPr>
          <p:cNvPr id="25603" name="AutoShape 3"/>
          <p:cNvSpPr>
            <a:spLocks noChangeArrowheads="1"/>
          </p:cNvSpPr>
          <p:nvPr/>
        </p:nvSpPr>
        <p:spPr bwMode="auto">
          <a:xfrm>
            <a:off x="457200" y="4800600"/>
            <a:ext cx="1504950" cy="1190625"/>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Times" panose="02020603050405020304" pitchFamily="18" charset="0"/>
              <a:buNone/>
            </a:pPr>
            <a:r>
              <a:rPr lang="en-GB" altLang="en-US" sz="1800" b="1"/>
              <a:t>Issue Model</a:t>
            </a:r>
          </a:p>
          <a:p>
            <a:pPr>
              <a:buClr>
                <a:srgbClr val="000000"/>
              </a:buClr>
              <a:buSzPct val="100000"/>
              <a:buFont typeface="Times" panose="02020603050405020304" pitchFamily="18" charset="0"/>
              <a:buNone/>
            </a:pPr>
            <a:r>
              <a:rPr lang="en-GB" altLang="en-US" sz="1800" b="1"/>
              <a:t>(Proposals,</a:t>
            </a:r>
          </a:p>
          <a:p>
            <a:pPr>
              <a:buClr>
                <a:srgbClr val="000000"/>
              </a:buClr>
              <a:buSzPct val="100000"/>
              <a:buFont typeface="Times" panose="02020603050405020304" pitchFamily="18" charset="0"/>
              <a:buNone/>
            </a:pPr>
            <a:r>
              <a:rPr lang="en-GB" altLang="en-US" sz="1800" b="1"/>
              <a:t>Arguments,</a:t>
            </a:r>
          </a:p>
          <a:p>
            <a:pPr>
              <a:buClr>
                <a:srgbClr val="000000"/>
              </a:buClr>
              <a:buSzPct val="100000"/>
              <a:buFont typeface="Times" panose="02020603050405020304" pitchFamily="18" charset="0"/>
              <a:buNone/>
            </a:pPr>
            <a:r>
              <a:rPr lang="en-GB" altLang="en-US" sz="1800" b="1"/>
              <a:t>Resolutions)</a:t>
            </a:r>
          </a:p>
        </p:txBody>
      </p:sp>
      <p:sp>
        <p:nvSpPr>
          <p:cNvPr id="25604" name="AutoShape 4"/>
          <p:cNvSpPr>
            <a:spLocks noChangeArrowheads="1"/>
          </p:cNvSpPr>
          <p:nvPr/>
        </p:nvSpPr>
        <p:spPr bwMode="auto">
          <a:xfrm>
            <a:off x="7442200" y="5029200"/>
            <a:ext cx="1701800" cy="1190625"/>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Times" panose="02020603050405020304" pitchFamily="18" charset="0"/>
              <a:buNone/>
            </a:pPr>
            <a:r>
              <a:rPr lang="en-GB" altLang="en-US" sz="1800" b="1"/>
              <a:t>Task Model</a:t>
            </a:r>
          </a:p>
          <a:p>
            <a:pPr>
              <a:buClr>
                <a:srgbClr val="000000"/>
              </a:buClr>
              <a:buSzPct val="100000"/>
              <a:buFont typeface="Times" panose="02020603050405020304" pitchFamily="18" charset="0"/>
              <a:buNone/>
            </a:pPr>
            <a:r>
              <a:rPr lang="en-GB" altLang="en-US" sz="1800" b="1"/>
              <a:t>(Organization,</a:t>
            </a:r>
          </a:p>
          <a:p>
            <a:pPr>
              <a:buClr>
                <a:srgbClr val="000000"/>
              </a:buClr>
              <a:buSzPct val="100000"/>
              <a:buFont typeface="Times" panose="02020603050405020304" pitchFamily="18" charset="0"/>
              <a:buNone/>
            </a:pPr>
            <a:r>
              <a:rPr lang="en-GB" altLang="en-US" sz="1800" b="1"/>
              <a:t>Activities</a:t>
            </a:r>
          </a:p>
          <a:p>
            <a:pPr>
              <a:buClr>
                <a:srgbClr val="000000"/>
              </a:buClr>
              <a:buSzPct val="100000"/>
              <a:buFont typeface="Times" panose="02020603050405020304" pitchFamily="18" charset="0"/>
              <a:buNone/>
            </a:pPr>
            <a:r>
              <a:rPr lang="en-GB" altLang="en-US" sz="1800" b="1"/>
              <a:t>Schedule)</a:t>
            </a:r>
          </a:p>
        </p:txBody>
      </p:sp>
      <p:sp>
        <p:nvSpPr>
          <p:cNvPr id="25605" name="Line 5"/>
          <p:cNvSpPr>
            <a:spLocks noChangeShapeType="1"/>
          </p:cNvSpPr>
          <p:nvPr/>
        </p:nvSpPr>
        <p:spPr bwMode="auto">
          <a:xfrm flipH="1">
            <a:off x="1903413" y="1676400"/>
            <a:ext cx="2670175" cy="3810000"/>
          </a:xfrm>
          <a:prstGeom prst="line">
            <a:avLst/>
          </a:prstGeom>
          <a:noFill/>
          <a:ln w="76320">
            <a:solidFill>
              <a:srgbClr val="FC0128"/>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06" name="Line 6"/>
          <p:cNvSpPr>
            <a:spLocks noChangeShapeType="1"/>
          </p:cNvSpPr>
          <p:nvPr/>
        </p:nvSpPr>
        <p:spPr bwMode="auto">
          <a:xfrm>
            <a:off x="1905000" y="5638800"/>
            <a:ext cx="5410200" cy="1588"/>
          </a:xfrm>
          <a:prstGeom prst="line">
            <a:avLst/>
          </a:prstGeom>
          <a:noFill/>
          <a:ln w="76320">
            <a:solidFill>
              <a:srgbClr val="FC0128"/>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07" name="Line 7"/>
          <p:cNvSpPr>
            <a:spLocks noChangeShapeType="1"/>
          </p:cNvSpPr>
          <p:nvPr/>
        </p:nvSpPr>
        <p:spPr bwMode="auto">
          <a:xfrm flipH="1" flipV="1">
            <a:off x="4799013" y="1674813"/>
            <a:ext cx="2517775" cy="3889375"/>
          </a:xfrm>
          <a:prstGeom prst="line">
            <a:avLst/>
          </a:prstGeom>
          <a:noFill/>
          <a:ln w="76320">
            <a:solidFill>
              <a:srgbClr val="FC0128"/>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1"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Requirements for this Class</a:t>
            </a:r>
          </a:p>
        </p:txBody>
      </p:sp>
      <p:sp>
        <p:nvSpPr>
          <p:cNvPr id="5122"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You are proficient in a programming language, but you have no experience in analysis or design of a system</a:t>
            </a:r>
          </a:p>
          <a:p>
            <a:pPr>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You want to learn more about the technical aspects of analysis and design of complex software systems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Example of an Issue: Galileo vs the Church</a:t>
            </a:r>
          </a:p>
        </p:txBody>
      </p:sp>
      <p:sp>
        <p:nvSpPr>
          <p:cNvPr id="28674"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What is the center of the Universe?</a:t>
            </a:r>
          </a:p>
          <a:p>
            <a:pPr>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Church: The earth is the center of the universe. Why? Aristotle says so.</a:t>
            </a:r>
          </a:p>
          <a:p>
            <a:pPr lvl="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Galileo: The sun is the center of the universe. Why? Copernicus says so.  Also, the Jupiter’s moons rotate round Jupiter, not around Earth.</a:t>
            </a:r>
          </a:p>
          <a:p>
            <a:pPr lvl="2">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a:p>
            <a:pPr>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AutoShape 1"/>
          <p:cNvSpPr>
            <a:spLocks noChangeArrowheads="1"/>
          </p:cNvSpPr>
          <p:nvPr/>
        </p:nvSpPr>
        <p:spPr bwMode="auto">
          <a:xfrm>
            <a:off x="3733800" y="5105400"/>
            <a:ext cx="1066800" cy="685800"/>
          </a:xfrm>
          <a:prstGeom prst="roundRect">
            <a:avLst>
              <a:gd name="adj" fmla="val 231"/>
            </a:avLst>
          </a:prstGeom>
          <a:solidFill>
            <a:srgbClr val="FFFFFF"/>
          </a:solidFill>
          <a:ln w="12600">
            <a:solidFill>
              <a:srgbClr val="000000"/>
            </a:solidFill>
            <a:round/>
            <a:headEnd/>
            <a:tailEnd/>
          </a:ln>
        </p:spPr>
        <p:txBody>
          <a:bodyPr wrap="none" anchor="ctr"/>
          <a:lstStyle/>
          <a:p>
            <a:endParaRPr lang="en-IN"/>
          </a:p>
        </p:txBody>
      </p:sp>
      <p:sp>
        <p:nvSpPr>
          <p:cNvPr id="32770" name="Rectangle 2"/>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Functional Decomposition</a:t>
            </a:r>
          </a:p>
        </p:txBody>
      </p:sp>
      <p:sp>
        <p:nvSpPr>
          <p:cNvPr id="32771" name="Rectangle 3"/>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Functionality is spread all over the system</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Maintainer must understand the whole system to make a single change to the system</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Consequence: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Codes are hard to understand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Code that is complex and impossible to maintain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User interface is often awkward and non-intuitive</a:t>
            </a:r>
          </a:p>
          <a:p>
            <a:pPr>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Example: Microsoft Powerpoint’s Autoshapes</a:t>
            </a:r>
          </a:p>
          <a:p>
            <a:pPr>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ph type="title"/>
          </p:nvPr>
        </p:nvSpPr>
        <p:spPr>
          <a:xfrm>
            <a:off x="419100" y="222250"/>
            <a:ext cx="8153400" cy="704850"/>
          </a:xfrm>
          <a:ln/>
        </p:spPr>
        <p:txBody>
          <a:bodyPr lIns="92520" tIns="47160" rIns="92520" bIns="47160"/>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100"/>
              <a:t>What is This?</a:t>
            </a:r>
          </a:p>
        </p:txBody>
      </p:sp>
      <p:pic>
        <p:nvPicPr>
          <p:cNvPr id="348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196" y="1052736"/>
            <a:ext cx="5579654" cy="546236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Class Identification</a:t>
            </a:r>
          </a:p>
        </p:txBody>
      </p:sp>
      <p:sp>
        <p:nvSpPr>
          <p:cNvPr id="38914" name="Rectangle 2"/>
          <p:cNvSpPr>
            <a:spLocks noChangeArrowheads="1"/>
          </p:cNvSpPr>
          <p:nvPr>
            <p:ph type="body" idx="1"/>
          </p:nvPr>
        </p:nvSpPr>
        <p:spPr>
          <a:xfrm>
            <a:off x="355600" y="1295400"/>
            <a:ext cx="8255000" cy="4921250"/>
          </a:xfrm>
          <a:ln/>
        </p:spPr>
        <p:txBody>
          <a:bodyPr/>
          <a:lstStyle/>
          <a:p>
            <a:pPr marL="457200" indent="-457200">
              <a:lnSpc>
                <a:spcPct val="93000"/>
              </a:lnSpc>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Class identification is crucial to object-oriented modeling</a:t>
            </a:r>
          </a:p>
          <a:p>
            <a:pPr marL="457200" indent="-457200">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Basic assumption: </a:t>
            </a:r>
          </a:p>
          <a:p>
            <a:pPr marL="836613" lvl="1" indent="-379413">
              <a:buFont typeface="Times" panose="02020603050405020304" pitchFamily="18" charset="0"/>
              <a:buAutoNum type="arabicPeriod"/>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We can find  the  classes  for a new software system: We call this Greenfield Engineering</a:t>
            </a:r>
          </a:p>
          <a:p>
            <a:pPr marL="836613" lvl="1" indent="-379413">
              <a:buFont typeface="Times" panose="02020603050405020304" pitchFamily="18" charset="0"/>
              <a:buAutoNum type="arabicPeriod"/>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We can identify the  classes in  an existing system: We call this Reengineering</a:t>
            </a:r>
          </a:p>
          <a:p>
            <a:pPr marL="836613" lvl="1" indent="-379413">
              <a:buFont typeface="Times" panose="02020603050405020304" pitchFamily="18" charset="0"/>
              <a:buAutoNum type="arabicPeriod"/>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We can create a class-based interface to any system: We call this Interface Engineering</a:t>
            </a:r>
          </a:p>
          <a:p>
            <a:pPr marL="457200" indent="-457200">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Why can we do this? Philosophy, science, experimental evidence</a:t>
            </a:r>
          </a:p>
          <a:p>
            <a:pPr marL="457200" indent="-457200">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What are the limitations? Depending on the purpose of the system different objects might be found</a:t>
            </a:r>
          </a:p>
          <a:p>
            <a:pPr marL="836613" lvl="1" indent="-379413">
              <a:tabLst>
                <a:tab pos="1084263" algn="l"/>
                <a:tab pos="1998663" algn="l"/>
                <a:tab pos="2913063" algn="l"/>
                <a:tab pos="3827463" algn="l"/>
                <a:tab pos="4741863" algn="l"/>
                <a:tab pos="5656263" algn="l"/>
                <a:tab pos="6570663" algn="l"/>
                <a:tab pos="7485063" algn="l"/>
                <a:tab pos="8399463" algn="l"/>
                <a:tab pos="9313863" algn="l"/>
                <a:tab pos="10228263" algn="l"/>
              </a:tabLst>
            </a:pPr>
            <a:r>
              <a:rPr lang="en-GB" altLang="en-US"/>
              <a:t>How can we identify the purpose of a system?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89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89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8914">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8914">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891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89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ph type="title"/>
          </p:nvPr>
        </p:nvSpPr>
        <p:spPr>
          <a:xfrm>
            <a:off x="419100" y="222250"/>
            <a:ext cx="8153400" cy="704850"/>
          </a:xfrm>
          <a:ln/>
        </p:spPr>
        <p:txBody>
          <a:bodyPr lIns="92520" tIns="45360" rIns="92520" bIns="45360"/>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this Thing?</a:t>
            </a:r>
          </a:p>
        </p:txBody>
      </p:sp>
      <p:graphicFrame>
        <p:nvGraphicFramePr>
          <p:cNvPr id="39938" name="Object 2"/>
          <p:cNvGraphicFramePr>
            <a:graphicFrameLocks noChangeAspect="1"/>
          </p:cNvGraphicFramePr>
          <p:nvPr/>
        </p:nvGraphicFramePr>
        <p:xfrm>
          <a:off x="2886075" y="1887538"/>
          <a:ext cx="2835275" cy="3371850"/>
        </p:xfrm>
        <a:graphic>
          <a:graphicData uri="http://schemas.openxmlformats.org/presentationml/2006/ole">
            <mc:AlternateContent xmlns:mc="http://schemas.openxmlformats.org/markup-compatibility/2006">
              <mc:Choice xmlns:v="urn:schemas-microsoft-com:vml" Requires="v">
                <p:oleObj spid="_x0000_s39940" r:id="rId4" imgW="2895480" imgH="3438360" progId="">
                  <p:embed/>
                </p:oleObj>
              </mc:Choice>
              <mc:Fallback>
                <p:oleObj r:id="rId4" imgW="2895480" imgH="343836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6075" y="1887538"/>
                        <a:ext cx="2835275" cy="3371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1"/>
          <p:cNvSpPr>
            <a:spLocks noChangeArrowheads="1"/>
          </p:cNvSpPr>
          <p:nvPr>
            <p:ph type="title"/>
          </p:nvPr>
        </p:nvSpPr>
        <p:spPr>
          <a:xfrm>
            <a:off x="419100" y="222250"/>
            <a:ext cx="8153400" cy="704850"/>
          </a:xfrm>
          <a:ln/>
        </p:spPr>
        <p:txBody>
          <a:bodyPr lIns="92520" tIns="45360" rIns="92520" bIns="45360"/>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Questions</a:t>
            </a:r>
          </a:p>
        </p:txBody>
      </p:sp>
      <p:sp>
        <p:nvSpPr>
          <p:cNvPr id="43010" name="Rectangle 2"/>
          <p:cNvSpPr>
            <a:spLocks noChangeArrowheads="1"/>
          </p:cNvSpPr>
          <p:nvPr>
            <p:ph type="body" idx="1"/>
          </p:nvPr>
        </p:nvSpPr>
        <p:spPr>
          <a:xfrm>
            <a:off x="355600" y="1295400"/>
            <a:ext cx="8255000" cy="4921250"/>
          </a:xfrm>
          <a:ln/>
        </p:spPr>
        <p:txBody>
          <a:bodyPr lIns="92520" tIns="45360" rIns="92520" bIns="45360"/>
          <a:lstStyle/>
          <a:p>
            <a:pPr>
              <a:lnSpc>
                <a:spcPts val="3063"/>
              </a:lnSpc>
              <a:spcBef>
                <a:spcPts val="10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Why did we model the thing as “Briefcase”?</a:t>
            </a:r>
          </a:p>
          <a:p>
            <a:pPr>
              <a:lnSpc>
                <a:spcPct val="110000"/>
              </a:lnSpc>
              <a:spcBef>
                <a:spcPts val="10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Why did we not model it as a chair?</a:t>
            </a:r>
          </a:p>
          <a:p>
            <a:pPr>
              <a:spcBef>
                <a:spcPts val="10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What do we do if the SitOnIt() operation is the most frequently used operation?</a:t>
            </a:r>
          </a:p>
          <a:p>
            <a:pPr>
              <a:spcBef>
                <a:spcPts val="10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The briefcase is only used for sitting on it. It is never opened nor closed. </a:t>
            </a:r>
          </a:p>
          <a:p>
            <a:pPr lvl="1">
              <a:spcBef>
                <a:spcPts val="9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Is it a “Chair”or a “Briefcase”?</a:t>
            </a:r>
          </a:p>
          <a:p>
            <a:pPr>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How long shall we live with our modeling mistake?</a:t>
            </a:r>
            <a:br>
              <a:rPr lang="en-GB" altLang="en-US" sz="2800"/>
            </a:br>
            <a:endParaRPr lang="en-GB"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1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3010">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30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3. Hierarchy</a:t>
            </a:r>
          </a:p>
        </p:txBody>
      </p:sp>
      <p:sp>
        <p:nvSpPr>
          <p:cNvPr id="44034"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We got abstractions and decomposition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leads us to chunks (classes, objects) which we view with object model</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Another way to deal with complexity is to provide simple relationships between the chunks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One of the most important relationships is hierarchy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2 important hierarchies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"Part of" hierarchy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"Is-kind-of" hierarchy</a:t>
            </a:r>
          </a:p>
        </p:txBody>
      </p:sp>
    </p:spTree>
  </p:cSld>
  <p:clrMapOvr>
    <a:masterClrMapping/>
  </p:clrMapOvr>
  <p:transition advTm="2048"/>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So where are we right now?</a:t>
            </a:r>
          </a:p>
        </p:txBody>
      </p:sp>
      <p:sp>
        <p:nvSpPr>
          <p:cNvPr id="47106" name="Rectangle 2"/>
          <p:cNvSpPr>
            <a:spLocks noChangeArrowheads="1"/>
          </p:cNvSpPr>
          <p:nvPr>
            <p:ph type="body" idx="1"/>
          </p:nvPr>
        </p:nvSpPr>
        <p:spPr>
          <a:xfrm>
            <a:off x="355600" y="1295400"/>
            <a:ext cx="8255000" cy="4976813"/>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Three ways to deal with complexity: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Abstraction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Decomposition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Hierarchy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Object-oriented decomposition is a good methodology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Unfortunately, depending on the purpose  of the system, different objects can be found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How can we do it right?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Many different possibilities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Our current approach: Start with a description of the  functionality (Use case model), then proceed to the object model</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leads us to the software lifecycle</a:t>
            </a:r>
          </a:p>
          <a:p>
            <a:pPr>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10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710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710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710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10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Software Lifecycle Definition</a:t>
            </a:r>
          </a:p>
        </p:txBody>
      </p:sp>
      <p:sp>
        <p:nvSpPr>
          <p:cNvPr id="49154"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Software lifecycle: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Set of activities and their relationships to each other to support the development of a software system </a:t>
            </a:r>
          </a:p>
          <a:p>
            <a:pPr lvl="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Typical Lifecycle questions: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Which activities should I select for the software project?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What are the dependencies between activities?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How should I schedule the activities?</a:t>
            </a:r>
          </a:p>
          <a:p>
            <a:pPr lvl="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Reusability</a:t>
            </a:r>
          </a:p>
        </p:txBody>
      </p:sp>
      <p:sp>
        <p:nvSpPr>
          <p:cNvPr id="50178"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 good software design solves a specific problem but is general enough to address future problems (for example, changing requirements)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Experts do not solve every problem from first principles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They reuse solutions that have worked for them in the past</a:t>
            </a:r>
          </a:p>
          <a:p>
            <a:pPr lvl="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Goal for the software engineer: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Design the software to be reusable across application domains and designs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How?</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 design patterns and frameworks whenever possible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Objectives of the Class</a:t>
            </a:r>
          </a:p>
        </p:txBody>
      </p:sp>
      <p:sp>
        <p:nvSpPr>
          <p:cNvPr id="6146"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Appreciate Software Engineering: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Build complex software systems in the context  of frequent  change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Understand how to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produce a high quality software system within time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while dealing with complexity and change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Acquire technical knowledge  (main emphasis)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Acquire managerial knowledge</a:t>
            </a:r>
          </a:p>
        </p:txBody>
      </p:sp>
    </p:spTree>
  </p:cSld>
  <p:clrMapOvr>
    <a:masterClrMapping/>
  </p:clrMapOvr>
  <p:transition advTm="2048"/>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Design Patterns and Frameworks </a:t>
            </a:r>
          </a:p>
        </p:txBody>
      </p:sp>
      <p:sp>
        <p:nvSpPr>
          <p:cNvPr id="51202"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Design Pattern: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 small set of classes that provide a template solution to a recurring design problem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Reusable design knowledge on a higher level than datastructures (link lists, binary trees, etc)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Framework:</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 moderately large set of classes that collaborate to carry out a set of responsibilities in an application domain. </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Examples: User Interface Builder</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Provide architectural guidance during the design phase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Provide a foundation for software components industry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2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0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20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Patterns are used by many people</a:t>
            </a:r>
          </a:p>
        </p:txBody>
      </p:sp>
      <p:sp>
        <p:nvSpPr>
          <p:cNvPr id="52226" name="Rectangle 2"/>
          <p:cNvSpPr>
            <a:spLocks noChangeArrowheads="1"/>
          </p:cNvSpPr>
          <p:nvPr>
            <p:ph type="body" idx="1"/>
          </p:nvPr>
        </p:nvSpPr>
        <p:spPr>
          <a:xfrm>
            <a:off x="355600" y="1295400"/>
            <a:ext cx="4051300" cy="4921250"/>
          </a:xfrm>
          <a:ln/>
        </p:spPr>
        <p:txBody>
          <a:bodyPr/>
          <a:lstStyle/>
          <a:p>
            <a:pPr>
              <a:lnSpc>
                <a:spcPct val="93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Chess Master:</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Openings</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Middle games</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End games</a:t>
            </a:r>
          </a:p>
          <a:p>
            <a:pPr>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Writer</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Tragically Flawed Hero (Macbeth, Hamlet)</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Romantic Novel</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User Manual</a:t>
            </a:r>
          </a:p>
          <a:p>
            <a:pPr>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Architect</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Office Building</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Commercial Building</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Private Home</a:t>
            </a:r>
          </a:p>
        </p:txBody>
      </p:sp>
      <p:sp>
        <p:nvSpPr>
          <p:cNvPr id="52227" name="Rectangle 3"/>
          <p:cNvSpPr>
            <a:spLocks noChangeArrowheads="1"/>
          </p:cNvSpPr>
          <p:nvPr>
            <p:ph type="body" idx="2"/>
          </p:nvPr>
        </p:nvSpPr>
        <p:spPr>
          <a:xfrm>
            <a:off x="4559300" y="1295400"/>
            <a:ext cx="4051300" cy="4921250"/>
          </a:xfrm>
          <a:ln/>
        </p:spPr>
        <p:txBody>
          <a:bodyPr/>
          <a:lstStyle/>
          <a:p>
            <a:pPr>
              <a:lnSpc>
                <a:spcPct val="93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Software Engineer</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Composite Pattern: A collection of objects needs to be treated like a single object </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Adapter Pattern (Wrapper): Interface to an existing system</a:t>
            </a:r>
          </a:p>
          <a:p>
            <a:pPr lvl="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Bridge Pattern: Interface to an existing system, but allow it to be extensible</a:t>
            </a:r>
          </a:p>
          <a:p>
            <a:pPr lvl="1">
              <a:spcBef>
                <a:spcPts val="67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22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222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222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2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222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226">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22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222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2226">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227">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52227">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52227">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P spid="5222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Summary</a:t>
            </a:r>
          </a:p>
        </p:txBody>
      </p:sp>
      <p:sp>
        <p:nvSpPr>
          <p:cNvPr id="53250" name="Rectangle 2"/>
          <p:cNvSpPr>
            <a:spLocks noChangeArrowheads="1"/>
          </p:cNvSpPr>
          <p:nvPr>
            <p:ph type="body" idx="1"/>
          </p:nvPr>
        </p:nvSpPr>
        <p:spPr>
          <a:xfrm>
            <a:off x="355600" y="1295400"/>
            <a:ext cx="8255000" cy="5500688"/>
          </a:xfrm>
          <a:ln/>
        </p:spPr>
        <p:txBody>
          <a:bodyPr/>
          <a:lstStyle/>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Software engineering is a problem solving activity </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Developing quality software for a complex problem within a limited time  while things are changing</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There are many ways to deal with complexity</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Modeling, decomposition, abstraction, hierarchy</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Issue models:  Show the negotiation aspects</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System models: Show the technical aspects </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Task models: Show the project management aspects</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 Patterns: Reduce complexity even further</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Many ways to do  deal with change</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Tailor the software lifecycle to deal with changing project conditions</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 a nonlinear software lifecycle to deal with changing requirements or changing technology</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Provide configuration management to deal with changing entities</a:t>
            </a:r>
          </a:p>
          <a:p>
            <a:pPr lvl="1">
              <a:lnSpc>
                <a:spcPct val="80000"/>
              </a:lnSpc>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advTm="204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Acquire Technical Knowledge</a:t>
            </a:r>
          </a:p>
        </p:txBody>
      </p:sp>
      <p:sp>
        <p:nvSpPr>
          <p:cNvPr id="7170"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Understand System Modeling</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Learn UML (Unified Modeling Language)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Learn different modeling methods: </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 Case modeling</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Object Modeling</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Dynamic Modeling</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Issue Modeling</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Learn how to use Tools: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CASE (Computer Aided Software Engineering)</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Tool: Together-J</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Component-Based Software Engineering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Learn how to use Design Patterns and Frameworks</a:t>
            </a:r>
          </a:p>
        </p:txBody>
      </p:sp>
    </p:spTree>
  </p:cSld>
  <p:clrMapOvr>
    <a:masterClrMapping/>
  </p:clrMapOvr>
  <p:transition advTm="204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ph type="body"/>
          </p:nvPr>
        </p:nvSpPr>
        <p:spPr>
          <a:xfrm>
            <a:off x="444500" y="1219200"/>
            <a:ext cx="8255000" cy="4800600"/>
          </a:xfrm>
          <a:ln/>
        </p:spPr>
        <p:txBody>
          <a:bodyPr anchor="t"/>
          <a:lstStyle/>
          <a:p>
            <a:pPr marL="284163" indent="-284163">
              <a:lnSpc>
                <a:spcPct val="93000"/>
              </a:lnSpc>
              <a:spcBef>
                <a:spcPts val="900"/>
              </a:spcBef>
              <a:buSzPct val="75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0" i="0"/>
              <a:t>Understand the Software Lifecycle</a:t>
            </a:r>
          </a:p>
          <a:p>
            <a:pPr marL="685800" lvl="1" indent="-228600">
              <a:lnSpc>
                <a:spcPct val="90000"/>
              </a:lnSpc>
              <a:spcBef>
                <a:spcPts val="7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b="1">
                <a:latin typeface="Times" panose="02020603050405020304" pitchFamily="18" charset="0"/>
              </a:rPr>
              <a:t>Process vs Product</a:t>
            </a:r>
          </a:p>
          <a:p>
            <a:pPr marL="685800" lvl="1" indent="-228600">
              <a:lnSpc>
                <a:spcPct val="90000"/>
              </a:lnSpc>
              <a:spcBef>
                <a:spcPts val="7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b="1">
                <a:latin typeface="Times" panose="02020603050405020304" pitchFamily="18" charset="0"/>
              </a:rPr>
              <a:t>Learn about different software lifecycles</a:t>
            </a:r>
          </a:p>
          <a:p>
            <a:pPr marL="685800" lvl="1" indent="-228600">
              <a:lnSpc>
                <a:spcPct val="90000"/>
              </a:lnSpc>
              <a:spcBef>
                <a:spcPts val="7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b="1">
                <a:latin typeface="Times" panose="02020603050405020304" pitchFamily="18" charset="0"/>
              </a:rPr>
              <a:t>Greenfield Engineering,  Interface Engineering, Reengineering</a:t>
            </a:r>
          </a:p>
          <a:p>
            <a:pPr marL="284163" indent="-284163">
              <a:spcBef>
                <a:spcPts val="900"/>
              </a:spcBef>
              <a:buSzPct val="75000"/>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b="0" i="0"/>
          </a:p>
          <a:p>
            <a:pPr marL="685800" lvl="1" indent="-228600">
              <a:lnSpc>
                <a:spcPct val="90000"/>
              </a:lnSpc>
              <a:spcBef>
                <a:spcPts val="9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b="1">
              <a:latin typeface="Times" panose="02020603050405020304" pitchFamily="18" charset="0"/>
            </a:endParaRPr>
          </a:p>
        </p:txBody>
      </p:sp>
      <p:sp>
        <p:nvSpPr>
          <p:cNvPr id="8194" name="Rectangle 2"/>
          <p:cNvSpPr>
            <a:spLocks noChangeArrowheads="1"/>
          </p:cNvSpPr>
          <p:nvPr>
            <p:ph type="title" idx="1"/>
          </p:nvPr>
        </p:nvSpPr>
        <p:spPr>
          <a:xfrm>
            <a:off x="419100" y="222250"/>
            <a:ext cx="8153400" cy="704850"/>
          </a:xfrm>
          <a:ln/>
        </p:spPr>
        <p:txBody>
          <a:bodyPr anchor="ctr"/>
          <a:lstStyle/>
          <a:p>
            <a:pPr marL="0" indent="0">
              <a:lnSpc>
                <a:spcPct val="93000"/>
              </a:lnSpc>
              <a:spcBef>
                <a:spcPct val="0"/>
              </a:spcBef>
              <a:buSzPct val="100000"/>
              <a:buFont typeface="Times"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i="1"/>
              <a:t>Acquire Managerial Knowledge</a:t>
            </a:r>
          </a:p>
        </p:txBody>
      </p:sp>
    </p:spTree>
  </p:cSld>
  <p:clrMapOvr>
    <a:masterClrMapping/>
  </p:clrMapOvr>
  <p:transition advTm="204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Readings</a:t>
            </a:r>
          </a:p>
        </p:txBody>
      </p:sp>
      <p:sp>
        <p:nvSpPr>
          <p:cNvPr id="9218" name="Rectangle 2"/>
          <p:cNvSpPr>
            <a:spLocks noChangeArrowheads="1"/>
          </p:cNvSpPr>
          <p:nvPr>
            <p:ph type="body" idx="1"/>
          </p:nvPr>
        </p:nvSpPr>
        <p:spPr>
          <a:xfrm>
            <a:off x="355600" y="1143000"/>
            <a:ext cx="8255000" cy="480060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Required: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Bernd Bruegge, Allen Dutoit:  “Object-Oriented Software Engineering: Using UML, Patterns, and Java”, Prentice Hall, 2003.</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Recommended: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Erich Gamma, Richard Helm, Ralph Johnson, John Vlissides: “Design Patterns”, Addison-Wesley, 1996.</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Grady Booch, James Rumbaugh, Ivar Jacobson, “The Unified Modeling Language User Guide”, Addison Wesley, 1999.</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K. Popper, “Objective Knowledge, an Evolutionary Approach, Oxford Press, 1979.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Additional books may be recommended during individuals lectures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Outline of  Today’s Lecture</a:t>
            </a:r>
          </a:p>
        </p:txBody>
      </p:sp>
      <p:sp>
        <p:nvSpPr>
          <p:cNvPr id="10242"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High quality software: State of the art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Modeling complex systems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Functional vs. object-oriented decomposition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Dealing with change: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Software lifecycle modeling</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Reuse: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Design Patterns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Frameworks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Concluding remarks</a:t>
            </a:r>
          </a:p>
          <a:p>
            <a:pPr>
              <a:buFont typeface="Symbol" panose="050501020107060205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ph type="title"/>
          </p:nvPr>
        </p:nvSpPr>
        <p:spPr>
          <a:xfrm>
            <a:off x="419100" y="133350"/>
            <a:ext cx="8153400" cy="8826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Software Production has a Poor Track Record </a:t>
            </a:r>
            <a:br>
              <a:rPr lang="en-GB" altLang="en-US"/>
            </a:br>
            <a:r>
              <a:rPr lang="en-GB" altLang="en-US"/>
              <a:t>Example: Space Shuttle Software </a:t>
            </a:r>
          </a:p>
        </p:txBody>
      </p:sp>
      <p:sp>
        <p:nvSpPr>
          <p:cNvPr id="13314" name="Rectangle 2"/>
          <p:cNvSpPr>
            <a:spLocks noChangeArrowheads="1"/>
          </p:cNvSpPr>
          <p:nvPr>
            <p:ph type="body" idx="1"/>
          </p:nvPr>
        </p:nvSpPr>
        <p:spPr>
          <a:xfrm>
            <a:off x="355600" y="1295400"/>
            <a:ext cx="8255000" cy="4921250"/>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Cost: $10 Billion, millions of dollars more than planned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Time:  3 years late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Quality:  First launch of Columbia was cancelled because of a synchronization problem with the Shuttle's 5 onboard computers.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Error was traced back to a change made 2 years earlier when a  programmer changed a delay factor in an interrupt handler from 50 to 80 milliseconds.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likelihood of the error was small enough, that the error caused no harm  during thousands of hours of testing.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Substantial errors still exist.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 Astronauts are supplied with a book of  known software problems "Program Notes and Waivers".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337" name="Rectangle 1"/>
          <p:cNvSpPr>
            <a:spLocks noChangeArrowheads="1"/>
          </p:cNvSpPr>
          <p:nvPr>
            <p:ph type="title"/>
          </p:nvPr>
        </p:nvSpPr>
        <p:spPr>
          <a:xfrm>
            <a:off x="419100" y="222250"/>
            <a:ext cx="8153400" cy="704850"/>
          </a:xfrm>
          <a:ln/>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Quality of today’s software….</a:t>
            </a:r>
          </a:p>
        </p:txBody>
      </p:sp>
      <p:sp>
        <p:nvSpPr>
          <p:cNvPr id="14338" name="Rectangle 2"/>
          <p:cNvSpPr>
            <a:spLocks noChangeArrowheads="1"/>
          </p:cNvSpPr>
          <p:nvPr>
            <p:ph type="body" idx="1"/>
          </p:nvPr>
        </p:nvSpPr>
        <p:spPr>
          <a:xfrm>
            <a:off x="355600" y="1295400"/>
            <a:ext cx="8255000" cy="814388"/>
          </a:xfrm>
          <a:ln/>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average software product released on the market is not error free. </a:t>
            </a:r>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2286000"/>
            <a:ext cx="4876800" cy="36576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a:ea typeface="Gothic"/>
        <a:cs typeface="Gothic"/>
      </a:majorFont>
      <a:minorFont>
        <a:latin typeface="Times"/>
        <a:ea typeface="Gothic"/>
        <a:cs typeface="Gothi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3190</Words>
  <Application>Microsoft Office PowerPoint</Application>
  <PresentationFormat>On-screen Show (4:3)</PresentationFormat>
  <Paragraphs>263</Paragraphs>
  <Slides>32</Slides>
  <Notes>32</Notes>
  <HiddenSlides>3</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0</vt:i4>
      </vt:variant>
      <vt:variant>
        <vt:lpstr>Slide Titles</vt:lpstr>
      </vt:variant>
      <vt:variant>
        <vt:i4>32</vt:i4>
      </vt:variant>
    </vt:vector>
  </HeadingPairs>
  <TitlesOfParts>
    <vt:vector size="42" baseType="lpstr">
      <vt:lpstr>Times New Roman</vt:lpstr>
      <vt:lpstr>Times</vt:lpstr>
      <vt:lpstr>Gothic</vt:lpstr>
      <vt:lpstr>Symbol</vt:lpstr>
      <vt:lpstr>Wingdings</vt:lpstr>
      <vt:lpstr>Book Antiqua</vt:lpstr>
      <vt:lpstr>Helvetica</vt:lpstr>
      <vt:lpstr>ITCCheltenham BookCond</vt:lpstr>
      <vt:lpstr>Office Theme</vt:lpstr>
      <vt:lpstr>Office Theme</vt:lpstr>
      <vt:lpstr>PowerPoint Presentation</vt:lpstr>
      <vt:lpstr>Requirements for this Class</vt:lpstr>
      <vt:lpstr>Objectives of the Class</vt:lpstr>
      <vt:lpstr>Acquire Technical Knowledge</vt:lpstr>
      <vt:lpstr>Acquire Managerial Knowledge</vt:lpstr>
      <vt:lpstr>Readings</vt:lpstr>
      <vt:lpstr>Outline of  Today’s Lecture</vt:lpstr>
      <vt:lpstr>Software Production has a Poor Track Record  Example: Space Shuttle Software </vt:lpstr>
      <vt:lpstr>Quality of today’s software….</vt:lpstr>
      <vt:lpstr>…has major impact on Users</vt:lpstr>
      <vt:lpstr>Software Engineering: A Problem Solving Activity</vt:lpstr>
      <vt:lpstr>Scientist vs Engineer</vt:lpstr>
      <vt:lpstr>Factors affecting the quality of a software system</vt:lpstr>
      <vt:lpstr>Why  are software systems so complex?</vt:lpstr>
      <vt:lpstr>Dealing with Complexity</vt:lpstr>
      <vt:lpstr>What is this?</vt:lpstr>
      <vt:lpstr>1. Abstraction</vt:lpstr>
      <vt:lpstr>Models are used to provide abstractions</vt:lpstr>
      <vt:lpstr>Interdependencies of the Models</vt:lpstr>
      <vt:lpstr>Example of an Issue: Galileo vs the Church</vt:lpstr>
      <vt:lpstr>Functional Decomposition</vt:lpstr>
      <vt:lpstr>What is This?</vt:lpstr>
      <vt:lpstr>Class Identification</vt:lpstr>
      <vt:lpstr>What is this Thing?</vt:lpstr>
      <vt:lpstr>Questions</vt:lpstr>
      <vt:lpstr>3. Hierarchy</vt:lpstr>
      <vt:lpstr>So where are we right now?</vt:lpstr>
      <vt:lpstr>Software Lifecycle Definition</vt:lpstr>
      <vt:lpstr>Reusability</vt:lpstr>
      <vt:lpstr>Design Patterns and Frameworks </vt:lpstr>
      <vt:lpstr>Patterns are used by many people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 Nabi Khan</dc:creator>
  <cp:lastModifiedBy>Ahsan Nabi Khan</cp:lastModifiedBy>
  <cp:revision>1</cp:revision>
  <dcterms:modified xsi:type="dcterms:W3CDTF">2018-01-26T06:52:55Z</dcterms:modified>
</cp:coreProperties>
</file>