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204" y="5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layered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'Layered material'!$C$3:$C$14</c:f>
              <c:numCache>
                <c:formatCode>General</c:formatCode>
                <c:ptCount val="12"/>
                <c:pt idx="0">
                  <c:v>0</c:v>
                </c:pt>
                <c:pt idx="1">
                  <c:v>6.8199099999999996E-7</c:v>
                </c:pt>
                <c:pt idx="2">
                  <c:v>1.72694E-6</c:v>
                </c:pt>
                <c:pt idx="3">
                  <c:v>3.9655899999999999E-6</c:v>
                </c:pt>
                <c:pt idx="4">
                  <c:v>7.5770599999999996E-6</c:v>
                </c:pt>
                <c:pt idx="5">
                  <c:v>1.4049299999999999E-5</c:v>
                </c:pt>
                <c:pt idx="6">
                  <c:v>2.5549099999999999E-5</c:v>
                </c:pt>
                <c:pt idx="7">
                  <c:v>4.473E-5</c:v>
                </c:pt>
                <c:pt idx="8">
                  <c:v>7.5028699999999995E-5</c:v>
                </c:pt>
                <c:pt idx="9">
                  <c:v>1.23934E-4</c:v>
                </c:pt>
                <c:pt idx="10">
                  <c:v>2.0022E-4</c:v>
                </c:pt>
                <c:pt idx="11">
                  <c:v>2.8223400000000002E-4</c:v>
                </c:pt>
              </c:numCache>
            </c:numRef>
          </c:xVal>
          <c:yVal>
            <c:numRef>
              <c:f>'Layered material'!$D$3:$D$14</c:f>
              <c:numCache>
                <c:formatCode>0.00E+00</c:formatCode>
                <c:ptCount val="12"/>
                <c:pt idx="0" formatCode="General">
                  <c:v>0</c:v>
                </c:pt>
                <c:pt idx="1">
                  <c:v>0</c:v>
                </c:pt>
                <c:pt idx="2">
                  <c:v>3.1992780000000002E-5</c:v>
                </c:pt>
                <c:pt idx="3">
                  <c:v>7.0125650000000002E-5</c:v>
                </c:pt>
                <c:pt idx="4">
                  <c:v>1.431317E-4</c:v>
                </c:pt>
                <c:pt idx="5">
                  <c:v>2.667662E-4</c:v>
                </c:pt>
                <c:pt idx="6">
                  <c:v>4.7247579999999998E-4</c:v>
                </c:pt>
                <c:pt idx="7">
                  <c:v>8.1784429999999997E-4</c:v>
                </c:pt>
                <c:pt idx="8">
                  <c:v>1.388963E-3</c:v>
                </c:pt>
                <c:pt idx="9">
                  <c:v>2.320992E-3</c:v>
                </c:pt>
                <c:pt idx="10">
                  <c:v>3.8365259999999998E-3</c:v>
                </c:pt>
                <c:pt idx="11">
                  <c:v>5.3481529999999996E-3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E9C-46AD-9560-AFD2FA9ABA54}"/>
            </c:ext>
          </c:extLst>
        </c:ser>
        <c:ser>
          <c:idx val="2"/>
          <c:order val="1"/>
          <c:tx>
            <c:v>homo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'Layered material'!$H$3:$H$14</c:f>
              <c:numCache>
                <c:formatCode>General</c:formatCode>
                <c:ptCount val="12"/>
                <c:pt idx="0">
                  <c:v>0</c:v>
                </c:pt>
                <c:pt idx="1">
                  <c:v>5.1183999999999996E-7</c:v>
                </c:pt>
                <c:pt idx="2">
                  <c:v>1.02267E-6</c:v>
                </c:pt>
                <c:pt idx="3">
                  <c:v>2.16833E-6</c:v>
                </c:pt>
                <c:pt idx="4">
                  <c:v>4.25436E-6</c:v>
                </c:pt>
                <c:pt idx="5">
                  <c:v>7.62579E-6</c:v>
                </c:pt>
                <c:pt idx="6">
                  <c:v>1.3443E-5</c:v>
                </c:pt>
                <c:pt idx="7">
                  <c:v>2.2287399999999999E-5</c:v>
                </c:pt>
                <c:pt idx="8">
                  <c:v>3.8355300000000002E-5</c:v>
                </c:pt>
                <c:pt idx="9">
                  <c:v>6.3154899999999994E-5</c:v>
                </c:pt>
                <c:pt idx="10">
                  <c:v>1.02305E-4</c:v>
                </c:pt>
                <c:pt idx="11">
                  <c:v>1.3653E-4</c:v>
                </c:pt>
              </c:numCache>
            </c:numRef>
          </c:xVal>
          <c:yVal>
            <c:numRef>
              <c:f>'Layered material'!$I$3:$I$14</c:f>
              <c:numCache>
                <c:formatCode>0.00E+00</c:formatCode>
                <c:ptCount val="12"/>
                <c:pt idx="0" formatCode="General">
                  <c:v>0</c:v>
                </c:pt>
                <c:pt idx="1">
                  <c:v>0</c:v>
                </c:pt>
                <c:pt idx="2">
                  <c:v>3.1169320000000001E-5</c:v>
                </c:pt>
                <c:pt idx="3">
                  <c:v>6.5929739999999996E-5</c:v>
                </c:pt>
                <c:pt idx="4">
                  <c:v>1.2844749999999999E-4</c:v>
                </c:pt>
                <c:pt idx="5">
                  <c:v>2.3436029999999999E-4</c:v>
                </c:pt>
                <c:pt idx="6">
                  <c:v>4.1128379999999997E-4</c:v>
                </c:pt>
                <c:pt idx="7">
                  <c:v>7.0238970000000001E-4</c:v>
                </c:pt>
                <c:pt idx="8">
                  <c:v>1.171603E-3</c:v>
                </c:pt>
                <c:pt idx="9">
                  <c:v>1.931496E-3</c:v>
                </c:pt>
                <c:pt idx="10">
                  <c:v>3.1503479999999999E-3</c:v>
                </c:pt>
                <c:pt idx="11">
                  <c:v>4.3665609999999997E-3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E9C-46AD-9560-AFD2FA9ABA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626480"/>
        <c:axId val="2038238352"/>
      </c:scatterChart>
      <c:valAx>
        <c:axId val="1810626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8238352"/>
        <c:crosses val="autoZero"/>
        <c:crossBetween val="midCat"/>
      </c:valAx>
      <c:valAx>
        <c:axId val="203823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 from Dan's code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6264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layered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'Layered material'!$C$3:$C$14</c:f>
              <c:numCache>
                <c:formatCode>General</c:formatCode>
                <c:ptCount val="12"/>
                <c:pt idx="0">
                  <c:v>0</c:v>
                </c:pt>
                <c:pt idx="1">
                  <c:v>6.8199099999999996E-7</c:v>
                </c:pt>
                <c:pt idx="2">
                  <c:v>1.72694E-6</c:v>
                </c:pt>
                <c:pt idx="3">
                  <c:v>3.9655899999999999E-6</c:v>
                </c:pt>
                <c:pt idx="4">
                  <c:v>7.5770599999999996E-6</c:v>
                </c:pt>
                <c:pt idx="5">
                  <c:v>1.4049299999999999E-5</c:v>
                </c:pt>
                <c:pt idx="6">
                  <c:v>2.5549099999999999E-5</c:v>
                </c:pt>
                <c:pt idx="7">
                  <c:v>4.473E-5</c:v>
                </c:pt>
                <c:pt idx="8">
                  <c:v>7.5028699999999995E-5</c:v>
                </c:pt>
                <c:pt idx="9">
                  <c:v>1.23934E-4</c:v>
                </c:pt>
                <c:pt idx="10">
                  <c:v>2.0022E-4</c:v>
                </c:pt>
                <c:pt idx="11">
                  <c:v>2.8223400000000002E-4</c:v>
                </c:pt>
              </c:numCache>
            </c:numRef>
          </c:xVal>
          <c:yVal>
            <c:numRef>
              <c:f>'Layered material'!$E$3:$E$14</c:f>
              <c:numCache>
                <c:formatCode>0.00E+00</c:formatCode>
                <c:ptCount val="12"/>
                <c:pt idx="0" formatCode="General">
                  <c:v>0</c:v>
                </c:pt>
                <c:pt idx="1">
                  <c:v>3.2051899999999999E-7</c:v>
                </c:pt>
                <c:pt idx="2">
                  <c:v>1.0109600000000001E-6</c:v>
                </c:pt>
                <c:pt idx="3">
                  <c:v>2.2147900000000001E-6</c:v>
                </c:pt>
                <c:pt idx="4">
                  <c:v>4.5158900000000004E-6</c:v>
                </c:pt>
                <c:pt idx="5">
                  <c:v>8.4020899999999997E-6</c:v>
                </c:pt>
                <c:pt idx="6">
                  <c:v>1.4838700000000001E-5</c:v>
                </c:pt>
                <c:pt idx="7">
                  <c:v>2.55648E-5</c:v>
                </c:pt>
                <c:pt idx="8">
                  <c:v>4.3077000000000001E-5</c:v>
                </c:pt>
                <c:pt idx="9">
                  <c:v>4.6664099999999999E-5</c:v>
                </c:pt>
                <c:pt idx="10">
                  <c:v>5.5197600000000002E-5</c:v>
                </c:pt>
                <c:pt idx="11">
                  <c:v>6.3629700000000005E-5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344-48A3-9C67-0DD4338B3270}"/>
            </c:ext>
          </c:extLst>
        </c:ser>
        <c:ser>
          <c:idx val="2"/>
          <c:order val="1"/>
          <c:tx>
            <c:v>homo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'Layered material'!$H$3:$H$14</c:f>
              <c:numCache>
                <c:formatCode>General</c:formatCode>
                <c:ptCount val="12"/>
                <c:pt idx="0">
                  <c:v>0</c:v>
                </c:pt>
                <c:pt idx="1">
                  <c:v>5.1183999999999996E-7</c:v>
                </c:pt>
                <c:pt idx="2">
                  <c:v>1.02267E-6</c:v>
                </c:pt>
                <c:pt idx="3">
                  <c:v>2.16833E-6</c:v>
                </c:pt>
                <c:pt idx="4">
                  <c:v>4.25436E-6</c:v>
                </c:pt>
                <c:pt idx="5">
                  <c:v>7.62579E-6</c:v>
                </c:pt>
                <c:pt idx="6">
                  <c:v>1.3443E-5</c:v>
                </c:pt>
                <c:pt idx="7">
                  <c:v>2.2287399999999999E-5</c:v>
                </c:pt>
                <c:pt idx="8">
                  <c:v>3.8355300000000002E-5</c:v>
                </c:pt>
                <c:pt idx="9">
                  <c:v>6.3154899999999994E-5</c:v>
                </c:pt>
                <c:pt idx="10">
                  <c:v>1.02305E-4</c:v>
                </c:pt>
                <c:pt idx="11">
                  <c:v>1.3653E-4</c:v>
                </c:pt>
              </c:numCache>
            </c:numRef>
          </c:xVal>
          <c:yVal>
            <c:numRef>
              <c:f>'Layered material'!$J$3:$J$14</c:f>
              <c:numCache>
                <c:formatCode>0.00E+00</c:formatCode>
                <c:ptCount val="12"/>
                <c:pt idx="0" formatCode="General">
                  <c:v>0</c:v>
                </c:pt>
                <c:pt idx="1">
                  <c:v>3.0218399999999997E-7</c:v>
                </c:pt>
                <c:pt idx="2">
                  <c:v>9.8568200000000008E-7</c:v>
                </c:pt>
                <c:pt idx="3">
                  <c:v>2.0843999999999999E-6</c:v>
                </c:pt>
                <c:pt idx="4">
                  <c:v>4.0602700000000003E-6</c:v>
                </c:pt>
                <c:pt idx="5">
                  <c:v>7.4042600000000002E-6</c:v>
                </c:pt>
                <c:pt idx="6">
                  <c:v>1.29847E-5</c:v>
                </c:pt>
                <c:pt idx="7">
                  <c:v>2.2150999999999998E-5</c:v>
                </c:pt>
                <c:pt idx="8">
                  <c:v>3.6961200000000001E-5</c:v>
                </c:pt>
                <c:pt idx="9">
                  <c:v>3.7419799999999997E-5</c:v>
                </c:pt>
                <c:pt idx="10">
                  <c:v>4.4372999999999997E-5</c:v>
                </c:pt>
                <c:pt idx="11">
                  <c:v>5.1003700000000001E-5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344-48A3-9C67-0DD4338B32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626480"/>
        <c:axId val="2038238352"/>
      </c:scatterChart>
      <c:valAx>
        <c:axId val="1810626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8238352"/>
        <c:crosses val="autoZero"/>
        <c:crossBetween val="midCat"/>
      </c:valAx>
      <c:valAx>
        <c:axId val="203823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 from Abaqus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6264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7F81-6423-4643-A279-5E069726D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60107-87F0-4BE2-A391-804115FB6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ABD1-498F-4F0A-B768-FECBA1D8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D725-23A8-43CC-B0A1-4AF64761961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CBE0B-DE60-4C77-94FB-AE943BB6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A03DD-AB34-441E-9292-EF8F550A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D6D9-697A-4D38-ABBB-B094F4D4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2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A744-BC18-4726-9EE2-4BCC90BA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EDF2B-7DC8-4E85-BB9B-DAA174A66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549DB-C94B-413F-B3F3-A16B6FD4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D725-23A8-43CC-B0A1-4AF64761961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009C8-5D97-4C3E-AD5A-E2C56376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F5DE9-758E-410C-A301-284FD707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D6D9-697A-4D38-ABBB-B094F4D4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9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20D06-1911-418F-848A-8B0CF5950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4AC8B-F5B6-4576-8426-FD4702E78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46AD-8B7D-477B-A3A7-E8DEDAED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D725-23A8-43CC-B0A1-4AF64761961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5F688-872A-47B9-B6CF-9E739CC9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C53C8-6556-4A53-8CAF-A60CFC0E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D6D9-697A-4D38-ABBB-B094F4D4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8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EE8D-81D5-4DA9-A5B8-3E721693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52D1-9C82-4DA8-AED2-A6EE3E40A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2E1F1-04DE-471C-8F77-7DF49692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D725-23A8-43CC-B0A1-4AF64761961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92D7B-BBE9-4DE5-9AEA-7CCD8717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9670E-D9D2-4FAE-8595-3B064EC1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D6D9-697A-4D38-ABBB-B094F4D4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9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AE34-212B-485A-BEFA-A83EB19E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DCCA2-E02A-4B1D-B2D8-518BF1A6D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F4D07-5EDA-4520-A3F3-361A3CD4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D725-23A8-43CC-B0A1-4AF64761961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9EA7A-321C-48B1-ACD4-BD8E28F50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F17DD-D002-4431-A261-AF9336CF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D6D9-697A-4D38-ABBB-B094F4D4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6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CFEE-6C9B-468A-A98B-297E729D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EC91D-7392-4E9B-BE23-607D0DC55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E85EC-D187-4950-8C59-DA70B974E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E6141-5B29-47BA-A0CA-3AFE5719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D725-23A8-43CC-B0A1-4AF64761961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76387-94AB-4184-A6F1-E06ED192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26332-0945-4EF2-B11F-0E797DB5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D6D9-697A-4D38-ABBB-B094F4D4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8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DE88-AA59-4250-A6F1-5A20779E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4316F-9DFB-4BE2-BC17-86DA649DC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D4083-F163-4170-83FA-510DD5C47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15C40-14A8-4997-B964-3ACD2C5F4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3B2E4-150D-4912-8148-D587D88F5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C67AA7-C500-4890-B2E4-96C669F2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D725-23A8-43CC-B0A1-4AF64761961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FEEA9-46DA-4904-B1F8-469647BE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589F5-1DBF-469D-9D3D-2E786E1ED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D6D9-697A-4D38-ABBB-B094F4D4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9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F897-C183-46E5-BEDC-E51D9F94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C172A-E94D-4E1A-936D-E84507591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D725-23A8-43CC-B0A1-4AF64761961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3E575-489B-41A5-9834-C10F0B59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731F1-D26E-4F8A-9CCB-D4E146CF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D6D9-697A-4D38-ABBB-B094F4D4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7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0F6A5E-27C4-4792-BAA8-91128E65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D725-23A8-43CC-B0A1-4AF64761961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C0A05-8C3B-4993-91B7-D0CB9D89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BA481-FB66-4191-B6DF-5469E78F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D6D9-697A-4D38-ABBB-B094F4D4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4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B5D5-E465-46D6-82DF-D6B9C3B8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6E4D2-D0A5-4064-83CC-F73D07121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BDFAC-8103-4926-9992-C76E6E6FE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3C847-B157-4C38-A4AC-AF3A0042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D725-23A8-43CC-B0A1-4AF64761961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F54B7-FB60-4115-B1F0-906523FD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CA8F0-0382-4983-A767-2AF28B6A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D6D9-697A-4D38-ABBB-B094F4D4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21E2-9DB6-409E-B9BD-D14980BC6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85A07-39E1-4510-A498-3E0910FC0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51A29-67BB-46C7-B51D-73E32FBA7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472A1-2106-4F80-8264-95D38902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D725-23A8-43CC-B0A1-4AF64761961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3B8A8-22BB-4828-8141-DED1CDB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B5649-1A48-4D30-85D7-5A46440E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D6D9-697A-4D38-ABBB-B094F4D4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85473-AD53-4113-858E-43958D36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C590-ABCC-4F0C-B1E3-70B9C6BFF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46E2-651C-4131-8609-4281D72DA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3D725-23A8-43CC-B0A1-4AF64761961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1452F-25BE-4DA0-9A03-5D9A17408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377F5-B74B-4F6A-8426-F5057F7E4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3D6D9-697A-4D38-ABBB-B094F4D4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chart" Target="../charts/chart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2D55-A7D0-4E7B-A533-55DF28ABE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These plots explore the KI vs load behavior and J-integral values for one of Sid’s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1E70F-7816-4DBE-BD04-22A077C9A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5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B095-8B07-4B90-B538-1DD93D2C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softening behavior?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019D2-7902-4F9B-BAFC-CC2D11A8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03" y="1880638"/>
            <a:ext cx="6455148" cy="39124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5CDCAD-E17F-41B6-BEFC-8F0A65D7F467}"/>
              </a:ext>
            </a:extLst>
          </p:cNvPr>
          <p:cNvSpPr txBox="1"/>
          <p:nvPr/>
        </p:nvSpPr>
        <p:spPr>
          <a:xfrm>
            <a:off x="7784756" y="2780269"/>
            <a:ext cx="41271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Simulations suggest geometry affects the softening to a small extent.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2D plane strain with a cylinder in contact, there is no softening.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this softening affect an error of some kind or a valid artifact of the spherical indenter?</a:t>
            </a:r>
          </a:p>
        </p:txBody>
      </p:sp>
    </p:spTree>
    <p:extLst>
      <p:ext uri="{BB962C8B-B14F-4D97-AF65-F5344CB8AC3E}">
        <p14:creationId xmlns:p14="http://schemas.microsoft.com/office/powerpoint/2010/main" val="87541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D2F8EC-8666-4A68-9E5C-685C878C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</a:t>
            </a:r>
            <a:r>
              <a:rPr lang="en-US" dirty="0" err="1"/>
              <a:t>Jfar</a:t>
            </a:r>
            <a:r>
              <a:rPr lang="en-US" dirty="0"/>
              <a:t> and </a:t>
            </a:r>
            <a:r>
              <a:rPr lang="en-US" dirty="0" err="1"/>
              <a:t>Jtip</a:t>
            </a:r>
            <a:r>
              <a:rPr lang="en-US" dirty="0"/>
              <a:t> for simulation time =0.35 and 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1AFF7-A82D-4D99-94AB-BA92BB360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320" y="1590124"/>
            <a:ext cx="7032559" cy="5267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6A3036-39DD-4664-A951-04D21A384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73374"/>
            <a:ext cx="7032559" cy="52846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860279-9E56-4E37-88B4-AB6EC7C288EF}"/>
              </a:ext>
            </a:extLst>
          </p:cNvPr>
          <p:cNvSpPr txBox="1"/>
          <p:nvPr/>
        </p:nvSpPr>
        <p:spPr>
          <a:xfrm>
            <a:off x="2360141" y="5297616"/>
            <a:ext cx="8669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plots look identical except for magnitude.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suggests there is little evolution in the material force at interfaces and there is no expectation that shielding effects would change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oscillations in </a:t>
            </a:r>
            <a:r>
              <a:rPr lang="en-US" dirty="0" err="1"/>
              <a:t>Jfar</a:t>
            </a:r>
            <a:r>
              <a:rPr lang="en-US" dirty="0"/>
              <a:t> when more contours are use..</a:t>
            </a:r>
          </a:p>
        </p:txBody>
      </p:sp>
    </p:spTree>
    <p:extLst>
      <p:ext uri="{BB962C8B-B14F-4D97-AF65-F5344CB8AC3E}">
        <p14:creationId xmlns:p14="http://schemas.microsoft.com/office/powerpoint/2010/main" val="5227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E1B7-915D-40BC-8AA3-4997B826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material force (point) force in front of the crack tip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E3BA22-83B9-49B7-B9DA-FF4F02899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51" y="1422044"/>
            <a:ext cx="9694083" cy="72615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B03773-1075-48E9-9587-22F4277265DF}"/>
              </a:ext>
            </a:extLst>
          </p:cNvPr>
          <p:cNvSpPr txBox="1"/>
          <p:nvPr/>
        </p:nvSpPr>
        <p:spPr>
          <a:xfrm>
            <a:off x="2575856" y="2369131"/>
            <a:ext cx="285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 in front of crack tip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3CF066-9226-4C8A-8958-3080BD60EED0}"/>
              </a:ext>
            </a:extLst>
          </p:cNvPr>
          <p:cNvCxnSpPr>
            <a:cxnSpLocks/>
          </p:cNvCxnSpPr>
          <p:nvPr/>
        </p:nvCxnSpPr>
        <p:spPr>
          <a:xfrm>
            <a:off x="4951724" y="2884767"/>
            <a:ext cx="991876" cy="53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0FCB2E-CDB7-4A71-A2F0-239074566286}"/>
              </a:ext>
            </a:extLst>
          </p:cNvPr>
          <p:cNvSpPr txBox="1"/>
          <p:nvPr/>
        </p:nvSpPr>
        <p:spPr>
          <a:xfrm>
            <a:off x="1506064" y="4263807"/>
            <a:ext cx="360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subsequent contour is further from the crack tip and closer to the indenter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EBD43E-AE3F-49E4-B039-60216FEF1834}"/>
              </a:ext>
            </a:extLst>
          </p:cNvPr>
          <p:cNvSpPr txBox="1"/>
          <p:nvPr/>
        </p:nvSpPr>
        <p:spPr>
          <a:xfrm>
            <a:off x="6678520" y="1669452"/>
            <a:ext cx="360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demonstrates that the oscillations in material force are not due to the interfaces in front of the crack tip.</a:t>
            </a:r>
          </a:p>
        </p:txBody>
      </p:sp>
    </p:spTree>
    <p:extLst>
      <p:ext uri="{BB962C8B-B14F-4D97-AF65-F5344CB8AC3E}">
        <p14:creationId xmlns:p14="http://schemas.microsoft.com/office/powerpoint/2010/main" val="114637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2FEBBA-CC2F-4085-B3BF-ED0D63C76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36" y="1402799"/>
            <a:ext cx="9741312" cy="72969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15E1B7-915D-40BC-8AA3-4997B826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material force (point) force behind the crack tip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B03773-1075-48E9-9587-22F4277265DF}"/>
              </a:ext>
            </a:extLst>
          </p:cNvPr>
          <p:cNvSpPr txBox="1"/>
          <p:nvPr/>
        </p:nvSpPr>
        <p:spPr>
          <a:xfrm>
            <a:off x="3853810" y="4066024"/>
            <a:ext cx="134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the notch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3CF066-9226-4C8A-8958-3080BD60EED0}"/>
              </a:ext>
            </a:extLst>
          </p:cNvPr>
          <p:cNvCxnSpPr>
            <a:cxnSpLocks/>
          </p:cNvCxnSpPr>
          <p:nvPr/>
        </p:nvCxnSpPr>
        <p:spPr>
          <a:xfrm flipV="1">
            <a:off x="4812024" y="3467100"/>
            <a:ext cx="775976" cy="59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EBD43E-AE3F-49E4-B039-60216FEF1834}"/>
              </a:ext>
            </a:extLst>
          </p:cNvPr>
          <p:cNvSpPr txBox="1"/>
          <p:nvPr/>
        </p:nvSpPr>
        <p:spPr>
          <a:xfrm>
            <a:off x="6977684" y="1515334"/>
            <a:ext cx="360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 strong </a:t>
            </a:r>
            <a:r>
              <a:rPr lang="en-US" dirty="0" err="1"/>
              <a:t>oscilations</a:t>
            </a:r>
            <a:r>
              <a:rPr lang="en-US" dirty="0"/>
              <a:t> appear near the notch area.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52C12E-6635-4A1D-AD71-A20CA54EB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216" y="2715663"/>
            <a:ext cx="2453280" cy="380130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B9BF66-3C17-408F-B140-2764BD99342A}"/>
              </a:ext>
            </a:extLst>
          </p:cNvPr>
          <p:cNvCxnSpPr>
            <a:cxnSpLocks/>
          </p:cNvCxnSpPr>
          <p:nvPr/>
        </p:nvCxnSpPr>
        <p:spPr>
          <a:xfrm>
            <a:off x="5472554" y="4358789"/>
            <a:ext cx="4248096" cy="9498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1638A4-84B5-4712-A681-8B937DCCEBB5}"/>
              </a:ext>
            </a:extLst>
          </p:cNvPr>
          <p:cNvSpPr txBox="1"/>
          <p:nvPr/>
        </p:nvSpPr>
        <p:spPr>
          <a:xfrm>
            <a:off x="7911216" y="2286000"/>
            <a:ext cx="24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Elements for contour 39</a:t>
            </a:r>
          </a:p>
        </p:txBody>
      </p:sp>
    </p:spTree>
    <p:extLst>
      <p:ext uri="{BB962C8B-B14F-4D97-AF65-F5344CB8AC3E}">
        <p14:creationId xmlns:p14="http://schemas.microsoft.com/office/powerpoint/2010/main" val="142114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E51B420-48CB-4CBF-9803-A97CD03A0C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0751750"/>
              </p:ext>
            </p:extLst>
          </p:nvPr>
        </p:nvGraphicFramePr>
        <p:xfrm>
          <a:off x="924735" y="1690688"/>
          <a:ext cx="4775200" cy="278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6DED6B5-5EB5-4CE6-B400-459BEDA561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825622"/>
              </p:ext>
            </p:extLst>
          </p:nvPr>
        </p:nvGraphicFramePr>
        <p:xfrm>
          <a:off x="6214098" y="1712352"/>
          <a:ext cx="4592918" cy="2779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8453B5-A9C3-40E2-BDDD-3C536B0725D3}"/>
              </a:ext>
            </a:extLst>
          </p:cNvPr>
          <p:cNvSpPr txBox="1"/>
          <p:nvPr/>
        </p:nvSpPr>
        <p:spPr>
          <a:xfrm>
            <a:off x="1189847" y="4198607"/>
            <a:ext cx="9020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possible explanation is that something is wrong with the Abaqus K value we are pulling from the history. I checked the other K modes, but they remain zero. Any other thoughts as to why these are off?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code was validated by comparing J-integral with Abaqus J-integral output ( not J from 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were to rerun one of the simulations that exhibited softening with J-integral output, you might get the same results that I did.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don’t think I had the right properties, so the plotted magnitudes of k are not correct. Just run the scripts above with the right properties. (double click.. They are embedded)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DD87CC-5156-4F37-83EF-31A44433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get softening?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C7B4E66-DA37-40A1-8F21-7A65A90FE0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403167"/>
              </p:ext>
            </p:extLst>
          </p:nvPr>
        </p:nvGraphicFramePr>
        <p:xfrm>
          <a:off x="8124734" y="343461"/>
          <a:ext cx="395128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Packager Shell Object" showAsIcon="1" r:id="rId5" imgW="3951720" imgH="695160" progId="Package">
                  <p:embed/>
                </p:oleObj>
              </mc:Choice>
              <mc:Fallback>
                <p:oleObj name="Packager Shell Object" showAsIcon="1" r:id="rId5" imgW="3951720" imgH="695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4734" y="343461"/>
                        <a:ext cx="3951287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D856BC1-94C3-40BB-BA13-3C6AA70BF4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054196"/>
              </p:ext>
            </p:extLst>
          </p:nvPr>
        </p:nvGraphicFramePr>
        <p:xfrm>
          <a:off x="7704138" y="1003185"/>
          <a:ext cx="364966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Packager Shell Object" showAsIcon="1" r:id="rId7" imgW="3650400" imgH="695160" progId="Package">
                  <p:embed/>
                </p:oleObj>
              </mc:Choice>
              <mc:Fallback>
                <p:oleObj name="Packager Shell Object" showAsIcon="1" r:id="rId7" imgW="3650400" imgH="695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04138" y="1003185"/>
                        <a:ext cx="3649662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36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340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Package</vt:lpstr>
      <vt:lpstr>These plots explore the KI vs load behavior and J-integral values for one of Sid’s cases</vt:lpstr>
      <vt:lpstr>Why the softening behavior?</vt:lpstr>
      <vt:lpstr>Comparison of Jfar and Jtip for simulation time =0.35 and 10</vt:lpstr>
      <vt:lpstr>Plotting the material force (point) force in front of the crack tip</vt:lpstr>
      <vt:lpstr>Plotting the material force (point) force behind the crack tip</vt:lpstr>
      <vt:lpstr>Why do we get softening?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code explores the KI vs load behavior and J-integral values for one of Sid’s cases</dc:title>
  <dc:creator>Daniel Savage</dc:creator>
  <cp:lastModifiedBy>Daniel Savage</cp:lastModifiedBy>
  <cp:revision>8</cp:revision>
  <dcterms:created xsi:type="dcterms:W3CDTF">2019-09-27T05:07:30Z</dcterms:created>
  <dcterms:modified xsi:type="dcterms:W3CDTF">2019-09-27T06:06:28Z</dcterms:modified>
</cp:coreProperties>
</file>