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Semi-Bold" charset="1" panose="00000700000000000000"/>
      <p:regular r:id="rId20"/>
    </p:embeddedFont>
    <p:embeddedFont>
      <p:font typeface="Montserrat Bold" charset="1" panose="00000800000000000000"/>
      <p:regular r:id="rId21"/>
    </p:embeddedFont>
    <p:embeddedFont>
      <p:font typeface="Fredoka" charset="1" panose="02000000000000000000"/>
      <p:regular r:id="rId22"/>
    </p:embeddedFont>
    <p:embeddedFont>
      <p:font typeface="Montserrat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2953858" cy="287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1"/>
              </a:lnSpc>
            </a:pPr>
            <a:r>
              <a:rPr lang="en-US" b="true" sz="10192" spc="-275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Io</a:t>
            </a:r>
            <a:r>
              <a:rPr lang="en-US" b="true" sz="10192" spc="-275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 Sensor Data Forecasting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78846"/>
            <a:ext cx="10557728" cy="4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b="true" sz="304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BVI3114 – TECHNOLOGY SYSTEM OPTIMIZATION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36321"/>
            <a:ext cx="10338334" cy="242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3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MEMBER :</a:t>
            </a:r>
            <a:r>
              <a:rPr lang="en-US" sz="3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>
              <a:lnSpc>
                <a:spcPts val="3863"/>
              </a:lnSpc>
            </a:pPr>
            <a:r>
              <a:rPr lang="en-US" sz="3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Mohd Qamarul </a:t>
            </a:r>
            <a:r>
              <a:rPr lang="en-US" sz="3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BIN ABDUL KADIR</a:t>
            </a:r>
          </a:p>
          <a:p>
            <a:pPr algn="l">
              <a:lnSpc>
                <a:spcPts val="3863"/>
              </a:lnSpc>
            </a:pPr>
            <a:r>
              <a:rPr lang="en-US" sz="3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MUHAMMAD HARIS IKHWAN BIN ROSMADI</a:t>
            </a:r>
          </a:p>
          <a:p>
            <a:pPr algn="l">
              <a:lnSpc>
                <a:spcPts val="3863"/>
              </a:lnSpc>
            </a:pPr>
            <a:r>
              <a:rPr lang="en-US" sz="3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MUHAMMAD FAKRUL DANIAL BIN NAZARI</a:t>
            </a:r>
          </a:p>
          <a:p>
            <a:pPr algn="l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10330413" y="3536339"/>
            <a:ext cx="6925462" cy="4980880"/>
            <a:chOff x="0" y="0"/>
            <a:chExt cx="1338001" cy="9623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8001" cy="962308"/>
            </a:xfrm>
            <a:custGeom>
              <a:avLst/>
              <a:gdLst/>
              <a:ahLst/>
              <a:cxnLst/>
              <a:rect r="r" b="b" t="t" l="l"/>
              <a:pathLst>
                <a:path h="962308" w="1338001">
                  <a:moveTo>
                    <a:pt x="52541" y="0"/>
                  </a:moveTo>
                  <a:lnTo>
                    <a:pt x="1285461" y="0"/>
                  </a:lnTo>
                  <a:cubicBezTo>
                    <a:pt x="1314478" y="0"/>
                    <a:pt x="1338001" y="23523"/>
                    <a:pt x="1338001" y="52541"/>
                  </a:cubicBezTo>
                  <a:lnTo>
                    <a:pt x="1338001" y="909767"/>
                  </a:lnTo>
                  <a:cubicBezTo>
                    <a:pt x="1338001" y="938784"/>
                    <a:pt x="1314478" y="962308"/>
                    <a:pt x="1285461" y="962308"/>
                  </a:cubicBezTo>
                  <a:lnTo>
                    <a:pt x="52541" y="962308"/>
                  </a:lnTo>
                  <a:cubicBezTo>
                    <a:pt x="38606" y="962308"/>
                    <a:pt x="25242" y="956772"/>
                    <a:pt x="15389" y="946919"/>
                  </a:cubicBezTo>
                  <a:cubicBezTo>
                    <a:pt x="5536" y="937065"/>
                    <a:pt x="0" y="923701"/>
                    <a:pt x="0" y="909767"/>
                  </a:cubicBezTo>
                  <a:lnTo>
                    <a:pt x="0" y="52541"/>
                  </a:lnTo>
                  <a:cubicBezTo>
                    <a:pt x="0" y="23523"/>
                    <a:pt x="23523" y="0"/>
                    <a:pt x="52541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55293" r="-202915" b="-55293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291991" y="2302141"/>
            <a:ext cx="3598277" cy="7449275"/>
          </a:xfrm>
          <a:custGeom>
            <a:avLst/>
            <a:gdLst/>
            <a:ahLst/>
            <a:cxnLst/>
            <a:rect r="r" b="b" t="t" l="l"/>
            <a:pathLst>
              <a:path h="7449275" w="3598277">
                <a:moveTo>
                  <a:pt x="0" y="0"/>
                </a:moveTo>
                <a:lnTo>
                  <a:pt x="3598277" y="0"/>
                </a:lnTo>
                <a:lnTo>
                  <a:pt x="3598277" y="7449275"/>
                </a:lnTo>
                <a:lnTo>
                  <a:pt x="0" y="7449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1129" y="1076325"/>
            <a:ext cx="8105741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Looker Studio Dashboard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70273" y="3579592"/>
            <a:ext cx="7189027" cy="481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Historical &amp; forecast data chart</a:t>
            </a:r>
          </a:p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Confidence intervals</a:t>
            </a:r>
          </a:p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Current reading</a:t>
            </a:r>
          </a:p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Forecast for next hour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26838" y="2761525"/>
            <a:ext cx="487589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Visual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1032035" y="4176378"/>
            <a:ext cx="4930239" cy="4848372"/>
            <a:chOff x="0" y="0"/>
            <a:chExt cx="1921575" cy="1889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1575" cy="1889667"/>
            </a:xfrm>
            <a:custGeom>
              <a:avLst/>
              <a:gdLst/>
              <a:ahLst/>
              <a:cxnLst/>
              <a:rect r="r" b="b" t="t" l="l"/>
              <a:pathLst>
                <a:path h="1889667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1815864"/>
                  </a:lnTo>
                  <a:cubicBezTo>
                    <a:pt x="1921575" y="1856624"/>
                    <a:pt x="1888532" y="1889667"/>
                    <a:pt x="1847771" y="1889667"/>
                  </a:cubicBezTo>
                  <a:lnTo>
                    <a:pt x="73804" y="1889667"/>
                  </a:lnTo>
                  <a:cubicBezTo>
                    <a:pt x="33043" y="1889667"/>
                    <a:pt x="0" y="1856624"/>
                    <a:pt x="0" y="1815864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7007" r="-202915" b="-27007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5" id="5"/>
          <p:cNvGrpSpPr/>
          <p:nvPr/>
        </p:nvGrpSpPr>
        <p:grpSpPr>
          <a:xfrm rot="-4732">
            <a:off x="6678881" y="4176378"/>
            <a:ext cx="4930239" cy="4848372"/>
            <a:chOff x="0" y="0"/>
            <a:chExt cx="1921575" cy="18896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1575" cy="1889667"/>
            </a:xfrm>
            <a:custGeom>
              <a:avLst/>
              <a:gdLst/>
              <a:ahLst/>
              <a:cxnLst/>
              <a:rect r="r" b="b" t="t" l="l"/>
              <a:pathLst>
                <a:path h="1889667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1815864"/>
                  </a:lnTo>
                  <a:cubicBezTo>
                    <a:pt x="1921575" y="1856624"/>
                    <a:pt x="1888532" y="1889667"/>
                    <a:pt x="1847771" y="1889667"/>
                  </a:cubicBezTo>
                  <a:lnTo>
                    <a:pt x="73804" y="1889667"/>
                  </a:lnTo>
                  <a:cubicBezTo>
                    <a:pt x="33043" y="1889667"/>
                    <a:pt x="0" y="1856624"/>
                    <a:pt x="0" y="1815864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7007" r="-202915" b="-27007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-4732">
            <a:off x="12324654" y="4176378"/>
            <a:ext cx="4930239" cy="4848372"/>
            <a:chOff x="0" y="0"/>
            <a:chExt cx="1921575" cy="18896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21575" cy="1889667"/>
            </a:xfrm>
            <a:custGeom>
              <a:avLst/>
              <a:gdLst/>
              <a:ahLst/>
              <a:cxnLst/>
              <a:rect r="r" b="b" t="t" l="l"/>
              <a:pathLst>
                <a:path h="1889667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1815864"/>
                  </a:lnTo>
                  <a:cubicBezTo>
                    <a:pt x="1921575" y="1856624"/>
                    <a:pt x="1888532" y="1889667"/>
                    <a:pt x="1847771" y="1889667"/>
                  </a:cubicBezTo>
                  <a:lnTo>
                    <a:pt x="73804" y="1889667"/>
                  </a:lnTo>
                  <a:cubicBezTo>
                    <a:pt x="33043" y="1889667"/>
                    <a:pt x="0" y="1856624"/>
                    <a:pt x="0" y="1815864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7007" r="-202915" b="-27007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5334900" y="1076325"/>
            <a:ext cx="7618200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Results &amp; Observations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5235" y="5025978"/>
            <a:ext cx="3763838" cy="319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Forecast closely matches actual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62081" y="5274886"/>
            <a:ext cx="3763838" cy="23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EMA adapts well to trends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07854" y="4870073"/>
            <a:ext cx="3763838" cy="319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Smooth output with responsive prediction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75604" y="1076325"/>
            <a:ext cx="11336792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Challenges &amp; Future Improvements</a:t>
            </a:r>
          </a:p>
        </p:txBody>
      </p:sp>
      <p:grpSp>
        <p:nvGrpSpPr>
          <p:cNvPr name="Group 4" id="4"/>
          <p:cNvGrpSpPr/>
          <p:nvPr/>
        </p:nvGrpSpPr>
        <p:grpSpPr>
          <a:xfrm rot="-4732">
            <a:off x="1859772" y="3501652"/>
            <a:ext cx="5501314" cy="3274392"/>
            <a:chOff x="0" y="0"/>
            <a:chExt cx="1338001" cy="796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8001" cy="796381"/>
            </a:xfrm>
            <a:custGeom>
              <a:avLst/>
              <a:gdLst/>
              <a:ahLst/>
              <a:cxnLst/>
              <a:rect r="r" b="b" t="t" l="l"/>
              <a:pathLst>
                <a:path h="796381" w="1338001">
                  <a:moveTo>
                    <a:pt x="66142" y="0"/>
                  </a:moveTo>
                  <a:lnTo>
                    <a:pt x="1271859" y="0"/>
                  </a:lnTo>
                  <a:cubicBezTo>
                    <a:pt x="1289401" y="0"/>
                    <a:pt x="1306225" y="6969"/>
                    <a:pt x="1318629" y="19373"/>
                  </a:cubicBezTo>
                  <a:cubicBezTo>
                    <a:pt x="1331033" y="31777"/>
                    <a:pt x="1338001" y="48600"/>
                    <a:pt x="1338001" y="66142"/>
                  </a:cubicBezTo>
                  <a:lnTo>
                    <a:pt x="1338001" y="730239"/>
                  </a:lnTo>
                  <a:cubicBezTo>
                    <a:pt x="1338001" y="747781"/>
                    <a:pt x="1331033" y="764604"/>
                    <a:pt x="1318629" y="777008"/>
                  </a:cubicBezTo>
                  <a:cubicBezTo>
                    <a:pt x="1306225" y="789412"/>
                    <a:pt x="1289401" y="796381"/>
                    <a:pt x="1271859" y="796381"/>
                  </a:cubicBezTo>
                  <a:lnTo>
                    <a:pt x="66142" y="796381"/>
                  </a:lnTo>
                  <a:cubicBezTo>
                    <a:pt x="48600" y="796381"/>
                    <a:pt x="31777" y="789412"/>
                    <a:pt x="19373" y="777008"/>
                  </a:cubicBezTo>
                  <a:cubicBezTo>
                    <a:pt x="6969" y="764604"/>
                    <a:pt x="0" y="747781"/>
                    <a:pt x="0" y="730239"/>
                  </a:cubicBezTo>
                  <a:lnTo>
                    <a:pt x="0" y="66142"/>
                  </a:lnTo>
                  <a:cubicBezTo>
                    <a:pt x="0" y="48600"/>
                    <a:pt x="6969" y="31777"/>
                    <a:pt x="19373" y="19373"/>
                  </a:cubicBezTo>
                  <a:cubicBezTo>
                    <a:pt x="31777" y="6969"/>
                    <a:pt x="48600" y="0"/>
                    <a:pt x="66142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77232" r="-202915" b="-77232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2172950" y="2569896"/>
            <a:ext cx="487589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8641" y="3910750"/>
            <a:ext cx="5604516" cy="23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Wi-Fi stability</a:t>
            </a:r>
          </a:p>
          <a:p>
            <a:pPr algn="l" marL="984091" indent="-492046" lvl="1">
              <a:lnSpc>
                <a:spcPts val="6381"/>
              </a:lnSpc>
              <a:spcBef>
                <a:spcPct val="0"/>
              </a:spcBef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Rate limits in Apps Script</a:t>
            </a:r>
          </a:p>
        </p:txBody>
      </p:sp>
      <p:grpSp>
        <p:nvGrpSpPr>
          <p:cNvPr name="Group 8" id="8"/>
          <p:cNvGrpSpPr/>
          <p:nvPr/>
        </p:nvGrpSpPr>
        <p:grpSpPr>
          <a:xfrm rot="-4732">
            <a:off x="10909811" y="3501652"/>
            <a:ext cx="5501314" cy="3274392"/>
            <a:chOff x="0" y="0"/>
            <a:chExt cx="1338001" cy="796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8001" cy="796381"/>
            </a:xfrm>
            <a:custGeom>
              <a:avLst/>
              <a:gdLst/>
              <a:ahLst/>
              <a:cxnLst/>
              <a:rect r="r" b="b" t="t" l="l"/>
              <a:pathLst>
                <a:path h="796381" w="1338001">
                  <a:moveTo>
                    <a:pt x="66142" y="0"/>
                  </a:moveTo>
                  <a:lnTo>
                    <a:pt x="1271859" y="0"/>
                  </a:lnTo>
                  <a:cubicBezTo>
                    <a:pt x="1289401" y="0"/>
                    <a:pt x="1306225" y="6969"/>
                    <a:pt x="1318629" y="19373"/>
                  </a:cubicBezTo>
                  <a:cubicBezTo>
                    <a:pt x="1331033" y="31777"/>
                    <a:pt x="1338001" y="48600"/>
                    <a:pt x="1338001" y="66142"/>
                  </a:cubicBezTo>
                  <a:lnTo>
                    <a:pt x="1338001" y="730239"/>
                  </a:lnTo>
                  <a:cubicBezTo>
                    <a:pt x="1338001" y="747781"/>
                    <a:pt x="1331033" y="764604"/>
                    <a:pt x="1318629" y="777008"/>
                  </a:cubicBezTo>
                  <a:cubicBezTo>
                    <a:pt x="1306225" y="789412"/>
                    <a:pt x="1289401" y="796381"/>
                    <a:pt x="1271859" y="796381"/>
                  </a:cubicBezTo>
                  <a:lnTo>
                    <a:pt x="66142" y="796381"/>
                  </a:lnTo>
                  <a:cubicBezTo>
                    <a:pt x="48600" y="796381"/>
                    <a:pt x="31777" y="789412"/>
                    <a:pt x="19373" y="777008"/>
                  </a:cubicBezTo>
                  <a:cubicBezTo>
                    <a:pt x="6969" y="764604"/>
                    <a:pt x="0" y="747781"/>
                    <a:pt x="0" y="730239"/>
                  </a:cubicBezTo>
                  <a:lnTo>
                    <a:pt x="0" y="66142"/>
                  </a:lnTo>
                  <a:cubicBezTo>
                    <a:pt x="0" y="48600"/>
                    <a:pt x="6969" y="31777"/>
                    <a:pt x="19373" y="19373"/>
                  </a:cubicBezTo>
                  <a:cubicBezTo>
                    <a:pt x="31777" y="6969"/>
                    <a:pt x="48600" y="0"/>
                    <a:pt x="66142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77232" r="-202915" b="-77232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1222989" y="2569896"/>
            <a:ext cx="487589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Future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8860" y="3910750"/>
            <a:ext cx="5604516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More sensors</a:t>
            </a:r>
          </a:p>
          <a:p>
            <a:pPr algn="l" marL="984091" indent="-492046" lvl="1">
              <a:lnSpc>
                <a:spcPts val="6381"/>
              </a:lnSpc>
              <a:spcBef>
                <a:spcPct val="0"/>
              </a:spcBef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Alert system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55005" y="3225107"/>
            <a:ext cx="8577991" cy="412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65"/>
              </a:lnSpc>
              <a:spcBef>
                <a:spcPct val="0"/>
              </a:spcBef>
            </a:pPr>
            <a:r>
              <a:rPr lang="en-US" sz="28968" spc="-782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Q&amp;A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01042" y="3622546"/>
            <a:ext cx="14485916" cy="325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018"/>
              </a:lnSpc>
              <a:spcBef>
                <a:spcPct val="0"/>
              </a:spcBef>
            </a:pPr>
            <a:r>
              <a:rPr lang="en-US" sz="22743" spc="-614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9771" y="1076325"/>
            <a:ext cx="9768458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Project Overview &amp; 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95624" y="2940054"/>
            <a:ext cx="2799988" cy="63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6"/>
              </a:lnSpc>
            </a:pPr>
            <a:r>
              <a:rPr lang="en-US" sz="43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51401" y="2940054"/>
            <a:ext cx="3172682" cy="63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6"/>
              </a:lnSpc>
            </a:pPr>
            <a:r>
              <a:rPr lang="en-US" sz="43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Objectives</a:t>
            </a:r>
          </a:p>
        </p:txBody>
      </p:sp>
      <p:grpSp>
        <p:nvGrpSpPr>
          <p:cNvPr name="Group 6" id="6"/>
          <p:cNvGrpSpPr/>
          <p:nvPr/>
        </p:nvGrpSpPr>
        <p:grpSpPr>
          <a:xfrm rot="-4732">
            <a:off x="2263020" y="3581441"/>
            <a:ext cx="6265195" cy="6266055"/>
            <a:chOff x="0" y="0"/>
            <a:chExt cx="1602414" cy="16026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02414" cy="1602635"/>
            </a:xfrm>
            <a:custGeom>
              <a:avLst/>
              <a:gdLst/>
              <a:ahLst/>
              <a:cxnLst/>
              <a:rect r="r" b="b" t="t" l="l"/>
              <a:pathLst>
                <a:path h="1602635" w="1602414">
                  <a:moveTo>
                    <a:pt x="58078" y="0"/>
                  </a:moveTo>
                  <a:lnTo>
                    <a:pt x="1544336" y="0"/>
                  </a:lnTo>
                  <a:cubicBezTo>
                    <a:pt x="1576412" y="0"/>
                    <a:pt x="1602414" y="26002"/>
                    <a:pt x="1602414" y="58078"/>
                  </a:cubicBezTo>
                  <a:lnTo>
                    <a:pt x="1602414" y="1544556"/>
                  </a:lnTo>
                  <a:cubicBezTo>
                    <a:pt x="1602414" y="1559960"/>
                    <a:pt x="1596296" y="1574732"/>
                    <a:pt x="1585404" y="1585624"/>
                  </a:cubicBezTo>
                  <a:cubicBezTo>
                    <a:pt x="1574512" y="1596516"/>
                    <a:pt x="1559740" y="1602635"/>
                    <a:pt x="1544336" y="1602635"/>
                  </a:cubicBezTo>
                  <a:lnTo>
                    <a:pt x="58078" y="1602635"/>
                  </a:lnTo>
                  <a:cubicBezTo>
                    <a:pt x="26002" y="1602635"/>
                    <a:pt x="0" y="1576632"/>
                    <a:pt x="0" y="1544556"/>
                  </a:cubicBezTo>
                  <a:lnTo>
                    <a:pt x="0" y="58078"/>
                  </a:lnTo>
                  <a:cubicBezTo>
                    <a:pt x="0" y="42675"/>
                    <a:pt x="6119" y="27902"/>
                    <a:pt x="17011" y="17011"/>
                  </a:cubicBezTo>
                  <a:cubicBezTo>
                    <a:pt x="27902" y="6119"/>
                    <a:pt x="42675" y="0"/>
                    <a:pt x="5807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5718" r="-202915" b="-25718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8" id="8"/>
          <p:cNvGrpSpPr/>
          <p:nvPr/>
        </p:nvGrpSpPr>
        <p:grpSpPr>
          <a:xfrm rot="-4732">
            <a:off x="10005144" y="3581441"/>
            <a:ext cx="6265195" cy="6266055"/>
            <a:chOff x="0" y="0"/>
            <a:chExt cx="1602414" cy="16026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2414" cy="1602635"/>
            </a:xfrm>
            <a:custGeom>
              <a:avLst/>
              <a:gdLst/>
              <a:ahLst/>
              <a:cxnLst/>
              <a:rect r="r" b="b" t="t" l="l"/>
              <a:pathLst>
                <a:path h="1602635" w="1602414">
                  <a:moveTo>
                    <a:pt x="58078" y="0"/>
                  </a:moveTo>
                  <a:lnTo>
                    <a:pt x="1544336" y="0"/>
                  </a:lnTo>
                  <a:cubicBezTo>
                    <a:pt x="1576412" y="0"/>
                    <a:pt x="1602414" y="26002"/>
                    <a:pt x="1602414" y="58078"/>
                  </a:cubicBezTo>
                  <a:lnTo>
                    <a:pt x="1602414" y="1544556"/>
                  </a:lnTo>
                  <a:cubicBezTo>
                    <a:pt x="1602414" y="1559960"/>
                    <a:pt x="1596296" y="1574732"/>
                    <a:pt x="1585404" y="1585624"/>
                  </a:cubicBezTo>
                  <a:cubicBezTo>
                    <a:pt x="1574512" y="1596516"/>
                    <a:pt x="1559740" y="1602635"/>
                    <a:pt x="1544336" y="1602635"/>
                  </a:cubicBezTo>
                  <a:lnTo>
                    <a:pt x="58078" y="1602635"/>
                  </a:lnTo>
                  <a:cubicBezTo>
                    <a:pt x="26002" y="1602635"/>
                    <a:pt x="0" y="1576632"/>
                    <a:pt x="0" y="1544556"/>
                  </a:cubicBezTo>
                  <a:lnTo>
                    <a:pt x="0" y="58078"/>
                  </a:lnTo>
                  <a:cubicBezTo>
                    <a:pt x="0" y="42675"/>
                    <a:pt x="6119" y="27902"/>
                    <a:pt x="17011" y="17011"/>
                  </a:cubicBezTo>
                  <a:cubicBezTo>
                    <a:pt x="27902" y="6119"/>
                    <a:pt x="42675" y="0"/>
                    <a:pt x="5807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5718" r="-202915" b="-25718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2460700" y="3947877"/>
            <a:ext cx="5869836" cy="54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Real-time IoT system using ESP32 and EMA</a:t>
            </a:r>
          </a:p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Forecasts sensor data via Google Apps Script</a:t>
            </a:r>
          </a:p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Visualized in Looker Studio</a:t>
            </a:r>
          </a:p>
          <a:p>
            <a:pPr algn="l">
              <a:lnSpc>
                <a:spcPts val="2321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02824" y="3947877"/>
            <a:ext cx="5869836" cy="54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Collect live sensor data</a:t>
            </a:r>
          </a:p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Predict using EMA</a:t>
            </a:r>
          </a:p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Visualize in dashboard</a:t>
            </a:r>
          </a:p>
          <a:p>
            <a:pPr algn="l" marL="789786" indent="-394893" lvl="1">
              <a:lnSpc>
                <a:spcPts val="5121"/>
              </a:lnSpc>
              <a:buFont typeface="Arial"/>
              <a:buChar char="•"/>
            </a:pPr>
            <a:r>
              <a:rPr lang="en-US" sz="36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Integrate cloud-based tools</a:t>
            </a:r>
          </a:p>
          <a:p>
            <a:pPr algn="l">
              <a:lnSpc>
                <a:spcPts val="5121"/>
              </a:lnSpc>
            </a:pPr>
          </a:p>
          <a:p>
            <a:pPr algn="l">
              <a:lnSpc>
                <a:spcPts val="23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1029800" y="2972761"/>
            <a:ext cx="4662124" cy="1600794"/>
            <a:chOff x="0" y="0"/>
            <a:chExt cx="1817077" cy="6239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17077" cy="623914"/>
            </a:xfrm>
            <a:custGeom>
              <a:avLst/>
              <a:gdLst/>
              <a:ahLst/>
              <a:cxnLst/>
              <a:rect r="r" b="b" t="t" l="l"/>
              <a:pathLst>
                <a:path h="623914" w="1817077">
                  <a:moveTo>
                    <a:pt x="78048" y="0"/>
                  </a:moveTo>
                  <a:lnTo>
                    <a:pt x="1739029" y="0"/>
                  </a:lnTo>
                  <a:cubicBezTo>
                    <a:pt x="1759728" y="0"/>
                    <a:pt x="1779580" y="8223"/>
                    <a:pt x="1794217" y="22860"/>
                  </a:cubicBezTo>
                  <a:cubicBezTo>
                    <a:pt x="1808854" y="37497"/>
                    <a:pt x="1817077" y="57349"/>
                    <a:pt x="1817077" y="78048"/>
                  </a:cubicBezTo>
                  <a:lnTo>
                    <a:pt x="1817077" y="545866"/>
                  </a:lnTo>
                  <a:cubicBezTo>
                    <a:pt x="1817077" y="566566"/>
                    <a:pt x="1808854" y="586418"/>
                    <a:pt x="1794217" y="601054"/>
                  </a:cubicBezTo>
                  <a:cubicBezTo>
                    <a:pt x="1779580" y="615691"/>
                    <a:pt x="1759728" y="623914"/>
                    <a:pt x="1739029" y="623914"/>
                  </a:cubicBezTo>
                  <a:lnTo>
                    <a:pt x="78048" y="623914"/>
                  </a:lnTo>
                  <a:cubicBezTo>
                    <a:pt x="57349" y="623914"/>
                    <a:pt x="37497" y="615691"/>
                    <a:pt x="22860" y="601054"/>
                  </a:cubicBezTo>
                  <a:cubicBezTo>
                    <a:pt x="8223" y="586418"/>
                    <a:pt x="0" y="566566"/>
                    <a:pt x="0" y="545866"/>
                  </a:cubicBezTo>
                  <a:lnTo>
                    <a:pt x="0" y="78048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70551" r="-202915" b="-170551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5" id="5"/>
          <p:cNvGrpSpPr/>
          <p:nvPr/>
        </p:nvGrpSpPr>
        <p:grpSpPr>
          <a:xfrm rot="-4732">
            <a:off x="1029800" y="5713446"/>
            <a:ext cx="4662124" cy="1600794"/>
            <a:chOff x="0" y="0"/>
            <a:chExt cx="1817077" cy="623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7077" cy="623914"/>
            </a:xfrm>
            <a:custGeom>
              <a:avLst/>
              <a:gdLst/>
              <a:ahLst/>
              <a:cxnLst/>
              <a:rect r="r" b="b" t="t" l="l"/>
              <a:pathLst>
                <a:path h="623914" w="1817077">
                  <a:moveTo>
                    <a:pt x="78048" y="0"/>
                  </a:moveTo>
                  <a:lnTo>
                    <a:pt x="1739029" y="0"/>
                  </a:lnTo>
                  <a:cubicBezTo>
                    <a:pt x="1759728" y="0"/>
                    <a:pt x="1779580" y="8223"/>
                    <a:pt x="1794217" y="22860"/>
                  </a:cubicBezTo>
                  <a:cubicBezTo>
                    <a:pt x="1808854" y="37497"/>
                    <a:pt x="1817077" y="57349"/>
                    <a:pt x="1817077" y="78048"/>
                  </a:cubicBezTo>
                  <a:lnTo>
                    <a:pt x="1817077" y="545866"/>
                  </a:lnTo>
                  <a:cubicBezTo>
                    <a:pt x="1817077" y="566566"/>
                    <a:pt x="1808854" y="586418"/>
                    <a:pt x="1794217" y="601054"/>
                  </a:cubicBezTo>
                  <a:cubicBezTo>
                    <a:pt x="1779580" y="615691"/>
                    <a:pt x="1759728" y="623914"/>
                    <a:pt x="1739029" y="623914"/>
                  </a:cubicBezTo>
                  <a:lnTo>
                    <a:pt x="78048" y="623914"/>
                  </a:lnTo>
                  <a:cubicBezTo>
                    <a:pt x="57349" y="623914"/>
                    <a:pt x="37497" y="615691"/>
                    <a:pt x="22860" y="601054"/>
                  </a:cubicBezTo>
                  <a:cubicBezTo>
                    <a:pt x="8223" y="586418"/>
                    <a:pt x="0" y="566566"/>
                    <a:pt x="0" y="545866"/>
                  </a:cubicBezTo>
                  <a:lnTo>
                    <a:pt x="0" y="78048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70551" r="-202915" b="-170551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-4732">
            <a:off x="6812938" y="2972761"/>
            <a:ext cx="4662124" cy="1600794"/>
            <a:chOff x="0" y="0"/>
            <a:chExt cx="1817077" cy="6239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7077" cy="623914"/>
            </a:xfrm>
            <a:custGeom>
              <a:avLst/>
              <a:gdLst/>
              <a:ahLst/>
              <a:cxnLst/>
              <a:rect r="r" b="b" t="t" l="l"/>
              <a:pathLst>
                <a:path h="623914" w="1817077">
                  <a:moveTo>
                    <a:pt x="78048" y="0"/>
                  </a:moveTo>
                  <a:lnTo>
                    <a:pt x="1739029" y="0"/>
                  </a:lnTo>
                  <a:cubicBezTo>
                    <a:pt x="1759728" y="0"/>
                    <a:pt x="1779580" y="8223"/>
                    <a:pt x="1794217" y="22860"/>
                  </a:cubicBezTo>
                  <a:cubicBezTo>
                    <a:pt x="1808854" y="37497"/>
                    <a:pt x="1817077" y="57349"/>
                    <a:pt x="1817077" y="78048"/>
                  </a:cubicBezTo>
                  <a:lnTo>
                    <a:pt x="1817077" y="545866"/>
                  </a:lnTo>
                  <a:cubicBezTo>
                    <a:pt x="1817077" y="566566"/>
                    <a:pt x="1808854" y="586418"/>
                    <a:pt x="1794217" y="601054"/>
                  </a:cubicBezTo>
                  <a:cubicBezTo>
                    <a:pt x="1779580" y="615691"/>
                    <a:pt x="1759728" y="623914"/>
                    <a:pt x="1739029" y="623914"/>
                  </a:cubicBezTo>
                  <a:lnTo>
                    <a:pt x="78048" y="623914"/>
                  </a:lnTo>
                  <a:cubicBezTo>
                    <a:pt x="57349" y="623914"/>
                    <a:pt x="37497" y="615691"/>
                    <a:pt x="22860" y="601054"/>
                  </a:cubicBezTo>
                  <a:cubicBezTo>
                    <a:pt x="8223" y="586418"/>
                    <a:pt x="0" y="566566"/>
                    <a:pt x="0" y="545866"/>
                  </a:cubicBezTo>
                  <a:lnTo>
                    <a:pt x="0" y="78048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70551" r="-202915" b="-170551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9" id="9"/>
          <p:cNvGrpSpPr/>
          <p:nvPr/>
        </p:nvGrpSpPr>
        <p:grpSpPr>
          <a:xfrm rot="-4732">
            <a:off x="6812938" y="5713446"/>
            <a:ext cx="4662124" cy="1600794"/>
            <a:chOff x="0" y="0"/>
            <a:chExt cx="1817077" cy="6239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7077" cy="623914"/>
            </a:xfrm>
            <a:custGeom>
              <a:avLst/>
              <a:gdLst/>
              <a:ahLst/>
              <a:cxnLst/>
              <a:rect r="r" b="b" t="t" l="l"/>
              <a:pathLst>
                <a:path h="623914" w="1817077">
                  <a:moveTo>
                    <a:pt x="78048" y="0"/>
                  </a:moveTo>
                  <a:lnTo>
                    <a:pt x="1739029" y="0"/>
                  </a:lnTo>
                  <a:cubicBezTo>
                    <a:pt x="1759728" y="0"/>
                    <a:pt x="1779580" y="8223"/>
                    <a:pt x="1794217" y="22860"/>
                  </a:cubicBezTo>
                  <a:cubicBezTo>
                    <a:pt x="1808854" y="37497"/>
                    <a:pt x="1817077" y="57349"/>
                    <a:pt x="1817077" y="78048"/>
                  </a:cubicBezTo>
                  <a:lnTo>
                    <a:pt x="1817077" y="545866"/>
                  </a:lnTo>
                  <a:cubicBezTo>
                    <a:pt x="1817077" y="566566"/>
                    <a:pt x="1808854" y="586418"/>
                    <a:pt x="1794217" y="601054"/>
                  </a:cubicBezTo>
                  <a:cubicBezTo>
                    <a:pt x="1779580" y="615691"/>
                    <a:pt x="1759728" y="623914"/>
                    <a:pt x="1739029" y="623914"/>
                  </a:cubicBezTo>
                  <a:lnTo>
                    <a:pt x="78048" y="623914"/>
                  </a:lnTo>
                  <a:cubicBezTo>
                    <a:pt x="57349" y="623914"/>
                    <a:pt x="37497" y="615691"/>
                    <a:pt x="22860" y="601054"/>
                  </a:cubicBezTo>
                  <a:cubicBezTo>
                    <a:pt x="8223" y="586418"/>
                    <a:pt x="0" y="566566"/>
                    <a:pt x="0" y="545866"/>
                  </a:cubicBezTo>
                  <a:lnTo>
                    <a:pt x="0" y="78048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70551" r="-202915" b="-170551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11" id="11"/>
          <p:cNvGrpSpPr/>
          <p:nvPr/>
        </p:nvGrpSpPr>
        <p:grpSpPr>
          <a:xfrm rot="-4732">
            <a:off x="12596076" y="2972761"/>
            <a:ext cx="4662124" cy="1600794"/>
            <a:chOff x="0" y="0"/>
            <a:chExt cx="1817077" cy="6239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7077" cy="623914"/>
            </a:xfrm>
            <a:custGeom>
              <a:avLst/>
              <a:gdLst/>
              <a:ahLst/>
              <a:cxnLst/>
              <a:rect r="r" b="b" t="t" l="l"/>
              <a:pathLst>
                <a:path h="623914" w="1817077">
                  <a:moveTo>
                    <a:pt x="78048" y="0"/>
                  </a:moveTo>
                  <a:lnTo>
                    <a:pt x="1739029" y="0"/>
                  </a:lnTo>
                  <a:cubicBezTo>
                    <a:pt x="1759728" y="0"/>
                    <a:pt x="1779580" y="8223"/>
                    <a:pt x="1794217" y="22860"/>
                  </a:cubicBezTo>
                  <a:cubicBezTo>
                    <a:pt x="1808854" y="37497"/>
                    <a:pt x="1817077" y="57349"/>
                    <a:pt x="1817077" y="78048"/>
                  </a:cubicBezTo>
                  <a:lnTo>
                    <a:pt x="1817077" y="545866"/>
                  </a:lnTo>
                  <a:cubicBezTo>
                    <a:pt x="1817077" y="566566"/>
                    <a:pt x="1808854" y="586418"/>
                    <a:pt x="1794217" y="601054"/>
                  </a:cubicBezTo>
                  <a:cubicBezTo>
                    <a:pt x="1779580" y="615691"/>
                    <a:pt x="1759728" y="623914"/>
                    <a:pt x="1739029" y="623914"/>
                  </a:cubicBezTo>
                  <a:lnTo>
                    <a:pt x="78048" y="623914"/>
                  </a:lnTo>
                  <a:cubicBezTo>
                    <a:pt x="57349" y="623914"/>
                    <a:pt x="37497" y="615691"/>
                    <a:pt x="22860" y="601054"/>
                  </a:cubicBezTo>
                  <a:cubicBezTo>
                    <a:pt x="8223" y="586418"/>
                    <a:pt x="0" y="566566"/>
                    <a:pt x="0" y="545866"/>
                  </a:cubicBezTo>
                  <a:lnTo>
                    <a:pt x="0" y="78048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70551" r="-202915" b="-170551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13" id="13"/>
          <p:cNvGrpSpPr/>
          <p:nvPr/>
        </p:nvGrpSpPr>
        <p:grpSpPr>
          <a:xfrm rot="-4732">
            <a:off x="12596076" y="5713446"/>
            <a:ext cx="4662124" cy="1600794"/>
            <a:chOff x="0" y="0"/>
            <a:chExt cx="1817077" cy="6239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17077" cy="623914"/>
            </a:xfrm>
            <a:custGeom>
              <a:avLst/>
              <a:gdLst/>
              <a:ahLst/>
              <a:cxnLst/>
              <a:rect r="r" b="b" t="t" l="l"/>
              <a:pathLst>
                <a:path h="623914" w="1817077">
                  <a:moveTo>
                    <a:pt x="78048" y="0"/>
                  </a:moveTo>
                  <a:lnTo>
                    <a:pt x="1739029" y="0"/>
                  </a:lnTo>
                  <a:cubicBezTo>
                    <a:pt x="1759728" y="0"/>
                    <a:pt x="1779580" y="8223"/>
                    <a:pt x="1794217" y="22860"/>
                  </a:cubicBezTo>
                  <a:cubicBezTo>
                    <a:pt x="1808854" y="37497"/>
                    <a:pt x="1817077" y="57349"/>
                    <a:pt x="1817077" y="78048"/>
                  </a:cubicBezTo>
                  <a:lnTo>
                    <a:pt x="1817077" y="545866"/>
                  </a:lnTo>
                  <a:cubicBezTo>
                    <a:pt x="1817077" y="566566"/>
                    <a:pt x="1808854" y="586418"/>
                    <a:pt x="1794217" y="601054"/>
                  </a:cubicBezTo>
                  <a:cubicBezTo>
                    <a:pt x="1779580" y="615691"/>
                    <a:pt x="1759728" y="623914"/>
                    <a:pt x="1739029" y="623914"/>
                  </a:cubicBezTo>
                  <a:lnTo>
                    <a:pt x="78048" y="623914"/>
                  </a:lnTo>
                  <a:cubicBezTo>
                    <a:pt x="57349" y="623914"/>
                    <a:pt x="37497" y="615691"/>
                    <a:pt x="22860" y="601054"/>
                  </a:cubicBezTo>
                  <a:cubicBezTo>
                    <a:pt x="8223" y="586418"/>
                    <a:pt x="0" y="566566"/>
                    <a:pt x="0" y="545866"/>
                  </a:cubicBezTo>
                  <a:lnTo>
                    <a:pt x="0" y="78048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8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70551" r="-202915" b="-170551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5770643" y="3360540"/>
            <a:ext cx="963576" cy="839097"/>
            <a:chOff x="0" y="0"/>
            <a:chExt cx="593887" cy="5171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3887" cy="517166"/>
            </a:xfrm>
            <a:custGeom>
              <a:avLst/>
              <a:gdLst/>
              <a:ahLst/>
              <a:cxnLst/>
              <a:rect r="r" b="b" t="t" l="l"/>
              <a:pathLst>
                <a:path h="517166" w="593887">
                  <a:moveTo>
                    <a:pt x="593887" y="258583"/>
                  </a:moveTo>
                  <a:lnTo>
                    <a:pt x="187487" y="0"/>
                  </a:lnTo>
                  <a:lnTo>
                    <a:pt x="187487" y="203200"/>
                  </a:lnTo>
                  <a:lnTo>
                    <a:pt x="0" y="203200"/>
                  </a:lnTo>
                  <a:lnTo>
                    <a:pt x="0" y="313966"/>
                  </a:lnTo>
                  <a:lnTo>
                    <a:pt x="187487" y="313966"/>
                  </a:lnTo>
                  <a:lnTo>
                    <a:pt x="187487" y="517166"/>
                  </a:lnTo>
                  <a:lnTo>
                    <a:pt x="593887" y="258583"/>
                  </a:lnTo>
                  <a:close/>
                </a:path>
              </a:pathLst>
            </a:custGeom>
            <a:solidFill>
              <a:srgbClr val="27252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12725"/>
              <a:ext cx="492287" cy="101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259771" y="1076325"/>
            <a:ext cx="9768458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System Architecture Diagram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97146" y="3350033"/>
            <a:ext cx="2127431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Sensor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77793" y="3356963"/>
            <a:ext cx="1932414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ESP32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14850" y="3350033"/>
            <a:ext cx="442457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Google Sheets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229200" y="6072188"/>
            <a:ext cx="339587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Apps Script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80824" y="6072188"/>
            <a:ext cx="4126352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Looker Studio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8943" y="5737773"/>
            <a:ext cx="3763838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</a:p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552362" y="3360540"/>
            <a:ext cx="963576" cy="839097"/>
            <a:chOff x="0" y="0"/>
            <a:chExt cx="593887" cy="51716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93887" cy="517166"/>
            </a:xfrm>
            <a:custGeom>
              <a:avLst/>
              <a:gdLst/>
              <a:ahLst/>
              <a:cxnLst/>
              <a:rect r="r" b="b" t="t" l="l"/>
              <a:pathLst>
                <a:path h="517166" w="593887">
                  <a:moveTo>
                    <a:pt x="593887" y="258583"/>
                  </a:moveTo>
                  <a:lnTo>
                    <a:pt x="187487" y="0"/>
                  </a:lnTo>
                  <a:lnTo>
                    <a:pt x="187487" y="203200"/>
                  </a:lnTo>
                  <a:lnTo>
                    <a:pt x="0" y="203200"/>
                  </a:lnTo>
                  <a:lnTo>
                    <a:pt x="0" y="313966"/>
                  </a:lnTo>
                  <a:lnTo>
                    <a:pt x="187487" y="313966"/>
                  </a:lnTo>
                  <a:lnTo>
                    <a:pt x="187487" y="517166"/>
                  </a:lnTo>
                  <a:lnTo>
                    <a:pt x="593887" y="258583"/>
                  </a:lnTo>
                  <a:close/>
                </a:path>
              </a:pathLst>
            </a:custGeom>
            <a:solidFill>
              <a:srgbClr val="27252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212725"/>
              <a:ext cx="492287" cy="101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10800000">
            <a:off x="11553781" y="6075764"/>
            <a:ext cx="963576" cy="839097"/>
            <a:chOff x="0" y="0"/>
            <a:chExt cx="593887" cy="5171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93887" cy="517166"/>
            </a:xfrm>
            <a:custGeom>
              <a:avLst/>
              <a:gdLst/>
              <a:ahLst/>
              <a:cxnLst/>
              <a:rect r="r" b="b" t="t" l="l"/>
              <a:pathLst>
                <a:path h="517166" w="593887">
                  <a:moveTo>
                    <a:pt x="593887" y="258583"/>
                  </a:moveTo>
                  <a:lnTo>
                    <a:pt x="187487" y="0"/>
                  </a:lnTo>
                  <a:lnTo>
                    <a:pt x="187487" y="203200"/>
                  </a:lnTo>
                  <a:lnTo>
                    <a:pt x="0" y="203200"/>
                  </a:lnTo>
                  <a:lnTo>
                    <a:pt x="0" y="313966"/>
                  </a:lnTo>
                  <a:lnTo>
                    <a:pt x="187487" y="313966"/>
                  </a:lnTo>
                  <a:lnTo>
                    <a:pt x="187487" y="517166"/>
                  </a:lnTo>
                  <a:lnTo>
                    <a:pt x="593887" y="258583"/>
                  </a:lnTo>
                  <a:close/>
                </a:path>
              </a:pathLst>
            </a:custGeom>
            <a:solidFill>
              <a:srgbClr val="27252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212725"/>
              <a:ext cx="492287" cy="101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10800000">
            <a:off x="5770643" y="6075764"/>
            <a:ext cx="963576" cy="839097"/>
            <a:chOff x="0" y="0"/>
            <a:chExt cx="593887" cy="51716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93887" cy="517166"/>
            </a:xfrm>
            <a:custGeom>
              <a:avLst/>
              <a:gdLst/>
              <a:ahLst/>
              <a:cxnLst/>
              <a:rect r="r" b="b" t="t" l="l"/>
              <a:pathLst>
                <a:path h="517166" w="593887">
                  <a:moveTo>
                    <a:pt x="593887" y="258583"/>
                  </a:moveTo>
                  <a:lnTo>
                    <a:pt x="187487" y="0"/>
                  </a:lnTo>
                  <a:lnTo>
                    <a:pt x="187487" y="203200"/>
                  </a:lnTo>
                  <a:lnTo>
                    <a:pt x="0" y="203200"/>
                  </a:lnTo>
                  <a:lnTo>
                    <a:pt x="0" y="313966"/>
                  </a:lnTo>
                  <a:lnTo>
                    <a:pt x="187487" y="313966"/>
                  </a:lnTo>
                  <a:lnTo>
                    <a:pt x="187487" y="517166"/>
                  </a:lnTo>
                  <a:lnTo>
                    <a:pt x="593887" y="258583"/>
                  </a:lnTo>
                  <a:close/>
                </a:path>
              </a:pathLst>
            </a:custGeom>
            <a:solidFill>
              <a:srgbClr val="27252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212725"/>
              <a:ext cx="492287" cy="101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5400000">
            <a:off x="14445350" y="4723952"/>
            <a:ext cx="963576" cy="839097"/>
            <a:chOff x="0" y="0"/>
            <a:chExt cx="593887" cy="5171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93887" cy="517166"/>
            </a:xfrm>
            <a:custGeom>
              <a:avLst/>
              <a:gdLst/>
              <a:ahLst/>
              <a:cxnLst/>
              <a:rect r="r" b="b" t="t" l="l"/>
              <a:pathLst>
                <a:path h="517166" w="593887">
                  <a:moveTo>
                    <a:pt x="593887" y="258583"/>
                  </a:moveTo>
                  <a:lnTo>
                    <a:pt x="187487" y="0"/>
                  </a:lnTo>
                  <a:lnTo>
                    <a:pt x="187487" y="203200"/>
                  </a:lnTo>
                  <a:lnTo>
                    <a:pt x="0" y="203200"/>
                  </a:lnTo>
                  <a:lnTo>
                    <a:pt x="0" y="313966"/>
                  </a:lnTo>
                  <a:lnTo>
                    <a:pt x="187487" y="313966"/>
                  </a:lnTo>
                  <a:lnTo>
                    <a:pt x="187487" y="517166"/>
                  </a:lnTo>
                  <a:lnTo>
                    <a:pt x="593887" y="258583"/>
                  </a:lnTo>
                  <a:close/>
                </a:path>
              </a:pathLst>
            </a:custGeom>
            <a:solidFill>
              <a:srgbClr val="27252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212725"/>
              <a:ext cx="492287" cy="101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10018606" y="3082843"/>
            <a:ext cx="5198386" cy="1380628"/>
            <a:chOff x="0" y="0"/>
            <a:chExt cx="2026087" cy="5381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26087" cy="538104"/>
            </a:xfrm>
            <a:custGeom>
              <a:avLst/>
              <a:gdLst/>
              <a:ahLst/>
              <a:cxnLst/>
              <a:rect r="r" b="b" t="t" l="l"/>
              <a:pathLst>
                <a:path h="538104" w="2026087">
                  <a:moveTo>
                    <a:pt x="69997" y="0"/>
                  </a:moveTo>
                  <a:lnTo>
                    <a:pt x="1956090" y="0"/>
                  </a:lnTo>
                  <a:cubicBezTo>
                    <a:pt x="1994748" y="0"/>
                    <a:pt x="2026087" y="31339"/>
                    <a:pt x="2026087" y="69997"/>
                  </a:cubicBezTo>
                  <a:lnTo>
                    <a:pt x="2026087" y="468107"/>
                  </a:lnTo>
                  <a:cubicBezTo>
                    <a:pt x="2026087" y="506765"/>
                    <a:pt x="1994748" y="538104"/>
                    <a:pt x="1956090" y="538104"/>
                  </a:cubicBezTo>
                  <a:lnTo>
                    <a:pt x="69997" y="538104"/>
                  </a:lnTo>
                  <a:cubicBezTo>
                    <a:pt x="31339" y="538104"/>
                    <a:pt x="0" y="506765"/>
                    <a:pt x="0" y="468107"/>
                  </a:cubicBezTo>
                  <a:lnTo>
                    <a:pt x="0" y="69997"/>
                  </a:lnTo>
                  <a:cubicBezTo>
                    <a:pt x="0" y="31339"/>
                    <a:pt x="31339" y="0"/>
                    <a:pt x="69997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35136" r="-202915" b="-235136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5" id="5"/>
          <p:cNvGrpSpPr/>
          <p:nvPr/>
        </p:nvGrpSpPr>
        <p:grpSpPr>
          <a:xfrm rot="-4732">
            <a:off x="3031875" y="3082659"/>
            <a:ext cx="4930239" cy="1380997"/>
            <a:chOff x="0" y="0"/>
            <a:chExt cx="1921575" cy="538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1575" cy="538248"/>
            </a:xfrm>
            <a:custGeom>
              <a:avLst/>
              <a:gdLst/>
              <a:ahLst/>
              <a:cxnLst/>
              <a:rect r="r" b="b" t="t" l="l"/>
              <a:pathLst>
                <a:path h="538248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464444"/>
                  </a:lnTo>
                  <a:cubicBezTo>
                    <a:pt x="1921575" y="505205"/>
                    <a:pt x="1888532" y="538248"/>
                    <a:pt x="1847771" y="538248"/>
                  </a:cubicBezTo>
                  <a:lnTo>
                    <a:pt x="73804" y="538248"/>
                  </a:lnTo>
                  <a:cubicBezTo>
                    <a:pt x="33043" y="538248"/>
                    <a:pt x="0" y="505205"/>
                    <a:pt x="0" y="464444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20355" r="-202915" b="-220355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030927" y="4912338"/>
            <a:ext cx="4932135" cy="4345962"/>
            <a:chOff x="0" y="0"/>
            <a:chExt cx="1298999" cy="1144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8999" cy="1144616"/>
            </a:xfrm>
            <a:custGeom>
              <a:avLst/>
              <a:gdLst/>
              <a:ahLst/>
              <a:cxnLst/>
              <a:rect r="r" b="b" t="t" l="l"/>
              <a:pathLst>
                <a:path h="1144616" w="1298999">
                  <a:moveTo>
                    <a:pt x="80054" y="0"/>
                  </a:moveTo>
                  <a:lnTo>
                    <a:pt x="1218944" y="0"/>
                  </a:lnTo>
                  <a:cubicBezTo>
                    <a:pt x="1263157" y="0"/>
                    <a:pt x="1298999" y="35841"/>
                    <a:pt x="1298999" y="80054"/>
                  </a:cubicBezTo>
                  <a:lnTo>
                    <a:pt x="1298999" y="1064561"/>
                  </a:lnTo>
                  <a:cubicBezTo>
                    <a:pt x="1298999" y="1108774"/>
                    <a:pt x="1263157" y="1144616"/>
                    <a:pt x="1218944" y="1144616"/>
                  </a:cubicBezTo>
                  <a:lnTo>
                    <a:pt x="80054" y="1144616"/>
                  </a:lnTo>
                  <a:cubicBezTo>
                    <a:pt x="35841" y="1144616"/>
                    <a:pt x="0" y="1108774"/>
                    <a:pt x="0" y="1064561"/>
                  </a:cubicBezTo>
                  <a:lnTo>
                    <a:pt x="0" y="80054"/>
                  </a:lnTo>
                  <a:cubicBezTo>
                    <a:pt x="0" y="35841"/>
                    <a:pt x="35841" y="0"/>
                    <a:pt x="800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1298999" cy="1135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558586" y="5149494"/>
            <a:ext cx="3871649" cy="3871649"/>
          </a:xfrm>
          <a:custGeom>
            <a:avLst/>
            <a:gdLst/>
            <a:ahLst/>
            <a:cxnLst/>
            <a:rect r="r" b="b" t="t" l="l"/>
            <a:pathLst>
              <a:path h="3871649" w="3871649">
                <a:moveTo>
                  <a:pt x="0" y="0"/>
                </a:moveTo>
                <a:lnTo>
                  <a:pt x="3871650" y="0"/>
                </a:lnTo>
                <a:lnTo>
                  <a:pt x="3871650" y="3871650"/>
                </a:lnTo>
                <a:lnTo>
                  <a:pt x="0" y="3871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6915" y="5149494"/>
            <a:ext cx="3871649" cy="3871649"/>
          </a:xfrm>
          <a:custGeom>
            <a:avLst/>
            <a:gdLst/>
            <a:ahLst/>
            <a:cxnLst/>
            <a:rect r="r" b="b" t="t" l="l"/>
            <a:pathLst>
              <a:path h="3871649" w="3871649">
                <a:moveTo>
                  <a:pt x="0" y="0"/>
                </a:moveTo>
                <a:lnTo>
                  <a:pt x="3871649" y="0"/>
                </a:lnTo>
                <a:lnTo>
                  <a:pt x="3871649" y="3871650"/>
                </a:lnTo>
                <a:lnTo>
                  <a:pt x="0" y="38716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6995" y="1076325"/>
            <a:ext cx="7294010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Hardware Components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12492" y="3350033"/>
            <a:ext cx="3763838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ESP32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9059" y="3350033"/>
            <a:ext cx="4735779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Moisture Sensor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190881" y="4912338"/>
            <a:ext cx="4932135" cy="4345962"/>
            <a:chOff x="0" y="0"/>
            <a:chExt cx="1298999" cy="11446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8999" cy="1144616"/>
            </a:xfrm>
            <a:custGeom>
              <a:avLst/>
              <a:gdLst/>
              <a:ahLst/>
              <a:cxnLst/>
              <a:rect r="r" b="b" t="t" l="l"/>
              <a:pathLst>
                <a:path h="1144616" w="1298999">
                  <a:moveTo>
                    <a:pt x="80054" y="0"/>
                  </a:moveTo>
                  <a:lnTo>
                    <a:pt x="1218944" y="0"/>
                  </a:lnTo>
                  <a:cubicBezTo>
                    <a:pt x="1263157" y="0"/>
                    <a:pt x="1298999" y="35841"/>
                    <a:pt x="1298999" y="80054"/>
                  </a:cubicBezTo>
                  <a:lnTo>
                    <a:pt x="1298999" y="1064561"/>
                  </a:lnTo>
                  <a:cubicBezTo>
                    <a:pt x="1298999" y="1108774"/>
                    <a:pt x="1263157" y="1144616"/>
                    <a:pt x="1218944" y="1144616"/>
                  </a:cubicBezTo>
                  <a:lnTo>
                    <a:pt x="80054" y="1144616"/>
                  </a:lnTo>
                  <a:cubicBezTo>
                    <a:pt x="35841" y="1144616"/>
                    <a:pt x="0" y="1108774"/>
                    <a:pt x="0" y="1064561"/>
                  </a:cubicBezTo>
                  <a:lnTo>
                    <a:pt x="0" y="80054"/>
                  </a:lnTo>
                  <a:cubicBezTo>
                    <a:pt x="0" y="35841"/>
                    <a:pt x="35841" y="0"/>
                    <a:pt x="800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1298999" cy="1135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3031875" y="3728150"/>
            <a:ext cx="4930239" cy="1923459"/>
            <a:chOff x="0" y="0"/>
            <a:chExt cx="1921575" cy="7496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1575" cy="749674"/>
            </a:xfrm>
            <a:custGeom>
              <a:avLst/>
              <a:gdLst/>
              <a:ahLst/>
              <a:cxnLst/>
              <a:rect r="r" b="b" t="t" l="l"/>
              <a:pathLst>
                <a:path h="749674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675870"/>
                  </a:lnTo>
                  <a:cubicBezTo>
                    <a:pt x="1921575" y="716631"/>
                    <a:pt x="1888532" y="749674"/>
                    <a:pt x="1847771" y="749674"/>
                  </a:cubicBezTo>
                  <a:lnTo>
                    <a:pt x="73804" y="749674"/>
                  </a:lnTo>
                  <a:cubicBezTo>
                    <a:pt x="33043" y="749674"/>
                    <a:pt x="0" y="716631"/>
                    <a:pt x="0" y="675870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44109" r="-202915" b="-144109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5" id="5"/>
          <p:cNvGrpSpPr/>
          <p:nvPr/>
        </p:nvGrpSpPr>
        <p:grpSpPr>
          <a:xfrm rot="-4732">
            <a:off x="10325886" y="3727742"/>
            <a:ext cx="4930239" cy="1923459"/>
            <a:chOff x="0" y="0"/>
            <a:chExt cx="1921575" cy="7496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1575" cy="749674"/>
            </a:xfrm>
            <a:custGeom>
              <a:avLst/>
              <a:gdLst/>
              <a:ahLst/>
              <a:cxnLst/>
              <a:rect r="r" b="b" t="t" l="l"/>
              <a:pathLst>
                <a:path h="749674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675870"/>
                  </a:lnTo>
                  <a:cubicBezTo>
                    <a:pt x="1921575" y="716631"/>
                    <a:pt x="1888532" y="749674"/>
                    <a:pt x="1847771" y="749674"/>
                  </a:cubicBezTo>
                  <a:lnTo>
                    <a:pt x="73804" y="749674"/>
                  </a:lnTo>
                  <a:cubicBezTo>
                    <a:pt x="33043" y="749674"/>
                    <a:pt x="0" y="716631"/>
                    <a:pt x="0" y="675870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44109" r="-202915" b="-144109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-4732">
            <a:off x="3031875" y="7533213"/>
            <a:ext cx="4930239" cy="1923459"/>
            <a:chOff x="0" y="0"/>
            <a:chExt cx="1921575" cy="7496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21575" cy="749674"/>
            </a:xfrm>
            <a:custGeom>
              <a:avLst/>
              <a:gdLst/>
              <a:ahLst/>
              <a:cxnLst/>
              <a:rect r="r" b="b" t="t" l="l"/>
              <a:pathLst>
                <a:path h="749674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675870"/>
                  </a:lnTo>
                  <a:cubicBezTo>
                    <a:pt x="1921575" y="716631"/>
                    <a:pt x="1888532" y="749674"/>
                    <a:pt x="1847771" y="749674"/>
                  </a:cubicBezTo>
                  <a:lnTo>
                    <a:pt x="73804" y="749674"/>
                  </a:lnTo>
                  <a:cubicBezTo>
                    <a:pt x="33043" y="749674"/>
                    <a:pt x="0" y="716631"/>
                    <a:pt x="0" y="675870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44109" r="-202915" b="-144109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grpSp>
        <p:nvGrpSpPr>
          <p:cNvPr name="Group 9" id="9"/>
          <p:cNvGrpSpPr/>
          <p:nvPr/>
        </p:nvGrpSpPr>
        <p:grpSpPr>
          <a:xfrm rot="-4732">
            <a:off x="10325886" y="7532805"/>
            <a:ext cx="4930239" cy="1923459"/>
            <a:chOff x="0" y="0"/>
            <a:chExt cx="1921575" cy="7496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21575" cy="749674"/>
            </a:xfrm>
            <a:custGeom>
              <a:avLst/>
              <a:gdLst/>
              <a:ahLst/>
              <a:cxnLst/>
              <a:rect r="r" b="b" t="t" l="l"/>
              <a:pathLst>
                <a:path h="749674" w="1921575">
                  <a:moveTo>
                    <a:pt x="73804" y="0"/>
                  </a:moveTo>
                  <a:lnTo>
                    <a:pt x="1847771" y="0"/>
                  </a:lnTo>
                  <a:cubicBezTo>
                    <a:pt x="1888532" y="0"/>
                    <a:pt x="1921575" y="33043"/>
                    <a:pt x="1921575" y="73804"/>
                  </a:cubicBezTo>
                  <a:lnTo>
                    <a:pt x="1921575" y="675870"/>
                  </a:lnTo>
                  <a:cubicBezTo>
                    <a:pt x="1921575" y="716631"/>
                    <a:pt x="1888532" y="749674"/>
                    <a:pt x="1847771" y="749674"/>
                  </a:cubicBezTo>
                  <a:lnTo>
                    <a:pt x="73804" y="749674"/>
                  </a:lnTo>
                  <a:cubicBezTo>
                    <a:pt x="33043" y="749674"/>
                    <a:pt x="0" y="716631"/>
                    <a:pt x="0" y="675870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44109" r="-202915" b="-144109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5496995" y="1076325"/>
            <a:ext cx="7294010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Software Components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14518" y="3861535"/>
            <a:ext cx="3763838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Google Sheets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08529" y="3861127"/>
            <a:ext cx="3763838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Google Apps Script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14518" y="7666598"/>
            <a:ext cx="3763838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Looker Studio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09086" y="8071410"/>
            <a:ext cx="3763838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Arduino IDE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2712972" y="4676532"/>
            <a:ext cx="12859036" cy="3156737"/>
            <a:chOff x="0" y="0"/>
            <a:chExt cx="3151183" cy="7735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1183" cy="773577"/>
            </a:xfrm>
            <a:custGeom>
              <a:avLst/>
              <a:gdLst/>
              <a:ahLst/>
              <a:cxnLst/>
              <a:rect r="r" b="b" t="t" l="l"/>
              <a:pathLst>
                <a:path h="773577" w="3151183">
                  <a:moveTo>
                    <a:pt x="28297" y="0"/>
                  </a:moveTo>
                  <a:lnTo>
                    <a:pt x="3122887" y="0"/>
                  </a:lnTo>
                  <a:cubicBezTo>
                    <a:pt x="3130391" y="0"/>
                    <a:pt x="3137589" y="2981"/>
                    <a:pt x="3142896" y="8288"/>
                  </a:cubicBezTo>
                  <a:cubicBezTo>
                    <a:pt x="3148202" y="13595"/>
                    <a:pt x="3151183" y="20792"/>
                    <a:pt x="3151183" y="28297"/>
                  </a:cubicBezTo>
                  <a:lnTo>
                    <a:pt x="3151183" y="745280"/>
                  </a:lnTo>
                  <a:cubicBezTo>
                    <a:pt x="3151183" y="752785"/>
                    <a:pt x="3148202" y="759982"/>
                    <a:pt x="3142896" y="765289"/>
                  </a:cubicBezTo>
                  <a:cubicBezTo>
                    <a:pt x="3137589" y="770596"/>
                    <a:pt x="3130391" y="773577"/>
                    <a:pt x="3122887" y="773577"/>
                  </a:cubicBezTo>
                  <a:lnTo>
                    <a:pt x="28297" y="773577"/>
                  </a:lnTo>
                  <a:cubicBezTo>
                    <a:pt x="20792" y="773577"/>
                    <a:pt x="13595" y="770596"/>
                    <a:pt x="8288" y="765289"/>
                  </a:cubicBezTo>
                  <a:cubicBezTo>
                    <a:pt x="2981" y="759982"/>
                    <a:pt x="0" y="752785"/>
                    <a:pt x="0" y="745280"/>
                  </a:cubicBezTo>
                  <a:lnTo>
                    <a:pt x="0" y="28297"/>
                  </a:lnTo>
                  <a:cubicBezTo>
                    <a:pt x="0" y="20792"/>
                    <a:pt x="2981" y="13595"/>
                    <a:pt x="8288" y="8288"/>
                  </a:cubicBezTo>
                  <a:cubicBezTo>
                    <a:pt x="13595" y="2981"/>
                    <a:pt x="20792" y="0"/>
                    <a:pt x="28297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58482" r="-202915" b="-258482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3384733" y="1074311"/>
            <a:ext cx="11518534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Forecasting Techniques Researched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20100" y="2918325"/>
            <a:ext cx="7444779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Exponential Moving Average (EMA)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10805" y="5038821"/>
            <a:ext cx="12866390" cy="319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Weighted average favoring recent data</a:t>
            </a:r>
          </a:p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Faster response</a:t>
            </a:r>
          </a:p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Best for fluctuating sensor data</a:t>
            </a:r>
          </a:p>
          <a:p>
            <a:pPr algn="ctr">
              <a:lnSpc>
                <a:spcPts val="63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2711697" y="4384008"/>
            <a:ext cx="12859036" cy="1304046"/>
            <a:chOff x="0" y="0"/>
            <a:chExt cx="3151183" cy="3195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1183" cy="319564"/>
            </a:xfrm>
            <a:custGeom>
              <a:avLst/>
              <a:gdLst/>
              <a:ahLst/>
              <a:cxnLst/>
              <a:rect r="r" b="b" t="t" l="l"/>
              <a:pathLst>
                <a:path h="319564" w="3151183">
                  <a:moveTo>
                    <a:pt x="28297" y="0"/>
                  </a:moveTo>
                  <a:lnTo>
                    <a:pt x="3122887" y="0"/>
                  </a:lnTo>
                  <a:cubicBezTo>
                    <a:pt x="3130391" y="0"/>
                    <a:pt x="3137589" y="2981"/>
                    <a:pt x="3142896" y="8288"/>
                  </a:cubicBezTo>
                  <a:cubicBezTo>
                    <a:pt x="3148202" y="13595"/>
                    <a:pt x="3151183" y="20792"/>
                    <a:pt x="3151183" y="28297"/>
                  </a:cubicBezTo>
                  <a:lnTo>
                    <a:pt x="3151183" y="291267"/>
                  </a:lnTo>
                  <a:cubicBezTo>
                    <a:pt x="3151183" y="298772"/>
                    <a:pt x="3148202" y="305970"/>
                    <a:pt x="3142896" y="311276"/>
                  </a:cubicBezTo>
                  <a:cubicBezTo>
                    <a:pt x="3137589" y="316583"/>
                    <a:pt x="3130391" y="319564"/>
                    <a:pt x="3122887" y="319564"/>
                  </a:cubicBezTo>
                  <a:lnTo>
                    <a:pt x="28297" y="319564"/>
                  </a:lnTo>
                  <a:cubicBezTo>
                    <a:pt x="20792" y="319564"/>
                    <a:pt x="13595" y="316583"/>
                    <a:pt x="8288" y="311276"/>
                  </a:cubicBezTo>
                  <a:cubicBezTo>
                    <a:pt x="2981" y="305970"/>
                    <a:pt x="0" y="298772"/>
                    <a:pt x="0" y="291267"/>
                  </a:cubicBezTo>
                  <a:lnTo>
                    <a:pt x="0" y="28297"/>
                  </a:lnTo>
                  <a:cubicBezTo>
                    <a:pt x="0" y="20792"/>
                    <a:pt x="2981" y="13595"/>
                    <a:pt x="8288" y="8288"/>
                  </a:cubicBezTo>
                  <a:cubicBezTo>
                    <a:pt x="13595" y="2981"/>
                    <a:pt x="20792" y="0"/>
                    <a:pt x="28297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696752" r="-202915" b="-696752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3384733" y="1074311"/>
            <a:ext cx="12396110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Selected Forecasting Algorithm (EMA)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0843" y="2625800"/>
            <a:ext cx="10360742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Exponential Moving Average (EMA) Formula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10805" y="4612906"/>
            <a:ext cx="12866390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091" indent="-492046" lvl="1">
              <a:lnSpc>
                <a:spcPts val="6381"/>
              </a:lnSpc>
              <a:spcBef>
                <a:spcPct val="0"/>
              </a:spcBef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EMA_t = α * Value_t + (1 - α) * EMA_{t-1}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88610" y="5792153"/>
            <a:ext cx="3510779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EMA :</a:t>
            </a:r>
          </a:p>
        </p:txBody>
      </p:sp>
      <p:grpSp>
        <p:nvGrpSpPr>
          <p:cNvPr name="Group 9" id="9"/>
          <p:cNvGrpSpPr/>
          <p:nvPr/>
        </p:nvGrpSpPr>
        <p:grpSpPr>
          <a:xfrm rot="-4732">
            <a:off x="2718324" y="6742502"/>
            <a:ext cx="12859036" cy="2839231"/>
            <a:chOff x="0" y="0"/>
            <a:chExt cx="3151183" cy="6957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51183" cy="695770"/>
            </a:xfrm>
            <a:custGeom>
              <a:avLst/>
              <a:gdLst/>
              <a:ahLst/>
              <a:cxnLst/>
              <a:rect r="r" b="b" t="t" l="l"/>
              <a:pathLst>
                <a:path h="695770" w="3151183">
                  <a:moveTo>
                    <a:pt x="28297" y="0"/>
                  </a:moveTo>
                  <a:lnTo>
                    <a:pt x="3122887" y="0"/>
                  </a:lnTo>
                  <a:cubicBezTo>
                    <a:pt x="3130391" y="0"/>
                    <a:pt x="3137589" y="2981"/>
                    <a:pt x="3142896" y="8288"/>
                  </a:cubicBezTo>
                  <a:cubicBezTo>
                    <a:pt x="3148202" y="13595"/>
                    <a:pt x="3151183" y="20792"/>
                    <a:pt x="3151183" y="28297"/>
                  </a:cubicBezTo>
                  <a:lnTo>
                    <a:pt x="3151183" y="667474"/>
                  </a:lnTo>
                  <a:cubicBezTo>
                    <a:pt x="3151183" y="674978"/>
                    <a:pt x="3148202" y="682176"/>
                    <a:pt x="3142896" y="687482"/>
                  </a:cubicBezTo>
                  <a:cubicBezTo>
                    <a:pt x="3137589" y="692789"/>
                    <a:pt x="3130391" y="695770"/>
                    <a:pt x="3122887" y="695770"/>
                  </a:cubicBezTo>
                  <a:lnTo>
                    <a:pt x="28297" y="695770"/>
                  </a:lnTo>
                  <a:cubicBezTo>
                    <a:pt x="20792" y="695770"/>
                    <a:pt x="13595" y="692789"/>
                    <a:pt x="8288" y="687482"/>
                  </a:cubicBezTo>
                  <a:cubicBezTo>
                    <a:pt x="2981" y="682176"/>
                    <a:pt x="0" y="674978"/>
                    <a:pt x="0" y="667474"/>
                  </a:cubicBezTo>
                  <a:lnTo>
                    <a:pt x="0" y="28297"/>
                  </a:lnTo>
                  <a:cubicBezTo>
                    <a:pt x="0" y="20792"/>
                    <a:pt x="2981" y="13595"/>
                    <a:pt x="8288" y="8288"/>
                  </a:cubicBezTo>
                  <a:cubicBezTo>
                    <a:pt x="13595" y="2981"/>
                    <a:pt x="20792" y="0"/>
                    <a:pt x="28297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292979" r="-202915" b="-292979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2716376" y="6869000"/>
            <a:ext cx="8673530" cy="23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Reacts to recent changes</a:t>
            </a:r>
          </a:p>
          <a:p>
            <a:pPr algn="l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Smooths out noise</a:t>
            </a:r>
          </a:p>
          <a:p>
            <a:pPr algn="l" marL="984091" indent="-492046" lvl="1">
              <a:lnSpc>
                <a:spcPts val="6381"/>
              </a:lnSpc>
              <a:spcBef>
                <a:spcPct val="0"/>
              </a:spcBef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Easy to implement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2758949" y="3815465"/>
            <a:ext cx="13228753" cy="2379077"/>
            <a:chOff x="0" y="0"/>
            <a:chExt cx="2925259" cy="5260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5259" cy="526082"/>
            </a:xfrm>
            <a:custGeom>
              <a:avLst/>
              <a:gdLst/>
              <a:ahLst/>
              <a:cxnLst/>
              <a:rect r="r" b="b" t="t" l="l"/>
              <a:pathLst>
                <a:path h="526082" w="2925259">
                  <a:moveTo>
                    <a:pt x="27506" y="0"/>
                  </a:moveTo>
                  <a:lnTo>
                    <a:pt x="2897753" y="0"/>
                  </a:lnTo>
                  <a:cubicBezTo>
                    <a:pt x="2905048" y="0"/>
                    <a:pt x="2912044" y="2898"/>
                    <a:pt x="2917202" y="8056"/>
                  </a:cubicBezTo>
                  <a:cubicBezTo>
                    <a:pt x="2922361" y="13215"/>
                    <a:pt x="2925259" y="20211"/>
                    <a:pt x="2925259" y="27506"/>
                  </a:cubicBezTo>
                  <a:lnTo>
                    <a:pt x="2925259" y="498576"/>
                  </a:lnTo>
                  <a:cubicBezTo>
                    <a:pt x="2925259" y="505871"/>
                    <a:pt x="2922361" y="512868"/>
                    <a:pt x="2917202" y="518026"/>
                  </a:cubicBezTo>
                  <a:cubicBezTo>
                    <a:pt x="2912044" y="523184"/>
                    <a:pt x="2905048" y="526082"/>
                    <a:pt x="2897753" y="526082"/>
                  </a:cubicBezTo>
                  <a:lnTo>
                    <a:pt x="27506" y="526082"/>
                  </a:lnTo>
                  <a:cubicBezTo>
                    <a:pt x="12315" y="526082"/>
                    <a:pt x="0" y="513768"/>
                    <a:pt x="0" y="498576"/>
                  </a:cubicBezTo>
                  <a:lnTo>
                    <a:pt x="0" y="27506"/>
                  </a:lnTo>
                  <a:cubicBezTo>
                    <a:pt x="0" y="12315"/>
                    <a:pt x="12315" y="0"/>
                    <a:pt x="27506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371086" r="-202915" b="-371086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3808739" y="1076325"/>
            <a:ext cx="11128501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Google Apps Script 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5817" y="2887805"/>
            <a:ext cx="487589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Functions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56647" y="4061208"/>
            <a:ext cx="13232686" cy="15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generateForecasts()</a:t>
            </a:r>
          </a:p>
          <a:p>
            <a:pPr algn="ctr" marL="984091" indent="-492046" lvl="1">
              <a:lnSpc>
                <a:spcPts val="6381"/>
              </a:lnSpc>
              <a:spcBef>
                <a:spcPct val="0"/>
              </a:spcBef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calculateEMA(values, smoothingFactor)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88375" y="6699658"/>
            <a:ext cx="3510779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 : </a:t>
            </a:r>
          </a:p>
        </p:txBody>
      </p:sp>
      <p:grpSp>
        <p:nvGrpSpPr>
          <p:cNvPr name="Group 9" id="9"/>
          <p:cNvGrpSpPr/>
          <p:nvPr/>
        </p:nvGrpSpPr>
        <p:grpSpPr>
          <a:xfrm rot="-4732">
            <a:off x="2758378" y="7698906"/>
            <a:ext cx="13228753" cy="1550290"/>
            <a:chOff x="0" y="0"/>
            <a:chExt cx="2925259" cy="3428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5259" cy="342814"/>
            </a:xfrm>
            <a:custGeom>
              <a:avLst/>
              <a:gdLst/>
              <a:ahLst/>
              <a:cxnLst/>
              <a:rect r="r" b="b" t="t" l="l"/>
              <a:pathLst>
                <a:path h="342814" w="2925259">
                  <a:moveTo>
                    <a:pt x="27506" y="0"/>
                  </a:moveTo>
                  <a:lnTo>
                    <a:pt x="2897753" y="0"/>
                  </a:lnTo>
                  <a:cubicBezTo>
                    <a:pt x="2905048" y="0"/>
                    <a:pt x="2912044" y="2898"/>
                    <a:pt x="2917202" y="8056"/>
                  </a:cubicBezTo>
                  <a:cubicBezTo>
                    <a:pt x="2922361" y="13215"/>
                    <a:pt x="2925259" y="20211"/>
                    <a:pt x="2925259" y="27506"/>
                  </a:cubicBezTo>
                  <a:lnTo>
                    <a:pt x="2925259" y="315308"/>
                  </a:lnTo>
                  <a:cubicBezTo>
                    <a:pt x="2925259" y="330499"/>
                    <a:pt x="2912944" y="342814"/>
                    <a:pt x="2897753" y="342814"/>
                  </a:cubicBezTo>
                  <a:lnTo>
                    <a:pt x="27506" y="342814"/>
                  </a:lnTo>
                  <a:cubicBezTo>
                    <a:pt x="12315" y="342814"/>
                    <a:pt x="0" y="330499"/>
                    <a:pt x="0" y="315308"/>
                  </a:cubicBezTo>
                  <a:lnTo>
                    <a:pt x="0" y="27506"/>
                  </a:lnTo>
                  <a:cubicBezTo>
                    <a:pt x="0" y="12315"/>
                    <a:pt x="12315" y="0"/>
                    <a:pt x="27506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596199" r="-202915" b="-596199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3579515" y="7965721"/>
            <a:ext cx="11677105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ema = α * value + (1 - α) * previous_ema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732">
            <a:off x="1030818" y="3949621"/>
            <a:ext cx="6672510" cy="3081608"/>
            <a:chOff x="0" y="0"/>
            <a:chExt cx="1103286" cy="5095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3286" cy="509538"/>
            </a:xfrm>
            <a:custGeom>
              <a:avLst/>
              <a:gdLst/>
              <a:ahLst/>
              <a:cxnLst/>
              <a:rect r="r" b="b" t="t" l="l"/>
              <a:pathLst>
                <a:path h="509538" w="1103286">
                  <a:moveTo>
                    <a:pt x="54533" y="0"/>
                  </a:moveTo>
                  <a:lnTo>
                    <a:pt x="1048754" y="0"/>
                  </a:lnTo>
                  <a:cubicBezTo>
                    <a:pt x="1063217" y="0"/>
                    <a:pt x="1077087" y="5745"/>
                    <a:pt x="1087314" y="15972"/>
                  </a:cubicBezTo>
                  <a:cubicBezTo>
                    <a:pt x="1097541" y="26199"/>
                    <a:pt x="1103286" y="40070"/>
                    <a:pt x="1103286" y="54533"/>
                  </a:cubicBezTo>
                  <a:lnTo>
                    <a:pt x="1103286" y="455005"/>
                  </a:lnTo>
                  <a:cubicBezTo>
                    <a:pt x="1103286" y="469468"/>
                    <a:pt x="1097541" y="483339"/>
                    <a:pt x="1087314" y="493566"/>
                  </a:cubicBezTo>
                  <a:cubicBezTo>
                    <a:pt x="1077087" y="503792"/>
                    <a:pt x="1063217" y="509538"/>
                    <a:pt x="1048754" y="509538"/>
                  </a:cubicBezTo>
                  <a:lnTo>
                    <a:pt x="54533" y="509538"/>
                  </a:lnTo>
                  <a:cubicBezTo>
                    <a:pt x="40070" y="509538"/>
                    <a:pt x="26199" y="503792"/>
                    <a:pt x="15972" y="493566"/>
                  </a:cubicBezTo>
                  <a:cubicBezTo>
                    <a:pt x="5745" y="483339"/>
                    <a:pt x="0" y="469468"/>
                    <a:pt x="0" y="455005"/>
                  </a:cubicBezTo>
                  <a:lnTo>
                    <a:pt x="0" y="54533"/>
                  </a:lnTo>
                  <a:cubicBezTo>
                    <a:pt x="0" y="40070"/>
                    <a:pt x="5745" y="26199"/>
                    <a:pt x="15972" y="15972"/>
                  </a:cubicBezTo>
                  <a:cubicBezTo>
                    <a:pt x="26199" y="5745"/>
                    <a:pt x="40070" y="0"/>
                    <a:pt x="54533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113973" r="-202915" b="-113973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951864" y="5105745"/>
            <a:ext cx="2389280" cy="722757"/>
          </a:xfrm>
          <a:custGeom>
            <a:avLst/>
            <a:gdLst/>
            <a:ahLst/>
            <a:cxnLst/>
            <a:rect r="r" b="b" t="t" l="l"/>
            <a:pathLst>
              <a:path h="722757" w="2389280">
                <a:moveTo>
                  <a:pt x="0" y="0"/>
                </a:moveTo>
                <a:lnTo>
                  <a:pt x="2389280" y="0"/>
                </a:lnTo>
                <a:lnTo>
                  <a:pt x="2389280" y="722757"/>
                </a:lnTo>
                <a:lnTo>
                  <a:pt x="0" y="722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28234" y="1076325"/>
            <a:ext cx="10031532" cy="77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  <a:spcBef>
                <a:spcPct val="0"/>
              </a:spcBef>
            </a:pPr>
            <a:r>
              <a:rPr lang="en-US" sz="5414" spc="-146">
                <a:solidFill>
                  <a:srgbClr val="272525"/>
                </a:solidFill>
                <a:latin typeface="Fredoka"/>
                <a:ea typeface="Fredoka"/>
                <a:cs typeface="Fredoka"/>
                <a:sym typeface="Fredoka"/>
              </a:rPr>
              <a:t>Forecast Data in Google Sheets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9124" y="3174980"/>
            <a:ext cx="487589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Sheets 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8632" y="4318822"/>
            <a:ext cx="6579599" cy="23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</a:pPr>
            <a:r>
              <a:rPr lang="en-US" sz="4558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SensorData</a:t>
            </a: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: historical readings</a:t>
            </a:r>
          </a:p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Forecasts</a:t>
            </a: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: predictions</a:t>
            </a:r>
          </a:p>
        </p:txBody>
      </p:sp>
      <p:grpSp>
        <p:nvGrpSpPr>
          <p:cNvPr name="Group 9" id="9"/>
          <p:cNvGrpSpPr/>
          <p:nvPr/>
        </p:nvGrpSpPr>
        <p:grpSpPr>
          <a:xfrm rot="-4732">
            <a:off x="10639823" y="3949582"/>
            <a:ext cx="6616187" cy="3615597"/>
            <a:chOff x="0" y="0"/>
            <a:chExt cx="1278249" cy="6985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8249" cy="698534"/>
            </a:xfrm>
            <a:custGeom>
              <a:avLst/>
              <a:gdLst/>
              <a:ahLst/>
              <a:cxnLst/>
              <a:rect r="r" b="b" t="t" l="l"/>
              <a:pathLst>
                <a:path h="698534" w="1278249">
                  <a:moveTo>
                    <a:pt x="54997" y="0"/>
                  </a:moveTo>
                  <a:lnTo>
                    <a:pt x="1223252" y="0"/>
                  </a:lnTo>
                  <a:cubicBezTo>
                    <a:pt x="1253626" y="0"/>
                    <a:pt x="1278249" y="24623"/>
                    <a:pt x="1278249" y="54997"/>
                  </a:cubicBezTo>
                  <a:lnTo>
                    <a:pt x="1278249" y="643537"/>
                  </a:lnTo>
                  <a:cubicBezTo>
                    <a:pt x="1278249" y="658124"/>
                    <a:pt x="1272455" y="672112"/>
                    <a:pt x="1262141" y="682426"/>
                  </a:cubicBezTo>
                  <a:cubicBezTo>
                    <a:pt x="1251827" y="692740"/>
                    <a:pt x="1237838" y="698534"/>
                    <a:pt x="1223252" y="698534"/>
                  </a:cubicBezTo>
                  <a:lnTo>
                    <a:pt x="54997" y="698534"/>
                  </a:lnTo>
                  <a:cubicBezTo>
                    <a:pt x="40411" y="698534"/>
                    <a:pt x="26422" y="692740"/>
                    <a:pt x="16108" y="682426"/>
                  </a:cubicBezTo>
                  <a:cubicBezTo>
                    <a:pt x="5794" y="672112"/>
                    <a:pt x="0" y="658124"/>
                    <a:pt x="0" y="643537"/>
                  </a:cubicBezTo>
                  <a:lnTo>
                    <a:pt x="0" y="54997"/>
                  </a:lnTo>
                  <a:cubicBezTo>
                    <a:pt x="0" y="40411"/>
                    <a:pt x="5794" y="26422"/>
                    <a:pt x="16108" y="16108"/>
                  </a:cubicBezTo>
                  <a:cubicBezTo>
                    <a:pt x="26422" y="5794"/>
                    <a:pt x="40411" y="0"/>
                    <a:pt x="54997" y="0"/>
                  </a:cubicBezTo>
                  <a:close/>
                </a:path>
              </a:pathLst>
            </a:custGeom>
            <a:blipFill>
              <a:blip r:embed="rId3">
                <a:alphaModFix amt="69000"/>
              </a:blip>
              <a:stretch>
                <a:fillRect l="0" t="-88576" r="-202915" b="-88576"/>
              </a:stretch>
            </a:blipFill>
            <a:ln w="66675" cap="rnd">
              <a:solidFill>
                <a:srgbClr val="000000">
                  <a:alpha val="68627"/>
                </a:srgbClr>
              </a:soli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0341144" y="4145928"/>
            <a:ext cx="6872124" cy="319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Timestamp</a:t>
            </a:r>
          </a:p>
          <a:p>
            <a:pPr algn="ctr" marL="984091" indent="-492046" lvl="1">
              <a:lnSpc>
                <a:spcPts val="6381"/>
              </a:lnSpc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Forecasted value</a:t>
            </a:r>
          </a:p>
          <a:p>
            <a:pPr algn="ctr" marL="984091" indent="-492046" lvl="1">
              <a:lnSpc>
                <a:spcPts val="6381"/>
              </a:lnSpc>
              <a:spcBef>
                <a:spcPct val="0"/>
              </a:spcBef>
              <a:buFont typeface="Arial"/>
              <a:buChar char="•"/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Upper/Lower bounds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09968" y="3174980"/>
            <a:ext cx="4875897" cy="7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sz="455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Includes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DAGnVVRyjvU</dc:identifier>
  <dcterms:modified xsi:type="dcterms:W3CDTF">2011-08-01T06:04:30Z</dcterms:modified>
  <cp:revision>1</cp:revision>
  <dc:title>Pink and Light Green Gradient SWOT Analysis Presentation</dc:title>
</cp:coreProperties>
</file>