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Lst>
  <p:sldSz cx="18288000" cy="10287000"/>
  <p:notesSz cx="6858000" cy="9144000"/>
  <p:embeddedFontLst>
    <p:embeddedFont>
      <p:font typeface="Wingdings 2" panose="05020102010507070707" pitchFamily="18" charset="2"/>
      <p:regular r:id="rId20"/>
    </p:embeddedFont>
    <p:embeddedFont>
      <p:font typeface="Radley" panose="020B0604020202020204" charset="0"/>
      <p:regular r:id="rId21"/>
    </p:embeddedFont>
    <p:embeddedFont>
      <p:font typeface="Open Sans Light" panose="020B0604020202020204" charset="0"/>
      <p:regular r:id="rId22"/>
    </p:embeddedFont>
    <p:embeddedFont>
      <p:font typeface="Montserrat Classic" panose="020B0604020202020204" charset="0"/>
      <p:regular r:id="rId23"/>
    </p:embeddedFont>
    <p:embeddedFont>
      <p:font typeface="Dubai Medium" panose="020B0604020202020204" charset="-78"/>
      <p:regular r:id="rId24"/>
    </p:embeddedFont>
    <p:embeddedFont>
      <p:font typeface="Forum" panose="020B0604020202020204" charset="0"/>
      <p:regular r:id="rId25"/>
    </p:embeddedFont>
    <p:embeddedFont>
      <p:font typeface="TT Drugs" panose="020B0604020202020204" charset="0"/>
      <p:regular r:id="rId26"/>
    </p:embeddedFont>
    <p:embeddedFont>
      <p:font typeface="Arimo"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9" d="100"/>
          <a:sy n="49" d="100"/>
        </p:scale>
        <p:origin x="-5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7128189"/>
            <a:ext cx="18288000" cy="316944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163284" tIns="81642" rIns="163284" bIns="81642" anchor="t" compatLnSpc="1"/>
          <a:lstStyle/>
          <a:p>
            <a:endParaRPr kumimoji="0" lang="en-US"/>
          </a:p>
        </p:txBody>
      </p:sp>
      <p:sp>
        <p:nvSpPr>
          <p:cNvPr id="8" name="Freeform 7"/>
          <p:cNvSpPr>
            <a:spLocks/>
          </p:cNvSpPr>
          <p:nvPr/>
        </p:nvSpPr>
        <p:spPr bwMode="auto">
          <a:xfrm>
            <a:off x="12211051" y="0"/>
            <a:ext cx="6076950" cy="10287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163284" tIns="81642" rIns="163284" bIns="81642" anchor="t" compatLnSpc="1"/>
          <a:lstStyle/>
          <a:p>
            <a:endParaRPr kumimoji="0" lang="en-US"/>
          </a:p>
        </p:txBody>
      </p:sp>
      <p:sp>
        <p:nvSpPr>
          <p:cNvPr id="9" name="Title 8"/>
          <p:cNvSpPr>
            <a:spLocks noGrp="1"/>
          </p:cNvSpPr>
          <p:nvPr>
            <p:ph type="ctrTitle"/>
          </p:nvPr>
        </p:nvSpPr>
        <p:spPr>
          <a:xfrm>
            <a:off x="858128" y="5006340"/>
            <a:ext cx="12960096" cy="3451860"/>
          </a:xfrm>
        </p:spPr>
        <p:txBody>
          <a:bodyPr rIns="81642"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866100" y="2317218"/>
            <a:ext cx="12960096" cy="2628900"/>
          </a:xfrm>
        </p:spPr>
        <p:txBody>
          <a:bodyPr tIns="0" rIns="81642" bIns="0" anchor="b">
            <a:normAutofit/>
          </a:bodyPr>
          <a:lstStyle>
            <a:lvl1pPr marL="0" indent="0" algn="r">
              <a:buNone/>
              <a:defRPr sz="3600">
                <a:solidFill>
                  <a:schemeClr val="tx1"/>
                </a:solidFill>
                <a:effectLst/>
              </a:defRPr>
            </a:lvl1pPr>
            <a:lvl2pPr marL="816422" indent="0" algn="ctr">
              <a:buNone/>
            </a:lvl2pPr>
            <a:lvl3pPr marL="1632844" indent="0" algn="ctr">
              <a:buNone/>
            </a:lvl3pPr>
            <a:lvl4pPr marL="2449266" indent="0" algn="ctr">
              <a:buNone/>
            </a:lvl4pPr>
            <a:lvl5pPr marL="3265688" indent="0" algn="ctr">
              <a:buNone/>
            </a:lvl5pPr>
            <a:lvl6pPr marL="4082110" indent="0" algn="ctr">
              <a:buNone/>
            </a:lvl6pPr>
            <a:lvl7pPr marL="4898532" indent="0" algn="ctr">
              <a:buNone/>
            </a:lvl7pPr>
            <a:lvl8pPr marL="5714954" indent="0" algn="ctr">
              <a:buNone/>
            </a:lvl8pPr>
            <a:lvl9pPr marL="6531376"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411958"/>
            <a:ext cx="4114800" cy="8777288"/>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411958"/>
            <a:ext cx="12039600" cy="8777288"/>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7128189"/>
            <a:ext cx="18288000" cy="316944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163284" tIns="81642" rIns="163284" bIns="81642" anchor="t" compatLnSpc="1"/>
          <a:lstStyle/>
          <a:p>
            <a:endParaRPr kumimoji="0" lang="en-US"/>
          </a:p>
        </p:txBody>
      </p:sp>
      <p:sp>
        <p:nvSpPr>
          <p:cNvPr id="9" name="Freeform 8"/>
          <p:cNvSpPr>
            <a:spLocks/>
          </p:cNvSpPr>
          <p:nvPr/>
        </p:nvSpPr>
        <p:spPr bwMode="auto">
          <a:xfrm>
            <a:off x="12211051" y="0"/>
            <a:ext cx="6076950" cy="10287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163284" tIns="81642" rIns="163284" bIns="81642" anchor="t" compatLnSpc="1"/>
          <a:lstStyle/>
          <a:p>
            <a:endParaRPr kumimoji="0" lang="en-US"/>
          </a:p>
        </p:txBody>
      </p:sp>
      <p:sp>
        <p:nvSpPr>
          <p:cNvPr id="2" name="Title 1"/>
          <p:cNvSpPr>
            <a:spLocks noGrp="1"/>
          </p:cNvSpPr>
          <p:nvPr>
            <p:ph type="title"/>
          </p:nvPr>
        </p:nvSpPr>
        <p:spPr>
          <a:xfrm>
            <a:off x="1371600" y="5375756"/>
            <a:ext cx="13258800" cy="2739545"/>
          </a:xfrm>
        </p:spPr>
        <p:txBody>
          <a:bodyPr tIns="0" bIns="0" anchor="t"/>
          <a:lstStyle>
            <a:lvl1pPr algn="l">
              <a:buNone/>
              <a:defRPr sz="75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71600" y="3728700"/>
            <a:ext cx="13258800" cy="1600032"/>
          </a:xfrm>
        </p:spPr>
        <p:txBody>
          <a:bodyPr lIns="81642" tIns="0" rIns="81642" bIns="0" anchor="b"/>
          <a:lstStyle>
            <a:lvl1pPr marL="0" indent="0" algn="l">
              <a:buNone/>
              <a:defRPr sz="3600">
                <a:solidFill>
                  <a:schemeClr val="tx1"/>
                </a:solidFill>
                <a:effectLst/>
              </a:defRPr>
            </a:lvl1pPr>
            <a:lvl2pPr>
              <a:buNone/>
              <a:defRPr sz="3200">
                <a:solidFill>
                  <a:schemeClr val="tx1">
                    <a:tint val="75000"/>
                  </a:schemeClr>
                </a:solidFill>
              </a:defRPr>
            </a:lvl2pPr>
            <a:lvl3pPr>
              <a:buNone/>
              <a:defRPr sz="2900">
                <a:solidFill>
                  <a:schemeClr val="tx1">
                    <a:tint val="75000"/>
                  </a:schemeClr>
                </a:solidFill>
              </a:defRPr>
            </a:lvl3pPr>
            <a:lvl4pPr>
              <a:buNone/>
              <a:defRPr sz="2500">
                <a:solidFill>
                  <a:schemeClr val="tx1">
                    <a:tint val="75000"/>
                  </a:schemeClr>
                </a:solidFill>
              </a:defRPr>
            </a:lvl4pPr>
            <a:lvl5pPr>
              <a:buNone/>
              <a:defRPr sz="25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411957"/>
            <a:ext cx="14935200" cy="17145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914400" y="2400301"/>
            <a:ext cx="7315200" cy="6788945"/>
          </a:xfrm>
        </p:spPr>
        <p:txBody>
          <a:bodyPr/>
          <a:lstStyle>
            <a:lvl1pPr>
              <a:defRPr sz="4600"/>
            </a:lvl1pPr>
            <a:lvl2pPr>
              <a:defRPr sz="3900"/>
            </a:lvl2pPr>
            <a:lvl3pPr>
              <a:defRPr sz="3600"/>
            </a:lvl3pPr>
            <a:lvl4pPr>
              <a:defRPr sz="3200"/>
            </a:lvl4pPr>
            <a:lvl5pPr>
              <a:defRPr sz="3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8534400" y="2400301"/>
            <a:ext cx="7315200" cy="6788945"/>
          </a:xfrm>
        </p:spPr>
        <p:txBody>
          <a:bodyPr/>
          <a:lstStyle>
            <a:lvl1pPr>
              <a:defRPr sz="4600"/>
            </a:lvl1pPr>
            <a:lvl2pPr>
              <a:defRPr sz="3900"/>
            </a:lvl2pPr>
            <a:lvl3pPr>
              <a:defRPr sz="3600"/>
            </a:lvl3pPr>
            <a:lvl4pPr>
              <a:defRPr sz="3200"/>
            </a:lvl4pPr>
            <a:lvl5pPr>
              <a:defRPr sz="3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409575"/>
            <a:ext cx="16459200" cy="17145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8229600"/>
            <a:ext cx="8080376" cy="1257300"/>
          </a:xfrm>
        </p:spPr>
        <p:txBody>
          <a:bodyPr anchor="t"/>
          <a:lstStyle>
            <a:lvl1pPr marL="0" indent="0">
              <a:buNone/>
              <a:defRPr sz="4300" b="1">
                <a:solidFill>
                  <a:schemeClr val="accent1"/>
                </a:solidFill>
              </a:defRPr>
            </a:lvl1pPr>
            <a:lvl2pPr>
              <a:buNone/>
              <a:defRPr sz="3600" b="1"/>
            </a:lvl2pPr>
            <a:lvl3pPr>
              <a:buNone/>
              <a:defRPr sz="3200" b="1"/>
            </a:lvl3pPr>
            <a:lvl4pPr>
              <a:buNone/>
              <a:defRPr sz="2900" b="1"/>
            </a:lvl4pPr>
            <a:lvl5pPr>
              <a:buNone/>
              <a:defRPr sz="29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9290051" y="8229600"/>
            <a:ext cx="8083550" cy="1257300"/>
          </a:xfrm>
        </p:spPr>
        <p:txBody>
          <a:bodyPr anchor="t"/>
          <a:lstStyle>
            <a:lvl1pPr marL="0" indent="0">
              <a:buNone/>
              <a:defRPr sz="4300" b="1">
                <a:solidFill>
                  <a:schemeClr val="accent1"/>
                </a:solidFill>
              </a:defRPr>
            </a:lvl1pPr>
            <a:lvl2pPr>
              <a:buNone/>
              <a:defRPr sz="3600" b="1"/>
            </a:lvl2pPr>
            <a:lvl3pPr>
              <a:buNone/>
              <a:defRPr sz="3200" b="1"/>
            </a:lvl3pPr>
            <a:lvl4pPr>
              <a:buNone/>
              <a:defRPr sz="2900" b="1"/>
            </a:lvl4pPr>
            <a:lvl5pPr>
              <a:buNone/>
              <a:defRPr sz="29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914400" y="2275369"/>
            <a:ext cx="8080376" cy="5912645"/>
          </a:xfrm>
        </p:spPr>
        <p:txBody>
          <a:bodyPr/>
          <a:lstStyle>
            <a:lvl1pPr>
              <a:defRPr sz="4300"/>
            </a:lvl1pPr>
            <a:lvl2pPr>
              <a:defRPr sz="3600"/>
            </a:lvl2pPr>
            <a:lvl3pPr>
              <a:defRPr sz="3200"/>
            </a:lvl3pPr>
            <a:lvl4pPr>
              <a:defRPr sz="2900"/>
            </a:lvl4pPr>
            <a:lvl5pPr>
              <a:defRPr sz="2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9290051" y="2275369"/>
            <a:ext cx="8083550" cy="5912645"/>
          </a:xfrm>
        </p:spPr>
        <p:txBody>
          <a:bodyPr/>
          <a:lstStyle>
            <a:lvl1pPr>
              <a:defRPr sz="4300"/>
            </a:lvl1pPr>
            <a:lvl2pPr>
              <a:defRPr sz="3600"/>
            </a:lvl2pPr>
            <a:lvl3pPr>
              <a:defRPr sz="3200"/>
            </a:lvl3pPr>
            <a:lvl4pPr>
              <a:defRPr sz="2900"/>
            </a:lvl4pPr>
            <a:lvl5pPr>
              <a:defRPr sz="2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411480"/>
            <a:ext cx="14941296" cy="1714500"/>
          </a:xfrm>
        </p:spPr>
        <p:txBody>
          <a:bodyPr anchor="ctr"/>
          <a:lstStyle>
            <a:lvl1pPr algn="l">
              <a:defRPr sz="82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778292"/>
            <a:ext cx="6400800" cy="1095375"/>
          </a:xfrm>
        </p:spPr>
        <p:txBody>
          <a:bodyPr tIns="0" bIns="0" anchor="t"/>
          <a:lstStyle>
            <a:lvl1pPr algn="l">
              <a:buNone/>
              <a:defRPr sz="32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321636"/>
            <a:ext cx="5486400" cy="1371600"/>
          </a:xfrm>
        </p:spPr>
        <p:txBody>
          <a:bodyPr lIns="81642" tIns="0" rIns="81642" bIns="0" anchor="b"/>
          <a:lstStyle>
            <a:lvl1pPr marL="0" indent="0" algn="l">
              <a:buNone/>
              <a:defRPr sz="2500"/>
            </a:lvl1pPr>
            <a:lvl2pPr>
              <a:buNone/>
              <a:defRPr sz="2100"/>
            </a:lvl2pPr>
            <a:lvl3pPr>
              <a:buNone/>
              <a:defRPr sz="1800"/>
            </a:lvl3pPr>
            <a:lvl4pPr>
              <a:buNone/>
              <a:defRPr sz="1600"/>
            </a:lvl4pPr>
            <a:lvl5pPr>
              <a:buNone/>
              <a:defRPr sz="16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971800"/>
            <a:ext cx="14173200" cy="5715000"/>
          </a:xfrm>
        </p:spPr>
        <p:txBody>
          <a:bodyPr/>
          <a:lstStyle>
            <a:lvl1pPr>
              <a:defRPr sz="5000"/>
            </a:lvl1pPr>
            <a:lvl2pPr>
              <a:defRPr sz="4300"/>
            </a:lvl2pPr>
            <a:lvl3pPr>
              <a:defRPr sz="3900"/>
            </a:lvl3pPr>
            <a:lvl4pPr>
              <a:defRPr sz="3600"/>
            </a:lvl4pPr>
            <a:lvl5pPr>
              <a:defRPr sz="3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6312896" y="9633097"/>
            <a:ext cx="1524000" cy="547688"/>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13464" y="2558564"/>
            <a:ext cx="6107736" cy="1880712"/>
          </a:xfrm>
        </p:spPr>
        <p:txBody>
          <a:bodyPr anchor="b"/>
          <a:lstStyle>
            <a:lvl1pPr algn="l">
              <a:buNone/>
              <a:defRPr sz="39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131256" y="1529861"/>
            <a:ext cx="8229600" cy="61722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57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113468" y="4498148"/>
            <a:ext cx="6107732" cy="3995223"/>
          </a:xfrm>
        </p:spPr>
        <p:txBody>
          <a:bodyPr lIns="81642" rIns="81642"/>
          <a:lstStyle>
            <a:lvl1pPr marL="0" indent="0">
              <a:buFontTx/>
              <a:buNone/>
              <a:defRPr sz="2100"/>
            </a:lvl1pPr>
            <a:lvl2pPr>
              <a:buFontTx/>
              <a:buNone/>
              <a:defRPr sz="2100"/>
            </a:lvl2pPr>
            <a:lvl3pPr>
              <a:buFontTx/>
              <a:buNone/>
              <a:defRPr sz="1800"/>
            </a:lvl3pPr>
            <a:lvl4pPr>
              <a:buFontTx/>
              <a:buNone/>
              <a:defRPr sz="1600"/>
            </a:lvl4pPr>
            <a:lvl5pPr>
              <a:buFontTx/>
              <a:buNone/>
              <a:defRPr sz="16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914400" y="9633097"/>
            <a:ext cx="4267200" cy="547688"/>
          </a:xfrm>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7128189"/>
            <a:ext cx="18288000" cy="316944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163284" tIns="81642" rIns="163284" bIns="81642" anchor="t" compatLnSpc="1"/>
          <a:lstStyle/>
          <a:p>
            <a:endParaRPr kumimoji="0" lang="en-US"/>
          </a:p>
        </p:txBody>
      </p:sp>
      <p:sp>
        <p:nvSpPr>
          <p:cNvPr id="16" name="Freeform 15"/>
          <p:cNvSpPr>
            <a:spLocks/>
          </p:cNvSpPr>
          <p:nvPr/>
        </p:nvSpPr>
        <p:spPr bwMode="auto">
          <a:xfrm>
            <a:off x="14630400" y="0"/>
            <a:ext cx="3657600" cy="10287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163284" tIns="81642" rIns="163284" bIns="81642" anchor="t" compatLnSpc="1"/>
          <a:lstStyle/>
          <a:p>
            <a:endParaRPr kumimoji="0" lang="en-US"/>
          </a:p>
        </p:txBody>
      </p:sp>
      <p:sp>
        <p:nvSpPr>
          <p:cNvPr id="9" name="Title Placeholder 8"/>
          <p:cNvSpPr>
            <a:spLocks noGrp="1"/>
          </p:cNvSpPr>
          <p:nvPr>
            <p:ph type="title"/>
          </p:nvPr>
        </p:nvSpPr>
        <p:spPr>
          <a:xfrm>
            <a:off x="914400" y="411957"/>
            <a:ext cx="14935200" cy="1714500"/>
          </a:xfrm>
          <a:prstGeom prst="rect">
            <a:avLst/>
          </a:prstGeom>
        </p:spPr>
        <p:txBody>
          <a:bodyPr vert="horz" lIns="81642" tIns="81642" rIns="81642" bIns="81642"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914400" y="2400301"/>
            <a:ext cx="14935200" cy="6788945"/>
          </a:xfrm>
          <a:prstGeom prst="rect">
            <a:avLst/>
          </a:prstGeom>
        </p:spPr>
        <p:txBody>
          <a:bodyPr vert="horz" lIns="163284" tIns="81642" rIns="163284" bIns="81642">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914400" y="9633097"/>
            <a:ext cx="4267200" cy="547688"/>
          </a:xfrm>
          <a:prstGeom prst="rect">
            <a:avLst/>
          </a:prstGeom>
        </p:spPr>
        <p:txBody>
          <a:bodyPr vert="horz" lIns="163284" tIns="81642" rIns="163284" bIns="0" anchor="b"/>
          <a:lstStyle>
            <a:lvl1pPr algn="l" eaLnBrk="1" latinLnBrk="0" hangingPunct="1">
              <a:defRPr kumimoji="0" sz="1800">
                <a:solidFill>
                  <a:schemeClr val="tx2">
                    <a:shade val="50000"/>
                  </a:schemeClr>
                </a:solidFill>
              </a:defRPr>
            </a:lvl1pPr>
          </a:lstStyle>
          <a:p>
            <a:fld id="{1D8BD707-D9CF-40AE-B4C6-C98DA3205C09}" type="datetimeFigureOut">
              <a:rPr lang="en-US" smtClean="0"/>
              <a:pPr/>
              <a:t>10/25/2024</a:t>
            </a:fld>
            <a:endParaRPr lang="en-US"/>
          </a:p>
        </p:txBody>
      </p:sp>
      <p:sp>
        <p:nvSpPr>
          <p:cNvPr id="22" name="Footer Placeholder 21"/>
          <p:cNvSpPr>
            <a:spLocks noGrp="1"/>
          </p:cNvSpPr>
          <p:nvPr>
            <p:ph type="ftr" sz="quarter" idx="3"/>
          </p:nvPr>
        </p:nvSpPr>
        <p:spPr>
          <a:xfrm>
            <a:off x="6248400" y="9633097"/>
            <a:ext cx="5791200" cy="547688"/>
          </a:xfrm>
          <a:prstGeom prst="rect">
            <a:avLst/>
          </a:prstGeom>
        </p:spPr>
        <p:txBody>
          <a:bodyPr vert="horz" lIns="0" tIns="81642" rIns="0" bIns="0" anchor="b"/>
          <a:lstStyle>
            <a:lvl1pPr algn="ctr" eaLnBrk="1" latinLnBrk="0" hangingPunct="1">
              <a:defRPr kumimoji="0" sz="18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16306800" y="9633097"/>
            <a:ext cx="1524000" cy="547688"/>
          </a:xfrm>
          <a:prstGeom prst="rect">
            <a:avLst/>
          </a:prstGeom>
        </p:spPr>
        <p:txBody>
          <a:bodyPr vert="horz" lIns="0" tIns="0" rIns="0" bIns="0" anchor="b"/>
          <a:lstStyle>
            <a:lvl1pPr algn="r" eaLnBrk="1" latinLnBrk="0" hangingPunct="1">
              <a:defRPr kumimoji="0" sz="18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8200" kern="1200">
          <a:solidFill>
            <a:schemeClr val="tx1"/>
          </a:solidFill>
          <a:latin typeface="+mj-lt"/>
          <a:ea typeface="+mj-ea"/>
          <a:cs typeface="+mj-cs"/>
        </a:defRPr>
      </a:lvl1pPr>
    </p:titleStyle>
    <p:bodyStyle>
      <a:lvl1pPr marL="751108" indent="-685795" algn="l" rtl="0" eaLnBrk="1" latinLnBrk="0" hangingPunct="1">
        <a:spcBef>
          <a:spcPct val="20000"/>
        </a:spcBef>
        <a:buClr>
          <a:schemeClr val="accent1"/>
        </a:buClr>
        <a:buSzPct val="80000"/>
        <a:buFont typeface="Wingdings 2"/>
        <a:buChar char=""/>
        <a:defRPr kumimoji="0" sz="5400" kern="1200">
          <a:solidFill>
            <a:schemeClr val="tx1"/>
          </a:solidFill>
          <a:latin typeface="+mn-lt"/>
          <a:ea typeface="+mn-ea"/>
          <a:cs typeface="+mn-cs"/>
        </a:defRPr>
      </a:lvl1pPr>
      <a:lvl2pPr marL="1289947" indent="-489853" algn="l" rtl="0" eaLnBrk="1" latinLnBrk="0" hangingPunct="1">
        <a:spcBef>
          <a:spcPct val="20000"/>
        </a:spcBef>
        <a:buClr>
          <a:schemeClr val="accent1"/>
        </a:buClr>
        <a:buSzPct val="90000"/>
        <a:buFont typeface="Wingdings 2"/>
        <a:buChar char=""/>
        <a:defRPr kumimoji="0" sz="4600" kern="1200">
          <a:solidFill>
            <a:schemeClr val="tx1"/>
          </a:solidFill>
          <a:latin typeface="+mn-lt"/>
          <a:ea typeface="+mn-ea"/>
          <a:cs typeface="+mn-cs"/>
        </a:defRPr>
      </a:lvl2pPr>
      <a:lvl3pPr marL="1796128" indent="-457196" algn="l" rtl="0" eaLnBrk="1" latinLnBrk="0" hangingPunct="1">
        <a:spcBef>
          <a:spcPct val="20000"/>
        </a:spcBef>
        <a:buClr>
          <a:schemeClr val="accent2"/>
        </a:buClr>
        <a:buSzPct val="85000"/>
        <a:buFont typeface="Arial"/>
        <a:buChar char="○"/>
        <a:defRPr kumimoji="0" sz="4300" kern="1200">
          <a:solidFill>
            <a:schemeClr val="tx1"/>
          </a:solidFill>
          <a:latin typeface="+mn-lt"/>
          <a:ea typeface="+mn-ea"/>
          <a:cs typeface="+mn-cs"/>
        </a:defRPr>
      </a:lvl3pPr>
      <a:lvl4pPr marL="2285982" indent="-424539" algn="l" rtl="0" eaLnBrk="1" latinLnBrk="0" hangingPunct="1">
        <a:spcBef>
          <a:spcPct val="20000"/>
        </a:spcBef>
        <a:buClr>
          <a:schemeClr val="accent3"/>
        </a:buClr>
        <a:buSzPct val="90000"/>
        <a:buFont typeface="Wingdings 2"/>
        <a:buChar char=""/>
        <a:defRPr kumimoji="0" sz="3600" kern="1200">
          <a:solidFill>
            <a:schemeClr val="tx1"/>
          </a:solidFill>
          <a:latin typeface="+mn-lt"/>
          <a:ea typeface="+mn-ea"/>
          <a:cs typeface="+mn-cs"/>
        </a:defRPr>
      </a:lvl4pPr>
      <a:lvl5pPr marL="2661536" indent="-326569" algn="l" rtl="0" eaLnBrk="1" latinLnBrk="0" hangingPunct="1">
        <a:spcBef>
          <a:spcPct val="20000"/>
        </a:spcBef>
        <a:buClr>
          <a:schemeClr val="accent4"/>
        </a:buClr>
        <a:buSzPct val="100000"/>
        <a:buFont typeface="Arial"/>
        <a:buChar char="-"/>
        <a:defRPr kumimoji="0" sz="3600" kern="1200">
          <a:solidFill>
            <a:schemeClr val="tx1"/>
          </a:solidFill>
          <a:latin typeface="+mn-lt"/>
          <a:ea typeface="+mn-ea"/>
          <a:cs typeface="+mn-cs"/>
        </a:defRPr>
      </a:lvl5pPr>
      <a:lvl6pPr marL="3037090" indent="-326569" algn="l" rtl="0" eaLnBrk="1" latinLnBrk="0" hangingPunct="1">
        <a:spcBef>
          <a:spcPct val="20000"/>
        </a:spcBef>
        <a:buClr>
          <a:schemeClr val="accent5"/>
        </a:buClr>
        <a:buFont typeface="Arial"/>
        <a:buChar char="-"/>
        <a:defRPr kumimoji="0" sz="3600" kern="1200" baseline="0">
          <a:solidFill>
            <a:schemeClr val="tx1"/>
          </a:solidFill>
          <a:latin typeface="+mn-lt"/>
          <a:ea typeface="+mn-ea"/>
          <a:cs typeface="+mn-cs"/>
        </a:defRPr>
      </a:lvl6pPr>
      <a:lvl7pPr marL="3428973" indent="-326569" algn="l" rtl="0" eaLnBrk="1" latinLnBrk="0" hangingPunct="1">
        <a:spcBef>
          <a:spcPct val="20000"/>
        </a:spcBef>
        <a:buClr>
          <a:schemeClr val="accent6"/>
        </a:buClr>
        <a:buSzPct val="100000"/>
        <a:buFont typeface="Arial"/>
        <a:buChar char="•"/>
        <a:defRPr kumimoji="0" sz="3200" kern="1200" baseline="0">
          <a:solidFill>
            <a:schemeClr val="tx1"/>
          </a:solidFill>
          <a:latin typeface="+mn-lt"/>
          <a:ea typeface="+mn-ea"/>
          <a:cs typeface="+mn-cs"/>
        </a:defRPr>
      </a:lvl7pPr>
      <a:lvl8pPr marL="3820855" indent="-326569" algn="l" rtl="0" eaLnBrk="1" latinLnBrk="0" hangingPunct="1">
        <a:spcBef>
          <a:spcPct val="20000"/>
        </a:spcBef>
        <a:buClr>
          <a:schemeClr val="accent6"/>
        </a:buClr>
        <a:buFont typeface="Arial"/>
        <a:buChar char="▪"/>
        <a:defRPr kumimoji="0" sz="2900" kern="1200">
          <a:solidFill>
            <a:schemeClr val="tx1"/>
          </a:solidFill>
          <a:latin typeface="+mn-lt"/>
          <a:ea typeface="+mn-ea"/>
          <a:cs typeface="+mn-cs"/>
        </a:defRPr>
      </a:lvl8pPr>
      <a:lvl9pPr marL="4163752" indent="-326569" algn="l" rtl="0" eaLnBrk="1" latinLnBrk="0" hangingPunct="1">
        <a:spcBef>
          <a:spcPct val="20000"/>
        </a:spcBef>
        <a:buClr>
          <a:schemeClr val="accent6"/>
        </a:buClr>
        <a:buFont typeface="Arial"/>
        <a:buChar char="•"/>
        <a:defRPr kumimoji="0" sz="29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816422" algn="l" rtl="0" eaLnBrk="1" latinLnBrk="0" hangingPunct="1">
        <a:defRPr kumimoji="0" kern="1200">
          <a:solidFill>
            <a:schemeClr val="tx1"/>
          </a:solidFill>
          <a:latin typeface="+mn-lt"/>
          <a:ea typeface="+mn-ea"/>
          <a:cs typeface="+mn-cs"/>
        </a:defRPr>
      </a:lvl2pPr>
      <a:lvl3pPr marL="1632844" algn="l" rtl="0" eaLnBrk="1" latinLnBrk="0" hangingPunct="1">
        <a:defRPr kumimoji="0" kern="1200">
          <a:solidFill>
            <a:schemeClr val="tx1"/>
          </a:solidFill>
          <a:latin typeface="+mn-lt"/>
          <a:ea typeface="+mn-ea"/>
          <a:cs typeface="+mn-cs"/>
        </a:defRPr>
      </a:lvl3pPr>
      <a:lvl4pPr marL="2449266" algn="l" rtl="0" eaLnBrk="1" latinLnBrk="0" hangingPunct="1">
        <a:defRPr kumimoji="0" kern="1200">
          <a:solidFill>
            <a:schemeClr val="tx1"/>
          </a:solidFill>
          <a:latin typeface="+mn-lt"/>
          <a:ea typeface="+mn-ea"/>
          <a:cs typeface="+mn-cs"/>
        </a:defRPr>
      </a:lvl4pPr>
      <a:lvl5pPr marL="3265688" algn="l" rtl="0" eaLnBrk="1" latinLnBrk="0" hangingPunct="1">
        <a:defRPr kumimoji="0" kern="1200">
          <a:solidFill>
            <a:schemeClr val="tx1"/>
          </a:solidFill>
          <a:latin typeface="+mn-lt"/>
          <a:ea typeface="+mn-ea"/>
          <a:cs typeface="+mn-cs"/>
        </a:defRPr>
      </a:lvl5pPr>
      <a:lvl6pPr marL="4082110" algn="l" rtl="0" eaLnBrk="1" latinLnBrk="0" hangingPunct="1">
        <a:defRPr kumimoji="0" kern="1200">
          <a:solidFill>
            <a:schemeClr val="tx1"/>
          </a:solidFill>
          <a:latin typeface="+mn-lt"/>
          <a:ea typeface="+mn-ea"/>
          <a:cs typeface="+mn-cs"/>
        </a:defRPr>
      </a:lvl6pPr>
      <a:lvl7pPr marL="4898532" algn="l" rtl="0" eaLnBrk="1" latinLnBrk="0" hangingPunct="1">
        <a:defRPr kumimoji="0" kern="1200">
          <a:solidFill>
            <a:schemeClr val="tx1"/>
          </a:solidFill>
          <a:latin typeface="+mn-lt"/>
          <a:ea typeface="+mn-ea"/>
          <a:cs typeface="+mn-cs"/>
        </a:defRPr>
      </a:lvl7pPr>
      <a:lvl8pPr marL="5714954" algn="l" rtl="0" eaLnBrk="1" latinLnBrk="0" hangingPunct="1">
        <a:defRPr kumimoji="0" kern="1200">
          <a:solidFill>
            <a:schemeClr val="tx1"/>
          </a:solidFill>
          <a:latin typeface="+mn-lt"/>
          <a:ea typeface="+mn-ea"/>
          <a:cs typeface="+mn-cs"/>
        </a:defRPr>
      </a:lvl8pPr>
      <a:lvl9pPr marL="6531376"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22.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0.svg"/><Relationship Id="rId4" Type="http://schemas.openxmlformats.org/officeDocument/2006/relationships/image" Target="../media/image6.png"/><Relationship Id="rId9" Type="http://schemas.openxmlformats.org/officeDocument/2006/relationships/image" Target="../media/image14.sv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sp>
        <p:nvSpPr>
          <p:cNvPr id="5" name="TextBox 5"/>
          <p:cNvSpPr txBox="1"/>
          <p:nvPr/>
        </p:nvSpPr>
        <p:spPr>
          <a:xfrm>
            <a:off x="4984418" y="4551269"/>
            <a:ext cx="7398877" cy="1174937"/>
          </a:xfrm>
          <a:prstGeom prst="rect">
            <a:avLst/>
          </a:prstGeom>
        </p:spPr>
        <p:txBody>
          <a:bodyPr lIns="0" tIns="0" rIns="0" bIns="0" rtlCol="0" anchor="t">
            <a:spAutoFit/>
          </a:bodyPr>
          <a:lstStyle/>
          <a:p>
            <a:pPr algn="ctr">
              <a:lnSpc>
                <a:spcPts val="9204"/>
              </a:lnSpc>
            </a:pPr>
            <a:r>
              <a:rPr lang="en-US" sz="7670">
                <a:solidFill>
                  <a:srgbClr val="17EACD"/>
                </a:solidFill>
                <a:latin typeface="Forum"/>
              </a:rPr>
              <a:t>PHISHING ATTACK </a:t>
            </a:r>
          </a:p>
        </p:txBody>
      </p:sp>
      <p:sp>
        <p:nvSpPr>
          <p:cNvPr id="6" name="TextBox 6"/>
          <p:cNvSpPr txBox="1"/>
          <p:nvPr/>
        </p:nvSpPr>
        <p:spPr>
          <a:xfrm>
            <a:off x="7385549" y="3124910"/>
            <a:ext cx="3516902" cy="730063"/>
          </a:xfrm>
          <a:prstGeom prst="rect">
            <a:avLst/>
          </a:prstGeom>
        </p:spPr>
        <p:txBody>
          <a:bodyPr lIns="0" tIns="0" rIns="0" bIns="0" rtlCol="0" anchor="t">
            <a:spAutoFit/>
          </a:bodyPr>
          <a:lstStyle/>
          <a:p>
            <a:pPr>
              <a:lnSpc>
                <a:spcPts val="5850"/>
              </a:lnSpc>
            </a:pPr>
            <a:r>
              <a:rPr lang="en-US" sz="4500">
                <a:solidFill>
                  <a:srgbClr val="FFFFFF"/>
                </a:solidFill>
                <a:latin typeface="TT Drugs"/>
              </a:rPr>
              <a:t>Seminar On </a:t>
            </a:r>
          </a:p>
        </p:txBody>
      </p:sp>
      <p:sp>
        <p:nvSpPr>
          <p:cNvPr id="7" name="TextBox 7"/>
          <p:cNvSpPr txBox="1"/>
          <p:nvPr/>
        </p:nvSpPr>
        <p:spPr>
          <a:xfrm>
            <a:off x="1028700" y="7802299"/>
            <a:ext cx="870535" cy="568885"/>
          </a:xfrm>
          <a:prstGeom prst="rect">
            <a:avLst/>
          </a:prstGeom>
        </p:spPr>
        <p:txBody>
          <a:bodyPr lIns="0" tIns="0" rIns="0" bIns="0" rtlCol="0" anchor="t">
            <a:spAutoFit/>
          </a:bodyPr>
          <a:lstStyle/>
          <a:p>
            <a:pPr>
              <a:lnSpc>
                <a:spcPts val="4549"/>
              </a:lnSpc>
            </a:pPr>
            <a:r>
              <a:rPr lang="en-US" sz="3499">
                <a:solidFill>
                  <a:srgbClr val="FFFFFF"/>
                </a:solidFill>
                <a:latin typeface="TT Drugs"/>
              </a:rPr>
              <a:t>By :</a:t>
            </a:r>
          </a:p>
        </p:txBody>
      </p:sp>
      <p:sp>
        <p:nvSpPr>
          <p:cNvPr id="8" name="TextBox 8"/>
          <p:cNvSpPr txBox="1"/>
          <p:nvPr/>
        </p:nvSpPr>
        <p:spPr>
          <a:xfrm>
            <a:off x="1028700" y="8654994"/>
            <a:ext cx="3619500" cy="602729"/>
          </a:xfrm>
          <a:prstGeom prst="rect">
            <a:avLst/>
          </a:prstGeom>
        </p:spPr>
        <p:txBody>
          <a:bodyPr wrap="square" lIns="0" tIns="0" rIns="0" bIns="0" rtlCol="0" anchor="t">
            <a:spAutoFit/>
          </a:bodyPr>
          <a:lstStyle/>
          <a:p>
            <a:pPr>
              <a:lnSpc>
                <a:spcPts val="4683"/>
              </a:lnSpc>
            </a:pPr>
            <a:r>
              <a:rPr lang="en-US" sz="3902" dirty="0" smtClean="0">
                <a:solidFill>
                  <a:srgbClr val="FFFFFF"/>
                </a:solidFill>
                <a:latin typeface="Forum"/>
              </a:rPr>
              <a:t>QAMASH BASHIR</a:t>
            </a:r>
            <a:endParaRPr lang="en-US" sz="3902" dirty="0">
              <a:solidFill>
                <a:srgbClr val="FFFFFF"/>
              </a:solidFill>
              <a:latin typeface="For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grpSp>
        <p:nvGrpSpPr>
          <p:cNvPr id="2" name="Group 2"/>
          <p:cNvGrpSpPr/>
          <p:nvPr/>
        </p:nvGrpSpPr>
        <p:grpSpPr>
          <a:xfrm>
            <a:off x="13064424" y="1071563"/>
            <a:ext cx="4194876" cy="318613"/>
            <a:chOff x="0" y="57151"/>
            <a:chExt cx="5593168" cy="424817"/>
          </a:xfrm>
        </p:grpSpPr>
        <p:sp>
          <p:nvSpPr>
            <p:cNvPr id="3" name="AutoShape 3"/>
            <p:cNvSpPr/>
            <p:nvPr/>
          </p:nvSpPr>
          <p:spPr>
            <a:xfrm>
              <a:off x="3107289" y="220389"/>
              <a:ext cx="2485879" cy="38100"/>
            </a:xfrm>
            <a:prstGeom prst="rect">
              <a:avLst/>
            </a:prstGeom>
            <a:solidFill>
              <a:srgbClr val="FFFFFF"/>
            </a:solidFill>
          </p:spPr>
        </p:sp>
        <p:sp>
          <p:nvSpPr>
            <p:cNvPr id="4" name="TextBox 4"/>
            <p:cNvSpPr txBox="1"/>
            <p:nvPr/>
          </p:nvSpPr>
          <p:spPr>
            <a:xfrm>
              <a:off x="0" y="57151"/>
              <a:ext cx="2072341" cy="424817"/>
            </a:xfrm>
            <a:prstGeom prst="rect">
              <a:avLst/>
            </a:prstGeom>
          </p:spPr>
          <p:txBody>
            <a:bodyPr lIns="0" tIns="0" rIns="0" bIns="0" rtlCol="0" anchor="t">
              <a:spAutoFit/>
            </a:bodyPr>
            <a:lstStyle/>
            <a:p>
              <a:pPr algn="r">
                <a:lnSpc>
                  <a:spcPts val="2399"/>
                </a:lnSpc>
              </a:pPr>
              <a:r>
                <a:rPr lang="en-US" sz="2399" dirty="0" smtClean="0">
                  <a:solidFill>
                    <a:srgbClr val="FFFFFF"/>
                  </a:solidFill>
                  <a:latin typeface="Radley"/>
                </a:rPr>
                <a:t>10</a:t>
              </a:r>
              <a:endParaRPr lang="en-US" sz="2399" dirty="0">
                <a:solidFill>
                  <a:srgbClr val="FFFFFF"/>
                </a:solidFill>
                <a:latin typeface="Radley"/>
              </a:endParaRPr>
            </a:p>
          </p:txBody>
        </p:sp>
      </p:grpSp>
      <p:pic>
        <p:nvPicPr>
          <p:cNvPr id="5" name="Picture 5"/>
          <p:cNvPicPr>
            <a:picLocks noChangeAspect="1"/>
          </p:cNvPicPr>
          <p:nvPr/>
        </p:nvPicPr>
        <p:blipFill>
          <a:blip r:embed="rId2"/>
          <a:srcRect t="3959" b="3959"/>
          <a:stretch>
            <a:fillRect/>
          </a:stretch>
        </p:blipFill>
        <p:spPr>
          <a:xfrm>
            <a:off x="10320795" y="3942309"/>
            <a:ext cx="7643534" cy="5315991"/>
          </a:xfrm>
          <a:prstGeom prst="rect">
            <a:avLst/>
          </a:prstGeom>
        </p:spPr>
      </p:pic>
      <p:sp>
        <p:nvSpPr>
          <p:cNvPr id="6" name="TextBox 6"/>
          <p:cNvSpPr txBox="1"/>
          <p:nvPr/>
        </p:nvSpPr>
        <p:spPr>
          <a:xfrm>
            <a:off x="1028700" y="2101556"/>
            <a:ext cx="7359429" cy="1840753"/>
          </a:xfrm>
          <a:prstGeom prst="rect">
            <a:avLst/>
          </a:prstGeom>
        </p:spPr>
        <p:txBody>
          <a:bodyPr lIns="0" tIns="0" rIns="0" bIns="0" rtlCol="0" anchor="t">
            <a:spAutoFit/>
          </a:bodyPr>
          <a:lstStyle/>
          <a:p>
            <a:pPr>
              <a:lnSpc>
                <a:spcPts val="7150"/>
              </a:lnSpc>
            </a:pPr>
            <a:r>
              <a:rPr lang="en-US" sz="6500">
                <a:solidFill>
                  <a:srgbClr val="17EACD"/>
                </a:solidFill>
                <a:latin typeface="Radley"/>
              </a:rPr>
              <a:t>Clone Phishing &amp; it's Example </a:t>
            </a:r>
          </a:p>
        </p:txBody>
      </p:sp>
      <p:sp>
        <p:nvSpPr>
          <p:cNvPr id="7" name="TextBox 7"/>
          <p:cNvSpPr txBox="1"/>
          <p:nvPr/>
        </p:nvSpPr>
        <p:spPr>
          <a:xfrm>
            <a:off x="1028700" y="4861301"/>
            <a:ext cx="9292095" cy="3439907"/>
          </a:xfrm>
          <a:prstGeom prst="rect">
            <a:avLst/>
          </a:prstGeom>
        </p:spPr>
        <p:txBody>
          <a:bodyPr lIns="0" tIns="0" rIns="0" bIns="0" rtlCol="0" anchor="t">
            <a:spAutoFit/>
          </a:bodyPr>
          <a:lstStyle/>
          <a:p>
            <a:pPr>
              <a:lnSpc>
                <a:spcPts val="5460"/>
              </a:lnSpc>
            </a:pPr>
            <a:r>
              <a:rPr lang="en-US" sz="4200">
                <a:solidFill>
                  <a:srgbClr val="FFFFFF"/>
                </a:solidFill>
                <a:latin typeface="Radley"/>
              </a:rPr>
              <a:t>In this type of phishing, the attacker clones a genuine or legitimate email that you might have received from an authentic sender but sent from a spoofed email id </a:t>
            </a:r>
          </a:p>
        </p:txBody>
      </p:sp>
      <p:sp>
        <p:nvSpPr>
          <p:cNvPr id="8" name="TextBox 8"/>
          <p:cNvSpPr txBox="1"/>
          <p:nvPr/>
        </p:nvSpPr>
        <p:spPr>
          <a:xfrm>
            <a:off x="1028700" y="249046"/>
            <a:ext cx="1450664" cy="1473583"/>
          </a:xfrm>
          <a:prstGeom prst="rect">
            <a:avLst/>
          </a:prstGeom>
        </p:spPr>
        <p:txBody>
          <a:bodyPr lIns="0" tIns="0" rIns="0" bIns="0" rtlCol="0" anchor="t">
            <a:spAutoFit/>
          </a:bodyPr>
          <a:lstStyle/>
          <a:p>
            <a:pPr>
              <a:lnSpc>
                <a:spcPts val="11896"/>
              </a:lnSpc>
            </a:pPr>
            <a:r>
              <a:rPr lang="en-US" sz="9151">
                <a:solidFill>
                  <a:srgbClr val="FFFFFF">
                    <a:alpha val="14902"/>
                  </a:srgbClr>
                </a:solidFill>
                <a:latin typeface="Montserrat Classic"/>
              </a:rPr>
              <a:t>03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grpSp>
        <p:nvGrpSpPr>
          <p:cNvPr id="2" name="Group 2"/>
          <p:cNvGrpSpPr/>
          <p:nvPr/>
        </p:nvGrpSpPr>
        <p:grpSpPr>
          <a:xfrm>
            <a:off x="13064424" y="1071563"/>
            <a:ext cx="4194876" cy="318613"/>
            <a:chOff x="0" y="57151"/>
            <a:chExt cx="5593168" cy="424817"/>
          </a:xfrm>
        </p:grpSpPr>
        <p:sp>
          <p:nvSpPr>
            <p:cNvPr id="3" name="AutoShape 3"/>
            <p:cNvSpPr/>
            <p:nvPr/>
          </p:nvSpPr>
          <p:spPr>
            <a:xfrm>
              <a:off x="3107289" y="220389"/>
              <a:ext cx="2485879" cy="38100"/>
            </a:xfrm>
            <a:prstGeom prst="rect">
              <a:avLst/>
            </a:prstGeom>
            <a:solidFill>
              <a:srgbClr val="FFFFFF"/>
            </a:solidFill>
          </p:spPr>
        </p:sp>
        <p:sp>
          <p:nvSpPr>
            <p:cNvPr id="4" name="TextBox 4"/>
            <p:cNvSpPr txBox="1"/>
            <p:nvPr/>
          </p:nvSpPr>
          <p:spPr>
            <a:xfrm>
              <a:off x="0" y="57151"/>
              <a:ext cx="2072341" cy="424817"/>
            </a:xfrm>
            <a:prstGeom prst="rect">
              <a:avLst/>
            </a:prstGeom>
          </p:spPr>
          <p:txBody>
            <a:bodyPr lIns="0" tIns="0" rIns="0" bIns="0" rtlCol="0" anchor="t">
              <a:spAutoFit/>
            </a:bodyPr>
            <a:lstStyle/>
            <a:p>
              <a:pPr algn="r">
                <a:lnSpc>
                  <a:spcPts val="2399"/>
                </a:lnSpc>
              </a:pPr>
              <a:r>
                <a:rPr lang="en-US" sz="2399" dirty="0" smtClean="0">
                  <a:solidFill>
                    <a:srgbClr val="FFFFFF"/>
                  </a:solidFill>
                  <a:latin typeface="Radley"/>
                </a:rPr>
                <a:t>11</a:t>
              </a:r>
              <a:endParaRPr lang="en-US" sz="2399" dirty="0">
                <a:solidFill>
                  <a:srgbClr val="FFFFFF"/>
                </a:solidFill>
                <a:latin typeface="Radley"/>
              </a:endParaRPr>
            </a:p>
          </p:txBody>
        </p:sp>
      </p:grpSp>
      <p:grpSp>
        <p:nvGrpSpPr>
          <p:cNvPr id="5" name="Group 5"/>
          <p:cNvGrpSpPr>
            <a:grpSpLocks noChangeAspect="1"/>
          </p:cNvGrpSpPr>
          <p:nvPr/>
        </p:nvGrpSpPr>
        <p:grpSpPr>
          <a:xfrm>
            <a:off x="13064424" y="4379829"/>
            <a:ext cx="2465528" cy="4878471"/>
            <a:chOff x="0" y="0"/>
            <a:chExt cx="2620010" cy="5184140"/>
          </a:xfrm>
        </p:grpSpPr>
        <p:sp>
          <p:nvSpPr>
            <p:cNvPr id="6" name="Freeform 6"/>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7" name="Freeform 7"/>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11726" r="-10359"/>
              </a:stretch>
            </a:blipFill>
          </p:spPr>
        </p:sp>
        <p:sp>
          <p:nvSpPr>
            <p:cNvPr id="8" name="Freeform 8"/>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9" name="Freeform 9"/>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10" name="Freeform 10"/>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11" name="Freeform 11"/>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12" name="Freeform 12"/>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13" name="Freeform 13"/>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14" name="Freeform 14"/>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id="15" name="TextBox 15"/>
          <p:cNvSpPr txBox="1"/>
          <p:nvPr/>
        </p:nvSpPr>
        <p:spPr>
          <a:xfrm>
            <a:off x="1028700" y="2101556"/>
            <a:ext cx="7359429" cy="1840753"/>
          </a:xfrm>
          <a:prstGeom prst="rect">
            <a:avLst/>
          </a:prstGeom>
        </p:spPr>
        <p:txBody>
          <a:bodyPr lIns="0" tIns="0" rIns="0" bIns="0" rtlCol="0" anchor="t">
            <a:spAutoFit/>
          </a:bodyPr>
          <a:lstStyle/>
          <a:p>
            <a:pPr>
              <a:lnSpc>
                <a:spcPts val="7150"/>
              </a:lnSpc>
            </a:pPr>
            <a:r>
              <a:rPr lang="en-US" sz="6500">
                <a:solidFill>
                  <a:srgbClr val="17EACD"/>
                </a:solidFill>
                <a:latin typeface="Radley"/>
              </a:rPr>
              <a:t>Voice Phishing &amp; it's Example </a:t>
            </a:r>
          </a:p>
        </p:txBody>
      </p:sp>
      <p:sp>
        <p:nvSpPr>
          <p:cNvPr id="16" name="TextBox 16"/>
          <p:cNvSpPr txBox="1"/>
          <p:nvPr/>
        </p:nvSpPr>
        <p:spPr>
          <a:xfrm>
            <a:off x="1028700" y="5206816"/>
            <a:ext cx="8675022" cy="2748878"/>
          </a:xfrm>
          <a:prstGeom prst="rect">
            <a:avLst/>
          </a:prstGeom>
        </p:spPr>
        <p:txBody>
          <a:bodyPr lIns="0" tIns="0" rIns="0" bIns="0" rtlCol="0" anchor="t">
            <a:spAutoFit/>
          </a:bodyPr>
          <a:lstStyle/>
          <a:p>
            <a:pPr>
              <a:lnSpc>
                <a:spcPts val="5460"/>
              </a:lnSpc>
            </a:pPr>
            <a:r>
              <a:rPr lang="en-US" sz="4200">
                <a:solidFill>
                  <a:srgbClr val="FFFFFF"/>
                </a:solidFill>
                <a:latin typeface="Radley"/>
              </a:rPr>
              <a:t>Vishing—or voice phishing—is the use of fraudulent phone calls to trick people into giving money or revealing personal information. </a:t>
            </a:r>
          </a:p>
        </p:txBody>
      </p:sp>
      <p:sp>
        <p:nvSpPr>
          <p:cNvPr id="17" name="TextBox 17"/>
          <p:cNvSpPr txBox="1"/>
          <p:nvPr/>
        </p:nvSpPr>
        <p:spPr>
          <a:xfrm>
            <a:off x="1028700" y="249046"/>
            <a:ext cx="2072214" cy="1473583"/>
          </a:xfrm>
          <a:prstGeom prst="rect">
            <a:avLst/>
          </a:prstGeom>
        </p:spPr>
        <p:txBody>
          <a:bodyPr lIns="0" tIns="0" rIns="0" bIns="0" rtlCol="0" anchor="t">
            <a:spAutoFit/>
          </a:bodyPr>
          <a:lstStyle/>
          <a:p>
            <a:pPr>
              <a:lnSpc>
                <a:spcPts val="11896"/>
              </a:lnSpc>
            </a:pPr>
            <a:r>
              <a:rPr lang="en-US" sz="9151">
                <a:solidFill>
                  <a:srgbClr val="FFFFFF">
                    <a:alpha val="14902"/>
                  </a:srgbClr>
                </a:solidFill>
                <a:latin typeface="Montserrat Classic"/>
              </a:rPr>
              <a:t>04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grpSp>
        <p:nvGrpSpPr>
          <p:cNvPr id="5" name="Group 5"/>
          <p:cNvGrpSpPr/>
          <p:nvPr/>
        </p:nvGrpSpPr>
        <p:grpSpPr>
          <a:xfrm>
            <a:off x="2034546" y="1931308"/>
            <a:ext cx="7109454" cy="6424384"/>
            <a:chOff x="0" y="0"/>
            <a:chExt cx="9479272" cy="8565846"/>
          </a:xfrm>
        </p:grpSpPr>
        <p:grpSp>
          <p:nvGrpSpPr>
            <p:cNvPr id="6" name="Group 6"/>
            <p:cNvGrpSpPr>
              <a:grpSpLocks noChangeAspect="1"/>
            </p:cNvGrpSpPr>
            <p:nvPr/>
          </p:nvGrpSpPr>
          <p:grpSpPr>
            <a:xfrm>
              <a:off x="965027" y="0"/>
              <a:ext cx="8027638" cy="8027638"/>
              <a:chOff x="0" y="0"/>
              <a:chExt cx="10287000" cy="10287000"/>
            </a:xfrm>
          </p:grpSpPr>
          <p:sp>
            <p:nvSpPr>
              <p:cNvPr id="7" name="Freeform 7"/>
              <p:cNvSpPr/>
              <p:nvPr/>
            </p:nvSpPr>
            <p:spPr>
              <a:xfrm>
                <a:off x="-6350" y="0"/>
                <a:ext cx="10299700" cy="10287000"/>
              </a:xfrm>
              <a:custGeom>
                <a:avLst/>
                <a:gdLst/>
                <a:ahLst/>
                <a:cxnLst/>
                <a:rect l="l" t="t" r="r" b="b"/>
                <a:pathLst>
                  <a:path w="10299700" h="10287000">
                    <a:moveTo>
                      <a:pt x="0" y="0"/>
                    </a:moveTo>
                    <a:lnTo>
                      <a:pt x="12700" y="0"/>
                    </a:lnTo>
                    <a:lnTo>
                      <a:pt x="12700" y="10287000"/>
                    </a:lnTo>
                    <a:lnTo>
                      <a:pt x="0" y="10287000"/>
                    </a:lnTo>
                    <a:close/>
                    <a:moveTo>
                      <a:pt x="3429000" y="0"/>
                    </a:moveTo>
                    <a:lnTo>
                      <a:pt x="3441700" y="0"/>
                    </a:lnTo>
                    <a:lnTo>
                      <a:pt x="3441700" y="10287000"/>
                    </a:lnTo>
                    <a:lnTo>
                      <a:pt x="3429000" y="10287000"/>
                    </a:lnTo>
                    <a:close/>
                    <a:moveTo>
                      <a:pt x="6858000" y="0"/>
                    </a:moveTo>
                    <a:lnTo>
                      <a:pt x="6870700" y="0"/>
                    </a:lnTo>
                    <a:lnTo>
                      <a:pt x="6870700" y="10287000"/>
                    </a:lnTo>
                    <a:lnTo>
                      <a:pt x="6858000" y="10287000"/>
                    </a:lnTo>
                    <a:close/>
                    <a:moveTo>
                      <a:pt x="10287000" y="0"/>
                    </a:moveTo>
                    <a:lnTo>
                      <a:pt x="10299700" y="0"/>
                    </a:lnTo>
                    <a:lnTo>
                      <a:pt x="10299700" y="10287000"/>
                    </a:lnTo>
                    <a:lnTo>
                      <a:pt x="10287000" y="10287000"/>
                    </a:lnTo>
                    <a:close/>
                  </a:path>
                </a:pathLst>
              </a:custGeom>
              <a:solidFill>
                <a:srgbClr val="FFFFFF">
                  <a:alpha val="24706"/>
                </a:srgbClr>
              </a:solidFill>
            </p:spPr>
          </p:sp>
        </p:grpSp>
        <p:sp>
          <p:nvSpPr>
            <p:cNvPr id="8" name="TextBox 8"/>
            <p:cNvSpPr txBox="1"/>
            <p:nvPr/>
          </p:nvSpPr>
          <p:spPr>
            <a:xfrm>
              <a:off x="874513" y="8148109"/>
              <a:ext cx="181028" cy="417737"/>
            </a:xfrm>
            <a:prstGeom prst="rect">
              <a:avLst/>
            </a:prstGeom>
          </p:spPr>
          <p:txBody>
            <a:bodyPr lIns="0" tIns="0" rIns="0" bIns="0" rtlCol="0" anchor="t">
              <a:spAutoFit/>
            </a:bodyPr>
            <a:lstStyle/>
            <a:p>
              <a:pPr algn="ctr">
                <a:lnSpc>
                  <a:spcPts val="2622"/>
                </a:lnSpc>
              </a:pPr>
              <a:r>
                <a:rPr lang="en-US" sz="1872">
                  <a:solidFill>
                    <a:srgbClr val="FFFFFF"/>
                  </a:solidFill>
                  <a:latin typeface="Open Sans Light"/>
                </a:rPr>
                <a:t>0</a:t>
              </a:r>
            </a:p>
          </p:txBody>
        </p:sp>
        <p:sp>
          <p:nvSpPr>
            <p:cNvPr id="9" name="TextBox 9"/>
            <p:cNvSpPr txBox="1"/>
            <p:nvPr/>
          </p:nvSpPr>
          <p:spPr>
            <a:xfrm>
              <a:off x="3154300" y="8148109"/>
              <a:ext cx="973213" cy="417737"/>
            </a:xfrm>
            <a:prstGeom prst="rect">
              <a:avLst/>
            </a:prstGeom>
          </p:spPr>
          <p:txBody>
            <a:bodyPr lIns="0" tIns="0" rIns="0" bIns="0" rtlCol="0" anchor="t">
              <a:spAutoFit/>
            </a:bodyPr>
            <a:lstStyle/>
            <a:p>
              <a:pPr algn="ctr">
                <a:lnSpc>
                  <a:spcPts val="2622"/>
                </a:lnSpc>
              </a:pPr>
              <a:r>
                <a:rPr lang="en-US" sz="1872">
                  <a:solidFill>
                    <a:srgbClr val="FFFFFF"/>
                  </a:solidFill>
                  <a:latin typeface="Open Sans Light"/>
                </a:rPr>
                <a:t>20,000</a:t>
              </a:r>
            </a:p>
          </p:txBody>
        </p:sp>
        <p:sp>
          <p:nvSpPr>
            <p:cNvPr id="10" name="TextBox 10"/>
            <p:cNvSpPr txBox="1"/>
            <p:nvPr/>
          </p:nvSpPr>
          <p:spPr>
            <a:xfrm>
              <a:off x="5830179" y="8148109"/>
              <a:ext cx="973213" cy="417737"/>
            </a:xfrm>
            <a:prstGeom prst="rect">
              <a:avLst/>
            </a:prstGeom>
          </p:spPr>
          <p:txBody>
            <a:bodyPr lIns="0" tIns="0" rIns="0" bIns="0" rtlCol="0" anchor="t">
              <a:spAutoFit/>
            </a:bodyPr>
            <a:lstStyle/>
            <a:p>
              <a:pPr algn="ctr">
                <a:lnSpc>
                  <a:spcPts val="2622"/>
                </a:lnSpc>
              </a:pPr>
              <a:r>
                <a:rPr lang="en-US" sz="1872">
                  <a:solidFill>
                    <a:srgbClr val="FFFFFF"/>
                  </a:solidFill>
                  <a:latin typeface="Open Sans Light"/>
                </a:rPr>
                <a:t>40,000</a:t>
              </a:r>
            </a:p>
          </p:txBody>
        </p:sp>
        <p:sp>
          <p:nvSpPr>
            <p:cNvPr id="11" name="TextBox 11"/>
            <p:cNvSpPr txBox="1"/>
            <p:nvPr/>
          </p:nvSpPr>
          <p:spPr>
            <a:xfrm>
              <a:off x="8506059" y="8148109"/>
              <a:ext cx="973213" cy="417737"/>
            </a:xfrm>
            <a:prstGeom prst="rect">
              <a:avLst/>
            </a:prstGeom>
          </p:spPr>
          <p:txBody>
            <a:bodyPr lIns="0" tIns="0" rIns="0" bIns="0" rtlCol="0" anchor="t">
              <a:spAutoFit/>
            </a:bodyPr>
            <a:lstStyle/>
            <a:p>
              <a:pPr algn="ctr">
                <a:lnSpc>
                  <a:spcPts val="2622"/>
                </a:lnSpc>
              </a:pPr>
              <a:r>
                <a:rPr lang="en-US" sz="1872">
                  <a:solidFill>
                    <a:srgbClr val="FFFFFF"/>
                  </a:solidFill>
                  <a:latin typeface="Open Sans Light"/>
                </a:rPr>
                <a:t>60,000</a:t>
              </a:r>
            </a:p>
          </p:txBody>
        </p:sp>
        <p:sp>
          <p:nvSpPr>
            <p:cNvPr id="12" name="TextBox 12"/>
            <p:cNvSpPr txBox="1"/>
            <p:nvPr/>
          </p:nvSpPr>
          <p:spPr>
            <a:xfrm>
              <a:off x="0" y="184613"/>
              <a:ext cx="806456" cy="417737"/>
            </a:xfrm>
            <a:prstGeom prst="rect">
              <a:avLst/>
            </a:prstGeom>
          </p:spPr>
          <p:txBody>
            <a:bodyPr lIns="0" tIns="0" rIns="0" bIns="0" rtlCol="0" anchor="t">
              <a:spAutoFit/>
            </a:bodyPr>
            <a:lstStyle/>
            <a:p>
              <a:pPr algn="r">
                <a:lnSpc>
                  <a:spcPts val="2622"/>
                </a:lnSpc>
              </a:pPr>
              <a:r>
                <a:rPr lang="en-US" sz="1872">
                  <a:solidFill>
                    <a:srgbClr val="FFFFFF"/>
                  </a:solidFill>
                  <a:latin typeface="Open Sans Light"/>
                </a:rPr>
                <a:t>2012 </a:t>
              </a:r>
            </a:p>
          </p:txBody>
        </p:sp>
        <p:sp>
          <p:nvSpPr>
            <p:cNvPr id="13" name="TextBox 13"/>
            <p:cNvSpPr txBox="1"/>
            <p:nvPr/>
          </p:nvSpPr>
          <p:spPr>
            <a:xfrm>
              <a:off x="0" y="1084935"/>
              <a:ext cx="806456" cy="417737"/>
            </a:xfrm>
            <a:prstGeom prst="rect">
              <a:avLst/>
            </a:prstGeom>
          </p:spPr>
          <p:txBody>
            <a:bodyPr lIns="0" tIns="0" rIns="0" bIns="0" rtlCol="0" anchor="t">
              <a:spAutoFit/>
            </a:bodyPr>
            <a:lstStyle/>
            <a:p>
              <a:pPr algn="r">
                <a:lnSpc>
                  <a:spcPts val="2622"/>
                </a:lnSpc>
              </a:pPr>
              <a:r>
                <a:rPr lang="en-US" sz="1872">
                  <a:solidFill>
                    <a:srgbClr val="FFFFFF"/>
                  </a:solidFill>
                  <a:latin typeface="Open Sans Light"/>
                </a:rPr>
                <a:t>2013 </a:t>
              </a:r>
            </a:p>
          </p:txBody>
        </p:sp>
        <p:sp>
          <p:nvSpPr>
            <p:cNvPr id="14" name="TextBox 14"/>
            <p:cNvSpPr txBox="1"/>
            <p:nvPr/>
          </p:nvSpPr>
          <p:spPr>
            <a:xfrm>
              <a:off x="0" y="1985257"/>
              <a:ext cx="806456" cy="417737"/>
            </a:xfrm>
            <a:prstGeom prst="rect">
              <a:avLst/>
            </a:prstGeom>
          </p:spPr>
          <p:txBody>
            <a:bodyPr lIns="0" tIns="0" rIns="0" bIns="0" rtlCol="0" anchor="t">
              <a:spAutoFit/>
            </a:bodyPr>
            <a:lstStyle/>
            <a:p>
              <a:pPr algn="r">
                <a:lnSpc>
                  <a:spcPts val="2622"/>
                </a:lnSpc>
              </a:pPr>
              <a:r>
                <a:rPr lang="en-US" sz="1872">
                  <a:solidFill>
                    <a:srgbClr val="FFFFFF"/>
                  </a:solidFill>
                  <a:latin typeface="Open Sans Light"/>
                </a:rPr>
                <a:t>2014 </a:t>
              </a:r>
            </a:p>
          </p:txBody>
        </p:sp>
        <p:sp>
          <p:nvSpPr>
            <p:cNvPr id="15" name="TextBox 15"/>
            <p:cNvSpPr txBox="1"/>
            <p:nvPr/>
          </p:nvSpPr>
          <p:spPr>
            <a:xfrm>
              <a:off x="0" y="2885579"/>
              <a:ext cx="806456" cy="417737"/>
            </a:xfrm>
            <a:prstGeom prst="rect">
              <a:avLst/>
            </a:prstGeom>
          </p:spPr>
          <p:txBody>
            <a:bodyPr lIns="0" tIns="0" rIns="0" bIns="0" rtlCol="0" anchor="t">
              <a:spAutoFit/>
            </a:bodyPr>
            <a:lstStyle/>
            <a:p>
              <a:pPr algn="r">
                <a:lnSpc>
                  <a:spcPts val="2622"/>
                </a:lnSpc>
              </a:pPr>
              <a:r>
                <a:rPr lang="en-US" sz="1872">
                  <a:solidFill>
                    <a:srgbClr val="FFFFFF"/>
                  </a:solidFill>
                  <a:latin typeface="Open Sans Light"/>
                </a:rPr>
                <a:t>2015 </a:t>
              </a:r>
            </a:p>
          </p:txBody>
        </p:sp>
        <p:sp>
          <p:nvSpPr>
            <p:cNvPr id="16" name="TextBox 16"/>
            <p:cNvSpPr txBox="1"/>
            <p:nvPr/>
          </p:nvSpPr>
          <p:spPr>
            <a:xfrm>
              <a:off x="0" y="3785901"/>
              <a:ext cx="806456" cy="417737"/>
            </a:xfrm>
            <a:prstGeom prst="rect">
              <a:avLst/>
            </a:prstGeom>
          </p:spPr>
          <p:txBody>
            <a:bodyPr lIns="0" tIns="0" rIns="0" bIns="0" rtlCol="0" anchor="t">
              <a:spAutoFit/>
            </a:bodyPr>
            <a:lstStyle/>
            <a:p>
              <a:pPr algn="r">
                <a:lnSpc>
                  <a:spcPts val="2622"/>
                </a:lnSpc>
              </a:pPr>
              <a:r>
                <a:rPr lang="en-US" sz="1872">
                  <a:solidFill>
                    <a:srgbClr val="FFFFFF"/>
                  </a:solidFill>
                  <a:latin typeface="Open Sans Light"/>
                </a:rPr>
                <a:t>2016 </a:t>
              </a:r>
            </a:p>
          </p:txBody>
        </p:sp>
        <p:sp>
          <p:nvSpPr>
            <p:cNvPr id="17" name="TextBox 17"/>
            <p:cNvSpPr txBox="1"/>
            <p:nvPr/>
          </p:nvSpPr>
          <p:spPr>
            <a:xfrm>
              <a:off x="0" y="4686223"/>
              <a:ext cx="806456" cy="417737"/>
            </a:xfrm>
            <a:prstGeom prst="rect">
              <a:avLst/>
            </a:prstGeom>
          </p:spPr>
          <p:txBody>
            <a:bodyPr lIns="0" tIns="0" rIns="0" bIns="0" rtlCol="0" anchor="t">
              <a:spAutoFit/>
            </a:bodyPr>
            <a:lstStyle/>
            <a:p>
              <a:pPr algn="r">
                <a:lnSpc>
                  <a:spcPts val="2622"/>
                </a:lnSpc>
              </a:pPr>
              <a:r>
                <a:rPr lang="en-US" sz="1872">
                  <a:solidFill>
                    <a:srgbClr val="FFFFFF"/>
                  </a:solidFill>
                  <a:latin typeface="Open Sans Light"/>
                </a:rPr>
                <a:t>2017 </a:t>
              </a:r>
            </a:p>
          </p:txBody>
        </p:sp>
        <p:sp>
          <p:nvSpPr>
            <p:cNvPr id="18" name="TextBox 18"/>
            <p:cNvSpPr txBox="1"/>
            <p:nvPr/>
          </p:nvSpPr>
          <p:spPr>
            <a:xfrm>
              <a:off x="0" y="5586545"/>
              <a:ext cx="806456" cy="417737"/>
            </a:xfrm>
            <a:prstGeom prst="rect">
              <a:avLst/>
            </a:prstGeom>
          </p:spPr>
          <p:txBody>
            <a:bodyPr lIns="0" tIns="0" rIns="0" bIns="0" rtlCol="0" anchor="t">
              <a:spAutoFit/>
            </a:bodyPr>
            <a:lstStyle/>
            <a:p>
              <a:pPr algn="r">
                <a:lnSpc>
                  <a:spcPts val="2622"/>
                </a:lnSpc>
              </a:pPr>
              <a:r>
                <a:rPr lang="en-US" sz="1872">
                  <a:solidFill>
                    <a:srgbClr val="FFFFFF"/>
                  </a:solidFill>
                  <a:latin typeface="Open Sans Light"/>
                </a:rPr>
                <a:t>2018 </a:t>
              </a:r>
            </a:p>
          </p:txBody>
        </p:sp>
        <p:sp>
          <p:nvSpPr>
            <p:cNvPr id="19" name="TextBox 19"/>
            <p:cNvSpPr txBox="1"/>
            <p:nvPr/>
          </p:nvSpPr>
          <p:spPr>
            <a:xfrm>
              <a:off x="0" y="6486867"/>
              <a:ext cx="806456" cy="417737"/>
            </a:xfrm>
            <a:prstGeom prst="rect">
              <a:avLst/>
            </a:prstGeom>
          </p:spPr>
          <p:txBody>
            <a:bodyPr lIns="0" tIns="0" rIns="0" bIns="0" rtlCol="0" anchor="t">
              <a:spAutoFit/>
            </a:bodyPr>
            <a:lstStyle/>
            <a:p>
              <a:pPr algn="r">
                <a:lnSpc>
                  <a:spcPts val="2622"/>
                </a:lnSpc>
              </a:pPr>
              <a:r>
                <a:rPr lang="en-US" sz="1872">
                  <a:solidFill>
                    <a:srgbClr val="FFFFFF"/>
                  </a:solidFill>
                  <a:latin typeface="Open Sans Light"/>
                </a:rPr>
                <a:t>2019 </a:t>
              </a:r>
            </a:p>
          </p:txBody>
        </p:sp>
        <p:sp>
          <p:nvSpPr>
            <p:cNvPr id="20" name="TextBox 20"/>
            <p:cNvSpPr txBox="1"/>
            <p:nvPr/>
          </p:nvSpPr>
          <p:spPr>
            <a:xfrm>
              <a:off x="0" y="7387189"/>
              <a:ext cx="806456" cy="417737"/>
            </a:xfrm>
            <a:prstGeom prst="rect">
              <a:avLst/>
            </a:prstGeom>
          </p:spPr>
          <p:txBody>
            <a:bodyPr lIns="0" tIns="0" rIns="0" bIns="0" rtlCol="0" anchor="t">
              <a:spAutoFit/>
            </a:bodyPr>
            <a:lstStyle/>
            <a:p>
              <a:pPr algn="r">
                <a:lnSpc>
                  <a:spcPts val="2622"/>
                </a:lnSpc>
              </a:pPr>
              <a:r>
                <a:rPr lang="en-US" sz="1872" dirty="0">
                  <a:solidFill>
                    <a:srgbClr val="FFFFFF"/>
                  </a:solidFill>
                  <a:latin typeface="Open Sans Light"/>
                </a:rPr>
                <a:t>2020 </a:t>
              </a:r>
            </a:p>
          </p:txBody>
        </p:sp>
        <p:grpSp>
          <p:nvGrpSpPr>
            <p:cNvPr id="21" name="Group 21"/>
            <p:cNvGrpSpPr>
              <a:grpSpLocks noChangeAspect="1"/>
            </p:cNvGrpSpPr>
            <p:nvPr/>
          </p:nvGrpSpPr>
          <p:grpSpPr>
            <a:xfrm>
              <a:off x="965027" y="0"/>
              <a:ext cx="8027638" cy="8027638"/>
              <a:chOff x="0" y="0"/>
              <a:chExt cx="10287000" cy="10287000"/>
            </a:xfrm>
          </p:grpSpPr>
          <p:sp>
            <p:nvSpPr>
              <p:cNvPr id="22" name="Freeform 22"/>
              <p:cNvSpPr/>
              <p:nvPr/>
            </p:nvSpPr>
            <p:spPr>
              <a:xfrm>
                <a:off x="0" y="0"/>
                <a:ext cx="602482" cy="1057275"/>
              </a:xfrm>
              <a:custGeom>
                <a:avLst/>
                <a:gdLst/>
                <a:ahLst/>
                <a:cxnLst/>
                <a:rect l="l" t="t" r="r" b="b"/>
                <a:pathLst>
                  <a:path w="602482" h="1057275">
                    <a:moveTo>
                      <a:pt x="0" y="0"/>
                    </a:moveTo>
                    <a:lnTo>
                      <a:pt x="517900" y="0"/>
                    </a:lnTo>
                    <a:cubicBezTo>
                      <a:pt x="564613" y="0"/>
                      <a:pt x="602482" y="37869"/>
                      <a:pt x="602482" y="84582"/>
                    </a:cubicBezTo>
                    <a:lnTo>
                      <a:pt x="602482" y="972693"/>
                    </a:lnTo>
                    <a:cubicBezTo>
                      <a:pt x="602482" y="995125"/>
                      <a:pt x="593570" y="1016639"/>
                      <a:pt x="577708" y="1032502"/>
                    </a:cubicBezTo>
                    <a:cubicBezTo>
                      <a:pt x="561846" y="1048364"/>
                      <a:pt x="540332" y="1057275"/>
                      <a:pt x="517900" y="1057275"/>
                    </a:cubicBezTo>
                    <a:lnTo>
                      <a:pt x="0" y="1057275"/>
                    </a:lnTo>
                    <a:close/>
                  </a:path>
                </a:pathLst>
              </a:custGeom>
              <a:solidFill>
                <a:srgbClr val="17EACD"/>
              </a:solidFill>
            </p:spPr>
          </p:sp>
          <p:sp>
            <p:nvSpPr>
              <p:cNvPr id="23" name="Freeform 23"/>
              <p:cNvSpPr/>
              <p:nvPr/>
            </p:nvSpPr>
            <p:spPr>
              <a:xfrm>
                <a:off x="0" y="1153716"/>
                <a:ext cx="999560" cy="1057275"/>
              </a:xfrm>
              <a:custGeom>
                <a:avLst/>
                <a:gdLst/>
                <a:ahLst/>
                <a:cxnLst/>
                <a:rect l="l" t="t" r="r" b="b"/>
                <a:pathLst>
                  <a:path w="999560" h="1057275">
                    <a:moveTo>
                      <a:pt x="0" y="0"/>
                    </a:moveTo>
                    <a:lnTo>
                      <a:pt x="914978" y="0"/>
                    </a:lnTo>
                    <a:cubicBezTo>
                      <a:pt x="961691" y="0"/>
                      <a:pt x="999560" y="37868"/>
                      <a:pt x="999560" y="84582"/>
                    </a:cubicBezTo>
                    <a:lnTo>
                      <a:pt x="999560" y="972693"/>
                    </a:lnTo>
                    <a:cubicBezTo>
                      <a:pt x="999560" y="995125"/>
                      <a:pt x="990649" y="1016639"/>
                      <a:pt x="974786" y="1032501"/>
                    </a:cubicBezTo>
                    <a:cubicBezTo>
                      <a:pt x="958924" y="1048363"/>
                      <a:pt x="937410" y="1057275"/>
                      <a:pt x="914978" y="1057275"/>
                    </a:cubicBezTo>
                    <a:lnTo>
                      <a:pt x="0" y="1057275"/>
                    </a:lnTo>
                    <a:close/>
                  </a:path>
                </a:pathLst>
              </a:custGeom>
              <a:solidFill>
                <a:srgbClr val="17EACD"/>
              </a:solidFill>
            </p:spPr>
          </p:sp>
          <p:sp>
            <p:nvSpPr>
              <p:cNvPr id="24" name="Freeform 24"/>
              <p:cNvSpPr/>
              <p:nvPr/>
            </p:nvSpPr>
            <p:spPr>
              <a:xfrm>
                <a:off x="0" y="2307431"/>
                <a:ext cx="1656042" cy="1057275"/>
              </a:xfrm>
              <a:custGeom>
                <a:avLst/>
                <a:gdLst/>
                <a:ahLst/>
                <a:cxnLst/>
                <a:rect l="l" t="t" r="r" b="b"/>
                <a:pathLst>
                  <a:path w="1656042" h="1057275">
                    <a:moveTo>
                      <a:pt x="0" y="0"/>
                    </a:moveTo>
                    <a:lnTo>
                      <a:pt x="1571460" y="0"/>
                    </a:lnTo>
                    <a:cubicBezTo>
                      <a:pt x="1593892" y="0"/>
                      <a:pt x="1615406" y="8912"/>
                      <a:pt x="1631268" y="24774"/>
                    </a:cubicBezTo>
                    <a:cubicBezTo>
                      <a:pt x="1647131" y="40636"/>
                      <a:pt x="1656042" y="62150"/>
                      <a:pt x="1656042" y="84582"/>
                    </a:cubicBezTo>
                    <a:lnTo>
                      <a:pt x="1656042" y="972693"/>
                    </a:lnTo>
                    <a:cubicBezTo>
                      <a:pt x="1656042" y="995126"/>
                      <a:pt x="1647131" y="1016639"/>
                      <a:pt x="1631268" y="1032502"/>
                    </a:cubicBezTo>
                    <a:cubicBezTo>
                      <a:pt x="1615406" y="1048364"/>
                      <a:pt x="1593892" y="1057275"/>
                      <a:pt x="1571460" y="1057275"/>
                    </a:cubicBezTo>
                    <a:lnTo>
                      <a:pt x="0" y="1057275"/>
                    </a:lnTo>
                    <a:close/>
                  </a:path>
                </a:pathLst>
              </a:custGeom>
              <a:solidFill>
                <a:srgbClr val="17EACD"/>
              </a:solidFill>
            </p:spPr>
          </p:sp>
          <p:sp>
            <p:nvSpPr>
              <p:cNvPr id="25" name="Freeform 25"/>
              <p:cNvSpPr/>
              <p:nvPr/>
            </p:nvSpPr>
            <p:spPr>
              <a:xfrm>
                <a:off x="0" y="3461147"/>
                <a:ext cx="1993798" cy="1057275"/>
              </a:xfrm>
              <a:custGeom>
                <a:avLst/>
                <a:gdLst/>
                <a:ahLst/>
                <a:cxnLst/>
                <a:rect l="l" t="t" r="r" b="b"/>
                <a:pathLst>
                  <a:path w="1993798" h="1057275">
                    <a:moveTo>
                      <a:pt x="0" y="0"/>
                    </a:moveTo>
                    <a:lnTo>
                      <a:pt x="1909216" y="0"/>
                    </a:lnTo>
                    <a:cubicBezTo>
                      <a:pt x="1931649" y="0"/>
                      <a:pt x="1953163" y="8911"/>
                      <a:pt x="1969025" y="24774"/>
                    </a:cubicBezTo>
                    <a:cubicBezTo>
                      <a:pt x="1984887" y="40636"/>
                      <a:pt x="1993798" y="62149"/>
                      <a:pt x="1993798" y="84582"/>
                    </a:cubicBezTo>
                    <a:lnTo>
                      <a:pt x="1993798" y="972693"/>
                    </a:lnTo>
                    <a:cubicBezTo>
                      <a:pt x="1993798" y="995126"/>
                      <a:pt x="1984887" y="1016639"/>
                      <a:pt x="1969025" y="1032501"/>
                    </a:cubicBezTo>
                    <a:cubicBezTo>
                      <a:pt x="1953163" y="1048363"/>
                      <a:pt x="1931649" y="1057275"/>
                      <a:pt x="1909216" y="1057275"/>
                    </a:cubicBezTo>
                    <a:lnTo>
                      <a:pt x="0" y="1057275"/>
                    </a:lnTo>
                    <a:close/>
                  </a:path>
                </a:pathLst>
              </a:custGeom>
              <a:solidFill>
                <a:srgbClr val="17EACD"/>
              </a:solidFill>
            </p:spPr>
          </p:sp>
          <p:sp>
            <p:nvSpPr>
              <p:cNvPr id="26" name="Freeform 26"/>
              <p:cNvSpPr/>
              <p:nvPr/>
            </p:nvSpPr>
            <p:spPr>
              <a:xfrm>
                <a:off x="0" y="4614862"/>
                <a:ext cx="2118100" cy="1057275"/>
              </a:xfrm>
              <a:custGeom>
                <a:avLst/>
                <a:gdLst/>
                <a:ahLst/>
                <a:cxnLst/>
                <a:rect l="l" t="t" r="r" b="b"/>
                <a:pathLst>
                  <a:path w="2118100" h="1057275">
                    <a:moveTo>
                      <a:pt x="0" y="0"/>
                    </a:moveTo>
                    <a:lnTo>
                      <a:pt x="2033518" y="0"/>
                    </a:lnTo>
                    <a:cubicBezTo>
                      <a:pt x="2080231" y="0"/>
                      <a:pt x="2118100" y="37869"/>
                      <a:pt x="2118100" y="84583"/>
                    </a:cubicBezTo>
                    <a:lnTo>
                      <a:pt x="2118100" y="972693"/>
                    </a:lnTo>
                    <a:cubicBezTo>
                      <a:pt x="2118100" y="1019407"/>
                      <a:pt x="2080231" y="1057276"/>
                      <a:pt x="2033518" y="1057276"/>
                    </a:cubicBezTo>
                    <a:lnTo>
                      <a:pt x="0" y="1057276"/>
                    </a:lnTo>
                    <a:close/>
                  </a:path>
                </a:pathLst>
              </a:custGeom>
              <a:solidFill>
                <a:srgbClr val="17EACD"/>
              </a:solidFill>
            </p:spPr>
          </p:sp>
          <p:sp>
            <p:nvSpPr>
              <p:cNvPr id="27" name="Freeform 27"/>
              <p:cNvSpPr/>
              <p:nvPr/>
            </p:nvSpPr>
            <p:spPr>
              <a:xfrm>
                <a:off x="0" y="5768578"/>
                <a:ext cx="3743274" cy="1057275"/>
              </a:xfrm>
              <a:custGeom>
                <a:avLst/>
                <a:gdLst/>
                <a:ahLst/>
                <a:cxnLst/>
                <a:rect l="l" t="t" r="r" b="b"/>
                <a:pathLst>
                  <a:path w="3743274" h="1057275">
                    <a:moveTo>
                      <a:pt x="0" y="0"/>
                    </a:moveTo>
                    <a:lnTo>
                      <a:pt x="3658692" y="0"/>
                    </a:lnTo>
                    <a:cubicBezTo>
                      <a:pt x="3681125" y="0"/>
                      <a:pt x="3702638" y="8912"/>
                      <a:pt x="3718501" y="24774"/>
                    </a:cubicBezTo>
                    <a:cubicBezTo>
                      <a:pt x="3734363" y="40636"/>
                      <a:pt x="3743274" y="62149"/>
                      <a:pt x="3743274" y="84582"/>
                    </a:cubicBezTo>
                    <a:lnTo>
                      <a:pt x="3743274" y="972693"/>
                    </a:lnTo>
                    <a:cubicBezTo>
                      <a:pt x="3743274" y="1019407"/>
                      <a:pt x="3705406" y="1057275"/>
                      <a:pt x="3658692" y="1057275"/>
                    </a:cubicBezTo>
                    <a:lnTo>
                      <a:pt x="0" y="1057275"/>
                    </a:lnTo>
                    <a:close/>
                  </a:path>
                </a:pathLst>
              </a:custGeom>
              <a:solidFill>
                <a:srgbClr val="17EACD"/>
              </a:solidFill>
            </p:spPr>
          </p:sp>
          <p:sp>
            <p:nvSpPr>
              <p:cNvPr id="28" name="Freeform 28"/>
              <p:cNvSpPr/>
              <p:nvPr/>
            </p:nvSpPr>
            <p:spPr>
              <a:xfrm>
                <a:off x="0" y="6922294"/>
                <a:ext cx="4678019" cy="1057275"/>
              </a:xfrm>
              <a:custGeom>
                <a:avLst/>
                <a:gdLst/>
                <a:ahLst/>
                <a:cxnLst/>
                <a:rect l="l" t="t" r="r" b="b"/>
                <a:pathLst>
                  <a:path w="4678019" h="1057275">
                    <a:moveTo>
                      <a:pt x="0" y="0"/>
                    </a:moveTo>
                    <a:lnTo>
                      <a:pt x="4593437" y="0"/>
                    </a:lnTo>
                    <a:cubicBezTo>
                      <a:pt x="4640151" y="0"/>
                      <a:pt x="4678019" y="37868"/>
                      <a:pt x="4678019" y="84581"/>
                    </a:cubicBezTo>
                    <a:lnTo>
                      <a:pt x="4678019" y="972693"/>
                    </a:lnTo>
                    <a:cubicBezTo>
                      <a:pt x="4678019" y="1019407"/>
                      <a:pt x="4640151" y="1057275"/>
                      <a:pt x="4593437" y="1057275"/>
                    </a:cubicBezTo>
                    <a:lnTo>
                      <a:pt x="0" y="1057275"/>
                    </a:lnTo>
                    <a:close/>
                  </a:path>
                </a:pathLst>
              </a:custGeom>
              <a:solidFill>
                <a:srgbClr val="17EACD"/>
              </a:solidFill>
            </p:spPr>
          </p:sp>
          <p:sp>
            <p:nvSpPr>
              <p:cNvPr id="29" name="Freeform 29"/>
              <p:cNvSpPr/>
              <p:nvPr/>
            </p:nvSpPr>
            <p:spPr>
              <a:xfrm>
                <a:off x="0" y="8076009"/>
                <a:ext cx="7643761" cy="1057275"/>
              </a:xfrm>
              <a:custGeom>
                <a:avLst/>
                <a:gdLst/>
                <a:ahLst/>
                <a:cxnLst/>
                <a:rect l="l" t="t" r="r" b="b"/>
                <a:pathLst>
                  <a:path w="7643761" h="1057275">
                    <a:moveTo>
                      <a:pt x="0" y="0"/>
                    </a:moveTo>
                    <a:lnTo>
                      <a:pt x="7559180" y="0"/>
                    </a:lnTo>
                    <a:cubicBezTo>
                      <a:pt x="7605893" y="0"/>
                      <a:pt x="7643761" y="37869"/>
                      <a:pt x="7643761" y="84582"/>
                    </a:cubicBezTo>
                    <a:lnTo>
                      <a:pt x="7643761" y="972694"/>
                    </a:lnTo>
                    <a:cubicBezTo>
                      <a:pt x="7643761" y="1019407"/>
                      <a:pt x="7605893" y="1057275"/>
                      <a:pt x="7559180" y="1057275"/>
                    </a:cubicBezTo>
                    <a:lnTo>
                      <a:pt x="0" y="1057275"/>
                    </a:lnTo>
                    <a:close/>
                  </a:path>
                </a:pathLst>
              </a:custGeom>
              <a:solidFill>
                <a:srgbClr val="17EACD"/>
              </a:solidFill>
            </p:spPr>
          </p:sp>
          <p:sp>
            <p:nvSpPr>
              <p:cNvPr id="30" name="Freeform 30"/>
              <p:cNvSpPr/>
              <p:nvPr/>
            </p:nvSpPr>
            <p:spPr>
              <a:xfrm>
                <a:off x="0" y="9229725"/>
                <a:ext cx="8584850" cy="1057275"/>
              </a:xfrm>
              <a:custGeom>
                <a:avLst/>
                <a:gdLst/>
                <a:ahLst/>
                <a:cxnLst/>
                <a:rect l="l" t="t" r="r" b="b"/>
                <a:pathLst>
                  <a:path w="8584850" h="1057275">
                    <a:moveTo>
                      <a:pt x="0" y="0"/>
                    </a:moveTo>
                    <a:lnTo>
                      <a:pt x="8500269" y="0"/>
                    </a:lnTo>
                    <a:cubicBezTo>
                      <a:pt x="8546982" y="0"/>
                      <a:pt x="8584850" y="37868"/>
                      <a:pt x="8584850" y="84582"/>
                    </a:cubicBezTo>
                    <a:lnTo>
                      <a:pt x="8584850" y="972693"/>
                    </a:lnTo>
                    <a:cubicBezTo>
                      <a:pt x="8584850" y="1019407"/>
                      <a:pt x="8546982" y="1057275"/>
                      <a:pt x="8500269" y="1057275"/>
                    </a:cubicBezTo>
                    <a:lnTo>
                      <a:pt x="0" y="1057275"/>
                    </a:lnTo>
                    <a:close/>
                  </a:path>
                </a:pathLst>
              </a:custGeom>
              <a:solidFill>
                <a:srgbClr val="17EACD"/>
              </a:solidFill>
            </p:spPr>
          </p:sp>
        </p:grpSp>
      </p:grpSp>
      <p:sp>
        <p:nvSpPr>
          <p:cNvPr id="31" name="TextBox 31"/>
          <p:cNvSpPr txBox="1"/>
          <p:nvPr/>
        </p:nvSpPr>
        <p:spPr>
          <a:xfrm>
            <a:off x="2594501" y="8746191"/>
            <a:ext cx="5989545" cy="949875"/>
          </a:xfrm>
          <a:prstGeom prst="rect">
            <a:avLst/>
          </a:prstGeom>
        </p:spPr>
        <p:txBody>
          <a:bodyPr lIns="0" tIns="0" rIns="0" bIns="0" rtlCol="0" anchor="t">
            <a:spAutoFit/>
          </a:bodyPr>
          <a:lstStyle/>
          <a:p>
            <a:pPr algn="ctr">
              <a:lnSpc>
                <a:spcPts val="3900"/>
              </a:lnSpc>
            </a:pPr>
            <a:r>
              <a:rPr lang="en-US" sz="3000" dirty="0">
                <a:solidFill>
                  <a:srgbClr val="FFFFFF"/>
                </a:solidFill>
                <a:latin typeface="Montserrat Classic"/>
              </a:rPr>
              <a:t>Number of cyber crimes reported across </a:t>
            </a:r>
            <a:r>
              <a:rPr lang="en-US" sz="3000" dirty="0" smtClean="0">
                <a:solidFill>
                  <a:srgbClr val="FFFFFF"/>
                </a:solidFill>
                <a:latin typeface="Montserrat Classic"/>
              </a:rPr>
              <a:t>Pakistan</a:t>
            </a:r>
            <a:endParaRPr lang="en-US" sz="3000" dirty="0">
              <a:solidFill>
                <a:srgbClr val="FFFFFF"/>
              </a:solidFill>
              <a:latin typeface="Montserrat Classic"/>
            </a:endParaRPr>
          </a:p>
        </p:txBody>
      </p:sp>
      <p:sp>
        <p:nvSpPr>
          <p:cNvPr id="32" name="TextBox 32"/>
          <p:cNvSpPr txBox="1"/>
          <p:nvPr/>
        </p:nvSpPr>
        <p:spPr>
          <a:xfrm>
            <a:off x="3120318" y="686921"/>
            <a:ext cx="13338882" cy="692497"/>
          </a:xfrm>
          <a:prstGeom prst="rect">
            <a:avLst/>
          </a:prstGeom>
        </p:spPr>
        <p:txBody>
          <a:bodyPr wrap="square" lIns="0" tIns="0" rIns="0" bIns="0" rtlCol="0" anchor="t">
            <a:spAutoFit/>
          </a:bodyPr>
          <a:lstStyle/>
          <a:p>
            <a:pPr algn="ctr">
              <a:lnSpc>
                <a:spcPts val="5400"/>
              </a:lnSpc>
            </a:pPr>
            <a:r>
              <a:rPr lang="en-US" sz="4500" dirty="0">
                <a:solidFill>
                  <a:srgbClr val="FFFFFF"/>
                </a:solidFill>
                <a:latin typeface="Radley"/>
              </a:rPr>
              <a:t>PHISHING ATTACK STATISTICS IN </a:t>
            </a:r>
            <a:r>
              <a:rPr lang="en-US" sz="4500" dirty="0" smtClean="0">
                <a:solidFill>
                  <a:srgbClr val="FFFFFF"/>
                </a:solidFill>
                <a:latin typeface="Radley"/>
              </a:rPr>
              <a:t>PAKISTAN </a:t>
            </a:r>
            <a:endParaRPr lang="en-US" sz="4500" dirty="0">
              <a:solidFill>
                <a:srgbClr val="FFFFFF"/>
              </a:solidFill>
              <a:latin typeface="Radley"/>
            </a:endParaRPr>
          </a:p>
        </p:txBody>
      </p:sp>
      <p:grpSp>
        <p:nvGrpSpPr>
          <p:cNvPr id="33" name="Group 33"/>
          <p:cNvGrpSpPr/>
          <p:nvPr/>
        </p:nvGrpSpPr>
        <p:grpSpPr>
          <a:xfrm>
            <a:off x="13386375" y="9415364"/>
            <a:ext cx="4194876" cy="318613"/>
            <a:chOff x="0" y="57151"/>
            <a:chExt cx="5593168" cy="424817"/>
          </a:xfrm>
        </p:grpSpPr>
        <p:sp>
          <p:nvSpPr>
            <p:cNvPr id="34" name="AutoShape 34"/>
            <p:cNvSpPr/>
            <p:nvPr/>
          </p:nvSpPr>
          <p:spPr>
            <a:xfrm>
              <a:off x="3107289" y="220389"/>
              <a:ext cx="2485879" cy="38100"/>
            </a:xfrm>
            <a:prstGeom prst="rect">
              <a:avLst/>
            </a:prstGeom>
            <a:solidFill>
              <a:srgbClr val="FFFFFF"/>
            </a:solidFill>
          </p:spPr>
        </p:sp>
        <p:sp>
          <p:nvSpPr>
            <p:cNvPr id="35" name="TextBox 35"/>
            <p:cNvSpPr txBox="1"/>
            <p:nvPr/>
          </p:nvSpPr>
          <p:spPr>
            <a:xfrm>
              <a:off x="0" y="57151"/>
              <a:ext cx="2072341" cy="424817"/>
            </a:xfrm>
            <a:prstGeom prst="rect">
              <a:avLst/>
            </a:prstGeom>
          </p:spPr>
          <p:txBody>
            <a:bodyPr lIns="0" tIns="0" rIns="0" bIns="0" rtlCol="0" anchor="t">
              <a:spAutoFit/>
            </a:bodyPr>
            <a:lstStyle/>
            <a:p>
              <a:pPr algn="r">
                <a:lnSpc>
                  <a:spcPts val="2399"/>
                </a:lnSpc>
              </a:pPr>
              <a:r>
                <a:rPr lang="en-US" sz="2399" dirty="0" smtClean="0">
                  <a:solidFill>
                    <a:srgbClr val="FFFFFF"/>
                  </a:solidFill>
                  <a:latin typeface="Radley"/>
                </a:rPr>
                <a:t>12</a:t>
              </a:r>
              <a:endParaRPr lang="en-US" sz="2399" dirty="0">
                <a:solidFill>
                  <a:srgbClr val="FFFFFF"/>
                </a:solidFill>
                <a:latin typeface="Radley"/>
              </a:endParaRPr>
            </a:p>
          </p:txBody>
        </p:sp>
      </p:grpSp>
      <p:sp>
        <p:nvSpPr>
          <p:cNvPr id="36" name="TextBox 36"/>
          <p:cNvSpPr txBox="1"/>
          <p:nvPr/>
        </p:nvSpPr>
        <p:spPr>
          <a:xfrm>
            <a:off x="8749670" y="3275479"/>
            <a:ext cx="8831580" cy="5170646"/>
          </a:xfrm>
          <a:prstGeom prst="rect">
            <a:avLst/>
          </a:prstGeom>
        </p:spPr>
        <p:txBody>
          <a:bodyPr lIns="0" tIns="0" rIns="0" bIns="0" rtlCol="0" anchor="t">
            <a:spAutoFit/>
          </a:bodyPr>
          <a:lstStyle/>
          <a:p>
            <a:r>
              <a:rPr lang="en-US" sz="4800" dirty="0"/>
              <a:t>Phishing is the most common form of cyber crime, with an estimated 3.4 billion spam emails sent every day</a:t>
            </a:r>
            <a:r>
              <a:rPr lang="en-US" sz="4800" dirty="0" smtClean="0"/>
              <a:t>. </a:t>
            </a:r>
            <a:r>
              <a:rPr lang="en-US" sz="4800" dirty="0"/>
              <a:t>Over 48% of emails sent in 2022 were spam.</a:t>
            </a:r>
          </a:p>
          <a:p>
            <a:endParaRPr lang="en-US" sz="4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sp>
        <p:nvSpPr>
          <p:cNvPr id="5" name="TextBox 5"/>
          <p:cNvSpPr txBox="1"/>
          <p:nvPr/>
        </p:nvSpPr>
        <p:spPr>
          <a:xfrm>
            <a:off x="1958977" y="8746191"/>
            <a:ext cx="5989545" cy="986118"/>
          </a:xfrm>
          <a:prstGeom prst="rect">
            <a:avLst/>
          </a:prstGeom>
        </p:spPr>
        <p:txBody>
          <a:bodyPr lIns="0" tIns="0" rIns="0" bIns="0" rtlCol="0" anchor="t">
            <a:spAutoFit/>
          </a:bodyPr>
          <a:lstStyle/>
          <a:p>
            <a:pPr algn="ctr">
              <a:lnSpc>
                <a:spcPts val="3900"/>
              </a:lnSpc>
            </a:pPr>
            <a:r>
              <a:rPr lang="en-US" sz="3000" dirty="0">
                <a:solidFill>
                  <a:srgbClr val="FFFFFF"/>
                </a:solidFill>
                <a:latin typeface="Montserrat Classic"/>
              </a:rPr>
              <a:t>Most targeted industry</a:t>
            </a:r>
          </a:p>
          <a:p>
            <a:pPr algn="ctr">
              <a:lnSpc>
                <a:spcPts val="3900"/>
              </a:lnSpc>
            </a:pPr>
            <a:r>
              <a:rPr lang="en-US" sz="3000" dirty="0">
                <a:solidFill>
                  <a:srgbClr val="FFFFFF"/>
                </a:solidFill>
                <a:latin typeface="Montserrat Classic"/>
              </a:rPr>
              <a:t>, first quarter of 2021</a:t>
            </a:r>
          </a:p>
        </p:txBody>
      </p:sp>
      <p:sp>
        <p:nvSpPr>
          <p:cNvPr id="6" name="TextBox 6"/>
          <p:cNvSpPr txBox="1"/>
          <p:nvPr/>
        </p:nvSpPr>
        <p:spPr>
          <a:xfrm>
            <a:off x="1980302" y="686921"/>
            <a:ext cx="14327396" cy="692497"/>
          </a:xfrm>
          <a:prstGeom prst="rect">
            <a:avLst/>
          </a:prstGeom>
        </p:spPr>
        <p:txBody>
          <a:bodyPr lIns="0" tIns="0" rIns="0" bIns="0" rtlCol="0" anchor="t">
            <a:spAutoFit/>
          </a:bodyPr>
          <a:lstStyle/>
          <a:p>
            <a:pPr algn="ctr">
              <a:lnSpc>
                <a:spcPts val="5400"/>
              </a:lnSpc>
            </a:pPr>
            <a:r>
              <a:rPr lang="en-US" sz="4500" dirty="0">
                <a:solidFill>
                  <a:srgbClr val="17EACD"/>
                </a:solidFill>
                <a:latin typeface="Radley"/>
              </a:rPr>
              <a:t>PHISHING ATTACK STATISTICS</a:t>
            </a:r>
          </a:p>
        </p:txBody>
      </p:sp>
      <p:grpSp>
        <p:nvGrpSpPr>
          <p:cNvPr id="7" name="Group 7"/>
          <p:cNvGrpSpPr/>
          <p:nvPr/>
        </p:nvGrpSpPr>
        <p:grpSpPr>
          <a:xfrm>
            <a:off x="1028700" y="2233522"/>
            <a:ext cx="7850100" cy="5819957"/>
            <a:chOff x="0" y="0"/>
            <a:chExt cx="10466800" cy="7759942"/>
          </a:xfrm>
        </p:grpSpPr>
        <p:sp>
          <p:nvSpPr>
            <p:cNvPr id="8" name="TextBox 8"/>
            <p:cNvSpPr txBox="1"/>
            <p:nvPr/>
          </p:nvSpPr>
          <p:spPr>
            <a:xfrm>
              <a:off x="8132840" y="949845"/>
              <a:ext cx="2333959" cy="705533"/>
            </a:xfrm>
            <a:prstGeom prst="rect">
              <a:avLst/>
            </a:prstGeom>
          </p:spPr>
          <p:txBody>
            <a:bodyPr lIns="0" tIns="0" rIns="0" bIns="0" rtlCol="0" anchor="t">
              <a:spAutoFit/>
            </a:bodyPr>
            <a:lstStyle/>
            <a:p>
              <a:pPr algn="ctr">
                <a:lnSpc>
                  <a:spcPts val="2157"/>
                </a:lnSpc>
              </a:pPr>
              <a:r>
                <a:rPr lang="en-US" sz="1541">
                  <a:solidFill>
                    <a:srgbClr val="FFFFFF"/>
                  </a:solidFill>
                  <a:latin typeface="Open Sans Light"/>
                </a:rPr>
                <a:t>Financial Institution </a:t>
              </a:r>
            </a:p>
            <a:p>
              <a:pPr algn="ctr">
                <a:lnSpc>
                  <a:spcPts val="2157"/>
                </a:lnSpc>
              </a:pPr>
              <a:r>
                <a:rPr lang="en-US" sz="1541">
                  <a:solidFill>
                    <a:srgbClr val="FFFFFF"/>
                  </a:solidFill>
                  <a:latin typeface="Open Sans Light"/>
                </a:rPr>
                <a:t>24.7%</a:t>
              </a:r>
            </a:p>
          </p:txBody>
        </p:sp>
        <p:sp>
          <p:nvSpPr>
            <p:cNvPr id="9" name="TextBox 9"/>
            <p:cNvSpPr txBox="1"/>
            <p:nvPr/>
          </p:nvSpPr>
          <p:spPr>
            <a:xfrm>
              <a:off x="8324942" y="6248787"/>
              <a:ext cx="1463996" cy="705533"/>
            </a:xfrm>
            <a:prstGeom prst="rect">
              <a:avLst/>
            </a:prstGeom>
          </p:spPr>
          <p:txBody>
            <a:bodyPr lIns="0" tIns="0" rIns="0" bIns="0" rtlCol="0" anchor="t">
              <a:spAutoFit/>
            </a:bodyPr>
            <a:lstStyle/>
            <a:p>
              <a:pPr algn="ctr">
                <a:lnSpc>
                  <a:spcPts val="2157"/>
                </a:lnSpc>
              </a:pPr>
              <a:r>
                <a:rPr lang="en-US" sz="1541">
                  <a:solidFill>
                    <a:srgbClr val="FFFFFF"/>
                  </a:solidFill>
                  <a:latin typeface="Open Sans Light"/>
                </a:rPr>
                <a:t>Socila Media</a:t>
              </a:r>
            </a:p>
            <a:p>
              <a:pPr algn="ctr">
                <a:lnSpc>
                  <a:spcPts val="2157"/>
                </a:lnSpc>
              </a:pPr>
              <a:r>
                <a:rPr lang="en-US" sz="1541">
                  <a:solidFill>
                    <a:srgbClr val="FFFFFF"/>
                  </a:solidFill>
                  <a:latin typeface="Open Sans Light"/>
                </a:rPr>
                <a:t>23.7%</a:t>
              </a:r>
            </a:p>
          </p:txBody>
        </p:sp>
        <p:sp>
          <p:nvSpPr>
            <p:cNvPr id="10" name="TextBox 10"/>
            <p:cNvSpPr txBox="1"/>
            <p:nvPr/>
          </p:nvSpPr>
          <p:spPr>
            <a:xfrm>
              <a:off x="3186191" y="7054409"/>
              <a:ext cx="719506" cy="705533"/>
            </a:xfrm>
            <a:prstGeom prst="rect">
              <a:avLst/>
            </a:prstGeom>
          </p:spPr>
          <p:txBody>
            <a:bodyPr lIns="0" tIns="0" rIns="0" bIns="0" rtlCol="0" anchor="t">
              <a:spAutoFit/>
            </a:bodyPr>
            <a:lstStyle/>
            <a:p>
              <a:pPr algn="ctr">
                <a:lnSpc>
                  <a:spcPts val="2157"/>
                </a:lnSpc>
              </a:pPr>
              <a:r>
                <a:rPr lang="en-US" sz="1541">
                  <a:solidFill>
                    <a:srgbClr val="FFFFFF"/>
                  </a:solidFill>
                  <a:latin typeface="Open Sans Light"/>
                </a:rPr>
                <a:t>SaaS</a:t>
              </a:r>
            </a:p>
            <a:p>
              <a:pPr algn="ctr">
                <a:lnSpc>
                  <a:spcPts val="2157"/>
                </a:lnSpc>
              </a:pPr>
              <a:r>
                <a:rPr lang="en-US" sz="1541">
                  <a:solidFill>
                    <a:srgbClr val="FFFFFF"/>
                  </a:solidFill>
                  <a:latin typeface="Open Sans Light"/>
                </a:rPr>
                <a:t>19.7%</a:t>
              </a:r>
            </a:p>
          </p:txBody>
        </p:sp>
        <p:sp>
          <p:nvSpPr>
            <p:cNvPr id="11" name="TextBox 11"/>
            <p:cNvSpPr txBox="1"/>
            <p:nvPr/>
          </p:nvSpPr>
          <p:spPr>
            <a:xfrm>
              <a:off x="550453" y="4358551"/>
              <a:ext cx="1093375" cy="705533"/>
            </a:xfrm>
            <a:prstGeom prst="rect">
              <a:avLst/>
            </a:prstGeom>
          </p:spPr>
          <p:txBody>
            <a:bodyPr lIns="0" tIns="0" rIns="0" bIns="0" rtlCol="0" anchor="t">
              <a:spAutoFit/>
            </a:bodyPr>
            <a:lstStyle/>
            <a:p>
              <a:pPr algn="ctr">
                <a:lnSpc>
                  <a:spcPts val="2157"/>
                </a:lnSpc>
              </a:pPr>
              <a:r>
                <a:rPr lang="en-US" sz="1541">
                  <a:solidFill>
                    <a:srgbClr val="FFFFFF"/>
                  </a:solidFill>
                  <a:latin typeface="Open Sans Light"/>
                </a:rPr>
                <a:t>Payment </a:t>
              </a:r>
            </a:p>
            <a:p>
              <a:pPr algn="ctr">
                <a:lnSpc>
                  <a:spcPts val="2157"/>
                </a:lnSpc>
              </a:pPr>
              <a:r>
                <a:rPr lang="en-US" sz="1541">
                  <a:solidFill>
                    <a:srgbClr val="FFFFFF"/>
                  </a:solidFill>
                  <a:latin typeface="Open Sans Light"/>
                </a:rPr>
                <a:t>8.5%</a:t>
              </a:r>
            </a:p>
          </p:txBody>
        </p:sp>
        <p:sp>
          <p:nvSpPr>
            <p:cNvPr id="12" name="TextBox 12"/>
            <p:cNvSpPr txBox="1"/>
            <p:nvPr/>
          </p:nvSpPr>
          <p:spPr>
            <a:xfrm>
              <a:off x="4134752" y="-28575"/>
              <a:ext cx="685477" cy="705533"/>
            </a:xfrm>
            <a:prstGeom prst="rect">
              <a:avLst/>
            </a:prstGeom>
          </p:spPr>
          <p:txBody>
            <a:bodyPr lIns="0" tIns="0" rIns="0" bIns="0" rtlCol="0" anchor="t">
              <a:spAutoFit/>
            </a:bodyPr>
            <a:lstStyle/>
            <a:p>
              <a:pPr algn="ctr">
                <a:lnSpc>
                  <a:spcPts val="2157"/>
                </a:lnSpc>
              </a:pPr>
              <a:r>
                <a:rPr lang="en-US" sz="1541">
                  <a:solidFill>
                    <a:srgbClr val="FFFFFF"/>
                  </a:solidFill>
                  <a:latin typeface="Open Sans Light"/>
                </a:rPr>
                <a:t>Other</a:t>
              </a:r>
            </a:p>
            <a:p>
              <a:pPr algn="ctr">
                <a:lnSpc>
                  <a:spcPts val="2157"/>
                </a:lnSpc>
              </a:pPr>
              <a:r>
                <a:rPr lang="en-US" sz="1541">
                  <a:solidFill>
                    <a:srgbClr val="FFFFFF"/>
                  </a:solidFill>
                  <a:latin typeface="Open Sans Light"/>
                </a:rPr>
                <a:t>8%</a:t>
              </a:r>
            </a:p>
          </p:txBody>
        </p:sp>
        <p:sp>
          <p:nvSpPr>
            <p:cNvPr id="13" name="TextBox 13"/>
            <p:cNvSpPr txBox="1"/>
            <p:nvPr/>
          </p:nvSpPr>
          <p:spPr>
            <a:xfrm>
              <a:off x="256695" y="2432347"/>
              <a:ext cx="1545296" cy="705533"/>
            </a:xfrm>
            <a:prstGeom prst="rect">
              <a:avLst/>
            </a:prstGeom>
          </p:spPr>
          <p:txBody>
            <a:bodyPr lIns="0" tIns="0" rIns="0" bIns="0" rtlCol="0" anchor="t">
              <a:spAutoFit/>
            </a:bodyPr>
            <a:lstStyle/>
            <a:p>
              <a:pPr algn="ctr">
                <a:lnSpc>
                  <a:spcPts val="2157"/>
                </a:lnSpc>
              </a:pPr>
              <a:r>
                <a:rPr lang="en-US" sz="1541">
                  <a:solidFill>
                    <a:srgbClr val="FFFFFF"/>
                  </a:solidFill>
                  <a:latin typeface="Open Sans Light"/>
                </a:rPr>
                <a:t>E-commerce </a:t>
              </a:r>
            </a:p>
            <a:p>
              <a:pPr algn="ctr">
                <a:lnSpc>
                  <a:spcPts val="2157"/>
                </a:lnSpc>
              </a:pPr>
              <a:r>
                <a:rPr lang="en-US" sz="1541">
                  <a:solidFill>
                    <a:srgbClr val="FFFFFF"/>
                  </a:solidFill>
                  <a:latin typeface="Open Sans Light"/>
                </a:rPr>
                <a:t>7.6%</a:t>
              </a:r>
            </a:p>
          </p:txBody>
        </p:sp>
        <p:sp>
          <p:nvSpPr>
            <p:cNvPr id="14" name="TextBox 14"/>
            <p:cNvSpPr txBox="1"/>
            <p:nvPr/>
          </p:nvSpPr>
          <p:spPr>
            <a:xfrm>
              <a:off x="0" y="1053687"/>
              <a:ext cx="2641020" cy="705533"/>
            </a:xfrm>
            <a:prstGeom prst="rect">
              <a:avLst/>
            </a:prstGeom>
          </p:spPr>
          <p:txBody>
            <a:bodyPr lIns="0" tIns="0" rIns="0" bIns="0" rtlCol="0" anchor="t">
              <a:spAutoFit/>
            </a:bodyPr>
            <a:lstStyle/>
            <a:p>
              <a:pPr algn="ctr">
                <a:lnSpc>
                  <a:spcPts val="2157"/>
                </a:lnSpc>
              </a:pPr>
              <a:r>
                <a:rPr lang="en-US" sz="1541">
                  <a:solidFill>
                    <a:srgbClr val="FFFFFF"/>
                  </a:solidFill>
                  <a:latin typeface="Open Sans Light"/>
                </a:rPr>
                <a:t>Logistics and shipping </a:t>
              </a:r>
            </a:p>
            <a:p>
              <a:pPr algn="ctr">
                <a:lnSpc>
                  <a:spcPts val="2157"/>
                </a:lnSpc>
              </a:pPr>
              <a:r>
                <a:rPr lang="en-US" sz="1541">
                  <a:solidFill>
                    <a:srgbClr val="FFFFFF"/>
                  </a:solidFill>
                  <a:latin typeface="Open Sans Light"/>
                </a:rPr>
                <a:t>5.8%</a:t>
              </a:r>
            </a:p>
          </p:txBody>
        </p:sp>
        <p:grpSp>
          <p:nvGrpSpPr>
            <p:cNvPr id="15" name="Group 15"/>
            <p:cNvGrpSpPr>
              <a:grpSpLocks noChangeAspect="1"/>
            </p:cNvGrpSpPr>
            <p:nvPr/>
          </p:nvGrpSpPr>
          <p:grpSpPr>
            <a:xfrm>
              <a:off x="2135198" y="764788"/>
              <a:ext cx="6605522" cy="6605522"/>
              <a:chOff x="0" y="0"/>
              <a:chExt cx="2540000" cy="2540000"/>
            </a:xfrm>
          </p:grpSpPr>
          <p:sp>
            <p:nvSpPr>
              <p:cNvPr id="16" name="Freeform 16"/>
              <p:cNvSpPr/>
              <p:nvPr/>
            </p:nvSpPr>
            <p:spPr>
              <a:xfrm>
                <a:off x="1270000" y="0"/>
                <a:ext cx="1279580" cy="1307483"/>
              </a:xfrm>
              <a:custGeom>
                <a:avLst/>
                <a:gdLst/>
                <a:ahLst/>
                <a:cxnLst/>
                <a:rect l="l" t="t" r="r" b="b"/>
                <a:pathLst>
                  <a:path w="1279580" h="1307483">
                    <a:moveTo>
                      <a:pt x="0" y="0"/>
                    </a:moveTo>
                    <a:cubicBezTo>
                      <a:pt x="343325" y="0"/>
                      <a:pt x="672023" y="139002"/>
                      <a:pt x="911181" y="385326"/>
                    </a:cubicBezTo>
                    <a:cubicBezTo>
                      <a:pt x="1150339" y="631650"/>
                      <a:pt x="1279580" y="964307"/>
                      <a:pt x="1269447" y="1307483"/>
                    </a:cubicBezTo>
                    <a:lnTo>
                      <a:pt x="634723" y="1288741"/>
                    </a:lnTo>
                    <a:cubicBezTo>
                      <a:pt x="639790" y="1117154"/>
                      <a:pt x="575170" y="950825"/>
                      <a:pt x="455591" y="827663"/>
                    </a:cubicBezTo>
                    <a:cubicBezTo>
                      <a:pt x="336012" y="704501"/>
                      <a:pt x="171662" y="635000"/>
                      <a:pt x="0" y="635000"/>
                    </a:cubicBezTo>
                    <a:close/>
                  </a:path>
                </a:pathLst>
              </a:custGeom>
              <a:solidFill>
                <a:srgbClr val="17EACD"/>
              </a:solidFill>
            </p:spPr>
          </p:sp>
          <p:sp>
            <p:nvSpPr>
              <p:cNvPr id="17" name="Freeform 17"/>
              <p:cNvSpPr/>
              <p:nvPr/>
            </p:nvSpPr>
            <p:spPr>
              <a:xfrm>
                <a:off x="1304264" y="1243990"/>
                <a:ext cx="1249496" cy="1294160"/>
              </a:xfrm>
              <a:custGeom>
                <a:avLst/>
                <a:gdLst/>
                <a:ahLst/>
                <a:cxnLst/>
                <a:rect l="l" t="t" r="r" b="b"/>
                <a:pathLst>
                  <a:path w="1249496" h="1294160">
                    <a:moveTo>
                      <a:pt x="1235470" y="0"/>
                    </a:moveTo>
                    <a:cubicBezTo>
                      <a:pt x="1249495" y="684699"/>
                      <a:pt x="718108" y="1257207"/>
                      <a:pt x="34263" y="1294160"/>
                    </a:cubicBezTo>
                    <a:lnTo>
                      <a:pt x="0" y="660085"/>
                    </a:lnTo>
                    <a:cubicBezTo>
                      <a:pt x="341922" y="641608"/>
                      <a:pt x="607616" y="355354"/>
                      <a:pt x="600603" y="13005"/>
                    </a:cubicBezTo>
                    <a:close/>
                  </a:path>
                </a:pathLst>
              </a:custGeom>
              <a:solidFill>
                <a:srgbClr val="00C0CF"/>
              </a:solidFill>
            </p:spPr>
          </p:sp>
          <p:sp>
            <p:nvSpPr>
              <p:cNvPr id="18" name="Freeform 18"/>
              <p:cNvSpPr/>
              <p:nvPr/>
            </p:nvSpPr>
            <p:spPr>
              <a:xfrm>
                <a:off x="95158" y="1511168"/>
                <a:ext cx="1306664" cy="1080473"/>
              </a:xfrm>
              <a:custGeom>
                <a:avLst/>
                <a:gdLst/>
                <a:ahLst/>
                <a:cxnLst/>
                <a:rect l="l" t="t" r="r" b="b"/>
                <a:pathLst>
                  <a:path w="1306664" h="1080473">
                    <a:moveTo>
                      <a:pt x="1306664" y="1021972"/>
                    </a:moveTo>
                    <a:cubicBezTo>
                      <a:pt x="746107" y="1080472"/>
                      <a:pt x="214051" y="762539"/>
                      <a:pt x="0" y="241167"/>
                    </a:cubicBezTo>
                    <a:lnTo>
                      <a:pt x="587421" y="0"/>
                    </a:lnTo>
                    <a:cubicBezTo>
                      <a:pt x="694447" y="260686"/>
                      <a:pt x="960475" y="419652"/>
                      <a:pt x="1240753" y="390402"/>
                    </a:cubicBezTo>
                    <a:close/>
                  </a:path>
                </a:pathLst>
              </a:custGeom>
              <a:solidFill>
                <a:srgbClr val="0094C7"/>
              </a:solidFill>
            </p:spPr>
          </p:sp>
          <p:sp>
            <p:nvSpPr>
              <p:cNvPr id="19" name="Freeform 19"/>
              <p:cNvSpPr/>
              <p:nvPr/>
            </p:nvSpPr>
            <p:spPr>
              <a:xfrm>
                <a:off x="-22825" y="1085104"/>
                <a:ext cx="718192" cy="725346"/>
              </a:xfrm>
              <a:custGeom>
                <a:avLst/>
                <a:gdLst/>
                <a:ahLst/>
                <a:cxnLst/>
                <a:rect l="l" t="t" r="r" b="b"/>
                <a:pathLst>
                  <a:path w="718192" h="725346">
                    <a:moveTo>
                      <a:pt x="143558" y="725346"/>
                    </a:moveTo>
                    <a:cubicBezTo>
                      <a:pt x="37288" y="499362"/>
                      <a:pt x="0" y="247063"/>
                      <a:pt x="36356" y="0"/>
                    </a:cubicBezTo>
                    <a:lnTo>
                      <a:pt x="664591" y="92448"/>
                    </a:lnTo>
                    <a:cubicBezTo>
                      <a:pt x="646412" y="215980"/>
                      <a:pt x="665056" y="342129"/>
                      <a:pt x="718192" y="455121"/>
                    </a:cubicBezTo>
                    <a:close/>
                  </a:path>
                </a:pathLst>
              </a:custGeom>
              <a:solidFill>
                <a:srgbClr val="0067B0"/>
              </a:solidFill>
            </p:spPr>
          </p:sp>
          <p:sp>
            <p:nvSpPr>
              <p:cNvPr id="20" name="Freeform 20"/>
              <p:cNvSpPr/>
              <p:nvPr/>
            </p:nvSpPr>
            <p:spPr>
              <a:xfrm>
                <a:off x="5861" y="526859"/>
                <a:ext cx="749202" cy="682207"/>
              </a:xfrm>
              <a:custGeom>
                <a:avLst/>
                <a:gdLst/>
                <a:ahLst/>
                <a:cxnLst/>
                <a:rect l="l" t="t" r="r" b="b"/>
                <a:pathLst>
                  <a:path w="749202" h="682207">
                    <a:moveTo>
                      <a:pt x="0" y="621273"/>
                    </a:moveTo>
                    <a:cubicBezTo>
                      <a:pt x="21614" y="397072"/>
                      <a:pt x="102465" y="182653"/>
                      <a:pt x="234265" y="0"/>
                    </a:cubicBezTo>
                    <a:lnTo>
                      <a:pt x="749202" y="371570"/>
                    </a:lnTo>
                    <a:cubicBezTo>
                      <a:pt x="683302" y="462897"/>
                      <a:pt x="642876" y="570107"/>
                      <a:pt x="632069" y="682207"/>
                    </a:cubicBezTo>
                    <a:close/>
                  </a:path>
                </a:pathLst>
              </a:custGeom>
              <a:solidFill>
                <a:srgbClr val="003B89"/>
              </a:solidFill>
            </p:spPr>
          </p:sp>
          <p:sp>
            <p:nvSpPr>
              <p:cNvPr id="21" name="Freeform 21"/>
              <p:cNvSpPr/>
              <p:nvPr/>
            </p:nvSpPr>
            <p:spPr>
              <a:xfrm>
                <a:off x="204271" y="207838"/>
                <a:ext cx="717622" cy="716792"/>
              </a:xfrm>
              <a:custGeom>
                <a:avLst/>
                <a:gdLst/>
                <a:ahLst/>
                <a:cxnLst/>
                <a:rect l="l" t="t" r="r" b="b"/>
                <a:pathLst>
                  <a:path w="717622" h="716792">
                    <a:moveTo>
                      <a:pt x="0" y="371422"/>
                    </a:moveTo>
                    <a:cubicBezTo>
                      <a:pt x="96018" y="223277"/>
                      <a:pt x="221868" y="96779"/>
                      <a:pt x="369516" y="0"/>
                    </a:cubicBezTo>
                    <a:lnTo>
                      <a:pt x="717623" y="531081"/>
                    </a:lnTo>
                    <a:cubicBezTo>
                      <a:pt x="643798" y="579470"/>
                      <a:pt x="580874" y="642720"/>
                      <a:pt x="532865" y="716792"/>
                    </a:cubicBezTo>
                    <a:close/>
                  </a:path>
                </a:pathLst>
              </a:custGeom>
              <a:solidFill>
                <a:srgbClr val="68509D"/>
              </a:solidFill>
            </p:spPr>
          </p:sp>
          <p:sp>
            <p:nvSpPr>
              <p:cNvPr id="22" name="Freeform 22"/>
              <p:cNvSpPr/>
              <p:nvPr/>
            </p:nvSpPr>
            <p:spPr>
              <a:xfrm>
                <a:off x="521572" y="128744"/>
                <a:ext cx="469845" cy="628237"/>
              </a:xfrm>
              <a:custGeom>
                <a:avLst/>
                <a:gdLst/>
                <a:ahLst/>
                <a:cxnLst/>
                <a:rect l="l" t="t" r="r" b="b"/>
                <a:pathLst>
                  <a:path w="469845" h="628237">
                    <a:moveTo>
                      <a:pt x="0" y="115218"/>
                    </a:moveTo>
                    <a:cubicBezTo>
                      <a:pt x="60247" y="71271"/>
                      <a:pt x="124248" y="32716"/>
                      <a:pt x="191261" y="0"/>
                    </a:cubicBezTo>
                    <a:lnTo>
                      <a:pt x="469845" y="570628"/>
                    </a:lnTo>
                    <a:cubicBezTo>
                      <a:pt x="436338" y="586986"/>
                      <a:pt x="404337" y="606263"/>
                      <a:pt x="374214" y="628237"/>
                    </a:cubicBezTo>
                    <a:close/>
                  </a:path>
                </a:pathLst>
              </a:custGeom>
              <a:solidFill>
                <a:srgbClr val="A469AB"/>
              </a:solidFill>
            </p:spPr>
          </p:sp>
          <p:sp>
            <p:nvSpPr>
              <p:cNvPr id="23" name="Freeform 23"/>
              <p:cNvSpPr/>
              <p:nvPr/>
            </p:nvSpPr>
            <p:spPr>
              <a:xfrm>
                <a:off x="656490" y="0"/>
                <a:ext cx="613446" cy="714009"/>
              </a:xfrm>
              <a:custGeom>
                <a:avLst/>
                <a:gdLst/>
                <a:ahLst/>
                <a:cxnLst/>
                <a:rect l="l" t="t" r="r" b="b"/>
                <a:pathLst>
                  <a:path w="613446" h="714009">
                    <a:moveTo>
                      <a:pt x="0" y="158017"/>
                    </a:moveTo>
                    <a:cubicBezTo>
                      <a:pt x="187834" y="54385"/>
                      <a:pt x="398858" y="21"/>
                      <a:pt x="613383" y="0"/>
                    </a:cubicBezTo>
                    <a:lnTo>
                      <a:pt x="613447" y="635000"/>
                    </a:lnTo>
                    <a:cubicBezTo>
                      <a:pt x="506184" y="635011"/>
                      <a:pt x="400672" y="662192"/>
                      <a:pt x="306755" y="714009"/>
                    </a:cubicBezTo>
                    <a:close/>
                  </a:path>
                </a:pathLst>
              </a:custGeom>
              <a:solidFill>
                <a:srgbClr val="D68AB7"/>
              </a:solidFill>
            </p:spPr>
          </p:sp>
          <p:sp>
            <p:nvSpPr>
              <p:cNvPr id="24" name="Freeform 24"/>
              <p:cNvSpPr/>
              <p:nvPr/>
            </p:nvSpPr>
            <p:spPr>
              <a:xfrm>
                <a:off x="1270000" y="0"/>
                <a:ext cx="127" cy="635000"/>
              </a:xfrm>
              <a:custGeom>
                <a:avLst/>
                <a:gdLst/>
                <a:ahLst/>
                <a:cxnLst/>
                <a:rect l="l" t="t" r="r" b="b"/>
                <a:pathLst>
                  <a:path w="127" h="635000">
                    <a:moveTo>
                      <a:pt x="0" y="0"/>
                    </a:moveTo>
                    <a:cubicBezTo>
                      <a:pt x="42" y="0"/>
                      <a:pt x="85" y="0"/>
                      <a:pt x="127" y="0"/>
                    </a:cubicBezTo>
                    <a:lnTo>
                      <a:pt x="63" y="635000"/>
                    </a:lnTo>
                    <a:cubicBezTo>
                      <a:pt x="42" y="635000"/>
                      <a:pt x="21" y="635000"/>
                      <a:pt x="0" y="635000"/>
                    </a:cubicBezTo>
                    <a:close/>
                  </a:path>
                </a:pathLst>
              </a:custGeom>
              <a:solidFill>
                <a:srgbClr val="FFB0C6"/>
              </a:solidFill>
            </p:spPr>
          </p:sp>
        </p:grpSp>
      </p:grpSp>
      <p:grpSp>
        <p:nvGrpSpPr>
          <p:cNvPr id="25" name="Group 25"/>
          <p:cNvGrpSpPr/>
          <p:nvPr/>
        </p:nvGrpSpPr>
        <p:grpSpPr>
          <a:xfrm>
            <a:off x="13386375" y="9415364"/>
            <a:ext cx="4194876" cy="318613"/>
            <a:chOff x="0" y="57151"/>
            <a:chExt cx="5593168" cy="424817"/>
          </a:xfrm>
        </p:grpSpPr>
        <p:sp>
          <p:nvSpPr>
            <p:cNvPr id="26" name="AutoShape 26"/>
            <p:cNvSpPr/>
            <p:nvPr/>
          </p:nvSpPr>
          <p:spPr>
            <a:xfrm>
              <a:off x="3107289" y="220389"/>
              <a:ext cx="2485879" cy="38100"/>
            </a:xfrm>
            <a:prstGeom prst="rect">
              <a:avLst/>
            </a:prstGeom>
            <a:solidFill>
              <a:srgbClr val="FFFFFF"/>
            </a:solidFill>
          </p:spPr>
        </p:sp>
        <p:sp>
          <p:nvSpPr>
            <p:cNvPr id="27" name="TextBox 27"/>
            <p:cNvSpPr txBox="1"/>
            <p:nvPr/>
          </p:nvSpPr>
          <p:spPr>
            <a:xfrm>
              <a:off x="0" y="57151"/>
              <a:ext cx="2072341" cy="424817"/>
            </a:xfrm>
            <a:prstGeom prst="rect">
              <a:avLst/>
            </a:prstGeom>
          </p:spPr>
          <p:txBody>
            <a:bodyPr lIns="0" tIns="0" rIns="0" bIns="0" rtlCol="0" anchor="t">
              <a:spAutoFit/>
            </a:bodyPr>
            <a:lstStyle/>
            <a:p>
              <a:pPr algn="r">
                <a:lnSpc>
                  <a:spcPts val="2399"/>
                </a:lnSpc>
              </a:pPr>
              <a:r>
                <a:rPr lang="en-US" sz="2399" dirty="0" smtClean="0">
                  <a:solidFill>
                    <a:srgbClr val="FFFFFF"/>
                  </a:solidFill>
                  <a:latin typeface="Radley"/>
                </a:rPr>
                <a:t>13</a:t>
              </a:r>
              <a:endParaRPr lang="en-US" sz="2399" dirty="0">
                <a:solidFill>
                  <a:srgbClr val="FFFFFF"/>
                </a:solidFill>
                <a:latin typeface="Radley"/>
              </a:endParaRPr>
            </a:p>
          </p:txBody>
        </p:sp>
      </p:grpSp>
      <p:sp>
        <p:nvSpPr>
          <p:cNvPr id="28" name="TextBox 28"/>
          <p:cNvSpPr txBox="1"/>
          <p:nvPr/>
        </p:nvSpPr>
        <p:spPr>
          <a:xfrm>
            <a:off x="9921535" y="2521062"/>
            <a:ext cx="7245032" cy="6263229"/>
          </a:xfrm>
          <a:prstGeom prst="rect">
            <a:avLst/>
          </a:prstGeom>
        </p:spPr>
        <p:txBody>
          <a:bodyPr lIns="0" tIns="0" rIns="0" bIns="0" rtlCol="0" anchor="t">
            <a:spAutoFit/>
          </a:bodyPr>
          <a:lstStyle/>
          <a:p>
            <a:pPr algn="r">
              <a:lnSpc>
                <a:spcPts val="4160"/>
              </a:lnSpc>
            </a:pPr>
            <a:r>
              <a:rPr lang="en-US" sz="3200">
                <a:solidFill>
                  <a:srgbClr val="FFFFFF"/>
                </a:solidFill>
                <a:latin typeface="Montserrat Classic"/>
              </a:rPr>
              <a:t>During the first quarter of 2021, 24.9% of phishing attacks worldwide were directed towards financial institution</a:t>
            </a:r>
          </a:p>
          <a:p>
            <a:pPr algn="r">
              <a:lnSpc>
                <a:spcPts val="4160"/>
              </a:lnSpc>
            </a:pPr>
            <a:endParaRPr lang="en-US" sz="3200">
              <a:solidFill>
                <a:srgbClr val="FFFFFF"/>
              </a:solidFill>
              <a:latin typeface="Montserrat Classic"/>
            </a:endParaRPr>
          </a:p>
          <a:p>
            <a:pPr algn="r">
              <a:lnSpc>
                <a:spcPts val="4160"/>
              </a:lnSpc>
            </a:pPr>
            <a:endParaRPr lang="en-US" sz="3200">
              <a:solidFill>
                <a:srgbClr val="FFFFFF"/>
              </a:solidFill>
              <a:latin typeface="Montserrat Classic"/>
            </a:endParaRPr>
          </a:p>
          <a:p>
            <a:pPr algn="r">
              <a:lnSpc>
                <a:spcPts val="4160"/>
              </a:lnSpc>
            </a:pPr>
            <a:r>
              <a:rPr lang="en-US" sz="3200">
                <a:solidFill>
                  <a:srgbClr val="FFFFFF"/>
                </a:solidFill>
                <a:latin typeface="Montserrat Classic"/>
              </a:rPr>
              <a:t> On top of that, social media accounted for 23.6 percent of attacks making these two the highest targeted industries when it came to phishing during this period.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sp>
        <p:nvSpPr>
          <p:cNvPr id="5" name="TextBox 5"/>
          <p:cNvSpPr txBox="1"/>
          <p:nvPr/>
        </p:nvSpPr>
        <p:spPr>
          <a:xfrm>
            <a:off x="1874593" y="2800803"/>
            <a:ext cx="13609219" cy="6854312"/>
          </a:xfrm>
          <a:prstGeom prst="rect">
            <a:avLst/>
          </a:prstGeom>
        </p:spPr>
        <p:txBody>
          <a:bodyPr lIns="0" tIns="0" rIns="0" bIns="0" rtlCol="0" anchor="t">
            <a:spAutoFit/>
          </a:bodyPr>
          <a:lstStyle/>
          <a:p>
            <a:pPr marL="1060695" lvl="1" indent="-530347">
              <a:lnSpc>
                <a:spcPts val="7713"/>
              </a:lnSpc>
              <a:buFont typeface="Arial"/>
              <a:buChar char="•"/>
            </a:pPr>
            <a:r>
              <a:rPr lang="en-US" sz="4912" dirty="0">
                <a:solidFill>
                  <a:srgbClr val="FFFFFF"/>
                </a:solidFill>
                <a:latin typeface="Montserrat Classic"/>
              </a:rPr>
              <a:t>Know what a phishing scam look like</a:t>
            </a:r>
          </a:p>
          <a:p>
            <a:pPr marL="1060695" lvl="1" indent="-530347">
              <a:lnSpc>
                <a:spcPts val="7713"/>
              </a:lnSpc>
              <a:buFont typeface="Arial"/>
              <a:buChar char="•"/>
            </a:pPr>
            <a:r>
              <a:rPr lang="en-US" sz="4912" dirty="0">
                <a:solidFill>
                  <a:srgbClr val="FFFFFF"/>
                </a:solidFill>
                <a:latin typeface="Montserrat Classic"/>
              </a:rPr>
              <a:t>Don't click on that link</a:t>
            </a:r>
          </a:p>
          <a:p>
            <a:pPr marL="1060695" lvl="1" indent="-530347">
              <a:lnSpc>
                <a:spcPts val="7713"/>
              </a:lnSpc>
              <a:buFont typeface="Arial"/>
              <a:buChar char="•"/>
            </a:pPr>
            <a:r>
              <a:rPr lang="en-US" sz="4912" dirty="0">
                <a:solidFill>
                  <a:srgbClr val="FFFFFF"/>
                </a:solidFill>
                <a:latin typeface="Montserrat Classic"/>
              </a:rPr>
              <a:t>Don't give your information to unsecured site </a:t>
            </a:r>
          </a:p>
          <a:p>
            <a:pPr marL="1060695" lvl="1" indent="-530347">
              <a:lnSpc>
                <a:spcPts val="7713"/>
              </a:lnSpc>
              <a:buFont typeface="Arial"/>
              <a:buChar char="•"/>
            </a:pPr>
            <a:r>
              <a:rPr lang="en-US" sz="4912" dirty="0">
                <a:solidFill>
                  <a:srgbClr val="FFFFFF"/>
                </a:solidFill>
                <a:ea typeface="Montserrat Classic"/>
              </a:rPr>
              <a:t>﻿</a:t>
            </a:r>
            <a:r>
              <a:rPr lang="en-US" sz="5400" dirty="0">
                <a:solidFill>
                  <a:srgbClr val="FFFFFF"/>
                </a:solidFill>
                <a:latin typeface="Dubai Medium" panose="02000000000000000000" pitchFamily="2" charset="0"/>
                <a:ea typeface="Dubai Medium" panose="02000000000000000000" pitchFamily="2" charset="0"/>
              </a:rPr>
              <a:t>Rotate your password regularly</a:t>
            </a:r>
          </a:p>
          <a:p>
            <a:pPr marL="1060695" lvl="1" indent="-530347">
              <a:lnSpc>
                <a:spcPts val="7713"/>
              </a:lnSpc>
              <a:buFont typeface="Arial"/>
              <a:buChar char="•"/>
            </a:pPr>
            <a:r>
              <a:rPr lang="en-US" sz="5400" dirty="0">
                <a:solidFill>
                  <a:srgbClr val="FFFFFF"/>
                </a:solidFill>
                <a:latin typeface="Dubai Medium" panose="02000000000000000000" pitchFamily="2" charset="0"/>
                <a:ea typeface="Dubai Medium" panose="02000000000000000000" pitchFamily="2" charset="0"/>
              </a:rPr>
              <a:t>﻿Install Firewalls</a:t>
            </a:r>
          </a:p>
          <a:p>
            <a:pPr marL="1060695" lvl="1" indent="-530347">
              <a:lnSpc>
                <a:spcPts val="7713"/>
              </a:lnSpc>
              <a:buFont typeface="Arial"/>
              <a:buChar char="•"/>
            </a:pPr>
            <a:r>
              <a:rPr lang="en-US" sz="5400" dirty="0">
                <a:solidFill>
                  <a:srgbClr val="FFFFFF"/>
                </a:solidFill>
                <a:latin typeface="Dubai Medium" panose="02000000000000000000" pitchFamily="2" charset="0"/>
                <a:ea typeface="Dubai Medium" panose="02000000000000000000" pitchFamily="2" charset="0"/>
              </a:rPr>
              <a:t>﻿Install Anti-phishing software</a:t>
            </a:r>
            <a:r>
              <a:rPr lang="en-US" sz="4912" dirty="0">
                <a:solidFill>
                  <a:srgbClr val="FFFFFF"/>
                </a:solidFill>
                <a:ea typeface="Montserrat Classic"/>
              </a:rPr>
              <a:t>  </a:t>
            </a:r>
          </a:p>
        </p:txBody>
      </p:sp>
      <p:sp>
        <p:nvSpPr>
          <p:cNvPr id="6" name="TextBox 6"/>
          <p:cNvSpPr txBox="1"/>
          <p:nvPr/>
        </p:nvSpPr>
        <p:spPr>
          <a:xfrm>
            <a:off x="4378655" y="1028700"/>
            <a:ext cx="9530690" cy="1367118"/>
          </a:xfrm>
          <a:prstGeom prst="rect">
            <a:avLst/>
          </a:prstGeom>
        </p:spPr>
        <p:txBody>
          <a:bodyPr lIns="0" tIns="0" rIns="0" bIns="0" rtlCol="0" anchor="t">
            <a:spAutoFit/>
          </a:bodyPr>
          <a:lstStyle/>
          <a:p>
            <a:pPr algn="ctr">
              <a:lnSpc>
                <a:spcPts val="5400"/>
              </a:lnSpc>
            </a:pPr>
            <a:r>
              <a:rPr lang="en-US" sz="4500">
                <a:solidFill>
                  <a:srgbClr val="17EACD"/>
                </a:solidFill>
                <a:latin typeface="Radley"/>
              </a:rPr>
              <a:t>PREVENTIONS FROM PHISHING ATTACK</a:t>
            </a:r>
          </a:p>
        </p:txBody>
      </p:sp>
      <p:grpSp>
        <p:nvGrpSpPr>
          <p:cNvPr id="7" name="Group 7"/>
          <p:cNvGrpSpPr/>
          <p:nvPr/>
        </p:nvGrpSpPr>
        <p:grpSpPr>
          <a:xfrm>
            <a:off x="13386375" y="9415364"/>
            <a:ext cx="4194876" cy="318613"/>
            <a:chOff x="0" y="57151"/>
            <a:chExt cx="5593168" cy="424817"/>
          </a:xfrm>
        </p:grpSpPr>
        <p:sp>
          <p:nvSpPr>
            <p:cNvPr id="8" name="AutoShape 8"/>
            <p:cNvSpPr/>
            <p:nvPr/>
          </p:nvSpPr>
          <p:spPr>
            <a:xfrm>
              <a:off x="3107289" y="220389"/>
              <a:ext cx="2485879" cy="38100"/>
            </a:xfrm>
            <a:prstGeom prst="rect">
              <a:avLst/>
            </a:prstGeom>
            <a:solidFill>
              <a:srgbClr val="FFFFFF"/>
            </a:solidFill>
          </p:spPr>
        </p:sp>
        <p:sp>
          <p:nvSpPr>
            <p:cNvPr id="9" name="TextBox 9"/>
            <p:cNvSpPr txBox="1"/>
            <p:nvPr/>
          </p:nvSpPr>
          <p:spPr>
            <a:xfrm>
              <a:off x="0" y="57151"/>
              <a:ext cx="2072341" cy="424817"/>
            </a:xfrm>
            <a:prstGeom prst="rect">
              <a:avLst/>
            </a:prstGeom>
          </p:spPr>
          <p:txBody>
            <a:bodyPr lIns="0" tIns="0" rIns="0" bIns="0" rtlCol="0" anchor="t">
              <a:spAutoFit/>
            </a:bodyPr>
            <a:lstStyle/>
            <a:p>
              <a:pPr algn="r">
                <a:lnSpc>
                  <a:spcPts val="2399"/>
                </a:lnSpc>
              </a:pPr>
              <a:r>
                <a:rPr lang="en-US" sz="2399" dirty="0" smtClean="0">
                  <a:solidFill>
                    <a:srgbClr val="FFFFFF"/>
                  </a:solidFill>
                  <a:latin typeface="Radley"/>
                </a:rPr>
                <a:t>14</a:t>
              </a:r>
              <a:endParaRPr lang="en-US" sz="2399" dirty="0">
                <a:solidFill>
                  <a:srgbClr val="FFFFFF"/>
                </a:solidFill>
                <a:latin typeface="Radley"/>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sp>
        <p:nvSpPr>
          <p:cNvPr id="5" name="TextBox 5"/>
          <p:cNvSpPr txBox="1"/>
          <p:nvPr/>
        </p:nvSpPr>
        <p:spPr>
          <a:xfrm>
            <a:off x="4901625" y="686921"/>
            <a:ext cx="8484749" cy="683559"/>
          </a:xfrm>
          <a:prstGeom prst="rect">
            <a:avLst/>
          </a:prstGeom>
        </p:spPr>
        <p:txBody>
          <a:bodyPr lIns="0" tIns="0" rIns="0" bIns="0" rtlCol="0" anchor="t">
            <a:spAutoFit/>
          </a:bodyPr>
          <a:lstStyle/>
          <a:p>
            <a:pPr algn="ctr">
              <a:lnSpc>
                <a:spcPts val="5400"/>
              </a:lnSpc>
            </a:pPr>
            <a:r>
              <a:rPr lang="en-US" sz="4500">
                <a:solidFill>
                  <a:srgbClr val="17EACD"/>
                </a:solidFill>
                <a:latin typeface="Radley"/>
              </a:rPr>
              <a:t>ANTI-PHISHING SOFTWARE </a:t>
            </a:r>
          </a:p>
        </p:txBody>
      </p:sp>
      <p:sp>
        <p:nvSpPr>
          <p:cNvPr id="6" name="TextBox 6"/>
          <p:cNvSpPr txBox="1"/>
          <p:nvPr/>
        </p:nvSpPr>
        <p:spPr>
          <a:xfrm>
            <a:off x="1847837" y="2482876"/>
            <a:ext cx="6110271" cy="808541"/>
          </a:xfrm>
          <a:prstGeom prst="rect">
            <a:avLst/>
          </a:prstGeom>
        </p:spPr>
        <p:txBody>
          <a:bodyPr lIns="0" tIns="0" rIns="0" bIns="0" rtlCol="0" anchor="t">
            <a:spAutoFit/>
          </a:bodyPr>
          <a:lstStyle/>
          <a:p>
            <a:pPr>
              <a:lnSpc>
                <a:spcPts val="6438"/>
              </a:lnSpc>
            </a:pPr>
            <a:r>
              <a:rPr lang="en-US" sz="4953">
                <a:solidFill>
                  <a:srgbClr val="17EACD"/>
                </a:solidFill>
                <a:latin typeface="Montserrat Classic"/>
              </a:rPr>
              <a:t>Area 1 Horizon </a:t>
            </a:r>
          </a:p>
        </p:txBody>
      </p:sp>
      <p:sp>
        <p:nvSpPr>
          <p:cNvPr id="7" name="TextBox 7"/>
          <p:cNvSpPr txBox="1"/>
          <p:nvPr/>
        </p:nvSpPr>
        <p:spPr>
          <a:xfrm>
            <a:off x="1847837" y="5107505"/>
            <a:ext cx="3310985" cy="808541"/>
          </a:xfrm>
          <a:prstGeom prst="rect">
            <a:avLst/>
          </a:prstGeom>
        </p:spPr>
        <p:txBody>
          <a:bodyPr lIns="0" tIns="0" rIns="0" bIns="0" rtlCol="0" anchor="t">
            <a:spAutoFit/>
          </a:bodyPr>
          <a:lstStyle/>
          <a:p>
            <a:pPr>
              <a:lnSpc>
                <a:spcPts val="6438"/>
              </a:lnSpc>
            </a:pPr>
            <a:r>
              <a:rPr lang="en-US" sz="4953">
                <a:solidFill>
                  <a:srgbClr val="17EACD"/>
                </a:solidFill>
                <a:latin typeface="Montserrat Classic"/>
              </a:rPr>
              <a:t>GreatHorn </a:t>
            </a:r>
          </a:p>
        </p:txBody>
      </p:sp>
      <p:sp>
        <p:nvSpPr>
          <p:cNvPr id="8" name="TextBox 8"/>
          <p:cNvSpPr txBox="1"/>
          <p:nvPr/>
        </p:nvSpPr>
        <p:spPr>
          <a:xfrm>
            <a:off x="1847837" y="7599666"/>
            <a:ext cx="3310985" cy="808541"/>
          </a:xfrm>
          <a:prstGeom prst="rect">
            <a:avLst/>
          </a:prstGeom>
        </p:spPr>
        <p:txBody>
          <a:bodyPr lIns="0" tIns="0" rIns="0" bIns="0" rtlCol="0" anchor="t">
            <a:spAutoFit/>
          </a:bodyPr>
          <a:lstStyle/>
          <a:p>
            <a:pPr>
              <a:lnSpc>
                <a:spcPts val="6438"/>
              </a:lnSpc>
            </a:pPr>
            <a:r>
              <a:rPr lang="en-US" sz="4953">
                <a:solidFill>
                  <a:srgbClr val="17EACD"/>
                </a:solidFill>
                <a:latin typeface="Montserrat Classic"/>
              </a:rPr>
              <a:t>IronScale </a:t>
            </a:r>
          </a:p>
        </p:txBody>
      </p:sp>
      <p:sp>
        <p:nvSpPr>
          <p:cNvPr id="9" name="TextBox 9"/>
          <p:cNvSpPr txBox="1"/>
          <p:nvPr/>
        </p:nvSpPr>
        <p:spPr>
          <a:xfrm>
            <a:off x="692265" y="2587075"/>
            <a:ext cx="797682" cy="686844"/>
          </a:xfrm>
          <a:prstGeom prst="rect">
            <a:avLst/>
          </a:prstGeom>
        </p:spPr>
        <p:txBody>
          <a:bodyPr lIns="0" tIns="0" rIns="0" bIns="0" rtlCol="0" anchor="t">
            <a:spAutoFit/>
          </a:bodyPr>
          <a:lstStyle/>
          <a:p>
            <a:pPr>
              <a:lnSpc>
                <a:spcPts val="5561"/>
              </a:lnSpc>
            </a:pPr>
            <a:r>
              <a:rPr lang="en-US" sz="4277">
                <a:solidFill>
                  <a:srgbClr val="FFFFFF">
                    <a:alpha val="14902"/>
                  </a:srgbClr>
                </a:solidFill>
                <a:latin typeface="Montserrat Classic"/>
              </a:rPr>
              <a:t>01 </a:t>
            </a:r>
          </a:p>
        </p:txBody>
      </p:sp>
      <p:sp>
        <p:nvSpPr>
          <p:cNvPr id="10" name="TextBox 10"/>
          <p:cNvSpPr txBox="1"/>
          <p:nvPr/>
        </p:nvSpPr>
        <p:spPr>
          <a:xfrm>
            <a:off x="692265" y="5258476"/>
            <a:ext cx="797682" cy="605615"/>
          </a:xfrm>
          <a:prstGeom prst="rect">
            <a:avLst/>
          </a:prstGeom>
        </p:spPr>
        <p:txBody>
          <a:bodyPr lIns="0" tIns="0" rIns="0" bIns="0" rtlCol="0" anchor="t">
            <a:spAutoFit/>
          </a:bodyPr>
          <a:lstStyle/>
          <a:p>
            <a:pPr>
              <a:lnSpc>
                <a:spcPts val="4864"/>
              </a:lnSpc>
            </a:pPr>
            <a:r>
              <a:rPr lang="en-US" sz="3742">
                <a:solidFill>
                  <a:srgbClr val="FFFFFF">
                    <a:alpha val="14902"/>
                  </a:srgbClr>
                </a:solidFill>
                <a:latin typeface="Montserrat Classic"/>
              </a:rPr>
              <a:t>02 </a:t>
            </a:r>
          </a:p>
        </p:txBody>
      </p:sp>
      <p:sp>
        <p:nvSpPr>
          <p:cNvPr id="11" name="TextBox 11"/>
          <p:cNvSpPr txBox="1"/>
          <p:nvPr/>
        </p:nvSpPr>
        <p:spPr>
          <a:xfrm>
            <a:off x="802174" y="7720917"/>
            <a:ext cx="797682" cy="605615"/>
          </a:xfrm>
          <a:prstGeom prst="rect">
            <a:avLst/>
          </a:prstGeom>
        </p:spPr>
        <p:txBody>
          <a:bodyPr lIns="0" tIns="0" rIns="0" bIns="0" rtlCol="0" anchor="t">
            <a:spAutoFit/>
          </a:bodyPr>
          <a:lstStyle/>
          <a:p>
            <a:pPr>
              <a:lnSpc>
                <a:spcPts val="4864"/>
              </a:lnSpc>
            </a:pPr>
            <a:r>
              <a:rPr lang="en-US" sz="3742">
                <a:solidFill>
                  <a:srgbClr val="FFFFFF">
                    <a:alpha val="14902"/>
                  </a:srgbClr>
                </a:solidFill>
                <a:latin typeface="Montserrat Classic"/>
              </a:rPr>
              <a:t>03 </a:t>
            </a:r>
          </a:p>
        </p:txBody>
      </p:sp>
      <p:grpSp>
        <p:nvGrpSpPr>
          <p:cNvPr id="12" name="Group 12"/>
          <p:cNvGrpSpPr/>
          <p:nvPr/>
        </p:nvGrpSpPr>
        <p:grpSpPr>
          <a:xfrm>
            <a:off x="5759289" y="3595107"/>
            <a:ext cx="9991477" cy="5996603"/>
            <a:chOff x="0" y="0"/>
            <a:chExt cx="13321970" cy="7995470"/>
          </a:xfrm>
        </p:grpSpPr>
        <p:sp>
          <p:nvSpPr>
            <p:cNvPr id="13" name="TextBox 13"/>
            <p:cNvSpPr txBox="1"/>
            <p:nvPr/>
          </p:nvSpPr>
          <p:spPr>
            <a:xfrm>
              <a:off x="0" y="-38100"/>
              <a:ext cx="12011578" cy="1388384"/>
            </a:xfrm>
            <a:prstGeom prst="rect">
              <a:avLst/>
            </a:prstGeom>
          </p:spPr>
          <p:txBody>
            <a:bodyPr lIns="0" tIns="0" rIns="0" bIns="0" rtlCol="0" anchor="t">
              <a:spAutoFit/>
            </a:bodyPr>
            <a:lstStyle/>
            <a:p>
              <a:pPr>
                <a:lnSpc>
                  <a:spcPts val="4160"/>
                </a:lnSpc>
              </a:pPr>
              <a:r>
                <a:rPr lang="en-US" sz="3200" dirty="0">
                  <a:solidFill>
                    <a:srgbClr val="FFFFFF"/>
                  </a:solidFill>
                  <a:latin typeface="Radley"/>
                </a:rPr>
                <a:t>Cloud based service that offer protection from phishing on Email &amp; network based vectors </a:t>
              </a:r>
            </a:p>
          </p:txBody>
        </p:sp>
        <p:sp>
          <p:nvSpPr>
            <p:cNvPr id="14" name="TextBox 14"/>
            <p:cNvSpPr txBox="1"/>
            <p:nvPr/>
          </p:nvSpPr>
          <p:spPr>
            <a:xfrm>
              <a:off x="0" y="2621596"/>
              <a:ext cx="13321970" cy="2090619"/>
            </a:xfrm>
            <a:prstGeom prst="rect">
              <a:avLst/>
            </a:prstGeom>
          </p:spPr>
          <p:txBody>
            <a:bodyPr lIns="0" tIns="0" rIns="0" bIns="0" rtlCol="0" anchor="t">
              <a:spAutoFit/>
            </a:bodyPr>
            <a:lstStyle/>
            <a:p>
              <a:pPr>
                <a:lnSpc>
                  <a:spcPts val="4160"/>
                </a:lnSpc>
              </a:pPr>
              <a:r>
                <a:rPr lang="en-US" sz="3200">
                  <a:solidFill>
                    <a:srgbClr val="FFFFFF"/>
                  </a:solidFill>
                  <a:latin typeface="Radley"/>
                </a:rPr>
                <a:t>This cloud- native email security service protect from phishing attack on office 365, email carrying ransomware </a:t>
              </a:r>
            </a:p>
          </p:txBody>
        </p:sp>
        <p:sp>
          <p:nvSpPr>
            <p:cNvPr id="15" name="TextBox 15"/>
            <p:cNvSpPr txBox="1"/>
            <p:nvPr/>
          </p:nvSpPr>
          <p:spPr>
            <a:xfrm>
              <a:off x="0" y="5904851"/>
              <a:ext cx="13172723" cy="2090619"/>
            </a:xfrm>
            <a:prstGeom prst="rect">
              <a:avLst/>
            </a:prstGeom>
          </p:spPr>
          <p:txBody>
            <a:bodyPr lIns="0" tIns="0" rIns="0" bIns="0" rtlCol="0" anchor="t">
              <a:spAutoFit/>
            </a:bodyPr>
            <a:lstStyle/>
            <a:p>
              <a:pPr>
                <a:lnSpc>
                  <a:spcPts val="4160"/>
                </a:lnSpc>
              </a:pPr>
              <a:r>
                <a:rPr lang="en-US" sz="3200">
                  <a:solidFill>
                    <a:srgbClr val="FFFFFF"/>
                  </a:solidFill>
                  <a:latin typeface="Radley"/>
                </a:rPr>
                <a:t>This is a self learning email security platform powered by AI. It can help you to detect &amp; predict phishing attacks. </a:t>
              </a:r>
            </a:p>
          </p:txBody>
        </p:sp>
      </p:grpSp>
      <p:grpSp>
        <p:nvGrpSpPr>
          <p:cNvPr id="16" name="Group 16"/>
          <p:cNvGrpSpPr/>
          <p:nvPr/>
        </p:nvGrpSpPr>
        <p:grpSpPr>
          <a:xfrm>
            <a:off x="13386375" y="9415364"/>
            <a:ext cx="4194876" cy="318613"/>
            <a:chOff x="0" y="57151"/>
            <a:chExt cx="5593168" cy="424817"/>
          </a:xfrm>
        </p:grpSpPr>
        <p:sp>
          <p:nvSpPr>
            <p:cNvPr id="17" name="AutoShape 17"/>
            <p:cNvSpPr/>
            <p:nvPr/>
          </p:nvSpPr>
          <p:spPr>
            <a:xfrm>
              <a:off x="3107289" y="220389"/>
              <a:ext cx="2485879" cy="38100"/>
            </a:xfrm>
            <a:prstGeom prst="rect">
              <a:avLst/>
            </a:prstGeom>
            <a:solidFill>
              <a:srgbClr val="FFFFFF"/>
            </a:solidFill>
          </p:spPr>
        </p:sp>
        <p:sp>
          <p:nvSpPr>
            <p:cNvPr id="18" name="TextBox 18"/>
            <p:cNvSpPr txBox="1"/>
            <p:nvPr/>
          </p:nvSpPr>
          <p:spPr>
            <a:xfrm>
              <a:off x="0" y="57151"/>
              <a:ext cx="2072341" cy="424817"/>
            </a:xfrm>
            <a:prstGeom prst="rect">
              <a:avLst/>
            </a:prstGeom>
          </p:spPr>
          <p:txBody>
            <a:bodyPr lIns="0" tIns="0" rIns="0" bIns="0" rtlCol="0" anchor="t">
              <a:spAutoFit/>
            </a:bodyPr>
            <a:lstStyle/>
            <a:p>
              <a:pPr algn="r">
                <a:lnSpc>
                  <a:spcPts val="2399"/>
                </a:lnSpc>
              </a:pPr>
              <a:r>
                <a:rPr lang="en-US" sz="2399" dirty="0" smtClean="0">
                  <a:solidFill>
                    <a:srgbClr val="FFFFFF"/>
                  </a:solidFill>
                  <a:latin typeface="Radley"/>
                </a:rPr>
                <a:t>15</a:t>
              </a:r>
              <a:endParaRPr lang="en-US" sz="2399" dirty="0">
                <a:solidFill>
                  <a:srgbClr val="FFFFFF"/>
                </a:solidFill>
                <a:latin typeface="Radley"/>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alphaModFix amt="39000"/>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3047620" y="6057900"/>
            <a:ext cx="4211680" cy="3193219"/>
          </a:xfrm>
          <a:prstGeom prst="rect">
            <a:avLst/>
          </a:prstGeom>
        </p:spPr>
      </p:pic>
      <p:sp>
        <p:nvSpPr>
          <p:cNvPr id="3" name="TextBox 3"/>
          <p:cNvSpPr txBox="1"/>
          <p:nvPr/>
        </p:nvSpPr>
        <p:spPr>
          <a:xfrm>
            <a:off x="2484526" y="2812475"/>
            <a:ext cx="13318947" cy="4937249"/>
          </a:xfrm>
          <a:prstGeom prst="rect">
            <a:avLst/>
          </a:prstGeom>
        </p:spPr>
        <p:txBody>
          <a:bodyPr lIns="0" tIns="0" rIns="0" bIns="0" rtlCol="0" anchor="t">
            <a:spAutoFit/>
          </a:bodyPr>
          <a:lstStyle/>
          <a:p>
            <a:pPr>
              <a:lnSpc>
                <a:spcPts val="5504"/>
              </a:lnSpc>
            </a:pPr>
            <a:r>
              <a:rPr lang="en-US" sz="3200" dirty="0" smtClean="0">
                <a:latin typeface="Radley" panose="020B0604020202020204" charset="0"/>
              </a:rPr>
              <a:t>Cybercrime </a:t>
            </a:r>
            <a:r>
              <a:rPr lang="en-US" sz="3200" dirty="0">
                <a:latin typeface="Radley" panose="020B0604020202020204" charset="0"/>
              </a:rPr>
              <a:t>is a criminal activity that uses a computer, the internet, or other digital technology as its primary means of perpetration. In Pakistan, the Prevention of Electronic Crimes Act, 2016 (PECA) is the primary legislation dealing with cybercrime.</a:t>
            </a:r>
            <a:r>
              <a:rPr lang="en-US" sz="3200" dirty="0" smtClean="0">
                <a:solidFill>
                  <a:srgbClr val="FFFFFF"/>
                </a:solidFill>
                <a:latin typeface="Radley" panose="020B0604020202020204" charset="0"/>
              </a:rPr>
              <a:t> </a:t>
            </a:r>
            <a:r>
              <a:rPr lang="en-US" sz="3200" dirty="0">
                <a:latin typeface="Radley" panose="020B0604020202020204" charset="0"/>
              </a:rPr>
              <a:t>Since the enactment of PECA in 2016, various offences have been defined and punishable under the law</a:t>
            </a:r>
            <a:r>
              <a:rPr lang="en-US" sz="3200" dirty="0" smtClean="0">
                <a:latin typeface="Radley" panose="020B0604020202020204" charset="0"/>
              </a:rPr>
              <a:t>. The </a:t>
            </a:r>
            <a:r>
              <a:rPr lang="en-US" sz="3200" dirty="0">
                <a:latin typeface="Radley" panose="020B0604020202020204" charset="0"/>
              </a:rPr>
              <a:t>maximum punishment for these offences is imprisonment for up to three years, or a fine of up to PKR one </a:t>
            </a:r>
            <a:r>
              <a:rPr lang="en-US" sz="3200" dirty="0" smtClean="0">
                <a:latin typeface="Radley" panose="020B0604020202020204" charset="0"/>
              </a:rPr>
              <a:t>million.</a:t>
            </a:r>
            <a:endParaRPr lang="en-US" sz="3200" dirty="0">
              <a:solidFill>
                <a:srgbClr val="FFFFFF"/>
              </a:solidFill>
              <a:latin typeface="Radley" panose="020B0604020202020204" charset="0"/>
            </a:endParaRPr>
          </a:p>
        </p:txBody>
      </p:sp>
      <p:sp>
        <p:nvSpPr>
          <p:cNvPr id="4" name="TextBox 4"/>
          <p:cNvSpPr txBox="1"/>
          <p:nvPr/>
        </p:nvSpPr>
        <p:spPr>
          <a:xfrm>
            <a:off x="4218066" y="1028700"/>
            <a:ext cx="9851867" cy="683559"/>
          </a:xfrm>
          <a:prstGeom prst="rect">
            <a:avLst/>
          </a:prstGeom>
        </p:spPr>
        <p:txBody>
          <a:bodyPr lIns="0" tIns="0" rIns="0" bIns="0" rtlCol="0" anchor="t">
            <a:spAutoFit/>
          </a:bodyPr>
          <a:lstStyle/>
          <a:p>
            <a:pPr algn="ctr">
              <a:lnSpc>
                <a:spcPts val="5400"/>
              </a:lnSpc>
            </a:pPr>
            <a:r>
              <a:rPr lang="en-US" sz="4500" dirty="0">
                <a:solidFill>
                  <a:srgbClr val="17EACD"/>
                </a:solidFill>
                <a:latin typeface="Radley"/>
              </a:rPr>
              <a:t>PUNISHMENT AND CYBER LAW </a:t>
            </a:r>
          </a:p>
        </p:txBody>
      </p:sp>
      <p:grpSp>
        <p:nvGrpSpPr>
          <p:cNvPr id="5" name="Group 5"/>
          <p:cNvGrpSpPr/>
          <p:nvPr/>
        </p:nvGrpSpPr>
        <p:grpSpPr>
          <a:xfrm>
            <a:off x="13386375" y="9415364"/>
            <a:ext cx="4194876" cy="318613"/>
            <a:chOff x="0" y="57151"/>
            <a:chExt cx="5593168" cy="424817"/>
          </a:xfrm>
        </p:grpSpPr>
        <p:sp>
          <p:nvSpPr>
            <p:cNvPr id="6" name="AutoShape 6"/>
            <p:cNvSpPr/>
            <p:nvPr/>
          </p:nvSpPr>
          <p:spPr>
            <a:xfrm>
              <a:off x="3107289" y="220389"/>
              <a:ext cx="2485879" cy="38100"/>
            </a:xfrm>
            <a:prstGeom prst="rect">
              <a:avLst/>
            </a:prstGeom>
            <a:solidFill>
              <a:srgbClr val="FFFFFF"/>
            </a:solidFill>
          </p:spPr>
        </p:sp>
        <p:sp>
          <p:nvSpPr>
            <p:cNvPr id="7" name="TextBox 7"/>
            <p:cNvSpPr txBox="1"/>
            <p:nvPr/>
          </p:nvSpPr>
          <p:spPr>
            <a:xfrm>
              <a:off x="0" y="57151"/>
              <a:ext cx="2072341" cy="424817"/>
            </a:xfrm>
            <a:prstGeom prst="rect">
              <a:avLst/>
            </a:prstGeom>
          </p:spPr>
          <p:txBody>
            <a:bodyPr lIns="0" tIns="0" rIns="0" bIns="0" rtlCol="0" anchor="t">
              <a:spAutoFit/>
            </a:bodyPr>
            <a:lstStyle/>
            <a:p>
              <a:pPr algn="r">
                <a:lnSpc>
                  <a:spcPts val="2399"/>
                </a:lnSpc>
              </a:pPr>
              <a:r>
                <a:rPr lang="en-US" sz="2399" dirty="0" smtClean="0">
                  <a:solidFill>
                    <a:srgbClr val="FFFFFF"/>
                  </a:solidFill>
                  <a:latin typeface="Radley"/>
                </a:rPr>
                <a:t>16</a:t>
              </a:r>
              <a:endParaRPr lang="en-US" sz="2399" dirty="0">
                <a:solidFill>
                  <a:srgbClr val="FFFFFF"/>
                </a:solidFill>
                <a:latin typeface="Radley"/>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sp>
        <p:nvSpPr>
          <p:cNvPr id="5" name="TextBox 5"/>
          <p:cNvSpPr txBox="1"/>
          <p:nvPr/>
        </p:nvSpPr>
        <p:spPr>
          <a:xfrm>
            <a:off x="3569542" y="2652410"/>
            <a:ext cx="13406133" cy="1223113"/>
          </a:xfrm>
          <a:prstGeom prst="rect">
            <a:avLst/>
          </a:prstGeom>
        </p:spPr>
        <p:txBody>
          <a:bodyPr lIns="0" tIns="0" rIns="0" bIns="0" rtlCol="0" anchor="t">
            <a:spAutoFit/>
          </a:bodyPr>
          <a:lstStyle/>
          <a:p>
            <a:pPr>
              <a:lnSpc>
                <a:spcPts val="4875"/>
              </a:lnSpc>
            </a:pPr>
            <a:r>
              <a:rPr lang="en-US" sz="3750">
                <a:solidFill>
                  <a:srgbClr val="FFFFFF"/>
                </a:solidFill>
                <a:latin typeface="Montserrat Classic"/>
              </a:rPr>
              <a:t>No single technology will completely stop Phishing Attacks. </a:t>
            </a:r>
          </a:p>
        </p:txBody>
      </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rot="-10800000">
            <a:off x="2140526" y="2784599"/>
            <a:ext cx="405019" cy="418722"/>
          </a:xfrm>
          <a:prstGeom prst="rect">
            <a:avLst/>
          </a:prstGeom>
        </p:spPr>
      </p:pic>
      <p:sp>
        <p:nvSpPr>
          <p:cNvPr id="7" name="TextBox 7"/>
          <p:cNvSpPr txBox="1"/>
          <p:nvPr/>
        </p:nvSpPr>
        <p:spPr>
          <a:xfrm>
            <a:off x="6151907" y="443940"/>
            <a:ext cx="5872010" cy="1159996"/>
          </a:xfrm>
          <a:prstGeom prst="rect">
            <a:avLst/>
          </a:prstGeom>
        </p:spPr>
        <p:txBody>
          <a:bodyPr lIns="0" tIns="0" rIns="0" bIns="0" rtlCol="0" anchor="t">
            <a:spAutoFit/>
          </a:bodyPr>
          <a:lstStyle/>
          <a:p>
            <a:pPr algn="ctr">
              <a:lnSpc>
                <a:spcPts val="9099"/>
              </a:lnSpc>
            </a:pPr>
            <a:r>
              <a:rPr lang="en-US" sz="7582">
                <a:solidFill>
                  <a:srgbClr val="17EACD"/>
                </a:solidFill>
                <a:latin typeface="Forum"/>
              </a:rPr>
              <a:t>CONCLUSION </a:t>
            </a:r>
          </a:p>
        </p:txBody>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rot="-10800000">
            <a:off x="2140526" y="4934139"/>
            <a:ext cx="405019" cy="418722"/>
          </a:xfrm>
          <a:prstGeom prst="rect">
            <a:avLst/>
          </a:prstGeom>
        </p:spPr>
      </p:pic>
      <p:sp>
        <p:nvSpPr>
          <p:cNvPr id="9" name="TextBox 9"/>
          <p:cNvSpPr txBox="1"/>
          <p:nvPr/>
        </p:nvSpPr>
        <p:spPr>
          <a:xfrm>
            <a:off x="3569542" y="4802069"/>
            <a:ext cx="12159540" cy="3688407"/>
          </a:xfrm>
          <a:prstGeom prst="rect">
            <a:avLst/>
          </a:prstGeom>
        </p:spPr>
        <p:txBody>
          <a:bodyPr lIns="0" tIns="0" rIns="0" bIns="0" rtlCol="0" anchor="t">
            <a:spAutoFit/>
          </a:bodyPr>
          <a:lstStyle/>
          <a:p>
            <a:pPr>
              <a:lnSpc>
                <a:spcPts val="4875"/>
              </a:lnSpc>
            </a:pPr>
            <a:r>
              <a:rPr lang="en-US" sz="3750" dirty="0">
                <a:solidFill>
                  <a:srgbClr val="FFFFFF"/>
                </a:solidFill>
                <a:latin typeface="Montserrat Classic"/>
              </a:rPr>
              <a:t>However a combination of good organization and practice, proper application of current technologies and improvement in security technology has the potential to drastically reduce the prevalence of phishing and the losses suffered from it. </a:t>
            </a:r>
          </a:p>
        </p:txBody>
      </p:sp>
      <p:grpSp>
        <p:nvGrpSpPr>
          <p:cNvPr id="10" name="Group 10"/>
          <p:cNvGrpSpPr/>
          <p:nvPr/>
        </p:nvGrpSpPr>
        <p:grpSpPr>
          <a:xfrm>
            <a:off x="13386375" y="9415364"/>
            <a:ext cx="4194876" cy="318613"/>
            <a:chOff x="0" y="57151"/>
            <a:chExt cx="5593168" cy="424817"/>
          </a:xfrm>
        </p:grpSpPr>
        <p:sp>
          <p:nvSpPr>
            <p:cNvPr id="11" name="AutoShape 11"/>
            <p:cNvSpPr/>
            <p:nvPr/>
          </p:nvSpPr>
          <p:spPr>
            <a:xfrm>
              <a:off x="3107289" y="220389"/>
              <a:ext cx="2485879" cy="38100"/>
            </a:xfrm>
            <a:prstGeom prst="rect">
              <a:avLst/>
            </a:prstGeom>
            <a:solidFill>
              <a:srgbClr val="FFFFFF"/>
            </a:solidFill>
          </p:spPr>
        </p:sp>
        <p:sp>
          <p:nvSpPr>
            <p:cNvPr id="12" name="TextBox 12"/>
            <p:cNvSpPr txBox="1"/>
            <p:nvPr/>
          </p:nvSpPr>
          <p:spPr>
            <a:xfrm>
              <a:off x="0" y="57151"/>
              <a:ext cx="2072341" cy="424817"/>
            </a:xfrm>
            <a:prstGeom prst="rect">
              <a:avLst/>
            </a:prstGeom>
          </p:spPr>
          <p:txBody>
            <a:bodyPr lIns="0" tIns="0" rIns="0" bIns="0" rtlCol="0" anchor="t">
              <a:spAutoFit/>
            </a:bodyPr>
            <a:lstStyle/>
            <a:p>
              <a:pPr algn="r">
                <a:lnSpc>
                  <a:spcPts val="2399"/>
                </a:lnSpc>
              </a:pPr>
              <a:r>
                <a:rPr lang="en-US" sz="2399" dirty="0" smtClean="0">
                  <a:solidFill>
                    <a:srgbClr val="FFFFFF"/>
                  </a:solidFill>
                  <a:latin typeface="Radley"/>
                </a:rPr>
                <a:t>17</a:t>
              </a:r>
              <a:endParaRPr lang="en-US" sz="2399" dirty="0">
                <a:solidFill>
                  <a:srgbClr val="FFFFFF"/>
                </a:solidFill>
                <a:latin typeface="Radley"/>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grpSp>
        <p:nvGrpSpPr>
          <p:cNvPr id="4" name="Group 4"/>
          <p:cNvGrpSpPr/>
          <p:nvPr/>
        </p:nvGrpSpPr>
        <p:grpSpPr>
          <a:xfrm>
            <a:off x="13064424" y="8941355"/>
            <a:ext cx="4194876" cy="318613"/>
            <a:chOff x="0" y="57151"/>
            <a:chExt cx="5593168" cy="424817"/>
          </a:xfrm>
        </p:grpSpPr>
        <p:sp>
          <p:nvSpPr>
            <p:cNvPr id="5" name="AutoShape 5"/>
            <p:cNvSpPr/>
            <p:nvPr/>
          </p:nvSpPr>
          <p:spPr>
            <a:xfrm>
              <a:off x="3107289" y="220389"/>
              <a:ext cx="2485879" cy="38100"/>
            </a:xfrm>
            <a:prstGeom prst="rect">
              <a:avLst/>
            </a:prstGeom>
            <a:solidFill>
              <a:srgbClr val="FFFFFF"/>
            </a:solidFill>
          </p:spPr>
        </p:sp>
        <p:sp>
          <p:nvSpPr>
            <p:cNvPr id="6" name="TextBox 6"/>
            <p:cNvSpPr txBox="1"/>
            <p:nvPr/>
          </p:nvSpPr>
          <p:spPr>
            <a:xfrm>
              <a:off x="0" y="57151"/>
              <a:ext cx="2072341" cy="424817"/>
            </a:xfrm>
            <a:prstGeom prst="rect">
              <a:avLst/>
            </a:prstGeom>
          </p:spPr>
          <p:txBody>
            <a:bodyPr lIns="0" tIns="0" rIns="0" bIns="0" rtlCol="0" anchor="t">
              <a:spAutoFit/>
            </a:bodyPr>
            <a:lstStyle/>
            <a:p>
              <a:pPr algn="r">
                <a:lnSpc>
                  <a:spcPts val="2399"/>
                </a:lnSpc>
              </a:pPr>
              <a:r>
                <a:rPr lang="en-US" sz="2399" dirty="0" smtClean="0">
                  <a:solidFill>
                    <a:srgbClr val="FFFFFF"/>
                  </a:solidFill>
                  <a:latin typeface="Radley"/>
                </a:rPr>
                <a:t>18</a:t>
              </a:r>
              <a:endParaRPr lang="en-US" sz="2399" dirty="0">
                <a:solidFill>
                  <a:srgbClr val="FFFFFF"/>
                </a:solidFill>
                <a:latin typeface="Radley"/>
              </a:endParaRPr>
            </a:p>
          </p:txBody>
        </p:sp>
      </p:grpSp>
      <p:sp>
        <p:nvSpPr>
          <p:cNvPr id="7" name="TextBox 7"/>
          <p:cNvSpPr txBox="1"/>
          <p:nvPr/>
        </p:nvSpPr>
        <p:spPr>
          <a:xfrm>
            <a:off x="5397243" y="4600949"/>
            <a:ext cx="7493514" cy="1151778"/>
          </a:xfrm>
          <a:prstGeom prst="rect">
            <a:avLst/>
          </a:prstGeom>
        </p:spPr>
        <p:txBody>
          <a:bodyPr lIns="0" tIns="0" rIns="0" bIns="0" rtlCol="0" anchor="t">
            <a:spAutoFit/>
          </a:bodyPr>
          <a:lstStyle/>
          <a:p>
            <a:pPr algn="ctr">
              <a:lnSpc>
                <a:spcPts val="8799"/>
              </a:lnSpc>
            </a:pPr>
            <a:r>
              <a:rPr lang="en-US" sz="7999">
                <a:solidFill>
                  <a:srgbClr val="17EACD"/>
                </a:solidFill>
                <a:latin typeface="Forum"/>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grpSp>
        <p:nvGrpSpPr>
          <p:cNvPr id="3" name="Group 3"/>
          <p:cNvGrpSpPr/>
          <p:nvPr/>
        </p:nvGrpSpPr>
        <p:grpSpPr>
          <a:xfrm>
            <a:off x="13383074" y="1028700"/>
            <a:ext cx="4194876" cy="359808"/>
            <a:chOff x="0" y="0"/>
            <a:chExt cx="5593168" cy="479744"/>
          </a:xfrm>
        </p:grpSpPr>
        <p:sp>
          <p:nvSpPr>
            <p:cNvPr id="4" name="AutoShape 4"/>
            <p:cNvSpPr/>
            <p:nvPr/>
          </p:nvSpPr>
          <p:spPr>
            <a:xfrm>
              <a:off x="3107289" y="220389"/>
              <a:ext cx="2485879" cy="38100"/>
            </a:xfrm>
            <a:prstGeom prst="rect">
              <a:avLst/>
            </a:prstGeom>
            <a:solidFill>
              <a:srgbClr val="FFFFFF"/>
            </a:solidFill>
          </p:spPr>
        </p:sp>
        <p:sp>
          <p:nvSpPr>
            <p:cNvPr id="5" name="TextBox 5"/>
            <p:cNvSpPr txBox="1"/>
            <p:nvPr/>
          </p:nvSpPr>
          <p:spPr>
            <a:xfrm>
              <a:off x="0" y="57150"/>
              <a:ext cx="2072341" cy="422594"/>
            </a:xfrm>
            <a:prstGeom prst="rect">
              <a:avLst/>
            </a:prstGeom>
          </p:spPr>
          <p:txBody>
            <a:bodyPr lIns="0" tIns="0" rIns="0" bIns="0" rtlCol="0" anchor="t">
              <a:spAutoFit/>
            </a:bodyPr>
            <a:lstStyle/>
            <a:p>
              <a:pPr algn="r">
                <a:lnSpc>
                  <a:spcPts val="2399"/>
                </a:lnSpc>
              </a:pPr>
              <a:r>
                <a:rPr lang="en-US" sz="2399" dirty="0" smtClean="0">
                  <a:solidFill>
                    <a:srgbClr val="FFFFFF"/>
                  </a:solidFill>
                  <a:latin typeface="Radley"/>
                </a:rPr>
                <a:t>02</a:t>
              </a:r>
              <a:endParaRPr lang="en-US" sz="2399" dirty="0">
                <a:solidFill>
                  <a:srgbClr val="FFFFFF"/>
                </a:solidFill>
                <a:latin typeface="Radley"/>
              </a:endParaRPr>
            </a:p>
          </p:txBody>
        </p:sp>
      </p:grpSp>
      <p:sp>
        <p:nvSpPr>
          <p:cNvPr id="7" name="TextBox 7"/>
          <p:cNvSpPr txBox="1"/>
          <p:nvPr/>
        </p:nvSpPr>
        <p:spPr>
          <a:xfrm>
            <a:off x="1028700" y="855481"/>
            <a:ext cx="4653279" cy="1142253"/>
          </a:xfrm>
          <a:prstGeom prst="rect">
            <a:avLst/>
          </a:prstGeom>
        </p:spPr>
        <p:txBody>
          <a:bodyPr lIns="0" tIns="0" rIns="0" bIns="0" rtlCol="0" anchor="t">
            <a:spAutoFit/>
          </a:bodyPr>
          <a:lstStyle/>
          <a:p>
            <a:pPr>
              <a:lnSpc>
                <a:spcPts val="8800"/>
              </a:lnSpc>
            </a:pPr>
            <a:r>
              <a:rPr lang="en-US" sz="8000">
                <a:solidFill>
                  <a:srgbClr val="17EACD"/>
                </a:solidFill>
                <a:latin typeface="Radley"/>
              </a:rPr>
              <a:t>Contents </a:t>
            </a:r>
          </a:p>
        </p:txBody>
      </p:sp>
      <p:sp>
        <p:nvSpPr>
          <p:cNvPr id="8" name="TextBox 8"/>
          <p:cNvSpPr txBox="1"/>
          <p:nvPr/>
        </p:nvSpPr>
        <p:spPr>
          <a:xfrm>
            <a:off x="3355339" y="1902484"/>
            <a:ext cx="13393447" cy="8141652"/>
          </a:xfrm>
          <a:prstGeom prst="rect">
            <a:avLst/>
          </a:prstGeom>
        </p:spPr>
        <p:txBody>
          <a:bodyPr lIns="0" tIns="0" rIns="0" bIns="0" rtlCol="0" anchor="t">
            <a:spAutoFit/>
          </a:bodyPr>
          <a:lstStyle/>
          <a:p>
            <a:pPr marL="861273" lvl="1" indent="-430637">
              <a:lnSpc>
                <a:spcPts val="5784"/>
              </a:lnSpc>
              <a:buFont typeface="Arial"/>
              <a:buChar char="•"/>
            </a:pPr>
            <a:r>
              <a:rPr lang="en-US" sz="3989" dirty="0">
                <a:solidFill>
                  <a:srgbClr val="FFFFFF"/>
                </a:solidFill>
                <a:latin typeface="Radley"/>
              </a:rPr>
              <a:t>Introduction </a:t>
            </a:r>
          </a:p>
          <a:p>
            <a:pPr marL="861273" lvl="1" indent="-430637">
              <a:lnSpc>
                <a:spcPts val="5784"/>
              </a:lnSpc>
              <a:buFont typeface="Arial"/>
              <a:buChar char="•"/>
            </a:pPr>
            <a:r>
              <a:rPr lang="en-US" sz="3989" dirty="0">
                <a:solidFill>
                  <a:srgbClr val="FFFFFF"/>
                </a:solidFill>
                <a:ea typeface="Radley"/>
              </a:rPr>
              <a:t>﻿What is phishing attack </a:t>
            </a:r>
          </a:p>
          <a:p>
            <a:pPr marL="861273" lvl="1" indent="-430637">
              <a:lnSpc>
                <a:spcPts val="5784"/>
              </a:lnSpc>
              <a:buFont typeface="Arial"/>
              <a:buChar char="•"/>
            </a:pPr>
            <a:r>
              <a:rPr lang="en-US" sz="3989" dirty="0">
                <a:solidFill>
                  <a:srgbClr val="FFFFFF"/>
                </a:solidFill>
                <a:latin typeface="Radley"/>
              </a:rPr>
              <a:t>Typical Scenario of phishing </a:t>
            </a:r>
          </a:p>
          <a:p>
            <a:pPr marL="861273" lvl="1" indent="-430637">
              <a:lnSpc>
                <a:spcPts val="5784"/>
              </a:lnSpc>
              <a:buFont typeface="Arial"/>
              <a:buChar char="•"/>
            </a:pPr>
            <a:r>
              <a:rPr lang="en-US" sz="3989" dirty="0">
                <a:solidFill>
                  <a:srgbClr val="FFFFFF"/>
                </a:solidFill>
                <a:ea typeface="Radley"/>
              </a:rPr>
              <a:t>﻿History of phishing attack </a:t>
            </a:r>
          </a:p>
          <a:p>
            <a:pPr marL="861273" lvl="1" indent="-430637">
              <a:lnSpc>
                <a:spcPts val="5784"/>
              </a:lnSpc>
              <a:buFont typeface="Arial"/>
              <a:buChar char="•"/>
            </a:pPr>
            <a:r>
              <a:rPr lang="en-US" sz="3989" dirty="0">
                <a:solidFill>
                  <a:srgbClr val="FFFFFF"/>
                </a:solidFill>
                <a:latin typeface="Radley"/>
              </a:rPr>
              <a:t>Types of phishing attack &amp; it's example </a:t>
            </a:r>
          </a:p>
          <a:p>
            <a:pPr marL="861273" lvl="1" indent="-430637">
              <a:lnSpc>
                <a:spcPts val="5784"/>
              </a:lnSpc>
              <a:buFont typeface="Arial"/>
              <a:buChar char="•"/>
            </a:pPr>
            <a:r>
              <a:rPr lang="en-US" sz="3989" dirty="0">
                <a:solidFill>
                  <a:srgbClr val="FFFFFF"/>
                </a:solidFill>
                <a:latin typeface="Radley"/>
              </a:rPr>
              <a:t>Phishing statistics</a:t>
            </a:r>
          </a:p>
          <a:p>
            <a:pPr marL="861273" lvl="1" indent="-430637">
              <a:lnSpc>
                <a:spcPts val="5784"/>
              </a:lnSpc>
              <a:buFont typeface="Arial"/>
              <a:buChar char="•"/>
            </a:pPr>
            <a:r>
              <a:rPr lang="en-US" sz="3989" dirty="0">
                <a:solidFill>
                  <a:srgbClr val="FFFFFF"/>
                </a:solidFill>
                <a:latin typeface="Radley"/>
              </a:rPr>
              <a:t>Prevention from phishing attack </a:t>
            </a:r>
          </a:p>
          <a:p>
            <a:pPr marL="861273" lvl="1" indent="-430637">
              <a:lnSpc>
                <a:spcPts val="5784"/>
              </a:lnSpc>
              <a:buFont typeface="Arial"/>
              <a:buChar char="•"/>
            </a:pPr>
            <a:r>
              <a:rPr lang="en-US" sz="3989" dirty="0">
                <a:solidFill>
                  <a:srgbClr val="FFFFFF"/>
                </a:solidFill>
                <a:ea typeface="Radley"/>
              </a:rPr>
              <a:t>﻿Anti-phishing software</a:t>
            </a:r>
          </a:p>
          <a:p>
            <a:pPr marL="861273" lvl="1" indent="-430637">
              <a:lnSpc>
                <a:spcPts val="5784"/>
              </a:lnSpc>
              <a:buFont typeface="Arial"/>
              <a:buChar char="•"/>
            </a:pPr>
            <a:r>
              <a:rPr lang="en-US" sz="3989" dirty="0">
                <a:solidFill>
                  <a:srgbClr val="FFFFFF"/>
                </a:solidFill>
                <a:latin typeface="Radley"/>
              </a:rPr>
              <a:t>Punishment &amp; Cyber law</a:t>
            </a:r>
          </a:p>
          <a:p>
            <a:pPr marL="861273" lvl="1" indent="-430637">
              <a:lnSpc>
                <a:spcPts val="5784"/>
              </a:lnSpc>
              <a:buFont typeface="Arial"/>
              <a:buChar char="•"/>
            </a:pPr>
            <a:r>
              <a:rPr lang="en-US" sz="3989" dirty="0">
                <a:solidFill>
                  <a:srgbClr val="FFFFFF"/>
                </a:solidFill>
                <a:latin typeface="Radley"/>
              </a:rPr>
              <a:t>Conclusion </a:t>
            </a:r>
          </a:p>
          <a:p>
            <a:pPr marL="861273" lvl="1" indent="-430637">
              <a:lnSpc>
                <a:spcPts val="5784"/>
              </a:lnSpc>
              <a:buFont typeface="Arial"/>
              <a:buChar char="•"/>
            </a:pPr>
            <a:r>
              <a:rPr lang="en-US" sz="3989" dirty="0">
                <a:solidFill>
                  <a:srgbClr val="FFFFFF"/>
                </a:solidFill>
                <a:latin typeface="Radley"/>
              </a:rPr>
              <a:t>Reference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grpSp>
        <p:nvGrpSpPr>
          <p:cNvPr id="3" name="Group 3"/>
          <p:cNvGrpSpPr/>
          <p:nvPr/>
        </p:nvGrpSpPr>
        <p:grpSpPr>
          <a:xfrm>
            <a:off x="13383074" y="1028700"/>
            <a:ext cx="4194876" cy="359808"/>
            <a:chOff x="0" y="0"/>
            <a:chExt cx="5593168" cy="479744"/>
          </a:xfrm>
        </p:grpSpPr>
        <p:sp>
          <p:nvSpPr>
            <p:cNvPr id="4" name="AutoShape 4"/>
            <p:cNvSpPr/>
            <p:nvPr/>
          </p:nvSpPr>
          <p:spPr>
            <a:xfrm>
              <a:off x="3107289" y="220389"/>
              <a:ext cx="2485879" cy="38100"/>
            </a:xfrm>
            <a:prstGeom prst="rect">
              <a:avLst/>
            </a:prstGeom>
            <a:solidFill>
              <a:srgbClr val="FFFFFF"/>
            </a:solidFill>
          </p:spPr>
        </p:sp>
        <p:sp>
          <p:nvSpPr>
            <p:cNvPr id="5" name="TextBox 5"/>
            <p:cNvSpPr txBox="1"/>
            <p:nvPr/>
          </p:nvSpPr>
          <p:spPr>
            <a:xfrm>
              <a:off x="0" y="57150"/>
              <a:ext cx="2072341" cy="422594"/>
            </a:xfrm>
            <a:prstGeom prst="rect">
              <a:avLst/>
            </a:prstGeom>
          </p:spPr>
          <p:txBody>
            <a:bodyPr lIns="0" tIns="0" rIns="0" bIns="0" rtlCol="0" anchor="t">
              <a:spAutoFit/>
            </a:bodyPr>
            <a:lstStyle/>
            <a:p>
              <a:pPr algn="r">
                <a:lnSpc>
                  <a:spcPts val="2399"/>
                </a:lnSpc>
              </a:pPr>
              <a:r>
                <a:rPr lang="en-US" sz="2399" dirty="0" smtClean="0">
                  <a:solidFill>
                    <a:srgbClr val="FFFFFF"/>
                  </a:solidFill>
                  <a:latin typeface="Radley"/>
                </a:rPr>
                <a:t>03</a:t>
              </a:r>
              <a:endParaRPr lang="en-US" sz="2399" dirty="0">
                <a:solidFill>
                  <a:srgbClr val="FFFFFF"/>
                </a:solidFill>
                <a:latin typeface="Radley"/>
              </a:endParaRPr>
            </a:p>
          </p:txBody>
        </p:sp>
      </p:grpSp>
      <p:sp>
        <p:nvSpPr>
          <p:cNvPr id="7" name="TextBox 7"/>
          <p:cNvSpPr txBox="1"/>
          <p:nvPr/>
        </p:nvSpPr>
        <p:spPr>
          <a:xfrm>
            <a:off x="6241513" y="1751307"/>
            <a:ext cx="5804973" cy="1142253"/>
          </a:xfrm>
          <a:prstGeom prst="rect">
            <a:avLst/>
          </a:prstGeom>
        </p:spPr>
        <p:txBody>
          <a:bodyPr lIns="0" tIns="0" rIns="0" bIns="0" rtlCol="0" anchor="t">
            <a:spAutoFit/>
          </a:bodyPr>
          <a:lstStyle/>
          <a:p>
            <a:pPr>
              <a:lnSpc>
                <a:spcPts val="8800"/>
              </a:lnSpc>
            </a:pPr>
            <a:r>
              <a:rPr lang="en-US" sz="8000">
                <a:solidFill>
                  <a:srgbClr val="17EACD"/>
                </a:solidFill>
                <a:latin typeface="Radley"/>
              </a:rPr>
              <a:t>Introduction </a:t>
            </a:r>
          </a:p>
        </p:txBody>
      </p:sp>
      <p:sp>
        <p:nvSpPr>
          <p:cNvPr id="8" name="TextBox 8"/>
          <p:cNvSpPr txBox="1"/>
          <p:nvPr/>
        </p:nvSpPr>
        <p:spPr>
          <a:xfrm>
            <a:off x="2807488" y="4511688"/>
            <a:ext cx="12673024" cy="2394904"/>
          </a:xfrm>
          <a:prstGeom prst="rect">
            <a:avLst/>
          </a:prstGeom>
        </p:spPr>
        <p:txBody>
          <a:bodyPr lIns="0" tIns="0" rIns="0" bIns="0" rtlCol="0" anchor="t">
            <a:spAutoFit/>
          </a:bodyPr>
          <a:lstStyle/>
          <a:p>
            <a:pPr algn="ctr">
              <a:lnSpc>
                <a:spcPts val="6344"/>
              </a:lnSpc>
            </a:pPr>
            <a:r>
              <a:rPr lang="en-US" sz="4880">
                <a:solidFill>
                  <a:srgbClr val="FFFFFF"/>
                </a:solidFill>
                <a:latin typeface="Radley"/>
              </a:rPr>
              <a:t>Phishing is a type of social engineering attack often used to steal user data, including login credentials and credit card numbers.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grpSp>
        <p:nvGrpSpPr>
          <p:cNvPr id="3" name="Group 3"/>
          <p:cNvGrpSpPr/>
          <p:nvPr/>
        </p:nvGrpSpPr>
        <p:grpSpPr>
          <a:xfrm>
            <a:off x="13383074" y="1028700"/>
            <a:ext cx="4194876" cy="359808"/>
            <a:chOff x="0" y="0"/>
            <a:chExt cx="5593168" cy="479744"/>
          </a:xfrm>
        </p:grpSpPr>
        <p:sp>
          <p:nvSpPr>
            <p:cNvPr id="4" name="AutoShape 4"/>
            <p:cNvSpPr/>
            <p:nvPr/>
          </p:nvSpPr>
          <p:spPr>
            <a:xfrm>
              <a:off x="3107289" y="220389"/>
              <a:ext cx="2485879" cy="38100"/>
            </a:xfrm>
            <a:prstGeom prst="rect">
              <a:avLst/>
            </a:prstGeom>
            <a:solidFill>
              <a:srgbClr val="FFFFFF"/>
            </a:solidFill>
          </p:spPr>
        </p:sp>
        <p:sp>
          <p:nvSpPr>
            <p:cNvPr id="5" name="TextBox 5"/>
            <p:cNvSpPr txBox="1"/>
            <p:nvPr/>
          </p:nvSpPr>
          <p:spPr>
            <a:xfrm>
              <a:off x="0" y="57150"/>
              <a:ext cx="2072341" cy="422594"/>
            </a:xfrm>
            <a:prstGeom prst="rect">
              <a:avLst/>
            </a:prstGeom>
          </p:spPr>
          <p:txBody>
            <a:bodyPr lIns="0" tIns="0" rIns="0" bIns="0" rtlCol="0" anchor="t">
              <a:spAutoFit/>
            </a:bodyPr>
            <a:lstStyle/>
            <a:p>
              <a:pPr algn="r">
                <a:lnSpc>
                  <a:spcPts val="2399"/>
                </a:lnSpc>
              </a:pPr>
              <a:r>
                <a:rPr lang="en-US" sz="2399" dirty="0" smtClean="0">
                  <a:solidFill>
                    <a:srgbClr val="FFFFFF"/>
                  </a:solidFill>
                  <a:latin typeface="Radley"/>
                </a:rPr>
                <a:t>04</a:t>
              </a:r>
              <a:endParaRPr lang="en-US" sz="2399" dirty="0">
                <a:solidFill>
                  <a:srgbClr val="FFFFFF"/>
                </a:solidFill>
                <a:latin typeface="Radley"/>
              </a:endParaRPr>
            </a:p>
          </p:txBody>
        </p:sp>
      </p:grpSp>
      <p:grpSp>
        <p:nvGrpSpPr>
          <p:cNvPr id="7" name="Group 7"/>
          <p:cNvGrpSpPr>
            <a:grpSpLocks noChangeAspect="1"/>
          </p:cNvGrpSpPr>
          <p:nvPr/>
        </p:nvGrpSpPr>
        <p:grpSpPr>
          <a:xfrm>
            <a:off x="10830167" y="2510544"/>
            <a:ext cx="6747783" cy="6747756"/>
            <a:chOff x="0" y="0"/>
            <a:chExt cx="6350000" cy="6349975"/>
          </a:xfrm>
        </p:grpSpPr>
        <p:sp>
          <p:nvSpPr>
            <p:cNvPr id="8" name="Freeform 8"/>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a:stretch>
            </a:blipFill>
          </p:spPr>
        </p:sp>
      </p:grpSp>
      <p:sp>
        <p:nvSpPr>
          <p:cNvPr id="9" name="TextBox 9"/>
          <p:cNvSpPr txBox="1"/>
          <p:nvPr/>
        </p:nvSpPr>
        <p:spPr>
          <a:xfrm>
            <a:off x="1264960" y="1419091"/>
            <a:ext cx="7879040" cy="2259106"/>
          </a:xfrm>
          <a:prstGeom prst="rect">
            <a:avLst/>
          </a:prstGeom>
        </p:spPr>
        <p:txBody>
          <a:bodyPr lIns="0" tIns="0" rIns="0" bIns="0" rtlCol="0" anchor="t">
            <a:spAutoFit/>
          </a:bodyPr>
          <a:lstStyle/>
          <a:p>
            <a:pPr>
              <a:lnSpc>
                <a:spcPts val="8800"/>
              </a:lnSpc>
            </a:pPr>
            <a:r>
              <a:rPr lang="en-US" sz="8000">
                <a:solidFill>
                  <a:srgbClr val="17EACD"/>
                </a:solidFill>
                <a:latin typeface="Radley"/>
              </a:rPr>
              <a:t>What is Phishing? </a:t>
            </a:r>
          </a:p>
        </p:txBody>
      </p:sp>
      <p:sp>
        <p:nvSpPr>
          <p:cNvPr id="10" name="TextBox 10"/>
          <p:cNvSpPr txBox="1"/>
          <p:nvPr/>
        </p:nvSpPr>
        <p:spPr>
          <a:xfrm>
            <a:off x="1264960" y="4286800"/>
            <a:ext cx="8834039" cy="4001081"/>
          </a:xfrm>
          <a:prstGeom prst="rect">
            <a:avLst/>
          </a:prstGeom>
        </p:spPr>
        <p:txBody>
          <a:bodyPr lIns="0" tIns="0" rIns="0" bIns="0" rtlCol="0" anchor="t">
            <a:spAutoFit/>
          </a:bodyPr>
          <a:lstStyle/>
          <a:p>
            <a:pPr>
              <a:lnSpc>
                <a:spcPts val="6344"/>
              </a:lnSpc>
            </a:pPr>
            <a:r>
              <a:rPr lang="en-US" sz="4880">
                <a:solidFill>
                  <a:srgbClr val="FFFFFF"/>
                </a:solidFill>
                <a:latin typeface="Radley"/>
              </a:rPr>
              <a:t>The term Phishing can be defined as an act of attempting to acquire sensitive information by pretending to be a trustworthy entity.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4000"/>
          </a:blip>
          <a:srcRect/>
          <a:stretch>
            <a:fillRect/>
          </a:stretch>
        </p:blipFill>
        <p:spPr>
          <a:xfrm>
            <a:off x="3008142" y="5296576"/>
            <a:ext cx="10535909" cy="11105043"/>
          </a:xfrm>
          <a:prstGeom prst="rect">
            <a:avLst/>
          </a:prstGeom>
        </p:spPr>
      </p:pic>
      <p:pic>
        <p:nvPicPr>
          <p:cNvPr id="3" name="Picture 3"/>
          <p:cNvPicPr>
            <a:picLocks noChangeAspect="1"/>
          </p:cNvPicPr>
          <p:nvPr/>
        </p:nvPicPr>
        <p:blipFill>
          <a:blip r:embed="rId3">
            <a:alphaModFix amt="14000"/>
          </a:blip>
          <a:srcRect/>
          <a:stretch>
            <a:fillRect/>
          </a:stretch>
        </p:blipFill>
        <p:spPr>
          <a:xfrm rot="-10303164">
            <a:off x="-843112" y="4566854"/>
            <a:ext cx="8825308" cy="8229600"/>
          </a:xfrm>
          <a:prstGeom prst="rect">
            <a:avLst/>
          </a:prstGeom>
        </p:spPr>
      </p:pic>
      <p:pic>
        <p:nvPicPr>
          <p:cNvPr id="4" name="Picture 4"/>
          <p:cNvPicPr>
            <a:picLocks noChangeAspect="1"/>
          </p:cNvPicPr>
          <p:nvPr/>
        </p:nvPicPr>
        <p:blipFill>
          <a:blip r:embed="rId4"/>
          <a:srcRect/>
          <a:stretch>
            <a:fillRect/>
          </a:stretch>
        </p:blipFill>
        <p:spPr>
          <a:xfrm>
            <a:off x="2329407" y="2539826"/>
            <a:ext cx="13629186" cy="7107592"/>
          </a:xfrm>
          <a:prstGeom prst="rect">
            <a:avLst/>
          </a:prstGeom>
        </p:spPr>
      </p:pic>
      <p:sp>
        <p:nvSpPr>
          <p:cNvPr id="5" name="TextBox 5"/>
          <p:cNvSpPr txBox="1"/>
          <p:nvPr/>
        </p:nvSpPr>
        <p:spPr>
          <a:xfrm>
            <a:off x="2330678" y="590737"/>
            <a:ext cx="13627915" cy="933077"/>
          </a:xfrm>
          <a:prstGeom prst="rect">
            <a:avLst/>
          </a:prstGeom>
        </p:spPr>
        <p:txBody>
          <a:bodyPr lIns="0" tIns="0" rIns="0" bIns="0" rtlCol="0" anchor="t">
            <a:spAutoFit/>
          </a:bodyPr>
          <a:lstStyle/>
          <a:p>
            <a:pPr algn="r">
              <a:lnSpc>
                <a:spcPts val="7150"/>
              </a:lnSpc>
            </a:pPr>
            <a:r>
              <a:rPr lang="en-US" sz="6500">
                <a:solidFill>
                  <a:srgbClr val="17EACD"/>
                </a:solidFill>
                <a:latin typeface="Radley"/>
              </a:rPr>
              <a:t>Typical Scenario of Phishing Attacks </a:t>
            </a:r>
          </a:p>
        </p:txBody>
      </p:sp>
      <p:grpSp>
        <p:nvGrpSpPr>
          <p:cNvPr id="6" name="Group 6"/>
          <p:cNvGrpSpPr/>
          <p:nvPr/>
        </p:nvGrpSpPr>
        <p:grpSpPr>
          <a:xfrm>
            <a:off x="12743146" y="8941355"/>
            <a:ext cx="4194876" cy="318613"/>
            <a:chOff x="0" y="57151"/>
            <a:chExt cx="5593168" cy="424817"/>
          </a:xfrm>
        </p:grpSpPr>
        <p:sp>
          <p:nvSpPr>
            <p:cNvPr id="7" name="AutoShape 7"/>
            <p:cNvSpPr/>
            <p:nvPr/>
          </p:nvSpPr>
          <p:spPr>
            <a:xfrm>
              <a:off x="3107289" y="220389"/>
              <a:ext cx="2485879" cy="38100"/>
            </a:xfrm>
            <a:prstGeom prst="rect">
              <a:avLst/>
            </a:prstGeom>
            <a:solidFill>
              <a:srgbClr val="FFFFFF"/>
            </a:solidFill>
          </p:spPr>
        </p:sp>
        <p:sp>
          <p:nvSpPr>
            <p:cNvPr id="8" name="TextBox 8"/>
            <p:cNvSpPr txBox="1"/>
            <p:nvPr/>
          </p:nvSpPr>
          <p:spPr>
            <a:xfrm>
              <a:off x="0" y="57151"/>
              <a:ext cx="2072341" cy="424817"/>
            </a:xfrm>
            <a:prstGeom prst="rect">
              <a:avLst/>
            </a:prstGeom>
          </p:spPr>
          <p:txBody>
            <a:bodyPr lIns="0" tIns="0" rIns="0" bIns="0" rtlCol="0" anchor="t">
              <a:spAutoFit/>
            </a:bodyPr>
            <a:lstStyle/>
            <a:p>
              <a:pPr algn="r">
                <a:lnSpc>
                  <a:spcPts val="2399"/>
                </a:lnSpc>
              </a:pPr>
              <a:r>
                <a:rPr lang="en-US" sz="2399" dirty="0" smtClean="0">
                  <a:solidFill>
                    <a:srgbClr val="FFFFFF"/>
                  </a:solidFill>
                  <a:latin typeface="Radley"/>
                </a:rPr>
                <a:t>05</a:t>
              </a:r>
              <a:endParaRPr lang="en-US" sz="2399" dirty="0">
                <a:solidFill>
                  <a:srgbClr val="FFFFFF"/>
                </a:solidFill>
                <a:latin typeface="Radle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sp>
        <p:nvSpPr>
          <p:cNvPr id="5" name="AutoShape 5"/>
          <p:cNvSpPr/>
          <p:nvPr/>
        </p:nvSpPr>
        <p:spPr>
          <a:xfrm>
            <a:off x="15394891" y="1193992"/>
            <a:ext cx="1864409" cy="14288"/>
          </a:xfrm>
          <a:prstGeom prst="rect">
            <a:avLst/>
          </a:prstGeom>
          <a:solidFill>
            <a:srgbClr val="FFFFFF"/>
          </a:solidFill>
        </p:spPr>
      </p:sp>
      <p:sp>
        <p:nvSpPr>
          <p:cNvPr id="6" name="AutoShape 6"/>
          <p:cNvSpPr/>
          <p:nvPr/>
        </p:nvSpPr>
        <p:spPr>
          <a:xfrm>
            <a:off x="1608652" y="6144515"/>
            <a:ext cx="12231196" cy="0"/>
          </a:xfrm>
          <a:prstGeom prst="line">
            <a:avLst/>
          </a:prstGeom>
          <a:ln w="47625" cap="rnd">
            <a:solidFill>
              <a:srgbClr val="FFFFFF"/>
            </a:solidFill>
            <a:prstDash val="solid"/>
            <a:headEnd type="none" w="sm" len="sm"/>
            <a:tailEnd type="none" w="sm" len="sm"/>
          </a:ln>
        </p:spPr>
      </p:sp>
      <p:grpSp>
        <p:nvGrpSpPr>
          <p:cNvPr id="7" name="Group 7"/>
          <p:cNvGrpSpPr/>
          <p:nvPr/>
        </p:nvGrpSpPr>
        <p:grpSpPr>
          <a:xfrm>
            <a:off x="10548311" y="5876290"/>
            <a:ext cx="631700" cy="6317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 name="Group 9"/>
          <p:cNvGrpSpPr/>
          <p:nvPr/>
        </p:nvGrpSpPr>
        <p:grpSpPr>
          <a:xfrm>
            <a:off x="7484706" y="5876290"/>
            <a:ext cx="631700" cy="6317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DFC0"/>
            </a:solidFill>
          </p:spPr>
        </p:sp>
      </p:grpSp>
      <p:grpSp>
        <p:nvGrpSpPr>
          <p:cNvPr id="11" name="Group 11"/>
          <p:cNvGrpSpPr/>
          <p:nvPr/>
        </p:nvGrpSpPr>
        <p:grpSpPr>
          <a:xfrm>
            <a:off x="1357496" y="5876290"/>
            <a:ext cx="631700" cy="631700"/>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DFC0"/>
            </a:solidFill>
          </p:spPr>
        </p:sp>
      </p:grpSp>
      <p:grpSp>
        <p:nvGrpSpPr>
          <p:cNvPr id="13" name="Group 13"/>
          <p:cNvGrpSpPr/>
          <p:nvPr/>
        </p:nvGrpSpPr>
        <p:grpSpPr>
          <a:xfrm>
            <a:off x="4421101" y="5876290"/>
            <a:ext cx="631700" cy="631700"/>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5" name="Group 15"/>
          <p:cNvGrpSpPr/>
          <p:nvPr/>
        </p:nvGrpSpPr>
        <p:grpSpPr>
          <a:xfrm>
            <a:off x="13611917" y="5876290"/>
            <a:ext cx="631700" cy="631700"/>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DFC0"/>
            </a:solidFill>
          </p:spPr>
        </p:sp>
      </p:grpSp>
      <p:sp>
        <p:nvSpPr>
          <p:cNvPr id="17" name="AutoShape 17"/>
          <p:cNvSpPr/>
          <p:nvPr/>
        </p:nvSpPr>
        <p:spPr>
          <a:xfrm rot="-5400000">
            <a:off x="480139" y="4637591"/>
            <a:ext cx="2431906" cy="0"/>
          </a:xfrm>
          <a:prstGeom prst="line">
            <a:avLst/>
          </a:prstGeom>
          <a:ln w="47625" cap="rnd">
            <a:solidFill>
              <a:srgbClr val="FFFFFF"/>
            </a:solidFill>
            <a:prstDash val="solid"/>
            <a:headEnd type="none" w="sm" len="sm"/>
            <a:tailEnd type="oval" w="lg" len="lg"/>
          </a:ln>
        </p:spPr>
      </p:sp>
      <p:sp>
        <p:nvSpPr>
          <p:cNvPr id="18" name="AutoShape 18"/>
          <p:cNvSpPr/>
          <p:nvPr/>
        </p:nvSpPr>
        <p:spPr>
          <a:xfrm rot="-5400000">
            <a:off x="3520998" y="7701196"/>
            <a:ext cx="2431906" cy="0"/>
          </a:xfrm>
          <a:prstGeom prst="line">
            <a:avLst/>
          </a:prstGeom>
          <a:ln w="47625" cap="rnd">
            <a:solidFill>
              <a:srgbClr val="FFFFFF"/>
            </a:solidFill>
            <a:prstDash val="solid"/>
            <a:headEnd type="oval" w="lg" len="lg"/>
            <a:tailEnd type="none" w="sm" len="sm"/>
          </a:ln>
        </p:spPr>
      </p:sp>
      <p:sp>
        <p:nvSpPr>
          <p:cNvPr id="19" name="AutoShape 19"/>
          <p:cNvSpPr/>
          <p:nvPr/>
        </p:nvSpPr>
        <p:spPr>
          <a:xfrm rot="-5400000">
            <a:off x="6584603" y="4660337"/>
            <a:ext cx="2431906" cy="0"/>
          </a:xfrm>
          <a:prstGeom prst="line">
            <a:avLst/>
          </a:prstGeom>
          <a:ln w="47625" cap="rnd">
            <a:solidFill>
              <a:srgbClr val="FFFFFF"/>
            </a:solidFill>
            <a:prstDash val="solid"/>
            <a:headEnd type="none" w="sm" len="sm"/>
            <a:tailEnd type="oval" w="lg" len="lg"/>
          </a:ln>
        </p:spPr>
      </p:sp>
      <p:sp>
        <p:nvSpPr>
          <p:cNvPr id="20" name="AutoShape 20"/>
          <p:cNvSpPr/>
          <p:nvPr/>
        </p:nvSpPr>
        <p:spPr>
          <a:xfrm rot="-5400000">
            <a:off x="9648208" y="7701196"/>
            <a:ext cx="2431906" cy="0"/>
          </a:xfrm>
          <a:prstGeom prst="line">
            <a:avLst/>
          </a:prstGeom>
          <a:ln w="47625" cap="rnd">
            <a:solidFill>
              <a:srgbClr val="FFFFFF"/>
            </a:solidFill>
            <a:prstDash val="solid"/>
            <a:headEnd type="oval" w="lg" len="lg"/>
            <a:tailEnd type="none" w="sm" len="sm"/>
          </a:ln>
        </p:spPr>
      </p:sp>
      <p:sp>
        <p:nvSpPr>
          <p:cNvPr id="21" name="AutoShape 21"/>
          <p:cNvSpPr/>
          <p:nvPr/>
        </p:nvSpPr>
        <p:spPr>
          <a:xfrm rot="-5400000">
            <a:off x="12711814" y="4637591"/>
            <a:ext cx="2431906" cy="0"/>
          </a:xfrm>
          <a:prstGeom prst="line">
            <a:avLst/>
          </a:prstGeom>
          <a:ln w="47625" cap="rnd">
            <a:solidFill>
              <a:srgbClr val="FFFFFF"/>
            </a:solidFill>
            <a:prstDash val="solid"/>
            <a:headEnd type="none" w="sm" len="sm"/>
            <a:tailEnd type="oval" w="lg" len="lg"/>
          </a:ln>
        </p:spPr>
      </p:sp>
      <p:sp>
        <p:nvSpPr>
          <p:cNvPr id="22" name="TextBox 22"/>
          <p:cNvSpPr txBox="1"/>
          <p:nvPr/>
        </p:nvSpPr>
        <p:spPr>
          <a:xfrm>
            <a:off x="13651103" y="1071562"/>
            <a:ext cx="1554256" cy="318613"/>
          </a:xfrm>
          <a:prstGeom prst="rect">
            <a:avLst/>
          </a:prstGeom>
        </p:spPr>
        <p:txBody>
          <a:bodyPr lIns="0" tIns="0" rIns="0" bIns="0" rtlCol="0" anchor="t">
            <a:spAutoFit/>
          </a:bodyPr>
          <a:lstStyle/>
          <a:p>
            <a:pPr algn="r">
              <a:lnSpc>
                <a:spcPts val="2399"/>
              </a:lnSpc>
            </a:pPr>
            <a:r>
              <a:rPr lang="en-US" sz="2399" dirty="0" smtClean="0">
                <a:solidFill>
                  <a:srgbClr val="FFFFFF"/>
                </a:solidFill>
                <a:latin typeface="Radley"/>
              </a:rPr>
              <a:t>06</a:t>
            </a:r>
            <a:endParaRPr lang="en-US" sz="2399" dirty="0">
              <a:solidFill>
                <a:srgbClr val="FFFFFF"/>
              </a:solidFill>
              <a:latin typeface="Radley"/>
            </a:endParaRPr>
          </a:p>
        </p:txBody>
      </p:sp>
      <p:sp>
        <p:nvSpPr>
          <p:cNvPr id="23" name="TextBox 23"/>
          <p:cNvSpPr txBox="1"/>
          <p:nvPr/>
        </p:nvSpPr>
        <p:spPr>
          <a:xfrm>
            <a:off x="1853089" y="3540076"/>
            <a:ext cx="5426836" cy="1977801"/>
          </a:xfrm>
          <a:prstGeom prst="rect">
            <a:avLst/>
          </a:prstGeom>
        </p:spPr>
        <p:txBody>
          <a:bodyPr lIns="0" tIns="0" rIns="0" bIns="0" rtlCol="0" anchor="t">
            <a:spAutoFit/>
          </a:bodyPr>
          <a:lstStyle/>
          <a:p>
            <a:pPr>
              <a:lnSpc>
                <a:spcPts val="3120"/>
              </a:lnSpc>
            </a:pPr>
            <a:r>
              <a:rPr lang="en-US" sz="2400" dirty="0">
                <a:solidFill>
                  <a:srgbClr val="FFFFFF"/>
                </a:solidFill>
                <a:latin typeface="Montserrat Classic"/>
              </a:rPr>
              <a:t>The first phishing attempt is recorded on America online (AOL). Hacker attempt to steal login credentials &amp; personal information from AOL to resell online. </a:t>
            </a:r>
          </a:p>
        </p:txBody>
      </p:sp>
      <p:sp>
        <p:nvSpPr>
          <p:cNvPr id="24" name="TextBox 24"/>
          <p:cNvSpPr txBox="1"/>
          <p:nvPr/>
        </p:nvSpPr>
        <p:spPr>
          <a:xfrm>
            <a:off x="1028700" y="2482526"/>
            <a:ext cx="1159950" cy="654447"/>
          </a:xfrm>
          <a:prstGeom prst="rect">
            <a:avLst/>
          </a:prstGeom>
        </p:spPr>
        <p:txBody>
          <a:bodyPr lIns="0" tIns="0" rIns="0" bIns="0" rtlCol="0" anchor="t">
            <a:spAutoFit/>
          </a:bodyPr>
          <a:lstStyle/>
          <a:p>
            <a:pPr>
              <a:lnSpc>
                <a:spcPts val="5178"/>
              </a:lnSpc>
            </a:pPr>
            <a:r>
              <a:rPr lang="en-US" sz="3983">
                <a:solidFill>
                  <a:srgbClr val="00DFC0"/>
                </a:solidFill>
                <a:latin typeface="Arimo"/>
              </a:rPr>
              <a:t>1990</a:t>
            </a:r>
          </a:p>
        </p:txBody>
      </p:sp>
      <p:sp>
        <p:nvSpPr>
          <p:cNvPr id="25" name="TextBox 25"/>
          <p:cNvSpPr txBox="1"/>
          <p:nvPr/>
        </p:nvSpPr>
        <p:spPr>
          <a:xfrm>
            <a:off x="5004921" y="7012309"/>
            <a:ext cx="5186512" cy="1581860"/>
          </a:xfrm>
          <a:prstGeom prst="rect">
            <a:avLst/>
          </a:prstGeom>
        </p:spPr>
        <p:txBody>
          <a:bodyPr lIns="0" tIns="0" rIns="0" bIns="0" rtlCol="0" anchor="t">
            <a:spAutoFit/>
          </a:bodyPr>
          <a:lstStyle/>
          <a:p>
            <a:pPr>
              <a:lnSpc>
                <a:spcPts val="3120"/>
              </a:lnSpc>
            </a:pPr>
            <a:r>
              <a:rPr lang="en-US" sz="2400">
                <a:solidFill>
                  <a:srgbClr val="FFFFFF"/>
                </a:solidFill>
                <a:latin typeface="Montserrat Classic"/>
              </a:rPr>
              <a:t>Th riseof E-commerce encourages cyber criminals to create spoofed websites, impersonating popular domain like ebay &amp; PayPal. </a:t>
            </a:r>
          </a:p>
        </p:txBody>
      </p:sp>
      <p:sp>
        <p:nvSpPr>
          <p:cNvPr id="26" name="TextBox 26"/>
          <p:cNvSpPr txBox="1"/>
          <p:nvPr/>
        </p:nvSpPr>
        <p:spPr>
          <a:xfrm>
            <a:off x="7955802" y="3540076"/>
            <a:ext cx="5685120" cy="1977801"/>
          </a:xfrm>
          <a:prstGeom prst="rect">
            <a:avLst/>
          </a:prstGeom>
        </p:spPr>
        <p:txBody>
          <a:bodyPr lIns="0" tIns="0" rIns="0" bIns="0" rtlCol="0" anchor="t">
            <a:spAutoFit/>
          </a:bodyPr>
          <a:lstStyle/>
          <a:p>
            <a:pPr>
              <a:lnSpc>
                <a:spcPts val="3120"/>
              </a:lnSpc>
            </a:pPr>
            <a:r>
              <a:rPr lang="en-US" sz="2400">
                <a:solidFill>
                  <a:srgbClr val="FFFFFF"/>
                </a:solidFill>
                <a:latin typeface="Montserrat Classic"/>
              </a:rPr>
              <a:t>Bitcoin &amp; crypto currency are launched this increases the creation of malware as it is easier for cyber criminals to securely receive payment from their victims </a:t>
            </a:r>
          </a:p>
        </p:txBody>
      </p:sp>
      <p:sp>
        <p:nvSpPr>
          <p:cNvPr id="27" name="TextBox 27"/>
          <p:cNvSpPr txBox="1"/>
          <p:nvPr/>
        </p:nvSpPr>
        <p:spPr>
          <a:xfrm>
            <a:off x="4231251" y="585353"/>
            <a:ext cx="9825497" cy="933077"/>
          </a:xfrm>
          <a:prstGeom prst="rect">
            <a:avLst/>
          </a:prstGeom>
        </p:spPr>
        <p:txBody>
          <a:bodyPr lIns="0" tIns="0" rIns="0" bIns="0" rtlCol="0" anchor="t">
            <a:spAutoFit/>
          </a:bodyPr>
          <a:lstStyle/>
          <a:p>
            <a:pPr algn="r">
              <a:lnSpc>
                <a:spcPts val="7150"/>
              </a:lnSpc>
            </a:pPr>
            <a:r>
              <a:rPr lang="en-US" sz="6500">
                <a:solidFill>
                  <a:srgbClr val="FFFFFF"/>
                </a:solidFill>
                <a:latin typeface="Radley"/>
              </a:rPr>
              <a:t>History of Phishing Attack </a:t>
            </a:r>
          </a:p>
        </p:txBody>
      </p:sp>
      <p:sp>
        <p:nvSpPr>
          <p:cNvPr id="28" name="TextBox 28"/>
          <p:cNvSpPr txBox="1"/>
          <p:nvPr/>
        </p:nvSpPr>
        <p:spPr>
          <a:xfrm>
            <a:off x="4231251" y="9210675"/>
            <a:ext cx="1228275" cy="654701"/>
          </a:xfrm>
          <a:prstGeom prst="rect">
            <a:avLst/>
          </a:prstGeom>
        </p:spPr>
        <p:txBody>
          <a:bodyPr lIns="0" tIns="0" rIns="0" bIns="0" rtlCol="0" anchor="t">
            <a:spAutoFit/>
          </a:bodyPr>
          <a:lstStyle/>
          <a:p>
            <a:pPr>
              <a:lnSpc>
                <a:spcPts val="5178"/>
              </a:lnSpc>
            </a:pPr>
            <a:r>
              <a:rPr lang="en-US" sz="3983">
                <a:solidFill>
                  <a:srgbClr val="FFFFFF"/>
                </a:solidFill>
                <a:latin typeface="Arimo"/>
              </a:rPr>
              <a:t>2000</a:t>
            </a:r>
          </a:p>
        </p:txBody>
      </p:sp>
      <p:sp>
        <p:nvSpPr>
          <p:cNvPr id="29" name="TextBox 29"/>
          <p:cNvSpPr txBox="1"/>
          <p:nvPr/>
        </p:nvSpPr>
        <p:spPr>
          <a:xfrm>
            <a:off x="7800556" y="2482526"/>
            <a:ext cx="1228275" cy="654447"/>
          </a:xfrm>
          <a:prstGeom prst="rect">
            <a:avLst/>
          </a:prstGeom>
        </p:spPr>
        <p:txBody>
          <a:bodyPr lIns="0" tIns="0" rIns="0" bIns="0" rtlCol="0" anchor="t">
            <a:spAutoFit/>
          </a:bodyPr>
          <a:lstStyle/>
          <a:p>
            <a:pPr>
              <a:lnSpc>
                <a:spcPts val="5178"/>
              </a:lnSpc>
            </a:pPr>
            <a:r>
              <a:rPr lang="en-US" sz="3983">
                <a:solidFill>
                  <a:srgbClr val="00DFC0"/>
                </a:solidFill>
                <a:latin typeface="Arimo"/>
              </a:rPr>
              <a:t>2008</a:t>
            </a:r>
          </a:p>
        </p:txBody>
      </p:sp>
      <p:sp>
        <p:nvSpPr>
          <p:cNvPr id="30" name="TextBox 30"/>
          <p:cNvSpPr txBox="1"/>
          <p:nvPr/>
        </p:nvSpPr>
        <p:spPr>
          <a:xfrm>
            <a:off x="10384794" y="9051473"/>
            <a:ext cx="1228275" cy="654701"/>
          </a:xfrm>
          <a:prstGeom prst="rect">
            <a:avLst/>
          </a:prstGeom>
        </p:spPr>
        <p:txBody>
          <a:bodyPr lIns="0" tIns="0" rIns="0" bIns="0" rtlCol="0" anchor="t">
            <a:spAutoFit/>
          </a:bodyPr>
          <a:lstStyle/>
          <a:p>
            <a:pPr>
              <a:lnSpc>
                <a:spcPts val="5178"/>
              </a:lnSpc>
            </a:pPr>
            <a:r>
              <a:rPr lang="en-US" sz="3983">
                <a:solidFill>
                  <a:srgbClr val="FFFFFF"/>
                </a:solidFill>
                <a:latin typeface="Arimo"/>
              </a:rPr>
              <a:t>2013</a:t>
            </a:r>
          </a:p>
        </p:txBody>
      </p:sp>
      <p:sp>
        <p:nvSpPr>
          <p:cNvPr id="31" name="TextBox 31"/>
          <p:cNvSpPr txBox="1"/>
          <p:nvPr/>
        </p:nvSpPr>
        <p:spPr>
          <a:xfrm>
            <a:off x="13442611" y="2482526"/>
            <a:ext cx="1228275" cy="654447"/>
          </a:xfrm>
          <a:prstGeom prst="rect">
            <a:avLst/>
          </a:prstGeom>
        </p:spPr>
        <p:txBody>
          <a:bodyPr lIns="0" tIns="0" rIns="0" bIns="0" rtlCol="0" anchor="t">
            <a:spAutoFit/>
          </a:bodyPr>
          <a:lstStyle/>
          <a:p>
            <a:pPr>
              <a:lnSpc>
                <a:spcPts val="5178"/>
              </a:lnSpc>
            </a:pPr>
            <a:r>
              <a:rPr lang="en-US" sz="3983">
                <a:solidFill>
                  <a:srgbClr val="00DFC0"/>
                </a:solidFill>
                <a:latin typeface="Arimo"/>
              </a:rPr>
              <a:t>2019</a:t>
            </a:r>
          </a:p>
        </p:txBody>
      </p:sp>
      <p:sp>
        <p:nvSpPr>
          <p:cNvPr id="32" name="TextBox 32"/>
          <p:cNvSpPr txBox="1"/>
          <p:nvPr/>
        </p:nvSpPr>
        <p:spPr>
          <a:xfrm>
            <a:off x="14056749" y="3678293"/>
            <a:ext cx="4090343" cy="1922407"/>
          </a:xfrm>
          <a:prstGeom prst="rect">
            <a:avLst/>
          </a:prstGeom>
        </p:spPr>
        <p:txBody>
          <a:bodyPr lIns="0" tIns="0" rIns="0" bIns="0" rtlCol="0" anchor="t">
            <a:spAutoFit/>
          </a:bodyPr>
          <a:lstStyle/>
          <a:p>
            <a:pPr>
              <a:lnSpc>
                <a:spcPts val="3054"/>
              </a:lnSpc>
            </a:pPr>
            <a:r>
              <a:rPr lang="en-US" sz="2349" dirty="0">
                <a:solidFill>
                  <a:srgbClr val="FFFFFF"/>
                </a:solidFill>
                <a:latin typeface="Montserrat Classic"/>
              </a:rPr>
              <a:t>Cyber criminals begin hiding malicious code inside image files to slip through user's anti-virus software </a:t>
            </a:r>
          </a:p>
        </p:txBody>
      </p:sp>
      <p:sp>
        <p:nvSpPr>
          <p:cNvPr id="33" name="TextBox 33"/>
          <p:cNvSpPr txBox="1"/>
          <p:nvPr/>
        </p:nvSpPr>
        <p:spPr>
          <a:xfrm>
            <a:off x="11156425" y="7166490"/>
            <a:ext cx="3466878" cy="1185919"/>
          </a:xfrm>
          <a:prstGeom prst="rect">
            <a:avLst/>
          </a:prstGeom>
        </p:spPr>
        <p:txBody>
          <a:bodyPr lIns="0" tIns="0" rIns="0" bIns="0" rtlCol="0" anchor="t">
            <a:spAutoFit/>
          </a:bodyPr>
          <a:lstStyle/>
          <a:p>
            <a:pPr>
              <a:lnSpc>
                <a:spcPts val="3120"/>
              </a:lnSpc>
            </a:pPr>
            <a:r>
              <a:rPr lang="en-US" sz="2400">
                <a:solidFill>
                  <a:srgbClr val="FFFFFF"/>
                </a:solidFill>
                <a:latin typeface="Montserrat Classic"/>
              </a:rPr>
              <a:t>Phishing becomes the primary technique to deliver ransomware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grpSp>
        <p:nvGrpSpPr>
          <p:cNvPr id="2" name="Group 2"/>
          <p:cNvGrpSpPr/>
          <p:nvPr/>
        </p:nvGrpSpPr>
        <p:grpSpPr>
          <a:xfrm>
            <a:off x="6787243" y="3422730"/>
            <a:ext cx="4713514" cy="4713514"/>
            <a:chOff x="0" y="0"/>
            <a:chExt cx="6284686" cy="6284686"/>
          </a:xfrm>
        </p:grpSpPr>
        <p:grpSp>
          <p:nvGrpSpPr>
            <p:cNvPr id="3" name="Group 3"/>
            <p:cNvGrpSpPr/>
            <p:nvPr/>
          </p:nvGrpSpPr>
          <p:grpSpPr>
            <a:xfrm>
              <a:off x="216057" y="111552"/>
              <a:ext cx="5852572" cy="5852572"/>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DFC0"/>
              </a:solidFill>
            </p:spPr>
          </p:sp>
        </p:grpSp>
        <p:sp>
          <p:nvSpPr>
            <p:cNvPr id="5" name="AutoShape 5"/>
            <p:cNvSpPr/>
            <p:nvPr/>
          </p:nvSpPr>
          <p:spPr>
            <a:xfrm>
              <a:off x="0" y="2881080"/>
              <a:ext cx="6284686" cy="0"/>
            </a:xfrm>
            <a:prstGeom prst="line">
              <a:avLst/>
            </a:prstGeom>
            <a:ln w="313516" cap="rnd">
              <a:solidFill>
                <a:srgbClr val="0F2A37"/>
              </a:solidFill>
              <a:prstDash val="solid"/>
              <a:headEnd type="none" w="sm" len="sm"/>
              <a:tailEnd type="none" w="sm" len="sm"/>
            </a:ln>
          </p:spPr>
        </p:sp>
        <p:sp>
          <p:nvSpPr>
            <p:cNvPr id="6" name="AutoShape 6"/>
            <p:cNvSpPr/>
            <p:nvPr/>
          </p:nvSpPr>
          <p:spPr>
            <a:xfrm rot="-5400000">
              <a:off x="0" y="2985585"/>
              <a:ext cx="6284686" cy="0"/>
            </a:xfrm>
            <a:prstGeom prst="line">
              <a:avLst/>
            </a:prstGeom>
            <a:ln w="313516" cap="rnd">
              <a:solidFill>
                <a:srgbClr val="0F2A37"/>
              </a:solidFill>
              <a:prstDash val="solid"/>
              <a:headEnd type="none" w="sm" len="sm"/>
              <a:tailEnd type="none" w="sm" len="sm"/>
            </a:ln>
          </p:spPr>
        </p:sp>
        <p:grpSp>
          <p:nvGrpSpPr>
            <p:cNvPr id="7" name="Group 7"/>
            <p:cNvGrpSpPr/>
            <p:nvPr/>
          </p:nvGrpSpPr>
          <p:grpSpPr>
            <a:xfrm>
              <a:off x="3142343" y="1287830"/>
              <a:ext cx="454917" cy="454917"/>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F2A37"/>
              </a:solidFill>
            </p:spPr>
          </p:sp>
        </p:grpSp>
        <p:grpSp>
          <p:nvGrpSpPr>
            <p:cNvPr id="9" name="Group 9"/>
            <p:cNvGrpSpPr/>
            <p:nvPr/>
          </p:nvGrpSpPr>
          <p:grpSpPr>
            <a:xfrm>
              <a:off x="4329725" y="3142343"/>
              <a:ext cx="454917" cy="454917"/>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F2A37"/>
              </a:solidFill>
            </p:spPr>
          </p:sp>
        </p:grpSp>
        <p:grpSp>
          <p:nvGrpSpPr>
            <p:cNvPr id="11" name="Group 11"/>
            <p:cNvGrpSpPr/>
            <p:nvPr/>
          </p:nvGrpSpPr>
          <p:grpSpPr>
            <a:xfrm>
              <a:off x="1407526" y="2582921"/>
              <a:ext cx="454917" cy="454917"/>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F2A37"/>
              </a:solidFill>
            </p:spPr>
          </p:sp>
        </p:grpSp>
        <p:grpSp>
          <p:nvGrpSpPr>
            <p:cNvPr id="13" name="Group 13"/>
            <p:cNvGrpSpPr/>
            <p:nvPr/>
          </p:nvGrpSpPr>
          <p:grpSpPr>
            <a:xfrm>
              <a:off x="2687426" y="4146215"/>
              <a:ext cx="454917" cy="454917"/>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F2A37"/>
              </a:solidFill>
            </p:spPr>
          </p:sp>
        </p:grpSp>
      </p:grpSp>
      <p:pic>
        <p:nvPicPr>
          <p:cNvPr id="15" name="Picture 15"/>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7702505" y="4534777"/>
            <a:ext cx="939172" cy="737677"/>
          </a:xfrm>
          <a:prstGeom prst="rect">
            <a:avLst/>
          </a:prstGeom>
        </p:spPr>
      </p:pic>
      <p:pic>
        <p:nvPicPr>
          <p:cNvPr id="16" name="Picture 16"/>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9635786" y="6572854"/>
            <a:ext cx="850133" cy="850133"/>
          </a:xfrm>
          <a:prstGeom prst="rect">
            <a:avLst/>
          </a:prstGeom>
        </p:spPr>
      </p:pic>
      <p:pic>
        <p:nvPicPr>
          <p:cNvPr id="17" name="Picture 1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7680994" y="6274345"/>
            <a:ext cx="960682" cy="1148642"/>
          </a:xfrm>
          <a:prstGeom prst="rect">
            <a:avLst/>
          </a:prstGeom>
        </p:spPr>
      </p:pic>
      <p:pic>
        <p:nvPicPr>
          <p:cNvPr id="18" name="Picture 18"/>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a:off x="9497880" y="4485993"/>
            <a:ext cx="1125944" cy="835246"/>
          </a:xfrm>
          <a:prstGeom prst="rect">
            <a:avLst/>
          </a:prstGeom>
        </p:spPr>
      </p:pic>
      <p:grpSp>
        <p:nvGrpSpPr>
          <p:cNvPr id="19" name="Group 19"/>
          <p:cNvGrpSpPr/>
          <p:nvPr/>
        </p:nvGrpSpPr>
        <p:grpSpPr>
          <a:xfrm>
            <a:off x="1028700" y="849121"/>
            <a:ext cx="5733535" cy="363519"/>
            <a:chOff x="0" y="0"/>
            <a:chExt cx="7644713" cy="484692"/>
          </a:xfrm>
        </p:grpSpPr>
        <p:sp>
          <p:nvSpPr>
            <p:cNvPr id="20" name="AutoShape 20"/>
            <p:cNvSpPr/>
            <p:nvPr/>
          </p:nvSpPr>
          <p:spPr>
            <a:xfrm>
              <a:off x="0" y="220389"/>
              <a:ext cx="2485879" cy="38100"/>
            </a:xfrm>
            <a:prstGeom prst="rect">
              <a:avLst/>
            </a:prstGeom>
            <a:solidFill>
              <a:srgbClr val="FFFFFF"/>
            </a:solidFill>
          </p:spPr>
        </p:sp>
        <p:sp>
          <p:nvSpPr>
            <p:cNvPr id="21" name="TextBox 21"/>
            <p:cNvSpPr txBox="1"/>
            <p:nvPr/>
          </p:nvSpPr>
          <p:spPr>
            <a:xfrm>
              <a:off x="3413373" y="47625"/>
              <a:ext cx="4231341" cy="437067"/>
            </a:xfrm>
            <a:prstGeom prst="rect">
              <a:avLst/>
            </a:prstGeom>
          </p:spPr>
          <p:txBody>
            <a:bodyPr lIns="0" tIns="0" rIns="0" bIns="0" rtlCol="0" anchor="t">
              <a:spAutoFit/>
            </a:bodyPr>
            <a:lstStyle/>
            <a:p>
              <a:pPr>
                <a:lnSpc>
                  <a:spcPts val="2400"/>
                </a:lnSpc>
              </a:pPr>
              <a:r>
                <a:rPr lang="en-US" sz="2400" dirty="0" smtClean="0">
                  <a:solidFill>
                    <a:srgbClr val="FFFFFF"/>
                  </a:solidFill>
                  <a:latin typeface="Radley"/>
                </a:rPr>
                <a:t>07</a:t>
              </a:r>
              <a:endParaRPr lang="en-US" sz="2400" dirty="0">
                <a:solidFill>
                  <a:srgbClr val="FFFFFF"/>
                </a:solidFill>
                <a:latin typeface="Radley"/>
              </a:endParaRPr>
            </a:p>
          </p:txBody>
        </p:sp>
      </p:grpSp>
      <p:sp>
        <p:nvSpPr>
          <p:cNvPr id="22" name="TextBox 22"/>
          <p:cNvSpPr txBox="1"/>
          <p:nvPr/>
        </p:nvSpPr>
        <p:spPr>
          <a:xfrm>
            <a:off x="4385585" y="1618598"/>
            <a:ext cx="9516829" cy="933077"/>
          </a:xfrm>
          <a:prstGeom prst="rect">
            <a:avLst/>
          </a:prstGeom>
        </p:spPr>
        <p:txBody>
          <a:bodyPr lIns="0" tIns="0" rIns="0" bIns="0" rtlCol="0" anchor="t">
            <a:spAutoFit/>
          </a:bodyPr>
          <a:lstStyle/>
          <a:p>
            <a:pPr>
              <a:lnSpc>
                <a:spcPts val="7150"/>
              </a:lnSpc>
            </a:pPr>
            <a:r>
              <a:rPr lang="en-US" sz="6500">
                <a:solidFill>
                  <a:srgbClr val="17EACD"/>
                </a:solidFill>
                <a:latin typeface="Radley"/>
              </a:rPr>
              <a:t>Types of Phishing Attacks </a:t>
            </a:r>
          </a:p>
        </p:txBody>
      </p:sp>
      <p:sp>
        <p:nvSpPr>
          <p:cNvPr id="23" name="TextBox 23"/>
          <p:cNvSpPr txBox="1"/>
          <p:nvPr/>
        </p:nvSpPr>
        <p:spPr>
          <a:xfrm>
            <a:off x="1306799" y="3841281"/>
            <a:ext cx="4563862" cy="644712"/>
          </a:xfrm>
          <a:prstGeom prst="rect">
            <a:avLst/>
          </a:prstGeom>
        </p:spPr>
        <p:txBody>
          <a:bodyPr lIns="0" tIns="0" rIns="0" bIns="0" rtlCol="0" anchor="t">
            <a:spAutoFit/>
          </a:bodyPr>
          <a:lstStyle/>
          <a:p>
            <a:pPr>
              <a:lnSpc>
                <a:spcPts val="5199"/>
              </a:lnSpc>
            </a:pPr>
            <a:r>
              <a:rPr lang="en-US" sz="3999">
                <a:solidFill>
                  <a:srgbClr val="FFFFFF"/>
                </a:solidFill>
                <a:latin typeface="Montserrat Classic"/>
              </a:rPr>
              <a:t>EMAIL PHISHING </a:t>
            </a:r>
          </a:p>
        </p:txBody>
      </p:sp>
      <p:sp>
        <p:nvSpPr>
          <p:cNvPr id="24" name="TextBox 24"/>
          <p:cNvSpPr txBox="1"/>
          <p:nvPr/>
        </p:nvSpPr>
        <p:spPr>
          <a:xfrm>
            <a:off x="1306799" y="6778275"/>
            <a:ext cx="4563862" cy="644712"/>
          </a:xfrm>
          <a:prstGeom prst="rect">
            <a:avLst/>
          </a:prstGeom>
        </p:spPr>
        <p:txBody>
          <a:bodyPr lIns="0" tIns="0" rIns="0" bIns="0" rtlCol="0" anchor="t">
            <a:spAutoFit/>
          </a:bodyPr>
          <a:lstStyle/>
          <a:p>
            <a:pPr>
              <a:lnSpc>
                <a:spcPts val="5199"/>
              </a:lnSpc>
            </a:pPr>
            <a:r>
              <a:rPr lang="en-US" sz="3999">
                <a:solidFill>
                  <a:srgbClr val="FFFFFF"/>
                </a:solidFill>
                <a:latin typeface="Montserrat Classic"/>
              </a:rPr>
              <a:t>SPEAR PHISHING </a:t>
            </a:r>
          </a:p>
        </p:txBody>
      </p:sp>
      <p:sp>
        <p:nvSpPr>
          <p:cNvPr id="25" name="TextBox 25"/>
          <p:cNvSpPr txBox="1"/>
          <p:nvPr/>
        </p:nvSpPr>
        <p:spPr>
          <a:xfrm>
            <a:off x="12483964" y="6778275"/>
            <a:ext cx="4563862" cy="644712"/>
          </a:xfrm>
          <a:prstGeom prst="rect">
            <a:avLst/>
          </a:prstGeom>
        </p:spPr>
        <p:txBody>
          <a:bodyPr lIns="0" tIns="0" rIns="0" bIns="0" rtlCol="0" anchor="t">
            <a:spAutoFit/>
          </a:bodyPr>
          <a:lstStyle/>
          <a:p>
            <a:pPr>
              <a:lnSpc>
                <a:spcPts val="5199"/>
              </a:lnSpc>
            </a:pPr>
            <a:r>
              <a:rPr lang="en-US" sz="3999">
                <a:solidFill>
                  <a:srgbClr val="FFFFFF"/>
                </a:solidFill>
                <a:latin typeface="Montserrat Classic"/>
              </a:rPr>
              <a:t>VOICE PHISHING </a:t>
            </a:r>
          </a:p>
        </p:txBody>
      </p:sp>
      <p:sp>
        <p:nvSpPr>
          <p:cNvPr id="26" name="TextBox 26"/>
          <p:cNvSpPr txBox="1"/>
          <p:nvPr/>
        </p:nvSpPr>
        <p:spPr>
          <a:xfrm>
            <a:off x="12483964" y="3841281"/>
            <a:ext cx="4775336" cy="644712"/>
          </a:xfrm>
          <a:prstGeom prst="rect">
            <a:avLst/>
          </a:prstGeom>
        </p:spPr>
        <p:txBody>
          <a:bodyPr lIns="0" tIns="0" rIns="0" bIns="0" rtlCol="0" anchor="t">
            <a:spAutoFit/>
          </a:bodyPr>
          <a:lstStyle/>
          <a:p>
            <a:pPr>
              <a:lnSpc>
                <a:spcPts val="5199"/>
              </a:lnSpc>
            </a:pPr>
            <a:r>
              <a:rPr lang="en-US" sz="3999">
                <a:solidFill>
                  <a:srgbClr val="FFFFFF"/>
                </a:solidFill>
                <a:latin typeface="Montserrat Classic"/>
              </a:rPr>
              <a:t>CLONE PHISHING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grpSp>
        <p:nvGrpSpPr>
          <p:cNvPr id="2" name="Group 2"/>
          <p:cNvGrpSpPr/>
          <p:nvPr/>
        </p:nvGrpSpPr>
        <p:grpSpPr>
          <a:xfrm>
            <a:off x="13064424" y="1071563"/>
            <a:ext cx="4194876" cy="318613"/>
            <a:chOff x="0" y="57151"/>
            <a:chExt cx="5593168" cy="424817"/>
          </a:xfrm>
        </p:grpSpPr>
        <p:sp>
          <p:nvSpPr>
            <p:cNvPr id="3" name="AutoShape 3"/>
            <p:cNvSpPr/>
            <p:nvPr/>
          </p:nvSpPr>
          <p:spPr>
            <a:xfrm>
              <a:off x="3107289" y="220389"/>
              <a:ext cx="2485879" cy="38100"/>
            </a:xfrm>
            <a:prstGeom prst="rect">
              <a:avLst/>
            </a:prstGeom>
            <a:solidFill>
              <a:srgbClr val="FFFFFF"/>
            </a:solidFill>
          </p:spPr>
        </p:sp>
        <p:sp>
          <p:nvSpPr>
            <p:cNvPr id="4" name="TextBox 4"/>
            <p:cNvSpPr txBox="1"/>
            <p:nvPr/>
          </p:nvSpPr>
          <p:spPr>
            <a:xfrm>
              <a:off x="0" y="57151"/>
              <a:ext cx="2072341" cy="424817"/>
            </a:xfrm>
            <a:prstGeom prst="rect">
              <a:avLst/>
            </a:prstGeom>
          </p:spPr>
          <p:txBody>
            <a:bodyPr lIns="0" tIns="0" rIns="0" bIns="0" rtlCol="0" anchor="t">
              <a:spAutoFit/>
            </a:bodyPr>
            <a:lstStyle/>
            <a:p>
              <a:pPr algn="r">
                <a:lnSpc>
                  <a:spcPts val="2399"/>
                </a:lnSpc>
              </a:pPr>
              <a:r>
                <a:rPr lang="en-US" sz="2399" dirty="0" smtClean="0">
                  <a:solidFill>
                    <a:srgbClr val="FFFFFF"/>
                  </a:solidFill>
                  <a:latin typeface="Radley"/>
                </a:rPr>
                <a:t>08</a:t>
              </a:r>
              <a:endParaRPr lang="en-US" sz="2399" dirty="0">
                <a:solidFill>
                  <a:srgbClr val="FFFFFF"/>
                </a:solidFill>
                <a:latin typeface="Radley"/>
              </a:endParaRPr>
            </a:p>
          </p:txBody>
        </p:sp>
      </p:grpSp>
      <p:pic>
        <p:nvPicPr>
          <p:cNvPr id="5" name="Picture 5"/>
          <p:cNvPicPr>
            <a:picLocks noChangeAspect="1"/>
          </p:cNvPicPr>
          <p:nvPr/>
        </p:nvPicPr>
        <p:blipFill>
          <a:blip r:embed="rId2"/>
          <a:srcRect/>
          <a:stretch>
            <a:fillRect/>
          </a:stretch>
        </p:blipFill>
        <p:spPr>
          <a:xfrm>
            <a:off x="10230287" y="3942309"/>
            <a:ext cx="7643534" cy="5315991"/>
          </a:xfrm>
          <a:prstGeom prst="rect">
            <a:avLst/>
          </a:prstGeom>
        </p:spPr>
      </p:pic>
      <p:sp>
        <p:nvSpPr>
          <p:cNvPr id="6" name="TextBox 6"/>
          <p:cNvSpPr txBox="1"/>
          <p:nvPr/>
        </p:nvSpPr>
        <p:spPr>
          <a:xfrm>
            <a:off x="1028700" y="249046"/>
            <a:ext cx="1450664" cy="1473583"/>
          </a:xfrm>
          <a:prstGeom prst="rect">
            <a:avLst/>
          </a:prstGeom>
        </p:spPr>
        <p:txBody>
          <a:bodyPr lIns="0" tIns="0" rIns="0" bIns="0" rtlCol="0" anchor="t">
            <a:spAutoFit/>
          </a:bodyPr>
          <a:lstStyle/>
          <a:p>
            <a:pPr>
              <a:lnSpc>
                <a:spcPts val="11896"/>
              </a:lnSpc>
            </a:pPr>
            <a:r>
              <a:rPr lang="en-US" sz="9151" dirty="0">
                <a:solidFill>
                  <a:srgbClr val="FFFFFF">
                    <a:alpha val="14902"/>
                  </a:srgbClr>
                </a:solidFill>
                <a:latin typeface="Montserrat Classic"/>
              </a:rPr>
              <a:t>01 </a:t>
            </a:r>
          </a:p>
        </p:txBody>
      </p:sp>
      <p:sp>
        <p:nvSpPr>
          <p:cNvPr id="7" name="TextBox 7"/>
          <p:cNvSpPr txBox="1"/>
          <p:nvPr/>
        </p:nvSpPr>
        <p:spPr>
          <a:xfrm>
            <a:off x="1028700" y="2101556"/>
            <a:ext cx="7359429" cy="1840753"/>
          </a:xfrm>
          <a:prstGeom prst="rect">
            <a:avLst/>
          </a:prstGeom>
        </p:spPr>
        <p:txBody>
          <a:bodyPr lIns="0" tIns="0" rIns="0" bIns="0" rtlCol="0" anchor="t">
            <a:spAutoFit/>
          </a:bodyPr>
          <a:lstStyle/>
          <a:p>
            <a:pPr>
              <a:lnSpc>
                <a:spcPts val="7150"/>
              </a:lnSpc>
            </a:pPr>
            <a:r>
              <a:rPr lang="en-US" sz="6500">
                <a:solidFill>
                  <a:srgbClr val="17EACD"/>
                </a:solidFill>
                <a:latin typeface="Radley"/>
              </a:rPr>
              <a:t>Email Phishing &amp; it's Example </a:t>
            </a:r>
          </a:p>
        </p:txBody>
      </p:sp>
      <p:sp>
        <p:nvSpPr>
          <p:cNvPr id="8" name="TextBox 8"/>
          <p:cNvSpPr txBox="1"/>
          <p:nvPr/>
        </p:nvSpPr>
        <p:spPr>
          <a:xfrm>
            <a:off x="1028700" y="4741809"/>
            <a:ext cx="8871635" cy="3678891"/>
          </a:xfrm>
          <a:prstGeom prst="rect">
            <a:avLst/>
          </a:prstGeom>
        </p:spPr>
        <p:txBody>
          <a:bodyPr lIns="0" tIns="0" rIns="0" bIns="0" rtlCol="0" anchor="t">
            <a:spAutoFit/>
          </a:bodyPr>
          <a:lstStyle/>
          <a:p>
            <a:pPr>
              <a:lnSpc>
                <a:spcPts val="5850"/>
              </a:lnSpc>
            </a:pPr>
            <a:r>
              <a:rPr lang="en-US" sz="4500">
                <a:solidFill>
                  <a:srgbClr val="FFFFFF"/>
                </a:solidFill>
                <a:latin typeface="Radley"/>
              </a:rPr>
              <a:t>The most widely known form of phishing, this attack is an attempt to steal sensitive information via an email that appears to be from a legitimate organization.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grpSp>
        <p:nvGrpSpPr>
          <p:cNvPr id="2" name="Group 2"/>
          <p:cNvGrpSpPr/>
          <p:nvPr/>
        </p:nvGrpSpPr>
        <p:grpSpPr>
          <a:xfrm>
            <a:off x="13064424" y="1071563"/>
            <a:ext cx="4194876" cy="318613"/>
            <a:chOff x="0" y="57151"/>
            <a:chExt cx="5593168" cy="424817"/>
          </a:xfrm>
        </p:grpSpPr>
        <p:sp>
          <p:nvSpPr>
            <p:cNvPr id="3" name="AutoShape 3"/>
            <p:cNvSpPr/>
            <p:nvPr/>
          </p:nvSpPr>
          <p:spPr>
            <a:xfrm>
              <a:off x="3107289" y="220389"/>
              <a:ext cx="2485879" cy="38100"/>
            </a:xfrm>
            <a:prstGeom prst="rect">
              <a:avLst/>
            </a:prstGeom>
            <a:solidFill>
              <a:srgbClr val="FFFFFF"/>
            </a:solidFill>
          </p:spPr>
        </p:sp>
        <p:sp>
          <p:nvSpPr>
            <p:cNvPr id="4" name="TextBox 4"/>
            <p:cNvSpPr txBox="1"/>
            <p:nvPr/>
          </p:nvSpPr>
          <p:spPr>
            <a:xfrm>
              <a:off x="0" y="57151"/>
              <a:ext cx="2072341" cy="424817"/>
            </a:xfrm>
            <a:prstGeom prst="rect">
              <a:avLst/>
            </a:prstGeom>
          </p:spPr>
          <p:txBody>
            <a:bodyPr lIns="0" tIns="0" rIns="0" bIns="0" rtlCol="0" anchor="t">
              <a:spAutoFit/>
            </a:bodyPr>
            <a:lstStyle/>
            <a:p>
              <a:pPr algn="r">
                <a:lnSpc>
                  <a:spcPts val="2399"/>
                </a:lnSpc>
              </a:pPr>
              <a:r>
                <a:rPr lang="en-US" sz="2399" dirty="0" smtClean="0">
                  <a:solidFill>
                    <a:srgbClr val="FFFFFF"/>
                  </a:solidFill>
                  <a:latin typeface="Radley"/>
                </a:rPr>
                <a:t>09</a:t>
              </a:r>
              <a:endParaRPr lang="en-US" sz="2399" dirty="0">
                <a:solidFill>
                  <a:srgbClr val="FFFFFF"/>
                </a:solidFill>
                <a:latin typeface="Radley"/>
              </a:endParaRPr>
            </a:p>
          </p:txBody>
        </p:sp>
      </p:grpSp>
      <p:pic>
        <p:nvPicPr>
          <p:cNvPr id="5" name="Picture 5"/>
          <p:cNvPicPr>
            <a:picLocks noChangeAspect="1"/>
          </p:cNvPicPr>
          <p:nvPr/>
        </p:nvPicPr>
        <p:blipFill>
          <a:blip r:embed="rId2"/>
          <a:srcRect t="9367" b="9367"/>
          <a:stretch>
            <a:fillRect/>
          </a:stretch>
        </p:blipFill>
        <p:spPr>
          <a:xfrm>
            <a:off x="10265953" y="3458401"/>
            <a:ext cx="7643534" cy="5315991"/>
          </a:xfrm>
          <a:prstGeom prst="rect">
            <a:avLst/>
          </a:prstGeom>
        </p:spPr>
      </p:pic>
      <p:sp>
        <p:nvSpPr>
          <p:cNvPr id="6" name="TextBox 6"/>
          <p:cNvSpPr txBox="1"/>
          <p:nvPr/>
        </p:nvSpPr>
        <p:spPr>
          <a:xfrm>
            <a:off x="1028700" y="2566600"/>
            <a:ext cx="7359429" cy="1840753"/>
          </a:xfrm>
          <a:prstGeom prst="rect">
            <a:avLst/>
          </a:prstGeom>
        </p:spPr>
        <p:txBody>
          <a:bodyPr lIns="0" tIns="0" rIns="0" bIns="0" rtlCol="0" anchor="t">
            <a:spAutoFit/>
          </a:bodyPr>
          <a:lstStyle/>
          <a:p>
            <a:pPr>
              <a:lnSpc>
                <a:spcPts val="7150"/>
              </a:lnSpc>
            </a:pPr>
            <a:r>
              <a:rPr lang="en-US" sz="6500">
                <a:solidFill>
                  <a:srgbClr val="17EACD"/>
                </a:solidFill>
                <a:latin typeface="Radley"/>
              </a:rPr>
              <a:t>Spear Phishing &amp; it's Example </a:t>
            </a:r>
          </a:p>
        </p:txBody>
      </p:sp>
      <p:sp>
        <p:nvSpPr>
          <p:cNvPr id="7" name="TextBox 7"/>
          <p:cNvSpPr txBox="1"/>
          <p:nvPr/>
        </p:nvSpPr>
        <p:spPr>
          <a:xfrm>
            <a:off x="1028700" y="5481397"/>
            <a:ext cx="8871635" cy="2199715"/>
          </a:xfrm>
          <a:prstGeom prst="rect">
            <a:avLst/>
          </a:prstGeom>
        </p:spPr>
        <p:txBody>
          <a:bodyPr lIns="0" tIns="0" rIns="0" bIns="0" rtlCol="0" anchor="t">
            <a:spAutoFit/>
          </a:bodyPr>
          <a:lstStyle/>
          <a:p>
            <a:pPr>
              <a:lnSpc>
                <a:spcPts val="5850"/>
              </a:lnSpc>
            </a:pPr>
            <a:r>
              <a:rPr lang="en-US" sz="4500">
                <a:solidFill>
                  <a:srgbClr val="FFFFFF"/>
                </a:solidFill>
                <a:latin typeface="Radley"/>
              </a:rPr>
              <a:t>These email messages are sent to specific people within an organization, usually high-privilege </a:t>
            </a:r>
          </a:p>
        </p:txBody>
      </p:sp>
      <p:sp>
        <p:nvSpPr>
          <p:cNvPr id="8" name="TextBox 8"/>
          <p:cNvSpPr txBox="1"/>
          <p:nvPr/>
        </p:nvSpPr>
        <p:spPr>
          <a:xfrm>
            <a:off x="1028700" y="249046"/>
            <a:ext cx="1999090" cy="1473583"/>
          </a:xfrm>
          <a:prstGeom prst="rect">
            <a:avLst/>
          </a:prstGeom>
        </p:spPr>
        <p:txBody>
          <a:bodyPr lIns="0" tIns="0" rIns="0" bIns="0" rtlCol="0" anchor="t">
            <a:spAutoFit/>
          </a:bodyPr>
          <a:lstStyle/>
          <a:p>
            <a:pPr>
              <a:lnSpc>
                <a:spcPts val="11896"/>
              </a:lnSpc>
            </a:pPr>
            <a:r>
              <a:rPr lang="en-US" sz="9151">
                <a:solidFill>
                  <a:srgbClr val="FFFFFF">
                    <a:alpha val="14902"/>
                  </a:srgbClr>
                </a:solidFill>
                <a:latin typeface="Montserrat Classic"/>
              </a:rPr>
              <a:t>02 </a:t>
            </a: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210</TotalTime>
  <Words>668</Words>
  <Application>Microsoft Office PowerPoint</Application>
  <PresentationFormat>Custom</PresentationFormat>
  <Paragraphs>126</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Wingdings 2</vt:lpstr>
      <vt:lpstr>Radley</vt:lpstr>
      <vt:lpstr>Open Sans Light</vt:lpstr>
      <vt:lpstr>Montserrat Classic</vt:lpstr>
      <vt:lpstr>Dubai Medium</vt:lpstr>
      <vt:lpstr>Forum</vt:lpstr>
      <vt:lpstr>Franklin Gothic Book</vt:lpstr>
      <vt:lpstr>TT Drugs</vt:lpstr>
      <vt:lpstr>Arimo</vt:lpstr>
      <vt:lpstr>Technic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White Simple Business Plan Presentation</dc:title>
  <dc:creator>PC</dc:creator>
  <cp:lastModifiedBy>DELL</cp:lastModifiedBy>
  <cp:revision>14</cp:revision>
  <dcterms:created xsi:type="dcterms:W3CDTF">2006-08-16T00:00:00Z</dcterms:created>
  <dcterms:modified xsi:type="dcterms:W3CDTF">2024-10-25T10:20:06Z</dcterms:modified>
  <dc:identifier>DAEyqrFo1ZE</dc:identifier>
</cp:coreProperties>
</file>