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Open Sans" charset="1" panose="00000000000000000000"/>
      <p:regular r:id="rId13"/>
    </p:embeddedFont>
    <p:embeddedFont>
      <p:font typeface="TT Octosquares Compressed" charset="1" panose="02010001040000080307"/>
      <p:regular r:id="rId14"/>
    </p:embeddedFont>
    <p:embeddedFont>
      <p:font typeface="Canva Sans Bold" charset="1" panose="020B0803030501040103"/>
      <p:regular r:id="rId15"/>
    </p:embeddedFont>
    <p:embeddedFont>
      <p:font typeface="Open Sans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jpe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VAGJDat9Wig.mp4" Type="http://schemas.openxmlformats.org/officeDocument/2006/relationships/video"/><Relationship Id="rId11" Target="../media/VAGJDat9Wig.mp4" Type="http://schemas.microsoft.com/office/2007/relationships/media"/><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Contact</a:t>
            </a:r>
          </a:p>
        </p:txBody>
      </p:sp>
      <p:sp>
        <p:nvSpPr>
          <p:cNvPr name="TextBox 10" id="10"/>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About Us</a:t>
            </a:r>
          </a:p>
        </p:txBody>
      </p:sp>
      <p:sp>
        <p:nvSpPr>
          <p:cNvPr name="TextBox 11" id="11"/>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Service</a:t>
            </a:r>
          </a:p>
        </p:txBody>
      </p:sp>
      <p:sp>
        <p:nvSpPr>
          <p:cNvPr name="TextBox 12" id="12"/>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Home</a:t>
            </a:r>
          </a:p>
        </p:txBody>
      </p:sp>
      <p:sp>
        <p:nvSpPr>
          <p:cNvPr name="TextBox 13" id="13"/>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Studio Shodwe</a:t>
            </a:r>
          </a:p>
        </p:txBody>
      </p:sp>
      <p:sp>
        <p:nvSpPr>
          <p:cNvPr name="TextBox 14" id="14"/>
          <p:cNvSpPr txBox="true"/>
          <p:nvPr/>
        </p:nvSpPr>
        <p:spPr>
          <a:xfrm rot="0">
            <a:off x="4061681" y="3427420"/>
            <a:ext cx="10164638" cy="3089545"/>
          </a:xfrm>
          <a:prstGeom prst="rect">
            <a:avLst/>
          </a:prstGeom>
        </p:spPr>
        <p:txBody>
          <a:bodyPr anchor="t" rtlCol="false" tIns="0" lIns="0" bIns="0" rIns="0">
            <a:spAutoFit/>
          </a:bodyPr>
          <a:lstStyle/>
          <a:p>
            <a:pPr algn="ctr">
              <a:lnSpc>
                <a:spcPts val="25296"/>
              </a:lnSpc>
              <a:spcBef>
                <a:spcPct val="0"/>
              </a:spcBef>
            </a:pPr>
            <a:r>
              <a:rPr lang="en-US" sz="18068">
                <a:solidFill>
                  <a:srgbClr val="FFFFFF"/>
                </a:solidFill>
                <a:latin typeface="TT Octosquares Compressed"/>
              </a:rPr>
              <a:t>CHATGPT</a:t>
            </a:r>
          </a:p>
        </p:txBody>
      </p:sp>
      <p:sp>
        <p:nvSpPr>
          <p:cNvPr name="Freeform 15" id="15"/>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133368" y="1219200"/>
            <a:ext cx="7238574" cy="10227524"/>
            <a:chOff x="0" y="0"/>
            <a:chExt cx="4462780" cy="6305550"/>
          </a:xfrm>
        </p:grpSpPr>
        <p:sp>
          <p:nvSpPr>
            <p:cNvPr name="Freeform 9" id="9"/>
            <p:cNvSpPr/>
            <p:nvPr/>
          </p:nvSpPr>
          <p:spPr>
            <a:xfrm flipH="false" flipV="false" rot="0">
              <a:off x="0" y="0"/>
              <a:ext cx="4462780" cy="6305550"/>
            </a:xfrm>
            <a:custGeom>
              <a:avLst/>
              <a:gdLst/>
              <a:ahLst/>
              <a:cxnLst/>
              <a:rect r="r" b="b" t="t" l="l"/>
              <a:pathLst>
                <a:path h="6305550" w="4462780">
                  <a:moveTo>
                    <a:pt x="0" y="0"/>
                  </a:moveTo>
                  <a:lnTo>
                    <a:pt x="4462780" y="594360"/>
                  </a:lnTo>
                  <a:lnTo>
                    <a:pt x="3385820" y="6305550"/>
                  </a:lnTo>
                  <a:lnTo>
                    <a:pt x="1062990" y="5552440"/>
                  </a:lnTo>
                  <a:lnTo>
                    <a:pt x="1076960" y="4930140"/>
                  </a:lnTo>
                  <a:lnTo>
                    <a:pt x="198120" y="4716780"/>
                  </a:lnTo>
                  <a:close/>
                </a:path>
              </a:pathLst>
            </a:custGeom>
            <a:solidFill>
              <a:srgbClr val="12F1FF"/>
            </a:solidFill>
            <a:ln w="12700">
              <a:solidFill>
                <a:srgbClr val="000000"/>
              </a:solidFill>
            </a:ln>
          </p:spPr>
        </p:sp>
      </p:grpSp>
      <p:grpSp>
        <p:nvGrpSpPr>
          <p:cNvPr name="Group 10" id="10"/>
          <p:cNvGrpSpPr/>
          <p:nvPr/>
        </p:nvGrpSpPr>
        <p:grpSpPr>
          <a:xfrm rot="0">
            <a:off x="1681488" y="1522689"/>
            <a:ext cx="7238574" cy="10227524"/>
            <a:chOff x="0" y="0"/>
            <a:chExt cx="4462780" cy="6305550"/>
          </a:xfrm>
        </p:grpSpPr>
        <p:sp>
          <p:nvSpPr>
            <p:cNvPr name="Freeform 11" id="11"/>
            <p:cNvSpPr/>
            <p:nvPr/>
          </p:nvSpPr>
          <p:spPr>
            <a:xfrm flipH="false" flipV="false" rot="0">
              <a:off x="0" y="0"/>
              <a:ext cx="4462780" cy="6305550"/>
            </a:xfrm>
            <a:custGeom>
              <a:avLst/>
              <a:gdLst/>
              <a:ahLst/>
              <a:cxnLst/>
              <a:rect r="r" b="b" t="t" l="l"/>
              <a:pathLst>
                <a:path h="6305550" w="4462780">
                  <a:moveTo>
                    <a:pt x="0" y="0"/>
                  </a:moveTo>
                  <a:lnTo>
                    <a:pt x="4462780" y="594360"/>
                  </a:lnTo>
                  <a:lnTo>
                    <a:pt x="3385820" y="6305550"/>
                  </a:lnTo>
                  <a:lnTo>
                    <a:pt x="1062990" y="5552440"/>
                  </a:lnTo>
                  <a:lnTo>
                    <a:pt x="1076960" y="4930140"/>
                  </a:lnTo>
                  <a:lnTo>
                    <a:pt x="198120" y="4716780"/>
                  </a:lnTo>
                  <a:close/>
                </a:path>
              </a:pathLst>
            </a:custGeom>
            <a:blipFill>
              <a:blip r:embed="rId7"/>
              <a:stretch>
                <a:fillRect l="-53586" t="0" r="-53586" b="0"/>
              </a:stretch>
            </a:blipFill>
          </p:spPr>
        </p:sp>
      </p:grpSp>
      <p:sp>
        <p:nvSpPr>
          <p:cNvPr name="TextBox 12" id="12"/>
          <p:cNvSpPr txBox="true"/>
          <p:nvPr/>
        </p:nvSpPr>
        <p:spPr>
          <a:xfrm rot="0">
            <a:off x="11209402" y="2785610"/>
            <a:ext cx="4623519"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rPr>
              <a:t>ABOUT US</a:t>
            </a:r>
          </a:p>
        </p:txBody>
      </p:sp>
      <p:sp>
        <p:nvSpPr>
          <p:cNvPr name="Freeform 13" id="13"/>
          <p:cNvSpPr/>
          <p:nvPr/>
        </p:nvSpPr>
        <p:spPr>
          <a:xfrm flipH="false" flipV="false" rot="0">
            <a:off x="11209402"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1674522"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2139643"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Home</a:t>
            </a:r>
          </a:p>
        </p:txBody>
      </p:sp>
      <p:sp>
        <p:nvSpPr>
          <p:cNvPr name="TextBox 20" id="20"/>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Studio Shodwe</a:t>
            </a:r>
          </a:p>
        </p:txBody>
      </p:sp>
      <p:sp>
        <p:nvSpPr>
          <p:cNvPr name="TextBox 21" id="21"/>
          <p:cNvSpPr txBox="true"/>
          <p:nvPr/>
        </p:nvSpPr>
        <p:spPr>
          <a:xfrm rot="0">
            <a:off x="9690423" y="4629467"/>
            <a:ext cx="7568877" cy="16567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Bold"/>
              </a:rPr>
              <a:t>Trong bối cảnh thị trường công nghệ phát triển mạnh mẽ, nhu cầu của người dùng về các tính năng tiện lợi và hiệu quả ngày càng cao. Tính năng nhận diện giọng nói và tự động ghi lại nội dung sẽ giúp giảm thiểu thời gian và công sức của người dùng khi nhập liệu, đồng thời tăng tính tương tác và trải nghiệm người dùng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849821" y="471888"/>
            <a:ext cx="7217933" cy="2989908"/>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rPr>
              <a:t>ĐIỂM MẠNH CỦA VOICE SEARCH</a:t>
            </a:r>
          </a:p>
        </p:txBody>
      </p:sp>
      <p:sp>
        <p:nvSpPr>
          <p:cNvPr name="Freeform 12" id="12"/>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9576826" y="3582662"/>
            <a:ext cx="677751" cy="6777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8" id="18"/>
          <p:cNvGrpSpPr/>
          <p:nvPr/>
        </p:nvGrpSpPr>
        <p:grpSpPr>
          <a:xfrm rot="0">
            <a:off x="9576826" y="5014038"/>
            <a:ext cx="677751" cy="67775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21" id="21"/>
          <p:cNvSpPr/>
          <p:nvPr/>
        </p:nvSpPr>
        <p:spPr>
          <a:xfrm flipH="false" flipV="false" rot="0">
            <a:off x="152400" y="1190084"/>
            <a:ext cx="9096916" cy="9096916"/>
          </a:xfrm>
          <a:custGeom>
            <a:avLst/>
            <a:gdLst/>
            <a:ahLst/>
            <a:cxnLst/>
            <a:rect r="r" b="b" t="t" l="l"/>
            <a:pathLst>
              <a:path h="9096916" w="9096916">
                <a:moveTo>
                  <a:pt x="0" y="0"/>
                </a:moveTo>
                <a:lnTo>
                  <a:pt x="9096916" y="0"/>
                </a:lnTo>
                <a:lnTo>
                  <a:pt x="9096916" y="9096916"/>
                </a:lnTo>
                <a:lnTo>
                  <a:pt x="0" y="9096916"/>
                </a:lnTo>
                <a:lnTo>
                  <a:pt x="0" y="0"/>
                </a:lnTo>
                <a:close/>
              </a:path>
            </a:pathLst>
          </a:custGeom>
          <a:blipFill>
            <a:blip r:embed="rId9"/>
            <a:stretch>
              <a:fillRect l="0" t="0" r="0" b="0"/>
            </a:stretch>
          </a:blipFill>
        </p:spPr>
      </p:sp>
      <p:sp>
        <p:nvSpPr>
          <p:cNvPr name="TextBox 22" id="22"/>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Contact</a:t>
            </a:r>
          </a:p>
        </p:txBody>
      </p:sp>
      <p:sp>
        <p:nvSpPr>
          <p:cNvPr name="TextBox 23" id="23"/>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About Us</a:t>
            </a:r>
          </a:p>
        </p:txBody>
      </p:sp>
      <p:sp>
        <p:nvSpPr>
          <p:cNvPr name="TextBox 24" id="24"/>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Service</a:t>
            </a:r>
          </a:p>
        </p:txBody>
      </p:sp>
      <p:sp>
        <p:nvSpPr>
          <p:cNvPr name="TextBox 25" id="25"/>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Home</a:t>
            </a:r>
          </a:p>
        </p:txBody>
      </p:sp>
      <p:sp>
        <p:nvSpPr>
          <p:cNvPr name="TextBox 26" id="26"/>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Studio Shodwe</a:t>
            </a:r>
          </a:p>
        </p:txBody>
      </p:sp>
      <p:sp>
        <p:nvSpPr>
          <p:cNvPr name="TextBox 27" id="27"/>
          <p:cNvSpPr txBox="true"/>
          <p:nvPr/>
        </p:nvSpPr>
        <p:spPr>
          <a:xfrm rot="0">
            <a:off x="10942106" y="3404647"/>
            <a:ext cx="6952768" cy="869950"/>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Open Sans"/>
              </a:rPr>
              <a:t>Tìm kiếm bằng giọng nói nhanh hơn nhập văn bản 3,7 lần (Theo Bing).</a:t>
            </a:r>
          </a:p>
        </p:txBody>
      </p:sp>
      <p:sp>
        <p:nvSpPr>
          <p:cNvPr name="TextBox 28" id="28"/>
          <p:cNvSpPr txBox="true"/>
          <p:nvPr/>
        </p:nvSpPr>
        <p:spPr>
          <a:xfrm rot="0">
            <a:off x="9667646" y="3758659"/>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01</a:t>
            </a:r>
          </a:p>
        </p:txBody>
      </p:sp>
      <p:sp>
        <p:nvSpPr>
          <p:cNvPr name="TextBox 29" id="29"/>
          <p:cNvSpPr txBox="true"/>
          <p:nvPr/>
        </p:nvSpPr>
        <p:spPr>
          <a:xfrm rot="0">
            <a:off x="10942106" y="4679599"/>
            <a:ext cx="6765163" cy="1746250"/>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Open Sans"/>
              </a:rPr>
              <a:t>Voice Search rất phù hợp cho các tìm kiếm trên thiết bị di động. Gần 60% người dùng thiết bị di động sử dụng Voice Search ít nhất là “thỉnh thoảng” (Theo Stone Temple).</a:t>
            </a:r>
          </a:p>
        </p:txBody>
      </p:sp>
      <p:sp>
        <p:nvSpPr>
          <p:cNvPr name="TextBox 30" id="30"/>
          <p:cNvSpPr txBox="true"/>
          <p:nvPr/>
        </p:nvSpPr>
        <p:spPr>
          <a:xfrm rot="0">
            <a:off x="9667646" y="5190036"/>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02</a:t>
            </a:r>
          </a:p>
        </p:txBody>
      </p:sp>
      <p:grpSp>
        <p:nvGrpSpPr>
          <p:cNvPr name="Group 31" id="31"/>
          <p:cNvGrpSpPr/>
          <p:nvPr/>
        </p:nvGrpSpPr>
        <p:grpSpPr>
          <a:xfrm rot="0">
            <a:off x="9576826" y="7022963"/>
            <a:ext cx="677751" cy="67775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33" id="33"/>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4" id="34"/>
          <p:cNvSpPr txBox="true"/>
          <p:nvPr/>
        </p:nvSpPr>
        <p:spPr>
          <a:xfrm rot="0">
            <a:off x="9667646" y="7198961"/>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02</a:t>
            </a:r>
          </a:p>
        </p:txBody>
      </p:sp>
      <p:sp>
        <p:nvSpPr>
          <p:cNvPr name="TextBox 35" id="35"/>
          <p:cNvSpPr txBox="true"/>
          <p:nvPr/>
        </p:nvSpPr>
        <p:spPr>
          <a:xfrm rot="0">
            <a:off x="10942106" y="6844949"/>
            <a:ext cx="6952768" cy="2184400"/>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Open Sans"/>
              </a:rPr>
              <a:t>Tìm kiếm bằng giọng nói sẽ thuận tiện hơn trong nhiều trường hợp. Có lẽ đó là lý do tại sao hơn một nửa số người tham gia khảo sát cho biết họ sử dụng Voice Search để “tránh phải nhập” (Theo Stone Temple).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041367" y="1149988"/>
            <a:ext cx="7217933" cy="2989908"/>
          </a:xfrm>
          <a:prstGeom prst="rect">
            <a:avLst/>
          </a:prstGeom>
        </p:spPr>
        <p:txBody>
          <a:bodyPr anchor="t" rtlCol="false" tIns="0" lIns="0" bIns="0" rIns="0">
            <a:spAutoFit/>
          </a:bodyPr>
          <a:lstStyle/>
          <a:p>
            <a:pPr algn="l">
              <a:lnSpc>
                <a:spcPts val="11985"/>
              </a:lnSpc>
            </a:pPr>
            <a:r>
              <a:rPr lang="en-US" sz="8560">
                <a:solidFill>
                  <a:srgbClr val="FFFFFF"/>
                </a:solidFill>
                <a:latin typeface="TT Octosquares Compressed"/>
              </a:rPr>
              <a:t>LỢI ÍCH MANG LẠI</a:t>
            </a:r>
          </a:p>
          <a:p>
            <a:pPr algn="l">
              <a:lnSpc>
                <a:spcPts val="11985"/>
              </a:lnSpc>
              <a:spcBef>
                <a:spcPct val="0"/>
              </a:spcBef>
            </a:pPr>
          </a:p>
        </p:txBody>
      </p:sp>
      <p:sp>
        <p:nvSpPr>
          <p:cNvPr name="Freeform 12" id="12"/>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9363616" y="3462146"/>
            <a:ext cx="677751" cy="6777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8" id="18"/>
          <p:cNvGrpSpPr/>
          <p:nvPr/>
        </p:nvGrpSpPr>
        <p:grpSpPr>
          <a:xfrm rot="0">
            <a:off x="9454437" y="7028744"/>
            <a:ext cx="677751" cy="67775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21" id="21"/>
          <p:cNvSpPr/>
          <p:nvPr/>
        </p:nvSpPr>
        <p:spPr>
          <a:xfrm flipH="false" flipV="false" rot="0">
            <a:off x="152400" y="1190084"/>
            <a:ext cx="9096916" cy="9096916"/>
          </a:xfrm>
          <a:custGeom>
            <a:avLst/>
            <a:gdLst/>
            <a:ahLst/>
            <a:cxnLst/>
            <a:rect r="r" b="b" t="t" l="l"/>
            <a:pathLst>
              <a:path h="9096916" w="9096916">
                <a:moveTo>
                  <a:pt x="0" y="0"/>
                </a:moveTo>
                <a:lnTo>
                  <a:pt x="9096916" y="0"/>
                </a:lnTo>
                <a:lnTo>
                  <a:pt x="9096916" y="9096916"/>
                </a:lnTo>
                <a:lnTo>
                  <a:pt x="0" y="9096916"/>
                </a:lnTo>
                <a:lnTo>
                  <a:pt x="0" y="0"/>
                </a:lnTo>
                <a:close/>
              </a:path>
            </a:pathLst>
          </a:custGeom>
          <a:blipFill>
            <a:blip r:embed="rId9"/>
            <a:stretch>
              <a:fillRect l="0" t="0" r="0" b="0"/>
            </a:stretch>
          </a:blipFill>
        </p:spPr>
      </p:sp>
      <p:sp>
        <p:nvSpPr>
          <p:cNvPr name="TextBox 22" id="22"/>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Contact</a:t>
            </a:r>
          </a:p>
        </p:txBody>
      </p:sp>
      <p:sp>
        <p:nvSpPr>
          <p:cNvPr name="TextBox 23" id="23"/>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About Us</a:t>
            </a:r>
          </a:p>
        </p:txBody>
      </p:sp>
      <p:sp>
        <p:nvSpPr>
          <p:cNvPr name="TextBox 24" id="24"/>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Service</a:t>
            </a:r>
          </a:p>
        </p:txBody>
      </p:sp>
      <p:sp>
        <p:nvSpPr>
          <p:cNvPr name="TextBox 25" id="25"/>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Home</a:t>
            </a:r>
          </a:p>
        </p:txBody>
      </p:sp>
      <p:sp>
        <p:nvSpPr>
          <p:cNvPr name="TextBox 26" id="26"/>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Studio Shodwe</a:t>
            </a:r>
          </a:p>
        </p:txBody>
      </p:sp>
      <p:sp>
        <p:nvSpPr>
          <p:cNvPr name="TextBox 27" id="27"/>
          <p:cNvSpPr txBox="true"/>
          <p:nvPr/>
        </p:nvSpPr>
        <p:spPr>
          <a:xfrm rot="0">
            <a:off x="10846021" y="3249078"/>
            <a:ext cx="6952768" cy="2462530"/>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Open Sans"/>
              </a:rPr>
              <a:t>Tính năng này sẽ giúp tăng hiệu suất làm việc, và cải thiện trải nghiệm người dùng. Điều này đặc biệt hữu ích trong các cuộc họp, thảo luận nhóm, và khi người dùng cần ghi chú và tìm kiếm nhanh chóng.</a:t>
            </a:r>
          </a:p>
        </p:txBody>
      </p:sp>
      <p:sp>
        <p:nvSpPr>
          <p:cNvPr name="TextBox 28" id="28"/>
          <p:cNvSpPr txBox="true"/>
          <p:nvPr/>
        </p:nvSpPr>
        <p:spPr>
          <a:xfrm rot="0">
            <a:off x="9454437" y="363814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01</a:t>
            </a:r>
          </a:p>
        </p:txBody>
      </p:sp>
      <p:sp>
        <p:nvSpPr>
          <p:cNvPr name="TextBox 29" id="29"/>
          <p:cNvSpPr txBox="true"/>
          <p:nvPr/>
        </p:nvSpPr>
        <p:spPr>
          <a:xfrm rot="0">
            <a:off x="10865612" y="6694305"/>
            <a:ext cx="6765163" cy="1967230"/>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Open Sans"/>
              </a:rPr>
              <a:t>Người dùng sẽ tiết kiệm được nhiều thời gian và công sức khi không phải gõ văn bản thủ công. Tính năng này cũng giúp giảm thiểu sai sót do nhập liệu</a:t>
            </a:r>
          </a:p>
        </p:txBody>
      </p:sp>
      <p:sp>
        <p:nvSpPr>
          <p:cNvPr name="TextBox 30" id="30"/>
          <p:cNvSpPr txBox="true"/>
          <p:nvPr/>
        </p:nvSpPr>
        <p:spPr>
          <a:xfrm rot="0">
            <a:off x="9545257" y="7204742"/>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362339" y="2914524"/>
            <a:ext cx="6509860" cy="2228976"/>
            <a:chOff x="0" y="0"/>
            <a:chExt cx="6350000" cy="2174240"/>
          </a:xfrm>
        </p:grpSpPr>
        <p:sp>
          <p:nvSpPr>
            <p:cNvPr name="Freeform 9" id="9"/>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solidFill>
              <a:srgbClr val="12F1FF"/>
            </a:solidFill>
            <a:ln w="12700">
              <a:solidFill>
                <a:srgbClr val="000000"/>
              </a:solidFill>
            </a:ln>
          </p:spPr>
        </p:sp>
      </p:grpSp>
      <p:grpSp>
        <p:nvGrpSpPr>
          <p:cNvPr name="Group 10" id="10"/>
          <p:cNvGrpSpPr/>
          <p:nvPr/>
        </p:nvGrpSpPr>
        <p:grpSpPr>
          <a:xfrm rot="0">
            <a:off x="7189484" y="1028700"/>
            <a:ext cx="11098516" cy="3800132"/>
            <a:chOff x="0" y="0"/>
            <a:chExt cx="6350000" cy="2174240"/>
          </a:xfrm>
        </p:grpSpPr>
        <p:sp>
          <p:nvSpPr>
            <p:cNvPr name="Freeform 11" id="11"/>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blipFill>
              <a:blip r:embed="rId7"/>
              <a:stretch>
                <a:fillRect l="0" t="-42321" r="0" b="-52260"/>
              </a:stretch>
            </a:blipFill>
          </p:spPr>
        </p:sp>
      </p:grpSp>
      <p:sp>
        <p:nvSpPr>
          <p:cNvPr name="TextBox 12" id="12"/>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Contact</a:t>
            </a:r>
          </a:p>
        </p:txBody>
      </p:sp>
      <p:sp>
        <p:nvSpPr>
          <p:cNvPr name="TextBox 13" id="13"/>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About Us</a:t>
            </a:r>
          </a:p>
        </p:txBody>
      </p:sp>
      <p:sp>
        <p:nvSpPr>
          <p:cNvPr name="TextBox 14" id="14"/>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Service</a:t>
            </a:r>
          </a:p>
        </p:txBody>
      </p:sp>
      <p:sp>
        <p:nvSpPr>
          <p:cNvPr name="TextBox 15" id="15"/>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Home</a:t>
            </a:r>
          </a:p>
        </p:txBody>
      </p:sp>
      <p:sp>
        <p:nvSpPr>
          <p:cNvPr name="TextBox 16" id="16"/>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Studio Shodwe</a:t>
            </a:r>
          </a:p>
        </p:txBody>
      </p:sp>
      <p:sp>
        <p:nvSpPr>
          <p:cNvPr name="TextBox 17" id="17"/>
          <p:cNvSpPr txBox="true"/>
          <p:nvPr/>
        </p:nvSpPr>
        <p:spPr>
          <a:xfrm rot="0">
            <a:off x="1134399" y="1739219"/>
            <a:ext cx="4770406" cy="3404281"/>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rPr>
              <a:t>NHU CẦU SỬ DỤNG VOICE SEACH</a:t>
            </a:r>
          </a:p>
        </p:txBody>
      </p:sp>
      <p:sp>
        <p:nvSpPr>
          <p:cNvPr name="Freeform 18" id="18"/>
          <p:cNvSpPr/>
          <p:nvPr/>
        </p:nvSpPr>
        <p:spPr>
          <a:xfrm flipH="false" flipV="false" rot="0">
            <a:off x="1850798" y="2399296"/>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231591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278103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1" id="21"/>
          <p:cNvGrpSpPr/>
          <p:nvPr/>
        </p:nvGrpSpPr>
        <p:grpSpPr>
          <a:xfrm rot="0">
            <a:off x="545273" y="6270326"/>
            <a:ext cx="677751" cy="67775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4" id="24"/>
          <p:cNvSpPr txBox="true"/>
          <p:nvPr/>
        </p:nvSpPr>
        <p:spPr>
          <a:xfrm rot="0">
            <a:off x="1618593" y="6232226"/>
            <a:ext cx="2980687" cy="1397000"/>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Theo PWC, 29% người tiêu dùng sử dụng trợ lý giọng nói để đặt những câu hỏi ngắn.</a:t>
            </a:r>
          </a:p>
        </p:txBody>
      </p:sp>
      <p:sp>
        <p:nvSpPr>
          <p:cNvPr name="TextBox 25" id="25"/>
          <p:cNvSpPr txBox="true"/>
          <p:nvPr/>
        </p:nvSpPr>
        <p:spPr>
          <a:xfrm rot="0">
            <a:off x="636093" y="644632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01</a:t>
            </a:r>
          </a:p>
        </p:txBody>
      </p:sp>
      <p:grpSp>
        <p:nvGrpSpPr>
          <p:cNvPr name="Group 26" id="26"/>
          <p:cNvGrpSpPr/>
          <p:nvPr/>
        </p:nvGrpSpPr>
        <p:grpSpPr>
          <a:xfrm rot="0">
            <a:off x="4846931" y="6270326"/>
            <a:ext cx="677751" cy="67775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8" id="2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9" id="29"/>
          <p:cNvSpPr txBox="true"/>
          <p:nvPr/>
        </p:nvSpPr>
        <p:spPr>
          <a:xfrm rot="0">
            <a:off x="5920251" y="6232226"/>
            <a:ext cx="2976099" cy="245427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Một nghiên cứu khác từ PWC, 35% người dùng dùng tìm kiếm giọng nói để kiểm tra thời tiết và tin tức, trong khi 15% vẫn thích -phương pháp truy vấn truyền thống.</a:t>
            </a:r>
          </a:p>
        </p:txBody>
      </p:sp>
      <p:sp>
        <p:nvSpPr>
          <p:cNvPr name="TextBox 30" id="30"/>
          <p:cNvSpPr txBox="true"/>
          <p:nvPr/>
        </p:nvSpPr>
        <p:spPr>
          <a:xfrm rot="0">
            <a:off x="4937751" y="644632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02</a:t>
            </a:r>
          </a:p>
        </p:txBody>
      </p:sp>
      <p:grpSp>
        <p:nvGrpSpPr>
          <p:cNvPr name="Group 31" id="31"/>
          <p:cNvGrpSpPr/>
          <p:nvPr/>
        </p:nvGrpSpPr>
        <p:grpSpPr>
          <a:xfrm rot="0">
            <a:off x="9144000" y="6270326"/>
            <a:ext cx="677751" cy="67775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33" id="33"/>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4" id="34"/>
          <p:cNvSpPr txBox="true"/>
          <p:nvPr/>
        </p:nvSpPr>
        <p:spPr>
          <a:xfrm rot="0">
            <a:off x="10217321" y="6232226"/>
            <a:ext cx="2905621" cy="315912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76% chủ sở hữu loa thông minh sử dụng tính năng tìm kiếm giọng nói cục bộ ít nhất một lần/tuần để tìm thông tin về doanh nghiệp địa phương (46% thực hiện điều này hàng ngày).</a:t>
            </a:r>
          </a:p>
        </p:txBody>
      </p:sp>
      <p:sp>
        <p:nvSpPr>
          <p:cNvPr name="TextBox 35" id="35"/>
          <p:cNvSpPr txBox="true"/>
          <p:nvPr/>
        </p:nvSpPr>
        <p:spPr>
          <a:xfrm rot="0">
            <a:off x="9234820" y="644632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03</a:t>
            </a:r>
          </a:p>
        </p:txBody>
      </p:sp>
      <p:grpSp>
        <p:nvGrpSpPr>
          <p:cNvPr name="Group 36" id="36"/>
          <p:cNvGrpSpPr/>
          <p:nvPr/>
        </p:nvGrpSpPr>
        <p:grpSpPr>
          <a:xfrm rot="0">
            <a:off x="13280359" y="6270326"/>
            <a:ext cx="677751" cy="677751"/>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38" id="3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9" id="39"/>
          <p:cNvSpPr txBox="true"/>
          <p:nvPr/>
        </p:nvSpPr>
        <p:spPr>
          <a:xfrm rot="0">
            <a:off x="14353679" y="6232226"/>
            <a:ext cx="2905621" cy="2101850"/>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Review42 cho biết, người dùng di động có xu hướng sử dụng voice search gấp 3 lần so với tìm kiếm văn bản truyền thống.</a:t>
            </a:r>
          </a:p>
        </p:txBody>
      </p:sp>
      <p:sp>
        <p:nvSpPr>
          <p:cNvPr name="TextBox 40" id="40"/>
          <p:cNvSpPr txBox="true"/>
          <p:nvPr/>
        </p:nvSpPr>
        <p:spPr>
          <a:xfrm rot="0">
            <a:off x="13371179" y="644632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1480118" y="1164640"/>
            <a:ext cx="6774833" cy="2989908"/>
          </a:xfrm>
          <a:prstGeom prst="rect">
            <a:avLst/>
          </a:prstGeom>
        </p:spPr>
        <p:txBody>
          <a:bodyPr anchor="t" rtlCol="false" tIns="0" lIns="0" bIns="0" rIns="0">
            <a:spAutoFit/>
          </a:bodyPr>
          <a:lstStyle/>
          <a:p>
            <a:pPr algn="l">
              <a:lnSpc>
                <a:spcPts val="11985"/>
              </a:lnSpc>
            </a:pPr>
            <a:r>
              <a:rPr lang="en-US" sz="8560">
                <a:solidFill>
                  <a:srgbClr val="FFFFFF"/>
                </a:solidFill>
                <a:latin typeface="TT Octosquares Compressed"/>
              </a:rPr>
              <a:t>CÁCH HOẠT ĐỘNG </a:t>
            </a:r>
          </a:p>
          <a:p>
            <a:pPr algn="l">
              <a:lnSpc>
                <a:spcPts val="11985"/>
              </a:lnSpc>
              <a:spcBef>
                <a:spcPct val="0"/>
              </a:spcBef>
            </a:pPr>
          </a:p>
        </p:txBody>
      </p:sp>
      <p:sp>
        <p:nvSpPr>
          <p:cNvPr name="Freeform 9" id="9"/>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pic>
        <p:nvPicPr>
          <p:cNvPr name="Picture 12" id="12">
            <a:hlinkClick action="ppaction://media"/>
          </p:cNvPr>
          <p:cNvPicPr>
            <a:picLocks noChangeAspect="true"/>
          </p:cNvPicPr>
          <p:nvPr>
            <a:videoFile r:link="rId10"/>
            <p:extLst>
              <p:ext uri="{DAA4B4D4-6D71-4841-9C94-3DE7FCFB9230}">
                <p14:media xmlns:p14="http://schemas.microsoft.com/office/powerpoint/2010/main" r:embed="rId11"/>
              </p:ext>
            </p:extLst>
          </p:nvPr>
        </p:nvPicPr>
        <p:blipFill>
          <a:blip r:embed="rId9"/>
          <a:srcRect l="0" t="0" r="0" b="0"/>
          <a:stretch>
            <a:fillRect/>
          </a:stretch>
        </p:blipFill>
        <p:spPr>
          <a:xfrm flipH="false" flipV="false" rot="0">
            <a:off x="0" y="1114905"/>
            <a:ext cx="11192677" cy="6295881"/>
          </a:xfrm>
          <a:prstGeom prst="rect">
            <a:avLst/>
          </a:prstGeom>
        </p:spPr>
      </p:pic>
      <p:sp>
        <p:nvSpPr>
          <p:cNvPr name="TextBox 13" id="13"/>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Contact</a:t>
            </a:r>
          </a:p>
        </p:txBody>
      </p:sp>
      <p:sp>
        <p:nvSpPr>
          <p:cNvPr name="TextBox 14" id="14"/>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About Us</a:t>
            </a:r>
          </a:p>
        </p:txBody>
      </p:sp>
      <p:sp>
        <p:nvSpPr>
          <p:cNvPr name="TextBox 15" id="15"/>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Service</a:t>
            </a:r>
          </a:p>
        </p:txBody>
      </p:sp>
      <p:sp>
        <p:nvSpPr>
          <p:cNvPr name="TextBox 16" id="16"/>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Home</a:t>
            </a:r>
          </a:p>
        </p:txBody>
      </p:sp>
      <p:sp>
        <p:nvSpPr>
          <p:cNvPr name="TextBox 17" id="17"/>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Studio Shodwe</a:t>
            </a:r>
          </a:p>
        </p:txBody>
      </p:sp>
      <p:sp>
        <p:nvSpPr>
          <p:cNvPr name="TextBox 18" id="18"/>
          <p:cNvSpPr txBox="true"/>
          <p:nvPr/>
        </p:nvSpPr>
        <p:spPr>
          <a:xfrm rot="0">
            <a:off x="11480118" y="3957655"/>
            <a:ext cx="6774833" cy="3453130"/>
          </a:xfrm>
          <a:prstGeom prst="rect">
            <a:avLst/>
          </a:prstGeom>
        </p:spPr>
        <p:txBody>
          <a:bodyPr anchor="t" rtlCol="false" tIns="0" lIns="0" bIns="0" rIns="0">
            <a:spAutoFit/>
          </a:bodyPr>
          <a:lstStyle/>
          <a:p>
            <a:pPr algn="l">
              <a:lnSpc>
                <a:spcPts val="3919"/>
              </a:lnSpc>
            </a:pPr>
            <a:r>
              <a:rPr lang="en-US" sz="2799">
                <a:solidFill>
                  <a:srgbClr val="FFFFFF"/>
                </a:solidFill>
                <a:latin typeface="Open Sans"/>
              </a:rPr>
              <a:t>Tính năng nhận diện giọng nói hoạt động bằng cách sử dụng công nghệ AI tiên tiến để nhận diện và chuyển đổi giọng nói thành văn bản. Giao diện người dùng đơn giản và trực quan, giúp dễ dàng sử dụng ngay từ lần đầu tiên</a:t>
            </a:r>
          </a:p>
          <a:p>
            <a:pPr algn="l">
              <a:lnSpc>
                <a:spcPts val="3919"/>
              </a:lnSpc>
              <a:spcBef>
                <a:spcPct val="0"/>
              </a:spcBef>
            </a:pPr>
          </a:p>
        </p:txBody>
      </p:sp>
    </p:spTree>
  </p:cSld>
  <p:clrMapOvr>
    <a:masterClrMapping/>
  </p:clrMapOvr>
  <p:timing>
    <p:tnLst>
      <p:par>
        <p:cTn dur="indefinite" restart="never" nodeType="tmRoot">
          <p:childTnLst>
            <p:video>
              <p:cMediaNode vol="100000">
                <p:cTn fill="hold" display="false">
                  <p:stCondLst>
                    <p:cond delay="indefinite"/>
                  </p:stCondLst>
                </p:cTn>
                <p:tgtEl>
                  <p:spTgt spid="12"/>
                </p:tgtEl>
              </p:cMediaNode>
            </p:video>
          </p:childTnLst>
        </p:cTn>
      </p:par>
    </p:tnLst>
  </p:timing>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Contact</a:t>
            </a:r>
          </a:p>
        </p:txBody>
      </p:sp>
      <p:sp>
        <p:nvSpPr>
          <p:cNvPr name="TextBox 10" id="10"/>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About Us</a:t>
            </a:r>
          </a:p>
        </p:txBody>
      </p:sp>
      <p:sp>
        <p:nvSpPr>
          <p:cNvPr name="TextBox 11" id="11"/>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Service</a:t>
            </a:r>
          </a:p>
        </p:txBody>
      </p:sp>
      <p:sp>
        <p:nvSpPr>
          <p:cNvPr name="TextBox 12" id="12"/>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Home</a:t>
            </a:r>
          </a:p>
        </p:txBody>
      </p:sp>
      <p:sp>
        <p:nvSpPr>
          <p:cNvPr name="TextBox 13" id="13"/>
          <p:cNvSpPr txBox="true"/>
          <p:nvPr/>
        </p:nvSpPr>
        <p:spPr>
          <a:xfrm rot="0">
            <a:off x="1039108" y="517674"/>
            <a:ext cx="1284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Studio Shodwe</a:t>
            </a:r>
          </a:p>
        </p:txBody>
      </p:sp>
      <p:sp>
        <p:nvSpPr>
          <p:cNvPr name="TextBox 14" id="14"/>
          <p:cNvSpPr txBox="true"/>
          <p:nvPr/>
        </p:nvSpPr>
        <p:spPr>
          <a:xfrm rot="0">
            <a:off x="4061681" y="3220694"/>
            <a:ext cx="10164638" cy="3464612"/>
          </a:xfrm>
          <a:prstGeom prst="rect">
            <a:avLst/>
          </a:prstGeom>
        </p:spPr>
        <p:txBody>
          <a:bodyPr anchor="t" rtlCol="false" tIns="0" lIns="0" bIns="0" rIns="0">
            <a:spAutoFit/>
          </a:bodyPr>
          <a:lstStyle/>
          <a:p>
            <a:pPr algn="ctr">
              <a:lnSpc>
                <a:spcPts val="28402"/>
              </a:lnSpc>
              <a:spcBef>
                <a:spcPct val="0"/>
              </a:spcBef>
            </a:pPr>
            <a:r>
              <a:rPr lang="en-US" sz="20287">
                <a:solidFill>
                  <a:srgbClr val="FFFFFF"/>
                </a:solidFill>
                <a:latin typeface="TT Octosquares Compressed"/>
              </a:rPr>
              <a:t>THANK YOU</a:t>
            </a:r>
          </a:p>
        </p:txBody>
      </p:sp>
      <p:sp>
        <p:nvSpPr>
          <p:cNvPr name="Freeform 15" id="15"/>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DAGJDbTwFGY</dc:identifier>
  <dcterms:modified xsi:type="dcterms:W3CDTF">2011-08-01T06:04:30Z</dcterms:modified>
  <cp:revision>1</cp:revision>
  <dc:title>So với phương pháp nhập liệu truyền thống, tính năng nhận diện giọng nói vượt trội hơn về mặt tiện lợi và hiệu quả.</dc:title>
</cp:coreProperties>
</file>