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56" r:id="rId2"/>
    <p:sldId id="670" r:id="rId3"/>
    <p:sldId id="671" r:id="rId4"/>
    <p:sldId id="672" r:id="rId5"/>
    <p:sldId id="673" r:id="rId6"/>
    <p:sldId id="674" r:id="rId7"/>
    <p:sldId id="675" r:id="rId8"/>
    <p:sldId id="869" r:id="rId9"/>
    <p:sldId id="702" r:id="rId10"/>
    <p:sldId id="645" r:id="rId11"/>
    <p:sldId id="662" r:id="rId12"/>
    <p:sldId id="806" r:id="rId13"/>
    <p:sldId id="808" r:id="rId14"/>
    <p:sldId id="807" r:id="rId15"/>
    <p:sldId id="583" r:id="rId16"/>
    <p:sldId id="809" r:id="rId17"/>
    <p:sldId id="822" r:id="rId18"/>
    <p:sldId id="810" r:id="rId19"/>
    <p:sldId id="811" r:id="rId20"/>
    <p:sldId id="812" r:id="rId21"/>
    <p:sldId id="661" r:id="rId22"/>
    <p:sldId id="669" r:id="rId23"/>
    <p:sldId id="666" r:id="rId24"/>
    <p:sldId id="708" r:id="rId25"/>
    <p:sldId id="710" r:id="rId26"/>
    <p:sldId id="711" r:id="rId27"/>
    <p:sldId id="714" r:id="rId28"/>
    <p:sldId id="715" r:id="rId29"/>
    <p:sldId id="716" r:id="rId30"/>
    <p:sldId id="717" r:id="rId31"/>
    <p:sldId id="718" r:id="rId32"/>
    <p:sldId id="720" r:id="rId33"/>
    <p:sldId id="722" r:id="rId34"/>
    <p:sldId id="723" r:id="rId35"/>
    <p:sldId id="724" r:id="rId36"/>
    <p:sldId id="726" r:id="rId37"/>
    <p:sldId id="729" r:id="rId38"/>
    <p:sldId id="870" r:id="rId39"/>
    <p:sldId id="871" r:id="rId40"/>
    <p:sldId id="730" r:id="rId41"/>
    <p:sldId id="731" r:id="rId42"/>
    <p:sldId id="845" r:id="rId43"/>
    <p:sldId id="846" r:id="rId44"/>
    <p:sldId id="847" r:id="rId45"/>
    <p:sldId id="852" r:id="rId46"/>
    <p:sldId id="868" r:id="rId47"/>
    <p:sldId id="848" r:id="rId48"/>
    <p:sldId id="849" r:id="rId49"/>
    <p:sldId id="850" r:id="rId50"/>
    <p:sldId id="851" r:id="rId51"/>
    <p:sldId id="853" r:id="rId52"/>
    <p:sldId id="854" r:id="rId53"/>
    <p:sldId id="855" r:id="rId54"/>
    <p:sldId id="857" r:id="rId55"/>
    <p:sldId id="858" r:id="rId56"/>
    <p:sldId id="859" r:id="rId57"/>
    <p:sldId id="860" r:id="rId58"/>
    <p:sldId id="861" r:id="rId59"/>
    <p:sldId id="862" r:id="rId60"/>
    <p:sldId id="863" r:id="rId61"/>
    <p:sldId id="864" r:id="rId62"/>
    <p:sldId id="865" r:id="rId63"/>
    <p:sldId id="866" r:id="rId64"/>
    <p:sldId id="754" r:id="rId65"/>
    <p:sldId id="755" r:id="rId66"/>
    <p:sldId id="756" r:id="rId67"/>
    <p:sldId id="826" r:id="rId68"/>
    <p:sldId id="758" r:id="rId69"/>
    <p:sldId id="759" r:id="rId70"/>
    <p:sldId id="760" r:id="rId71"/>
    <p:sldId id="762" r:id="rId72"/>
    <p:sldId id="763" r:id="rId73"/>
    <p:sldId id="764" r:id="rId74"/>
    <p:sldId id="765" r:id="rId75"/>
    <p:sldId id="767" r:id="rId76"/>
    <p:sldId id="825" r:id="rId77"/>
    <p:sldId id="768" r:id="rId78"/>
    <p:sldId id="769" r:id="rId79"/>
    <p:sldId id="770" r:id="rId80"/>
    <p:sldId id="773" r:id="rId81"/>
    <p:sldId id="774" r:id="rId82"/>
    <p:sldId id="775" r:id="rId83"/>
    <p:sldId id="867" r:id="rId84"/>
    <p:sldId id="827" r:id="rId85"/>
  </p:sldIdLst>
  <p:sldSz cx="9144000" cy="6858000" type="screen4x3"/>
  <p:notesSz cx="6858000" cy="9190038"/>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46C18"/>
    <a:srgbClr val="2E9267"/>
    <a:srgbClr val="990000"/>
    <a:srgbClr val="3399FF"/>
    <a:srgbClr val="00CCFF"/>
    <a:srgbClr val="D1390F"/>
    <a:srgbClr val="0000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4" autoAdjust="0"/>
    <p:restoredTop sz="90649" autoAdjust="0"/>
  </p:normalViewPr>
  <p:slideViewPr>
    <p:cSldViewPr snapToGrid="0">
      <p:cViewPr varScale="1">
        <p:scale>
          <a:sx n="77" d="100"/>
          <a:sy n="77" d="100"/>
        </p:scale>
        <p:origin x="494" y="72"/>
      </p:cViewPr>
      <p:guideLst>
        <p:guide orient="horz" pos="2160"/>
        <p:guide pos="2880"/>
      </p:guideLst>
    </p:cSldViewPr>
  </p:slideViewPr>
  <p:outlineViewPr>
    <p:cViewPr>
      <p:scale>
        <a:sx n="33" d="100"/>
        <a:sy n="33" d="100"/>
      </p:scale>
      <p:origin x="0" y="-45927"/>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62" d="100"/>
          <a:sy n="62" d="100"/>
        </p:scale>
        <p:origin x="2451" y="36"/>
      </p:cViewPr>
      <p:guideLst>
        <p:guide orient="horz" pos="2895"/>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712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1130300" y="577850"/>
            <a:ext cx="4611688" cy="345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515938" y="4365625"/>
            <a:ext cx="5910262"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noProof="0" smtClean="0"/>
              <a:t>We want this to be in font 11 and justify.</a:t>
            </a:r>
          </a:p>
        </p:txBody>
      </p:sp>
      <p:sp>
        <p:nvSpPr>
          <p:cNvPr id="2052" name="Rectangle 4"/>
          <p:cNvSpPr>
            <a:spLocks noChangeArrowheads="1"/>
          </p:cNvSpPr>
          <p:nvPr/>
        </p:nvSpPr>
        <p:spPr bwMode="auto">
          <a:xfrm>
            <a:off x="468313" y="4097338"/>
            <a:ext cx="6051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defRPr/>
            </a:pPr>
            <a:r>
              <a:rPr lang="zh-CN" altLang="en-US" smtClean="0"/>
              <a:t>--- </a:t>
            </a:r>
            <a:r>
              <a:rPr lang="en-US" altLang="zh-CN" smtClean="0"/>
              <a:t>Slow Down    CWP    Slow Down    CWP    Slow Down    CWP ---</a:t>
            </a:r>
          </a:p>
        </p:txBody>
      </p:sp>
    </p:spTree>
    <p:extLst>
      <p:ext uri="{BB962C8B-B14F-4D97-AF65-F5344CB8AC3E}">
        <p14:creationId xmlns:p14="http://schemas.microsoft.com/office/powerpoint/2010/main" val="3300058839"/>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Rot="1" noChangeAspect="1" noChangeArrowheads="1" noTextEdit="1"/>
          </p:cNvSpPr>
          <p:nvPr>
            <p:ph type="sldImg"/>
          </p:nvPr>
        </p:nvSpPr>
        <p:spPr/>
      </p:sp>
      <p:sp>
        <p:nvSpPr>
          <p:cNvPr id="5123" name="Rectangle 2051"/>
          <p:cNvSpPr>
            <a:spLocks noGrp="1" noChangeArrowheads="1"/>
          </p:cNvSpPr>
          <p:nvPr>
            <p:ph type="body" idx="1"/>
          </p:nvPr>
        </p:nvSpPr>
        <p:spPr>
          <a:noFill/>
        </p:spPr>
        <p:txBody>
          <a:bodyPr/>
          <a:lstStyle/>
          <a:p>
            <a:r>
              <a:rPr lang="en-US" altLang="zh-CN" smtClean="0"/>
              <a:t>Performance: throughput and delay, queuing analysis and delay; benchmarks: high-performance or super computing, transactions and file system; Types:tapes, drum, disk(floppy and hard), disk array.</a:t>
            </a:r>
          </a:p>
          <a:p>
            <a:endParaRPr lang="en-US" altLang="zh-CN" smtClean="0"/>
          </a:p>
          <a:p>
            <a:r>
              <a:rPr lang="en-US" altLang="zh-CN" smtClean="0"/>
              <a:t>Bus performance: separate address bus and data bus, widen the bandwidth of bus, increasing the transfer block.</a:t>
            </a:r>
          </a:p>
          <a:p>
            <a:r>
              <a:rPr lang="en-US" altLang="zh-CN" smtClean="0"/>
              <a:t>Timing: synchronous and asynchronous</a:t>
            </a:r>
          </a:p>
          <a:p>
            <a:r>
              <a:rPr lang="en-US" altLang="zh-CN" smtClean="0"/>
              <a:t>Types: processor-memory, backplane, I/O,</a:t>
            </a:r>
          </a:p>
          <a:p>
            <a:r>
              <a:rPr lang="en-US" altLang="zh-CN" smtClean="0"/>
              <a:t>Connections: 1bus, 2-level, 3-level.</a:t>
            </a:r>
          </a:p>
          <a:p>
            <a:r>
              <a:rPr lang="en-US" altLang="zh-CN" smtClean="0"/>
              <a:t>Arbitration: Daisy chain, central, distributed collision detect(Ethernet), distributed self selection(SCSI).</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p:txBody>
      </p:sp>
    </p:spTree>
    <p:extLst>
      <p:ext uri="{BB962C8B-B14F-4D97-AF65-F5344CB8AC3E}">
        <p14:creationId xmlns:p14="http://schemas.microsoft.com/office/powerpoint/2010/main" val="3457109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p:spPr>
        <p:txBody>
          <a:bodyPr/>
          <a:lstStyle/>
          <a:p>
            <a:r>
              <a:rPr lang="en-US" altLang="zh-CN" smtClean="0"/>
              <a:t>For the first point( pointing to the first bullet), I want to say that many many factors overlap each other to determine the final I/O performance, making the I/O designing and improving difficult for people at all levels: hardware, OS or application programmers.</a:t>
            </a:r>
          </a:p>
          <a:p>
            <a:endParaRPr lang="en-US" altLang="zh-CN" smtClean="0"/>
          </a:p>
          <a:p>
            <a:r>
              <a:rPr lang="en-US" altLang="zh-CN" smtClean="0"/>
              <a:t>For the second point, there is tradeoff problem between such 2 metrics. This will be shown in the next slide.</a:t>
            </a:r>
          </a:p>
        </p:txBody>
      </p:sp>
    </p:spTree>
    <p:extLst>
      <p:ext uri="{BB962C8B-B14F-4D97-AF65-F5344CB8AC3E}">
        <p14:creationId xmlns:p14="http://schemas.microsoft.com/office/powerpoint/2010/main" val="208352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p:spPr>
        <p:txBody>
          <a:bodyPr/>
          <a:lstStyle/>
          <a:p>
            <a:endParaRPr lang="zh-CN" altLang="en-US" sz="2400" smtClean="0">
              <a:solidFill>
                <a:srgbClr val="0000CC"/>
              </a:solidFill>
              <a:latin typeface="宋体" panose="02010600030101010101" pitchFamily="2" charset="-122"/>
            </a:endParaRPr>
          </a:p>
        </p:txBody>
      </p:sp>
    </p:spTree>
    <p:extLst>
      <p:ext uri="{BB962C8B-B14F-4D97-AF65-F5344CB8AC3E}">
        <p14:creationId xmlns:p14="http://schemas.microsoft.com/office/powerpoint/2010/main" val="3369710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p:nvPr>
        </p:nvSpPr>
        <p:spPr/>
      </p:sp>
      <p:sp>
        <p:nvSpPr>
          <p:cNvPr id="68611" name="备注占位符 2"/>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53434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p:nvPr>
        </p:nvSpPr>
        <p:spPr/>
      </p:sp>
      <p:sp>
        <p:nvSpPr>
          <p:cNvPr id="70659" name="备注占位符 2"/>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84070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灯片编号占位符 1"/>
          <p:cNvSpPr>
            <a:spLocks noGrp="1"/>
          </p:cNvSpPr>
          <p:nvPr>
            <p:ph type="sldNum" sz="quarter" idx="10"/>
          </p:nvPr>
        </p:nvSpPr>
        <p:spPr/>
        <p:txBody>
          <a:bodyPr/>
          <a:lstStyle>
            <a:lvl1pPr>
              <a:defRPr/>
            </a:lvl1pPr>
          </a:lstStyle>
          <a:p>
            <a:fld id="{59B64C9C-0463-49A8-960E-BCAEADBB2D1B}" type="slidenum">
              <a:rPr lang="zh-CN" altLang="en-US"/>
              <a:pPr/>
              <a:t>‹#›</a:t>
            </a:fld>
            <a:endParaRPr lang="zh-CN" altLang="en-US"/>
          </a:p>
        </p:txBody>
      </p:sp>
    </p:spTree>
    <p:extLst>
      <p:ext uri="{BB962C8B-B14F-4D97-AF65-F5344CB8AC3E}">
        <p14:creationId xmlns:p14="http://schemas.microsoft.com/office/powerpoint/2010/main" val="418298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fld id="{A026EB5A-9A9B-451B-A4E7-1A39DA1CC82C}" type="slidenum">
              <a:rPr lang="zh-CN" altLang="en-US"/>
              <a:pPr/>
              <a:t>‹#›</a:t>
            </a:fld>
            <a:endParaRPr lang="zh-CN" altLang="en-US"/>
          </a:p>
        </p:txBody>
      </p:sp>
    </p:spTree>
    <p:extLst>
      <p:ext uri="{BB962C8B-B14F-4D97-AF65-F5344CB8AC3E}">
        <p14:creationId xmlns:p14="http://schemas.microsoft.com/office/powerpoint/2010/main" val="411520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309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309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fld id="{51190380-665C-4A2B-8BCC-07A13F227DA5}" type="slidenum">
              <a:rPr lang="zh-CN" altLang="en-US"/>
              <a:pPr/>
              <a:t>‹#›</a:t>
            </a:fld>
            <a:endParaRPr lang="zh-CN" altLang="en-US"/>
          </a:p>
        </p:txBody>
      </p:sp>
    </p:spTree>
    <p:extLst>
      <p:ext uri="{BB962C8B-B14F-4D97-AF65-F5344CB8AC3E}">
        <p14:creationId xmlns:p14="http://schemas.microsoft.com/office/powerpoint/2010/main" val="337857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0B508391-9BD6-4D9D-87D0-7ABD8250DC67}" type="slidenum">
              <a:rPr lang="zh-CN" altLang="en-US"/>
              <a:pPr/>
              <a:t>‹#›</a:t>
            </a:fld>
            <a:endParaRPr lang="zh-CN" altLang="en-US"/>
          </a:p>
        </p:txBody>
      </p:sp>
    </p:spTree>
    <p:extLst>
      <p:ext uri="{BB962C8B-B14F-4D97-AF65-F5344CB8AC3E}">
        <p14:creationId xmlns:p14="http://schemas.microsoft.com/office/powerpoint/2010/main" val="126604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85775" y="171450"/>
            <a:ext cx="8343900" cy="422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295400"/>
            <a:ext cx="4019550" cy="2309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309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fld id="{125E5B81-4C1A-4239-B9AF-047781563D09}" type="slidenum">
              <a:rPr lang="zh-CN" altLang="en-US"/>
              <a:pPr/>
              <a:t>‹#›</a:t>
            </a:fld>
            <a:endParaRPr lang="zh-CN" altLang="en-US"/>
          </a:p>
        </p:txBody>
      </p:sp>
    </p:spTree>
    <p:extLst>
      <p:ext uri="{BB962C8B-B14F-4D97-AF65-F5344CB8AC3E}">
        <p14:creationId xmlns:p14="http://schemas.microsoft.com/office/powerpoint/2010/main" val="219891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85775" y="171450"/>
            <a:ext cx="8343900" cy="3433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1"/>
          <p:cNvSpPr>
            <a:spLocks noGrp="1"/>
          </p:cNvSpPr>
          <p:nvPr>
            <p:ph type="sldNum" sz="quarter" idx="10"/>
          </p:nvPr>
        </p:nvSpPr>
        <p:spPr/>
        <p:txBody>
          <a:bodyPr/>
          <a:lstStyle>
            <a:lvl1pPr>
              <a:defRPr/>
            </a:lvl1pPr>
          </a:lstStyle>
          <a:p>
            <a:fld id="{5CF7943D-35A3-48EF-8874-BC9B4B956DBE}" type="slidenum">
              <a:rPr lang="zh-CN" altLang="en-US"/>
              <a:pPr/>
              <a:t>‹#›</a:t>
            </a:fld>
            <a:endParaRPr lang="zh-CN" altLang="en-US"/>
          </a:p>
        </p:txBody>
      </p:sp>
    </p:spTree>
    <p:extLst>
      <p:ext uri="{BB962C8B-B14F-4D97-AF65-F5344CB8AC3E}">
        <p14:creationId xmlns:p14="http://schemas.microsoft.com/office/powerpoint/2010/main" val="8505579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5775" y="171450"/>
            <a:ext cx="83439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8" name="Rectangle 5"/>
          <p:cNvSpPr>
            <a:spLocks noGrp="1" noChangeArrowheads="1"/>
          </p:cNvSpPr>
          <p:nvPr>
            <p:ph type="body" idx="1"/>
          </p:nvPr>
        </p:nvSpPr>
        <p:spPr bwMode="auto">
          <a:xfrm>
            <a:off x="495300" y="1295400"/>
            <a:ext cx="819150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29" name="Line 7"/>
          <p:cNvSpPr>
            <a:spLocks noChangeShapeType="1"/>
          </p:cNvSpPr>
          <p:nvPr userDrawn="1"/>
        </p:nvSpPr>
        <p:spPr bwMode="auto">
          <a:xfrm>
            <a:off x="284163" y="614363"/>
            <a:ext cx="8482012"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4"/>
          </p:nvPr>
        </p:nvSpPr>
        <p:spPr>
          <a:xfrm>
            <a:off x="7086600" y="6491288"/>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fld id="{0E9E0383-3C63-452A-8FE3-86705BAB952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24" r:id="rId1"/>
    <p:sldLayoutId id="2147483730" r:id="rId2"/>
    <p:sldLayoutId id="2147483725" r:id="rId3"/>
    <p:sldLayoutId id="2147483726" r:id="rId4"/>
    <p:sldLayoutId id="2147483727" r:id="rId5"/>
    <p:sldLayoutId id="2147483728" r:id="rId6"/>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800" b="1" kern="1200">
          <a:solidFill>
            <a:srgbClr val="D1390F"/>
          </a:solidFill>
          <a:latin typeface="+mj-lt"/>
          <a:ea typeface="+mj-ea"/>
          <a:cs typeface="+mj-cs"/>
        </a:defRPr>
      </a:lvl1pPr>
      <a:lvl2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2pPr>
      <a:lvl3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3pPr>
      <a:lvl4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4pPr>
      <a:lvl5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5pPr>
      <a:lvl6pPr marL="4572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6pPr>
      <a:lvl7pPr marL="9144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7pPr>
      <a:lvl8pPr marL="13716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8pPr>
      <a:lvl9pPr marL="18288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9pPr>
    </p:titleStyle>
    <p:body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3.bin"/><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3"/>
          <p:cNvSpPr>
            <a:spLocks noGrp="1" noChangeArrowheads="1"/>
          </p:cNvSpPr>
          <p:nvPr>
            <p:ph type="ctrTitle"/>
          </p:nvPr>
        </p:nvSpPr>
        <p:spPr>
          <a:xfrm>
            <a:off x="200025" y="642938"/>
            <a:ext cx="8593138" cy="3206750"/>
          </a:xfrm>
          <a:noFill/>
        </p:spPr>
        <p:txBody>
          <a:bodyPr anchor="t"/>
          <a:lstStyle/>
          <a:p>
            <a:pPr>
              <a:lnSpc>
                <a:spcPct val="125000"/>
              </a:lnSpc>
              <a:spcBef>
                <a:spcPct val="25000"/>
              </a:spcBef>
              <a:buFont typeface="Wingdings" panose="05000000000000000000" pitchFamily="2" charset="2"/>
              <a:buNone/>
            </a:pPr>
            <a:r>
              <a:rPr lang="en-US" altLang="zh-CN" sz="2800" smtClean="0">
                <a:ea typeface="宋体" panose="02010600030101010101" pitchFamily="2" charset="-122"/>
              </a:rPr>
              <a:t/>
            </a:r>
            <a:br>
              <a:rPr lang="en-US" altLang="zh-CN" sz="2800" smtClean="0">
                <a:ea typeface="宋体" panose="02010600030101010101" pitchFamily="2" charset="-122"/>
              </a:rPr>
            </a:br>
            <a:r>
              <a:rPr lang="en-US" altLang="zh-CN" sz="2800" smtClean="0">
                <a:solidFill>
                  <a:srgbClr val="CC0000"/>
                </a:solidFill>
                <a:ea typeface="宋体" panose="02010600030101010101" pitchFamily="2" charset="-122"/>
              </a:rPr>
              <a:t/>
            </a:r>
            <a:br>
              <a:rPr lang="en-US" altLang="zh-CN" sz="2800" smtClean="0">
                <a:solidFill>
                  <a:srgbClr val="CC0000"/>
                </a:solidFill>
                <a:ea typeface="宋体" panose="02010600030101010101" pitchFamily="2" charset="-122"/>
              </a:rPr>
            </a:br>
            <a:r>
              <a:rPr lang="en-US" altLang="zh-CN" sz="2800" smtClean="0">
                <a:solidFill>
                  <a:srgbClr val="CC0000"/>
                </a:solidFill>
                <a:ea typeface="宋体" panose="02010600030101010101" pitchFamily="2" charset="-122"/>
              </a:rPr>
              <a:t>       </a:t>
            </a:r>
            <a:r>
              <a:rPr lang="en-US" altLang="zh-CN" sz="4000" smtClean="0">
                <a:solidFill>
                  <a:schemeClr val="accent1"/>
                </a:solidFill>
                <a:ea typeface="宋体" panose="02010600030101010101" pitchFamily="2" charset="-122"/>
              </a:rPr>
              <a:t>Ch 8: Interconnecting and I/O</a:t>
            </a:r>
            <a:br>
              <a:rPr lang="en-US" altLang="zh-CN" sz="4000" smtClean="0">
                <a:solidFill>
                  <a:schemeClr val="accent1"/>
                </a:solidFill>
                <a:ea typeface="宋体" panose="02010600030101010101" pitchFamily="2" charset="-122"/>
              </a:rPr>
            </a:br>
            <a:r>
              <a:rPr lang="en-US" altLang="zh-CN" sz="4000" smtClean="0">
                <a:solidFill>
                  <a:schemeClr val="accent1"/>
                </a:solidFill>
                <a:ea typeface="宋体" panose="02010600030101010101" pitchFamily="2" charset="-122"/>
              </a:rPr>
              <a:t>    </a:t>
            </a:r>
            <a:r>
              <a:rPr lang="zh-CN" altLang="en-US" sz="4000" smtClean="0">
                <a:solidFill>
                  <a:schemeClr val="accent2"/>
                </a:solidFill>
                <a:ea typeface="宋体" panose="02010600030101010101" pitchFamily="2" charset="-122"/>
              </a:rPr>
              <a:t>互连及输入输出组织</a:t>
            </a:r>
            <a:br>
              <a:rPr lang="zh-CN" altLang="en-US" sz="4000" smtClean="0">
                <a:solidFill>
                  <a:schemeClr val="accent2"/>
                </a:solidFill>
                <a:ea typeface="宋体" panose="02010600030101010101" pitchFamily="2" charset="-122"/>
              </a:rPr>
            </a:br>
            <a:endParaRPr lang="en-US" altLang="zh-CN" sz="2800" smtClean="0">
              <a:solidFill>
                <a:schemeClr val="tx1"/>
              </a:solidFill>
              <a:latin typeface="Times New Roman" panose="02020603050405020304" pitchFamily="18" charset="0"/>
              <a:ea typeface="黑体" panose="02010609060101010101" pitchFamily="49" charset="-122"/>
            </a:endParaRPr>
          </a:p>
        </p:txBody>
      </p:sp>
      <p:sp>
        <p:nvSpPr>
          <p:cNvPr id="4099" name="Text Box 4"/>
          <p:cNvSpPr txBox="1">
            <a:spLocks noChangeArrowheads="1"/>
          </p:cNvSpPr>
          <p:nvPr/>
        </p:nvSpPr>
        <p:spPr bwMode="auto">
          <a:xfrm>
            <a:off x="2457450" y="4176713"/>
            <a:ext cx="4886325"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5000"/>
              </a:lnSpc>
              <a:spcBef>
                <a:spcPct val="25000"/>
              </a:spcBef>
              <a:buFont typeface="Wingdings" panose="05000000000000000000" pitchFamily="2" charset="2"/>
              <a:buNone/>
            </a:pPr>
            <a:r>
              <a:rPr lang="zh-CN" altLang="en-US" sz="2400" dirty="0">
                <a:ea typeface="宋体" panose="02010600030101010101" pitchFamily="2" charset="-122"/>
              </a:rPr>
              <a:t>第一讲  </a:t>
            </a:r>
            <a:r>
              <a:rPr lang="en-US" altLang="zh-CN" sz="2400" dirty="0">
                <a:ea typeface="宋体" panose="02010600030101010101" pitchFamily="2" charset="-122"/>
              </a:rPr>
              <a:t>I/O</a:t>
            </a:r>
            <a:r>
              <a:rPr lang="zh-CN" altLang="en-US" sz="2400" dirty="0" smtClean="0">
                <a:ea typeface="宋体" panose="02010600030101010101" pitchFamily="2" charset="-122"/>
              </a:rPr>
              <a:t>设备</a:t>
            </a:r>
            <a:endParaRPr lang="en-US" altLang="zh-CN" sz="2400" dirty="0">
              <a:ea typeface="宋体" panose="02010600030101010101" pitchFamily="2" charset="-122"/>
            </a:endParaRPr>
          </a:p>
          <a:p>
            <a:pPr>
              <a:lnSpc>
                <a:spcPct val="125000"/>
              </a:lnSpc>
              <a:spcBef>
                <a:spcPct val="25000"/>
              </a:spcBef>
              <a:buFont typeface="Wingdings" panose="05000000000000000000" pitchFamily="2" charset="2"/>
              <a:buNone/>
            </a:pPr>
            <a:r>
              <a:rPr lang="zh-CN" altLang="en-US" sz="2400" dirty="0">
                <a:ea typeface="宋体" panose="02010600030101010101" pitchFamily="2" charset="-122"/>
              </a:rPr>
              <a:t>第二讲  总线及系统互连、</a:t>
            </a:r>
            <a:r>
              <a:rPr lang="en-US" altLang="zh-CN" sz="2400" dirty="0">
                <a:ea typeface="宋体" panose="02010600030101010101" pitchFamily="2" charset="-122"/>
              </a:rPr>
              <a:t>I/O</a:t>
            </a:r>
            <a:r>
              <a:rPr lang="zh-CN" altLang="en-US" sz="2400" dirty="0">
                <a:ea typeface="宋体" panose="02010600030101010101" pitchFamily="2" charset="-122"/>
              </a:rPr>
              <a:t>接口</a:t>
            </a:r>
          </a:p>
          <a:p>
            <a:pPr>
              <a:lnSpc>
                <a:spcPct val="125000"/>
              </a:lnSpc>
              <a:spcBef>
                <a:spcPct val="25000"/>
              </a:spcBef>
              <a:buFont typeface="Wingdings" panose="05000000000000000000" pitchFamily="2" charset="2"/>
              <a:buNone/>
            </a:pPr>
            <a:r>
              <a:rPr lang="zh-CN" altLang="en-US" sz="2400" dirty="0">
                <a:ea typeface="宋体" panose="02010600030101010101" pitchFamily="2" charset="-122"/>
              </a:rPr>
              <a:t>第三讲  </a:t>
            </a:r>
            <a:r>
              <a:rPr lang="en-US" altLang="zh-CN" sz="2400" dirty="0">
                <a:ea typeface="宋体" panose="02010600030101010101" pitchFamily="2" charset="-122"/>
              </a:rPr>
              <a:t>I/O</a:t>
            </a:r>
            <a:r>
              <a:rPr lang="zh-CN" altLang="en-US" sz="2400" dirty="0">
                <a:ea typeface="宋体" panose="02010600030101010101" pitchFamily="2" charset="-122"/>
              </a:rPr>
              <a:t>传输方式</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767770E-2941-441E-BA2B-C6293F97BFFA}" type="slidenum">
              <a:rPr lang="zh-CN" altLang="en-US" sz="1200">
                <a:solidFill>
                  <a:srgbClr val="898989"/>
                </a:solidFill>
              </a:rPr>
              <a:pPr/>
              <a:t>1</a:t>
            </a:fld>
            <a:endParaRPr lang="zh-CN" altLang="en-US" sz="1200">
              <a:solidFill>
                <a:srgbClr val="898989"/>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85775" y="171450"/>
            <a:ext cx="7226300" cy="422275"/>
          </a:xfrm>
        </p:spPr>
        <p:txBody>
          <a:bodyPr/>
          <a:lstStyle/>
          <a:p>
            <a:r>
              <a:rPr lang="zh-CN" altLang="en-US" smtClean="0">
                <a:ea typeface="宋体" panose="02010600030101010101" pitchFamily="2" charset="-122"/>
              </a:rPr>
              <a:t>总线的分类</a:t>
            </a:r>
          </a:p>
        </p:txBody>
      </p:sp>
      <p:sp>
        <p:nvSpPr>
          <p:cNvPr id="635907" name="Rectangle 3"/>
          <p:cNvSpPr>
            <a:spLocks noGrp="1" noChangeArrowheads="1"/>
          </p:cNvSpPr>
          <p:nvPr>
            <p:ph type="body" idx="1"/>
          </p:nvPr>
        </p:nvSpPr>
        <p:spPr>
          <a:xfrm>
            <a:off x="71438" y="628650"/>
            <a:ext cx="8861425" cy="6043613"/>
          </a:xfrm>
        </p:spPr>
        <p:txBody>
          <a:bodyPr/>
          <a:lstStyle/>
          <a:p>
            <a:pPr>
              <a:lnSpc>
                <a:spcPct val="105000"/>
              </a:lnSpc>
              <a:spcBef>
                <a:spcPct val="5000"/>
              </a:spcBef>
            </a:pPr>
            <a:r>
              <a:rPr kumimoji="1" lang="zh-CN" altLang="en-US" dirty="0" smtClean="0">
                <a:ea typeface="黑体" panose="02010609060101010101" pitchFamily="49" charset="-122"/>
              </a:rPr>
              <a:t>总线是指在各种层次上提供部件之间的连接和交换信息的通路</a:t>
            </a:r>
          </a:p>
          <a:p>
            <a:pPr>
              <a:lnSpc>
                <a:spcPct val="105000"/>
              </a:lnSpc>
              <a:spcBef>
                <a:spcPct val="5000"/>
              </a:spcBef>
            </a:pPr>
            <a:r>
              <a:rPr kumimoji="1" lang="zh-CN" altLang="en-US" dirty="0" smtClean="0">
                <a:solidFill>
                  <a:srgbClr val="E2760A"/>
                </a:solidFill>
                <a:ea typeface="黑体" panose="02010609060101010101" pitchFamily="49" charset="-122"/>
              </a:rPr>
              <a:t>分为以下几类：</a:t>
            </a:r>
          </a:p>
          <a:p>
            <a:pPr lvl="1">
              <a:lnSpc>
                <a:spcPct val="105000"/>
              </a:lnSpc>
              <a:spcBef>
                <a:spcPct val="5000"/>
              </a:spcBef>
            </a:pPr>
            <a:r>
              <a:rPr kumimoji="1" lang="zh-CN" altLang="en-US" dirty="0" smtClean="0">
                <a:ea typeface="黑体" panose="02010609060101010101" pitchFamily="49" charset="-122"/>
              </a:rPr>
              <a:t>芯片内总线：在芯片内部各元件之间提供连接</a:t>
            </a:r>
          </a:p>
          <a:p>
            <a:pPr lvl="2">
              <a:lnSpc>
                <a:spcPct val="105000"/>
              </a:lnSpc>
              <a:spcBef>
                <a:spcPct val="5000"/>
              </a:spcBef>
            </a:pPr>
            <a:r>
              <a:rPr kumimoji="1" lang="zh-CN" altLang="en-US" dirty="0" smtClean="0">
                <a:solidFill>
                  <a:srgbClr val="336600"/>
                </a:solidFill>
                <a:ea typeface="黑体" panose="02010609060101010101" pitchFamily="49" charset="-122"/>
              </a:rPr>
              <a:t>例如，</a:t>
            </a:r>
            <a:r>
              <a:rPr kumimoji="1" lang="en-US" altLang="zh-CN" dirty="0" smtClean="0">
                <a:solidFill>
                  <a:srgbClr val="336600"/>
                </a:solidFill>
                <a:ea typeface="黑体" panose="02010609060101010101" pitchFamily="49" charset="-122"/>
              </a:rPr>
              <a:t>CPU</a:t>
            </a:r>
            <a:r>
              <a:rPr kumimoji="1" lang="zh-CN" altLang="en-US" dirty="0" smtClean="0">
                <a:solidFill>
                  <a:srgbClr val="336600"/>
                </a:solidFill>
                <a:ea typeface="黑体" panose="02010609060101010101" pitchFamily="49" charset="-122"/>
              </a:rPr>
              <a:t>芯片内部，各寄存器、</a:t>
            </a:r>
            <a:r>
              <a:rPr kumimoji="1" lang="en-US" altLang="zh-CN" dirty="0" smtClean="0">
                <a:solidFill>
                  <a:srgbClr val="336600"/>
                </a:solidFill>
                <a:ea typeface="黑体" panose="02010609060101010101" pitchFamily="49" charset="-122"/>
              </a:rPr>
              <a:t>ALU</a:t>
            </a:r>
            <a:r>
              <a:rPr kumimoji="1" lang="zh-CN" altLang="en-US" dirty="0" smtClean="0">
                <a:solidFill>
                  <a:srgbClr val="336600"/>
                </a:solidFill>
                <a:ea typeface="黑体" panose="02010609060101010101" pitchFamily="49" charset="-122"/>
              </a:rPr>
              <a:t>、指令部件等之间有总线相连</a:t>
            </a:r>
          </a:p>
          <a:p>
            <a:pPr lvl="1">
              <a:lnSpc>
                <a:spcPct val="105000"/>
              </a:lnSpc>
              <a:spcBef>
                <a:spcPct val="5000"/>
              </a:spcBef>
            </a:pPr>
            <a:r>
              <a:rPr kumimoji="1" lang="zh-CN" altLang="en-US" dirty="0" smtClean="0">
                <a:ea typeface="黑体" panose="02010609060101010101" pitchFamily="49" charset="-122"/>
              </a:rPr>
              <a:t>系统总线：在系统主要功能部件（</a:t>
            </a:r>
            <a:r>
              <a:rPr kumimoji="1" lang="en-US" altLang="zh-CN" dirty="0" smtClean="0">
                <a:ea typeface="黑体" panose="02010609060101010101" pitchFamily="49" charset="-122"/>
              </a:rPr>
              <a:t>CPU </a:t>
            </a:r>
            <a:r>
              <a:rPr kumimoji="1" lang="zh-CN" altLang="en-US" dirty="0" smtClean="0">
                <a:ea typeface="黑体" panose="02010609060101010101" pitchFamily="49" charset="-122"/>
              </a:rPr>
              <a:t>、</a:t>
            </a:r>
            <a:r>
              <a:rPr kumimoji="1" lang="en-US" altLang="zh-CN" dirty="0" smtClean="0">
                <a:ea typeface="黑体" panose="02010609060101010101" pitchFamily="49" charset="-122"/>
              </a:rPr>
              <a:t>MM</a:t>
            </a:r>
            <a:r>
              <a:rPr kumimoji="1" lang="zh-CN" altLang="en-US" dirty="0" smtClean="0">
                <a:ea typeface="黑体" panose="02010609060101010101" pitchFamily="49" charset="-122"/>
              </a:rPr>
              <a:t>和各种</a:t>
            </a:r>
            <a:r>
              <a:rPr kumimoji="1" lang="en-US" altLang="zh-CN" dirty="0" smtClean="0">
                <a:ea typeface="黑体" panose="02010609060101010101" pitchFamily="49" charset="-122"/>
              </a:rPr>
              <a:t>I/O</a:t>
            </a:r>
            <a:r>
              <a:rPr kumimoji="1" lang="zh-CN" altLang="en-US" dirty="0" smtClean="0">
                <a:ea typeface="黑体" panose="02010609060101010101" pitchFamily="49" charset="-122"/>
              </a:rPr>
              <a:t>控制器）间提供连接</a:t>
            </a:r>
          </a:p>
          <a:p>
            <a:pPr lvl="2">
              <a:lnSpc>
                <a:spcPct val="105000"/>
              </a:lnSpc>
              <a:spcBef>
                <a:spcPct val="5000"/>
              </a:spcBef>
            </a:pPr>
            <a:r>
              <a:rPr kumimoji="1" lang="zh-CN" altLang="en-US" dirty="0" smtClean="0">
                <a:solidFill>
                  <a:srgbClr val="996600"/>
                </a:solidFill>
                <a:ea typeface="黑体" panose="02010609060101010101" pitchFamily="49" charset="-122"/>
              </a:rPr>
              <a:t>单总线结构</a:t>
            </a:r>
          </a:p>
          <a:p>
            <a:pPr lvl="3">
              <a:lnSpc>
                <a:spcPct val="105000"/>
              </a:lnSpc>
              <a:spcBef>
                <a:spcPct val="5000"/>
              </a:spcBef>
            </a:pPr>
            <a:r>
              <a:rPr kumimoji="1" lang="zh-CN" altLang="en-US" sz="1800" b="1" dirty="0" smtClean="0">
                <a:latin typeface="Arial" panose="020B0604020202020204" pitchFamily="34" charset="0"/>
                <a:ea typeface="黑体" panose="02010609060101010101" pitchFamily="49" charset="-122"/>
              </a:rPr>
              <a:t>将</a:t>
            </a:r>
            <a:r>
              <a:rPr kumimoji="1" lang="en-US" altLang="zh-CN" sz="1800" b="1" dirty="0" smtClean="0">
                <a:latin typeface="Arial" panose="020B0604020202020204" pitchFamily="34" charset="0"/>
                <a:ea typeface="黑体" panose="02010609060101010101" pitchFamily="49" charset="-122"/>
              </a:rPr>
              <a:t>CPU</a:t>
            </a:r>
            <a:r>
              <a:rPr kumimoji="1" lang="zh-CN" altLang="en-US" sz="1800" b="1" dirty="0" smtClean="0">
                <a:latin typeface="Arial" panose="020B0604020202020204" pitchFamily="34" charset="0"/>
                <a:ea typeface="黑体" panose="02010609060101010101" pitchFamily="49" charset="-122"/>
              </a:rPr>
              <a:t>、</a:t>
            </a:r>
            <a:r>
              <a:rPr kumimoji="1" lang="en-US" altLang="zh-CN" sz="1800" b="1" dirty="0" smtClean="0">
                <a:latin typeface="Arial" panose="020B0604020202020204" pitchFamily="34" charset="0"/>
                <a:ea typeface="黑体" panose="02010609060101010101" pitchFamily="49" charset="-122"/>
              </a:rPr>
              <a:t>MM</a:t>
            </a:r>
            <a:r>
              <a:rPr kumimoji="1" lang="zh-CN" altLang="en-US" sz="1800" b="1" dirty="0" smtClean="0">
                <a:latin typeface="Arial" panose="020B0604020202020204" pitchFamily="34" charset="0"/>
                <a:ea typeface="黑体" panose="02010609060101010101" pitchFamily="49" charset="-122"/>
              </a:rPr>
              <a:t>和各种</a:t>
            </a:r>
            <a:r>
              <a:rPr kumimoji="1" lang="en-US" altLang="zh-CN" sz="1800" b="1" dirty="0" smtClean="0">
                <a:latin typeface="Arial" panose="020B0604020202020204" pitchFamily="34" charset="0"/>
                <a:ea typeface="黑体" panose="02010609060101010101" pitchFamily="49" charset="-122"/>
              </a:rPr>
              <a:t>I/O</a:t>
            </a:r>
            <a:r>
              <a:rPr kumimoji="1" lang="zh-CN" altLang="en-US" sz="1800" b="1" dirty="0" smtClean="0">
                <a:latin typeface="Arial" panose="020B0604020202020204" pitchFamily="34" charset="0"/>
                <a:ea typeface="黑体" panose="02010609060101010101" pitchFamily="49" charset="-122"/>
              </a:rPr>
              <a:t>适配卡通过底板总线</a:t>
            </a:r>
            <a:r>
              <a:rPr kumimoji="1" lang="en-US" altLang="zh-CN" sz="1800" b="1" dirty="0" smtClean="0">
                <a:solidFill>
                  <a:srgbClr val="C90122"/>
                </a:solidFill>
                <a:latin typeface="Arial" panose="020B0604020202020204" pitchFamily="34" charset="0"/>
                <a:ea typeface="黑体" panose="02010609060101010101" pitchFamily="49" charset="-122"/>
              </a:rPr>
              <a:t>(Backplane Bus)</a:t>
            </a:r>
            <a:r>
              <a:rPr kumimoji="1" lang="zh-CN" altLang="en-US" sz="1800" b="1" dirty="0" smtClean="0">
                <a:latin typeface="Arial" panose="020B0604020202020204" pitchFamily="34" charset="0"/>
                <a:ea typeface="黑体" panose="02010609060101010101" pitchFamily="49" charset="-122"/>
              </a:rPr>
              <a:t>互连，底板总线为标准总线</a:t>
            </a:r>
            <a:r>
              <a:rPr kumimoji="1" lang="en-US" altLang="zh-CN" sz="1800" b="1" dirty="0" smtClean="0">
                <a:latin typeface="Arial" panose="020B0604020202020204" pitchFamily="34" charset="0"/>
                <a:ea typeface="黑体" panose="02010609060101010101" pitchFamily="49" charset="-122"/>
              </a:rPr>
              <a:t>(Industry standard)</a:t>
            </a:r>
            <a:endParaRPr kumimoji="1" lang="zh-CN" altLang="en-US" sz="1800" b="1" dirty="0" smtClean="0">
              <a:latin typeface="Arial" panose="020B0604020202020204" pitchFamily="34" charset="0"/>
              <a:ea typeface="黑体" panose="02010609060101010101" pitchFamily="49" charset="-122"/>
            </a:endParaRPr>
          </a:p>
          <a:p>
            <a:pPr lvl="2">
              <a:lnSpc>
                <a:spcPct val="105000"/>
              </a:lnSpc>
              <a:spcBef>
                <a:spcPct val="5000"/>
              </a:spcBef>
            </a:pPr>
            <a:r>
              <a:rPr kumimoji="1" lang="zh-CN" altLang="en-US" dirty="0" smtClean="0">
                <a:solidFill>
                  <a:srgbClr val="996600"/>
                </a:solidFill>
                <a:ea typeface="黑体" panose="02010609060101010101" pitchFamily="49" charset="-122"/>
              </a:rPr>
              <a:t>多总线结构</a:t>
            </a:r>
          </a:p>
          <a:p>
            <a:pPr lvl="3">
              <a:lnSpc>
                <a:spcPct val="105000"/>
              </a:lnSpc>
              <a:spcBef>
                <a:spcPct val="5000"/>
              </a:spcBef>
            </a:pPr>
            <a:r>
              <a:rPr kumimoji="1" lang="zh-CN" altLang="en-US" sz="1800" b="1" dirty="0" smtClean="0">
                <a:latin typeface="Arial" panose="020B0604020202020204" pitchFamily="34" charset="0"/>
                <a:ea typeface="黑体" panose="02010609060101010101" pitchFamily="49" charset="-122"/>
              </a:rPr>
              <a:t>将</a:t>
            </a:r>
            <a:r>
              <a:rPr kumimoji="1" lang="en-US" altLang="zh-CN" sz="1800" b="1" dirty="0" smtClean="0">
                <a:latin typeface="Arial" panose="020B0604020202020204" pitchFamily="34" charset="0"/>
                <a:ea typeface="黑体" panose="02010609060101010101" pitchFamily="49" charset="-122"/>
              </a:rPr>
              <a:t>CPU</a:t>
            </a:r>
            <a:r>
              <a:rPr kumimoji="1" lang="zh-CN" altLang="en-US" sz="1800" b="1" dirty="0" smtClean="0">
                <a:latin typeface="Arial" panose="020B0604020202020204" pitchFamily="34" charset="0"/>
                <a:ea typeface="黑体" panose="02010609060101010101" pitchFamily="49" charset="-122"/>
              </a:rPr>
              <a:t>、</a:t>
            </a:r>
            <a:r>
              <a:rPr kumimoji="1" lang="en-US" altLang="zh-CN" sz="1800" b="1" dirty="0" smtClean="0">
                <a:latin typeface="Arial" panose="020B0604020202020204" pitchFamily="34" charset="0"/>
                <a:ea typeface="黑体" panose="02010609060101010101" pitchFamily="49" charset="-122"/>
              </a:rPr>
              <a:t>Cache</a:t>
            </a:r>
            <a:r>
              <a:rPr kumimoji="1" lang="zh-CN" altLang="en-US" sz="1800" b="1" dirty="0" smtClean="0">
                <a:latin typeface="Arial" panose="020B0604020202020204" pitchFamily="34" charset="0"/>
                <a:ea typeface="黑体" panose="02010609060101010101" pitchFamily="49" charset="-122"/>
              </a:rPr>
              <a:t>、</a:t>
            </a:r>
            <a:r>
              <a:rPr kumimoji="1" lang="en-US" altLang="zh-CN" sz="1800" b="1" dirty="0" smtClean="0">
                <a:latin typeface="Arial" panose="020B0604020202020204" pitchFamily="34" charset="0"/>
                <a:ea typeface="黑体" panose="02010609060101010101" pitchFamily="49" charset="-122"/>
              </a:rPr>
              <a:t>MM</a:t>
            </a:r>
            <a:r>
              <a:rPr kumimoji="1" lang="zh-CN" altLang="en-US" sz="1800" b="1" dirty="0" smtClean="0">
                <a:latin typeface="Arial" panose="020B0604020202020204" pitchFamily="34" charset="0"/>
                <a:ea typeface="黑体" panose="02010609060101010101" pitchFamily="49" charset="-122"/>
              </a:rPr>
              <a:t>和各种</a:t>
            </a:r>
            <a:r>
              <a:rPr kumimoji="1" lang="en-US" altLang="zh-CN" sz="1800" b="1" dirty="0" smtClean="0">
                <a:latin typeface="Arial" panose="020B0604020202020204" pitchFamily="34" charset="0"/>
                <a:ea typeface="黑体" panose="02010609060101010101" pitchFamily="49" charset="-122"/>
              </a:rPr>
              <a:t>I/O</a:t>
            </a:r>
            <a:r>
              <a:rPr kumimoji="1" lang="zh-CN" altLang="en-US" sz="1800" b="1" dirty="0" smtClean="0">
                <a:latin typeface="Arial" panose="020B0604020202020204" pitchFamily="34" charset="0"/>
                <a:ea typeface="黑体" panose="02010609060101010101" pitchFamily="49" charset="-122"/>
              </a:rPr>
              <a:t>适配卡用局部总线、处理器</a:t>
            </a:r>
            <a:r>
              <a:rPr kumimoji="1" lang="en-US" altLang="zh-CN" sz="1800" b="1" dirty="0" smtClean="0">
                <a:latin typeface="Arial" panose="020B0604020202020204" pitchFamily="34" charset="0"/>
                <a:ea typeface="黑体" panose="02010609060101010101" pitchFamily="49" charset="-122"/>
              </a:rPr>
              <a:t>-</a:t>
            </a:r>
            <a:r>
              <a:rPr kumimoji="1" lang="zh-CN" altLang="en-US" sz="1800" b="1" dirty="0" smtClean="0">
                <a:latin typeface="Arial" panose="020B0604020202020204" pitchFamily="34" charset="0"/>
                <a:ea typeface="黑体" panose="02010609060101010101" pitchFamily="49" charset="-122"/>
              </a:rPr>
              <a:t>主存总线、高速</a:t>
            </a:r>
            <a:r>
              <a:rPr kumimoji="1" lang="en-US" altLang="zh-CN" sz="1800" b="1" dirty="0" smtClean="0">
                <a:latin typeface="Arial" panose="020B0604020202020204" pitchFamily="34" charset="0"/>
                <a:ea typeface="黑体" panose="02010609060101010101" pitchFamily="49" charset="-122"/>
              </a:rPr>
              <a:t>I/O</a:t>
            </a:r>
            <a:r>
              <a:rPr kumimoji="1" lang="zh-CN" altLang="en-US" sz="1800" b="1" dirty="0" smtClean="0">
                <a:latin typeface="Arial" panose="020B0604020202020204" pitchFamily="34" charset="0"/>
                <a:ea typeface="黑体" panose="02010609060101010101" pitchFamily="49" charset="-122"/>
              </a:rPr>
              <a:t>总线、扩充</a:t>
            </a:r>
            <a:r>
              <a:rPr kumimoji="1" lang="en-US" altLang="zh-CN" sz="1800" b="1" dirty="0" smtClean="0">
                <a:latin typeface="Arial" panose="020B0604020202020204" pitchFamily="34" charset="0"/>
                <a:ea typeface="黑体" panose="02010609060101010101" pitchFamily="49" charset="-122"/>
              </a:rPr>
              <a:t>I/O</a:t>
            </a:r>
            <a:r>
              <a:rPr kumimoji="1" lang="zh-CN" altLang="en-US" sz="1800" b="1" dirty="0" smtClean="0">
                <a:latin typeface="Arial" panose="020B0604020202020204" pitchFamily="34" charset="0"/>
                <a:ea typeface="黑体" panose="02010609060101010101" pitchFamily="49" charset="-122"/>
              </a:rPr>
              <a:t>总线等互连。主要有两大类：</a:t>
            </a:r>
          </a:p>
          <a:p>
            <a:pPr lvl="3">
              <a:lnSpc>
                <a:spcPct val="105000"/>
              </a:lnSpc>
              <a:spcBef>
                <a:spcPct val="5000"/>
              </a:spcBef>
              <a:buFontTx/>
              <a:buNone/>
            </a:pPr>
            <a:r>
              <a:rPr kumimoji="1" lang="en-US" altLang="zh-CN" sz="1800" b="1" dirty="0" smtClean="0">
                <a:solidFill>
                  <a:srgbClr val="C90122"/>
                </a:solidFill>
                <a:latin typeface="Arial" panose="020B0604020202020204" pitchFamily="34" charset="0"/>
                <a:ea typeface="黑体" panose="02010609060101010101" pitchFamily="49" charset="-122"/>
              </a:rPr>
              <a:t>       Processor- Memory Bus </a:t>
            </a:r>
            <a:r>
              <a:rPr kumimoji="1" lang="en-US" altLang="zh-CN" sz="1800" b="1" dirty="0" smtClean="0">
                <a:latin typeface="Arial" panose="020B0604020202020204" pitchFamily="34" charset="0"/>
                <a:ea typeface="黑体" panose="02010609060101010101" pitchFamily="49" charset="-122"/>
              </a:rPr>
              <a:t>(Design specific or proprietary)</a:t>
            </a:r>
          </a:p>
          <a:p>
            <a:pPr lvl="4">
              <a:lnSpc>
                <a:spcPct val="105000"/>
              </a:lnSpc>
              <a:spcBef>
                <a:spcPct val="5000"/>
              </a:spcBef>
            </a:pPr>
            <a:r>
              <a:rPr kumimoji="1" lang="zh-CN" altLang="en-US" sz="1800" b="1" dirty="0" smtClean="0">
                <a:solidFill>
                  <a:srgbClr val="996633"/>
                </a:solidFill>
                <a:latin typeface="Arial" panose="020B0604020202020204" pitchFamily="34" charset="0"/>
                <a:ea typeface="黑体" panose="02010609060101010101" pitchFamily="49" charset="-122"/>
              </a:rPr>
              <a:t>短而快，仅需与内存匹配，使</a:t>
            </a:r>
            <a:r>
              <a:rPr kumimoji="1" lang="en-US" altLang="zh-CN" sz="1800" b="1" dirty="0" smtClean="0">
                <a:solidFill>
                  <a:srgbClr val="996633"/>
                </a:solidFill>
                <a:latin typeface="Arial" panose="020B0604020202020204" pitchFamily="34" charset="0"/>
                <a:ea typeface="黑体" panose="02010609060101010101" pitchFamily="49" charset="-122"/>
              </a:rPr>
              <a:t>CPU-MM</a:t>
            </a:r>
            <a:r>
              <a:rPr kumimoji="1" lang="zh-CN" altLang="en-US" sz="1800" b="1" dirty="0" smtClean="0">
                <a:solidFill>
                  <a:srgbClr val="996633"/>
                </a:solidFill>
                <a:latin typeface="Arial" panose="020B0604020202020204" pitchFamily="34" charset="0"/>
                <a:ea typeface="黑体" panose="02010609060101010101" pitchFamily="49" charset="-122"/>
              </a:rPr>
              <a:t>之间达最大带宽</a:t>
            </a:r>
          </a:p>
          <a:p>
            <a:pPr lvl="4">
              <a:lnSpc>
                <a:spcPct val="105000"/>
              </a:lnSpc>
              <a:spcBef>
                <a:spcPct val="5000"/>
              </a:spcBef>
              <a:buFontTx/>
              <a:buNone/>
            </a:pPr>
            <a:r>
              <a:rPr kumimoji="1" lang="en-US" altLang="zh-CN" sz="1800" b="1" dirty="0" smtClean="0">
                <a:solidFill>
                  <a:srgbClr val="C90122"/>
                </a:solidFill>
                <a:latin typeface="Arial" panose="020B0604020202020204" pitchFamily="34" charset="0"/>
                <a:ea typeface="黑体" panose="02010609060101010101" pitchFamily="49" charset="-122"/>
              </a:rPr>
              <a:t>I/O Bus </a:t>
            </a:r>
            <a:r>
              <a:rPr kumimoji="1" lang="en-US" altLang="zh-CN" sz="1800" b="1" dirty="0" smtClean="0">
                <a:latin typeface="Arial" panose="020B0604020202020204" pitchFamily="34" charset="0"/>
                <a:ea typeface="黑体" panose="02010609060101010101" pitchFamily="49" charset="-122"/>
              </a:rPr>
              <a:t>(Industry standard)</a:t>
            </a:r>
          </a:p>
          <a:p>
            <a:pPr lvl="4">
              <a:lnSpc>
                <a:spcPct val="105000"/>
              </a:lnSpc>
              <a:spcBef>
                <a:spcPct val="5000"/>
              </a:spcBef>
            </a:pPr>
            <a:r>
              <a:rPr kumimoji="1" lang="zh-CN" altLang="en-US" sz="1800" b="1" dirty="0" smtClean="0">
                <a:solidFill>
                  <a:srgbClr val="996633"/>
                </a:solidFill>
                <a:latin typeface="Arial" panose="020B0604020202020204" pitchFamily="34" charset="0"/>
                <a:ea typeface="黑体" panose="02010609060101010101" pitchFamily="49" charset="-122"/>
              </a:rPr>
              <a:t>长而慢，需适应多种设备，一侧连接到</a:t>
            </a:r>
            <a:r>
              <a:rPr kumimoji="1" lang="en-US" altLang="zh-CN" sz="1800" b="1" dirty="0" smtClean="0">
                <a:solidFill>
                  <a:srgbClr val="996600"/>
                </a:solidFill>
                <a:latin typeface="Arial" panose="020B0604020202020204" pitchFamily="34" charset="0"/>
                <a:ea typeface="黑体" panose="02010609060101010101" pitchFamily="49" charset="-122"/>
              </a:rPr>
              <a:t>Processor- Memory Bus  </a:t>
            </a:r>
            <a:r>
              <a:rPr kumimoji="1" lang="zh-CN" altLang="en-US" sz="1800" b="1" dirty="0" smtClean="0">
                <a:solidFill>
                  <a:srgbClr val="996600"/>
                </a:solidFill>
                <a:latin typeface="Arial" panose="020B0604020202020204" pitchFamily="34" charset="0"/>
                <a:ea typeface="黑体" panose="02010609060101010101" pitchFamily="49" charset="-122"/>
              </a:rPr>
              <a:t>或 </a:t>
            </a:r>
            <a:r>
              <a:rPr kumimoji="1" lang="en-US" altLang="zh-CN" sz="1800" b="1" dirty="0" smtClean="0">
                <a:solidFill>
                  <a:srgbClr val="996600"/>
                </a:solidFill>
                <a:latin typeface="Arial" panose="020B0604020202020204" pitchFamily="34" charset="0"/>
                <a:ea typeface="黑体" panose="02010609060101010101" pitchFamily="49" charset="-122"/>
              </a:rPr>
              <a:t>Backplane Bus</a:t>
            </a:r>
            <a:r>
              <a:rPr kumimoji="1" lang="zh-CN" altLang="en-US" sz="1800" b="1" dirty="0" smtClean="0">
                <a:solidFill>
                  <a:srgbClr val="996600"/>
                </a:solidFill>
                <a:latin typeface="Arial" panose="020B0604020202020204" pitchFamily="34" charset="0"/>
                <a:ea typeface="黑体" panose="02010609060101010101" pitchFamily="49" charset="-122"/>
              </a:rPr>
              <a:t>，另一侧连到</a:t>
            </a:r>
            <a:r>
              <a:rPr kumimoji="1" lang="en-US" altLang="zh-CN" sz="1800" b="1" dirty="0" smtClean="0">
                <a:solidFill>
                  <a:srgbClr val="996600"/>
                </a:solidFill>
                <a:latin typeface="Arial" panose="020B0604020202020204" pitchFamily="34" charset="0"/>
                <a:ea typeface="黑体" panose="02010609060101010101" pitchFamily="49" charset="-122"/>
              </a:rPr>
              <a:t>I/O</a:t>
            </a:r>
            <a:r>
              <a:rPr kumimoji="1" lang="zh-CN" altLang="en-US" sz="1800" b="1" dirty="0" smtClean="0">
                <a:solidFill>
                  <a:srgbClr val="996600"/>
                </a:solidFill>
                <a:latin typeface="Arial" panose="020B0604020202020204" pitchFamily="34" charset="0"/>
                <a:ea typeface="黑体" panose="02010609060101010101" pitchFamily="49" charset="-122"/>
              </a:rPr>
              <a:t>控制器</a:t>
            </a:r>
          </a:p>
          <a:p>
            <a:pPr lvl="2">
              <a:lnSpc>
                <a:spcPct val="105000"/>
              </a:lnSpc>
              <a:spcBef>
                <a:spcPct val="5000"/>
              </a:spcBef>
              <a:buFontTx/>
              <a:buNone/>
            </a:pPr>
            <a:r>
              <a:rPr kumimoji="1" lang="zh-CN" altLang="en-US" dirty="0" smtClean="0">
                <a:solidFill>
                  <a:srgbClr val="990000"/>
                </a:solidFill>
                <a:ea typeface="黑体" panose="02010609060101010101" pitchFamily="49" charset="-122"/>
              </a:rPr>
              <a:t>（注：</a:t>
            </a:r>
            <a:r>
              <a:rPr kumimoji="1" lang="en-US" altLang="zh-CN" dirty="0" smtClean="0">
                <a:solidFill>
                  <a:srgbClr val="990000"/>
                </a:solidFill>
                <a:ea typeface="黑体" panose="02010609060101010101" pitchFamily="49" charset="-122"/>
              </a:rPr>
              <a:t>Intel</a:t>
            </a:r>
            <a:r>
              <a:rPr kumimoji="1" lang="zh-CN" altLang="en-US" dirty="0" smtClean="0">
                <a:solidFill>
                  <a:srgbClr val="990000"/>
                </a:solidFill>
                <a:ea typeface="黑体" panose="02010609060101010101" pitchFamily="49" charset="-122"/>
              </a:rPr>
              <a:t>公司在推出</a:t>
            </a:r>
            <a:r>
              <a:rPr kumimoji="1" lang="en-US" altLang="zh-CN" dirty="0" smtClean="0">
                <a:solidFill>
                  <a:srgbClr val="990000"/>
                </a:solidFill>
                <a:ea typeface="黑体" panose="02010609060101010101" pitchFamily="49" charset="-122"/>
              </a:rPr>
              <a:t>845</a:t>
            </a:r>
            <a:r>
              <a:rPr kumimoji="1" lang="zh-CN" altLang="en-US" dirty="0" smtClean="0">
                <a:solidFill>
                  <a:srgbClr val="990000"/>
                </a:solidFill>
                <a:ea typeface="黑体" panose="02010609060101010101" pitchFamily="49" charset="-122"/>
              </a:rPr>
              <a:t>、</a:t>
            </a:r>
            <a:r>
              <a:rPr kumimoji="1" lang="en-US" altLang="zh-CN" dirty="0" smtClean="0">
                <a:solidFill>
                  <a:srgbClr val="990000"/>
                </a:solidFill>
                <a:ea typeface="黑体" panose="02010609060101010101" pitchFamily="49" charset="-122"/>
              </a:rPr>
              <a:t>850</a:t>
            </a:r>
            <a:r>
              <a:rPr kumimoji="1" lang="zh-CN" altLang="en-US" dirty="0" smtClean="0">
                <a:solidFill>
                  <a:srgbClr val="990000"/>
                </a:solidFill>
                <a:ea typeface="黑体" panose="02010609060101010101" pitchFamily="49" charset="-122"/>
              </a:rPr>
              <a:t>等芯片组时，对“</a:t>
            </a:r>
            <a:r>
              <a:rPr kumimoji="1" lang="en-US" altLang="zh-CN" dirty="0" smtClean="0">
                <a:solidFill>
                  <a:srgbClr val="990000"/>
                </a:solidFill>
                <a:ea typeface="黑体" panose="02010609060101010101" pitchFamily="49" charset="-122"/>
              </a:rPr>
              <a:t>System Bus</a:t>
            </a:r>
            <a:r>
              <a:rPr kumimoji="1" lang="zh-CN" altLang="en-US" dirty="0" smtClean="0">
                <a:solidFill>
                  <a:srgbClr val="990000"/>
                </a:solidFill>
                <a:ea typeface="黑体" panose="02010609060101010101" pitchFamily="49" charset="-122"/>
              </a:rPr>
              <a:t>”有专门的定义，将</a:t>
            </a:r>
            <a:r>
              <a:rPr lang="zh-CN" altLang="en-US" dirty="0" smtClean="0">
                <a:solidFill>
                  <a:srgbClr val="0000FF"/>
                </a:solidFill>
                <a:ea typeface="黑体" panose="02010609060101010101" pitchFamily="49" charset="-122"/>
              </a:rPr>
              <a:t>处理器总线</a:t>
            </a:r>
            <a:r>
              <a:rPr kumimoji="1" lang="zh-CN" altLang="en-US" dirty="0" smtClean="0">
                <a:solidFill>
                  <a:srgbClr val="990000"/>
                </a:solidFill>
                <a:ea typeface="黑体" panose="02010609060101010101" pitchFamily="49" charset="-122"/>
              </a:rPr>
              <a:t>称为前端总线</a:t>
            </a:r>
            <a:r>
              <a:rPr kumimoji="1" lang="en-US" altLang="zh-CN" dirty="0" smtClean="0">
                <a:solidFill>
                  <a:srgbClr val="990000"/>
                </a:solidFill>
                <a:ea typeface="黑体" panose="02010609060101010101" pitchFamily="49" charset="-122"/>
              </a:rPr>
              <a:t>(Front Bus)</a:t>
            </a:r>
            <a:r>
              <a:rPr kumimoji="1" lang="zh-CN" altLang="en-US" dirty="0" smtClean="0">
                <a:solidFill>
                  <a:srgbClr val="990000"/>
                </a:solidFill>
                <a:ea typeface="黑体" panose="02010609060101010101" pitchFamily="49" charset="-122"/>
              </a:rPr>
              <a:t>或系统总线）</a:t>
            </a:r>
          </a:p>
          <a:p>
            <a:pPr lvl="1">
              <a:lnSpc>
                <a:spcPct val="105000"/>
              </a:lnSpc>
              <a:spcBef>
                <a:spcPct val="5000"/>
              </a:spcBef>
            </a:pPr>
            <a:r>
              <a:rPr kumimoji="1" lang="zh-CN" altLang="en-US" dirty="0" smtClean="0">
                <a:ea typeface="黑体" panose="02010609060101010101" pitchFamily="49" charset="-122"/>
              </a:rPr>
              <a:t>通信总线：在主机和</a:t>
            </a:r>
            <a:r>
              <a:rPr kumimoji="1" lang="en-US" altLang="zh-CN" dirty="0" smtClean="0">
                <a:ea typeface="黑体" panose="02010609060101010101" pitchFamily="49" charset="-122"/>
              </a:rPr>
              <a:t>I/O</a:t>
            </a:r>
            <a:r>
              <a:rPr kumimoji="1" lang="zh-CN" altLang="en-US" dirty="0" smtClean="0">
                <a:ea typeface="黑体" panose="02010609060101010101" pitchFamily="49" charset="-122"/>
              </a:rPr>
              <a:t>设备之间或计算机系统之间提供连接</a:t>
            </a:r>
          </a:p>
          <a:p>
            <a:pPr lvl="2">
              <a:lnSpc>
                <a:spcPct val="105000"/>
              </a:lnSpc>
              <a:spcBef>
                <a:spcPct val="5000"/>
              </a:spcBef>
            </a:pPr>
            <a:r>
              <a:rPr lang="zh-CN" altLang="en-US" dirty="0" smtClean="0">
                <a:ea typeface="黑体" panose="02010609060101010101" pitchFamily="49" charset="-122"/>
              </a:rPr>
              <a:t>通常是电缆式总线，如</a:t>
            </a:r>
            <a:r>
              <a:rPr lang="en-US" altLang="zh-CN" dirty="0" smtClean="0">
                <a:ea typeface="黑体" panose="02010609060101010101" pitchFamily="49" charset="-122"/>
              </a:rPr>
              <a:t>SCSI</a:t>
            </a:r>
            <a:r>
              <a:rPr lang="zh-CN" altLang="en-US" dirty="0" smtClean="0">
                <a:ea typeface="黑体" panose="02010609060101010101" pitchFamily="49" charset="-122"/>
              </a:rPr>
              <a:t>、</a:t>
            </a:r>
            <a:r>
              <a:rPr lang="en-US" altLang="zh-CN" dirty="0" smtClean="0">
                <a:ea typeface="黑体" panose="02010609060101010101" pitchFamily="49" charset="-122"/>
              </a:rPr>
              <a:t>RS-232</a:t>
            </a:r>
            <a:r>
              <a:rPr lang="zh-CN" altLang="en-US" dirty="0" smtClean="0">
                <a:ea typeface="黑体" panose="02010609060101010101" pitchFamily="49" charset="-122"/>
              </a:rPr>
              <a:t>、</a:t>
            </a:r>
            <a:r>
              <a:rPr lang="en-US" altLang="zh-CN" dirty="0" smtClean="0">
                <a:ea typeface="黑体" panose="02010609060101010101" pitchFamily="49" charset="-122"/>
              </a:rPr>
              <a:t>USB</a:t>
            </a:r>
            <a:r>
              <a:rPr lang="zh-CN" altLang="en-US" dirty="0" smtClean="0">
                <a:ea typeface="黑体" panose="02010609060101010101" pitchFamily="49" charset="-122"/>
              </a:rPr>
              <a:t>、</a:t>
            </a:r>
            <a:r>
              <a:rPr lang="en-US" altLang="zh-CN" dirty="0" smtClean="0">
                <a:ea typeface="黑体" panose="02010609060101010101" pitchFamily="49" charset="-122"/>
              </a:rPr>
              <a:t>PS-2</a:t>
            </a:r>
            <a:r>
              <a:rPr lang="zh-CN" altLang="en-US" dirty="0" smtClean="0">
                <a:ea typeface="黑体" panose="02010609060101010101" pitchFamily="49" charset="-122"/>
              </a:rPr>
              <a:t>等</a:t>
            </a:r>
          </a:p>
        </p:txBody>
      </p:sp>
      <p:sp>
        <p:nvSpPr>
          <p:cNvPr id="43012" name="Rectangle 4"/>
          <p:cNvSpPr>
            <a:spLocks noChangeArrowheads="1"/>
          </p:cNvSpPr>
          <p:nvPr/>
        </p:nvSpPr>
        <p:spPr bwMode="auto">
          <a:xfrm>
            <a:off x="533400" y="990600"/>
            <a:ext cx="81534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45000"/>
              </a:spcBef>
              <a:buFontTx/>
              <a:buChar char="•"/>
            </a:pPr>
            <a:endParaRPr kumimoji="1" lang="zh-CN" altLang="en-US" sz="2400" b="0">
              <a:solidFill>
                <a:srgbClr val="336600"/>
              </a:solidFill>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E393B0A-A819-460E-A051-CECD5F8BB98E}" type="slidenum">
              <a:rPr lang="zh-CN" altLang="en-US" sz="1200">
                <a:solidFill>
                  <a:srgbClr val="898989"/>
                </a:solidFill>
              </a:rPr>
              <a:pPr/>
              <a:t>10</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35907">
                                            <p:txEl>
                                              <p:pRg st="0" end="0"/>
                                            </p:txEl>
                                          </p:spTgt>
                                        </p:tgtEl>
                                        <p:attrNameLst>
                                          <p:attrName>style.visibility</p:attrName>
                                        </p:attrNameLst>
                                      </p:cBhvr>
                                      <p:to>
                                        <p:strVal val="visible"/>
                                      </p:to>
                                    </p:set>
                                    <p:animEffect transition="in" filter="wipe(down)">
                                      <p:cBhvr>
                                        <p:cTn id="7" dur="500"/>
                                        <p:tgtEl>
                                          <p:spTgt spid="635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35907">
                                            <p:txEl>
                                              <p:pRg st="1" end="1"/>
                                            </p:txEl>
                                          </p:spTgt>
                                        </p:tgtEl>
                                        <p:attrNameLst>
                                          <p:attrName>style.visibility</p:attrName>
                                        </p:attrNameLst>
                                      </p:cBhvr>
                                      <p:to>
                                        <p:strVal val="visible"/>
                                      </p:to>
                                    </p:set>
                                    <p:animEffect transition="in" filter="wipe(down)">
                                      <p:cBhvr>
                                        <p:cTn id="12" dur="500"/>
                                        <p:tgtEl>
                                          <p:spTgt spid="635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35907">
                                            <p:txEl>
                                              <p:pRg st="2" end="2"/>
                                            </p:txEl>
                                          </p:spTgt>
                                        </p:tgtEl>
                                        <p:attrNameLst>
                                          <p:attrName>style.visibility</p:attrName>
                                        </p:attrNameLst>
                                      </p:cBhvr>
                                      <p:to>
                                        <p:strVal val="visible"/>
                                      </p:to>
                                    </p:set>
                                    <p:animEffect transition="in" filter="wipe(down)">
                                      <p:cBhvr>
                                        <p:cTn id="17" dur="500"/>
                                        <p:tgtEl>
                                          <p:spTgt spid="635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5907">
                                            <p:txEl>
                                              <p:pRg st="3" end="3"/>
                                            </p:txEl>
                                          </p:spTgt>
                                        </p:tgtEl>
                                        <p:attrNameLst>
                                          <p:attrName>style.visibility</p:attrName>
                                        </p:attrNameLst>
                                      </p:cBhvr>
                                      <p:to>
                                        <p:strVal val="visible"/>
                                      </p:to>
                                    </p:set>
                                    <p:animEffect transition="in" filter="blinds(horizontal)">
                                      <p:cBhvr>
                                        <p:cTn id="22" dur="500"/>
                                        <p:tgtEl>
                                          <p:spTgt spid="635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35907">
                                            <p:txEl>
                                              <p:pRg st="4" end="4"/>
                                            </p:txEl>
                                          </p:spTgt>
                                        </p:tgtEl>
                                        <p:attrNameLst>
                                          <p:attrName>style.visibility</p:attrName>
                                        </p:attrNameLst>
                                      </p:cBhvr>
                                      <p:to>
                                        <p:strVal val="visible"/>
                                      </p:to>
                                    </p:set>
                                    <p:animEffect transition="in" filter="wipe(down)">
                                      <p:cBhvr>
                                        <p:cTn id="27" dur="500"/>
                                        <p:tgtEl>
                                          <p:spTgt spid="635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5907">
                                            <p:txEl>
                                              <p:pRg st="5" end="5"/>
                                            </p:txEl>
                                          </p:spTgt>
                                        </p:tgtEl>
                                        <p:attrNameLst>
                                          <p:attrName>style.visibility</p:attrName>
                                        </p:attrNameLst>
                                      </p:cBhvr>
                                      <p:to>
                                        <p:strVal val="visible"/>
                                      </p:to>
                                    </p:set>
                                    <p:animEffect transition="in" filter="blinds(horizontal)">
                                      <p:cBhvr>
                                        <p:cTn id="32" dur="500"/>
                                        <p:tgtEl>
                                          <p:spTgt spid="6359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5907">
                                            <p:txEl>
                                              <p:pRg st="6" end="6"/>
                                            </p:txEl>
                                          </p:spTgt>
                                        </p:tgtEl>
                                        <p:attrNameLst>
                                          <p:attrName>style.visibility</p:attrName>
                                        </p:attrNameLst>
                                      </p:cBhvr>
                                      <p:to>
                                        <p:strVal val="visible"/>
                                      </p:to>
                                    </p:set>
                                    <p:animEffect transition="in" filter="blinds(horizontal)">
                                      <p:cBhvr>
                                        <p:cTn id="37" dur="500"/>
                                        <p:tgtEl>
                                          <p:spTgt spid="6359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35907">
                                            <p:txEl>
                                              <p:pRg st="7" end="7"/>
                                            </p:txEl>
                                          </p:spTgt>
                                        </p:tgtEl>
                                        <p:attrNameLst>
                                          <p:attrName>style.visibility</p:attrName>
                                        </p:attrNameLst>
                                      </p:cBhvr>
                                      <p:to>
                                        <p:strVal val="visible"/>
                                      </p:to>
                                    </p:set>
                                    <p:animEffect transition="in" filter="blinds(horizontal)">
                                      <p:cBhvr>
                                        <p:cTn id="42" dur="500"/>
                                        <p:tgtEl>
                                          <p:spTgt spid="6359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35907">
                                            <p:txEl>
                                              <p:pRg st="8" end="8"/>
                                            </p:txEl>
                                          </p:spTgt>
                                        </p:tgtEl>
                                        <p:attrNameLst>
                                          <p:attrName>style.visibility</p:attrName>
                                        </p:attrNameLst>
                                      </p:cBhvr>
                                      <p:to>
                                        <p:strVal val="visible"/>
                                      </p:to>
                                    </p:set>
                                    <p:animEffect transition="in" filter="blinds(horizontal)">
                                      <p:cBhvr>
                                        <p:cTn id="47" dur="500"/>
                                        <p:tgtEl>
                                          <p:spTgt spid="6359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35907">
                                            <p:txEl>
                                              <p:pRg st="9" end="9"/>
                                            </p:txEl>
                                          </p:spTgt>
                                        </p:tgtEl>
                                        <p:attrNameLst>
                                          <p:attrName>style.visibility</p:attrName>
                                        </p:attrNameLst>
                                      </p:cBhvr>
                                      <p:to>
                                        <p:strVal val="visible"/>
                                      </p:to>
                                    </p:set>
                                    <p:animEffect transition="in" filter="blinds(horizontal)">
                                      <p:cBhvr>
                                        <p:cTn id="52" dur="500"/>
                                        <p:tgtEl>
                                          <p:spTgt spid="635907">
                                            <p:txEl>
                                              <p:pRg st="9" end="9"/>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635907">
                                            <p:txEl>
                                              <p:pRg st="10" end="10"/>
                                            </p:txEl>
                                          </p:spTgt>
                                        </p:tgtEl>
                                        <p:attrNameLst>
                                          <p:attrName>style.visibility</p:attrName>
                                        </p:attrNameLst>
                                      </p:cBhvr>
                                      <p:to>
                                        <p:strVal val="visible"/>
                                      </p:to>
                                    </p:set>
                                    <p:animEffect transition="in" filter="blinds(horizontal)">
                                      <p:cBhvr>
                                        <p:cTn id="55" dur="500"/>
                                        <p:tgtEl>
                                          <p:spTgt spid="635907">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35907">
                                            <p:txEl>
                                              <p:pRg st="11" end="11"/>
                                            </p:txEl>
                                          </p:spTgt>
                                        </p:tgtEl>
                                        <p:attrNameLst>
                                          <p:attrName>style.visibility</p:attrName>
                                        </p:attrNameLst>
                                      </p:cBhvr>
                                      <p:to>
                                        <p:strVal val="visible"/>
                                      </p:to>
                                    </p:set>
                                    <p:animEffect transition="in" filter="blinds(horizontal)">
                                      <p:cBhvr>
                                        <p:cTn id="60" dur="500"/>
                                        <p:tgtEl>
                                          <p:spTgt spid="635907">
                                            <p:txEl>
                                              <p:pRg st="11" end="11"/>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635907">
                                            <p:txEl>
                                              <p:pRg st="12" end="12"/>
                                            </p:txEl>
                                          </p:spTgt>
                                        </p:tgtEl>
                                        <p:attrNameLst>
                                          <p:attrName>style.visibility</p:attrName>
                                        </p:attrNameLst>
                                      </p:cBhvr>
                                      <p:to>
                                        <p:strVal val="visible"/>
                                      </p:to>
                                    </p:set>
                                    <p:animEffect transition="in" filter="blinds(horizontal)">
                                      <p:cBhvr>
                                        <p:cTn id="63" dur="500"/>
                                        <p:tgtEl>
                                          <p:spTgt spid="635907">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35907">
                                            <p:txEl>
                                              <p:pRg st="13" end="13"/>
                                            </p:txEl>
                                          </p:spTgt>
                                        </p:tgtEl>
                                        <p:attrNameLst>
                                          <p:attrName>style.visibility</p:attrName>
                                        </p:attrNameLst>
                                      </p:cBhvr>
                                      <p:to>
                                        <p:strVal val="visible"/>
                                      </p:to>
                                    </p:set>
                                    <p:animEffect transition="in" filter="blinds(horizontal)">
                                      <p:cBhvr>
                                        <p:cTn id="68" dur="500"/>
                                        <p:tgtEl>
                                          <p:spTgt spid="635907">
                                            <p:txEl>
                                              <p:pRg st="13" end="1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635907">
                                            <p:txEl>
                                              <p:pRg st="14" end="14"/>
                                            </p:txEl>
                                          </p:spTgt>
                                        </p:tgtEl>
                                        <p:attrNameLst>
                                          <p:attrName>style.visibility</p:attrName>
                                        </p:attrNameLst>
                                      </p:cBhvr>
                                      <p:to>
                                        <p:strVal val="visible"/>
                                      </p:to>
                                    </p:set>
                                    <p:animEffect transition="in" filter="wipe(down)">
                                      <p:cBhvr>
                                        <p:cTn id="73" dur="500"/>
                                        <p:tgtEl>
                                          <p:spTgt spid="635907">
                                            <p:txEl>
                                              <p:pRg st="14" end="1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635907">
                                            <p:txEl>
                                              <p:pRg st="15" end="15"/>
                                            </p:txEl>
                                          </p:spTgt>
                                        </p:tgtEl>
                                        <p:attrNameLst>
                                          <p:attrName>style.visibility</p:attrName>
                                        </p:attrNameLst>
                                      </p:cBhvr>
                                      <p:to>
                                        <p:strVal val="visible"/>
                                      </p:to>
                                    </p:set>
                                    <p:animEffect transition="in" filter="blinds(horizontal)">
                                      <p:cBhvr>
                                        <p:cTn id="78" dur="500"/>
                                        <p:tgtEl>
                                          <p:spTgt spid="63590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title"/>
          </p:nvPr>
        </p:nvSpPr>
        <p:spPr/>
        <p:txBody>
          <a:bodyPr/>
          <a:lstStyle/>
          <a:p>
            <a:r>
              <a:rPr lang="en-US" altLang="zh-CN" smtClean="0">
                <a:ea typeface="宋体" panose="02010600030101010101" pitchFamily="2" charset="-122"/>
              </a:rPr>
              <a:t>Intel </a:t>
            </a:r>
            <a:r>
              <a:rPr lang="zh-CN" altLang="en-US" smtClean="0">
                <a:ea typeface="宋体" panose="02010600030101010101" pitchFamily="2" charset="-122"/>
              </a:rPr>
              <a:t>体系结构中特指的“系统总线”</a:t>
            </a:r>
          </a:p>
        </p:txBody>
      </p:sp>
      <p:pic>
        <p:nvPicPr>
          <p:cNvPr id="4403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188" y="928688"/>
            <a:ext cx="8683625" cy="558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55373" name="Group 13"/>
          <p:cNvGrpSpPr>
            <a:grpSpLocks/>
          </p:cNvGrpSpPr>
          <p:nvPr/>
        </p:nvGrpSpPr>
        <p:grpSpPr bwMode="auto">
          <a:xfrm>
            <a:off x="3362325" y="823913"/>
            <a:ext cx="5429250" cy="2190750"/>
            <a:chOff x="2118" y="510"/>
            <a:chExt cx="3420" cy="1380"/>
          </a:xfrm>
        </p:grpSpPr>
        <p:sp>
          <p:nvSpPr>
            <p:cNvPr id="44045" name="Rectangle 7"/>
            <p:cNvSpPr>
              <a:spLocks noChangeArrowheads="1"/>
            </p:cNvSpPr>
            <p:nvPr/>
          </p:nvSpPr>
          <p:spPr bwMode="auto">
            <a:xfrm>
              <a:off x="2423" y="510"/>
              <a:ext cx="3115" cy="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kumimoji="1" lang="zh-CN" altLang="en-US" sz="1900">
                  <a:solidFill>
                    <a:schemeClr val="accent2"/>
                  </a:solidFill>
                  <a:latin typeface="Arial" panose="020B0604020202020204" pitchFamily="34" charset="0"/>
                  <a:ea typeface="黑体" panose="02010609060101010101" pitchFamily="49" charset="-122"/>
                </a:rPr>
                <a:t>北桥芯片组把处理器</a:t>
              </a:r>
              <a:r>
                <a:rPr kumimoji="1" lang="en-US" altLang="zh-CN" sz="1900">
                  <a:solidFill>
                    <a:schemeClr val="accent2"/>
                  </a:solidFill>
                  <a:latin typeface="Arial" panose="020B0604020202020204" pitchFamily="34" charset="0"/>
                  <a:ea typeface="黑体" panose="02010609060101010101" pitchFamily="49" charset="-122"/>
                </a:rPr>
                <a:t>–</a:t>
              </a:r>
              <a:r>
                <a:rPr kumimoji="1" lang="zh-CN" altLang="en-US" sz="1900">
                  <a:solidFill>
                    <a:schemeClr val="accent2"/>
                  </a:solidFill>
                  <a:latin typeface="Arial" panose="020B0604020202020204" pitchFamily="34" charset="0"/>
                  <a:ea typeface="黑体" panose="02010609060101010101" pitchFamily="49" charset="-122"/>
                </a:rPr>
                <a:t>存储器总线分成了两个总线：</a:t>
              </a:r>
              <a:r>
                <a:rPr kumimoji="1" lang="zh-CN" altLang="en-US" sz="1900">
                  <a:solidFill>
                    <a:schemeClr val="accent1"/>
                  </a:solidFill>
                  <a:latin typeface="Arial" panose="020B0604020202020204" pitchFamily="34" charset="0"/>
                  <a:ea typeface="黑体" panose="02010609060101010101" pitchFamily="49" charset="-122"/>
                </a:rPr>
                <a:t>处理器总线（系统总线，前端总线）</a:t>
              </a:r>
              <a:r>
                <a:rPr kumimoji="1" lang="zh-CN" altLang="en-US" sz="1900">
                  <a:solidFill>
                    <a:schemeClr val="accent2"/>
                  </a:solidFill>
                  <a:latin typeface="Arial" panose="020B0604020202020204" pitchFamily="34" charset="0"/>
                  <a:ea typeface="黑体" panose="02010609060101010101" pitchFamily="49" charset="-122"/>
                </a:rPr>
                <a:t>                                </a:t>
              </a:r>
            </a:p>
            <a:p>
              <a:r>
                <a:rPr kumimoji="1" lang="zh-CN" altLang="en-US" sz="1900">
                  <a:solidFill>
                    <a:schemeClr val="accent2"/>
                  </a:solidFill>
                  <a:latin typeface="Arial" panose="020B0604020202020204" pitchFamily="34" charset="0"/>
                  <a:ea typeface="黑体" panose="02010609060101010101" pitchFamily="49" charset="-122"/>
                </a:rPr>
                <a:t>            </a:t>
              </a:r>
              <a:r>
                <a:rPr kumimoji="1" lang="zh-CN" altLang="en-US" sz="1900">
                  <a:solidFill>
                    <a:schemeClr val="accent1"/>
                  </a:solidFill>
                  <a:latin typeface="Arial" panose="020B0604020202020204" pitchFamily="34" charset="0"/>
                  <a:ea typeface="黑体" panose="02010609060101010101" pitchFamily="49" charset="-122"/>
                </a:rPr>
                <a:t>存储器总线</a:t>
              </a:r>
            </a:p>
            <a:p>
              <a:endParaRPr kumimoji="1" lang="zh-CN" altLang="en-US" sz="1900">
                <a:solidFill>
                  <a:schemeClr val="accent2"/>
                </a:solidFill>
                <a:latin typeface="Arial" panose="020B0604020202020204" pitchFamily="34" charset="0"/>
                <a:ea typeface="黑体" panose="02010609060101010101" pitchFamily="49" charset="-122"/>
              </a:endParaRPr>
            </a:p>
          </p:txBody>
        </p:sp>
        <p:sp>
          <p:nvSpPr>
            <p:cNvPr id="44046" name="Line 11"/>
            <p:cNvSpPr>
              <a:spLocks noChangeShapeType="1"/>
            </p:cNvSpPr>
            <p:nvPr/>
          </p:nvSpPr>
          <p:spPr bwMode="auto">
            <a:xfrm flipH="1">
              <a:off x="2118" y="905"/>
              <a:ext cx="831" cy="985"/>
            </a:xfrm>
            <a:prstGeom prst="line">
              <a:avLst/>
            </a:prstGeom>
            <a:noFill/>
            <a:ln w="28575">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7" name="Line 12"/>
            <p:cNvSpPr>
              <a:spLocks noChangeShapeType="1"/>
            </p:cNvSpPr>
            <p:nvPr/>
          </p:nvSpPr>
          <p:spPr bwMode="auto">
            <a:xfrm>
              <a:off x="3547" y="1090"/>
              <a:ext cx="203" cy="782"/>
            </a:xfrm>
            <a:prstGeom prst="line">
              <a:avLst/>
            </a:prstGeom>
            <a:noFill/>
            <a:ln w="28575">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5374" name="Text Box 14"/>
          <p:cNvSpPr txBox="1">
            <a:spLocks noChangeArrowheads="1"/>
          </p:cNvSpPr>
          <p:nvPr/>
        </p:nvSpPr>
        <p:spPr bwMode="auto">
          <a:xfrm>
            <a:off x="333375" y="6008688"/>
            <a:ext cx="45275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latin typeface="黑体" panose="02010609060101010101" pitchFamily="49" charset="-122"/>
                <a:ea typeface="黑体" panose="02010609060101010101" pitchFamily="49" charset="-122"/>
              </a:rPr>
              <a:t>本章主要介绍的</a:t>
            </a:r>
            <a:r>
              <a:rPr lang="zh-CN" altLang="en-US" sz="1900">
                <a:solidFill>
                  <a:schemeClr val="accent1"/>
                </a:solidFill>
                <a:latin typeface="黑体" panose="02010609060101010101" pitchFamily="49" charset="-122"/>
                <a:ea typeface="黑体" panose="02010609060101010101" pitchFamily="49" charset="-122"/>
              </a:rPr>
              <a:t>系统总线</a:t>
            </a:r>
            <a:r>
              <a:rPr lang="zh-CN" altLang="en-US" sz="1900">
                <a:solidFill>
                  <a:schemeClr val="accent2"/>
                </a:solidFill>
                <a:latin typeface="黑体" panose="02010609060101010101" pitchFamily="49" charset="-122"/>
                <a:ea typeface="黑体" panose="02010609060101010101" pitchFamily="49" charset="-122"/>
              </a:rPr>
              <a:t>指</a:t>
            </a:r>
          </a:p>
        </p:txBody>
      </p:sp>
      <p:sp>
        <p:nvSpPr>
          <p:cNvPr id="655375" name="Line 15"/>
          <p:cNvSpPr>
            <a:spLocks noChangeShapeType="1"/>
          </p:cNvSpPr>
          <p:nvPr/>
        </p:nvSpPr>
        <p:spPr bwMode="auto">
          <a:xfrm flipV="1">
            <a:off x="2363788" y="4556125"/>
            <a:ext cx="269875" cy="1541463"/>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6" name="Line 16"/>
          <p:cNvSpPr>
            <a:spLocks noChangeShapeType="1"/>
          </p:cNvSpPr>
          <p:nvPr/>
        </p:nvSpPr>
        <p:spPr bwMode="auto">
          <a:xfrm flipV="1">
            <a:off x="2801938" y="3252788"/>
            <a:ext cx="812800" cy="284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7" name="Line 17"/>
          <p:cNvSpPr>
            <a:spLocks noChangeShapeType="1"/>
          </p:cNvSpPr>
          <p:nvPr/>
        </p:nvSpPr>
        <p:spPr bwMode="auto">
          <a:xfrm flipV="1">
            <a:off x="2989263" y="3349625"/>
            <a:ext cx="2562225" cy="268922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a:spLocks noChangeArrowheads="1"/>
          </p:cNvSpPr>
          <p:nvPr/>
        </p:nvSpPr>
        <p:spPr bwMode="auto">
          <a:xfrm>
            <a:off x="2114550" y="4203700"/>
            <a:ext cx="104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kumimoji="1" lang="en-US" altLang="zh-CN" sz="2000">
                <a:solidFill>
                  <a:schemeClr val="accent1"/>
                </a:solidFill>
                <a:latin typeface="Arial" panose="020B0604020202020204" pitchFamily="34" charset="0"/>
                <a:ea typeface="黑体" panose="02010609060101010101" pitchFamily="49" charset="-122"/>
              </a:rPr>
              <a:t>I/O</a:t>
            </a:r>
            <a:r>
              <a:rPr kumimoji="1" lang="zh-CN" altLang="en-US" sz="2000">
                <a:solidFill>
                  <a:schemeClr val="accent1"/>
                </a:solidFill>
                <a:latin typeface="Arial" panose="020B0604020202020204" pitchFamily="34" charset="0"/>
                <a:ea typeface="黑体" panose="02010609060101010101" pitchFamily="49" charset="-122"/>
              </a:rPr>
              <a:t>总线</a:t>
            </a:r>
          </a:p>
        </p:txBody>
      </p:sp>
      <p:sp>
        <p:nvSpPr>
          <p:cNvPr id="3" name="灯片编号占位符 2"/>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23021008-27E0-41D5-B841-017FCE533006}" type="slidenum">
              <a:rPr lang="zh-CN" altLang="en-US" sz="1200">
                <a:solidFill>
                  <a:srgbClr val="898989"/>
                </a:solidFill>
              </a:rPr>
              <a:pPr/>
              <a:t>11</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73"/>
                                        </p:tgtEl>
                                        <p:attrNameLst>
                                          <p:attrName>style.visibility</p:attrName>
                                        </p:attrNameLst>
                                      </p:cBhvr>
                                      <p:to>
                                        <p:strVal val="visible"/>
                                      </p:to>
                                    </p:set>
                                    <p:animEffect transition="in" filter="blinds(horizontal)">
                                      <p:cBhvr>
                                        <p:cTn id="7" dur="500"/>
                                        <p:tgtEl>
                                          <p:spTgt spid="655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55374"/>
                                        </p:tgtEl>
                                        <p:attrNameLst>
                                          <p:attrName>style.visibility</p:attrName>
                                        </p:attrNameLst>
                                      </p:cBhvr>
                                      <p:to>
                                        <p:strVal val="visible"/>
                                      </p:to>
                                    </p:set>
                                    <p:animEffect transition="in" filter="blinds(horizontal)">
                                      <p:cBhvr>
                                        <p:cTn id="16" dur="500"/>
                                        <p:tgtEl>
                                          <p:spTgt spid="65537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55377"/>
                                        </p:tgtEl>
                                        <p:attrNameLst>
                                          <p:attrName>style.visibility</p:attrName>
                                        </p:attrNameLst>
                                      </p:cBhvr>
                                      <p:to>
                                        <p:strVal val="visible"/>
                                      </p:to>
                                    </p:set>
                                    <p:animEffect transition="in" filter="blinds(horizontal)">
                                      <p:cBhvr>
                                        <p:cTn id="21" dur="500"/>
                                        <p:tgtEl>
                                          <p:spTgt spid="65537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55376"/>
                                        </p:tgtEl>
                                        <p:attrNameLst>
                                          <p:attrName>style.visibility</p:attrName>
                                        </p:attrNameLst>
                                      </p:cBhvr>
                                      <p:to>
                                        <p:strVal val="visible"/>
                                      </p:to>
                                    </p:set>
                                    <p:animEffect transition="in" filter="blinds(horizontal)">
                                      <p:cBhvr>
                                        <p:cTn id="24" dur="500"/>
                                        <p:tgtEl>
                                          <p:spTgt spid="65537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55375"/>
                                        </p:tgtEl>
                                        <p:attrNameLst>
                                          <p:attrName>style.visibility</p:attrName>
                                        </p:attrNameLst>
                                      </p:cBhvr>
                                      <p:to>
                                        <p:strVal val="visible"/>
                                      </p:to>
                                    </p:set>
                                    <p:animEffect transition="in" filter="blinds(horizontal)">
                                      <p:cBhvr>
                                        <p:cTn id="27" dur="500"/>
                                        <p:tgtEl>
                                          <p:spTgt spid="65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4" grpId="0"/>
      <p:bldP spid="655375" grpId="0" animBg="1"/>
      <p:bldP spid="655376" grpId="0" animBg="1"/>
      <p:bldP spid="655377"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185738" y="752475"/>
            <a:ext cx="8559800" cy="5564188"/>
          </a:xfrm>
        </p:spPr>
        <p:txBody>
          <a:bodyPr/>
          <a:lstStyle/>
          <a:p>
            <a:pPr marL="342900" indent="-342900">
              <a:lnSpc>
                <a:spcPct val="105000"/>
              </a:lnSpc>
              <a:spcBef>
                <a:spcPct val="10000"/>
              </a:spcBef>
            </a:pPr>
            <a:r>
              <a:rPr lang="zh-CN" altLang="en-US" sz="1700" dirty="0" smtClean="0">
                <a:solidFill>
                  <a:srgbClr val="663300"/>
                </a:solidFill>
                <a:ea typeface="黑体" panose="02010609060101010101" pitchFamily="49" charset="-122"/>
              </a:rPr>
              <a:t>系统总线通常由一组</a:t>
            </a:r>
            <a:r>
              <a:rPr lang="zh-CN" altLang="en-US" sz="1700" dirty="0" smtClean="0">
                <a:solidFill>
                  <a:schemeClr val="accent2"/>
                </a:solidFill>
                <a:ea typeface="黑体" panose="02010609060101010101" pitchFamily="49" charset="-122"/>
              </a:rPr>
              <a:t>控制线</a:t>
            </a:r>
            <a:r>
              <a:rPr lang="zh-CN" altLang="en-US" sz="1700" dirty="0" smtClean="0">
                <a:solidFill>
                  <a:srgbClr val="663300"/>
                </a:solidFill>
                <a:ea typeface="黑体" panose="02010609060101010101" pitchFamily="49" charset="-122"/>
              </a:rPr>
              <a:t>、一组</a:t>
            </a:r>
            <a:r>
              <a:rPr lang="zh-CN" altLang="en-US" sz="1700" dirty="0" smtClean="0">
                <a:solidFill>
                  <a:schemeClr val="accent2"/>
                </a:solidFill>
                <a:ea typeface="黑体" panose="02010609060101010101" pitchFamily="49" charset="-122"/>
              </a:rPr>
              <a:t>数据线</a:t>
            </a:r>
            <a:r>
              <a:rPr lang="zh-CN" altLang="en-US" sz="1700" dirty="0" smtClean="0">
                <a:solidFill>
                  <a:srgbClr val="663300"/>
                </a:solidFill>
                <a:ea typeface="黑体" panose="02010609060101010101" pitchFamily="49" charset="-122"/>
              </a:rPr>
              <a:t>和一组</a:t>
            </a:r>
            <a:r>
              <a:rPr lang="zh-CN" altLang="en-US" sz="1700" dirty="0" smtClean="0">
                <a:solidFill>
                  <a:schemeClr val="accent2"/>
                </a:solidFill>
                <a:ea typeface="黑体" panose="02010609060101010101" pitchFamily="49" charset="-122"/>
              </a:rPr>
              <a:t>地址线</a:t>
            </a:r>
            <a:r>
              <a:rPr lang="zh-CN" altLang="en-US" sz="1700" dirty="0" smtClean="0">
                <a:solidFill>
                  <a:srgbClr val="663300"/>
                </a:solidFill>
                <a:ea typeface="黑体" panose="02010609060101010101" pitchFamily="49" charset="-122"/>
              </a:rPr>
              <a:t>构成。也有些总线没有单独的地址线，地址信息通过数据线来传送，这种情况称为</a:t>
            </a:r>
            <a:r>
              <a:rPr lang="zh-CN" altLang="en-US" sz="1700" dirty="0" smtClean="0">
                <a:solidFill>
                  <a:srgbClr val="D1390F"/>
                </a:solidFill>
                <a:ea typeface="黑体" panose="02010609060101010101" pitchFamily="49" charset="-122"/>
              </a:rPr>
              <a:t>数据</a:t>
            </a:r>
            <a:r>
              <a:rPr lang="en-US" altLang="zh-CN" sz="1700" dirty="0" smtClean="0">
                <a:solidFill>
                  <a:srgbClr val="D1390F"/>
                </a:solidFill>
                <a:ea typeface="黑体" panose="02010609060101010101" pitchFamily="49" charset="-122"/>
              </a:rPr>
              <a:t>/</a:t>
            </a:r>
            <a:r>
              <a:rPr lang="zh-CN" altLang="en-US" sz="1700" dirty="0" smtClean="0">
                <a:solidFill>
                  <a:srgbClr val="D1390F"/>
                </a:solidFill>
                <a:ea typeface="黑体" panose="02010609060101010101" pitchFamily="49" charset="-122"/>
              </a:rPr>
              <a:t>地址复用</a:t>
            </a:r>
            <a:r>
              <a:rPr lang="zh-CN" altLang="en-US" sz="1700" dirty="0" smtClean="0">
                <a:solidFill>
                  <a:srgbClr val="663300"/>
                </a:solidFill>
                <a:ea typeface="黑体" panose="02010609060101010101" pitchFamily="49" charset="-122"/>
              </a:rPr>
              <a:t>。</a:t>
            </a:r>
          </a:p>
          <a:p>
            <a:pPr marL="742950" lvl="1" indent="-285750">
              <a:lnSpc>
                <a:spcPct val="105000"/>
              </a:lnSpc>
              <a:spcBef>
                <a:spcPct val="10000"/>
              </a:spcBef>
            </a:pPr>
            <a:r>
              <a:rPr lang="zh-CN" altLang="en-US" sz="1700" dirty="0" smtClean="0">
                <a:solidFill>
                  <a:srgbClr val="0000CC"/>
                </a:solidFill>
                <a:ea typeface="黑体" panose="02010609060101010101" pitchFamily="49" charset="-122"/>
              </a:rPr>
              <a:t>数据线（</a:t>
            </a:r>
            <a:r>
              <a:rPr lang="en-US" altLang="zh-CN" sz="1700" dirty="0" smtClean="0">
                <a:solidFill>
                  <a:srgbClr val="0000CC"/>
                </a:solidFill>
                <a:ea typeface="黑体" panose="02010609060101010101" pitchFamily="49" charset="-122"/>
              </a:rPr>
              <a:t>Data Bus</a:t>
            </a:r>
            <a:r>
              <a:rPr lang="zh-CN" altLang="en-US" sz="1700" dirty="0" smtClean="0">
                <a:solidFill>
                  <a:srgbClr val="0000CC"/>
                </a:solidFill>
                <a:ea typeface="黑体" panose="02010609060101010101" pitchFamily="49" charset="-122"/>
              </a:rPr>
              <a:t>）：</a:t>
            </a:r>
            <a:r>
              <a:rPr lang="zh-CN" altLang="en-US" sz="1700" dirty="0" smtClean="0">
                <a:solidFill>
                  <a:srgbClr val="336600"/>
                </a:solidFill>
                <a:ea typeface="黑体" panose="02010609060101010101" pitchFamily="49" charset="-122"/>
              </a:rPr>
              <a:t>承载在源和目的部件之间传输的信息。数据线的宽度反映一次能传送的数据的位数。</a:t>
            </a:r>
          </a:p>
          <a:p>
            <a:pPr marL="742950" lvl="1" indent="-285750">
              <a:lnSpc>
                <a:spcPct val="105000"/>
              </a:lnSpc>
              <a:spcBef>
                <a:spcPct val="10000"/>
              </a:spcBef>
            </a:pPr>
            <a:r>
              <a:rPr lang="zh-CN" altLang="en-US" sz="1700" dirty="0" smtClean="0">
                <a:solidFill>
                  <a:srgbClr val="0000CC"/>
                </a:solidFill>
                <a:ea typeface="黑体" panose="02010609060101010101" pitchFamily="49" charset="-122"/>
              </a:rPr>
              <a:t>地址线（</a:t>
            </a:r>
            <a:r>
              <a:rPr lang="en-US" altLang="zh-CN" sz="1700" dirty="0" smtClean="0">
                <a:solidFill>
                  <a:srgbClr val="0000CC"/>
                </a:solidFill>
                <a:ea typeface="黑体" panose="02010609060101010101" pitchFamily="49" charset="-122"/>
              </a:rPr>
              <a:t>Address Bus</a:t>
            </a:r>
            <a:r>
              <a:rPr lang="zh-CN" altLang="en-US" sz="1700" dirty="0" smtClean="0">
                <a:solidFill>
                  <a:srgbClr val="0000CC"/>
                </a:solidFill>
                <a:ea typeface="黑体" panose="02010609060101010101" pitchFamily="49" charset="-122"/>
              </a:rPr>
              <a:t>） ：</a:t>
            </a:r>
            <a:r>
              <a:rPr lang="zh-CN" altLang="en-US" sz="1700" dirty="0" smtClean="0">
                <a:solidFill>
                  <a:srgbClr val="336600"/>
                </a:solidFill>
                <a:ea typeface="黑体" panose="02010609060101010101" pitchFamily="49" charset="-122"/>
              </a:rPr>
              <a:t>给出源数据或目的数据所在的主存单元或</a:t>
            </a:r>
            <a:r>
              <a:rPr lang="en-US" altLang="zh-CN" sz="1700" dirty="0" smtClean="0">
                <a:solidFill>
                  <a:srgbClr val="336600"/>
                </a:solidFill>
                <a:ea typeface="黑体" panose="02010609060101010101" pitchFamily="49" charset="-122"/>
              </a:rPr>
              <a:t>I/O</a:t>
            </a:r>
            <a:r>
              <a:rPr lang="zh-CN" altLang="en-US" sz="1700" dirty="0" smtClean="0">
                <a:solidFill>
                  <a:srgbClr val="336600"/>
                </a:solidFill>
                <a:ea typeface="黑体" panose="02010609060101010101" pitchFamily="49" charset="-122"/>
              </a:rPr>
              <a:t>端口的地址。地址线的宽度反映最大的寻址空间。</a:t>
            </a:r>
          </a:p>
          <a:p>
            <a:pPr marL="742950" lvl="1" indent="-285750">
              <a:lnSpc>
                <a:spcPct val="105000"/>
              </a:lnSpc>
              <a:spcBef>
                <a:spcPct val="10000"/>
              </a:spcBef>
            </a:pPr>
            <a:r>
              <a:rPr lang="zh-CN" altLang="en-US" sz="1700" dirty="0" smtClean="0">
                <a:solidFill>
                  <a:srgbClr val="0000CC"/>
                </a:solidFill>
                <a:ea typeface="黑体" panose="02010609060101010101" pitchFamily="49" charset="-122"/>
              </a:rPr>
              <a:t>控制线（</a:t>
            </a:r>
            <a:r>
              <a:rPr lang="en-US" altLang="zh-CN" sz="1700" dirty="0" smtClean="0">
                <a:solidFill>
                  <a:srgbClr val="0000CC"/>
                </a:solidFill>
                <a:ea typeface="黑体" panose="02010609060101010101" pitchFamily="49" charset="-122"/>
              </a:rPr>
              <a:t>Control Bus</a:t>
            </a:r>
            <a:r>
              <a:rPr lang="zh-CN" altLang="en-US" sz="1700" dirty="0" smtClean="0">
                <a:solidFill>
                  <a:srgbClr val="0000CC"/>
                </a:solidFill>
                <a:ea typeface="黑体" panose="02010609060101010101" pitchFamily="49" charset="-122"/>
              </a:rPr>
              <a:t>） ：</a:t>
            </a:r>
            <a:r>
              <a:rPr lang="zh-CN" altLang="en-US" sz="1700" dirty="0" smtClean="0">
                <a:solidFill>
                  <a:srgbClr val="336600"/>
                </a:solidFill>
                <a:ea typeface="黑体" panose="02010609060101010101" pitchFamily="49" charset="-122"/>
              </a:rPr>
              <a:t>控制对数据线和地址线的访问和使用。用来传输定时信号和命令信息。</a:t>
            </a:r>
            <a:r>
              <a:rPr lang="zh-CN" altLang="en-US" sz="1700" dirty="0" smtClean="0">
                <a:solidFill>
                  <a:schemeClr val="accent1"/>
                </a:solidFill>
                <a:ea typeface="黑体" panose="02010609060101010101" pitchFamily="49" charset="-122"/>
              </a:rPr>
              <a:t>典型的控制信号包括：</a:t>
            </a:r>
            <a:endParaRPr lang="en-US" altLang="zh-CN" sz="1700" dirty="0" smtClean="0">
              <a:solidFill>
                <a:schemeClr val="accent1"/>
              </a:solidFill>
              <a:ea typeface="黑体" panose="02010609060101010101" pitchFamily="49" charset="-122"/>
            </a:endParaRPr>
          </a:p>
          <a:p>
            <a:pPr marL="1143000" lvl="2" indent="-228600" algn="just">
              <a:lnSpc>
                <a:spcPct val="105000"/>
              </a:lnSpc>
              <a:spcBef>
                <a:spcPct val="10000"/>
              </a:spcBef>
            </a:pPr>
            <a:r>
              <a:rPr lang="zh-CN" altLang="en-US" sz="1700" dirty="0" smtClean="0">
                <a:solidFill>
                  <a:srgbClr val="996633"/>
                </a:solidFill>
                <a:ea typeface="黑体" panose="02010609060101010101" pitchFamily="49" charset="-122"/>
              </a:rPr>
              <a:t>时钟（</a:t>
            </a:r>
            <a:r>
              <a:rPr lang="en-US" altLang="zh-CN" sz="1700" dirty="0" smtClean="0">
                <a:solidFill>
                  <a:srgbClr val="996633"/>
                </a:solidFill>
                <a:ea typeface="黑体" panose="02010609060101010101" pitchFamily="49" charset="-122"/>
              </a:rPr>
              <a:t>Clock</a:t>
            </a:r>
            <a:r>
              <a:rPr lang="zh-CN" altLang="en-US" sz="1700" dirty="0" smtClean="0">
                <a:solidFill>
                  <a:srgbClr val="996633"/>
                </a:solidFill>
                <a:ea typeface="黑体" panose="02010609060101010101" pitchFamily="49" charset="-122"/>
              </a:rPr>
              <a:t>）：</a:t>
            </a:r>
            <a:r>
              <a:rPr lang="zh-CN" altLang="en-US" sz="1700" dirty="0" smtClean="0">
                <a:solidFill>
                  <a:srgbClr val="336600"/>
                </a:solidFill>
                <a:ea typeface="黑体" panose="02010609060101010101" pitchFamily="49" charset="-122"/>
              </a:rPr>
              <a:t>用于总线同步。</a:t>
            </a:r>
          </a:p>
          <a:p>
            <a:pPr marL="1143000" lvl="2" indent="-228600" algn="just">
              <a:lnSpc>
                <a:spcPct val="105000"/>
              </a:lnSpc>
              <a:spcBef>
                <a:spcPct val="10000"/>
              </a:spcBef>
            </a:pPr>
            <a:r>
              <a:rPr lang="zh-CN" altLang="en-US" sz="1700" dirty="0" smtClean="0">
                <a:solidFill>
                  <a:srgbClr val="996633"/>
                </a:solidFill>
                <a:ea typeface="黑体" panose="02010609060101010101" pitchFamily="49" charset="-122"/>
              </a:rPr>
              <a:t>复位（</a:t>
            </a:r>
            <a:r>
              <a:rPr lang="en-US" altLang="zh-CN" sz="1700" dirty="0" smtClean="0">
                <a:solidFill>
                  <a:srgbClr val="996633"/>
                </a:solidFill>
                <a:ea typeface="黑体" panose="02010609060101010101" pitchFamily="49" charset="-122"/>
              </a:rPr>
              <a:t>Reset</a:t>
            </a:r>
            <a:r>
              <a:rPr lang="zh-CN" altLang="en-US" sz="1700" dirty="0" smtClean="0">
                <a:solidFill>
                  <a:srgbClr val="996633"/>
                </a:solidFill>
                <a:ea typeface="黑体" panose="02010609060101010101" pitchFamily="49" charset="-122"/>
              </a:rPr>
              <a:t>）：</a:t>
            </a:r>
            <a:r>
              <a:rPr lang="zh-CN" altLang="en-US" sz="1700" dirty="0" smtClean="0">
                <a:solidFill>
                  <a:srgbClr val="336600"/>
                </a:solidFill>
                <a:ea typeface="黑体" panose="02010609060101010101" pitchFamily="49" charset="-122"/>
              </a:rPr>
              <a:t>初始化所有设备。</a:t>
            </a:r>
          </a:p>
          <a:p>
            <a:pPr marL="1143000" lvl="2" indent="-228600" algn="just">
              <a:lnSpc>
                <a:spcPct val="105000"/>
              </a:lnSpc>
              <a:spcBef>
                <a:spcPct val="10000"/>
              </a:spcBef>
            </a:pPr>
            <a:r>
              <a:rPr lang="zh-CN" altLang="en-US" sz="1700" dirty="0" smtClean="0">
                <a:solidFill>
                  <a:srgbClr val="996633"/>
                </a:solidFill>
                <a:ea typeface="黑体" panose="02010609060101010101" pitchFamily="49" charset="-122"/>
              </a:rPr>
              <a:t>总线请求（</a:t>
            </a:r>
            <a:r>
              <a:rPr lang="en-US" altLang="zh-CN" sz="1700" dirty="0" smtClean="0">
                <a:solidFill>
                  <a:srgbClr val="996633"/>
                </a:solidFill>
                <a:ea typeface="黑体" panose="02010609060101010101" pitchFamily="49" charset="-122"/>
              </a:rPr>
              <a:t>Bus Request</a:t>
            </a:r>
            <a:r>
              <a:rPr lang="zh-CN" altLang="en-US" sz="1700" dirty="0" smtClean="0">
                <a:solidFill>
                  <a:srgbClr val="996633"/>
                </a:solidFill>
                <a:ea typeface="黑体" panose="02010609060101010101" pitchFamily="49" charset="-122"/>
              </a:rPr>
              <a:t>）：</a:t>
            </a:r>
            <a:r>
              <a:rPr lang="zh-CN" altLang="en-US" sz="1700" dirty="0" smtClean="0">
                <a:solidFill>
                  <a:srgbClr val="336600"/>
                </a:solidFill>
                <a:ea typeface="黑体" panose="02010609060101010101" pitchFamily="49" charset="-122"/>
              </a:rPr>
              <a:t>表明发出该请求信号的设备要使用总线。</a:t>
            </a:r>
          </a:p>
          <a:p>
            <a:pPr marL="1143000" lvl="2" indent="-228600" algn="just">
              <a:lnSpc>
                <a:spcPct val="105000"/>
              </a:lnSpc>
              <a:spcBef>
                <a:spcPct val="10000"/>
              </a:spcBef>
            </a:pPr>
            <a:r>
              <a:rPr lang="zh-CN" altLang="en-US" sz="1700" dirty="0" smtClean="0">
                <a:solidFill>
                  <a:srgbClr val="996633"/>
                </a:solidFill>
                <a:ea typeface="黑体" panose="02010609060101010101" pitchFamily="49" charset="-122"/>
              </a:rPr>
              <a:t>总线允许（</a:t>
            </a:r>
            <a:r>
              <a:rPr lang="en-US" altLang="zh-CN" sz="1700" dirty="0" smtClean="0">
                <a:solidFill>
                  <a:srgbClr val="996633"/>
                </a:solidFill>
                <a:ea typeface="黑体" panose="02010609060101010101" pitchFamily="49" charset="-122"/>
              </a:rPr>
              <a:t>Bus Grant</a:t>
            </a:r>
            <a:r>
              <a:rPr lang="zh-CN" altLang="en-US" sz="1700" dirty="0" smtClean="0">
                <a:solidFill>
                  <a:srgbClr val="996633"/>
                </a:solidFill>
                <a:ea typeface="黑体" panose="02010609060101010101" pitchFamily="49" charset="-122"/>
              </a:rPr>
              <a:t>）：</a:t>
            </a:r>
            <a:r>
              <a:rPr lang="zh-CN" altLang="en-US" sz="1700" dirty="0" smtClean="0">
                <a:solidFill>
                  <a:srgbClr val="336600"/>
                </a:solidFill>
                <a:ea typeface="黑体" panose="02010609060101010101" pitchFamily="49" charset="-122"/>
              </a:rPr>
              <a:t>表明接收到该允许信号的设备可以使用总线。</a:t>
            </a:r>
          </a:p>
          <a:p>
            <a:pPr marL="1143000" lvl="2" indent="-228600" algn="just">
              <a:lnSpc>
                <a:spcPct val="105000"/>
              </a:lnSpc>
              <a:spcBef>
                <a:spcPct val="10000"/>
              </a:spcBef>
            </a:pPr>
            <a:r>
              <a:rPr lang="zh-CN" altLang="en-US" sz="1700" dirty="0" smtClean="0">
                <a:solidFill>
                  <a:srgbClr val="996633"/>
                </a:solidFill>
                <a:ea typeface="黑体" panose="02010609060101010101" pitchFamily="49" charset="-122"/>
              </a:rPr>
              <a:t>中断请求（</a:t>
            </a:r>
            <a:r>
              <a:rPr lang="en-US" altLang="zh-CN" sz="1700" dirty="0" smtClean="0">
                <a:solidFill>
                  <a:srgbClr val="996633"/>
                </a:solidFill>
                <a:ea typeface="黑体" panose="02010609060101010101" pitchFamily="49" charset="-122"/>
              </a:rPr>
              <a:t>Interrupt Request</a:t>
            </a:r>
            <a:r>
              <a:rPr lang="zh-CN" altLang="en-US" sz="1700" dirty="0" smtClean="0">
                <a:solidFill>
                  <a:srgbClr val="996633"/>
                </a:solidFill>
                <a:ea typeface="黑体" panose="02010609060101010101" pitchFamily="49" charset="-122"/>
              </a:rPr>
              <a:t>）：</a:t>
            </a:r>
            <a:r>
              <a:rPr lang="zh-CN" altLang="en-US" sz="1700" dirty="0" smtClean="0">
                <a:solidFill>
                  <a:srgbClr val="336600"/>
                </a:solidFill>
                <a:ea typeface="黑体" panose="02010609060101010101" pitchFamily="49" charset="-122"/>
              </a:rPr>
              <a:t>表明某个中断正在请求。</a:t>
            </a:r>
          </a:p>
          <a:p>
            <a:pPr marL="1143000" lvl="2" indent="-228600" algn="just">
              <a:lnSpc>
                <a:spcPct val="105000"/>
              </a:lnSpc>
              <a:spcBef>
                <a:spcPct val="10000"/>
              </a:spcBef>
            </a:pPr>
            <a:r>
              <a:rPr lang="zh-CN" altLang="en-US" sz="1700" dirty="0" smtClean="0">
                <a:solidFill>
                  <a:srgbClr val="996633"/>
                </a:solidFill>
                <a:ea typeface="黑体" panose="02010609060101010101" pitchFamily="49" charset="-122"/>
              </a:rPr>
              <a:t>中断回答（</a:t>
            </a:r>
            <a:r>
              <a:rPr lang="en-US" altLang="zh-CN" sz="1700" dirty="0" smtClean="0">
                <a:solidFill>
                  <a:srgbClr val="996633"/>
                </a:solidFill>
                <a:ea typeface="黑体" panose="02010609060101010101" pitchFamily="49" charset="-122"/>
              </a:rPr>
              <a:t>Interrupt Acknowledge</a:t>
            </a:r>
            <a:r>
              <a:rPr lang="zh-CN" altLang="en-US" sz="1700" dirty="0" smtClean="0">
                <a:solidFill>
                  <a:srgbClr val="996633"/>
                </a:solidFill>
                <a:ea typeface="黑体" panose="02010609060101010101" pitchFamily="49" charset="-122"/>
              </a:rPr>
              <a:t>） ：</a:t>
            </a:r>
            <a:r>
              <a:rPr lang="zh-CN" altLang="en-US" sz="1700" dirty="0" smtClean="0">
                <a:solidFill>
                  <a:srgbClr val="336600"/>
                </a:solidFill>
                <a:ea typeface="黑体" panose="02010609060101010101" pitchFamily="49" charset="-122"/>
              </a:rPr>
              <a:t>表明某个中断请求已被接受。</a:t>
            </a:r>
          </a:p>
          <a:p>
            <a:pPr marL="1143000" lvl="2" indent="-228600" algn="just">
              <a:lnSpc>
                <a:spcPct val="105000"/>
              </a:lnSpc>
              <a:spcBef>
                <a:spcPct val="10000"/>
              </a:spcBef>
            </a:pPr>
            <a:r>
              <a:rPr lang="zh-CN" altLang="en-US" sz="1700" dirty="0" smtClean="0">
                <a:solidFill>
                  <a:srgbClr val="996633"/>
                </a:solidFill>
                <a:ea typeface="黑体" panose="02010609060101010101" pitchFamily="49" charset="-122"/>
              </a:rPr>
              <a:t>存储器读（</a:t>
            </a:r>
            <a:r>
              <a:rPr lang="en-US" altLang="zh-CN" sz="1700" dirty="0" smtClean="0">
                <a:solidFill>
                  <a:srgbClr val="996633"/>
                </a:solidFill>
                <a:ea typeface="黑体" panose="02010609060101010101" pitchFamily="49" charset="-122"/>
              </a:rPr>
              <a:t>memory read</a:t>
            </a:r>
            <a:r>
              <a:rPr lang="zh-CN" altLang="en-US" sz="1700" dirty="0" smtClean="0">
                <a:solidFill>
                  <a:srgbClr val="996633"/>
                </a:solidFill>
                <a:ea typeface="黑体" panose="02010609060101010101" pitchFamily="49" charset="-122"/>
              </a:rPr>
              <a:t>）：</a:t>
            </a:r>
            <a:r>
              <a:rPr lang="zh-CN" altLang="en-US" sz="1700" dirty="0" smtClean="0">
                <a:solidFill>
                  <a:srgbClr val="336600"/>
                </a:solidFill>
                <a:ea typeface="黑体" panose="02010609060101010101" pitchFamily="49" charset="-122"/>
              </a:rPr>
              <a:t>从指定的主存单元中读数据到数据总线上。</a:t>
            </a:r>
          </a:p>
          <a:p>
            <a:pPr marL="1143000" lvl="2" indent="-228600" algn="just">
              <a:lnSpc>
                <a:spcPct val="105000"/>
              </a:lnSpc>
              <a:spcBef>
                <a:spcPct val="10000"/>
              </a:spcBef>
            </a:pPr>
            <a:r>
              <a:rPr lang="zh-CN" altLang="en-US" sz="1700" dirty="0" smtClean="0">
                <a:solidFill>
                  <a:srgbClr val="996633"/>
                </a:solidFill>
                <a:ea typeface="黑体" panose="02010609060101010101" pitchFamily="49" charset="-122"/>
              </a:rPr>
              <a:t>存储器写（</a:t>
            </a:r>
            <a:r>
              <a:rPr lang="en-US" altLang="zh-CN" sz="1700" dirty="0" smtClean="0">
                <a:solidFill>
                  <a:srgbClr val="996633"/>
                </a:solidFill>
                <a:ea typeface="黑体" panose="02010609060101010101" pitchFamily="49" charset="-122"/>
              </a:rPr>
              <a:t>memory read</a:t>
            </a:r>
            <a:r>
              <a:rPr lang="zh-CN" altLang="en-US" sz="1700" dirty="0" smtClean="0">
                <a:solidFill>
                  <a:srgbClr val="996633"/>
                </a:solidFill>
                <a:ea typeface="黑体" panose="02010609060101010101" pitchFamily="49" charset="-122"/>
              </a:rPr>
              <a:t>）：</a:t>
            </a:r>
            <a:r>
              <a:rPr lang="zh-CN" altLang="en-US" sz="1700" dirty="0" smtClean="0">
                <a:solidFill>
                  <a:srgbClr val="336600"/>
                </a:solidFill>
                <a:ea typeface="黑体" panose="02010609060101010101" pitchFamily="49" charset="-122"/>
              </a:rPr>
              <a:t>将数据总线上的数据写到指定的主存单元中。</a:t>
            </a:r>
          </a:p>
          <a:p>
            <a:pPr marL="1143000" lvl="2" indent="-228600" algn="just">
              <a:lnSpc>
                <a:spcPct val="105000"/>
              </a:lnSpc>
              <a:spcBef>
                <a:spcPct val="10000"/>
              </a:spcBef>
            </a:pPr>
            <a:r>
              <a:rPr lang="en-US" altLang="zh-CN" sz="1700" dirty="0" smtClean="0">
                <a:solidFill>
                  <a:srgbClr val="996633"/>
                </a:solidFill>
                <a:ea typeface="黑体" panose="02010609060101010101" pitchFamily="49" charset="-122"/>
              </a:rPr>
              <a:t>I/O</a:t>
            </a:r>
            <a:r>
              <a:rPr lang="zh-CN" altLang="en-US" sz="1700" dirty="0" smtClean="0">
                <a:solidFill>
                  <a:srgbClr val="996633"/>
                </a:solidFill>
                <a:ea typeface="黑体" panose="02010609060101010101" pitchFamily="49" charset="-122"/>
              </a:rPr>
              <a:t>读（</a:t>
            </a:r>
            <a:r>
              <a:rPr lang="en-US" altLang="zh-CN" sz="1700" dirty="0" smtClean="0">
                <a:solidFill>
                  <a:srgbClr val="996633"/>
                </a:solidFill>
                <a:ea typeface="黑体" panose="02010609060101010101" pitchFamily="49" charset="-122"/>
              </a:rPr>
              <a:t>I/O read</a:t>
            </a:r>
            <a:r>
              <a:rPr lang="zh-CN" altLang="en-US" sz="1700" dirty="0" smtClean="0">
                <a:solidFill>
                  <a:srgbClr val="996633"/>
                </a:solidFill>
                <a:ea typeface="黑体" panose="02010609060101010101" pitchFamily="49" charset="-122"/>
              </a:rPr>
              <a:t>）：</a:t>
            </a:r>
            <a:r>
              <a:rPr lang="zh-CN" altLang="en-US" sz="1700" dirty="0" smtClean="0">
                <a:solidFill>
                  <a:srgbClr val="336600"/>
                </a:solidFill>
                <a:ea typeface="黑体" panose="02010609060101010101" pitchFamily="49" charset="-122"/>
              </a:rPr>
              <a:t>从指定的</a:t>
            </a:r>
            <a:r>
              <a:rPr lang="en-US" altLang="zh-CN" sz="1700" dirty="0" smtClean="0">
                <a:solidFill>
                  <a:srgbClr val="336600"/>
                </a:solidFill>
                <a:ea typeface="黑体" panose="02010609060101010101" pitchFamily="49" charset="-122"/>
              </a:rPr>
              <a:t>I/O</a:t>
            </a:r>
            <a:r>
              <a:rPr lang="zh-CN" altLang="en-US" sz="1700" dirty="0" smtClean="0">
                <a:solidFill>
                  <a:srgbClr val="336600"/>
                </a:solidFill>
                <a:ea typeface="黑体" panose="02010609060101010101" pitchFamily="49" charset="-122"/>
              </a:rPr>
              <a:t>端口中读数据到数据总线上。</a:t>
            </a:r>
          </a:p>
          <a:p>
            <a:pPr marL="1143000" lvl="2" indent="-228600" algn="just">
              <a:lnSpc>
                <a:spcPct val="105000"/>
              </a:lnSpc>
              <a:spcBef>
                <a:spcPct val="10000"/>
              </a:spcBef>
            </a:pPr>
            <a:r>
              <a:rPr lang="en-US" altLang="zh-CN" sz="1700" dirty="0" smtClean="0">
                <a:solidFill>
                  <a:srgbClr val="996633"/>
                </a:solidFill>
                <a:ea typeface="黑体" panose="02010609060101010101" pitchFamily="49" charset="-122"/>
              </a:rPr>
              <a:t>I/O</a:t>
            </a:r>
            <a:r>
              <a:rPr lang="zh-CN" altLang="en-US" sz="1700" dirty="0" smtClean="0">
                <a:solidFill>
                  <a:srgbClr val="996633"/>
                </a:solidFill>
                <a:ea typeface="黑体" panose="02010609060101010101" pitchFamily="49" charset="-122"/>
              </a:rPr>
              <a:t>写（</a:t>
            </a:r>
            <a:r>
              <a:rPr lang="en-US" altLang="zh-CN" sz="1700" dirty="0" smtClean="0">
                <a:solidFill>
                  <a:srgbClr val="996633"/>
                </a:solidFill>
                <a:ea typeface="黑体" panose="02010609060101010101" pitchFamily="49" charset="-122"/>
              </a:rPr>
              <a:t>I/O Write</a:t>
            </a:r>
            <a:r>
              <a:rPr lang="zh-CN" altLang="en-US" sz="1700" dirty="0" smtClean="0">
                <a:solidFill>
                  <a:srgbClr val="996633"/>
                </a:solidFill>
                <a:ea typeface="黑体" panose="02010609060101010101" pitchFamily="49" charset="-122"/>
              </a:rPr>
              <a:t>） ：</a:t>
            </a:r>
            <a:r>
              <a:rPr lang="zh-CN" altLang="en-US" sz="1700" dirty="0" smtClean="0">
                <a:solidFill>
                  <a:srgbClr val="336600"/>
                </a:solidFill>
                <a:ea typeface="黑体" panose="02010609060101010101" pitchFamily="49" charset="-122"/>
              </a:rPr>
              <a:t>将数据总线上的数据写到指定的</a:t>
            </a:r>
            <a:r>
              <a:rPr lang="en-US" altLang="zh-CN" sz="1700" dirty="0" smtClean="0">
                <a:solidFill>
                  <a:srgbClr val="336600"/>
                </a:solidFill>
                <a:ea typeface="黑体" panose="02010609060101010101" pitchFamily="49" charset="-122"/>
              </a:rPr>
              <a:t>I/O</a:t>
            </a:r>
            <a:r>
              <a:rPr lang="zh-CN" altLang="en-US" sz="1700" dirty="0" smtClean="0">
                <a:solidFill>
                  <a:srgbClr val="336600"/>
                </a:solidFill>
                <a:ea typeface="黑体" panose="02010609060101010101" pitchFamily="49" charset="-122"/>
              </a:rPr>
              <a:t>端口中。</a:t>
            </a:r>
          </a:p>
          <a:p>
            <a:pPr marL="1143000" lvl="2" indent="-228600" algn="just">
              <a:lnSpc>
                <a:spcPct val="105000"/>
              </a:lnSpc>
              <a:spcBef>
                <a:spcPct val="10000"/>
              </a:spcBef>
            </a:pPr>
            <a:r>
              <a:rPr lang="zh-CN" altLang="en-US" sz="1700" dirty="0" smtClean="0">
                <a:solidFill>
                  <a:srgbClr val="996633"/>
                </a:solidFill>
                <a:ea typeface="黑体" panose="02010609060101010101" pitchFamily="49" charset="-122"/>
              </a:rPr>
              <a:t>传输确认（</a:t>
            </a:r>
            <a:r>
              <a:rPr lang="en-US" altLang="zh-CN" sz="1700" dirty="0" smtClean="0">
                <a:solidFill>
                  <a:srgbClr val="996633"/>
                </a:solidFill>
                <a:ea typeface="黑体" panose="02010609060101010101" pitchFamily="49" charset="-122"/>
              </a:rPr>
              <a:t>transmission Acknowledge</a:t>
            </a:r>
            <a:r>
              <a:rPr lang="zh-CN" altLang="en-US" sz="1700" dirty="0" smtClean="0">
                <a:solidFill>
                  <a:srgbClr val="996633"/>
                </a:solidFill>
                <a:ea typeface="黑体" panose="02010609060101010101" pitchFamily="49" charset="-122"/>
              </a:rPr>
              <a:t>） ：</a:t>
            </a:r>
            <a:r>
              <a:rPr lang="zh-CN" altLang="en-US" sz="1700" dirty="0" smtClean="0">
                <a:solidFill>
                  <a:srgbClr val="336600"/>
                </a:solidFill>
                <a:ea typeface="黑体" panose="02010609060101010101" pitchFamily="49" charset="-122"/>
              </a:rPr>
              <a:t>表示数据已被接收或已送总线</a:t>
            </a:r>
          </a:p>
        </p:txBody>
      </p:sp>
      <p:sp>
        <p:nvSpPr>
          <p:cNvPr id="45059"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2800">
                <a:solidFill>
                  <a:srgbClr val="C90122"/>
                </a:solidFill>
                <a:ea typeface="宋体" panose="02010600030101010101" pitchFamily="2" charset="-122"/>
              </a:rPr>
              <a:t>系统总线的组成</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C1F3C28-1B01-42FC-B08C-6342C4F41648}" type="slidenum">
              <a:rPr lang="zh-CN" altLang="en-US" sz="1200">
                <a:solidFill>
                  <a:srgbClr val="898989"/>
                </a:solidFill>
              </a:rPr>
              <a:pPr/>
              <a:t>12</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6930">
                                            <p:txEl>
                                              <p:pRg st="0" end="0"/>
                                            </p:txEl>
                                          </p:spTgt>
                                        </p:tgtEl>
                                        <p:attrNameLst>
                                          <p:attrName>style.visibility</p:attrName>
                                        </p:attrNameLst>
                                      </p:cBhvr>
                                      <p:to>
                                        <p:strVal val="visible"/>
                                      </p:to>
                                    </p:set>
                                    <p:animEffect transition="in" filter="blinds(horizontal)">
                                      <p:cBhvr>
                                        <p:cTn id="7" dur="500"/>
                                        <p:tgtEl>
                                          <p:spTgt spid="6369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12" dur="500"/>
                                        <p:tgtEl>
                                          <p:spTgt spid="6369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7" dur="500"/>
                                        <p:tgtEl>
                                          <p:spTgt spid="6369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36930">
                                            <p:txEl>
                                              <p:pRg st="3" end="3"/>
                                            </p:txEl>
                                          </p:spTgt>
                                        </p:tgtEl>
                                        <p:attrNameLst>
                                          <p:attrName>style.visibility</p:attrName>
                                        </p:attrNameLst>
                                      </p:cBhvr>
                                      <p:to>
                                        <p:strVal val="visible"/>
                                      </p:to>
                                    </p:set>
                                    <p:animEffect transition="in" filter="blinds(horizontal)">
                                      <p:cBhvr>
                                        <p:cTn id="22" dur="500"/>
                                        <p:tgtEl>
                                          <p:spTgt spid="6369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36930">
                                            <p:txEl>
                                              <p:pRg st="4" end="4"/>
                                            </p:txEl>
                                          </p:spTgt>
                                        </p:tgtEl>
                                        <p:attrNameLst>
                                          <p:attrName>style.visibility</p:attrName>
                                        </p:attrNameLst>
                                      </p:cBhvr>
                                      <p:to>
                                        <p:strVal val="visible"/>
                                      </p:to>
                                    </p:set>
                                    <p:animEffect transition="in" filter="blinds(horizontal)">
                                      <p:cBhvr>
                                        <p:cTn id="27" dur="500"/>
                                        <p:tgtEl>
                                          <p:spTgt spid="6369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36930">
                                            <p:txEl>
                                              <p:pRg st="5" end="5"/>
                                            </p:txEl>
                                          </p:spTgt>
                                        </p:tgtEl>
                                        <p:attrNameLst>
                                          <p:attrName>style.visibility</p:attrName>
                                        </p:attrNameLst>
                                      </p:cBhvr>
                                      <p:to>
                                        <p:strVal val="visible"/>
                                      </p:to>
                                    </p:set>
                                    <p:animEffect transition="in" filter="blinds(horizontal)">
                                      <p:cBhvr>
                                        <p:cTn id="32" dur="500"/>
                                        <p:tgtEl>
                                          <p:spTgt spid="6369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36930">
                                            <p:txEl>
                                              <p:pRg st="6" end="6"/>
                                            </p:txEl>
                                          </p:spTgt>
                                        </p:tgtEl>
                                        <p:attrNameLst>
                                          <p:attrName>style.visibility</p:attrName>
                                        </p:attrNameLst>
                                      </p:cBhvr>
                                      <p:to>
                                        <p:strVal val="visible"/>
                                      </p:to>
                                    </p:set>
                                    <p:animEffect transition="in" filter="blinds(horizontal)">
                                      <p:cBhvr>
                                        <p:cTn id="37" dur="500"/>
                                        <p:tgtEl>
                                          <p:spTgt spid="63693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36930">
                                            <p:txEl>
                                              <p:pRg st="7" end="7"/>
                                            </p:txEl>
                                          </p:spTgt>
                                        </p:tgtEl>
                                        <p:attrNameLst>
                                          <p:attrName>style.visibility</p:attrName>
                                        </p:attrNameLst>
                                      </p:cBhvr>
                                      <p:to>
                                        <p:strVal val="visible"/>
                                      </p:to>
                                    </p:set>
                                    <p:animEffect transition="in" filter="blinds(horizontal)">
                                      <p:cBhvr>
                                        <p:cTn id="42" dur="500"/>
                                        <p:tgtEl>
                                          <p:spTgt spid="63693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36930">
                                            <p:txEl>
                                              <p:pRg st="8" end="8"/>
                                            </p:txEl>
                                          </p:spTgt>
                                        </p:tgtEl>
                                        <p:attrNameLst>
                                          <p:attrName>style.visibility</p:attrName>
                                        </p:attrNameLst>
                                      </p:cBhvr>
                                      <p:to>
                                        <p:strVal val="visible"/>
                                      </p:to>
                                    </p:set>
                                    <p:animEffect transition="in" filter="blinds(horizontal)">
                                      <p:cBhvr>
                                        <p:cTn id="47" dur="500"/>
                                        <p:tgtEl>
                                          <p:spTgt spid="63693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36930">
                                            <p:txEl>
                                              <p:pRg st="9" end="9"/>
                                            </p:txEl>
                                          </p:spTgt>
                                        </p:tgtEl>
                                        <p:attrNameLst>
                                          <p:attrName>style.visibility</p:attrName>
                                        </p:attrNameLst>
                                      </p:cBhvr>
                                      <p:to>
                                        <p:strVal val="visible"/>
                                      </p:to>
                                    </p:set>
                                    <p:animEffect transition="in" filter="blinds(horizontal)">
                                      <p:cBhvr>
                                        <p:cTn id="52" dur="500"/>
                                        <p:tgtEl>
                                          <p:spTgt spid="63693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36930">
                                            <p:txEl>
                                              <p:pRg st="10" end="10"/>
                                            </p:txEl>
                                          </p:spTgt>
                                        </p:tgtEl>
                                        <p:attrNameLst>
                                          <p:attrName>style.visibility</p:attrName>
                                        </p:attrNameLst>
                                      </p:cBhvr>
                                      <p:to>
                                        <p:strVal val="visible"/>
                                      </p:to>
                                    </p:set>
                                    <p:animEffect transition="in" filter="blinds(horizontal)">
                                      <p:cBhvr>
                                        <p:cTn id="57" dur="500"/>
                                        <p:tgtEl>
                                          <p:spTgt spid="636930">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36930">
                                            <p:txEl>
                                              <p:pRg st="11" end="11"/>
                                            </p:txEl>
                                          </p:spTgt>
                                        </p:tgtEl>
                                        <p:attrNameLst>
                                          <p:attrName>style.visibility</p:attrName>
                                        </p:attrNameLst>
                                      </p:cBhvr>
                                      <p:to>
                                        <p:strVal val="visible"/>
                                      </p:to>
                                    </p:set>
                                    <p:animEffect transition="in" filter="blinds(horizontal)">
                                      <p:cBhvr>
                                        <p:cTn id="62" dur="500"/>
                                        <p:tgtEl>
                                          <p:spTgt spid="636930">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36930">
                                            <p:txEl>
                                              <p:pRg st="12" end="12"/>
                                            </p:txEl>
                                          </p:spTgt>
                                        </p:tgtEl>
                                        <p:attrNameLst>
                                          <p:attrName>style.visibility</p:attrName>
                                        </p:attrNameLst>
                                      </p:cBhvr>
                                      <p:to>
                                        <p:strVal val="visible"/>
                                      </p:to>
                                    </p:set>
                                    <p:animEffect transition="in" filter="blinds(horizontal)">
                                      <p:cBhvr>
                                        <p:cTn id="67" dur="500"/>
                                        <p:tgtEl>
                                          <p:spTgt spid="636930">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636930">
                                            <p:txEl>
                                              <p:pRg st="13" end="13"/>
                                            </p:txEl>
                                          </p:spTgt>
                                        </p:tgtEl>
                                        <p:attrNameLst>
                                          <p:attrName>style.visibility</p:attrName>
                                        </p:attrNameLst>
                                      </p:cBhvr>
                                      <p:to>
                                        <p:strVal val="visible"/>
                                      </p:to>
                                    </p:set>
                                    <p:animEffect transition="in" filter="blinds(horizontal)">
                                      <p:cBhvr>
                                        <p:cTn id="72" dur="500"/>
                                        <p:tgtEl>
                                          <p:spTgt spid="636930">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636930">
                                            <p:txEl>
                                              <p:pRg st="14" end="14"/>
                                            </p:txEl>
                                          </p:spTgt>
                                        </p:tgtEl>
                                        <p:attrNameLst>
                                          <p:attrName>style.visibility</p:attrName>
                                        </p:attrNameLst>
                                      </p:cBhvr>
                                      <p:to>
                                        <p:strVal val="visible"/>
                                      </p:to>
                                    </p:set>
                                    <p:animEffect transition="in" filter="blinds(horizontal)">
                                      <p:cBhvr>
                                        <p:cTn id="77" dur="500"/>
                                        <p:tgtEl>
                                          <p:spTgt spid="63693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9775" y="85725"/>
            <a:ext cx="5748338" cy="479425"/>
          </a:xfrm>
          <a:noFill/>
        </p:spPr>
        <p:txBody>
          <a:bodyPr/>
          <a:lstStyle/>
          <a:p>
            <a:r>
              <a:rPr lang="zh-CN" altLang="en-US" sz="3200" smtClean="0">
                <a:solidFill>
                  <a:srgbClr val="CC3300"/>
                </a:solidFill>
                <a:ea typeface="宋体" panose="02010600030101010101" pitchFamily="2" charset="-122"/>
              </a:rPr>
              <a:t>基本概念</a:t>
            </a:r>
          </a:p>
        </p:txBody>
      </p:sp>
      <p:sp>
        <p:nvSpPr>
          <p:cNvPr id="424963" name="Rectangle 3"/>
          <p:cNvSpPr>
            <a:spLocks noGrp="1" noChangeArrowheads="1"/>
          </p:cNvSpPr>
          <p:nvPr>
            <p:ph type="body" idx="1"/>
          </p:nvPr>
        </p:nvSpPr>
        <p:spPr>
          <a:xfrm>
            <a:off x="142875" y="719138"/>
            <a:ext cx="8942388" cy="6194425"/>
          </a:xfrm>
        </p:spPr>
        <p:txBody>
          <a:bodyPr/>
          <a:lstStyle/>
          <a:p>
            <a:pPr marL="342900" indent="-342900">
              <a:defRPr/>
            </a:pPr>
            <a:r>
              <a:rPr lang="zh-CN" altLang="en-US" sz="2000" dirty="0" smtClean="0">
                <a:ea typeface="黑体" panose="02010609060101010101" pitchFamily="49" charset="-122"/>
              </a:rPr>
              <a:t>总线裁决</a:t>
            </a:r>
          </a:p>
          <a:p>
            <a:pPr marL="482600" lvl="1" indent="0">
              <a:buFontTx/>
              <a:buNone/>
              <a:defRPr/>
            </a:pPr>
            <a:r>
              <a:rPr lang="zh-CN" altLang="en-US" sz="2000" dirty="0" smtClean="0">
                <a:ea typeface="黑体" panose="02010609060101010101" pitchFamily="49" charset="-122"/>
              </a:rPr>
              <a:t>    早期：总线多是共享传输，需确定哪个设备使用总线。</a:t>
            </a:r>
            <a:endParaRPr lang="en-US" altLang="zh-CN" sz="2000" dirty="0" smtClean="0">
              <a:ea typeface="黑体" panose="02010609060101010101" pitchFamily="49" charset="-122"/>
            </a:endParaRPr>
          </a:p>
          <a:p>
            <a:pPr marL="482600" lvl="1" indent="0">
              <a:buFontTx/>
              <a:buNone/>
              <a:defRPr/>
            </a:pPr>
            <a:r>
              <a:rPr lang="en-US" altLang="zh-CN" sz="2000" dirty="0" smtClean="0">
                <a:ea typeface="黑体" panose="02010609060101010101" pitchFamily="49" charset="-122"/>
              </a:rPr>
              <a:t>    </a:t>
            </a:r>
            <a:r>
              <a:rPr lang="zh-CN" altLang="en-US" sz="2000" dirty="0" smtClean="0">
                <a:ea typeface="黑体" panose="02010609060101010101" pitchFamily="49" charset="-122"/>
              </a:rPr>
              <a:t>现在：总线多是点对点传输，无需裁决。</a:t>
            </a:r>
            <a:endParaRPr lang="en-US" altLang="zh-CN" sz="2000" dirty="0" smtClean="0">
              <a:ea typeface="黑体" panose="02010609060101010101" pitchFamily="49" charset="-122"/>
            </a:endParaRPr>
          </a:p>
          <a:p>
            <a:pPr marL="342900" indent="-342900">
              <a:defRPr/>
            </a:pPr>
            <a:r>
              <a:rPr lang="zh-CN" altLang="en-US" sz="2000" dirty="0" smtClean="0">
                <a:ea typeface="黑体" panose="02010609060101010101" pitchFamily="49" charset="-122"/>
              </a:rPr>
              <a:t>总线定时</a:t>
            </a:r>
            <a:endParaRPr lang="en-US" altLang="zh-CN" sz="2000" dirty="0" smtClean="0">
              <a:ea typeface="黑体" panose="02010609060101010101" pitchFamily="49" charset="-122"/>
            </a:endParaRPr>
          </a:p>
          <a:p>
            <a:pPr marL="482600" lvl="1" indent="0">
              <a:buFontTx/>
              <a:buNone/>
              <a:defRPr/>
            </a:pPr>
            <a:r>
              <a:rPr lang="zh-CN" altLang="en-US" sz="2000" dirty="0" smtClean="0">
                <a:ea typeface="黑体" panose="02010609060101010101" pitchFamily="49" charset="-122"/>
              </a:rPr>
              <a:t>    </a:t>
            </a:r>
            <a:r>
              <a:rPr lang="zh-CN" altLang="en-US" sz="2000" dirty="0">
                <a:ea typeface="黑体" panose="02010609060101010101" pitchFamily="49" charset="-122"/>
              </a:rPr>
              <a:t>定义总线事务中的每一步何时开始、何时结束。</a:t>
            </a:r>
            <a:endParaRPr lang="en-US" altLang="zh-CN" sz="2000" dirty="0">
              <a:ea typeface="黑体" panose="02010609060101010101" pitchFamily="49" charset="-122"/>
            </a:endParaRPr>
          </a:p>
          <a:p>
            <a:pPr marL="482600" lvl="1" indent="0">
              <a:buFontTx/>
              <a:buNone/>
              <a:defRPr/>
            </a:pPr>
            <a:r>
              <a:rPr lang="en-US" altLang="zh-CN" sz="2000" dirty="0">
                <a:ea typeface="黑体" panose="02010609060101010101" pitchFamily="49" charset="-122"/>
                <a:cs typeface="Arial" panose="020B0604020202020204" pitchFamily="34" charset="0"/>
              </a:rPr>
              <a:t> </a:t>
            </a:r>
            <a:r>
              <a:rPr lang="en-US" altLang="zh-CN" sz="2000" dirty="0" smtClean="0">
                <a:ea typeface="黑体" panose="02010609060101010101" pitchFamily="49" charset="-122"/>
                <a:cs typeface="Arial" panose="020B0604020202020204" pitchFamily="34" charset="0"/>
              </a:rPr>
              <a:t>   </a:t>
            </a:r>
            <a:r>
              <a:rPr lang="en-US" altLang="zh-CN" sz="2000" dirty="0" smtClean="0">
                <a:solidFill>
                  <a:srgbClr val="146C18"/>
                </a:solidFill>
                <a:ea typeface="黑体" panose="02010609060101010101" pitchFamily="49" charset="-122"/>
                <a:cs typeface="Arial" panose="020B0604020202020204" pitchFamily="34" charset="0"/>
              </a:rPr>
              <a:t>Synchronous (</a:t>
            </a:r>
            <a:r>
              <a:rPr lang="zh-CN" altLang="en-US" sz="2000" dirty="0" smtClean="0">
                <a:solidFill>
                  <a:srgbClr val="146C18"/>
                </a:solidFill>
                <a:ea typeface="黑体" panose="02010609060101010101" pitchFamily="49" charset="-122"/>
                <a:cs typeface="Arial" panose="020B0604020202020204" pitchFamily="34" charset="0"/>
              </a:rPr>
              <a:t>同步</a:t>
            </a:r>
            <a:r>
              <a:rPr lang="en-US" altLang="zh-CN" sz="2000" dirty="0" smtClean="0">
                <a:solidFill>
                  <a:srgbClr val="146C18"/>
                </a:solidFill>
                <a:ea typeface="黑体" panose="02010609060101010101" pitchFamily="49" charset="-122"/>
                <a:cs typeface="Arial" panose="020B0604020202020204" pitchFamily="34" charset="0"/>
              </a:rPr>
              <a:t>)</a:t>
            </a:r>
            <a:r>
              <a:rPr lang="zh-CN" altLang="en-US" sz="2000" dirty="0" smtClean="0">
                <a:solidFill>
                  <a:srgbClr val="146C18"/>
                </a:solidFill>
                <a:ea typeface="黑体" panose="02010609060101010101" pitchFamily="49" charset="-122"/>
                <a:cs typeface="Arial" panose="020B0604020202020204" pitchFamily="34" charset="0"/>
              </a:rPr>
              <a:t>：</a:t>
            </a:r>
            <a:r>
              <a:rPr lang="zh-CN" altLang="en-US" sz="2000" dirty="0" smtClean="0">
                <a:ea typeface="黑体" panose="02010609060101010101" pitchFamily="49" charset="-122"/>
                <a:cs typeface="Arial" panose="020B0604020202020204" pitchFamily="34" charset="0"/>
              </a:rPr>
              <a:t>用时钟信号来确定每个步骤</a:t>
            </a:r>
            <a:endParaRPr lang="en-US" altLang="zh-CN" sz="2000" dirty="0">
              <a:ea typeface="黑体" panose="02010609060101010101" pitchFamily="49" charset="-122"/>
              <a:cs typeface="Arial" panose="020B0604020202020204" pitchFamily="34" charset="0"/>
            </a:endParaRPr>
          </a:p>
          <a:p>
            <a:pPr marL="482600" lvl="1" indent="0">
              <a:buFontTx/>
              <a:buNone/>
              <a:defRPr/>
            </a:pPr>
            <a:r>
              <a:rPr lang="en-US" altLang="zh-CN" sz="2000" dirty="0" smtClean="0">
                <a:ea typeface="黑体" panose="02010609060101010101" pitchFamily="49" charset="-122"/>
                <a:cs typeface="Arial" panose="020B0604020202020204" pitchFamily="34" charset="0"/>
              </a:rPr>
              <a:t>    </a:t>
            </a:r>
            <a:r>
              <a:rPr lang="en-US" altLang="zh-CN" sz="2000" dirty="0" smtClean="0">
                <a:solidFill>
                  <a:srgbClr val="146C18"/>
                </a:solidFill>
                <a:ea typeface="黑体" panose="02010609060101010101" pitchFamily="49" charset="-122"/>
                <a:cs typeface="Arial" panose="020B0604020202020204" pitchFamily="34" charset="0"/>
              </a:rPr>
              <a:t>Asynchronous(</a:t>
            </a:r>
            <a:r>
              <a:rPr lang="zh-CN" altLang="en-US" sz="2000" dirty="0" smtClean="0">
                <a:solidFill>
                  <a:srgbClr val="146C18"/>
                </a:solidFill>
                <a:ea typeface="黑体" panose="02010609060101010101" pitchFamily="49" charset="-122"/>
              </a:rPr>
              <a:t>异步</a:t>
            </a:r>
            <a:r>
              <a:rPr lang="en-US" altLang="zh-CN" sz="2000" dirty="0" smtClean="0">
                <a:solidFill>
                  <a:srgbClr val="146C18"/>
                </a:solidFill>
                <a:ea typeface="黑体" panose="02010609060101010101" pitchFamily="49" charset="-122"/>
              </a:rPr>
              <a:t>)</a:t>
            </a:r>
            <a:r>
              <a:rPr lang="zh-CN" altLang="en-US" sz="2000" dirty="0" smtClean="0">
                <a:solidFill>
                  <a:srgbClr val="146C18"/>
                </a:solidFill>
                <a:ea typeface="黑体" panose="02010609060101010101" pitchFamily="49" charset="-122"/>
              </a:rPr>
              <a:t>：</a:t>
            </a:r>
            <a:r>
              <a:rPr lang="zh-CN" altLang="en-US" sz="2000" dirty="0" smtClean="0">
                <a:ea typeface="黑体" panose="02010609060101010101" pitchFamily="49" charset="-122"/>
              </a:rPr>
              <a:t>用握手信号来定时，前一个信号结束就是下一</a:t>
            </a:r>
            <a:endParaRPr lang="en-US" altLang="zh-CN" sz="2000" dirty="0" smtClean="0">
              <a:ea typeface="黑体" panose="02010609060101010101" pitchFamily="49" charset="-122"/>
            </a:endParaRPr>
          </a:p>
          <a:p>
            <a:pPr marL="482600" lvl="1" indent="0">
              <a:buFontTx/>
              <a:buNone/>
              <a:defRPr/>
            </a:pPr>
            <a:r>
              <a:rPr lang="en-US" altLang="zh-CN" sz="2000" dirty="0">
                <a:ea typeface="黑体" panose="02010609060101010101" pitchFamily="49" charset="-122"/>
              </a:rPr>
              <a:t> </a:t>
            </a:r>
            <a:r>
              <a:rPr lang="en-US" altLang="zh-CN" sz="2000" dirty="0" smtClean="0">
                <a:ea typeface="黑体" panose="02010609060101010101" pitchFamily="49" charset="-122"/>
              </a:rPr>
              <a:t>                                         </a:t>
            </a:r>
            <a:r>
              <a:rPr lang="zh-CN" altLang="en-US" sz="2000" dirty="0" smtClean="0">
                <a:ea typeface="黑体" panose="02010609060101010101" pitchFamily="49" charset="-122"/>
              </a:rPr>
              <a:t>个信号的开始</a:t>
            </a:r>
            <a:endParaRPr lang="en-US" altLang="zh-CN" sz="2000" dirty="0" smtClean="0">
              <a:ea typeface="黑体" panose="02010609060101010101" pitchFamily="49" charset="-122"/>
            </a:endParaRPr>
          </a:p>
          <a:p>
            <a:pPr marL="482600" lvl="1" indent="0">
              <a:buFontTx/>
              <a:buNone/>
              <a:defRPr/>
            </a:pPr>
            <a:r>
              <a:rPr lang="en-US" altLang="zh-CN" sz="2000" dirty="0" smtClean="0">
                <a:solidFill>
                  <a:srgbClr val="146C18"/>
                </a:solidFill>
                <a:ea typeface="黑体" panose="02010609060101010101" pitchFamily="49" charset="-122"/>
                <a:cs typeface="Arial" panose="020B0604020202020204" pitchFamily="34" charset="0"/>
              </a:rPr>
              <a:t>    </a:t>
            </a:r>
            <a:r>
              <a:rPr lang="zh-CN" altLang="en-US" sz="2000" dirty="0" smtClean="0">
                <a:solidFill>
                  <a:srgbClr val="146C18"/>
                </a:solidFill>
                <a:ea typeface="黑体" panose="02010609060101010101" pitchFamily="49" charset="-122"/>
                <a:cs typeface="Arial" panose="020B0604020202020204" pitchFamily="34" charset="0"/>
              </a:rPr>
              <a:t>半同步：</a:t>
            </a:r>
            <a:r>
              <a:rPr lang="zh-CN" altLang="en-US" sz="2000" dirty="0" smtClean="0">
                <a:ea typeface="黑体" panose="02010609060101010101" pitchFamily="49" charset="-122"/>
                <a:cs typeface="Arial" panose="020B0604020202020204" pitchFamily="34" charset="0"/>
              </a:rPr>
              <a:t>结合使用时钟信号和握手信号来定时</a:t>
            </a:r>
            <a:endParaRPr lang="en-US" altLang="zh-CN" sz="2000" dirty="0" smtClean="0">
              <a:ea typeface="黑体" panose="02010609060101010101" pitchFamily="49" charset="-122"/>
            </a:endParaRPr>
          </a:p>
          <a:p>
            <a:pPr marL="342900" indent="-342900">
              <a:defRPr/>
            </a:pPr>
            <a:r>
              <a:rPr lang="zh-CN" altLang="en-US" sz="2000" dirty="0" smtClean="0">
                <a:ea typeface="黑体" panose="02010609060101010101" pitchFamily="49" charset="-122"/>
              </a:rPr>
              <a:t>并行</a:t>
            </a:r>
            <a:r>
              <a:rPr lang="en-US" altLang="zh-CN" sz="2000" dirty="0" smtClean="0">
                <a:ea typeface="黑体" panose="02010609060101010101" pitchFamily="49" charset="-122"/>
              </a:rPr>
              <a:t>/</a:t>
            </a:r>
            <a:r>
              <a:rPr lang="zh-CN" altLang="en-US" sz="2000" dirty="0" smtClean="0">
                <a:ea typeface="黑体" panose="02010609060101010101" pitchFamily="49" charset="-122"/>
              </a:rPr>
              <a:t>串行传输</a:t>
            </a:r>
            <a:endParaRPr lang="en-US" altLang="zh-CN" sz="2000" dirty="0" smtClean="0">
              <a:ea typeface="黑体" panose="02010609060101010101" pitchFamily="49" charset="-122"/>
            </a:endParaRPr>
          </a:p>
          <a:p>
            <a:pPr marL="1028700" lvl="2" indent="0">
              <a:buFontTx/>
              <a:buNone/>
              <a:defRPr/>
            </a:pPr>
            <a:r>
              <a:rPr lang="en-US" altLang="zh-CN" sz="2000" dirty="0" smtClean="0">
                <a:solidFill>
                  <a:srgbClr val="146C18"/>
                </a:solidFill>
                <a:ea typeface="黑体" panose="02010609060101010101" pitchFamily="49" charset="-122"/>
              </a:rPr>
              <a:t> </a:t>
            </a:r>
            <a:r>
              <a:rPr lang="zh-CN" altLang="en-US" sz="2000" dirty="0" smtClean="0">
                <a:solidFill>
                  <a:srgbClr val="146C18"/>
                </a:solidFill>
                <a:ea typeface="黑体" panose="02010609060101010101" pitchFamily="49" charset="-122"/>
              </a:rPr>
              <a:t>并行传输：一个方向同时传输多位数据信号，故位与位</a:t>
            </a:r>
            <a:r>
              <a:rPr lang="zh-CN" altLang="en-US" sz="2000" smtClean="0">
                <a:solidFill>
                  <a:srgbClr val="146C18"/>
                </a:solidFill>
                <a:ea typeface="黑体" panose="02010609060101010101" pitchFamily="49" charset="-122"/>
              </a:rPr>
              <a:t>需同步！</a:t>
            </a:r>
            <a:endParaRPr lang="en-US" altLang="zh-CN" sz="2000" dirty="0" smtClean="0">
              <a:solidFill>
                <a:srgbClr val="146C18"/>
              </a:solidFill>
              <a:ea typeface="黑体" panose="02010609060101010101" pitchFamily="49" charset="-122"/>
            </a:endParaRPr>
          </a:p>
          <a:p>
            <a:pPr marL="1028700" lvl="2" indent="0">
              <a:buFontTx/>
              <a:buNone/>
              <a:defRPr/>
            </a:pPr>
            <a:r>
              <a:rPr lang="en-US" altLang="zh-CN" sz="2000" dirty="0" smtClean="0">
                <a:solidFill>
                  <a:srgbClr val="146C18"/>
                </a:solidFill>
                <a:ea typeface="黑体" panose="02010609060101010101" pitchFamily="49" charset="-122"/>
              </a:rPr>
              <a:t> </a:t>
            </a:r>
            <a:r>
              <a:rPr lang="zh-CN" altLang="en-US" sz="2000" dirty="0" smtClean="0">
                <a:solidFill>
                  <a:srgbClr val="146C18"/>
                </a:solidFill>
                <a:ea typeface="黑体" panose="02010609060101010101" pitchFamily="49" charset="-122"/>
              </a:rPr>
              <a:t>串行传输：一个方向只传输一位数据信号，无需在位之间同步！</a:t>
            </a:r>
            <a:endParaRPr lang="en-US" altLang="zh-CN" sz="2000" dirty="0" smtClean="0">
              <a:ea typeface="黑体" panose="02010609060101010101" pitchFamily="49" charset="-122"/>
            </a:endParaRPr>
          </a:p>
          <a:p>
            <a:pPr marL="482600" lvl="1" indent="0">
              <a:buFontTx/>
              <a:buNone/>
              <a:defRPr/>
            </a:pPr>
            <a:r>
              <a:rPr lang="zh-CN" altLang="en-US" sz="2400" dirty="0" smtClean="0">
                <a:solidFill>
                  <a:srgbClr val="FF0000"/>
                </a:solidFill>
                <a:effectLst>
                  <a:outerShdw blurRad="38100" dist="38100" dir="2700000" algn="tl">
                    <a:srgbClr val="000000">
                      <a:alpha val="43137"/>
                    </a:srgbClr>
                  </a:outerShdw>
                </a:effectLst>
                <a:ea typeface="黑体" panose="02010609060101010101" pitchFamily="49" charset="-122"/>
              </a:rPr>
              <a:t>现在总线设计的趋势是：点对点、异步、串行</a:t>
            </a:r>
            <a:endParaRPr lang="en-US" altLang="zh-CN" sz="2400" dirty="0" smtClean="0">
              <a:solidFill>
                <a:srgbClr val="FF0000"/>
              </a:solidFill>
              <a:effectLst>
                <a:outerShdw blurRad="38100" dist="38100" dir="2700000" algn="tl">
                  <a:srgbClr val="000000">
                    <a:alpha val="43137"/>
                  </a:srgbClr>
                </a:outerShdw>
              </a:effectLst>
              <a:ea typeface="黑体" panose="02010609060101010101" pitchFamily="49" charset="-122"/>
            </a:endParaRPr>
          </a:p>
          <a:p>
            <a:pPr marL="482600" lvl="1" indent="0">
              <a:buFontTx/>
              <a:buNone/>
              <a:defRPr/>
            </a:pPr>
            <a:endParaRPr lang="zh-CN" altLang="en-US" sz="2400" dirty="0" smtClean="0">
              <a:solidFill>
                <a:srgbClr val="FF0000"/>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989BD8A-A24B-4942-B767-8A1D00AACA4A}" type="slidenum">
              <a:rPr lang="zh-CN" altLang="en-US" sz="1200">
                <a:solidFill>
                  <a:srgbClr val="898989"/>
                </a:solidFill>
              </a:rPr>
              <a:pPr/>
              <a:t>13</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4963">
                                            <p:txEl>
                                              <p:pRg st="1" end="1"/>
                                            </p:txEl>
                                          </p:spTgt>
                                        </p:tgtEl>
                                        <p:attrNameLst>
                                          <p:attrName>style.visibility</p:attrName>
                                        </p:attrNameLst>
                                      </p:cBhvr>
                                      <p:to>
                                        <p:strVal val="visible"/>
                                      </p:to>
                                    </p:set>
                                    <p:animEffect transition="in" filter="blinds(horizontal)">
                                      <p:cBhvr>
                                        <p:cTn id="7" dur="500"/>
                                        <p:tgtEl>
                                          <p:spTgt spid="424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4963">
                                            <p:txEl>
                                              <p:pRg st="2" end="2"/>
                                            </p:txEl>
                                          </p:spTgt>
                                        </p:tgtEl>
                                        <p:attrNameLst>
                                          <p:attrName>style.visibility</p:attrName>
                                        </p:attrNameLst>
                                      </p:cBhvr>
                                      <p:to>
                                        <p:strVal val="visible"/>
                                      </p:to>
                                    </p:set>
                                    <p:animEffect transition="in" filter="blinds(horizontal)">
                                      <p:cBhvr>
                                        <p:cTn id="12" dur="500"/>
                                        <p:tgtEl>
                                          <p:spTgt spid="424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4963">
                                            <p:txEl>
                                              <p:pRg st="4" end="4"/>
                                            </p:txEl>
                                          </p:spTgt>
                                        </p:tgtEl>
                                        <p:attrNameLst>
                                          <p:attrName>style.visibility</p:attrName>
                                        </p:attrNameLst>
                                      </p:cBhvr>
                                      <p:to>
                                        <p:strVal val="visible"/>
                                      </p:to>
                                    </p:set>
                                    <p:animEffect transition="in" filter="blinds(horizontal)">
                                      <p:cBhvr>
                                        <p:cTn id="17" dur="500"/>
                                        <p:tgtEl>
                                          <p:spTgt spid="4249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4963">
                                            <p:txEl>
                                              <p:pRg st="5" end="5"/>
                                            </p:txEl>
                                          </p:spTgt>
                                        </p:tgtEl>
                                        <p:attrNameLst>
                                          <p:attrName>style.visibility</p:attrName>
                                        </p:attrNameLst>
                                      </p:cBhvr>
                                      <p:to>
                                        <p:strVal val="visible"/>
                                      </p:to>
                                    </p:set>
                                    <p:animEffect transition="in" filter="blinds(horizontal)">
                                      <p:cBhvr>
                                        <p:cTn id="22" dur="500"/>
                                        <p:tgtEl>
                                          <p:spTgt spid="42496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4963">
                                            <p:txEl>
                                              <p:pRg st="6" end="6"/>
                                            </p:txEl>
                                          </p:spTgt>
                                        </p:tgtEl>
                                        <p:attrNameLst>
                                          <p:attrName>style.visibility</p:attrName>
                                        </p:attrNameLst>
                                      </p:cBhvr>
                                      <p:to>
                                        <p:strVal val="visible"/>
                                      </p:to>
                                    </p:set>
                                    <p:animEffect transition="in" filter="blinds(horizontal)">
                                      <p:cBhvr>
                                        <p:cTn id="27" dur="500"/>
                                        <p:tgtEl>
                                          <p:spTgt spid="42496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24963">
                                            <p:txEl>
                                              <p:pRg st="7" end="7"/>
                                            </p:txEl>
                                          </p:spTgt>
                                        </p:tgtEl>
                                        <p:attrNameLst>
                                          <p:attrName>style.visibility</p:attrName>
                                        </p:attrNameLst>
                                      </p:cBhvr>
                                      <p:to>
                                        <p:strVal val="visible"/>
                                      </p:to>
                                    </p:set>
                                    <p:animEffect transition="in" filter="blinds(horizontal)">
                                      <p:cBhvr>
                                        <p:cTn id="30" dur="500"/>
                                        <p:tgtEl>
                                          <p:spTgt spid="42496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24963">
                                            <p:txEl>
                                              <p:pRg st="8" end="8"/>
                                            </p:txEl>
                                          </p:spTgt>
                                        </p:tgtEl>
                                        <p:attrNameLst>
                                          <p:attrName>style.visibility</p:attrName>
                                        </p:attrNameLst>
                                      </p:cBhvr>
                                      <p:to>
                                        <p:strVal val="visible"/>
                                      </p:to>
                                    </p:set>
                                    <p:animEffect transition="in" filter="blinds(horizontal)">
                                      <p:cBhvr>
                                        <p:cTn id="35" dur="500"/>
                                        <p:tgtEl>
                                          <p:spTgt spid="42496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24963">
                                            <p:txEl>
                                              <p:pRg st="10" end="10"/>
                                            </p:txEl>
                                          </p:spTgt>
                                        </p:tgtEl>
                                        <p:attrNameLst>
                                          <p:attrName>style.visibility</p:attrName>
                                        </p:attrNameLst>
                                      </p:cBhvr>
                                      <p:to>
                                        <p:strVal val="visible"/>
                                      </p:to>
                                    </p:set>
                                    <p:animEffect transition="in" filter="blinds(horizontal)">
                                      <p:cBhvr>
                                        <p:cTn id="40" dur="500"/>
                                        <p:tgtEl>
                                          <p:spTgt spid="424963">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424963">
                                            <p:txEl>
                                              <p:pRg st="11" end="11"/>
                                            </p:txEl>
                                          </p:spTgt>
                                        </p:tgtEl>
                                        <p:attrNameLst>
                                          <p:attrName>style.visibility</p:attrName>
                                        </p:attrNameLst>
                                      </p:cBhvr>
                                      <p:to>
                                        <p:strVal val="visible"/>
                                      </p:to>
                                    </p:set>
                                    <p:animEffect transition="in" filter="blinds(horizontal)">
                                      <p:cBhvr>
                                        <p:cTn id="45" dur="500"/>
                                        <p:tgtEl>
                                          <p:spTgt spid="424963">
                                            <p:txEl>
                                              <p:pRg st="11" end="1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424963">
                                            <p:txEl>
                                              <p:pRg st="12" end="12"/>
                                            </p:txEl>
                                          </p:spTgt>
                                        </p:tgtEl>
                                        <p:attrNameLst>
                                          <p:attrName>style.visibility</p:attrName>
                                        </p:attrNameLst>
                                      </p:cBhvr>
                                      <p:to>
                                        <p:strVal val="visible"/>
                                      </p:to>
                                    </p:set>
                                    <p:animEffect transition="in" filter="blinds(horizontal)">
                                      <p:cBhvr>
                                        <p:cTn id="50" dur="500"/>
                                        <p:tgtEl>
                                          <p:spTgt spid="4249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103188" y="812800"/>
            <a:ext cx="8763000" cy="6199133"/>
          </a:xfrm>
        </p:spPr>
        <p:txBody>
          <a:bodyPr/>
          <a:lstStyle/>
          <a:p>
            <a:pPr marL="342900" indent="-342900">
              <a:lnSpc>
                <a:spcPct val="105000"/>
              </a:lnSpc>
              <a:spcBef>
                <a:spcPts val="600"/>
              </a:spcBef>
              <a:defRPr/>
            </a:pPr>
            <a:r>
              <a:rPr lang="zh-CN" altLang="en-US" sz="1900" dirty="0" smtClean="0">
                <a:solidFill>
                  <a:srgbClr val="663300"/>
                </a:solidFill>
                <a:ea typeface="黑体" panose="02010609060101010101" pitchFamily="49" charset="-122"/>
              </a:rPr>
              <a:t>总线宽度</a:t>
            </a:r>
            <a:endParaRPr lang="en-US" altLang="zh-CN" sz="1900" dirty="0" smtClean="0">
              <a:solidFill>
                <a:srgbClr val="663300"/>
              </a:solidFill>
              <a:ea typeface="黑体" panose="02010609060101010101" pitchFamily="49" charset="-122"/>
            </a:endParaRPr>
          </a:p>
          <a:p>
            <a:pPr marL="825500" lvl="1" indent="-342900">
              <a:lnSpc>
                <a:spcPct val="105000"/>
              </a:lnSpc>
              <a:spcBef>
                <a:spcPts val="600"/>
              </a:spcBef>
              <a:defRPr/>
            </a:pPr>
            <a:r>
              <a:rPr lang="zh-CN" altLang="en-US" sz="1900" dirty="0">
                <a:solidFill>
                  <a:srgbClr val="0000CC"/>
                </a:solidFill>
                <a:ea typeface="黑体" panose="02010609060101010101" pitchFamily="49" charset="-122"/>
              </a:rPr>
              <a:t>总线中数据线的条数，决定了每次能同时传输的信息位数</a:t>
            </a:r>
            <a:r>
              <a:rPr lang="zh-CN" altLang="en-US" sz="1900" dirty="0" smtClean="0">
                <a:solidFill>
                  <a:srgbClr val="0000CC"/>
                </a:solidFill>
                <a:ea typeface="黑体" panose="02010609060101010101" pitchFamily="49" charset="-122"/>
              </a:rPr>
              <a:t>。</a:t>
            </a:r>
            <a:endParaRPr lang="en-US" altLang="zh-CN" sz="1900" dirty="0">
              <a:solidFill>
                <a:srgbClr val="0000CC"/>
              </a:solidFill>
              <a:ea typeface="黑体" panose="02010609060101010101" pitchFamily="49" charset="-122"/>
            </a:endParaRPr>
          </a:p>
          <a:p>
            <a:pPr marL="342900" indent="-342900">
              <a:lnSpc>
                <a:spcPct val="105000"/>
              </a:lnSpc>
              <a:spcBef>
                <a:spcPts val="600"/>
              </a:spcBef>
              <a:defRPr/>
            </a:pPr>
            <a:r>
              <a:rPr lang="zh-CN" altLang="en-US" sz="1900" dirty="0">
                <a:solidFill>
                  <a:srgbClr val="663300"/>
                </a:solidFill>
                <a:ea typeface="黑体" panose="02010609060101010101" pitchFamily="49" charset="-122"/>
              </a:rPr>
              <a:t>总线工作频率</a:t>
            </a:r>
            <a:endParaRPr lang="en-US" altLang="zh-CN" sz="1900" dirty="0">
              <a:solidFill>
                <a:srgbClr val="663300"/>
              </a:solidFill>
              <a:ea typeface="黑体" panose="02010609060101010101" pitchFamily="49" charset="-122"/>
            </a:endParaRPr>
          </a:p>
          <a:p>
            <a:pPr marL="742950" lvl="1" indent="-285750">
              <a:lnSpc>
                <a:spcPct val="105000"/>
              </a:lnSpc>
              <a:spcBef>
                <a:spcPts val="600"/>
              </a:spcBef>
              <a:defRPr/>
            </a:pPr>
            <a:r>
              <a:rPr lang="zh-CN" altLang="en-US" sz="1900" dirty="0" smtClean="0">
                <a:solidFill>
                  <a:srgbClr val="0000CC"/>
                </a:solidFill>
                <a:ea typeface="黑体" panose="02010609060101010101" pitchFamily="49" charset="-122"/>
              </a:rPr>
              <a:t>早期的总线通常一个时钟周期传送一次数据，工作频率等于总线时钟频率</a:t>
            </a:r>
            <a:endParaRPr lang="en-US" altLang="zh-CN" sz="1900" dirty="0" smtClean="0">
              <a:solidFill>
                <a:srgbClr val="0000CC"/>
              </a:solidFill>
              <a:ea typeface="黑体" panose="02010609060101010101" pitchFamily="49" charset="-122"/>
            </a:endParaRPr>
          </a:p>
          <a:p>
            <a:pPr marL="742950" lvl="1" indent="-285750">
              <a:lnSpc>
                <a:spcPct val="105000"/>
              </a:lnSpc>
              <a:spcBef>
                <a:spcPts val="600"/>
              </a:spcBef>
              <a:defRPr/>
            </a:pPr>
            <a:r>
              <a:rPr lang="zh-CN" altLang="en-US" sz="1900" dirty="0" smtClean="0">
                <a:solidFill>
                  <a:srgbClr val="0000CC"/>
                </a:solidFill>
                <a:ea typeface="黑体" panose="02010609060101010101" pitchFamily="49" charset="-122"/>
              </a:rPr>
              <a:t>现在有些总线一个时钟周期可以传送</a:t>
            </a:r>
            <a:r>
              <a:rPr lang="en-US" altLang="zh-CN" sz="1900" dirty="0" smtClean="0">
                <a:solidFill>
                  <a:srgbClr val="0000CC"/>
                </a:solidFill>
                <a:ea typeface="黑体" panose="02010609060101010101" pitchFamily="49" charset="-122"/>
              </a:rPr>
              <a:t>2</a:t>
            </a:r>
            <a:r>
              <a:rPr lang="zh-CN" altLang="en-US" sz="1900" dirty="0" smtClean="0">
                <a:solidFill>
                  <a:srgbClr val="0000CC"/>
                </a:solidFill>
                <a:ea typeface="黑体" panose="02010609060101010101" pitchFamily="49" charset="-122"/>
              </a:rPr>
              <a:t>次或</a:t>
            </a:r>
            <a:r>
              <a:rPr lang="en-US" altLang="zh-CN" sz="1900" dirty="0" smtClean="0">
                <a:solidFill>
                  <a:srgbClr val="0000CC"/>
                </a:solidFill>
                <a:ea typeface="黑体" panose="02010609060101010101" pitchFamily="49" charset="-122"/>
              </a:rPr>
              <a:t>4</a:t>
            </a:r>
            <a:r>
              <a:rPr lang="zh-CN" altLang="en-US" sz="1900" dirty="0" smtClean="0">
                <a:solidFill>
                  <a:srgbClr val="0000CC"/>
                </a:solidFill>
                <a:ea typeface="黑体" panose="02010609060101010101" pitchFamily="49" charset="-122"/>
              </a:rPr>
              <a:t>次数据，因此，工作频率是时钟频率的</a:t>
            </a:r>
            <a:r>
              <a:rPr lang="en-US" altLang="zh-CN" sz="1900" dirty="0" smtClean="0">
                <a:solidFill>
                  <a:srgbClr val="0000CC"/>
                </a:solidFill>
                <a:ea typeface="黑体" panose="02010609060101010101" pitchFamily="49" charset="-122"/>
              </a:rPr>
              <a:t>2</a:t>
            </a:r>
            <a:r>
              <a:rPr lang="zh-CN" altLang="en-US" sz="1900" dirty="0" smtClean="0">
                <a:solidFill>
                  <a:srgbClr val="0000CC"/>
                </a:solidFill>
                <a:ea typeface="黑体" panose="02010609060101010101" pitchFamily="49" charset="-122"/>
              </a:rPr>
              <a:t>倍或</a:t>
            </a:r>
            <a:r>
              <a:rPr lang="en-US" altLang="zh-CN" sz="1900" dirty="0" smtClean="0">
                <a:solidFill>
                  <a:srgbClr val="0000CC"/>
                </a:solidFill>
                <a:ea typeface="黑体" panose="02010609060101010101" pitchFamily="49" charset="-122"/>
              </a:rPr>
              <a:t>4</a:t>
            </a:r>
            <a:r>
              <a:rPr lang="zh-CN" altLang="en-US" sz="1900" dirty="0" smtClean="0">
                <a:solidFill>
                  <a:srgbClr val="0000CC"/>
                </a:solidFill>
                <a:ea typeface="黑体" panose="02010609060101010101" pitchFamily="49" charset="-122"/>
              </a:rPr>
              <a:t>倍。</a:t>
            </a:r>
            <a:endParaRPr lang="en-US" altLang="zh-CN" sz="1900" dirty="0" smtClean="0">
              <a:solidFill>
                <a:srgbClr val="0000CC"/>
              </a:solidFill>
              <a:ea typeface="黑体" panose="02010609060101010101" pitchFamily="49" charset="-122"/>
            </a:endParaRPr>
          </a:p>
          <a:p>
            <a:pPr marL="342900" indent="-342900">
              <a:lnSpc>
                <a:spcPct val="105000"/>
              </a:lnSpc>
              <a:spcBef>
                <a:spcPts val="600"/>
              </a:spcBef>
              <a:defRPr/>
            </a:pPr>
            <a:r>
              <a:rPr lang="zh-CN" altLang="en-US" sz="1900" dirty="0">
                <a:solidFill>
                  <a:srgbClr val="663300"/>
                </a:solidFill>
                <a:ea typeface="黑体" panose="02010609060101010101" pitchFamily="49" charset="-122"/>
              </a:rPr>
              <a:t>总线</a:t>
            </a:r>
            <a:r>
              <a:rPr lang="zh-CN" altLang="en-US" sz="1900" dirty="0" smtClean="0">
                <a:solidFill>
                  <a:srgbClr val="663300"/>
                </a:solidFill>
                <a:ea typeface="黑体" panose="02010609060101010101" pitchFamily="49" charset="-122"/>
              </a:rPr>
              <a:t>带宽</a:t>
            </a:r>
            <a:endParaRPr lang="en-US" altLang="zh-CN" sz="1900" dirty="0" smtClean="0">
              <a:solidFill>
                <a:srgbClr val="663300"/>
              </a:solidFill>
              <a:ea typeface="黑体" panose="02010609060101010101" pitchFamily="49" charset="-122"/>
            </a:endParaRPr>
          </a:p>
          <a:p>
            <a:pPr marL="825500" lvl="1" indent="-342900">
              <a:lnSpc>
                <a:spcPct val="105000"/>
              </a:lnSpc>
              <a:spcBef>
                <a:spcPts val="600"/>
              </a:spcBef>
              <a:defRPr/>
            </a:pPr>
            <a:r>
              <a:rPr lang="zh-CN" altLang="en-US" sz="1900" dirty="0" smtClean="0">
                <a:solidFill>
                  <a:schemeClr val="accent2"/>
                </a:solidFill>
                <a:ea typeface="黑体" panose="02010609060101010101" pitchFamily="49" charset="-122"/>
              </a:rPr>
              <a:t>总线的最大数据传输率</a:t>
            </a:r>
            <a:endParaRPr lang="en-US" altLang="zh-CN" sz="1900" dirty="0" smtClean="0">
              <a:solidFill>
                <a:schemeClr val="accent2"/>
              </a:solidFill>
              <a:ea typeface="黑体" panose="02010609060101010101" pitchFamily="49" charset="-122"/>
            </a:endParaRPr>
          </a:p>
          <a:p>
            <a:pPr marL="825500" lvl="1" indent="-342900">
              <a:lnSpc>
                <a:spcPct val="105000"/>
              </a:lnSpc>
              <a:spcBef>
                <a:spcPts val="600"/>
              </a:spcBef>
              <a:defRPr/>
            </a:pPr>
            <a:r>
              <a:rPr lang="zh-CN" altLang="en-US" sz="1900" dirty="0" smtClean="0">
                <a:solidFill>
                  <a:schemeClr val="accent2"/>
                </a:solidFill>
                <a:ea typeface="黑体" panose="02010609060101010101" pitchFamily="49" charset="-122"/>
              </a:rPr>
              <a:t>对于同步总线，总线带宽计算公式： </a:t>
            </a:r>
            <a:r>
              <a:rPr lang="en-US" altLang="zh-CN" sz="1900" dirty="0" smtClean="0">
                <a:solidFill>
                  <a:schemeClr val="accent2"/>
                </a:solidFill>
                <a:ea typeface="黑体" panose="02010609060101010101" pitchFamily="49" charset="-122"/>
              </a:rPr>
              <a:t>B=W×F/N</a:t>
            </a:r>
          </a:p>
          <a:p>
            <a:pPr marL="482600" lvl="1" indent="0">
              <a:lnSpc>
                <a:spcPct val="105000"/>
              </a:lnSpc>
              <a:spcBef>
                <a:spcPts val="600"/>
              </a:spcBef>
              <a:buFontTx/>
              <a:buNone/>
              <a:defRPr/>
            </a:pPr>
            <a:r>
              <a:rPr lang="en-US" altLang="zh-CN" sz="1900" dirty="0">
                <a:solidFill>
                  <a:schemeClr val="accent2"/>
                </a:solidFill>
                <a:ea typeface="黑体" panose="02010609060101010101" pitchFamily="49" charset="-122"/>
              </a:rPr>
              <a:t> </a:t>
            </a:r>
            <a:r>
              <a:rPr lang="en-US" altLang="zh-CN" sz="1900" dirty="0" smtClean="0">
                <a:solidFill>
                  <a:schemeClr val="accent2"/>
                </a:solidFill>
                <a:ea typeface="黑体" panose="02010609060101010101" pitchFamily="49" charset="-122"/>
              </a:rPr>
              <a:t>     W</a:t>
            </a:r>
            <a:r>
              <a:rPr lang="en-US" altLang="zh-CN" sz="1900" dirty="0">
                <a:solidFill>
                  <a:schemeClr val="accent2"/>
                </a:solidFill>
                <a:ea typeface="黑体" panose="02010609060101010101" pitchFamily="49" charset="-122"/>
              </a:rPr>
              <a:t>-</a:t>
            </a:r>
            <a:r>
              <a:rPr lang="zh-CN" altLang="en-US" sz="1900" dirty="0" smtClean="0">
                <a:solidFill>
                  <a:schemeClr val="accent2"/>
                </a:solidFill>
                <a:ea typeface="黑体" panose="02010609060101010101" pitchFamily="49" charset="-122"/>
              </a:rPr>
              <a:t>总线宽度；</a:t>
            </a:r>
            <a:r>
              <a:rPr lang="en-US" altLang="zh-CN" sz="1900" dirty="0" smtClean="0">
                <a:solidFill>
                  <a:schemeClr val="accent2"/>
                </a:solidFill>
                <a:ea typeface="黑体" panose="02010609060101010101" pitchFamily="49" charset="-122"/>
              </a:rPr>
              <a:t>F-</a:t>
            </a:r>
            <a:r>
              <a:rPr lang="zh-CN" altLang="en-US" sz="1900" dirty="0" smtClean="0">
                <a:solidFill>
                  <a:schemeClr val="accent2"/>
                </a:solidFill>
                <a:ea typeface="黑体" panose="02010609060101010101" pitchFamily="49" charset="-122"/>
              </a:rPr>
              <a:t>总线时钟频率；</a:t>
            </a:r>
            <a:r>
              <a:rPr lang="en-US" altLang="zh-CN" sz="1900" dirty="0" smtClean="0">
                <a:solidFill>
                  <a:schemeClr val="accent2"/>
                </a:solidFill>
                <a:ea typeface="黑体" panose="02010609060101010101" pitchFamily="49" charset="-122"/>
              </a:rPr>
              <a:t>N-</a:t>
            </a:r>
            <a:r>
              <a:rPr lang="zh-CN" altLang="en-US" sz="1900" dirty="0" smtClean="0">
                <a:solidFill>
                  <a:schemeClr val="accent2"/>
                </a:solidFill>
                <a:ea typeface="黑体" panose="02010609060101010101" pitchFamily="49" charset="-122"/>
              </a:rPr>
              <a:t>完成一次数据传送所用时钟周期数。</a:t>
            </a:r>
            <a:endParaRPr lang="en-US" altLang="zh-CN" sz="1900" dirty="0" smtClean="0">
              <a:solidFill>
                <a:schemeClr val="accent2"/>
              </a:solidFill>
              <a:ea typeface="黑体" panose="02010609060101010101" pitchFamily="49" charset="-122"/>
            </a:endParaRPr>
          </a:p>
          <a:p>
            <a:pPr marL="482600" lvl="1" indent="0">
              <a:lnSpc>
                <a:spcPct val="105000"/>
              </a:lnSpc>
              <a:spcBef>
                <a:spcPts val="600"/>
              </a:spcBef>
              <a:buFontTx/>
              <a:buNone/>
              <a:defRPr/>
            </a:pPr>
            <a:r>
              <a:rPr lang="en-US" altLang="zh-CN" sz="1900" dirty="0">
                <a:solidFill>
                  <a:srgbClr val="663300"/>
                </a:solidFill>
                <a:ea typeface="黑体" panose="02010609060101010101" pitchFamily="49" charset="-122"/>
              </a:rPr>
              <a:t> </a:t>
            </a:r>
            <a:r>
              <a:rPr lang="en-US" altLang="zh-CN" sz="1900" dirty="0" smtClean="0">
                <a:solidFill>
                  <a:srgbClr val="663300"/>
                </a:solidFill>
                <a:ea typeface="黑体" panose="02010609060101010101" pitchFamily="49" charset="-122"/>
              </a:rPr>
              <a:t>     </a:t>
            </a:r>
            <a:r>
              <a:rPr lang="en-US" altLang="zh-CN" sz="1900" dirty="0" smtClean="0">
                <a:solidFill>
                  <a:srgbClr val="FF0000"/>
                </a:solidFill>
                <a:ea typeface="黑体" panose="02010609060101010101" pitchFamily="49" charset="-122"/>
              </a:rPr>
              <a:t>F/N</a:t>
            </a:r>
            <a:r>
              <a:rPr lang="zh-CN" altLang="en-US" sz="1900" dirty="0" smtClean="0">
                <a:solidFill>
                  <a:srgbClr val="FF0000"/>
                </a:solidFill>
                <a:ea typeface="黑体" panose="02010609060101010101" pitchFamily="49" charset="-122"/>
              </a:rPr>
              <a:t>实际上就是总线工作频率</a:t>
            </a:r>
            <a:endParaRPr lang="en-US" altLang="zh-CN" sz="1900" dirty="0" smtClean="0">
              <a:solidFill>
                <a:srgbClr val="FF0000"/>
              </a:solidFill>
              <a:ea typeface="黑体" panose="02010609060101010101" pitchFamily="49" charset="-122"/>
            </a:endParaRPr>
          </a:p>
          <a:p>
            <a:pPr marL="342900" indent="-342900">
              <a:lnSpc>
                <a:spcPct val="105000"/>
              </a:lnSpc>
              <a:spcBef>
                <a:spcPts val="600"/>
              </a:spcBef>
              <a:defRPr/>
            </a:pPr>
            <a:r>
              <a:rPr lang="zh-CN" altLang="en-US" sz="1900" dirty="0" smtClean="0">
                <a:solidFill>
                  <a:srgbClr val="663300"/>
                </a:solidFill>
                <a:ea typeface="黑体" panose="02010609060101010101" pitchFamily="49" charset="-122"/>
              </a:rPr>
              <a:t>总线传送方式</a:t>
            </a:r>
            <a:endParaRPr lang="en-US" altLang="zh-CN" sz="1900" dirty="0">
              <a:solidFill>
                <a:srgbClr val="663300"/>
              </a:solidFill>
              <a:ea typeface="黑体" panose="02010609060101010101" pitchFamily="49" charset="-122"/>
            </a:endParaRPr>
          </a:p>
          <a:p>
            <a:pPr marL="825500" lvl="1" indent="-342900">
              <a:lnSpc>
                <a:spcPct val="105000"/>
              </a:lnSpc>
              <a:spcBef>
                <a:spcPts val="600"/>
              </a:spcBef>
              <a:defRPr/>
            </a:pPr>
            <a:r>
              <a:rPr lang="zh-CN" altLang="en-US" sz="1900" dirty="0">
                <a:solidFill>
                  <a:schemeClr val="accent2"/>
                </a:solidFill>
                <a:ea typeface="黑体" panose="02010609060101010101" pitchFamily="49" charset="-122"/>
              </a:rPr>
              <a:t>非</a:t>
            </a:r>
            <a:r>
              <a:rPr lang="zh-CN" altLang="en-US" sz="1900" dirty="0" smtClean="0">
                <a:solidFill>
                  <a:schemeClr val="accent2"/>
                </a:solidFill>
                <a:ea typeface="黑体" panose="02010609060101010101" pitchFamily="49" charset="-122"/>
              </a:rPr>
              <a:t>突发传送：每个总线事务都传送地址，一个地址对应一次数据传送</a:t>
            </a:r>
            <a:r>
              <a:rPr lang="zh-CN" altLang="en-US" sz="1900" dirty="0">
                <a:solidFill>
                  <a:schemeClr val="accent2"/>
                </a:solidFill>
                <a:ea typeface="黑体" panose="02010609060101010101" pitchFamily="49" charset="-122"/>
              </a:rPr>
              <a:t>。</a:t>
            </a:r>
            <a:endParaRPr lang="en-US" altLang="zh-CN" sz="1900" dirty="0" smtClean="0">
              <a:solidFill>
                <a:schemeClr val="accent2"/>
              </a:solidFill>
              <a:ea typeface="黑体" panose="02010609060101010101" pitchFamily="49" charset="-122"/>
            </a:endParaRPr>
          </a:p>
          <a:p>
            <a:pPr marL="825500" lvl="1" indent="-342900">
              <a:lnSpc>
                <a:spcPct val="105000"/>
              </a:lnSpc>
              <a:spcBef>
                <a:spcPts val="600"/>
              </a:spcBef>
              <a:defRPr/>
            </a:pPr>
            <a:r>
              <a:rPr lang="zh-CN" altLang="en-US" sz="1900" dirty="0" smtClean="0">
                <a:solidFill>
                  <a:schemeClr val="accent2"/>
                </a:solidFill>
                <a:ea typeface="黑体" panose="02010609060101010101" pitchFamily="49" charset="-122"/>
              </a:rPr>
              <a:t>突发传送：即为成块数据传送。突发传送总线事务中，先传送一个地址，后传送多次数据，后续数据的地址默认为前面地址自动增量。</a:t>
            </a:r>
            <a:endParaRPr lang="en-US" altLang="zh-CN" sz="1900" dirty="0">
              <a:solidFill>
                <a:schemeClr val="accent2"/>
              </a:solidFill>
              <a:ea typeface="黑体" panose="02010609060101010101" pitchFamily="49" charset="-122"/>
            </a:endParaRPr>
          </a:p>
          <a:p>
            <a:pPr marL="482600" lvl="1" indent="0">
              <a:lnSpc>
                <a:spcPct val="105000"/>
              </a:lnSpc>
              <a:spcBef>
                <a:spcPct val="10000"/>
              </a:spcBef>
              <a:buFontTx/>
              <a:buNone/>
              <a:defRPr/>
            </a:pPr>
            <a:endParaRPr lang="en-US" altLang="zh-CN" dirty="0" smtClean="0">
              <a:solidFill>
                <a:srgbClr val="FF0000"/>
              </a:solidFill>
              <a:ea typeface="黑体" panose="02010609060101010101" pitchFamily="49" charset="-122"/>
            </a:endParaRPr>
          </a:p>
          <a:p>
            <a:pPr marL="482600" lvl="1" indent="0">
              <a:lnSpc>
                <a:spcPct val="105000"/>
              </a:lnSpc>
              <a:spcBef>
                <a:spcPct val="10000"/>
              </a:spcBef>
              <a:buFontTx/>
              <a:buNone/>
              <a:defRPr/>
            </a:pPr>
            <a:endParaRPr lang="en-US" altLang="zh-CN" sz="1700" dirty="0">
              <a:solidFill>
                <a:srgbClr val="663300"/>
              </a:solidFill>
              <a:ea typeface="黑体" panose="02010609060101010101" pitchFamily="49" charset="-122"/>
            </a:endParaRPr>
          </a:p>
        </p:txBody>
      </p:sp>
      <p:sp>
        <p:nvSpPr>
          <p:cNvPr id="48131"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2800">
                <a:solidFill>
                  <a:srgbClr val="C90122"/>
                </a:solidFill>
                <a:ea typeface="宋体" panose="02010600030101010101" pitchFamily="2" charset="-122"/>
              </a:rPr>
              <a:t>总线的性能指标</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820C74F-93B7-4121-9372-5057BB9698B9}" type="slidenum">
              <a:rPr lang="zh-CN" altLang="en-US" sz="1200">
                <a:solidFill>
                  <a:srgbClr val="898989"/>
                </a:solidFill>
              </a:rPr>
              <a:pPr/>
              <a:t>14</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6930">
                                            <p:txEl>
                                              <p:pRg st="0" end="0"/>
                                            </p:txEl>
                                          </p:spTgt>
                                        </p:tgtEl>
                                        <p:attrNameLst>
                                          <p:attrName>style.visibility</p:attrName>
                                        </p:attrNameLst>
                                      </p:cBhvr>
                                      <p:to>
                                        <p:strVal val="visible"/>
                                      </p:to>
                                    </p:set>
                                    <p:animEffect transition="in" filter="blinds(horizontal)">
                                      <p:cBhvr>
                                        <p:cTn id="7" dur="500"/>
                                        <p:tgtEl>
                                          <p:spTgt spid="6369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12" dur="500"/>
                                        <p:tgtEl>
                                          <p:spTgt spid="6369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7" dur="500"/>
                                        <p:tgtEl>
                                          <p:spTgt spid="6369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36930">
                                            <p:txEl>
                                              <p:pRg st="3" end="3"/>
                                            </p:txEl>
                                          </p:spTgt>
                                        </p:tgtEl>
                                        <p:attrNameLst>
                                          <p:attrName>style.visibility</p:attrName>
                                        </p:attrNameLst>
                                      </p:cBhvr>
                                      <p:to>
                                        <p:strVal val="visible"/>
                                      </p:to>
                                    </p:set>
                                    <p:animEffect transition="in" filter="blinds(horizontal)">
                                      <p:cBhvr>
                                        <p:cTn id="22" dur="500"/>
                                        <p:tgtEl>
                                          <p:spTgt spid="6369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6930">
                                            <p:txEl>
                                              <p:pRg st="4" end="4"/>
                                            </p:txEl>
                                          </p:spTgt>
                                        </p:tgtEl>
                                        <p:attrNameLst>
                                          <p:attrName>style.visibility</p:attrName>
                                        </p:attrNameLst>
                                      </p:cBhvr>
                                      <p:to>
                                        <p:strVal val="visible"/>
                                      </p:to>
                                    </p:set>
                                    <p:animEffect transition="in" filter="blinds(horizontal)">
                                      <p:cBhvr>
                                        <p:cTn id="27" dur="500"/>
                                        <p:tgtEl>
                                          <p:spTgt spid="6369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36930">
                                            <p:txEl>
                                              <p:pRg st="5" end="5"/>
                                            </p:txEl>
                                          </p:spTgt>
                                        </p:tgtEl>
                                        <p:attrNameLst>
                                          <p:attrName>style.visibility</p:attrName>
                                        </p:attrNameLst>
                                      </p:cBhvr>
                                      <p:to>
                                        <p:strVal val="visible"/>
                                      </p:to>
                                    </p:set>
                                    <p:animEffect transition="in" filter="blinds(horizontal)">
                                      <p:cBhvr>
                                        <p:cTn id="32" dur="500"/>
                                        <p:tgtEl>
                                          <p:spTgt spid="6369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36930">
                                            <p:txEl>
                                              <p:pRg st="6" end="6"/>
                                            </p:txEl>
                                          </p:spTgt>
                                        </p:tgtEl>
                                        <p:attrNameLst>
                                          <p:attrName>style.visibility</p:attrName>
                                        </p:attrNameLst>
                                      </p:cBhvr>
                                      <p:to>
                                        <p:strVal val="visible"/>
                                      </p:to>
                                    </p:set>
                                    <p:animEffect transition="in" filter="blinds(horizontal)">
                                      <p:cBhvr>
                                        <p:cTn id="37" dur="500"/>
                                        <p:tgtEl>
                                          <p:spTgt spid="63693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36930">
                                            <p:txEl>
                                              <p:pRg st="7" end="7"/>
                                            </p:txEl>
                                          </p:spTgt>
                                        </p:tgtEl>
                                        <p:attrNameLst>
                                          <p:attrName>style.visibility</p:attrName>
                                        </p:attrNameLst>
                                      </p:cBhvr>
                                      <p:to>
                                        <p:strVal val="visible"/>
                                      </p:to>
                                    </p:set>
                                    <p:animEffect transition="in" filter="blinds(horizontal)">
                                      <p:cBhvr>
                                        <p:cTn id="42" dur="500"/>
                                        <p:tgtEl>
                                          <p:spTgt spid="63693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36930">
                                            <p:txEl>
                                              <p:pRg st="8" end="8"/>
                                            </p:txEl>
                                          </p:spTgt>
                                        </p:tgtEl>
                                        <p:attrNameLst>
                                          <p:attrName>style.visibility</p:attrName>
                                        </p:attrNameLst>
                                      </p:cBhvr>
                                      <p:to>
                                        <p:strVal val="visible"/>
                                      </p:to>
                                    </p:set>
                                    <p:animEffect transition="in" filter="blinds(horizontal)">
                                      <p:cBhvr>
                                        <p:cTn id="47" dur="500"/>
                                        <p:tgtEl>
                                          <p:spTgt spid="63693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36930">
                                            <p:txEl>
                                              <p:pRg st="9" end="9"/>
                                            </p:txEl>
                                          </p:spTgt>
                                        </p:tgtEl>
                                        <p:attrNameLst>
                                          <p:attrName>style.visibility</p:attrName>
                                        </p:attrNameLst>
                                      </p:cBhvr>
                                      <p:to>
                                        <p:strVal val="visible"/>
                                      </p:to>
                                    </p:set>
                                    <p:animEffect transition="in" filter="blinds(horizontal)">
                                      <p:cBhvr>
                                        <p:cTn id="52" dur="500"/>
                                        <p:tgtEl>
                                          <p:spTgt spid="63693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36930">
                                            <p:txEl>
                                              <p:pRg st="10" end="10"/>
                                            </p:txEl>
                                          </p:spTgt>
                                        </p:tgtEl>
                                        <p:attrNameLst>
                                          <p:attrName>style.visibility</p:attrName>
                                        </p:attrNameLst>
                                      </p:cBhvr>
                                      <p:to>
                                        <p:strVal val="visible"/>
                                      </p:to>
                                    </p:set>
                                    <p:animEffect transition="in" filter="blinds(horizontal)">
                                      <p:cBhvr>
                                        <p:cTn id="57" dur="500"/>
                                        <p:tgtEl>
                                          <p:spTgt spid="636930">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36930">
                                            <p:txEl>
                                              <p:pRg st="11" end="11"/>
                                            </p:txEl>
                                          </p:spTgt>
                                        </p:tgtEl>
                                        <p:attrNameLst>
                                          <p:attrName>style.visibility</p:attrName>
                                        </p:attrNameLst>
                                      </p:cBhvr>
                                      <p:to>
                                        <p:strVal val="visible"/>
                                      </p:to>
                                    </p:set>
                                    <p:animEffect transition="in" filter="blinds(horizontal)">
                                      <p:cBhvr>
                                        <p:cTn id="62" dur="500"/>
                                        <p:tgtEl>
                                          <p:spTgt spid="636930">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36930">
                                            <p:txEl>
                                              <p:pRg st="12" end="12"/>
                                            </p:txEl>
                                          </p:spTgt>
                                        </p:tgtEl>
                                        <p:attrNameLst>
                                          <p:attrName>style.visibility</p:attrName>
                                        </p:attrNameLst>
                                      </p:cBhvr>
                                      <p:to>
                                        <p:strVal val="visible"/>
                                      </p:to>
                                    </p:set>
                                    <p:animEffect transition="in" filter="blinds(horizontal)">
                                      <p:cBhvr>
                                        <p:cTn id="67" dur="500"/>
                                        <p:tgtEl>
                                          <p:spTgt spid="6369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3"/>
          <p:cNvGrpSpPr>
            <a:grpSpLocks/>
          </p:cNvGrpSpPr>
          <p:nvPr/>
        </p:nvGrpSpPr>
        <p:grpSpPr bwMode="auto">
          <a:xfrm>
            <a:off x="341313" y="966788"/>
            <a:ext cx="4357687" cy="2322512"/>
            <a:chOff x="551" y="718"/>
            <a:chExt cx="1798" cy="1097"/>
          </a:xfrm>
        </p:grpSpPr>
        <p:sp>
          <p:nvSpPr>
            <p:cNvPr id="49208" name="AutoShape 4"/>
            <p:cNvSpPr>
              <a:spLocks noChangeArrowheads="1"/>
            </p:cNvSpPr>
            <p:nvPr/>
          </p:nvSpPr>
          <p:spPr bwMode="auto">
            <a:xfrm>
              <a:off x="1490" y="1514"/>
              <a:ext cx="717" cy="263"/>
            </a:xfrm>
            <a:prstGeom prst="leftRightArrow">
              <a:avLst>
                <a:gd name="adj1" fmla="val 50000"/>
                <a:gd name="adj2" fmla="val 54525"/>
              </a:avLst>
            </a:prstGeom>
            <a:solidFill>
              <a:srgbClr val="FED6D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9" name="Rectangle 5"/>
            <p:cNvSpPr>
              <a:spLocks noChangeArrowheads="1"/>
            </p:cNvSpPr>
            <p:nvPr/>
          </p:nvSpPr>
          <p:spPr bwMode="auto">
            <a:xfrm>
              <a:off x="1003" y="874"/>
              <a:ext cx="338" cy="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0" name="Rectangle 6"/>
            <p:cNvSpPr>
              <a:spLocks noChangeArrowheads="1"/>
            </p:cNvSpPr>
            <p:nvPr/>
          </p:nvSpPr>
          <p:spPr bwMode="auto">
            <a:xfrm>
              <a:off x="1003" y="949"/>
              <a:ext cx="338" cy="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1" name="Rectangle 7"/>
            <p:cNvSpPr>
              <a:spLocks noChangeArrowheads="1"/>
            </p:cNvSpPr>
            <p:nvPr/>
          </p:nvSpPr>
          <p:spPr bwMode="auto">
            <a:xfrm>
              <a:off x="1003" y="1025"/>
              <a:ext cx="338" cy="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2" name="Rectangle 8"/>
            <p:cNvSpPr>
              <a:spLocks noChangeArrowheads="1"/>
            </p:cNvSpPr>
            <p:nvPr/>
          </p:nvSpPr>
          <p:spPr bwMode="auto">
            <a:xfrm>
              <a:off x="1003" y="1100"/>
              <a:ext cx="338" cy="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90000"/>
                </a:lnSpc>
              </a:pPr>
              <a:r>
                <a:rPr lang="en-US" altLang="zh-CN" sz="1400">
                  <a:latin typeface="Helvetica" panose="020B0604020202020204" pitchFamily="34" charset="0"/>
                  <a:ea typeface="宋体" panose="02010600030101010101" pitchFamily="2" charset="-122"/>
                </a:rPr>
                <a:t>y</a:t>
              </a:r>
              <a:endParaRPr lang="en-US" altLang="zh-CN" sz="1000">
                <a:latin typeface="Helvetica" panose="020B0604020202020204" pitchFamily="34" charset="0"/>
                <a:ea typeface="宋体" panose="02010600030101010101" pitchFamily="2" charset="-122"/>
              </a:endParaRPr>
            </a:p>
          </p:txBody>
        </p:sp>
        <p:sp>
          <p:nvSpPr>
            <p:cNvPr id="49213" name="Rectangle 9"/>
            <p:cNvSpPr>
              <a:spLocks noChangeArrowheads="1"/>
            </p:cNvSpPr>
            <p:nvPr/>
          </p:nvSpPr>
          <p:spPr bwMode="auto">
            <a:xfrm>
              <a:off x="1003" y="1175"/>
              <a:ext cx="338" cy="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4" name="AutoShape 10"/>
            <p:cNvSpPr>
              <a:spLocks noChangeArrowheads="1"/>
            </p:cNvSpPr>
            <p:nvPr/>
          </p:nvSpPr>
          <p:spPr bwMode="auto">
            <a:xfrm>
              <a:off x="1385" y="874"/>
              <a:ext cx="220" cy="188"/>
            </a:xfrm>
            <a:prstGeom prst="rightArrow">
              <a:avLst>
                <a:gd name="adj1" fmla="val 50000"/>
                <a:gd name="adj2" fmla="val 29255"/>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5" name="AutoShape 11"/>
            <p:cNvSpPr>
              <a:spLocks noChangeArrowheads="1"/>
            </p:cNvSpPr>
            <p:nvPr/>
          </p:nvSpPr>
          <p:spPr bwMode="auto">
            <a:xfrm flipH="1">
              <a:off x="1341" y="1062"/>
              <a:ext cx="220" cy="188"/>
            </a:xfrm>
            <a:prstGeom prst="rightArrow">
              <a:avLst>
                <a:gd name="adj1" fmla="val 50000"/>
                <a:gd name="adj2" fmla="val 29255"/>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6" name="Rectangle 12"/>
            <p:cNvSpPr>
              <a:spLocks noChangeArrowheads="1"/>
            </p:cNvSpPr>
            <p:nvPr/>
          </p:nvSpPr>
          <p:spPr bwMode="auto">
            <a:xfrm>
              <a:off x="1605" y="799"/>
              <a:ext cx="263" cy="5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ALU</a:t>
              </a:r>
            </a:p>
          </p:txBody>
        </p:sp>
        <p:sp>
          <p:nvSpPr>
            <p:cNvPr id="49217" name="Text Box 13"/>
            <p:cNvSpPr txBox="1">
              <a:spLocks noChangeArrowheads="1"/>
            </p:cNvSpPr>
            <p:nvPr/>
          </p:nvSpPr>
          <p:spPr bwMode="auto">
            <a:xfrm>
              <a:off x="964" y="718"/>
              <a:ext cx="434" cy="1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寄存器组</a:t>
              </a:r>
            </a:p>
          </p:txBody>
        </p:sp>
        <p:sp>
          <p:nvSpPr>
            <p:cNvPr id="49218" name="AutoShape 14"/>
            <p:cNvSpPr>
              <a:spLocks noChangeArrowheads="1"/>
            </p:cNvSpPr>
            <p:nvPr/>
          </p:nvSpPr>
          <p:spPr bwMode="auto">
            <a:xfrm>
              <a:off x="1040" y="1281"/>
              <a:ext cx="301" cy="226"/>
            </a:xfrm>
            <a:prstGeom prst="upDownArrow">
              <a:avLst>
                <a:gd name="adj1" fmla="val 50000"/>
                <a:gd name="adj2" fmla="val 20000"/>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9" name="Rectangle 15"/>
            <p:cNvSpPr>
              <a:spLocks noChangeArrowheads="1"/>
            </p:cNvSpPr>
            <p:nvPr/>
          </p:nvSpPr>
          <p:spPr bwMode="auto">
            <a:xfrm>
              <a:off x="551" y="1530"/>
              <a:ext cx="925" cy="28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CPU</a:t>
              </a:r>
              <a:r>
                <a:rPr lang="zh-CN" altLang="en-US" sz="1700">
                  <a:latin typeface="Helvetica" panose="020B0604020202020204" pitchFamily="34" charset="0"/>
                  <a:ea typeface="宋体" panose="02010600030101010101" pitchFamily="2" charset="-122"/>
                </a:rPr>
                <a:t>总线接口</a:t>
              </a:r>
            </a:p>
          </p:txBody>
        </p:sp>
        <p:sp>
          <p:nvSpPr>
            <p:cNvPr id="49220" name="Text Box 16"/>
            <p:cNvSpPr txBox="1">
              <a:spLocks noChangeArrowheads="1"/>
            </p:cNvSpPr>
            <p:nvPr/>
          </p:nvSpPr>
          <p:spPr bwMode="auto">
            <a:xfrm>
              <a:off x="800" y="1068"/>
              <a:ext cx="249" cy="1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700">
                  <a:latin typeface="Courier New" panose="02070309020205020404" pitchFamily="49" charset="0"/>
                  <a:ea typeface="宋体" panose="02010600030101010101" pitchFamily="2" charset="-122"/>
                </a:rPr>
                <a:t>R6</a:t>
              </a:r>
              <a:endParaRPr lang="zh-CN" altLang="en-US" sz="1700">
                <a:latin typeface="Helvetica" panose="020B0604020202020204" pitchFamily="34" charset="0"/>
                <a:ea typeface="宋体" panose="02010600030101010101" pitchFamily="2" charset="-122"/>
              </a:endParaRPr>
            </a:p>
          </p:txBody>
        </p:sp>
        <p:sp>
          <p:nvSpPr>
            <p:cNvPr id="49221" name="Text Box 17"/>
            <p:cNvSpPr txBox="1">
              <a:spLocks noChangeArrowheads="1"/>
            </p:cNvSpPr>
            <p:nvPr/>
          </p:nvSpPr>
          <p:spPr bwMode="auto">
            <a:xfrm>
              <a:off x="1512" y="1566"/>
              <a:ext cx="837"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1400">
                  <a:latin typeface="Arial" panose="020B0604020202020204" pitchFamily="34" charset="0"/>
                  <a:ea typeface="宋体" panose="02010600030101010101" pitchFamily="2" charset="-122"/>
                </a:rPr>
                <a:t>CPU(</a:t>
              </a:r>
              <a:r>
                <a:rPr kumimoji="1" lang="zh-CN" altLang="en-US" sz="1400">
                  <a:latin typeface="Arial" panose="020B0604020202020204" pitchFamily="34" charset="0"/>
                  <a:ea typeface="宋体" panose="02010600030101010101" pitchFamily="2" charset="-122"/>
                </a:rPr>
                <a:t>前端</a:t>
              </a:r>
              <a:r>
                <a:rPr kumimoji="1" lang="en-US" altLang="zh-CN" sz="1400">
                  <a:latin typeface="Arial" panose="020B0604020202020204" pitchFamily="34" charset="0"/>
                  <a:ea typeface="宋体" panose="02010600030101010101" pitchFamily="2" charset="-122"/>
                </a:rPr>
                <a:t>)</a:t>
              </a:r>
              <a:r>
                <a:rPr kumimoji="1" lang="zh-CN" altLang="en-US" sz="1400">
                  <a:latin typeface="Arial" panose="020B0604020202020204" pitchFamily="34" charset="0"/>
                  <a:ea typeface="宋体" panose="02010600030101010101" pitchFamily="2" charset="-122"/>
                </a:rPr>
                <a:t>总线</a:t>
              </a:r>
            </a:p>
          </p:txBody>
        </p:sp>
      </p:grpSp>
      <p:grpSp>
        <p:nvGrpSpPr>
          <p:cNvPr id="558098" name="Group 18"/>
          <p:cNvGrpSpPr>
            <a:grpSpLocks/>
          </p:cNvGrpSpPr>
          <p:nvPr/>
        </p:nvGrpSpPr>
        <p:grpSpPr bwMode="auto">
          <a:xfrm>
            <a:off x="444500" y="3228975"/>
            <a:ext cx="7975600" cy="1614488"/>
            <a:chOff x="423" y="1835"/>
            <a:chExt cx="3594" cy="768"/>
          </a:xfrm>
        </p:grpSpPr>
        <p:sp>
          <p:nvSpPr>
            <p:cNvPr id="49191" name="AutoShape 19"/>
            <p:cNvSpPr>
              <a:spLocks noChangeArrowheads="1"/>
            </p:cNvSpPr>
            <p:nvPr/>
          </p:nvSpPr>
          <p:spPr bwMode="auto">
            <a:xfrm>
              <a:off x="2305" y="1835"/>
              <a:ext cx="244" cy="339"/>
            </a:xfrm>
            <a:prstGeom prst="upArrow">
              <a:avLst>
                <a:gd name="adj1" fmla="val 36667"/>
                <a:gd name="adj2" fmla="val 45025"/>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2" name="AutoShape 20"/>
            <p:cNvSpPr>
              <a:spLocks noChangeArrowheads="1"/>
            </p:cNvSpPr>
            <p:nvPr/>
          </p:nvSpPr>
          <p:spPr bwMode="auto">
            <a:xfrm flipV="1">
              <a:off x="2850" y="2199"/>
              <a:ext cx="245" cy="339"/>
            </a:xfrm>
            <a:prstGeom prst="upArrow">
              <a:avLst>
                <a:gd name="adj1" fmla="val 36667"/>
                <a:gd name="adj2" fmla="val 44841"/>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3" name="AutoShape 21"/>
            <p:cNvSpPr>
              <a:spLocks noChangeArrowheads="1"/>
            </p:cNvSpPr>
            <p:nvPr/>
          </p:nvSpPr>
          <p:spPr bwMode="auto">
            <a:xfrm flipV="1">
              <a:off x="1699" y="2199"/>
              <a:ext cx="245" cy="339"/>
            </a:xfrm>
            <a:prstGeom prst="upArrow">
              <a:avLst>
                <a:gd name="adj1" fmla="val 36667"/>
                <a:gd name="adj2" fmla="val 44841"/>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4" name="AutoShape 22"/>
            <p:cNvSpPr>
              <a:spLocks noChangeArrowheads="1"/>
            </p:cNvSpPr>
            <p:nvPr/>
          </p:nvSpPr>
          <p:spPr bwMode="auto">
            <a:xfrm flipV="1">
              <a:off x="871" y="2199"/>
              <a:ext cx="245" cy="339"/>
            </a:xfrm>
            <a:prstGeom prst="upArrow">
              <a:avLst>
                <a:gd name="adj1" fmla="val 36667"/>
                <a:gd name="adj2" fmla="val 44841"/>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5" name="AutoShape 23"/>
            <p:cNvSpPr>
              <a:spLocks noChangeArrowheads="1"/>
            </p:cNvSpPr>
            <p:nvPr/>
          </p:nvSpPr>
          <p:spPr bwMode="auto">
            <a:xfrm>
              <a:off x="423" y="2063"/>
              <a:ext cx="3594" cy="266"/>
            </a:xfrm>
            <a:prstGeom prst="leftRightArrow">
              <a:avLst>
                <a:gd name="adj1" fmla="val 48611"/>
                <a:gd name="adj2" fmla="val 69808"/>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6" name="Rectangle 24"/>
            <p:cNvSpPr>
              <a:spLocks noChangeArrowheads="1"/>
            </p:cNvSpPr>
            <p:nvPr/>
          </p:nvSpPr>
          <p:spPr bwMode="auto">
            <a:xfrm>
              <a:off x="955" y="2176"/>
              <a:ext cx="82"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7" name="Rectangle 25"/>
            <p:cNvSpPr>
              <a:spLocks noChangeArrowheads="1"/>
            </p:cNvSpPr>
            <p:nvPr/>
          </p:nvSpPr>
          <p:spPr bwMode="auto">
            <a:xfrm>
              <a:off x="1783" y="2171"/>
              <a:ext cx="82" cy="76"/>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8" name="Rectangle 26"/>
            <p:cNvSpPr>
              <a:spLocks noChangeArrowheads="1"/>
            </p:cNvSpPr>
            <p:nvPr/>
          </p:nvSpPr>
          <p:spPr bwMode="auto">
            <a:xfrm>
              <a:off x="2935" y="2167"/>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9" name="Text Box 27"/>
            <p:cNvSpPr txBox="1">
              <a:spLocks noChangeArrowheads="1"/>
            </p:cNvSpPr>
            <p:nvPr/>
          </p:nvSpPr>
          <p:spPr bwMode="auto">
            <a:xfrm>
              <a:off x="1403" y="2116"/>
              <a:ext cx="43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I/O </a:t>
              </a:r>
              <a:r>
                <a:rPr lang="zh-CN" altLang="en-US" sz="1700">
                  <a:latin typeface="Helvetica" panose="020B0604020202020204" pitchFamily="34" charset="0"/>
                  <a:ea typeface="宋体" panose="02010600030101010101" pitchFamily="2" charset="-122"/>
                </a:rPr>
                <a:t>总线</a:t>
              </a:r>
            </a:p>
          </p:txBody>
        </p:sp>
        <p:sp>
          <p:nvSpPr>
            <p:cNvPr id="49200" name="Rectangle 28"/>
            <p:cNvSpPr>
              <a:spLocks noChangeArrowheads="1"/>
            </p:cNvSpPr>
            <p:nvPr/>
          </p:nvSpPr>
          <p:spPr bwMode="auto">
            <a:xfrm>
              <a:off x="2387" y="2136"/>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1" name="Rectangle 29"/>
            <p:cNvSpPr>
              <a:spLocks noChangeArrowheads="1"/>
            </p:cNvSpPr>
            <p:nvPr/>
          </p:nvSpPr>
          <p:spPr bwMode="auto">
            <a:xfrm>
              <a:off x="3321" y="2098"/>
              <a:ext cx="63" cy="2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2" name="Rectangle 30"/>
            <p:cNvSpPr>
              <a:spLocks noChangeArrowheads="1"/>
            </p:cNvSpPr>
            <p:nvPr/>
          </p:nvSpPr>
          <p:spPr bwMode="auto">
            <a:xfrm>
              <a:off x="3471" y="2098"/>
              <a:ext cx="63" cy="2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3" name="Rectangle 31"/>
            <p:cNvSpPr>
              <a:spLocks noChangeArrowheads="1"/>
            </p:cNvSpPr>
            <p:nvPr/>
          </p:nvSpPr>
          <p:spPr bwMode="auto">
            <a:xfrm>
              <a:off x="3622" y="2098"/>
              <a:ext cx="63" cy="2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4" name="Text Box 32"/>
            <p:cNvSpPr txBox="1">
              <a:spLocks noChangeArrowheads="1"/>
            </p:cNvSpPr>
            <p:nvPr/>
          </p:nvSpPr>
          <p:spPr bwMode="auto">
            <a:xfrm>
              <a:off x="3326" y="2314"/>
              <a:ext cx="572"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主板扩展槽</a:t>
              </a:r>
            </a:p>
            <a:p>
              <a:pPr algn="ctr"/>
              <a:r>
                <a:rPr lang="en-US" altLang="zh-CN" sz="1700">
                  <a:latin typeface="Helvetica" panose="020B0604020202020204" pitchFamily="34" charset="0"/>
                  <a:ea typeface="宋体" panose="02010600030101010101" pitchFamily="2" charset="-122"/>
                </a:rPr>
                <a:t>PCI</a:t>
              </a:r>
              <a:r>
                <a:rPr lang="zh-CN" altLang="en-US" sz="1700">
                  <a:latin typeface="Helvetica" panose="020B0604020202020204" pitchFamily="34" charset="0"/>
                  <a:ea typeface="宋体" panose="02010600030101010101" pitchFamily="2" charset="-122"/>
                </a:rPr>
                <a:t>接口</a:t>
              </a:r>
            </a:p>
          </p:txBody>
        </p:sp>
        <p:sp>
          <p:nvSpPr>
            <p:cNvPr id="49205" name="Rectangle 33"/>
            <p:cNvSpPr>
              <a:spLocks noChangeArrowheads="1"/>
            </p:cNvSpPr>
            <p:nvPr/>
          </p:nvSpPr>
          <p:spPr bwMode="auto">
            <a:xfrm>
              <a:off x="2205" y="2050"/>
              <a:ext cx="449" cy="28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206" name="Text Box 34"/>
            <p:cNvSpPr txBox="1">
              <a:spLocks noChangeArrowheads="1"/>
            </p:cNvSpPr>
            <p:nvPr/>
          </p:nvSpPr>
          <p:spPr bwMode="auto">
            <a:xfrm>
              <a:off x="2195" y="2090"/>
              <a:ext cx="474"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南桥芯片</a:t>
              </a:r>
            </a:p>
          </p:txBody>
        </p:sp>
        <p:sp>
          <p:nvSpPr>
            <p:cNvPr id="49207" name="Text Box 35"/>
            <p:cNvSpPr txBox="1">
              <a:spLocks noChangeArrowheads="1"/>
            </p:cNvSpPr>
            <p:nvPr/>
          </p:nvSpPr>
          <p:spPr bwMode="auto">
            <a:xfrm>
              <a:off x="2826" y="2116"/>
              <a:ext cx="43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I/O </a:t>
              </a:r>
              <a:r>
                <a:rPr lang="zh-CN" altLang="en-US" sz="1700">
                  <a:latin typeface="Helvetica" panose="020B0604020202020204" pitchFamily="34" charset="0"/>
                  <a:ea typeface="宋体" panose="02010600030101010101" pitchFamily="2" charset="-122"/>
                </a:rPr>
                <a:t>总线</a:t>
              </a:r>
            </a:p>
          </p:txBody>
        </p:sp>
      </p:grpSp>
      <p:grpSp>
        <p:nvGrpSpPr>
          <p:cNvPr id="558116" name="Group 36"/>
          <p:cNvGrpSpPr>
            <a:grpSpLocks/>
          </p:cNvGrpSpPr>
          <p:nvPr/>
        </p:nvGrpSpPr>
        <p:grpSpPr bwMode="auto">
          <a:xfrm>
            <a:off x="1071563" y="4714875"/>
            <a:ext cx="7554912" cy="1081088"/>
            <a:chOff x="619" y="2547"/>
            <a:chExt cx="3396" cy="534"/>
          </a:xfrm>
        </p:grpSpPr>
        <p:sp>
          <p:nvSpPr>
            <p:cNvPr id="49172" name="Rectangle 37"/>
            <p:cNvSpPr>
              <a:spLocks noChangeArrowheads="1"/>
            </p:cNvSpPr>
            <p:nvPr/>
          </p:nvSpPr>
          <p:spPr bwMode="auto">
            <a:xfrm>
              <a:off x="2684" y="2547"/>
              <a:ext cx="557"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磁盘控制器</a:t>
              </a:r>
            </a:p>
          </p:txBody>
        </p:sp>
        <p:sp>
          <p:nvSpPr>
            <p:cNvPr id="49173" name="Rectangle 38"/>
            <p:cNvSpPr>
              <a:spLocks noChangeArrowheads="1"/>
            </p:cNvSpPr>
            <p:nvPr/>
          </p:nvSpPr>
          <p:spPr bwMode="auto">
            <a:xfrm>
              <a:off x="1492" y="2547"/>
              <a:ext cx="640"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latin typeface="Helvetica" panose="020B0604020202020204" pitchFamily="34" charset="0"/>
                  <a:ea typeface="宋体" panose="02010600030101010101" pitchFamily="2" charset="-122"/>
                </a:rPr>
                <a:t>以太网卡</a:t>
              </a:r>
            </a:p>
          </p:txBody>
        </p:sp>
        <p:sp>
          <p:nvSpPr>
            <p:cNvPr id="49174" name="Rectangle 39"/>
            <p:cNvSpPr>
              <a:spLocks noChangeArrowheads="1"/>
            </p:cNvSpPr>
            <p:nvPr/>
          </p:nvSpPr>
          <p:spPr bwMode="auto">
            <a:xfrm>
              <a:off x="658" y="2547"/>
              <a:ext cx="652" cy="2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USB</a:t>
              </a:r>
            </a:p>
            <a:p>
              <a:pPr algn="ctr"/>
              <a:r>
                <a:rPr lang="zh-CN" altLang="en-US" sz="1700">
                  <a:latin typeface="Helvetica" panose="020B0604020202020204" pitchFamily="34" charset="0"/>
                  <a:ea typeface="宋体" panose="02010600030101010101" pitchFamily="2" charset="-122"/>
                </a:rPr>
                <a:t>控制器和接口</a:t>
              </a:r>
            </a:p>
          </p:txBody>
        </p:sp>
        <p:grpSp>
          <p:nvGrpSpPr>
            <p:cNvPr id="49175" name="Group 40"/>
            <p:cNvGrpSpPr>
              <a:grpSpLocks/>
            </p:cNvGrpSpPr>
            <p:nvPr/>
          </p:nvGrpSpPr>
          <p:grpSpPr bwMode="auto">
            <a:xfrm>
              <a:off x="814" y="2813"/>
              <a:ext cx="377" cy="89"/>
              <a:chOff x="1039" y="3588"/>
              <a:chExt cx="480" cy="192"/>
            </a:xfrm>
          </p:grpSpPr>
          <p:sp>
            <p:nvSpPr>
              <p:cNvPr id="49189" name="Line 41"/>
              <p:cNvSpPr>
                <a:spLocks noChangeShapeType="1"/>
              </p:cNvSpPr>
              <p:nvPr/>
            </p:nvSpPr>
            <p:spPr bwMode="auto">
              <a:xfrm>
                <a:off x="1039" y="3588"/>
                <a:ext cx="0"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0" name="Line 42"/>
              <p:cNvSpPr>
                <a:spLocks noChangeShapeType="1"/>
              </p:cNvSpPr>
              <p:nvPr/>
            </p:nvSpPr>
            <p:spPr bwMode="auto">
              <a:xfrm>
                <a:off x="1519" y="3588"/>
                <a:ext cx="0"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76" name="Text Box 43"/>
            <p:cNvSpPr txBox="1">
              <a:spLocks noChangeArrowheads="1"/>
            </p:cNvSpPr>
            <p:nvPr/>
          </p:nvSpPr>
          <p:spPr bwMode="auto">
            <a:xfrm>
              <a:off x="619" y="2877"/>
              <a:ext cx="374"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鼠标器</a:t>
              </a:r>
            </a:p>
          </p:txBody>
        </p:sp>
        <p:sp>
          <p:nvSpPr>
            <p:cNvPr id="49177" name="Text Box 44"/>
            <p:cNvSpPr txBox="1">
              <a:spLocks noChangeArrowheads="1"/>
            </p:cNvSpPr>
            <p:nvPr/>
          </p:nvSpPr>
          <p:spPr bwMode="auto">
            <a:xfrm>
              <a:off x="1064" y="2883"/>
              <a:ext cx="277"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键盘</a:t>
              </a:r>
            </a:p>
          </p:txBody>
        </p:sp>
        <p:sp>
          <p:nvSpPr>
            <p:cNvPr id="49178" name="Line 45"/>
            <p:cNvSpPr>
              <a:spLocks noChangeShapeType="1"/>
            </p:cNvSpPr>
            <p:nvPr/>
          </p:nvSpPr>
          <p:spPr bwMode="auto">
            <a:xfrm>
              <a:off x="1830" y="2813"/>
              <a:ext cx="1" cy="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9" name="Text Box 46"/>
            <p:cNvSpPr txBox="1">
              <a:spLocks noChangeArrowheads="1"/>
            </p:cNvSpPr>
            <p:nvPr/>
          </p:nvSpPr>
          <p:spPr bwMode="auto">
            <a:xfrm>
              <a:off x="1677" y="2847"/>
              <a:ext cx="304"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网线</a:t>
              </a:r>
            </a:p>
          </p:txBody>
        </p:sp>
        <p:sp>
          <p:nvSpPr>
            <p:cNvPr id="49180" name="Line 47"/>
            <p:cNvSpPr>
              <a:spLocks noChangeShapeType="1"/>
            </p:cNvSpPr>
            <p:nvPr/>
          </p:nvSpPr>
          <p:spPr bwMode="auto">
            <a:xfrm rot="10800000">
              <a:off x="3130" y="2796"/>
              <a:ext cx="0" cy="10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1" name="AutoShape 48"/>
            <p:cNvSpPr>
              <a:spLocks noChangeArrowheads="1"/>
            </p:cNvSpPr>
            <p:nvPr/>
          </p:nvSpPr>
          <p:spPr bwMode="auto">
            <a:xfrm>
              <a:off x="2988" y="2885"/>
              <a:ext cx="301" cy="196"/>
            </a:xfrm>
            <a:prstGeom prst="can">
              <a:avLst>
                <a:gd name="adj" fmla="val 25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solidFill>
                    <a:srgbClr val="D1390F"/>
                  </a:solidFill>
                  <a:latin typeface="Helvetica" panose="020B0604020202020204" pitchFamily="34" charset="0"/>
                  <a:ea typeface="宋体" panose="02010600030101010101" pitchFamily="2" charset="-122"/>
                </a:rPr>
                <a:t>disk</a:t>
              </a:r>
            </a:p>
          </p:txBody>
        </p:sp>
        <p:sp>
          <p:nvSpPr>
            <p:cNvPr id="49182" name="Text Box 49"/>
            <p:cNvSpPr txBox="1">
              <a:spLocks noChangeArrowheads="1"/>
            </p:cNvSpPr>
            <p:nvPr/>
          </p:nvSpPr>
          <p:spPr bwMode="auto">
            <a:xfrm>
              <a:off x="3324" y="2663"/>
              <a:ext cx="293"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700">
                  <a:solidFill>
                    <a:srgbClr val="D1390F"/>
                  </a:solidFill>
                  <a:latin typeface="Helvetica" panose="020B0604020202020204" pitchFamily="34" charset="0"/>
                  <a:ea typeface="宋体" panose="02010600030101010101" pitchFamily="2" charset="-122"/>
                </a:rPr>
                <a:t>声卡</a:t>
              </a:r>
            </a:p>
          </p:txBody>
        </p:sp>
        <p:sp>
          <p:nvSpPr>
            <p:cNvPr id="49183" name="Text Box 50"/>
            <p:cNvSpPr txBox="1">
              <a:spLocks noChangeArrowheads="1"/>
            </p:cNvSpPr>
            <p:nvPr/>
          </p:nvSpPr>
          <p:spPr bwMode="auto">
            <a:xfrm>
              <a:off x="3640" y="2663"/>
              <a:ext cx="375"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视频卡</a:t>
              </a:r>
            </a:p>
          </p:txBody>
        </p:sp>
        <p:grpSp>
          <p:nvGrpSpPr>
            <p:cNvPr id="49184" name="Group 51"/>
            <p:cNvGrpSpPr>
              <a:grpSpLocks/>
            </p:cNvGrpSpPr>
            <p:nvPr/>
          </p:nvGrpSpPr>
          <p:grpSpPr bwMode="auto">
            <a:xfrm>
              <a:off x="3510" y="2582"/>
              <a:ext cx="259" cy="106"/>
              <a:chOff x="1039" y="3588"/>
              <a:chExt cx="480" cy="192"/>
            </a:xfrm>
          </p:grpSpPr>
          <p:sp>
            <p:nvSpPr>
              <p:cNvPr id="49187" name="Line 52"/>
              <p:cNvSpPr>
                <a:spLocks noChangeShapeType="1"/>
              </p:cNvSpPr>
              <p:nvPr/>
            </p:nvSpPr>
            <p:spPr bwMode="auto">
              <a:xfrm>
                <a:off x="1039" y="358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8" name="Line 53"/>
              <p:cNvSpPr>
                <a:spLocks noChangeShapeType="1"/>
              </p:cNvSpPr>
              <p:nvPr/>
            </p:nvSpPr>
            <p:spPr bwMode="auto">
              <a:xfrm>
                <a:off x="1519" y="358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85" name="Line 54"/>
            <p:cNvSpPr>
              <a:spLocks noChangeShapeType="1"/>
            </p:cNvSpPr>
            <p:nvPr/>
          </p:nvSpPr>
          <p:spPr bwMode="auto">
            <a:xfrm rot="10800000">
              <a:off x="2792" y="2796"/>
              <a:ext cx="0" cy="10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6" name="AutoShape 55"/>
            <p:cNvSpPr>
              <a:spLocks noChangeArrowheads="1"/>
            </p:cNvSpPr>
            <p:nvPr/>
          </p:nvSpPr>
          <p:spPr bwMode="auto">
            <a:xfrm>
              <a:off x="2650" y="2885"/>
              <a:ext cx="301" cy="196"/>
            </a:xfrm>
            <a:prstGeom prst="can">
              <a:avLst>
                <a:gd name="adj" fmla="val 25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光驱</a:t>
              </a:r>
            </a:p>
          </p:txBody>
        </p:sp>
      </p:grpSp>
      <p:grpSp>
        <p:nvGrpSpPr>
          <p:cNvPr id="558136" name="Group 56"/>
          <p:cNvGrpSpPr>
            <a:grpSpLocks/>
          </p:cNvGrpSpPr>
          <p:nvPr/>
        </p:nvGrpSpPr>
        <p:grpSpPr bwMode="auto">
          <a:xfrm>
            <a:off x="4298950" y="1792288"/>
            <a:ext cx="4297363" cy="1592262"/>
            <a:chOff x="2187" y="1104"/>
            <a:chExt cx="1820" cy="786"/>
          </a:xfrm>
        </p:grpSpPr>
        <p:sp>
          <p:nvSpPr>
            <p:cNvPr id="49160" name="AutoShape 57"/>
            <p:cNvSpPr>
              <a:spLocks noChangeArrowheads="1"/>
            </p:cNvSpPr>
            <p:nvPr/>
          </p:nvSpPr>
          <p:spPr bwMode="auto">
            <a:xfrm>
              <a:off x="2661" y="1514"/>
              <a:ext cx="737" cy="263"/>
            </a:xfrm>
            <a:prstGeom prst="leftRightArrow">
              <a:avLst>
                <a:gd name="adj1" fmla="val 50000"/>
                <a:gd name="adj2" fmla="val 56046"/>
              </a:avLst>
            </a:prstGeom>
            <a:solidFill>
              <a:srgbClr val="C4FCF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1" name="Rectangle 58"/>
            <p:cNvSpPr>
              <a:spLocks noChangeArrowheads="1"/>
            </p:cNvSpPr>
            <p:nvPr/>
          </p:nvSpPr>
          <p:spPr bwMode="auto">
            <a:xfrm>
              <a:off x="2209" y="1529"/>
              <a:ext cx="449" cy="2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2" name="Rectangle 59"/>
            <p:cNvSpPr>
              <a:spLocks noChangeArrowheads="1"/>
            </p:cNvSpPr>
            <p:nvPr/>
          </p:nvSpPr>
          <p:spPr bwMode="auto">
            <a:xfrm>
              <a:off x="3414" y="1438"/>
              <a:ext cx="449" cy="45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3" name="Text Box 60"/>
            <p:cNvSpPr txBox="1">
              <a:spLocks noChangeArrowheads="1"/>
            </p:cNvSpPr>
            <p:nvPr/>
          </p:nvSpPr>
          <p:spPr bwMode="auto">
            <a:xfrm>
              <a:off x="3325" y="1276"/>
              <a:ext cx="677"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主存储器</a:t>
              </a:r>
            </a:p>
          </p:txBody>
        </p:sp>
        <p:sp>
          <p:nvSpPr>
            <p:cNvPr id="49164" name="Text Box 61"/>
            <p:cNvSpPr txBox="1">
              <a:spLocks noChangeArrowheads="1"/>
            </p:cNvSpPr>
            <p:nvPr/>
          </p:nvSpPr>
          <p:spPr bwMode="auto">
            <a:xfrm>
              <a:off x="3871" y="1368"/>
              <a:ext cx="128"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0</a:t>
              </a:r>
            </a:p>
          </p:txBody>
        </p:sp>
        <p:sp>
          <p:nvSpPr>
            <p:cNvPr id="49165" name="Text Box 62"/>
            <p:cNvSpPr txBox="1">
              <a:spLocks noChangeArrowheads="1"/>
            </p:cNvSpPr>
            <p:nvPr/>
          </p:nvSpPr>
          <p:spPr bwMode="auto">
            <a:xfrm>
              <a:off x="3865" y="1617"/>
              <a:ext cx="142"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A</a:t>
              </a:r>
            </a:p>
          </p:txBody>
        </p:sp>
        <p:sp>
          <p:nvSpPr>
            <p:cNvPr id="49166" name="Text Box 63"/>
            <p:cNvSpPr txBox="1">
              <a:spLocks noChangeArrowheads="1"/>
            </p:cNvSpPr>
            <p:nvPr/>
          </p:nvSpPr>
          <p:spPr bwMode="auto">
            <a:xfrm>
              <a:off x="2187" y="1567"/>
              <a:ext cx="499"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北桥芯片</a:t>
              </a:r>
            </a:p>
          </p:txBody>
        </p:sp>
        <p:sp>
          <p:nvSpPr>
            <p:cNvPr id="49167" name="Rectangle 64"/>
            <p:cNvSpPr>
              <a:spLocks noChangeArrowheads="1"/>
            </p:cNvSpPr>
            <p:nvPr/>
          </p:nvSpPr>
          <p:spPr bwMode="auto">
            <a:xfrm>
              <a:off x="3414" y="1636"/>
              <a:ext cx="449" cy="10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8" name="Rectangle 65"/>
            <p:cNvSpPr>
              <a:spLocks noChangeArrowheads="1"/>
            </p:cNvSpPr>
            <p:nvPr/>
          </p:nvSpPr>
          <p:spPr bwMode="auto">
            <a:xfrm>
              <a:off x="3450" y="1619"/>
              <a:ext cx="338" cy="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400">
                  <a:latin typeface="Helvetica" panose="020B0604020202020204" pitchFamily="34" charset="0"/>
                  <a:ea typeface="宋体" panose="02010600030101010101" pitchFamily="2" charset="-122"/>
                </a:rPr>
                <a:t>y</a:t>
              </a:r>
              <a:endParaRPr lang="en-US" altLang="zh-CN" sz="1000">
                <a:latin typeface="Helvetica" panose="020B0604020202020204" pitchFamily="34" charset="0"/>
                <a:ea typeface="宋体" panose="02010600030101010101" pitchFamily="2" charset="-122"/>
              </a:endParaRPr>
            </a:p>
          </p:txBody>
        </p:sp>
        <p:sp>
          <p:nvSpPr>
            <p:cNvPr id="49169" name="Text Box 66"/>
            <p:cNvSpPr txBox="1">
              <a:spLocks noChangeArrowheads="1"/>
            </p:cNvSpPr>
            <p:nvPr/>
          </p:nvSpPr>
          <p:spPr bwMode="auto">
            <a:xfrm>
              <a:off x="2720" y="1547"/>
              <a:ext cx="623"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700">
                  <a:latin typeface="Arial" panose="020B0604020202020204" pitchFamily="34" charset="0"/>
                  <a:ea typeface="宋体" panose="02010600030101010101" pitchFamily="2" charset="-122"/>
                </a:rPr>
                <a:t>存储器总线</a:t>
              </a:r>
            </a:p>
          </p:txBody>
        </p:sp>
        <p:sp>
          <p:nvSpPr>
            <p:cNvPr id="49170" name="AutoShape 67"/>
            <p:cNvSpPr>
              <a:spLocks noChangeArrowheads="1"/>
            </p:cNvSpPr>
            <p:nvPr/>
          </p:nvSpPr>
          <p:spPr bwMode="auto">
            <a:xfrm>
              <a:off x="2349" y="1308"/>
              <a:ext cx="159" cy="204"/>
            </a:xfrm>
            <a:prstGeom prst="upDownArrow">
              <a:avLst>
                <a:gd name="adj1" fmla="val 50000"/>
                <a:gd name="adj2" fmla="val 25660"/>
              </a:avLst>
            </a:prstGeom>
            <a:solidFill>
              <a:srgbClr val="00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71" name="Rectangle 68"/>
            <p:cNvSpPr>
              <a:spLocks noChangeArrowheads="1"/>
            </p:cNvSpPr>
            <p:nvPr/>
          </p:nvSpPr>
          <p:spPr bwMode="auto">
            <a:xfrm>
              <a:off x="2235" y="1104"/>
              <a:ext cx="386" cy="18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800">
                  <a:latin typeface="Arial" panose="020B0604020202020204" pitchFamily="34" charset="0"/>
                  <a:ea typeface="宋体" panose="02010600030101010101" pitchFamily="2" charset="-122"/>
                </a:rPr>
                <a:t>显卡</a:t>
              </a:r>
            </a:p>
          </p:txBody>
        </p:sp>
      </p:grpSp>
      <p:sp>
        <p:nvSpPr>
          <p:cNvPr id="49158" name="Rectangle 69"/>
          <p:cNvSpPr>
            <a:spLocks noGrp="1" noChangeArrowheads="1"/>
          </p:cNvSpPr>
          <p:nvPr>
            <p:ph type="title"/>
          </p:nvPr>
        </p:nvSpPr>
        <p:spPr>
          <a:xfrm>
            <a:off x="481013" y="171450"/>
            <a:ext cx="7953375" cy="368300"/>
          </a:xfrm>
        </p:spPr>
        <p:txBody>
          <a:bodyPr/>
          <a:lstStyle/>
          <a:p>
            <a:r>
              <a:rPr lang="zh-CN" altLang="en-US" sz="2400" smtClean="0">
                <a:ea typeface="宋体" panose="02010600030101010101" pitchFamily="2" charset="-122"/>
              </a:rPr>
              <a:t>回顾：</a:t>
            </a:r>
            <a:r>
              <a:rPr lang="en-US" altLang="zh-CN" sz="2400" smtClean="0">
                <a:ea typeface="宋体" panose="02010600030101010101" pitchFamily="2" charset="-122"/>
              </a:rPr>
              <a:t>I/O</a:t>
            </a:r>
            <a:r>
              <a:rPr lang="zh-CN" altLang="en-US" sz="2400" smtClean="0">
                <a:ea typeface="宋体" panose="02010600030101010101" pitchFamily="2" charset="-122"/>
              </a:rPr>
              <a:t>总线</a:t>
            </a:r>
            <a:r>
              <a:rPr lang="en-US" altLang="zh-CN" sz="2400" smtClean="0">
                <a:ea typeface="宋体" panose="02010600030101010101" pitchFamily="2" charset="-122"/>
              </a:rPr>
              <a:t>,I/O</a:t>
            </a:r>
            <a:r>
              <a:rPr lang="zh-CN" altLang="en-US" sz="2400" smtClean="0">
                <a:ea typeface="宋体" panose="02010600030101010101" pitchFamily="2" charset="-122"/>
              </a:rPr>
              <a:t>控制器与</a:t>
            </a:r>
            <a:r>
              <a:rPr lang="en-US" altLang="zh-CN" sz="2400" smtClean="0">
                <a:ea typeface="宋体" panose="02010600030101010101" pitchFamily="2" charset="-122"/>
              </a:rPr>
              <a:t>I/O</a:t>
            </a:r>
            <a:r>
              <a:rPr lang="zh-CN" altLang="en-US" sz="2400" smtClean="0">
                <a:ea typeface="宋体" panose="02010600030101010101" pitchFamily="2" charset="-122"/>
              </a:rPr>
              <a:t>设备的关系</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8248799-4CEC-4DFE-8460-2769C97CFB77}" type="slidenum">
              <a:rPr lang="zh-CN" altLang="en-US" sz="1200">
                <a:solidFill>
                  <a:srgbClr val="898989"/>
                </a:solidFill>
              </a:rPr>
              <a:pPr/>
              <a:t>15</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8136"/>
                                        </p:tgtEl>
                                        <p:attrNameLst>
                                          <p:attrName>style.visibility</p:attrName>
                                        </p:attrNameLst>
                                      </p:cBhvr>
                                      <p:to>
                                        <p:strVal val="visible"/>
                                      </p:to>
                                    </p:set>
                                    <p:animEffect transition="in" filter="blinds(horizontal)">
                                      <p:cBhvr>
                                        <p:cTn id="7" dur="500"/>
                                        <p:tgtEl>
                                          <p:spTgt spid="558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8116"/>
                                        </p:tgtEl>
                                        <p:attrNameLst>
                                          <p:attrName>style.visibility</p:attrName>
                                        </p:attrNameLst>
                                      </p:cBhvr>
                                      <p:to>
                                        <p:strVal val="visible"/>
                                      </p:to>
                                    </p:set>
                                    <p:animEffect transition="in" filter="blinds(horizontal)">
                                      <p:cBhvr>
                                        <p:cTn id="12" dur="500"/>
                                        <p:tgtEl>
                                          <p:spTgt spid="558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8098"/>
                                        </p:tgtEl>
                                        <p:attrNameLst>
                                          <p:attrName>style.visibility</p:attrName>
                                        </p:attrNameLst>
                                      </p:cBhvr>
                                      <p:to>
                                        <p:strVal val="visible"/>
                                      </p:to>
                                    </p:set>
                                    <p:animEffect transition="in" filter="blinds(horizontal)">
                                      <p:cBhvr>
                                        <p:cTn id="17" dur="500"/>
                                        <p:tgtEl>
                                          <p:spTgt spid="558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0" y="3530046"/>
            <a:ext cx="8438322" cy="4819524"/>
          </a:xfrm>
        </p:spPr>
        <p:txBody>
          <a:bodyPr/>
          <a:lstStyle/>
          <a:p>
            <a:pPr marL="825500" lvl="1" indent="-342900">
              <a:lnSpc>
                <a:spcPct val="105000"/>
              </a:lnSpc>
              <a:spcBef>
                <a:spcPts val="600"/>
              </a:spcBef>
            </a:pPr>
            <a:r>
              <a:rPr lang="zh-CN" altLang="en-US" sz="2000" dirty="0" smtClean="0">
                <a:solidFill>
                  <a:srgbClr val="0000CC"/>
                </a:solidFill>
                <a:ea typeface="黑体" panose="02010609060101010101" pitchFamily="49" charset="-122"/>
              </a:rPr>
              <a:t>早期</a:t>
            </a:r>
            <a:r>
              <a:rPr lang="en-US" altLang="zh-CN" sz="2000" dirty="0" smtClean="0">
                <a:solidFill>
                  <a:srgbClr val="0000CC"/>
                </a:solidFill>
                <a:ea typeface="黑体" panose="02010609060101010101" pitchFamily="49" charset="-122"/>
              </a:rPr>
              <a:t>Intel</a:t>
            </a:r>
            <a:r>
              <a:rPr lang="zh-CN" altLang="en-US" sz="2000" dirty="0" smtClean="0">
                <a:solidFill>
                  <a:srgbClr val="0000CC"/>
                </a:solidFill>
                <a:ea typeface="黑体" panose="02010609060101010101" pitchFamily="49" charset="-122"/>
              </a:rPr>
              <a:t>架构使用，位于</a:t>
            </a:r>
            <a:r>
              <a:rPr lang="en-US" altLang="zh-CN" sz="2000" dirty="0" smtClean="0">
                <a:solidFill>
                  <a:srgbClr val="0000CC"/>
                </a:solidFill>
                <a:ea typeface="黑体" panose="02010609060101010101" pitchFamily="49" charset="-122"/>
              </a:rPr>
              <a:t>CPU</a:t>
            </a:r>
            <a:r>
              <a:rPr lang="zh-CN" altLang="en-US" sz="2000" dirty="0" smtClean="0">
                <a:solidFill>
                  <a:srgbClr val="0000CC"/>
                </a:solidFill>
                <a:ea typeface="黑体" panose="02010609060101010101" pitchFamily="49" charset="-122"/>
              </a:rPr>
              <a:t>芯片与北桥芯片之间互连</a:t>
            </a:r>
            <a:endParaRPr lang="en-US" altLang="zh-CN" sz="2000" dirty="0" smtClean="0">
              <a:solidFill>
                <a:srgbClr val="0000CC"/>
              </a:solidFill>
              <a:ea typeface="黑体" panose="02010609060101010101" pitchFamily="49" charset="-122"/>
            </a:endParaRPr>
          </a:p>
          <a:p>
            <a:pPr marL="825500" lvl="1" indent="-342900">
              <a:lnSpc>
                <a:spcPct val="105000"/>
              </a:lnSpc>
              <a:spcBef>
                <a:spcPts val="600"/>
              </a:spcBef>
            </a:pPr>
            <a:r>
              <a:rPr lang="zh-CN" altLang="en-US" sz="2000" dirty="0" smtClean="0">
                <a:solidFill>
                  <a:srgbClr val="0000CC"/>
                </a:solidFill>
                <a:ea typeface="黑体" panose="02010609060101010101" pitchFamily="49" charset="-122"/>
              </a:rPr>
              <a:t>从</a:t>
            </a:r>
            <a:r>
              <a:rPr lang="en-US" altLang="zh-CN" sz="2000" dirty="0" smtClean="0">
                <a:solidFill>
                  <a:srgbClr val="0000CC"/>
                </a:solidFill>
                <a:ea typeface="黑体" panose="02010609060101010101" pitchFamily="49" charset="-122"/>
              </a:rPr>
              <a:t>Pentium Pro</a:t>
            </a:r>
            <a:r>
              <a:rPr lang="zh-CN" altLang="en-US" sz="2000" dirty="0" smtClean="0">
                <a:solidFill>
                  <a:srgbClr val="0000CC"/>
                </a:solidFill>
                <a:ea typeface="黑体" panose="02010609060101010101" pitchFamily="49" charset="-122"/>
              </a:rPr>
              <a:t>开始，</a:t>
            </a:r>
            <a:r>
              <a:rPr lang="en-US" altLang="zh-CN" sz="2000" dirty="0" smtClean="0">
                <a:solidFill>
                  <a:srgbClr val="0000CC"/>
                </a:solidFill>
                <a:ea typeface="黑体" panose="02010609060101010101" pitchFamily="49" charset="-122"/>
              </a:rPr>
              <a:t>FSB</a:t>
            </a:r>
            <a:r>
              <a:rPr lang="zh-CN" altLang="en-US" sz="2000" dirty="0" smtClean="0">
                <a:solidFill>
                  <a:srgbClr val="0000CC"/>
                </a:solidFill>
                <a:ea typeface="黑体" panose="02010609060101010101" pitchFamily="49" charset="-122"/>
              </a:rPr>
              <a:t>采用</a:t>
            </a:r>
            <a:r>
              <a:rPr lang="en-US" altLang="zh-CN" sz="2000" dirty="0" smtClean="0">
                <a:solidFill>
                  <a:srgbClr val="0000CC"/>
                </a:solidFill>
                <a:ea typeface="黑体" panose="02010609060101010101" pitchFamily="49" charset="-122"/>
              </a:rPr>
              <a:t>quad pumped</a:t>
            </a:r>
            <a:r>
              <a:rPr lang="zh-CN" altLang="en-US" sz="2000" dirty="0" smtClean="0">
                <a:solidFill>
                  <a:srgbClr val="0000CC"/>
                </a:solidFill>
                <a:ea typeface="黑体" panose="02010609060101010101" pitchFamily="49" charset="-122"/>
              </a:rPr>
              <a:t>技术：每个总线时钟周期传送</a:t>
            </a:r>
            <a:r>
              <a:rPr lang="en-US" altLang="zh-CN" sz="2000" dirty="0" smtClean="0">
                <a:solidFill>
                  <a:srgbClr val="0000CC"/>
                </a:solidFill>
                <a:ea typeface="黑体" panose="02010609060101010101" pitchFamily="49" charset="-122"/>
              </a:rPr>
              <a:t>4</a:t>
            </a:r>
            <a:r>
              <a:rPr lang="zh-CN" altLang="en-US" sz="2000" dirty="0" smtClean="0">
                <a:solidFill>
                  <a:srgbClr val="0000CC"/>
                </a:solidFill>
                <a:ea typeface="黑体" panose="02010609060101010101" pitchFamily="49" charset="-122"/>
              </a:rPr>
              <a:t>次数据。</a:t>
            </a:r>
            <a:endParaRPr lang="en-US" altLang="zh-CN" sz="2000" dirty="0" smtClean="0">
              <a:solidFill>
                <a:srgbClr val="0000CC"/>
              </a:solidFill>
              <a:ea typeface="黑体" panose="02010609060101010101" pitchFamily="49" charset="-122"/>
            </a:endParaRPr>
          </a:p>
          <a:p>
            <a:pPr marL="825500" lvl="1" indent="-342900">
              <a:lnSpc>
                <a:spcPct val="105000"/>
              </a:lnSpc>
              <a:spcBef>
                <a:spcPts val="600"/>
              </a:spcBef>
            </a:pPr>
            <a:r>
              <a:rPr lang="zh-CN" altLang="en-US" sz="2000" dirty="0" smtClean="0">
                <a:solidFill>
                  <a:srgbClr val="0000CC"/>
                </a:solidFill>
                <a:ea typeface="黑体" panose="02010609060101010101" pitchFamily="49" charset="-122"/>
              </a:rPr>
              <a:t>若工作频率为</a:t>
            </a:r>
            <a:r>
              <a:rPr lang="en-US" altLang="zh-CN" sz="2000" dirty="0" smtClean="0">
                <a:solidFill>
                  <a:srgbClr val="0000CC"/>
                </a:solidFill>
                <a:ea typeface="黑体" panose="02010609060101010101" pitchFamily="49" charset="-122"/>
              </a:rPr>
              <a:t>1333MHz</a:t>
            </a:r>
            <a:r>
              <a:rPr lang="zh-CN" altLang="en-US" sz="2000" dirty="0" smtClean="0">
                <a:solidFill>
                  <a:srgbClr val="0000CC"/>
                </a:solidFill>
                <a:ea typeface="黑体" panose="02010609060101010101" pitchFamily="49" charset="-122"/>
              </a:rPr>
              <a:t>（实际单位应是</a:t>
            </a:r>
            <a:r>
              <a:rPr lang="en-US" altLang="zh-CN" sz="2000" dirty="0" smtClean="0">
                <a:solidFill>
                  <a:srgbClr val="0000CC"/>
                </a:solidFill>
                <a:ea typeface="黑体" panose="02010609060101010101" pitchFamily="49" charset="-122"/>
              </a:rPr>
              <a:t>MT/s</a:t>
            </a:r>
            <a:r>
              <a:rPr lang="zh-CN" altLang="en-US" sz="2000" dirty="0" smtClean="0">
                <a:solidFill>
                  <a:srgbClr val="0000CC"/>
                </a:solidFill>
                <a:ea typeface="黑体" panose="02010609060101010101" pitchFamily="49" charset="-122"/>
              </a:rPr>
              <a:t>，表示每秒传送</a:t>
            </a:r>
            <a:r>
              <a:rPr lang="en-US" altLang="zh-CN" sz="2000" dirty="0" smtClean="0">
                <a:solidFill>
                  <a:srgbClr val="0000CC"/>
                </a:solidFill>
                <a:ea typeface="黑体" panose="02010609060101010101" pitchFamily="49" charset="-122"/>
              </a:rPr>
              <a:t>1333M</a:t>
            </a:r>
            <a:r>
              <a:rPr lang="zh-CN" altLang="en-US" sz="2000" dirty="0" smtClean="0">
                <a:solidFill>
                  <a:srgbClr val="0000CC"/>
                </a:solidFill>
                <a:ea typeface="黑体" panose="02010609060101010101" pitchFamily="49" charset="-122"/>
              </a:rPr>
              <a:t>次数据，实际时钟频率为</a:t>
            </a:r>
            <a:r>
              <a:rPr lang="en-US" altLang="zh-CN" sz="2000" dirty="0" smtClean="0">
                <a:solidFill>
                  <a:srgbClr val="0000CC"/>
                </a:solidFill>
                <a:ea typeface="黑体" panose="02010609060101010101" pitchFamily="49" charset="-122"/>
              </a:rPr>
              <a:t>333MHz</a:t>
            </a:r>
            <a:r>
              <a:rPr lang="zh-CN" altLang="en-US" sz="2000" dirty="0" smtClean="0">
                <a:solidFill>
                  <a:srgbClr val="0000CC"/>
                </a:solidFill>
                <a:ea typeface="黑体" panose="02010609060101010101" pitchFamily="49" charset="-122"/>
              </a:rPr>
              <a:t>），总线宽度为</a:t>
            </a:r>
            <a:r>
              <a:rPr lang="en-US" altLang="zh-CN" sz="2000" dirty="0" smtClean="0">
                <a:solidFill>
                  <a:srgbClr val="0000CC"/>
                </a:solidFill>
                <a:ea typeface="黑体" panose="02010609060101010101" pitchFamily="49" charset="-122"/>
              </a:rPr>
              <a:t>64</a:t>
            </a:r>
            <a:r>
              <a:rPr lang="zh-CN" altLang="en-US" sz="2000" dirty="0" smtClean="0">
                <a:solidFill>
                  <a:srgbClr val="0000CC"/>
                </a:solidFill>
                <a:ea typeface="黑体" panose="02010609060101010101" pitchFamily="49" charset="-122"/>
              </a:rPr>
              <a:t>位，则总线带宽为</a:t>
            </a:r>
            <a:r>
              <a:rPr lang="en-US" altLang="zh-CN" sz="2000" dirty="0" smtClean="0">
                <a:solidFill>
                  <a:srgbClr val="0000CC"/>
                </a:solidFill>
                <a:ea typeface="黑体" panose="02010609060101010101" pitchFamily="49" charset="-122"/>
              </a:rPr>
              <a:t>1333MT/s×8B=10.5GB/s</a:t>
            </a:r>
            <a:r>
              <a:rPr lang="zh-CN" altLang="en-US" sz="2000" dirty="0" smtClean="0">
                <a:solidFill>
                  <a:srgbClr val="0000CC"/>
                </a:solidFill>
                <a:ea typeface="黑体" panose="02010609060101010101" pitchFamily="49" charset="-122"/>
              </a:rPr>
              <a:t>。</a:t>
            </a:r>
            <a:endParaRPr lang="en-US" altLang="zh-CN" sz="2000" dirty="0" smtClean="0">
              <a:solidFill>
                <a:srgbClr val="0000CC"/>
              </a:solidFill>
              <a:ea typeface="黑体" panose="02010609060101010101" pitchFamily="49" charset="-122"/>
            </a:endParaRPr>
          </a:p>
          <a:p>
            <a:pPr marL="825500" lvl="1" indent="-342900">
              <a:lnSpc>
                <a:spcPct val="105000"/>
              </a:lnSpc>
              <a:spcBef>
                <a:spcPts val="600"/>
              </a:spcBef>
            </a:pPr>
            <a:r>
              <a:rPr lang="zh-CN" altLang="en-US" sz="2000" dirty="0">
                <a:solidFill>
                  <a:srgbClr val="0000CC"/>
                </a:solidFill>
                <a:ea typeface="黑体" panose="02010609060101010101" pitchFamily="49" charset="-122"/>
              </a:rPr>
              <a:t>由于新的</a:t>
            </a:r>
            <a:r>
              <a:rPr lang="en-US" altLang="zh-CN" sz="2000" dirty="0">
                <a:solidFill>
                  <a:srgbClr val="0000CC"/>
                </a:solidFill>
                <a:ea typeface="黑体" panose="02010609060101010101" pitchFamily="49" charset="-122"/>
              </a:rPr>
              <a:t>QPI</a:t>
            </a:r>
            <a:r>
              <a:rPr lang="zh-CN" altLang="en-US" sz="2000" dirty="0">
                <a:solidFill>
                  <a:srgbClr val="0000CC"/>
                </a:solidFill>
                <a:ea typeface="黑体" panose="02010609060101010101" pitchFamily="49" charset="-122"/>
              </a:rPr>
              <a:t>总线技术的出现，从第二代</a:t>
            </a:r>
            <a:r>
              <a:rPr lang="en-US" altLang="zh-CN" sz="2000" dirty="0">
                <a:solidFill>
                  <a:srgbClr val="0000CC"/>
                </a:solidFill>
                <a:ea typeface="黑体" panose="02010609060101010101" pitchFamily="49" charset="-122"/>
              </a:rPr>
              <a:t>Core </a:t>
            </a:r>
            <a:r>
              <a:rPr lang="en-US" altLang="zh-CN" sz="2000" dirty="0" smtClean="0">
                <a:solidFill>
                  <a:srgbClr val="0000CC"/>
                </a:solidFill>
                <a:ea typeface="黑体" panose="02010609060101010101" pitchFamily="49" charset="-122"/>
              </a:rPr>
              <a:t>i7</a:t>
            </a:r>
            <a:r>
              <a:rPr lang="zh-CN" altLang="en-US" sz="2000" dirty="0" smtClean="0">
                <a:solidFill>
                  <a:srgbClr val="0000CC"/>
                </a:solidFill>
                <a:ea typeface="黑体" panose="02010609060101010101" pitchFamily="49" charset="-122"/>
              </a:rPr>
              <a:t>以及</a:t>
            </a:r>
            <a:r>
              <a:rPr lang="en-US" altLang="zh-CN" sz="2000" dirty="0" smtClean="0">
                <a:solidFill>
                  <a:srgbClr val="0000CC"/>
                </a:solidFill>
                <a:ea typeface="黑体" panose="02010609060101010101" pitchFamily="49" charset="-122"/>
              </a:rPr>
              <a:t>Core </a:t>
            </a:r>
            <a:r>
              <a:rPr lang="en-US" altLang="zh-CN" sz="2000" dirty="0">
                <a:solidFill>
                  <a:srgbClr val="0000CC"/>
                </a:solidFill>
                <a:ea typeface="黑体" panose="02010609060101010101" pitchFamily="49" charset="-122"/>
              </a:rPr>
              <a:t>i5</a:t>
            </a:r>
            <a:r>
              <a:rPr lang="zh-CN" altLang="en-US" sz="2000" dirty="0">
                <a:solidFill>
                  <a:srgbClr val="0000CC"/>
                </a:solidFill>
                <a:ea typeface="黑体" panose="02010609060101010101" pitchFamily="49" charset="-122"/>
              </a:rPr>
              <a:t>、</a:t>
            </a:r>
            <a:r>
              <a:rPr lang="en-US" altLang="zh-CN" sz="2000" dirty="0">
                <a:solidFill>
                  <a:srgbClr val="0000CC"/>
                </a:solidFill>
                <a:ea typeface="黑体" panose="02010609060101010101" pitchFamily="49" charset="-122"/>
              </a:rPr>
              <a:t>Core </a:t>
            </a:r>
            <a:r>
              <a:rPr lang="en-US" altLang="zh-CN" sz="2000" dirty="0" smtClean="0">
                <a:solidFill>
                  <a:srgbClr val="0000CC"/>
                </a:solidFill>
                <a:ea typeface="黑体" panose="02010609060101010101" pitchFamily="49" charset="-122"/>
              </a:rPr>
              <a:t>i3 CPU</a:t>
            </a:r>
            <a:r>
              <a:rPr lang="zh-CN" altLang="en-US" sz="2000" dirty="0">
                <a:solidFill>
                  <a:srgbClr val="0000CC"/>
                </a:solidFill>
                <a:ea typeface="黑体" panose="02010609060101010101" pitchFamily="49" charset="-122"/>
              </a:rPr>
              <a:t>就不使用</a:t>
            </a:r>
            <a:r>
              <a:rPr lang="en-US" altLang="zh-CN" sz="2000" dirty="0">
                <a:solidFill>
                  <a:srgbClr val="0000CC"/>
                </a:solidFill>
                <a:ea typeface="黑体" panose="02010609060101010101" pitchFamily="49" charset="-122"/>
              </a:rPr>
              <a:t>FSB</a:t>
            </a:r>
            <a:r>
              <a:rPr lang="zh-CN" altLang="en-US" sz="2000" dirty="0">
                <a:solidFill>
                  <a:srgbClr val="0000CC"/>
                </a:solidFill>
                <a:ea typeface="黑体" panose="02010609060101010101" pitchFamily="49" charset="-122"/>
              </a:rPr>
              <a:t>总线了。</a:t>
            </a:r>
            <a:endParaRPr lang="en-US" altLang="zh-CN" sz="2000" dirty="0">
              <a:solidFill>
                <a:srgbClr val="0000CC"/>
              </a:solidFill>
              <a:ea typeface="黑体" panose="02010609060101010101" pitchFamily="49" charset="-122"/>
            </a:endParaRPr>
          </a:p>
          <a:p>
            <a:pPr marL="825500" lvl="1" indent="-342900">
              <a:lnSpc>
                <a:spcPct val="105000"/>
              </a:lnSpc>
              <a:spcBef>
                <a:spcPts val="600"/>
              </a:spcBef>
            </a:pPr>
            <a:endParaRPr lang="en-US" altLang="zh-CN" sz="2000" dirty="0">
              <a:latin typeface="微软雅黑" panose="020B0503020204020204" pitchFamily="34" charset="-122"/>
              <a:ea typeface="微软雅黑" panose="020B0503020204020204" pitchFamily="34" charset="-122"/>
            </a:endParaRPr>
          </a:p>
          <a:p>
            <a:pPr marL="825500" lvl="1" indent="-342900">
              <a:lnSpc>
                <a:spcPct val="105000"/>
              </a:lnSpc>
              <a:spcBef>
                <a:spcPts val="600"/>
              </a:spcBef>
            </a:pPr>
            <a:endParaRPr lang="en-US" altLang="zh-CN" sz="2000" dirty="0">
              <a:latin typeface="微软雅黑" panose="020B0503020204020204" pitchFamily="34" charset="-122"/>
              <a:ea typeface="微软雅黑" panose="020B0503020204020204" pitchFamily="34" charset="-122"/>
            </a:endParaRPr>
          </a:p>
          <a:p>
            <a:pPr marL="825500" lvl="1" indent="-342900">
              <a:lnSpc>
                <a:spcPct val="105000"/>
              </a:lnSpc>
              <a:spcBef>
                <a:spcPts val="600"/>
              </a:spcBef>
            </a:pPr>
            <a:endParaRPr lang="en-US" altLang="zh-CN" sz="1900" dirty="0" smtClean="0">
              <a:solidFill>
                <a:srgbClr val="0000CC"/>
              </a:solidFill>
              <a:ea typeface="黑体" panose="02010609060101010101" pitchFamily="49" charset="-122"/>
            </a:endParaRPr>
          </a:p>
          <a:p>
            <a:pPr marL="342900" indent="-342900">
              <a:lnSpc>
                <a:spcPct val="105000"/>
              </a:lnSpc>
              <a:spcBef>
                <a:spcPts val="600"/>
              </a:spcBef>
            </a:pPr>
            <a:endParaRPr lang="en-US" altLang="zh-CN" sz="1900" dirty="0" smtClean="0">
              <a:solidFill>
                <a:srgbClr val="0000CC"/>
              </a:solidFill>
              <a:ea typeface="黑体" panose="02010609060101010101" pitchFamily="49" charset="-122"/>
            </a:endParaRPr>
          </a:p>
          <a:p>
            <a:pPr marL="825500" lvl="1" indent="-342900">
              <a:lnSpc>
                <a:spcPct val="105000"/>
              </a:lnSpc>
              <a:spcBef>
                <a:spcPts val="600"/>
              </a:spcBef>
            </a:pPr>
            <a:endParaRPr lang="en-US" altLang="zh-CN" sz="1900" dirty="0" smtClean="0">
              <a:solidFill>
                <a:srgbClr val="0000CC"/>
              </a:solidFill>
              <a:ea typeface="黑体" panose="02010609060101010101" pitchFamily="49" charset="-122"/>
            </a:endParaRPr>
          </a:p>
        </p:txBody>
      </p:sp>
      <p:sp>
        <p:nvSpPr>
          <p:cNvPr id="50179"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2800" dirty="0">
                <a:solidFill>
                  <a:srgbClr val="C90122"/>
                </a:solidFill>
                <a:ea typeface="宋体" panose="02010600030101010101" pitchFamily="2" charset="-122"/>
              </a:rPr>
              <a:t>处理器</a:t>
            </a:r>
            <a:r>
              <a:rPr lang="zh-CN" altLang="en-US" sz="2800" dirty="0" smtClean="0">
                <a:solidFill>
                  <a:srgbClr val="C90122"/>
                </a:solidFill>
                <a:ea typeface="宋体" panose="02010600030101010101" pitchFamily="2" charset="-122"/>
              </a:rPr>
              <a:t>总线</a:t>
            </a:r>
            <a:r>
              <a:rPr lang="en-US" altLang="zh-CN" sz="2800" dirty="0" smtClean="0">
                <a:solidFill>
                  <a:srgbClr val="C90122"/>
                </a:solidFill>
                <a:ea typeface="宋体" panose="02010600030101010101" pitchFamily="2" charset="-122"/>
              </a:rPr>
              <a:t>---FSB</a:t>
            </a:r>
            <a:endParaRPr lang="zh-CN" altLang="en-US" sz="2800" dirty="0">
              <a:solidFill>
                <a:srgbClr val="C90122"/>
              </a:solidFill>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41D2F7E-689B-41BA-9BDC-890B51943F26}" type="slidenum">
              <a:rPr lang="zh-CN" altLang="en-US" sz="1200">
                <a:solidFill>
                  <a:srgbClr val="898989"/>
                </a:solidFill>
              </a:rPr>
              <a:pPr/>
              <a:t>16</a:t>
            </a:fld>
            <a:endParaRPr lang="zh-CN" altLang="en-US" sz="1200">
              <a:solidFill>
                <a:srgbClr val="898989"/>
              </a:solidFill>
            </a:endParaRPr>
          </a:p>
        </p:txBody>
      </p:sp>
      <p:pic>
        <p:nvPicPr>
          <p:cNvPr id="119812" name="Picture 4" descr="CPU的快速互联通道(QPI)详解_芯片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930" y="137299"/>
            <a:ext cx="5208379" cy="330163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22975" y="776908"/>
            <a:ext cx="4096186" cy="1061829"/>
          </a:xfrm>
          <a:prstGeom prst="rect">
            <a:avLst/>
          </a:prstGeom>
          <a:noFill/>
        </p:spPr>
        <p:txBody>
          <a:bodyPr wrap="none" rtlCol="0">
            <a:spAutoFit/>
          </a:bodyPr>
          <a:lstStyle/>
          <a:p>
            <a:pPr marL="342900" indent="-342900">
              <a:lnSpc>
                <a:spcPct val="105000"/>
              </a:lnSpc>
              <a:spcBef>
                <a:spcPts val="600"/>
              </a:spcBef>
            </a:pPr>
            <a:r>
              <a:rPr lang="zh-CN" altLang="en-US" sz="2000" dirty="0">
                <a:solidFill>
                  <a:srgbClr val="663300"/>
                </a:solidFill>
                <a:ea typeface="黑体" panose="02010609060101010101" pitchFamily="49" charset="-122"/>
              </a:rPr>
              <a:t>前端总线（</a:t>
            </a:r>
            <a:r>
              <a:rPr lang="en-US" altLang="zh-CN" sz="2000" dirty="0">
                <a:solidFill>
                  <a:srgbClr val="663300"/>
                </a:solidFill>
                <a:ea typeface="黑体" panose="02010609060101010101" pitchFamily="49" charset="-122"/>
              </a:rPr>
              <a:t>Front Side Bus</a:t>
            </a:r>
            <a:r>
              <a:rPr lang="zh-CN" altLang="en-US" sz="2000" dirty="0">
                <a:solidFill>
                  <a:srgbClr val="663300"/>
                </a:solidFill>
                <a:ea typeface="黑体" panose="02010609060101010101" pitchFamily="49" charset="-122"/>
              </a:rPr>
              <a:t>，</a:t>
            </a:r>
            <a:r>
              <a:rPr lang="en-US" altLang="zh-CN" sz="2000" dirty="0">
                <a:solidFill>
                  <a:srgbClr val="663300"/>
                </a:solidFill>
                <a:ea typeface="黑体" panose="02010609060101010101" pitchFamily="49" charset="-122"/>
              </a:rPr>
              <a:t>FSB</a:t>
            </a:r>
            <a:r>
              <a:rPr lang="zh-CN" altLang="en-US" sz="2000" dirty="0">
                <a:solidFill>
                  <a:srgbClr val="663300"/>
                </a:solidFill>
                <a:ea typeface="黑体" panose="02010609060101010101" pitchFamily="49" charset="-122"/>
              </a:rPr>
              <a:t>）</a:t>
            </a:r>
            <a:endParaRPr lang="en-US" altLang="zh-CN" sz="2000" dirty="0">
              <a:solidFill>
                <a:srgbClr val="663300"/>
              </a:solidFill>
              <a:ea typeface="黑体" panose="02010609060101010101" pitchFamily="49" charset="-122"/>
            </a:endParaRPr>
          </a:p>
          <a:p>
            <a:pPr marL="825500" lvl="1" indent="-342900">
              <a:lnSpc>
                <a:spcPct val="105000"/>
              </a:lnSpc>
              <a:spcBef>
                <a:spcPts val="600"/>
              </a:spcBef>
            </a:pPr>
            <a:r>
              <a:rPr lang="zh-CN" altLang="en-US" sz="2000" dirty="0">
                <a:solidFill>
                  <a:srgbClr val="0000CC"/>
                </a:solidFill>
                <a:ea typeface="黑体" panose="02010609060101010101" pitchFamily="49" charset="-122"/>
              </a:rPr>
              <a:t>并行传输、同步定时方式</a:t>
            </a:r>
            <a:endParaRPr lang="en-US" altLang="zh-CN" sz="2000" dirty="0">
              <a:solidFill>
                <a:srgbClr val="0000CC"/>
              </a:solidFill>
              <a:ea typeface="黑体"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6930">
                                            <p:txEl>
                                              <p:pRg st="0" end="0"/>
                                            </p:txEl>
                                          </p:spTgt>
                                        </p:tgtEl>
                                        <p:attrNameLst>
                                          <p:attrName>style.visibility</p:attrName>
                                        </p:attrNameLst>
                                      </p:cBhvr>
                                      <p:to>
                                        <p:strVal val="visible"/>
                                      </p:to>
                                    </p:set>
                                    <p:animEffect transition="in" filter="blinds(horizontal)">
                                      <p:cBhvr>
                                        <p:cTn id="7" dur="500"/>
                                        <p:tgtEl>
                                          <p:spTgt spid="6369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12" dur="500"/>
                                        <p:tgtEl>
                                          <p:spTgt spid="6369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7" dur="500"/>
                                        <p:tgtEl>
                                          <p:spTgt spid="6369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6930">
                                            <p:txEl>
                                              <p:pRg st="3" end="3"/>
                                            </p:txEl>
                                          </p:spTgt>
                                        </p:tgtEl>
                                        <p:attrNameLst>
                                          <p:attrName>style.visibility</p:attrName>
                                        </p:attrNameLst>
                                      </p:cBhvr>
                                      <p:to>
                                        <p:strVal val="visible"/>
                                      </p:to>
                                    </p:set>
                                    <p:animEffect transition="in" filter="blinds(horizontal)">
                                      <p:cBhvr>
                                        <p:cTn id="22" dur="500"/>
                                        <p:tgtEl>
                                          <p:spTgt spid="6369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0" y="3532696"/>
            <a:ext cx="9144000" cy="3583032"/>
          </a:xfrm>
        </p:spPr>
        <p:txBody>
          <a:bodyPr/>
          <a:lstStyle/>
          <a:p>
            <a:pPr marL="825500" lvl="1" indent="-342900">
              <a:lnSpc>
                <a:spcPct val="105000"/>
              </a:lnSpc>
              <a:spcBef>
                <a:spcPts val="600"/>
              </a:spcBef>
            </a:pPr>
            <a:r>
              <a:rPr lang="en-US" altLang="zh-CN" sz="1900" dirty="0" smtClean="0">
                <a:solidFill>
                  <a:srgbClr val="0000CC"/>
                </a:solidFill>
                <a:ea typeface="黑体" panose="02010609060101010101" pitchFamily="49" charset="-122"/>
              </a:rPr>
              <a:t>QPI</a:t>
            </a:r>
            <a:r>
              <a:rPr lang="zh-CN" altLang="en-US" sz="1900" dirty="0" smtClean="0">
                <a:solidFill>
                  <a:srgbClr val="0000CC"/>
                </a:solidFill>
                <a:ea typeface="黑体" panose="02010609060101010101" pitchFamily="49" charset="-122"/>
              </a:rPr>
              <a:t>是基于包交换的串行、高速</a:t>
            </a:r>
            <a:r>
              <a:rPr lang="zh-CN" altLang="en-US" sz="1900" dirty="0">
                <a:solidFill>
                  <a:srgbClr val="0000CC"/>
                </a:solidFill>
                <a:ea typeface="黑体" panose="02010609060101010101" pitchFamily="49" charset="-122"/>
              </a:rPr>
              <a:t>点对点连接。每个</a:t>
            </a:r>
            <a:r>
              <a:rPr lang="en-US" altLang="zh-CN" sz="1900" dirty="0">
                <a:solidFill>
                  <a:srgbClr val="0000CC"/>
                </a:solidFill>
                <a:ea typeface="黑体" panose="02010609060101010101" pitchFamily="49" charset="-122"/>
              </a:rPr>
              <a:t>QPI</a:t>
            </a:r>
            <a:r>
              <a:rPr lang="zh-CN" altLang="en-US" sz="1900" dirty="0">
                <a:solidFill>
                  <a:srgbClr val="0000CC"/>
                </a:solidFill>
                <a:ea typeface="黑体" panose="02010609060101010101" pitchFamily="49" charset="-122"/>
              </a:rPr>
              <a:t>数据包长</a:t>
            </a:r>
            <a:r>
              <a:rPr lang="en-US" altLang="zh-CN" sz="1900" dirty="0">
                <a:solidFill>
                  <a:srgbClr val="0000CC"/>
                </a:solidFill>
                <a:ea typeface="黑体" panose="02010609060101010101" pitchFamily="49" charset="-122"/>
              </a:rPr>
              <a:t>80</a:t>
            </a:r>
            <a:r>
              <a:rPr lang="zh-CN" altLang="en-US" sz="1900" dirty="0" smtClean="0">
                <a:solidFill>
                  <a:srgbClr val="0000CC"/>
                </a:solidFill>
                <a:ea typeface="黑体" panose="02010609060101010101" pitchFamily="49" charset="-122"/>
              </a:rPr>
              <a:t>位。</a:t>
            </a:r>
            <a:endParaRPr lang="en-US" altLang="zh-CN" sz="1900" dirty="0" smtClean="0">
              <a:solidFill>
                <a:srgbClr val="0000CC"/>
              </a:solidFill>
              <a:ea typeface="黑体" panose="02010609060101010101" pitchFamily="49" charset="-122"/>
            </a:endParaRPr>
          </a:p>
          <a:p>
            <a:pPr marL="825500" lvl="1" indent="-342900">
              <a:lnSpc>
                <a:spcPct val="105000"/>
              </a:lnSpc>
              <a:spcBef>
                <a:spcPts val="600"/>
              </a:spcBef>
            </a:pPr>
            <a:r>
              <a:rPr lang="zh-CN" altLang="en-US" sz="1900" dirty="0" smtClean="0">
                <a:solidFill>
                  <a:srgbClr val="0000CC"/>
                </a:solidFill>
                <a:ea typeface="黑体" panose="02010609060101010101" pitchFamily="49" charset="-122"/>
              </a:rPr>
              <a:t>发送方和接收方有各自的</a:t>
            </a:r>
            <a:r>
              <a:rPr lang="zh-CN" altLang="en-US" sz="1900" dirty="0">
                <a:solidFill>
                  <a:srgbClr val="0000CC"/>
                </a:solidFill>
                <a:ea typeface="黑体" panose="02010609060101010101" pitchFamily="49" charset="-122"/>
              </a:rPr>
              <a:t>时钟信号</a:t>
            </a:r>
            <a:r>
              <a:rPr lang="zh-CN" altLang="en-US" sz="1900" dirty="0" smtClean="0">
                <a:solidFill>
                  <a:srgbClr val="0000CC"/>
                </a:solidFill>
                <a:ea typeface="黑体" panose="02010609060101010101" pitchFamily="49" charset="-122"/>
              </a:rPr>
              <a:t>，总线有</a:t>
            </a:r>
            <a:r>
              <a:rPr lang="en-US" altLang="zh-CN" sz="1900" dirty="0">
                <a:solidFill>
                  <a:srgbClr val="0000CC"/>
                </a:solidFill>
                <a:ea typeface="黑体" panose="02010609060101010101" pitchFamily="49" charset="-122"/>
              </a:rPr>
              <a:t>20</a:t>
            </a:r>
            <a:r>
              <a:rPr lang="zh-CN" altLang="en-US" sz="1900" dirty="0">
                <a:solidFill>
                  <a:srgbClr val="0000CC"/>
                </a:solidFill>
                <a:ea typeface="黑体" panose="02010609060101010101" pitchFamily="49" charset="-122"/>
              </a:rPr>
              <a:t>条数据</a:t>
            </a:r>
            <a:r>
              <a:rPr lang="zh-CN" altLang="en-US" sz="1900" dirty="0" smtClean="0">
                <a:solidFill>
                  <a:srgbClr val="0000CC"/>
                </a:solidFill>
                <a:ea typeface="黑体" panose="02010609060101010101" pitchFamily="49" charset="-122"/>
              </a:rPr>
              <a:t>线，每条数据线为一个双向的串行传输通道，因此双方都有</a:t>
            </a:r>
            <a:r>
              <a:rPr lang="en-US" altLang="zh-CN" sz="1900" dirty="0" smtClean="0">
                <a:solidFill>
                  <a:srgbClr val="0000CC"/>
                </a:solidFill>
                <a:ea typeface="黑体" panose="02010609060101010101" pitchFamily="49" charset="-122"/>
              </a:rPr>
              <a:t>20</a:t>
            </a:r>
            <a:r>
              <a:rPr lang="zh-CN" altLang="en-US" sz="1900" dirty="0" smtClean="0">
                <a:solidFill>
                  <a:srgbClr val="0000CC"/>
                </a:solidFill>
                <a:ea typeface="黑体" panose="02010609060101010101" pitchFamily="49" charset="-122"/>
              </a:rPr>
              <a:t>个传输通道。</a:t>
            </a:r>
            <a:endParaRPr lang="en-US" altLang="zh-CN" sz="1900" dirty="0" smtClean="0">
              <a:solidFill>
                <a:srgbClr val="0000CC"/>
              </a:solidFill>
              <a:ea typeface="黑体" panose="02010609060101010101" pitchFamily="49" charset="-122"/>
            </a:endParaRPr>
          </a:p>
          <a:p>
            <a:pPr marL="825500" lvl="1" indent="-342900">
              <a:lnSpc>
                <a:spcPct val="105000"/>
              </a:lnSpc>
              <a:spcBef>
                <a:spcPts val="600"/>
              </a:spcBef>
            </a:pPr>
            <a:r>
              <a:rPr lang="en-US" altLang="zh-CN" sz="1900" dirty="0" smtClean="0">
                <a:solidFill>
                  <a:srgbClr val="0000CC"/>
                </a:solidFill>
                <a:ea typeface="黑体" panose="02010609060101010101" pitchFamily="49" charset="-122"/>
              </a:rPr>
              <a:t>QPI</a:t>
            </a:r>
            <a:r>
              <a:rPr lang="zh-CN" altLang="en-US" sz="1900" dirty="0" smtClean="0">
                <a:solidFill>
                  <a:srgbClr val="0000CC"/>
                </a:solidFill>
                <a:ea typeface="黑体" panose="02010609060101010101" pitchFamily="49" charset="-122"/>
              </a:rPr>
              <a:t>的</a:t>
            </a:r>
            <a:r>
              <a:rPr lang="zh-CN" altLang="en-US" sz="1900" dirty="0">
                <a:solidFill>
                  <a:srgbClr val="0000CC"/>
                </a:solidFill>
                <a:ea typeface="黑体" panose="02010609060101010101" pitchFamily="49" charset="-122"/>
              </a:rPr>
              <a:t>一</a:t>
            </a:r>
            <a:r>
              <a:rPr lang="zh-CN" altLang="en-US" sz="1900" dirty="0" smtClean="0">
                <a:solidFill>
                  <a:srgbClr val="0000CC"/>
                </a:solidFill>
                <a:ea typeface="黑体" panose="02010609060101010101" pitchFamily="49" charset="-122"/>
              </a:rPr>
              <a:t>个时钟周期传两次，故一个方向每次可传</a:t>
            </a:r>
            <a:r>
              <a:rPr lang="en-US" altLang="zh-CN" sz="1900" dirty="0" smtClean="0">
                <a:solidFill>
                  <a:srgbClr val="0000CC"/>
                </a:solidFill>
                <a:ea typeface="黑体" panose="02010609060101010101" pitchFamily="49" charset="-122"/>
              </a:rPr>
              <a:t>20</a:t>
            </a:r>
            <a:r>
              <a:rPr lang="zh-CN" altLang="en-US" sz="1900" dirty="0" smtClean="0">
                <a:solidFill>
                  <a:srgbClr val="0000CC"/>
                </a:solidFill>
                <a:ea typeface="黑体" panose="02010609060101010101" pitchFamily="49" charset="-122"/>
              </a:rPr>
              <a:t>位，其中</a:t>
            </a:r>
            <a:r>
              <a:rPr lang="en-US" altLang="zh-CN" sz="1900" dirty="0" smtClean="0">
                <a:solidFill>
                  <a:srgbClr val="0000CC"/>
                </a:solidFill>
                <a:ea typeface="黑体" panose="02010609060101010101" pitchFamily="49" charset="-122"/>
              </a:rPr>
              <a:t>16</a:t>
            </a:r>
            <a:r>
              <a:rPr lang="zh-CN" altLang="en-US" sz="1900" dirty="0" smtClean="0">
                <a:solidFill>
                  <a:srgbClr val="0000CC"/>
                </a:solidFill>
                <a:ea typeface="黑体" panose="02010609060101010101" pitchFamily="49" charset="-122"/>
              </a:rPr>
              <a:t>位数据，</a:t>
            </a:r>
            <a:r>
              <a:rPr lang="en-US" altLang="zh-CN" sz="1900" dirty="0" smtClean="0">
                <a:solidFill>
                  <a:srgbClr val="0000CC"/>
                </a:solidFill>
                <a:ea typeface="黑体" panose="02010609060101010101" pitchFamily="49" charset="-122"/>
              </a:rPr>
              <a:t>4</a:t>
            </a:r>
            <a:r>
              <a:rPr lang="zh-CN" altLang="en-US" sz="1900" dirty="0" smtClean="0">
                <a:solidFill>
                  <a:srgbClr val="0000CC"/>
                </a:solidFill>
                <a:ea typeface="黑体" panose="02010609060101010101" pitchFamily="49" charset="-122"/>
              </a:rPr>
              <a:t>位校验位。</a:t>
            </a:r>
            <a:endParaRPr lang="en-US" altLang="zh-CN" sz="1900" dirty="0" smtClean="0">
              <a:solidFill>
                <a:srgbClr val="0000CC"/>
              </a:solidFill>
              <a:ea typeface="黑体" panose="02010609060101010101" pitchFamily="49" charset="-122"/>
            </a:endParaRPr>
          </a:p>
          <a:p>
            <a:pPr marL="825500" lvl="1" indent="-342900">
              <a:lnSpc>
                <a:spcPct val="105000"/>
              </a:lnSpc>
              <a:spcBef>
                <a:spcPts val="600"/>
              </a:spcBef>
            </a:pPr>
            <a:r>
              <a:rPr lang="en-US" altLang="zh-CN" sz="1900" dirty="0" smtClean="0">
                <a:solidFill>
                  <a:srgbClr val="FF0000"/>
                </a:solidFill>
                <a:ea typeface="黑体" panose="02010609060101010101" pitchFamily="49" charset="-122"/>
              </a:rPr>
              <a:t>QPI</a:t>
            </a:r>
            <a:r>
              <a:rPr lang="zh-CN" altLang="en-US" sz="1900" dirty="0" smtClean="0">
                <a:solidFill>
                  <a:srgbClr val="FF0000"/>
                </a:solidFill>
                <a:ea typeface="黑体" panose="02010609060101010101" pitchFamily="49" charset="-122"/>
              </a:rPr>
              <a:t>总线带宽为</a:t>
            </a:r>
            <a:r>
              <a:rPr lang="zh-CN" altLang="en-US" sz="1900" dirty="0" smtClean="0">
                <a:solidFill>
                  <a:srgbClr val="0000CC"/>
                </a:solidFill>
                <a:ea typeface="黑体" panose="02010609060101010101" pitchFamily="49" charset="-122"/>
              </a:rPr>
              <a:t>：每秒传送次数</a:t>
            </a:r>
            <a:r>
              <a:rPr lang="en-US" altLang="zh-CN" sz="1900" dirty="0" smtClean="0">
                <a:solidFill>
                  <a:srgbClr val="0000CC"/>
                </a:solidFill>
                <a:ea typeface="黑体" panose="02010609060101010101" pitchFamily="49" charset="-122"/>
              </a:rPr>
              <a:t>×2B×2</a:t>
            </a:r>
            <a:r>
              <a:rPr lang="zh-CN" altLang="en-US" sz="1900" dirty="0" smtClean="0">
                <a:solidFill>
                  <a:srgbClr val="0000CC"/>
                </a:solidFill>
                <a:ea typeface="黑体" panose="02010609060101010101" pitchFamily="49" charset="-122"/>
              </a:rPr>
              <a:t>  （按有效数据位计算）</a:t>
            </a:r>
            <a:endParaRPr lang="en-US" altLang="zh-CN" sz="1900" dirty="0" smtClean="0">
              <a:solidFill>
                <a:srgbClr val="0000CC"/>
              </a:solidFill>
              <a:ea typeface="黑体" panose="02010609060101010101" pitchFamily="49" charset="-122"/>
            </a:endParaRPr>
          </a:p>
          <a:p>
            <a:pPr marL="825500" lvl="1" indent="-342900">
              <a:lnSpc>
                <a:spcPct val="105000"/>
              </a:lnSpc>
              <a:spcBef>
                <a:spcPts val="600"/>
              </a:spcBef>
            </a:pPr>
            <a:r>
              <a:rPr lang="en-US" altLang="zh-CN" sz="1900" dirty="0" smtClean="0">
                <a:solidFill>
                  <a:srgbClr val="0000CC"/>
                </a:solidFill>
                <a:ea typeface="黑体" panose="02010609060101010101" pitchFamily="49" charset="-122"/>
              </a:rPr>
              <a:t>QPI</a:t>
            </a:r>
            <a:r>
              <a:rPr lang="zh-CN" altLang="en-US" sz="1900" dirty="0" smtClean="0">
                <a:solidFill>
                  <a:srgbClr val="0000CC"/>
                </a:solidFill>
                <a:ea typeface="黑体" panose="02010609060101010101" pitchFamily="49" charset="-122"/>
              </a:rPr>
              <a:t>总线的速度单位（工作频率）为</a:t>
            </a:r>
            <a:r>
              <a:rPr lang="en-US" altLang="zh-CN" sz="1900" dirty="0" smtClean="0">
                <a:solidFill>
                  <a:srgbClr val="0000CC"/>
                </a:solidFill>
                <a:ea typeface="黑体" panose="02010609060101010101" pitchFamily="49" charset="-122"/>
              </a:rPr>
              <a:t>GT/s</a:t>
            </a:r>
            <a:r>
              <a:rPr lang="zh-CN" altLang="en-US" sz="1900" dirty="0" smtClean="0">
                <a:solidFill>
                  <a:srgbClr val="0000CC"/>
                </a:solidFill>
                <a:ea typeface="黑体" panose="02010609060101010101" pitchFamily="49" charset="-122"/>
              </a:rPr>
              <a:t>，表示每秒传送多少</a:t>
            </a:r>
            <a:r>
              <a:rPr lang="en-US" altLang="zh-CN" sz="1900" dirty="0" smtClean="0">
                <a:solidFill>
                  <a:srgbClr val="0000CC"/>
                </a:solidFill>
                <a:ea typeface="黑体" panose="02010609060101010101" pitchFamily="49" charset="-122"/>
              </a:rPr>
              <a:t>G</a:t>
            </a:r>
            <a:r>
              <a:rPr lang="zh-CN" altLang="en-US" sz="1900" dirty="0" smtClean="0">
                <a:solidFill>
                  <a:srgbClr val="0000CC"/>
                </a:solidFill>
                <a:ea typeface="黑体" panose="02010609060101010101" pitchFamily="49" charset="-122"/>
              </a:rPr>
              <a:t>次。</a:t>
            </a:r>
            <a:endParaRPr lang="en-US" altLang="zh-CN" sz="1900" dirty="0" smtClean="0">
              <a:solidFill>
                <a:srgbClr val="0000CC"/>
              </a:solidFill>
              <a:ea typeface="黑体" panose="02010609060101010101" pitchFamily="49" charset="-122"/>
            </a:endParaRPr>
          </a:p>
          <a:p>
            <a:pPr marL="825500" lvl="1" indent="-342900">
              <a:lnSpc>
                <a:spcPct val="105000"/>
              </a:lnSpc>
              <a:spcBef>
                <a:spcPts val="600"/>
              </a:spcBef>
            </a:pPr>
            <a:r>
              <a:rPr lang="zh-CN" altLang="en-US" sz="1900" dirty="0" smtClean="0">
                <a:solidFill>
                  <a:srgbClr val="0000CC"/>
                </a:solidFill>
                <a:ea typeface="黑体" panose="02010609060101010101" pitchFamily="49" charset="-122"/>
              </a:rPr>
              <a:t>例如，时钟频率为</a:t>
            </a:r>
            <a:r>
              <a:rPr lang="en-US" altLang="zh-CN" sz="1900" dirty="0" smtClean="0">
                <a:solidFill>
                  <a:srgbClr val="0000CC"/>
                </a:solidFill>
                <a:ea typeface="黑体" panose="02010609060101010101" pitchFamily="49" charset="-122"/>
              </a:rPr>
              <a:t>2.4GHz</a:t>
            </a:r>
            <a:r>
              <a:rPr lang="zh-CN" altLang="en-US" sz="1900" dirty="0" smtClean="0">
                <a:solidFill>
                  <a:srgbClr val="0000CC"/>
                </a:solidFill>
                <a:ea typeface="黑体" panose="02010609060101010101" pitchFamily="49" charset="-122"/>
              </a:rPr>
              <a:t>，则速度为</a:t>
            </a:r>
            <a:r>
              <a:rPr lang="en-US" altLang="zh-CN" sz="1900" dirty="0" smtClean="0">
                <a:solidFill>
                  <a:srgbClr val="0000CC"/>
                </a:solidFill>
                <a:ea typeface="黑体" panose="02010609060101010101" pitchFamily="49" charset="-122"/>
              </a:rPr>
              <a:t>4.8GT/s</a:t>
            </a:r>
            <a:r>
              <a:rPr lang="zh-CN" altLang="en-US" sz="1900" dirty="0" smtClean="0">
                <a:solidFill>
                  <a:srgbClr val="0000CC"/>
                </a:solidFill>
                <a:ea typeface="黑体" panose="02010609060101010101" pitchFamily="49" charset="-122"/>
              </a:rPr>
              <a:t>，</a:t>
            </a:r>
            <a:r>
              <a:rPr lang="en-US" altLang="zh-CN" sz="1900" dirty="0">
                <a:solidFill>
                  <a:srgbClr val="0000CC"/>
                </a:solidFill>
                <a:ea typeface="黑体" panose="02010609060101010101" pitchFamily="49" charset="-122"/>
              </a:rPr>
              <a:t>QPI</a:t>
            </a:r>
            <a:r>
              <a:rPr lang="zh-CN" altLang="en-US" sz="1900" dirty="0" smtClean="0">
                <a:solidFill>
                  <a:srgbClr val="0000CC"/>
                </a:solidFill>
                <a:ea typeface="黑体" panose="02010609060101010101" pitchFamily="49" charset="-122"/>
              </a:rPr>
              <a:t>带宽为</a:t>
            </a:r>
            <a:r>
              <a:rPr lang="en-US" altLang="zh-CN" sz="1900" smtClean="0">
                <a:solidFill>
                  <a:srgbClr val="0000CC"/>
                </a:solidFill>
                <a:ea typeface="黑体" panose="02010609060101010101" pitchFamily="49" charset="-122"/>
              </a:rPr>
              <a:t>4.8G×2B×2=19.2GB/s.  </a:t>
            </a:r>
            <a:r>
              <a:rPr lang="zh-CN" altLang="en-US" sz="1900" smtClean="0">
                <a:solidFill>
                  <a:srgbClr val="0000CC"/>
                </a:solidFill>
                <a:ea typeface="黑体" panose="02010609060101010101" pitchFamily="49" charset="-122"/>
              </a:rPr>
              <a:t>若</a:t>
            </a:r>
            <a:r>
              <a:rPr lang="zh-CN" altLang="en-US" sz="1900" dirty="0" smtClean="0">
                <a:solidFill>
                  <a:srgbClr val="0000CC"/>
                </a:solidFill>
                <a:ea typeface="黑体" panose="02010609060101010101" pitchFamily="49" charset="-122"/>
              </a:rPr>
              <a:t>时钟频率为</a:t>
            </a:r>
            <a:r>
              <a:rPr lang="en-US" altLang="zh-CN" sz="1900" dirty="0" smtClean="0">
                <a:solidFill>
                  <a:srgbClr val="0000CC"/>
                </a:solidFill>
                <a:ea typeface="黑体" panose="02010609060101010101" pitchFamily="49" charset="-122"/>
              </a:rPr>
              <a:t>3.2GHz</a:t>
            </a:r>
            <a:r>
              <a:rPr lang="zh-CN" altLang="en-US" sz="1900" dirty="0" smtClean="0">
                <a:solidFill>
                  <a:srgbClr val="0000CC"/>
                </a:solidFill>
                <a:ea typeface="黑体" panose="02010609060101010101" pitchFamily="49" charset="-122"/>
              </a:rPr>
              <a:t>，则</a:t>
            </a:r>
            <a:r>
              <a:rPr lang="en-US" altLang="zh-CN" sz="1900" dirty="0" smtClean="0">
                <a:solidFill>
                  <a:srgbClr val="0000CC"/>
                </a:solidFill>
                <a:ea typeface="黑体" panose="02010609060101010101" pitchFamily="49" charset="-122"/>
              </a:rPr>
              <a:t>QPI</a:t>
            </a:r>
            <a:r>
              <a:rPr lang="zh-CN" altLang="en-US" sz="1900" dirty="0" smtClean="0">
                <a:solidFill>
                  <a:srgbClr val="0000CC"/>
                </a:solidFill>
                <a:ea typeface="黑体" panose="02010609060101010101" pitchFamily="49" charset="-122"/>
              </a:rPr>
              <a:t>带宽可达</a:t>
            </a:r>
            <a:r>
              <a:rPr lang="en-US" altLang="zh-CN" sz="1900" dirty="0" smtClean="0">
                <a:solidFill>
                  <a:srgbClr val="0000CC"/>
                </a:solidFill>
                <a:ea typeface="黑体" panose="02010609060101010101" pitchFamily="49" charset="-122"/>
              </a:rPr>
              <a:t>25.6GB/s</a:t>
            </a:r>
          </a:p>
          <a:p>
            <a:pPr marL="825500" lvl="1" indent="-342900">
              <a:lnSpc>
                <a:spcPct val="105000"/>
              </a:lnSpc>
              <a:spcBef>
                <a:spcPts val="600"/>
              </a:spcBef>
            </a:pPr>
            <a:endParaRPr lang="en-US" altLang="zh-CN" sz="1900" dirty="0" smtClean="0">
              <a:solidFill>
                <a:srgbClr val="0000CC"/>
              </a:solidFill>
              <a:ea typeface="黑体" panose="02010609060101010101" pitchFamily="49" charset="-122"/>
            </a:endParaRPr>
          </a:p>
        </p:txBody>
      </p:sp>
      <p:sp>
        <p:nvSpPr>
          <p:cNvPr id="50179"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2800" dirty="0">
                <a:solidFill>
                  <a:srgbClr val="C90122"/>
                </a:solidFill>
                <a:ea typeface="宋体" panose="02010600030101010101" pitchFamily="2" charset="-122"/>
              </a:rPr>
              <a:t>处理器</a:t>
            </a:r>
            <a:r>
              <a:rPr lang="zh-CN" altLang="en-US" sz="2800" dirty="0" smtClean="0">
                <a:solidFill>
                  <a:srgbClr val="C90122"/>
                </a:solidFill>
                <a:ea typeface="宋体" panose="02010600030101010101" pitchFamily="2" charset="-122"/>
              </a:rPr>
              <a:t>总线</a:t>
            </a:r>
            <a:r>
              <a:rPr lang="en-US" altLang="zh-CN" sz="2800" dirty="0" smtClean="0">
                <a:solidFill>
                  <a:srgbClr val="C90122"/>
                </a:solidFill>
                <a:ea typeface="宋体" panose="02010600030101010101" pitchFamily="2" charset="-122"/>
              </a:rPr>
              <a:t>---QPI</a:t>
            </a:r>
            <a:endParaRPr lang="zh-CN" altLang="en-US" sz="2800" dirty="0">
              <a:solidFill>
                <a:srgbClr val="C90122"/>
              </a:solidFill>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41D2F7E-689B-41BA-9BDC-890B51943F26}" type="slidenum">
              <a:rPr lang="zh-CN" altLang="en-US" sz="1200">
                <a:solidFill>
                  <a:srgbClr val="898989"/>
                </a:solidFill>
              </a:rPr>
              <a:pPr/>
              <a:t>17</a:t>
            </a:fld>
            <a:endParaRPr lang="zh-CN" altLang="en-US" sz="1200">
              <a:solidFill>
                <a:srgbClr val="898989"/>
              </a:solidFill>
            </a:endParaRPr>
          </a:p>
        </p:txBody>
      </p:sp>
      <p:pic>
        <p:nvPicPr>
          <p:cNvPr id="120834" name="Picture 2" descr="https://s4.51cto.com/images/blog/202107/15/4e2bed36b88b43cd93a4ba2b4e7d8a66.png?x-oss-process=image/watermark,size_16,text_QDUxQ1RP5Y2a5a6i,color_FFFFFF,t_100,g_se,x_10,y_10,shadow_90,type_ZmFuZ3poZW5naGVpdG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070" y="76200"/>
            <a:ext cx="4848017" cy="325129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0" y="606288"/>
            <a:ext cx="4349806" cy="3639458"/>
          </a:xfrm>
          <a:prstGeom prst="rect">
            <a:avLst/>
          </a:prstGeom>
          <a:noFill/>
        </p:spPr>
        <p:txBody>
          <a:bodyPr wrap="square" rtlCol="0">
            <a:spAutoFit/>
          </a:bodyPr>
          <a:lstStyle/>
          <a:p>
            <a:pPr marL="342900" indent="-342900">
              <a:lnSpc>
                <a:spcPct val="105000"/>
              </a:lnSpc>
              <a:spcBef>
                <a:spcPts val="600"/>
              </a:spcBef>
            </a:pPr>
            <a:r>
              <a:rPr lang="en-US" altLang="zh-CN" sz="1900" dirty="0">
                <a:solidFill>
                  <a:srgbClr val="663300"/>
                </a:solidFill>
                <a:ea typeface="黑体" panose="02010609060101010101" pitchFamily="49" charset="-122"/>
              </a:rPr>
              <a:t>QPI</a:t>
            </a:r>
            <a:r>
              <a:rPr lang="zh-CN" altLang="en-US" sz="1900" dirty="0">
                <a:solidFill>
                  <a:srgbClr val="663300"/>
                </a:solidFill>
                <a:ea typeface="黑体" panose="02010609060101010101" pitchFamily="49" charset="-122"/>
              </a:rPr>
              <a:t>（</a:t>
            </a:r>
            <a:r>
              <a:rPr lang="en-US" altLang="zh-CN" sz="1900" dirty="0">
                <a:solidFill>
                  <a:srgbClr val="663300"/>
                </a:solidFill>
                <a:ea typeface="黑体" panose="02010609060101010101" pitchFamily="49" charset="-122"/>
              </a:rPr>
              <a:t>Quick Path Interconnect</a:t>
            </a:r>
            <a:r>
              <a:rPr lang="zh-CN" altLang="en-US" sz="1900" dirty="0">
                <a:solidFill>
                  <a:srgbClr val="663300"/>
                </a:solidFill>
                <a:ea typeface="黑体" panose="02010609060101010101" pitchFamily="49" charset="-122"/>
              </a:rPr>
              <a:t>）</a:t>
            </a:r>
            <a:r>
              <a:rPr lang="zh-CN" altLang="en-US" sz="1900" dirty="0" smtClean="0">
                <a:solidFill>
                  <a:srgbClr val="663300"/>
                </a:solidFill>
                <a:ea typeface="黑体" panose="02010609060101010101" pitchFamily="49" charset="-122"/>
              </a:rPr>
              <a:t>总线</a:t>
            </a:r>
            <a:endParaRPr lang="en-US" altLang="zh-CN" sz="1900" dirty="0" smtClean="0">
              <a:solidFill>
                <a:srgbClr val="0000CC"/>
              </a:solidFill>
              <a:ea typeface="黑体" panose="02010609060101010101" pitchFamily="49" charset="-122"/>
            </a:endParaRPr>
          </a:p>
          <a:p>
            <a:pPr marL="825500" lvl="1" indent="-342900">
              <a:lnSpc>
                <a:spcPct val="105000"/>
              </a:lnSpc>
              <a:spcBef>
                <a:spcPts val="600"/>
              </a:spcBef>
            </a:pPr>
            <a:r>
              <a:rPr lang="zh-CN" altLang="en-US" sz="1900" dirty="0" smtClean="0">
                <a:solidFill>
                  <a:srgbClr val="0000CC"/>
                </a:solidFill>
                <a:ea typeface="黑体" panose="02010609060101010101" pitchFamily="49" charset="-122"/>
              </a:rPr>
              <a:t>目前在</a:t>
            </a:r>
            <a:r>
              <a:rPr lang="en-US" altLang="zh-CN" sz="1900" dirty="0" smtClean="0">
                <a:solidFill>
                  <a:srgbClr val="0000CC"/>
                </a:solidFill>
                <a:ea typeface="黑体" panose="02010609060101010101" pitchFamily="49" charset="-122"/>
              </a:rPr>
              <a:t>Intel</a:t>
            </a:r>
            <a:r>
              <a:rPr lang="zh-CN" altLang="en-US" sz="1900" dirty="0" smtClean="0">
                <a:solidFill>
                  <a:srgbClr val="0000CC"/>
                </a:solidFill>
                <a:ea typeface="黑体" panose="02010609060101010101" pitchFamily="49" charset="-122"/>
              </a:rPr>
              <a:t>架构中</a:t>
            </a:r>
            <a:r>
              <a:rPr lang="en-US" altLang="zh-CN" sz="1900" dirty="0" smtClean="0">
                <a:solidFill>
                  <a:srgbClr val="0000CC"/>
                </a:solidFill>
                <a:ea typeface="黑体" panose="02010609060101010101" pitchFamily="49" charset="-122"/>
              </a:rPr>
              <a:t>CPU</a:t>
            </a:r>
            <a:r>
              <a:rPr lang="zh-CN" altLang="en-US" sz="1900" dirty="0" smtClean="0">
                <a:solidFill>
                  <a:srgbClr val="0000CC"/>
                </a:solidFill>
                <a:ea typeface="黑体" panose="02010609060101010101" pitchFamily="49" charset="-122"/>
              </a:rPr>
              <a:t>芯片内部核之间、</a:t>
            </a:r>
            <a:r>
              <a:rPr lang="en-US" altLang="zh-CN" sz="1900" dirty="0" smtClean="0">
                <a:solidFill>
                  <a:srgbClr val="0000CC"/>
                </a:solidFill>
                <a:ea typeface="黑体" panose="02010609060101010101" pitchFamily="49" charset="-122"/>
              </a:rPr>
              <a:t>CPU</a:t>
            </a:r>
            <a:r>
              <a:rPr lang="zh-CN" altLang="en-US" sz="1900" dirty="0" smtClean="0">
                <a:solidFill>
                  <a:srgbClr val="0000CC"/>
                </a:solidFill>
                <a:ea typeface="黑体" panose="02010609060101010101" pitchFamily="49" charset="-122"/>
              </a:rPr>
              <a:t>芯片之间、</a:t>
            </a:r>
            <a:r>
              <a:rPr lang="en-US" altLang="zh-CN" sz="1900" dirty="0" smtClean="0">
                <a:solidFill>
                  <a:srgbClr val="0000CC"/>
                </a:solidFill>
                <a:ea typeface="黑体" panose="02010609060101010101" pitchFamily="49" charset="-122"/>
              </a:rPr>
              <a:t>CPU</a:t>
            </a:r>
            <a:r>
              <a:rPr lang="zh-CN" altLang="en-US" sz="1900" dirty="0" smtClean="0">
                <a:solidFill>
                  <a:srgbClr val="0000CC"/>
                </a:solidFill>
                <a:ea typeface="黑体" panose="02010609060101010101" pitchFamily="49" charset="-122"/>
              </a:rPr>
              <a:t>芯片与</a:t>
            </a:r>
            <a:r>
              <a:rPr lang="en-US" altLang="zh-CN" sz="1900" dirty="0" smtClean="0">
                <a:solidFill>
                  <a:srgbClr val="0000CC"/>
                </a:solidFill>
                <a:ea typeface="黑体" panose="02010609060101010101" pitchFamily="49" charset="-122"/>
              </a:rPr>
              <a:t>IOH</a:t>
            </a:r>
            <a:r>
              <a:rPr lang="zh-CN" altLang="en-US" sz="1900" dirty="0" smtClean="0">
                <a:solidFill>
                  <a:srgbClr val="0000CC"/>
                </a:solidFill>
                <a:ea typeface="黑体" panose="02010609060101010101" pitchFamily="49" charset="-122"/>
              </a:rPr>
              <a:t>（</a:t>
            </a:r>
            <a:r>
              <a:rPr lang="en-US" altLang="zh-CN" sz="1900" dirty="0" smtClean="0">
                <a:solidFill>
                  <a:srgbClr val="0000CC"/>
                </a:solidFill>
                <a:ea typeface="黑体" panose="02010609060101010101" pitchFamily="49" charset="-122"/>
              </a:rPr>
              <a:t>I/O Hub</a:t>
            </a:r>
            <a:r>
              <a:rPr lang="zh-CN" altLang="en-US" sz="1900" dirty="0" smtClean="0">
                <a:solidFill>
                  <a:srgbClr val="0000CC"/>
                </a:solidFill>
                <a:ea typeface="黑体" panose="02010609060101010101" pitchFamily="49" charset="-122"/>
              </a:rPr>
              <a:t>）芯片之间，都通过</a:t>
            </a:r>
            <a:r>
              <a:rPr lang="en-US" altLang="zh-CN" sz="1900" dirty="0" smtClean="0">
                <a:solidFill>
                  <a:srgbClr val="0000CC"/>
                </a:solidFill>
                <a:ea typeface="黑体" panose="02010609060101010101" pitchFamily="49" charset="-122"/>
              </a:rPr>
              <a:t>QPI</a:t>
            </a:r>
            <a:r>
              <a:rPr lang="zh-CN" altLang="en-US" sz="1900" dirty="0" smtClean="0">
                <a:solidFill>
                  <a:srgbClr val="0000CC"/>
                </a:solidFill>
                <a:ea typeface="黑体" panose="02010609060101010101" pitchFamily="49" charset="-122"/>
              </a:rPr>
              <a:t>总线互连</a:t>
            </a:r>
            <a:endParaRPr lang="en-US" altLang="zh-CN" sz="1900" dirty="0" smtClean="0">
              <a:solidFill>
                <a:srgbClr val="0000CC"/>
              </a:solidFill>
              <a:ea typeface="黑体" panose="02010609060101010101" pitchFamily="49" charset="-122"/>
            </a:endParaRPr>
          </a:p>
          <a:p>
            <a:pPr marL="825500" lvl="1" indent="-342900">
              <a:lnSpc>
                <a:spcPct val="105000"/>
              </a:lnSpc>
              <a:spcBef>
                <a:spcPts val="600"/>
              </a:spcBef>
            </a:pPr>
            <a:r>
              <a:rPr lang="zh-CN" altLang="en-US" sz="1900" dirty="0" smtClean="0">
                <a:solidFill>
                  <a:srgbClr val="0000CC"/>
                </a:solidFill>
                <a:ea typeface="黑体" panose="02010609060101010101" pitchFamily="49" charset="-122"/>
              </a:rPr>
              <a:t>采用</a:t>
            </a:r>
            <a:r>
              <a:rPr lang="en-US" altLang="zh-CN" sz="1900" dirty="0">
                <a:solidFill>
                  <a:srgbClr val="0000CC"/>
                </a:solidFill>
                <a:ea typeface="黑体" panose="02010609060101010101" pitchFamily="49" charset="-122"/>
              </a:rPr>
              <a:t>QPI</a:t>
            </a:r>
            <a:r>
              <a:rPr lang="zh-CN" altLang="en-US" sz="1900" dirty="0">
                <a:solidFill>
                  <a:srgbClr val="0000CC"/>
                </a:solidFill>
                <a:ea typeface="黑体" panose="02010609060101010101" pitchFamily="49" charset="-122"/>
              </a:rPr>
              <a:t>总线的</a:t>
            </a:r>
            <a:r>
              <a:rPr lang="en-US" altLang="zh-CN" sz="1900" dirty="0">
                <a:solidFill>
                  <a:srgbClr val="0000CC"/>
                </a:solidFill>
                <a:ea typeface="黑体" panose="02010609060101010101" pitchFamily="49" charset="-122"/>
              </a:rPr>
              <a:t>CPU</a:t>
            </a:r>
            <a:r>
              <a:rPr lang="zh-CN" altLang="en-US" sz="1900" dirty="0">
                <a:solidFill>
                  <a:srgbClr val="0000CC"/>
                </a:solidFill>
                <a:ea typeface="黑体" panose="02010609060101010101" pitchFamily="49" charset="-122"/>
              </a:rPr>
              <a:t>已经将主存控制器集成到芯片，因此主存不需要通过北桥，而是直接与</a:t>
            </a:r>
            <a:r>
              <a:rPr lang="en-US" altLang="zh-CN" sz="1900" dirty="0">
                <a:solidFill>
                  <a:srgbClr val="0000CC"/>
                </a:solidFill>
                <a:ea typeface="黑体" panose="02010609060101010101" pitchFamily="49" charset="-122"/>
              </a:rPr>
              <a:t>CPU</a:t>
            </a:r>
            <a:r>
              <a:rPr lang="zh-CN" altLang="en-US" sz="1900" dirty="0">
                <a:solidFill>
                  <a:srgbClr val="0000CC"/>
                </a:solidFill>
                <a:ea typeface="黑体" panose="02010609060101010101" pitchFamily="49" charset="-122"/>
              </a:rPr>
              <a:t>相连</a:t>
            </a:r>
            <a:r>
              <a:rPr lang="zh-CN" altLang="en-US" sz="1900" dirty="0" smtClean="0">
                <a:solidFill>
                  <a:srgbClr val="0000CC"/>
                </a:solidFill>
                <a:ea typeface="黑体" panose="02010609060101010101" pitchFamily="49" charset="-122"/>
              </a:rPr>
              <a:t>。</a:t>
            </a:r>
            <a:endParaRPr lang="en-US" altLang="zh-CN" sz="1900" dirty="0" smtClean="0">
              <a:solidFill>
                <a:srgbClr val="0000CC"/>
              </a:solidFill>
              <a:ea typeface="黑体" panose="02010609060101010101" pitchFamily="49" charset="-122"/>
            </a:endParaRPr>
          </a:p>
          <a:p>
            <a:pPr marL="825500" lvl="1" indent="-342900">
              <a:lnSpc>
                <a:spcPct val="105000"/>
              </a:lnSpc>
              <a:spcBef>
                <a:spcPts val="600"/>
              </a:spcBef>
            </a:pPr>
            <a:endParaRPr lang="en-US" altLang="zh-CN" sz="1900" dirty="0" smtClean="0">
              <a:solidFill>
                <a:srgbClr val="0000CC"/>
              </a:solidFill>
              <a:ea typeface="黑体" panose="02010609060101010101" pitchFamily="49" charset="-122"/>
            </a:endParaRPr>
          </a:p>
          <a:p>
            <a:endParaRPr lang="zh-CN" altLang="en-US" dirty="0"/>
          </a:p>
        </p:txBody>
      </p:sp>
    </p:spTree>
    <p:extLst>
      <p:ext uri="{BB962C8B-B14F-4D97-AF65-F5344CB8AC3E}">
        <p14:creationId xmlns:p14="http://schemas.microsoft.com/office/powerpoint/2010/main" val="2377535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6930">
                                            <p:txEl>
                                              <p:pRg st="0" end="0"/>
                                            </p:txEl>
                                          </p:spTgt>
                                        </p:tgtEl>
                                        <p:attrNameLst>
                                          <p:attrName>style.visibility</p:attrName>
                                        </p:attrNameLst>
                                      </p:cBhvr>
                                      <p:to>
                                        <p:strVal val="visible"/>
                                      </p:to>
                                    </p:set>
                                    <p:animEffect transition="in" filter="blinds(horizontal)">
                                      <p:cBhvr>
                                        <p:cTn id="7" dur="500"/>
                                        <p:tgtEl>
                                          <p:spTgt spid="636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12" dur="500"/>
                                        <p:tgtEl>
                                          <p:spTgt spid="6369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7" dur="500"/>
                                        <p:tgtEl>
                                          <p:spTgt spid="6369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6930">
                                            <p:txEl>
                                              <p:pRg st="3" end="3"/>
                                            </p:txEl>
                                          </p:spTgt>
                                        </p:tgtEl>
                                        <p:attrNameLst>
                                          <p:attrName>style.visibility</p:attrName>
                                        </p:attrNameLst>
                                      </p:cBhvr>
                                      <p:to>
                                        <p:strVal val="visible"/>
                                      </p:to>
                                    </p:set>
                                    <p:animEffect transition="in" filter="blinds(horizontal)">
                                      <p:cBhvr>
                                        <p:cTn id="22" dur="500"/>
                                        <p:tgtEl>
                                          <p:spTgt spid="6369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36930">
                                            <p:txEl>
                                              <p:pRg st="4" end="4"/>
                                            </p:txEl>
                                          </p:spTgt>
                                        </p:tgtEl>
                                        <p:attrNameLst>
                                          <p:attrName>style.visibility</p:attrName>
                                        </p:attrNameLst>
                                      </p:cBhvr>
                                      <p:to>
                                        <p:strVal val="visible"/>
                                      </p:to>
                                    </p:set>
                                    <p:animEffect transition="in" filter="blinds(horizontal)">
                                      <p:cBhvr>
                                        <p:cTn id="27" dur="500"/>
                                        <p:tgtEl>
                                          <p:spTgt spid="6369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6930">
                                            <p:txEl>
                                              <p:pRg st="5" end="5"/>
                                            </p:txEl>
                                          </p:spTgt>
                                        </p:tgtEl>
                                        <p:attrNameLst>
                                          <p:attrName>style.visibility</p:attrName>
                                        </p:attrNameLst>
                                      </p:cBhvr>
                                      <p:to>
                                        <p:strVal val="visible"/>
                                      </p:to>
                                    </p:set>
                                    <p:animEffect transition="in" filter="blinds(horizontal)">
                                      <p:cBhvr>
                                        <p:cTn id="32" dur="500"/>
                                        <p:tgtEl>
                                          <p:spTgt spid="6369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314325" y="6046788"/>
            <a:ext cx="8377238" cy="641350"/>
          </a:xfrm>
        </p:spPr>
        <p:txBody>
          <a:bodyPr/>
          <a:lstStyle/>
          <a:p>
            <a:pPr marL="0" indent="0">
              <a:lnSpc>
                <a:spcPct val="105000"/>
              </a:lnSpc>
              <a:spcBef>
                <a:spcPts val="600"/>
              </a:spcBef>
              <a:buFontTx/>
              <a:buNone/>
            </a:pPr>
            <a:r>
              <a:rPr lang="zh-CN" altLang="en-US" sz="1900" smtClean="0">
                <a:solidFill>
                  <a:srgbClr val="0000CC"/>
                </a:solidFill>
                <a:ea typeface="黑体" panose="02010609060101010101" pitchFamily="49" charset="-122"/>
              </a:rPr>
              <a:t>从</a:t>
            </a:r>
            <a:r>
              <a:rPr lang="en-US" altLang="zh-CN" sz="1900" smtClean="0">
                <a:solidFill>
                  <a:srgbClr val="0000CC"/>
                </a:solidFill>
                <a:ea typeface="黑体" panose="02010609060101010101" pitchFamily="49" charset="-122"/>
              </a:rPr>
              <a:t>Core i7</a:t>
            </a:r>
            <a:r>
              <a:rPr lang="zh-CN" altLang="en-US" sz="1900" smtClean="0">
                <a:solidFill>
                  <a:srgbClr val="0000CC"/>
                </a:solidFill>
                <a:ea typeface="黑体" panose="02010609060101010101" pitchFamily="49" charset="-122"/>
              </a:rPr>
              <a:t>开始，北桥在</a:t>
            </a:r>
            <a:r>
              <a:rPr lang="en-US" altLang="zh-CN" sz="1900" smtClean="0">
                <a:solidFill>
                  <a:srgbClr val="0000CC"/>
                </a:solidFill>
                <a:ea typeface="黑体" panose="02010609060101010101" pitchFamily="49" charset="-122"/>
              </a:rPr>
              <a:t>CPU</a:t>
            </a:r>
            <a:r>
              <a:rPr lang="zh-CN" altLang="en-US" sz="1900" smtClean="0">
                <a:solidFill>
                  <a:srgbClr val="0000CC"/>
                </a:solidFill>
                <a:ea typeface="黑体" panose="02010609060101010101" pitchFamily="49" charset="-122"/>
              </a:rPr>
              <a:t>芯片内，</a:t>
            </a:r>
            <a:r>
              <a:rPr lang="en-US" altLang="zh-CN" sz="1900" smtClean="0">
                <a:solidFill>
                  <a:srgbClr val="0000CC"/>
                </a:solidFill>
                <a:ea typeface="黑体" panose="02010609060101010101" pitchFamily="49" charset="-122"/>
              </a:rPr>
              <a:t>CPU</a:t>
            </a:r>
            <a:r>
              <a:rPr lang="zh-CN" altLang="en-US" sz="1900" smtClean="0">
                <a:solidFill>
                  <a:srgbClr val="0000CC"/>
                </a:solidFill>
                <a:ea typeface="黑体" panose="02010609060101010101" pitchFamily="49" charset="-122"/>
              </a:rPr>
              <a:t>通过存储器总线（即内存条插槽，图中为三通道插槽）直接和内存条相连。</a:t>
            </a:r>
            <a:r>
              <a:rPr lang="en-US" altLang="zh-CN" sz="1900" smtClean="0">
                <a:solidFill>
                  <a:srgbClr val="0000CC"/>
                </a:solidFill>
                <a:ea typeface="黑体" panose="02010609060101010101" pitchFamily="49" charset="-122"/>
              </a:rPr>
              <a:t>3</a:t>
            </a:r>
            <a:r>
              <a:rPr lang="zh-CN" altLang="en-US" sz="1900" smtClean="0">
                <a:solidFill>
                  <a:srgbClr val="0000CC"/>
                </a:solidFill>
                <a:ea typeface="黑体" panose="02010609060101010101" pitchFamily="49" charset="-122"/>
              </a:rPr>
              <a:t>个存控包含在</a:t>
            </a:r>
            <a:r>
              <a:rPr lang="en-US" altLang="zh-CN" sz="1900" smtClean="0">
                <a:solidFill>
                  <a:srgbClr val="0000CC"/>
                </a:solidFill>
                <a:ea typeface="黑体" panose="02010609060101010101" pitchFamily="49" charset="-122"/>
              </a:rPr>
              <a:t>CPU</a:t>
            </a:r>
            <a:r>
              <a:rPr lang="zh-CN" altLang="en-US" sz="1900" smtClean="0">
                <a:solidFill>
                  <a:srgbClr val="0000CC"/>
                </a:solidFill>
                <a:ea typeface="黑体" panose="02010609060101010101" pitchFamily="49" charset="-122"/>
              </a:rPr>
              <a:t>芯片内。</a:t>
            </a:r>
            <a:endParaRPr lang="en-US" altLang="zh-CN" sz="1900" smtClean="0">
              <a:solidFill>
                <a:srgbClr val="0000CC"/>
              </a:solidFill>
              <a:ea typeface="黑体" panose="02010609060101010101" pitchFamily="49" charset="-122"/>
            </a:endParaRPr>
          </a:p>
        </p:txBody>
      </p:sp>
      <p:sp>
        <p:nvSpPr>
          <p:cNvPr id="51203"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2800">
                <a:solidFill>
                  <a:srgbClr val="C90122"/>
                </a:solidFill>
                <a:ea typeface="宋体" panose="02010600030101010101" pitchFamily="2" charset="-122"/>
              </a:rPr>
              <a:t>存储器总线</a:t>
            </a:r>
          </a:p>
        </p:txBody>
      </p:sp>
      <p:grpSp>
        <p:nvGrpSpPr>
          <p:cNvPr id="51205" name="Group 1"/>
          <p:cNvGrpSpPr>
            <a:grpSpLocks noChangeAspect="1"/>
          </p:cNvGrpSpPr>
          <p:nvPr/>
        </p:nvGrpSpPr>
        <p:grpSpPr bwMode="auto">
          <a:xfrm>
            <a:off x="-733425" y="673100"/>
            <a:ext cx="9656763" cy="5264150"/>
            <a:chOff x="500" y="510"/>
            <a:chExt cx="10477" cy="6019"/>
          </a:xfrm>
        </p:grpSpPr>
        <p:sp>
          <p:nvSpPr>
            <p:cNvPr id="51208" name="AutoShape 40"/>
            <p:cNvSpPr>
              <a:spLocks noChangeAspect="1" noChangeArrowheads="1" noTextEdit="1"/>
            </p:cNvSpPr>
            <p:nvPr/>
          </p:nvSpPr>
          <p:spPr bwMode="auto">
            <a:xfrm>
              <a:off x="500" y="510"/>
              <a:ext cx="9698" cy="6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36000"/>
            <a:lstStyle/>
            <a:p>
              <a:endParaRPr lang="zh-CN" altLang="en-US"/>
            </a:p>
          </p:txBody>
        </p:sp>
        <p:sp>
          <p:nvSpPr>
            <p:cNvPr id="51209" name="Rectangle 452"/>
            <p:cNvSpPr>
              <a:spLocks noChangeArrowheads="1"/>
            </p:cNvSpPr>
            <p:nvPr/>
          </p:nvSpPr>
          <p:spPr bwMode="auto">
            <a:xfrm>
              <a:off x="1544" y="856"/>
              <a:ext cx="8376" cy="3432"/>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10" name="Rectangle 460"/>
            <p:cNvSpPr>
              <a:spLocks noChangeArrowheads="1"/>
            </p:cNvSpPr>
            <p:nvPr/>
          </p:nvSpPr>
          <p:spPr bwMode="auto">
            <a:xfrm>
              <a:off x="1358" y="535"/>
              <a:ext cx="8698" cy="5008"/>
            </a:xfrm>
            <a:prstGeom prst="rect">
              <a:avLst/>
            </a:prstGeom>
            <a:solidFill>
              <a:schemeClr val="accent2">
                <a:alpha val="9019"/>
              </a:schemeClr>
            </a:solidFill>
            <a:ln w="12700">
              <a:solidFill>
                <a:srgbClr val="000000"/>
              </a:solidFill>
              <a:prstDash val="dash"/>
              <a:miter lim="800000"/>
              <a:headEnd/>
              <a:tailEnd/>
            </a:ln>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11" name="Rectangle 406"/>
            <p:cNvSpPr>
              <a:spLocks noChangeArrowheads="1"/>
            </p:cNvSpPr>
            <p:nvPr/>
          </p:nvSpPr>
          <p:spPr bwMode="auto">
            <a:xfrm>
              <a:off x="1703" y="1766"/>
              <a:ext cx="1631" cy="54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L1 d-cache</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32 KB, 8</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p:txBody>
        </p:sp>
        <p:sp>
          <p:nvSpPr>
            <p:cNvPr id="51212" name="Rectangle 408"/>
            <p:cNvSpPr>
              <a:spLocks noChangeArrowheads="1"/>
            </p:cNvSpPr>
            <p:nvPr/>
          </p:nvSpPr>
          <p:spPr bwMode="auto">
            <a:xfrm>
              <a:off x="2029" y="2608"/>
              <a:ext cx="2839" cy="55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L2</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联合</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cache</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256 KB, 8</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p:txBody>
        </p:sp>
        <p:sp>
          <p:nvSpPr>
            <p:cNvPr id="51213" name="Line 409"/>
            <p:cNvSpPr>
              <a:spLocks noChangeShapeType="1"/>
            </p:cNvSpPr>
            <p:nvPr/>
          </p:nvSpPr>
          <p:spPr bwMode="auto">
            <a:xfrm>
              <a:off x="2522" y="1450"/>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4" name="Line 410"/>
            <p:cNvSpPr>
              <a:spLocks noChangeShapeType="1"/>
            </p:cNvSpPr>
            <p:nvPr/>
          </p:nvSpPr>
          <p:spPr bwMode="auto">
            <a:xfrm>
              <a:off x="2508" y="2295"/>
              <a:ext cx="0" cy="31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5" name="Line 411"/>
            <p:cNvSpPr>
              <a:spLocks noChangeShapeType="1"/>
            </p:cNvSpPr>
            <p:nvPr/>
          </p:nvSpPr>
          <p:spPr bwMode="auto">
            <a:xfrm>
              <a:off x="4374" y="2295"/>
              <a:ext cx="0" cy="31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6" name="Rectangle 426"/>
            <p:cNvSpPr>
              <a:spLocks noChangeArrowheads="1"/>
            </p:cNvSpPr>
            <p:nvPr/>
          </p:nvSpPr>
          <p:spPr bwMode="auto">
            <a:xfrm>
              <a:off x="2248" y="4485"/>
              <a:ext cx="2386" cy="86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L3</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联合</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cache</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8 MB, 16-</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 </a:t>
              </a: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（所有核共享）</a:t>
              </a:r>
            </a:p>
          </p:txBody>
        </p:sp>
        <p:sp>
          <p:nvSpPr>
            <p:cNvPr id="51217" name="Line 432"/>
            <p:cNvSpPr>
              <a:spLocks noChangeShapeType="1"/>
            </p:cNvSpPr>
            <p:nvPr/>
          </p:nvSpPr>
          <p:spPr bwMode="auto">
            <a:xfrm>
              <a:off x="4374" y="1467"/>
              <a:ext cx="0" cy="311"/>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8" name="Rectangle 434"/>
            <p:cNvSpPr>
              <a:spLocks noChangeArrowheads="1"/>
            </p:cNvSpPr>
            <p:nvPr/>
          </p:nvSpPr>
          <p:spPr bwMode="auto">
            <a:xfrm>
              <a:off x="1842" y="1028"/>
              <a:ext cx="1368" cy="420"/>
            </a:xfrm>
            <a:prstGeom prst="rect">
              <a:avLst/>
            </a:prstGeom>
            <a:noFill/>
            <a:ln w="12700">
              <a:solidFill>
                <a:srgbClr val="000000"/>
              </a:solidFill>
              <a:miter lim="800000"/>
              <a:headEnd/>
              <a:tailEnd/>
            </a:ln>
            <a:effectLst>
              <a:outerShdw dist="38100" dir="2700000" rotWithShape="0">
                <a:srgbClr val="FFFFFF"/>
              </a:outerShdw>
            </a:effectLst>
            <a:extLst>
              <a:ext uri="{909E8E84-426E-40DD-AFC4-6F175D3DCCD1}">
                <a14:hiddenFill xmlns:a14="http://schemas.microsoft.com/office/drawing/2010/main">
                  <a:solidFill>
                    <a:srgbClr val="DBF2DA"/>
                  </a:solidFill>
                </a14:hiddenFill>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000000"/>
                  </a:solidFill>
                  <a:latin typeface="微软雅黑" panose="020B0503020204020204" pitchFamily="34" charset="-122"/>
                  <a:ea typeface="微软雅黑" panose="020B0503020204020204" pitchFamily="34" charset="-122"/>
                  <a:cs typeface="Arial" panose="020B0604020202020204" pitchFamily="34" charset="0"/>
                </a:rPr>
                <a:t>寄存器组</a:t>
              </a:r>
              <a:endParaRPr lang="zh-CN" altLang="en-US" sz="1800">
                <a:latin typeface="微软雅黑" panose="020B0503020204020204" pitchFamily="34" charset="-122"/>
                <a:ea typeface="微软雅黑" panose="020B0503020204020204" pitchFamily="34" charset="-122"/>
                <a:cs typeface="Arial" panose="020B0604020202020204" pitchFamily="34" charset="0"/>
              </a:endParaRPr>
            </a:p>
          </p:txBody>
        </p:sp>
        <p:sp>
          <p:nvSpPr>
            <p:cNvPr id="51219" name="Rectangle 435"/>
            <p:cNvSpPr>
              <a:spLocks noChangeArrowheads="1"/>
            </p:cNvSpPr>
            <p:nvPr/>
          </p:nvSpPr>
          <p:spPr bwMode="auto">
            <a:xfrm>
              <a:off x="5748" y="1778"/>
              <a:ext cx="1775" cy="54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64L1 d-TLB</a:t>
              </a: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个页表项</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 4</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p:txBody>
        </p:sp>
        <p:sp>
          <p:nvSpPr>
            <p:cNvPr id="51220" name="Rectangle 436"/>
            <p:cNvSpPr>
              <a:spLocks noChangeArrowheads="1"/>
            </p:cNvSpPr>
            <p:nvPr/>
          </p:nvSpPr>
          <p:spPr bwMode="auto">
            <a:xfrm>
              <a:off x="7730" y="1787"/>
              <a:ext cx="1960" cy="53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L1 i-TLB</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128</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个页表项</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 4</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p:txBody>
        </p:sp>
        <p:sp>
          <p:nvSpPr>
            <p:cNvPr id="51221" name="Rectangle 438"/>
            <p:cNvSpPr>
              <a:spLocks noChangeArrowheads="1"/>
            </p:cNvSpPr>
            <p:nvPr/>
          </p:nvSpPr>
          <p:spPr bwMode="auto">
            <a:xfrm>
              <a:off x="5977" y="2618"/>
              <a:ext cx="3477" cy="57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L2</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联合</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TLB</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512</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个页表项</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 4</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a:p>
              <a:endParaRPr lang="zh-CN" altLang="en-US">
                <a:ea typeface="微软雅黑" panose="020B0503020204020204" pitchFamily="34" charset="-122"/>
                <a:cs typeface="Arial" panose="020B0604020202020204" pitchFamily="34" charset="0"/>
              </a:endParaRPr>
            </a:p>
          </p:txBody>
        </p:sp>
        <p:sp>
          <p:nvSpPr>
            <p:cNvPr id="51222" name="Line 439"/>
            <p:cNvSpPr>
              <a:spLocks noChangeShapeType="1"/>
            </p:cNvSpPr>
            <p:nvPr/>
          </p:nvSpPr>
          <p:spPr bwMode="auto">
            <a:xfrm>
              <a:off x="6626" y="2303"/>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3" name="Line 440"/>
            <p:cNvSpPr>
              <a:spLocks noChangeShapeType="1"/>
            </p:cNvSpPr>
            <p:nvPr/>
          </p:nvSpPr>
          <p:spPr bwMode="auto">
            <a:xfrm>
              <a:off x="8807" y="2308"/>
              <a:ext cx="0" cy="31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4" name="Rectangle 441"/>
            <p:cNvSpPr>
              <a:spLocks noChangeArrowheads="1"/>
            </p:cNvSpPr>
            <p:nvPr/>
          </p:nvSpPr>
          <p:spPr bwMode="auto">
            <a:xfrm>
              <a:off x="3563" y="1769"/>
              <a:ext cx="1630" cy="5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L1 i-cache</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32 KB, 8</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p:txBody>
        </p:sp>
        <p:sp>
          <p:nvSpPr>
            <p:cNvPr id="51225" name="Line 442"/>
            <p:cNvSpPr>
              <a:spLocks noChangeShapeType="1"/>
            </p:cNvSpPr>
            <p:nvPr/>
          </p:nvSpPr>
          <p:spPr bwMode="auto">
            <a:xfrm>
              <a:off x="6639" y="1465"/>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6" name="Line 444"/>
            <p:cNvSpPr>
              <a:spLocks noChangeShapeType="1"/>
            </p:cNvSpPr>
            <p:nvPr/>
          </p:nvSpPr>
          <p:spPr bwMode="auto">
            <a:xfrm>
              <a:off x="8807" y="1467"/>
              <a:ext cx="0" cy="311"/>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7" name="Rectangle 445"/>
            <p:cNvSpPr>
              <a:spLocks noChangeArrowheads="1"/>
            </p:cNvSpPr>
            <p:nvPr/>
          </p:nvSpPr>
          <p:spPr bwMode="auto">
            <a:xfrm>
              <a:off x="6438" y="1016"/>
              <a:ext cx="2573" cy="43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MMU</a:t>
              </a:r>
              <a:r>
                <a:rPr lang="en-US" altLang="zh-CN" sz="900">
                  <a:solidFill>
                    <a:srgbClr val="000000"/>
                  </a:solidFill>
                  <a:ea typeface="宋体" panose="02010600030101010101" pitchFamily="2" charset="-122"/>
                  <a:cs typeface="Arial Black" panose="020B0A04020102020204" pitchFamily="34" charset="0"/>
                </a:rPr>
                <a:t> </a:t>
              </a:r>
              <a:endParaRPr lang="en-US" altLang="zh-CN">
                <a:ea typeface="宋体" panose="02010600030101010101" pitchFamily="2" charset="-122"/>
              </a:endParaRPr>
            </a:p>
          </p:txBody>
        </p:sp>
        <p:sp>
          <p:nvSpPr>
            <p:cNvPr id="51228" name="Rectangle 450"/>
            <p:cNvSpPr>
              <a:spLocks noChangeArrowheads="1"/>
            </p:cNvSpPr>
            <p:nvPr/>
          </p:nvSpPr>
          <p:spPr bwMode="auto">
            <a:xfrm>
              <a:off x="3620" y="1049"/>
              <a:ext cx="1527" cy="41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000000"/>
                  </a:solidFill>
                  <a:latin typeface="微软雅黑" panose="020B0503020204020204" pitchFamily="34" charset="-122"/>
                  <a:ea typeface="微软雅黑" panose="020B0503020204020204" pitchFamily="34" charset="-122"/>
                  <a:cs typeface="Arial" panose="020B0604020202020204" pitchFamily="34" charset="0"/>
                </a:rPr>
                <a:t>指令预取</a:t>
              </a:r>
            </a:p>
          </p:txBody>
        </p:sp>
        <p:sp>
          <p:nvSpPr>
            <p:cNvPr id="51229" name="Text Box 458"/>
            <p:cNvSpPr txBox="1">
              <a:spLocks noChangeArrowheads="1"/>
            </p:cNvSpPr>
            <p:nvPr/>
          </p:nvSpPr>
          <p:spPr bwMode="auto">
            <a:xfrm>
              <a:off x="1392" y="523"/>
              <a:ext cx="309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000000"/>
                  </a:solidFill>
                  <a:latin typeface="微软雅黑" panose="020B0503020204020204" pitchFamily="34" charset="-122"/>
                  <a:ea typeface="微软雅黑" panose="020B0503020204020204" pitchFamily="34" charset="-122"/>
                </a:rPr>
                <a:t>CPU</a:t>
              </a:r>
              <a:r>
                <a:rPr lang="zh-CN" altLang="en-US">
                  <a:solidFill>
                    <a:srgbClr val="000000"/>
                  </a:solidFill>
                  <a:latin typeface="微软雅黑" panose="020B0503020204020204" pitchFamily="34" charset="-122"/>
                  <a:ea typeface="微软雅黑" panose="020B0503020204020204" pitchFamily="34" charset="-122"/>
                </a:rPr>
                <a:t>芯片内含的核，共</a:t>
              </a:r>
              <a:r>
                <a:rPr lang="en-US" altLang="zh-CN">
                  <a:solidFill>
                    <a:srgbClr val="000000"/>
                  </a:solidFill>
                  <a:latin typeface="微软雅黑" panose="020B0503020204020204" pitchFamily="34" charset="-122"/>
                  <a:ea typeface="微软雅黑" panose="020B0503020204020204" pitchFamily="34" charset="-122"/>
                </a:rPr>
                <a:t>4</a:t>
              </a:r>
              <a:r>
                <a:rPr lang="zh-CN" altLang="en-US">
                  <a:solidFill>
                    <a:srgbClr val="000000"/>
                  </a:solidFill>
                  <a:latin typeface="微软雅黑" panose="020B0503020204020204" pitchFamily="34" charset="-122"/>
                  <a:ea typeface="微软雅黑" panose="020B0503020204020204" pitchFamily="34" charset="-122"/>
                </a:rPr>
                <a:t>个</a:t>
              </a:r>
              <a:endParaRPr lang="zh-CN" altLang="en-US">
                <a:latin typeface="微软雅黑" panose="020B0503020204020204" pitchFamily="34" charset="-122"/>
                <a:ea typeface="微软雅黑" panose="020B0503020204020204" pitchFamily="34" charset="-122"/>
              </a:endParaRPr>
            </a:p>
          </p:txBody>
        </p:sp>
        <p:sp>
          <p:nvSpPr>
            <p:cNvPr id="51230" name="Rectangle 459"/>
            <p:cNvSpPr>
              <a:spLocks noChangeArrowheads="1"/>
            </p:cNvSpPr>
            <p:nvPr/>
          </p:nvSpPr>
          <p:spPr bwMode="auto">
            <a:xfrm>
              <a:off x="5780" y="4485"/>
              <a:ext cx="3790" cy="8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DDR3</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存储器控制器</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3 x 64 bit @ 10.66 GB/s</a:t>
              </a: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总带宽 </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32 GB/s</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（所有核共享） </a:t>
              </a:r>
            </a:p>
          </p:txBody>
        </p:sp>
        <p:sp>
          <p:nvSpPr>
            <p:cNvPr id="51231" name="Rectangle 462"/>
            <p:cNvSpPr>
              <a:spLocks noChangeArrowheads="1"/>
            </p:cNvSpPr>
            <p:nvPr/>
          </p:nvSpPr>
          <p:spPr bwMode="auto">
            <a:xfrm>
              <a:off x="7029" y="3406"/>
              <a:ext cx="2645" cy="71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QPI</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点对点连接总线</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条每个带宽为</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25.6 GB/s </a:t>
              </a:r>
            </a:p>
          </p:txBody>
        </p:sp>
        <p:sp>
          <p:nvSpPr>
            <p:cNvPr id="51232" name="Line 464"/>
            <p:cNvSpPr>
              <a:spLocks noChangeShapeType="1"/>
            </p:cNvSpPr>
            <p:nvPr/>
          </p:nvSpPr>
          <p:spPr bwMode="auto">
            <a:xfrm>
              <a:off x="3422" y="3149"/>
              <a:ext cx="1" cy="132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3" name="Line 474"/>
            <p:cNvSpPr>
              <a:spLocks noChangeShapeType="1"/>
            </p:cNvSpPr>
            <p:nvPr/>
          </p:nvSpPr>
          <p:spPr bwMode="auto">
            <a:xfrm flipH="1">
              <a:off x="7530" y="5318"/>
              <a:ext cx="9" cy="47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4" name="Line 475"/>
            <p:cNvSpPr>
              <a:spLocks noChangeShapeType="1"/>
            </p:cNvSpPr>
            <p:nvPr/>
          </p:nvSpPr>
          <p:spPr bwMode="auto">
            <a:xfrm>
              <a:off x="7707" y="5318"/>
              <a:ext cx="0" cy="47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5" name="Line 476"/>
            <p:cNvSpPr>
              <a:spLocks noChangeShapeType="1"/>
            </p:cNvSpPr>
            <p:nvPr/>
          </p:nvSpPr>
          <p:spPr bwMode="auto">
            <a:xfrm>
              <a:off x="7875" y="5309"/>
              <a:ext cx="0" cy="486"/>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6" name="Line 479"/>
            <p:cNvSpPr>
              <a:spLocks noChangeShapeType="1"/>
            </p:cNvSpPr>
            <p:nvPr/>
          </p:nvSpPr>
          <p:spPr bwMode="auto">
            <a:xfrm>
              <a:off x="6598" y="3194"/>
              <a:ext cx="1" cy="1278"/>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7" name="Text Box 497"/>
            <p:cNvSpPr txBox="1">
              <a:spLocks noChangeArrowheads="1"/>
            </p:cNvSpPr>
            <p:nvPr/>
          </p:nvSpPr>
          <p:spPr bwMode="auto">
            <a:xfrm>
              <a:off x="10265" y="3176"/>
              <a:ext cx="712"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连接</a:t>
              </a: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其他核</a:t>
              </a:r>
            </a:p>
          </p:txBody>
        </p:sp>
        <p:grpSp>
          <p:nvGrpSpPr>
            <p:cNvPr id="51238" name="Group 501"/>
            <p:cNvGrpSpPr>
              <a:grpSpLocks/>
            </p:cNvGrpSpPr>
            <p:nvPr/>
          </p:nvGrpSpPr>
          <p:grpSpPr bwMode="auto">
            <a:xfrm>
              <a:off x="9656" y="3470"/>
              <a:ext cx="655" cy="552"/>
              <a:chOff x="4785" y="2300"/>
              <a:chExt cx="343" cy="384"/>
            </a:xfrm>
          </p:grpSpPr>
          <p:sp>
            <p:nvSpPr>
              <p:cNvPr id="51243"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4"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5"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6"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grpSp>
        <p:sp>
          <p:nvSpPr>
            <p:cNvPr id="51239" name="Text Box 499"/>
            <p:cNvSpPr txBox="1">
              <a:spLocks noChangeArrowheads="1"/>
            </p:cNvSpPr>
            <p:nvPr/>
          </p:nvSpPr>
          <p:spPr bwMode="auto">
            <a:xfrm>
              <a:off x="10287" y="3844"/>
              <a:ext cx="613"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a:latin typeface="微软雅黑" panose="020B0503020204020204" pitchFamily="34" charset="-122"/>
                  <a:ea typeface="微软雅黑" panose="020B0503020204020204" pitchFamily="34" charset="-122"/>
                </a:rPr>
                <a:t>连接</a:t>
              </a:r>
              <a:r>
                <a:rPr lang="en-US" altLang="zh-CN">
                  <a:latin typeface="微软雅黑" panose="020B0503020204020204" pitchFamily="34" charset="-122"/>
                  <a:ea typeface="微软雅黑" panose="020B0503020204020204" pitchFamily="34" charset="-122"/>
                </a:rPr>
                <a:t>IOH</a:t>
              </a:r>
            </a:p>
          </p:txBody>
        </p:sp>
        <p:sp>
          <p:nvSpPr>
            <p:cNvPr id="51240" name="Line 500"/>
            <p:cNvSpPr>
              <a:spLocks noChangeShapeType="1"/>
            </p:cNvSpPr>
            <p:nvPr/>
          </p:nvSpPr>
          <p:spPr bwMode="auto">
            <a:xfrm>
              <a:off x="8368" y="4079"/>
              <a:ext cx="0" cy="39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1" name="Line 502"/>
            <p:cNvSpPr>
              <a:spLocks noChangeShapeType="1"/>
            </p:cNvSpPr>
            <p:nvPr/>
          </p:nvSpPr>
          <p:spPr bwMode="auto">
            <a:xfrm flipV="1">
              <a:off x="4634" y="4840"/>
              <a:ext cx="114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2" name="Rectangle 427"/>
            <p:cNvSpPr>
              <a:spLocks noChangeArrowheads="1"/>
            </p:cNvSpPr>
            <p:nvPr/>
          </p:nvSpPr>
          <p:spPr bwMode="auto">
            <a:xfrm>
              <a:off x="6130" y="5819"/>
              <a:ext cx="3560" cy="5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5E6F6"/>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主存储器</a:t>
              </a: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三通道 </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DDR3-1333 SDRAM</a:t>
              </a:r>
            </a:p>
            <a:p>
              <a:pPr algn="ctr"/>
              <a:endPar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5" name="Rectangle 2"/>
          <p:cNvSpPr txBox="1">
            <a:spLocks noChangeArrowheads="1"/>
          </p:cNvSpPr>
          <p:nvPr/>
        </p:nvSpPr>
        <p:spPr bwMode="auto">
          <a:xfrm>
            <a:off x="60325" y="5207000"/>
            <a:ext cx="4427538"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120000"/>
              </a:lnSpc>
              <a:spcBef>
                <a:spcPct val="20000"/>
              </a:spcBef>
              <a:buSzPct val="100000"/>
              <a:buChar char="°"/>
              <a:defRPr b="1">
                <a:solidFill>
                  <a:schemeClr val="tx1"/>
                </a:solidFill>
                <a:latin typeface="Arial" panose="020B0604020202020204" pitchFamily="34" charset="0"/>
              </a:defRPr>
            </a:lvl1pPr>
            <a:lvl2pPr marL="685800" indent="-190500">
              <a:lnSpc>
                <a:spcPct val="120000"/>
              </a:lnSpc>
              <a:spcBef>
                <a:spcPct val="20000"/>
              </a:spcBef>
              <a:buSzPct val="100000"/>
              <a:buChar char="•"/>
              <a:defRPr b="1">
                <a:solidFill>
                  <a:srgbClr val="0000FF"/>
                </a:solidFill>
                <a:latin typeface="Arial" panose="020B0604020202020204" pitchFamily="34" charset="0"/>
              </a:defRPr>
            </a:lvl2pPr>
            <a:lvl3pPr marL="1257300" indent="-342900">
              <a:lnSpc>
                <a:spcPct val="120000"/>
              </a:lnSpc>
              <a:spcBef>
                <a:spcPct val="20000"/>
              </a:spcBef>
              <a:buSzPct val="100000"/>
              <a:buChar char="-"/>
              <a:defRPr b="1">
                <a:solidFill>
                  <a:srgbClr val="2E9267"/>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ts val="600"/>
              </a:spcBef>
              <a:buFontTx/>
              <a:buNone/>
            </a:pPr>
            <a:r>
              <a:rPr lang="zh-CN" altLang="en-US" sz="1900">
                <a:solidFill>
                  <a:srgbClr val="FF0000"/>
                </a:solidFill>
                <a:ea typeface="黑体" panose="02010609060101010101" pitchFamily="49" charset="-122"/>
              </a:rPr>
              <a:t>存储器总线</a:t>
            </a:r>
            <a:r>
              <a:rPr lang="en-US" altLang="zh-CN" sz="1900">
                <a:solidFill>
                  <a:srgbClr val="FF0000"/>
                </a:solidFill>
                <a:ea typeface="黑体" panose="02010609060101010101" pitchFamily="49" charset="-122"/>
              </a:rPr>
              <a:t>64</a:t>
            </a:r>
            <a:r>
              <a:rPr lang="zh-CN" altLang="en-US" sz="1900">
                <a:solidFill>
                  <a:srgbClr val="FF0000"/>
                </a:solidFill>
                <a:ea typeface="黑体" panose="02010609060101010101" pitchFamily="49" charset="-122"/>
              </a:rPr>
              <a:t>位宽，速度为</a:t>
            </a:r>
            <a:r>
              <a:rPr lang="en-US" altLang="zh-CN" sz="1900">
                <a:solidFill>
                  <a:srgbClr val="FF0000"/>
                </a:solidFill>
                <a:ea typeface="黑体" panose="02010609060101010101" pitchFamily="49" charset="-122"/>
              </a:rPr>
              <a:t>1333MT/s</a:t>
            </a:r>
            <a:r>
              <a:rPr lang="zh-CN" altLang="en-US" sz="1900">
                <a:solidFill>
                  <a:srgbClr val="FF0000"/>
                </a:solidFill>
                <a:ea typeface="黑体" panose="02010609060101010101" pitchFamily="49" charset="-122"/>
              </a:rPr>
              <a:t>，</a:t>
            </a:r>
            <a:endParaRPr lang="en-US" altLang="zh-CN" sz="1900">
              <a:solidFill>
                <a:srgbClr val="FF0000"/>
              </a:solidFill>
              <a:ea typeface="黑体" panose="02010609060101010101" pitchFamily="49" charset="-122"/>
            </a:endParaRPr>
          </a:p>
          <a:p>
            <a:pPr>
              <a:lnSpc>
                <a:spcPct val="105000"/>
              </a:lnSpc>
              <a:spcBef>
                <a:spcPts val="600"/>
              </a:spcBef>
              <a:buFontTx/>
              <a:buNone/>
            </a:pPr>
            <a:r>
              <a:rPr lang="zh-CN" altLang="en-US" sz="1900">
                <a:solidFill>
                  <a:srgbClr val="FF0000"/>
                </a:solidFill>
                <a:ea typeface="黑体" panose="02010609060101010101" pitchFamily="49" charset="-122"/>
              </a:rPr>
              <a:t>总带宽为：</a:t>
            </a:r>
            <a:r>
              <a:rPr lang="en-US" altLang="zh-CN" sz="1900">
                <a:solidFill>
                  <a:srgbClr val="FF0000"/>
                </a:solidFill>
                <a:ea typeface="黑体" panose="02010609060101010101" pitchFamily="49" charset="-122"/>
              </a:rPr>
              <a:t>3 x 8B x 1333M = 32GB/s.</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74617013-4AE9-468F-A728-0DDCE5269E25}" type="slidenum">
              <a:rPr lang="zh-CN" altLang="en-US" sz="1200">
                <a:solidFill>
                  <a:srgbClr val="898989"/>
                </a:solidFill>
              </a:rPr>
              <a:pPr/>
              <a:t>18</a:t>
            </a:fld>
            <a:endParaRPr lang="zh-CN" altLang="en-US" sz="1200">
              <a:solidFill>
                <a:srgbClr val="898989"/>
              </a:solidFill>
            </a:endParaRPr>
          </a:p>
        </p:txBody>
      </p:sp>
      <p:cxnSp>
        <p:nvCxnSpPr>
          <p:cNvPr id="4" name="直接箭头连接符 3"/>
          <p:cNvCxnSpPr/>
          <p:nvPr/>
        </p:nvCxnSpPr>
        <p:spPr bwMode="auto">
          <a:xfrm flipV="1">
            <a:off x="1553497" y="5074906"/>
            <a:ext cx="4186252" cy="132094"/>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H="1">
            <a:off x="8074443" y="2595716"/>
            <a:ext cx="235916" cy="665538"/>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8260834" y="2272953"/>
            <a:ext cx="745151" cy="369332"/>
          </a:xfrm>
          <a:prstGeom prst="rect">
            <a:avLst/>
          </a:prstGeom>
          <a:noFill/>
        </p:spPr>
        <p:txBody>
          <a:bodyPr wrap="square" rtlCol="0">
            <a:spAutoFit/>
          </a:bodyPr>
          <a:lstStyle/>
          <a:p>
            <a:r>
              <a:rPr lang="en-US" altLang="zh-CN" sz="1800" dirty="0" smtClean="0">
                <a:solidFill>
                  <a:srgbClr val="FF0000"/>
                </a:solidFill>
              </a:rPr>
              <a:t>QPI</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6930"/>
                                        </p:tgtEl>
                                        <p:attrNameLst>
                                          <p:attrName>style.visibility</p:attrName>
                                        </p:attrNameLst>
                                      </p:cBhvr>
                                      <p:to>
                                        <p:strVal val="visible"/>
                                      </p:to>
                                    </p:set>
                                    <p:animEffect transition="in" filter="blinds(horizontal)">
                                      <p:cBhvr>
                                        <p:cTn id="7" dur="500"/>
                                        <p:tgtEl>
                                          <p:spTgt spid="636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autoUpdateAnimBg="0"/>
      <p:bldP spid="4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298450" y="869950"/>
            <a:ext cx="8732838" cy="5273675"/>
          </a:xfrm>
        </p:spPr>
        <p:txBody>
          <a:bodyPr/>
          <a:lstStyle/>
          <a:p>
            <a:pPr marL="0" indent="0">
              <a:lnSpc>
                <a:spcPct val="105000"/>
              </a:lnSpc>
              <a:spcBef>
                <a:spcPts val="600"/>
              </a:spcBef>
              <a:buFontTx/>
              <a:buNone/>
            </a:pPr>
            <a:r>
              <a:rPr lang="en-US" altLang="zh-CN" sz="1900" dirty="0" smtClean="0">
                <a:solidFill>
                  <a:srgbClr val="0000CC"/>
                </a:solidFill>
                <a:ea typeface="黑体" panose="02010609060101010101" pitchFamily="49" charset="-122"/>
              </a:rPr>
              <a:t>I/O</a:t>
            </a:r>
            <a:r>
              <a:rPr lang="zh-CN" altLang="en-US" sz="1900" dirty="0" smtClean="0">
                <a:solidFill>
                  <a:srgbClr val="0000CC"/>
                </a:solidFill>
                <a:ea typeface="黑体" panose="02010609060101010101" pitchFamily="49" charset="-122"/>
              </a:rPr>
              <a:t>总线用于为系统中的各种</a:t>
            </a:r>
            <a:r>
              <a:rPr lang="en-US" altLang="zh-CN" sz="1900" dirty="0" smtClean="0">
                <a:solidFill>
                  <a:srgbClr val="0000CC"/>
                </a:solidFill>
                <a:ea typeface="黑体" panose="02010609060101010101" pitchFamily="49" charset="-122"/>
              </a:rPr>
              <a:t>I/O</a:t>
            </a:r>
            <a:r>
              <a:rPr lang="zh-CN" altLang="en-US" sz="1900" dirty="0" smtClean="0">
                <a:solidFill>
                  <a:srgbClr val="0000CC"/>
                </a:solidFill>
                <a:ea typeface="黑体" panose="02010609060101010101" pitchFamily="49" charset="-122"/>
              </a:rPr>
              <a:t>设备提供输入输出通道</a:t>
            </a:r>
            <a:endParaRPr lang="en-US" altLang="zh-CN" sz="1900" dirty="0" smtClean="0">
              <a:solidFill>
                <a:srgbClr val="0000CC"/>
              </a:solidFill>
              <a:ea typeface="黑体" panose="02010609060101010101" pitchFamily="49" charset="-122"/>
            </a:endParaRPr>
          </a:p>
          <a:p>
            <a:pPr marL="0" indent="0">
              <a:lnSpc>
                <a:spcPct val="105000"/>
              </a:lnSpc>
              <a:spcBef>
                <a:spcPts val="600"/>
              </a:spcBef>
              <a:buFontTx/>
              <a:buNone/>
            </a:pPr>
            <a:r>
              <a:rPr lang="en-US" altLang="zh-CN" sz="1900" dirty="0" smtClean="0">
                <a:solidFill>
                  <a:srgbClr val="0000CC"/>
                </a:solidFill>
                <a:ea typeface="黑体" panose="02010609060101010101" pitchFamily="49" charset="-122"/>
              </a:rPr>
              <a:t>I/O</a:t>
            </a:r>
            <a:r>
              <a:rPr lang="zh-CN" altLang="en-US" sz="1900" dirty="0" smtClean="0">
                <a:solidFill>
                  <a:srgbClr val="0000CC"/>
                </a:solidFill>
                <a:ea typeface="黑体" panose="02010609060101010101" pitchFamily="49" charset="-122"/>
              </a:rPr>
              <a:t>总线在物理上可以是主板上的</a:t>
            </a:r>
            <a:r>
              <a:rPr lang="en-US" altLang="zh-CN" sz="1900" dirty="0" smtClean="0">
                <a:solidFill>
                  <a:srgbClr val="0000CC"/>
                </a:solidFill>
                <a:ea typeface="黑体" panose="02010609060101010101" pitchFamily="49" charset="-122"/>
              </a:rPr>
              <a:t>I/O</a:t>
            </a:r>
            <a:r>
              <a:rPr lang="zh-CN" altLang="en-US" sz="1900" dirty="0" smtClean="0">
                <a:solidFill>
                  <a:srgbClr val="0000CC"/>
                </a:solidFill>
                <a:ea typeface="黑体" panose="02010609060101010101" pitchFamily="49" charset="-122"/>
              </a:rPr>
              <a:t>扩展槽，如：</a:t>
            </a:r>
            <a:endParaRPr lang="en-US" altLang="zh-CN" sz="1900" dirty="0" smtClean="0">
              <a:solidFill>
                <a:srgbClr val="0000CC"/>
              </a:solidFill>
              <a:ea typeface="黑体" panose="02010609060101010101" pitchFamily="49" charset="-122"/>
            </a:endParaRPr>
          </a:p>
          <a:p>
            <a:pPr marL="482600" lvl="1" indent="0">
              <a:lnSpc>
                <a:spcPct val="105000"/>
              </a:lnSpc>
              <a:spcBef>
                <a:spcPts val="600"/>
              </a:spcBef>
              <a:buFontTx/>
              <a:buNone/>
            </a:pPr>
            <a:r>
              <a:rPr lang="zh-CN" altLang="en-US" sz="1900" dirty="0" smtClean="0">
                <a:solidFill>
                  <a:srgbClr val="146C18"/>
                </a:solidFill>
                <a:ea typeface="黑体" panose="02010609060101010101" pitchFamily="49" charset="-122"/>
              </a:rPr>
              <a:t>第一代：</a:t>
            </a:r>
            <a:r>
              <a:rPr lang="en-US" altLang="zh-CN" sz="1900" dirty="0" smtClean="0">
                <a:solidFill>
                  <a:srgbClr val="146C18"/>
                </a:solidFill>
                <a:ea typeface="黑体" panose="02010609060101010101" pitchFamily="49" charset="-122"/>
              </a:rPr>
              <a:t>ISA/EISA</a:t>
            </a:r>
            <a:r>
              <a:rPr lang="zh-CN" altLang="en-US" sz="1900" dirty="0" smtClean="0">
                <a:solidFill>
                  <a:srgbClr val="146C18"/>
                </a:solidFill>
                <a:ea typeface="黑体" panose="02010609060101010101" pitchFamily="49" charset="-122"/>
              </a:rPr>
              <a:t>总线、</a:t>
            </a:r>
            <a:r>
              <a:rPr lang="en-US" altLang="zh-CN" sz="1900" dirty="0" smtClean="0">
                <a:solidFill>
                  <a:srgbClr val="146C18"/>
                </a:solidFill>
                <a:ea typeface="黑体" panose="02010609060101010101" pitchFamily="49" charset="-122"/>
              </a:rPr>
              <a:t>VESA</a:t>
            </a:r>
            <a:r>
              <a:rPr lang="zh-CN" altLang="en-US" sz="1900" dirty="0" smtClean="0">
                <a:solidFill>
                  <a:srgbClr val="146C18"/>
                </a:solidFill>
                <a:ea typeface="黑体" panose="02010609060101010101" pitchFamily="49" charset="-122"/>
              </a:rPr>
              <a:t>总线，早被淘汰</a:t>
            </a:r>
            <a:endParaRPr lang="en-US" altLang="zh-CN" sz="1900" dirty="0" smtClean="0">
              <a:solidFill>
                <a:srgbClr val="146C18"/>
              </a:solidFill>
              <a:ea typeface="黑体" panose="02010609060101010101" pitchFamily="49" charset="-122"/>
            </a:endParaRPr>
          </a:p>
          <a:p>
            <a:pPr marL="482600" lvl="1" indent="0">
              <a:lnSpc>
                <a:spcPct val="105000"/>
              </a:lnSpc>
              <a:spcBef>
                <a:spcPts val="600"/>
              </a:spcBef>
              <a:buFontTx/>
              <a:buNone/>
            </a:pPr>
            <a:r>
              <a:rPr lang="zh-CN" altLang="en-US" sz="1900" dirty="0" smtClean="0">
                <a:solidFill>
                  <a:srgbClr val="146C18"/>
                </a:solidFill>
                <a:ea typeface="黑体" panose="02010609060101010101" pitchFamily="49" charset="-122"/>
              </a:rPr>
              <a:t>第二代：</a:t>
            </a:r>
            <a:r>
              <a:rPr lang="en-US" altLang="zh-CN" sz="1900" dirty="0" smtClean="0">
                <a:solidFill>
                  <a:srgbClr val="146C18"/>
                </a:solidFill>
                <a:ea typeface="黑体" panose="02010609060101010101" pitchFamily="49" charset="-122"/>
              </a:rPr>
              <a:t>PCI</a:t>
            </a:r>
            <a:r>
              <a:rPr lang="zh-CN" altLang="en-US" sz="1900" dirty="0" smtClean="0">
                <a:solidFill>
                  <a:srgbClr val="146C18"/>
                </a:solidFill>
                <a:ea typeface="黑体" panose="02010609060101010101" pitchFamily="49" charset="-122"/>
              </a:rPr>
              <a:t>、</a:t>
            </a:r>
            <a:r>
              <a:rPr lang="en-US" altLang="zh-CN" sz="1900" dirty="0" smtClean="0">
                <a:solidFill>
                  <a:srgbClr val="146C18"/>
                </a:solidFill>
                <a:ea typeface="黑体" panose="02010609060101010101" pitchFamily="49" charset="-122"/>
              </a:rPr>
              <a:t>AGP</a:t>
            </a:r>
            <a:r>
              <a:rPr lang="zh-CN" altLang="en-US" sz="1900" dirty="0" smtClean="0">
                <a:solidFill>
                  <a:srgbClr val="146C18"/>
                </a:solidFill>
                <a:ea typeface="黑体" panose="02010609060101010101" pitchFamily="49" charset="-122"/>
              </a:rPr>
              <a:t>、</a:t>
            </a:r>
            <a:r>
              <a:rPr lang="en-US" altLang="zh-CN" sz="1900" dirty="0" smtClean="0">
                <a:solidFill>
                  <a:srgbClr val="146C18"/>
                </a:solidFill>
                <a:ea typeface="黑体" panose="02010609060101010101" pitchFamily="49" charset="-122"/>
              </a:rPr>
              <a:t>PCI-X</a:t>
            </a:r>
            <a:r>
              <a:rPr lang="zh-CN" altLang="en-US" sz="1900" dirty="0" smtClean="0">
                <a:solidFill>
                  <a:srgbClr val="146C18"/>
                </a:solidFill>
                <a:ea typeface="黑体" panose="02010609060101010101" pitchFamily="49" charset="-122"/>
              </a:rPr>
              <a:t>，被逐渐淘汰</a:t>
            </a:r>
            <a:endParaRPr lang="en-US" altLang="zh-CN" sz="1900" dirty="0" smtClean="0">
              <a:solidFill>
                <a:srgbClr val="146C18"/>
              </a:solidFill>
              <a:ea typeface="黑体" panose="02010609060101010101" pitchFamily="49" charset="-122"/>
            </a:endParaRPr>
          </a:p>
          <a:p>
            <a:pPr marL="482600" lvl="1" indent="0">
              <a:lnSpc>
                <a:spcPct val="105000"/>
              </a:lnSpc>
              <a:spcBef>
                <a:spcPts val="600"/>
              </a:spcBef>
              <a:buFontTx/>
              <a:buNone/>
            </a:pPr>
            <a:r>
              <a:rPr lang="zh-CN" altLang="en-US" sz="1900" dirty="0" smtClean="0">
                <a:solidFill>
                  <a:srgbClr val="FF0000"/>
                </a:solidFill>
                <a:ea typeface="黑体" panose="02010609060101010101" pitchFamily="49" charset="-122"/>
              </a:rPr>
              <a:t>第三代：</a:t>
            </a:r>
            <a:r>
              <a:rPr lang="en-US" altLang="zh-CN" sz="1900" dirty="0" smtClean="0">
                <a:solidFill>
                  <a:srgbClr val="FF0000"/>
                </a:solidFill>
                <a:ea typeface="黑体" panose="02010609060101010101" pitchFamily="49" charset="-122"/>
              </a:rPr>
              <a:t>PCI-Express</a:t>
            </a:r>
          </a:p>
          <a:p>
            <a:pPr marL="0" indent="0">
              <a:lnSpc>
                <a:spcPct val="105000"/>
              </a:lnSpc>
              <a:spcBef>
                <a:spcPts val="600"/>
              </a:spcBef>
              <a:buFontTx/>
              <a:buNone/>
            </a:pPr>
            <a:r>
              <a:rPr lang="en-US" altLang="zh-CN" sz="1900" dirty="0" smtClean="0">
                <a:solidFill>
                  <a:srgbClr val="0000CC"/>
                </a:solidFill>
                <a:ea typeface="黑体" panose="02010609060101010101" pitchFamily="49" charset="-122"/>
              </a:rPr>
              <a:t>PCI-Express</a:t>
            </a:r>
            <a:r>
              <a:rPr lang="zh-CN" altLang="en-US" sz="1900" dirty="0" smtClean="0">
                <a:solidFill>
                  <a:srgbClr val="0000CC"/>
                </a:solidFill>
                <a:ea typeface="黑体" panose="02010609060101010101" pitchFamily="49" charset="-122"/>
              </a:rPr>
              <a:t>总线</a:t>
            </a:r>
            <a:r>
              <a:rPr lang="zh-CN" altLang="en-US" sz="1900" dirty="0">
                <a:solidFill>
                  <a:srgbClr val="FF0000"/>
                </a:solidFill>
                <a:ea typeface="黑体" panose="02010609060101010101" pitchFamily="49" charset="-122"/>
              </a:rPr>
              <a:t>（串行总线，主流总线）</a:t>
            </a:r>
            <a:endParaRPr lang="en-US" altLang="zh-CN" sz="1900" dirty="0" smtClean="0">
              <a:solidFill>
                <a:srgbClr val="0000CC"/>
              </a:solidFill>
              <a:ea typeface="黑体" panose="02010609060101010101" pitchFamily="49" charset="-122"/>
            </a:endParaRPr>
          </a:p>
          <a:p>
            <a:pPr marL="482600" lvl="1" indent="0">
              <a:lnSpc>
                <a:spcPct val="105000"/>
              </a:lnSpc>
              <a:spcBef>
                <a:spcPts val="600"/>
              </a:spcBef>
              <a:buFontTx/>
              <a:buNone/>
            </a:pPr>
            <a:r>
              <a:rPr lang="zh-CN" altLang="en-US" sz="1900" dirty="0" smtClean="0">
                <a:solidFill>
                  <a:srgbClr val="146C18"/>
                </a:solidFill>
                <a:ea typeface="黑体" panose="02010609060101010101" pitchFamily="49" charset="-122"/>
              </a:rPr>
              <a:t>两个</a:t>
            </a:r>
            <a:r>
              <a:rPr lang="en-US" altLang="zh-CN" sz="1900" dirty="0" smtClean="0">
                <a:solidFill>
                  <a:srgbClr val="146C18"/>
                </a:solidFill>
                <a:ea typeface="黑体" panose="02010609060101010101" pitchFamily="49" charset="-122"/>
              </a:rPr>
              <a:t>PCI-Express</a:t>
            </a:r>
            <a:r>
              <a:rPr lang="zh-CN" altLang="en-US" sz="1900" dirty="0" smtClean="0">
                <a:solidFill>
                  <a:srgbClr val="146C18"/>
                </a:solidFill>
                <a:ea typeface="黑体" panose="02010609060101010101" pitchFamily="49" charset="-122"/>
              </a:rPr>
              <a:t>设备之间以一个链路（</a:t>
            </a:r>
            <a:r>
              <a:rPr lang="en-US" altLang="zh-CN" sz="1900" dirty="0" smtClean="0">
                <a:solidFill>
                  <a:srgbClr val="146C18"/>
                </a:solidFill>
                <a:ea typeface="黑体" panose="02010609060101010101" pitchFamily="49" charset="-122"/>
              </a:rPr>
              <a:t>link</a:t>
            </a:r>
            <a:r>
              <a:rPr lang="zh-CN" altLang="en-US" sz="1900" dirty="0" smtClean="0">
                <a:solidFill>
                  <a:srgbClr val="146C18"/>
                </a:solidFill>
                <a:ea typeface="黑体" panose="02010609060101010101" pitchFamily="49" charset="-122"/>
              </a:rPr>
              <a:t>）相连</a:t>
            </a:r>
            <a:endParaRPr lang="en-US" altLang="zh-CN" sz="1900" dirty="0" smtClean="0">
              <a:solidFill>
                <a:srgbClr val="146C18"/>
              </a:solidFill>
              <a:ea typeface="黑体" panose="02010609060101010101" pitchFamily="49" charset="-122"/>
            </a:endParaRPr>
          </a:p>
          <a:p>
            <a:pPr marL="482600" lvl="1" indent="0">
              <a:lnSpc>
                <a:spcPct val="105000"/>
              </a:lnSpc>
              <a:spcBef>
                <a:spcPts val="600"/>
              </a:spcBef>
              <a:buFontTx/>
              <a:buNone/>
            </a:pPr>
            <a:r>
              <a:rPr lang="zh-CN" altLang="en-US" sz="1900" dirty="0" smtClean="0">
                <a:solidFill>
                  <a:srgbClr val="146C18"/>
                </a:solidFill>
                <a:ea typeface="黑体" panose="02010609060101010101" pitchFamily="49" charset="-122"/>
              </a:rPr>
              <a:t>每个链路包含多条通路（</a:t>
            </a:r>
            <a:r>
              <a:rPr lang="en-US" altLang="zh-CN" sz="1900" dirty="0" smtClean="0">
                <a:solidFill>
                  <a:srgbClr val="146C18"/>
                </a:solidFill>
                <a:ea typeface="黑体" panose="02010609060101010101" pitchFamily="49" charset="-122"/>
              </a:rPr>
              <a:t>lane</a:t>
            </a:r>
            <a:r>
              <a:rPr lang="zh-CN" altLang="en-US" sz="1900" dirty="0" smtClean="0">
                <a:solidFill>
                  <a:srgbClr val="146C18"/>
                </a:solidFill>
                <a:ea typeface="黑体" panose="02010609060101010101" pitchFamily="49" charset="-122"/>
              </a:rPr>
              <a:t>），可以是</a:t>
            </a:r>
            <a:r>
              <a:rPr lang="en-US" altLang="zh-CN" sz="1900" dirty="0" smtClean="0">
                <a:solidFill>
                  <a:srgbClr val="146C18"/>
                </a:solidFill>
                <a:ea typeface="黑体" panose="02010609060101010101" pitchFamily="49" charset="-122"/>
              </a:rPr>
              <a:t>1,2,4,8,16</a:t>
            </a:r>
            <a:r>
              <a:rPr lang="zh-CN" altLang="en-US" sz="1900" dirty="0" smtClean="0">
                <a:solidFill>
                  <a:srgbClr val="146C18"/>
                </a:solidFill>
                <a:ea typeface="黑体" panose="02010609060101010101" pitchFamily="49" charset="-122"/>
              </a:rPr>
              <a:t>或</a:t>
            </a:r>
            <a:r>
              <a:rPr lang="en-US" altLang="zh-CN" sz="1900" dirty="0" smtClean="0">
                <a:solidFill>
                  <a:srgbClr val="146C18"/>
                </a:solidFill>
                <a:ea typeface="黑体" panose="02010609060101010101" pitchFamily="49" charset="-122"/>
              </a:rPr>
              <a:t>32</a:t>
            </a:r>
            <a:r>
              <a:rPr lang="zh-CN" altLang="en-US" sz="1900" dirty="0" smtClean="0">
                <a:solidFill>
                  <a:srgbClr val="146C18"/>
                </a:solidFill>
                <a:ea typeface="黑体" panose="02010609060101010101" pitchFamily="49" charset="-122"/>
              </a:rPr>
              <a:t>条</a:t>
            </a:r>
            <a:endParaRPr lang="en-US" altLang="zh-CN" sz="1900" dirty="0" smtClean="0">
              <a:solidFill>
                <a:srgbClr val="146C18"/>
              </a:solidFill>
              <a:ea typeface="黑体" panose="02010609060101010101" pitchFamily="49" charset="-122"/>
            </a:endParaRPr>
          </a:p>
          <a:p>
            <a:pPr marL="482600" lvl="1" indent="0">
              <a:lnSpc>
                <a:spcPct val="105000"/>
              </a:lnSpc>
              <a:spcBef>
                <a:spcPts val="600"/>
              </a:spcBef>
              <a:buFontTx/>
              <a:buNone/>
            </a:pPr>
            <a:r>
              <a:rPr lang="en-US" altLang="zh-CN" sz="1900" dirty="0" err="1" smtClean="0">
                <a:solidFill>
                  <a:srgbClr val="146C18"/>
                </a:solidFill>
                <a:ea typeface="黑体" panose="02010609060101010101" pitchFamily="49" charset="-122"/>
              </a:rPr>
              <a:t>PCI-Express×n</a:t>
            </a:r>
            <a:r>
              <a:rPr lang="zh-CN" altLang="en-US" sz="1900" dirty="0" smtClean="0">
                <a:solidFill>
                  <a:srgbClr val="146C18"/>
                </a:solidFill>
                <a:ea typeface="黑体" panose="02010609060101010101" pitchFamily="49" charset="-122"/>
              </a:rPr>
              <a:t>表示一个具有</a:t>
            </a:r>
            <a:r>
              <a:rPr lang="en-US" altLang="zh-CN" sz="1900" dirty="0" smtClean="0">
                <a:solidFill>
                  <a:srgbClr val="146C18"/>
                </a:solidFill>
                <a:ea typeface="黑体" panose="02010609060101010101" pitchFamily="49" charset="-122"/>
              </a:rPr>
              <a:t>n</a:t>
            </a:r>
            <a:r>
              <a:rPr lang="zh-CN" altLang="en-US" sz="1900" dirty="0" smtClean="0">
                <a:solidFill>
                  <a:srgbClr val="146C18"/>
                </a:solidFill>
                <a:ea typeface="黑体" panose="02010609060101010101" pitchFamily="49" charset="-122"/>
              </a:rPr>
              <a:t>条通路的</a:t>
            </a:r>
            <a:r>
              <a:rPr lang="en-US" altLang="zh-CN" sz="1900" dirty="0" smtClean="0">
                <a:solidFill>
                  <a:srgbClr val="146C18"/>
                </a:solidFill>
                <a:ea typeface="黑体" panose="02010609060101010101" pitchFamily="49" charset="-122"/>
              </a:rPr>
              <a:t>PCI-Express</a:t>
            </a:r>
            <a:r>
              <a:rPr lang="zh-CN" altLang="en-US" sz="1900" dirty="0" smtClean="0">
                <a:solidFill>
                  <a:srgbClr val="146C18"/>
                </a:solidFill>
                <a:ea typeface="黑体" panose="02010609060101010101" pitchFamily="49" charset="-122"/>
              </a:rPr>
              <a:t>链路</a:t>
            </a:r>
            <a:endParaRPr lang="en-US" altLang="zh-CN" sz="1900" dirty="0" smtClean="0">
              <a:solidFill>
                <a:srgbClr val="146C18"/>
              </a:solidFill>
              <a:ea typeface="黑体" panose="02010609060101010101" pitchFamily="49" charset="-122"/>
            </a:endParaRPr>
          </a:p>
          <a:p>
            <a:pPr marL="482600" lvl="1" indent="0">
              <a:lnSpc>
                <a:spcPct val="105000"/>
              </a:lnSpc>
              <a:spcBef>
                <a:spcPts val="600"/>
              </a:spcBef>
              <a:buFontTx/>
              <a:buNone/>
            </a:pPr>
            <a:r>
              <a:rPr lang="zh-CN" altLang="en-US" sz="1900" dirty="0" smtClean="0">
                <a:solidFill>
                  <a:srgbClr val="146C18"/>
                </a:solidFill>
                <a:ea typeface="黑体" panose="02010609060101010101" pitchFamily="49" charset="-122"/>
              </a:rPr>
              <a:t>每条通路可同时发送和接受，每个数据字节被转换为</a:t>
            </a:r>
            <a:r>
              <a:rPr lang="en-US" altLang="zh-CN" sz="1900" dirty="0" smtClean="0">
                <a:solidFill>
                  <a:srgbClr val="146C18"/>
                </a:solidFill>
                <a:ea typeface="黑体" panose="02010609060101010101" pitchFamily="49" charset="-122"/>
              </a:rPr>
              <a:t>10</a:t>
            </a:r>
            <a:r>
              <a:rPr lang="zh-CN" altLang="en-US" sz="1900" dirty="0" smtClean="0">
                <a:solidFill>
                  <a:srgbClr val="146C18"/>
                </a:solidFill>
                <a:ea typeface="黑体" panose="02010609060101010101" pitchFamily="49" charset="-122"/>
              </a:rPr>
              <a:t>位信息被传输</a:t>
            </a:r>
            <a:endParaRPr lang="en-US" altLang="zh-CN" sz="1900" dirty="0" smtClean="0">
              <a:solidFill>
                <a:srgbClr val="146C18"/>
              </a:solidFill>
              <a:ea typeface="黑体" panose="02010609060101010101" pitchFamily="49" charset="-122"/>
            </a:endParaRPr>
          </a:p>
          <a:p>
            <a:pPr marL="482600" lvl="1" indent="0">
              <a:lnSpc>
                <a:spcPct val="105000"/>
              </a:lnSpc>
              <a:spcBef>
                <a:spcPts val="600"/>
              </a:spcBef>
              <a:buFontTx/>
              <a:buNone/>
            </a:pPr>
            <a:r>
              <a:rPr lang="en-US" altLang="zh-CN" sz="1900" dirty="0" smtClean="0">
                <a:solidFill>
                  <a:srgbClr val="146C18"/>
                </a:solidFill>
                <a:ea typeface="黑体" panose="02010609060101010101" pitchFamily="49" charset="-122"/>
              </a:rPr>
              <a:t>PCI-Express1.0</a:t>
            </a:r>
            <a:r>
              <a:rPr lang="zh-CN" altLang="en-US" sz="1900" dirty="0" smtClean="0">
                <a:solidFill>
                  <a:srgbClr val="146C18"/>
                </a:solidFill>
                <a:ea typeface="黑体" panose="02010609060101010101" pitchFamily="49" charset="-122"/>
              </a:rPr>
              <a:t>下，每条通路的发送和接受速率都是</a:t>
            </a:r>
            <a:r>
              <a:rPr lang="en-US" altLang="zh-CN" sz="1900" dirty="0" smtClean="0">
                <a:solidFill>
                  <a:srgbClr val="146C18"/>
                </a:solidFill>
                <a:ea typeface="黑体" panose="02010609060101010101" pitchFamily="49" charset="-122"/>
              </a:rPr>
              <a:t>2.5Gb/s</a:t>
            </a:r>
            <a:r>
              <a:rPr lang="zh-CN" altLang="en-US" sz="1900" dirty="0" smtClean="0">
                <a:solidFill>
                  <a:srgbClr val="146C18"/>
                </a:solidFill>
                <a:ea typeface="黑体" panose="02010609060101010101" pitchFamily="49" charset="-122"/>
              </a:rPr>
              <a:t>，故</a:t>
            </a:r>
            <a:r>
              <a:rPr lang="en-US" altLang="zh-CN" sz="1900" dirty="0" err="1" smtClean="0">
                <a:solidFill>
                  <a:srgbClr val="146C18"/>
                </a:solidFill>
                <a:ea typeface="黑体" panose="02010609060101010101" pitchFamily="49" charset="-122"/>
              </a:rPr>
              <a:t>PCI-Express×n</a:t>
            </a:r>
            <a:r>
              <a:rPr lang="zh-CN" altLang="en-US" sz="1900" dirty="0" smtClean="0">
                <a:solidFill>
                  <a:srgbClr val="146C18"/>
                </a:solidFill>
                <a:ea typeface="黑体" panose="02010609060101010101" pitchFamily="49" charset="-122"/>
              </a:rPr>
              <a:t>的带宽为：</a:t>
            </a:r>
            <a:r>
              <a:rPr lang="en-US" altLang="zh-CN" sz="1900" dirty="0" smtClean="0">
                <a:solidFill>
                  <a:srgbClr val="146C18"/>
                </a:solidFill>
                <a:ea typeface="黑体" panose="02010609060101010101" pitchFamily="49" charset="-122"/>
              </a:rPr>
              <a:t>2.5Gb/s×2×n/10=0.5GB/</a:t>
            </a:r>
            <a:r>
              <a:rPr lang="en-US" altLang="zh-CN" sz="1900" dirty="0" err="1" smtClean="0">
                <a:solidFill>
                  <a:srgbClr val="146C18"/>
                </a:solidFill>
                <a:ea typeface="黑体" panose="02010609060101010101" pitchFamily="49" charset="-122"/>
              </a:rPr>
              <a:t>s×n</a:t>
            </a:r>
            <a:r>
              <a:rPr lang="zh-CN" altLang="en-US" sz="1900" dirty="0" smtClean="0">
                <a:solidFill>
                  <a:srgbClr val="146C18"/>
                </a:solidFill>
                <a:ea typeface="黑体" panose="02010609060101010101" pitchFamily="49" charset="-122"/>
              </a:rPr>
              <a:t>。</a:t>
            </a:r>
            <a:endParaRPr lang="en-US" altLang="zh-CN" sz="1900" dirty="0" smtClean="0">
              <a:solidFill>
                <a:srgbClr val="146C18"/>
              </a:solidFill>
              <a:ea typeface="黑体" panose="02010609060101010101" pitchFamily="49" charset="-122"/>
            </a:endParaRPr>
          </a:p>
          <a:p>
            <a:pPr marL="482600" lvl="1" indent="0">
              <a:lnSpc>
                <a:spcPct val="105000"/>
              </a:lnSpc>
              <a:spcBef>
                <a:spcPts val="600"/>
              </a:spcBef>
              <a:buFontTx/>
              <a:buNone/>
            </a:pPr>
            <a:endParaRPr lang="en-US" altLang="zh-CN" sz="1900" dirty="0" smtClean="0">
              <a:solidFill>
                <a:srgbClr val="146C18"/>
              </a:solidFill>
              <a:ea typeface="黑体" panose="02010609060101010101" pitchFamily="49" charset="-122"/>
            </a:endParaRPr>
          </a:p>
          <a:p>
            <a:pPr marL="482600" lvl="1" indent="0">
              <a:lnSpc>
                <a:spcPct val="105000"/>
              </a:lnSpc>
              <a:spcBef>
                <a:spcPts val="600"/>
              </a:spcBef>
              <a:buFontTx/>
              <a:buNone/>
            </a:pPr>
            <a:endParaRPr lang="en-US" altLang="zh-CN" sz="1900" dirty="0" smtClean="0">
              <a:solidFill>
                <a:srgbClr val="146C18"/>
              </a:solidFill>
              <a:ea typeface="黑体" panose="02010609060101010101" pitchFamily="49" charset="-122"/>
            </a:endParaRPr>
          </a:p>
        </p:txBody>
      </p:sp>
      <p:sp>
        <p:nvSpPr>
          <p:cNvPr id="52227"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zh-CN" sz="2800">
                <a:solidFill>
                  <a:srgbClr val="C90122"/>
                </a:solidFill>
                <a:ea typeface="宋体" panose="02010600030101010101" pitchFamily="2" charset="-122"/>
              </a:rPr>
              <a:t>I/O</a:t>
            </a:r>
            <a:r>
              <a:rPr lang="zh-CN" altLang="en-US" sz="2800">
                <a:solidFill>
                  <a:srgbClr val="C90122"/>
                </a:solidFill>
                <a:ea typeface="宋体" panose="02010600030101010101" pitchFamily="2" charset="-122"/>
              </a:rPr>
              <a:t>总线</a:t>
            </a:r>
          </a:p>
        </p:txBody>
      </p:sp>
      <p:sp>
        <p:nvSpPr>
          <p:cNvPr id="52228" name="Rectangle 41"/>
          <p:cNvSpPr>
            <a:spLocks noChangeArrowheads="1"/>
          </p:cNvSpPr>
          <p:nvPr/>
        </p:nvSpPr>
        <p:spPr bwMode="auto">
          <a:xfrm>
            <a:off x="984250"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5" name="Rectangle 2"/>
          <p:cNvSpPr txBox="1">
            <a:spLocks noChangeArrowheads="1"/>
          </p:cNvSpPr>
          <p:nvPr/>
        </p:nvSpPr>
        <p:spPr bwMode="auto">
          <a:xfrm>
            <a:off x="539750" y="5497513"/>
            <a:ext cx="795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120000"/>
              </a:lnSpc>
              <a:spcBef>
                <a:spcPct val="20000"/>
              </a:spcBef>
              <a:buSzPct val="100000"/>
              <a:buChar char="°"/>
              <a:defRPr b="1">
                <a:solidFill>
                  <a:schemeClr val="tx1"/>
                </a:solidFill>
                <a:latin typeface="Arial" panose="020B0604020202020204" pitchFamily="34" charset="0"/>
              </a:defRPr>
            </a:lvl1pPr>
            <a:lvl2pPr marL="685800" indent="-190500">
              <a:lnSpc>
                <a:spcPct val="120000"/>
              </a:lnSpc>
              <a:spcBef>
                <a:spcPct val="20000"/>
              </a:spcBef>
              <a:buSzPct val="100000"/>
              <a:buChar char="•"/>
              <a:defRPr b="1">
                <a:solidFill>
                  <a:srgbClr val="0000FF"/>
                </a:solidFill>
                <a:latin typeface="Arial" panose="020B0604020202020204" pitchFamily="34" charset="0"/>
              </a:defRPr>
            </a:lvl2pPr>
            <a:lvl3pPr marL="1257300" indent="-342900">
              <a:lnSpc>
                <a:spcPct val="120000"/>
              </a:lnSpc>
              <a:spcBef>
                <a:spcPct val="20000"/>
              </a:spcBef>
              <a:buSzPct val="100000"/>
              <a:buChar char="-"/>
              <a:defRPr b="1">
                <a:solidFill>
                  <a:srgbClr val="2E9267"/>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ts val="600"/>
              </a:spcBef>
              <a:buFontTx/>
              <a:buNone/>
            </a:pPr>
            <a:r>
              <a:rPr lang="en-US" altLang="zh-CN" sz="1900">
                <a:solidFill>
                  <a:srgbClr val="FF0000"/>
                </a:solidFill>
                <a:ea typeface="黑体" panose="02010609060101010101" pitchFamily="49" charset="-122"/>
              </a:rPr>
              <a:t>PCI-Express1.0</a:t>
            </a:r>
            <a:r>
              <a:rPr lang="zh-CN" altLang="en-US" sz="1900">
                <a:solidFill>
                  <a:srgbClr val="FF0000"/>
                </a:solidFill>
                <a:ea typeface="黑体" panose="02010609060101010101" pitchFamily="49" charset="-122"/>
              </a:rPr>
              <a:t>下，</a:t>
            </a:r>
            <a:r>
              <a:rPr lang="en-US" altLang="zh-CN" sz="1900">
                <a:solidFill>
                  <a:srgbClr val="FF0000"/>
                </a:solidFill>
                <a:ea typeface="黑体" panose="02010609060101010101" pitchFamily="49" charset="-122"/>
              </a:rPr>
              <a:t>PCI-Express×2</a:t>
            </a:r>
            <a:r>
              <a:rPr lang="zh-CN" altLang="en-US" sz="1900">
                <a:solidFill>
                  <a:srgbClr val="FF0000"/>
                </a:solidFill>
                <a:ea typeface="黑体" panose="02010609060101010101" pitchFamily="49" charset="-122"/>
              </a:rPr>
              <a:t>的带宽为</a:t>
            </a:r>
            <a:r>
              <a:rPr lang="en-US" altLang="zh-CN" sz="1900">
                <a:solidFill>
                  <a:srgbClr val="FF0000"/>
                </a:solidFill>
                <a:ea typeface="黑体" panose="02010609060101010101" pitchFamily="49" charset="-122"/>
              </a:rPr>
              <a:t>1GB/s</a:t>
            </a:r>
            <a:r>
              <a:rPr lang="zh-CN" altLang="en-US" sz="1900">
                <a:solidFill>
                  <a:srgbClr val="FF0000"/>
                </a:solidFill>
                <a:ea typeface="黑体" panose="02010609060101010101" pitchFamily="49" charset="-122"/>
              </a:rPr>
              <a:t>，</a:t>
            </a:r>
            <a:r>
              <a:rPr lang="en-US" altLang="zh-CN" sz="1900">
                <a:solidFill>
                  <a:srgbClr val="FF0000"/>
                </a:solidFill>
                <a:ea typeface="黑体" panose="02010609060101010101" pitchFamily="49" charset="-122"/>
              </a:rPr>
              <a:t>PCI-Express×4</a:t>
            </a:r>
            <a:r>
              <a:rPr lang="zh-CN" altLang="en-US" sz="1900">
                <a:solidFill>
                  <a:srgbClr val="FF0000"/>
                </a:solidFill>
                <a:ea typeface="黑体" panose="02010609060101010101" pitchFamily="49" charset="-122"/>
              </a:rPr>
              <a:t>的带宽为</a:t>
            </a:r>
            <a:r>
              <a:rPr lang="en-US" altLang="zh-CN" sz="1900">
                <a:solidFill>
                  <a:srgbClr val="FF0000"/>
                </a:solidFill>
                <a:ea typeface="黑体" panose="02010609060101010101" pitchFamily="49" charset="-122"/>
              </a:rPr>
              <a:t>2GB/s</a:t>
            </a:r>
            <a:r>
              <a:rPr lang="zh-CN" altLang="en-US" sz="1900">
                <a:solidFill>
                  <a:srgbClr val="FF0000"/>
                </a:solidFill>
                <a:ea typeface="黑体" panose="02010609060101010101" pitchFamily="49" charset="-122"/>
              </a:rPr>
              <a:t>，</a:t>
            </a:r>
            <a:r>
              <a:rPr lang="en-US" altLang="zh-CN" sz="1900">
                <a:solidFill>
                  <a:srgbClr val="FF0000"/>
                </a:solidFill>
                <a:ea typeface="黑体" panose="02010609060101010101" pitchFamily="49" charset="-122"/>
              </a:rPr>
              <a:t>PCI-Express×16</a:t>
            </a:r>
            <a:r>
              <a:rPr lang="zh-CN" altLang="en-US" sz="1900">
                <a:solidFill>
                  <a:srgbClr val="FF0000"/>
                </a:solidFill>
                <a:ea typeface="黑体" panose="02010609060101010101" pitchFamily="49" charset="-122"/>
              </a:rPr>
              <a:t>的带宽为</a:t>
            </a:r>
            <a:r>
              <a:rPr lang="en-US" altLang="zh-CN" sz="1900">
                <a:solidFill>
                  <a:srgbClr val="FF0000"/>
                </a:solidFill>
                <a:ea typeface="黑体" panose="02010609060101010101" pitchFamily="49" charset="-122"/>
              </a:rPr>
              <a:t>8GB/s.</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4400B269-EC73-4930-B746-1955538A727A}" type="slidenum">
              <a:rPr lang="zh-CN" altLang="en-US" sz="1200">
                <a:solidFill>
                  <a:srgbClr val="898989"/>
                </a:solidFill>
              </a:rPr>
              <a:pPr/>
              <a:t>19</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6930"/>
                                        </p:tgtEl>
                                        <p:attrNameLst>
                                          <p:attrName>style.visibility</p:attrName>
                                        </p:attrNameLst>
                                      </p:cBhvr>
                                      <p:to>
                                        <p:strVal val="visible"/>
                                      </p:to>
                                    </p:set>
                                    <p:animEffect transition="in" filter="blinds(horizontal)">
                                      <p:cBhvr>
                                        <p:cTn id="7" dur="500"/>
                                        <p:tgtEl>
                                          <p:spTgt spid="636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12" dur="500"/>
                                        <p:tgtEl>
                                          <p:spTgt spid="6369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7" dur="500"/>
                                        <p:tgtEl>
                                          <p:spTgt spid="6369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36930">
                                            <p:txEl>
                                              <p:pRg st="3" end="3"/>
                                            </p:txEl>
                                          </p:spTgt>
                                        </p:tgtEl>
                                        <p:attrNameLst>
                                          <p:attrName>style.visibility</p:attrName>
                                        </p:attrNameLst>
                                      </p:cBhvr>
                                      <p:to>
                                        <p:strVal val="visible"/>
                                      </p:to>
                                    </p:set>
                                    <p:animEffect transition="in" filter="blinds(horizontal)">
                                      <p:cBhvr>
                                        <p:cTn id="22" dur="500"/>
                                        <p:tgtEl>
                                          <p:spTgt spid="6369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36930">
                                            <p:txEl>
                                              <p:pRg st="4" end="4"/>
                                            </p:txEl>
                                          </p:spTgt>
                                        </p:tgtEl>
                                        <p:attrNameLst>
                                          <p:attrName>style.visibility</p:attrName>
                                        </p:attrNameLst>
                                      </p:cBhvr>
                                      <p:to>
                                        <p:strVal val="visible"/>
                                      </p:to>
                                    </p:set>
                                    <p:animEffect transition="in" filter="blinds(horizontal)">
                                      <p:cBhvr>
                                        <p:cTn id="27" dur="500"/>
                                        <p:tgtEl>
                                          <p:spTgt spid="6369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36930">
                                            <p:txEl>
                                              <p:pRg st="5" end="5"/>
                                            </p:txEl>
                                          </p:spTgt>
                                        </p:tgtEl>
                                        <p:attrNameLst>
                                          <p:attrName>style.visibility</p:attrName>
                                        </p:attrNameLst>
                                      </p:cBhvr>
                                      <p:to>
                                        <p:strVal val="visible"/>
                                      </p:to>
                                    </p:set>
                                    <p:animEffect transition="in" filter="blinds(horizontal)">
                                      <p:cBhvr>
                                        <p:cTn id="32" dur="500"/>
                                        <p:tgtEl>
                                          <p:spTgt spid="6369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36930">
                                            <p:txEl>
                                              <p:pRg st="6" end="6"/>
                                            </p:txEl>
                                          </p:spTgt>
                                        </p:tgtEl>
                                        <p:attrNameLst>
                                          <p:attrName>style.visibility</p:attrName>
                                        </p:attrNameLst>
                                      </p:cBhvr>
                                      <p:to>
                                        <p:strVal val="visible"/>
                                      </p:to>
                                    </p:set>
                                    <p:animEffect transition="in" filter="blinds(horizontal)">
                                      <p:cBhvr>
                                        <p:cTn id="37" dur="500"/>
                                        <p:tgtEl>
                                          <p:spTgt spid="63693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36930">
                                            <p:txEl>
                                              <p:pRg st="7" end="7"/>
                                            </p:txEl>
                                          </p:spTgt>
                                        </p:tgtEl>
                                        <p:attrNameLst>
                                          <p:attrName>style.visibility</p:attrName>
                                        </p:attrNameLst>
                                      </p:cBhvr>
                                      <p:to>
                                        <p:strVal val="visible"/>
                                      </p:to>
                                    </p:set>
                                    <p:animEffect transition="in" filter="blinds(horizontal)">
                                      <p:cBhvr>
                                        <p:cTn id="42" dur="500"/>
                                        <p:tgtEl>
                                          <p:spTgt spid="63693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36930">
                                            <p:txEl>
                                              <p:pRg st="8" end="8"/>
                                            </p:txEl>
                                          </p:spTgt>
                                        </p:tgtEl>
                                        <p:attrNameLst>
                                          <p:attrName>style.visibility</p:attrName>
                                        </p:attrNameLst>
                                      </p:cBhvr>
                                      <p:to>
                                        <p:strVal val="visible"/>
                                      </p:to>
                                    </p:set>
                                    <p:animEffect transition="in" filter="blinds(horizontal)">
                                      <p:cBhvr>
                                        <p:cTn id="47" dur="500"/>
                                        <p:tgtEl>
                                          <p:spTgt spid="63693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36930">
                                            <p:txEl>
                                              <p:pRg st="9" end="9"/>
                                            </p:txEl>
                                          </p:spTgt>
                                        </p:tgtEl>
                                        <p:attrNameLst>
                                          <p:attrName>style.visibility</p:attrName>
                                        </p:attrNameLst>
                                      </p:cBhvr>
                                      <p:to>
                                        <p:strVal val="visible"/>
                                      </p:to>
                                    </p:set>
                                    <p:animEffect transition="in" filter="blinds(horizontal)">
                                      <p:cBhvr>
                                        <p:cTn id="52" dur="500"/>
                                        <p:tgtEl>
                                          <p:spTgt spid="63693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36930">
                                            <p:txEl>
                                              <p:pRg st="10" end="10"/>
                                            </p:txEl>
                                          </p:spTgt>
                                        </p:tgtEl>
                                        <p:attrNameLst>
                                          <p:attrName>style.visibility</p:attrName>
                                        </p:attrNameLst>
                                      </p:cBhvr>
                                      <p:to>
                                        <p:strVal val="visible"/>
                                      </p:to>
                                    </p:set>
                                    <p:animEffect transition="in" filter="blinds(horizontal)">
                                      <p:cBhvr>
                                        <p:cTn id="57" dur="500"/>
                                        <p:tgtEl>
                                          <p:spTgt spid="636930">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blinds(horizontal)">
                                      <p:cBhvr>
                                        <p:cTn id="6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autoUpdateAnimBg="0"/>
      <p:bldP spid="4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00100" y="157163"/>
            <a:ext cx="6613525" cy="425450"/>
          </a:xfrm>
        </p:spPr>
        <p:txBody>
          <a:bodyPr/>
          <a:lstStyle/>
          <a:p>
            <a:r>
              <a:rPr lang="zh-CN" altLang="en-US" dirty="0" smtClean="0">
                <a:ea typeface="宋体" panose="02010600030101010101" pitchFamily="2" charset="-122"/>
              </a:rPr>
              <a:t>第一讲 </a:t>
            </a:r>
            <a:r>
              <a:rPr lang="en-US" altLang="zh-CN" dirty="0" smtClean="0">
                <a:ea typeface="宋体" panose="02010600030101010101" pitchFamily="2" charset="-122"/>
              </a:rPr>
              <a:t>I/O</a:t>
            </a:r>
            <a:r>
              <a:rPr lang="zh-CN" altLang="en-US" dirty="0" smtClean="0">
                <a:ea typeface="宋体" panose="02010600030101010101" pitchFamily="2" charset="-122"/>
              </a:rPr>
              <a:t>设备</a:t>
            </a:r>
          </a:p>
        </p:txBody>
      </p:sp>
      <p:sp>
        <p:nvSpPr>
          <p:cNvPr id="6147" name="Rectangle 3"/>
          <p:cNvSpPr>
            <a:spLocks noGrp="1" noChangeArrowheads="1"/>
          </p:cNvSpPr>
          <p:nvPr>
            <p:ph type="body" idx="1"/>
          </p:nvPr>
        </p:nvSpPr>
        <p:spPr>
          <a:xfrm>
            <a:off x="1423988" y="1482725"/>
            <a:ext cx="5842000" cy="2513509"/>
          </a:xfrm>
        </p:spPr>
        <p:txBody>
          <a:bodyPr/>
          <a:lstStyle/>
          <a:p>
            <a:pPr>
              <a:lnSpc>
                <a:spcPct val="100000"/>
              </a:lnSpc>
              <a:spcBef>
                <a:spcPts val="1200"/>
              </a:spcBef>
            </a:pPr>
            <a:r>
              <a:rPr lang="en-US" altLang="zh-CN" sz="2400" dirty="0" smtClean="0">
                <a:ea typeface="黑体" panose="02010609060101010101" pitchFamily="49" charset="-122"/>
              </a:rPr>
              <a:t>I/O</a:t>
            </a:r>
            <a:r>
              <a:rPr lang="zh-CN" altLang="en-US" sz="2400" dirty="0" smtClean="0">
                <a:ea typeface="黑体" panose="02010609060101010101" pitchFamily="49" charset="-122"/>
              </a:rPr>
              <a:t>系统概述</a:t>
            </a:r>
          </a:p>
          <a:p>
            <a:pPr lvl="1">
              <a:lnSpc>
                <a:spcPct val="100000"/>
              </a:lnSpc>
              <a:spcBef>
                <a:spcPts val="1200"/>
              </a:spcBef>
            </a:pPr>
            <a:r>
              <a:rPr lang="en-US" altLang="zh-CN" sz="2400" dirty="0" smtClean="0">
                <a:ea typeface="黑体" panose="02010609060101010101" pitchFamily="49" charset="-122"/>
              </a:rPr>
              <a:t>I/O</a:t>
            </a:r>
            <a:r>
              <a:rPr lang="zh-CN" altLang="en-US" sz="2400" dirty="0" smtClean="0">
                <a:ea typeface="黑体" panose="02010609060101010101" pitchFamily="49" charset="-122"/>
              </a:rPr>
              <a:t>系统的功能及性能</a:t>
            </a:r>
          </a:p>
          <a:p>
            <a:pPr lvl="1">
              <a:lnSpc>
                <a:spcPct val="100000"/>
              </a:lnSpc>
              <a:spcBef>
                <a:spcPts val="1200"/>
              </a:spcBef>
            </a:pPr>
            <a:r>
              <a:rPr lang="en-US" altLang="zh-CN" sz="2400" dirty="0" smtClean="0">
                <a:ea typeface="黑体" panose="02010609060101010101" pitchFamily="49" charset="-122"/>
              </a:rPr>
              <a:t>OS</a:t>
            </a:r>
            <a:r>
              <a:rPr lang="zh-CN" altLang="en-US" sz="2400" dirty="0" smtClean="0">
                <a:ea typeface="黑体" panose="02010609060101010101" pitchFamily="49" charset="-122"/>
              </a:rPr>
              <a:t>在</a:t>
            </a:r>
            <a:r>
              <a:rPr lang="en-US" altLang="zh-CN" sz="2400" dirty="0" smtClean="0">
                <a:ea typeface="黑体" panose="02010609060101010101" pitchFamily="49" charset="-122"/>
              </a:rPr>
              <a:t>I/O</a:t>
            </a:r>
            <a:r>
              <a:rPr lang="zh-CN" altLang="en-US" sz="2400" dirty="0" smtClean="0">
                <a:ea typeface="黑体" panose="02010609060101010101" pitchFamily="49" charset="-122"/>
              </a:rPr>
              <a:t>系统中的角色</a:t>
            </a:r>
          </a:p>
          <a:p>
            <a:pPr>
              <a:lnSpc>
                <a:spcPct val="100000"/>
              </a:lnSpc>
              <a:spcBef>
                <a:spcPts val="1200"/>
              </a:spcBef>
            </a:pPr>
            <a:r>
              <a:rPr lang="en-US" altLang="zh-CN" sz="2400" dirty="0" smtClean="0">
                <a:ea typeface="黑体" panose="02010609060101010101" pitchFamily="49" charset="-122"/>
              </a:rPr>
              <a:t>I/O</a:t>
            </a:r>
            <a:r>
              <a:rPr lang="zh-CN" altLang="en-US" sz="2400" dirty="0" smtClean="0">
                <a:ea typeface="黑体" panose="02010609060101010101" pitchFamily="49" charset="-122"/>
              </a:rPr>
              <a:t>设备概述</a:t>
            </a:r>
          </a:p>
          <a:p>
            <a:pPr lvl="1">
              <a:lnSpc>
                <a:spcPct val="100000"/>
              </a:lnSpc>
              <a:spcBef>
                <a:spcPts val="1200"/>
              </a:spcBef>
            </a:pPr>
            <a:r>
              <a:rPr lang="en-US" altLang="zh-CN" sz="2400" dirty="0" smtClean="0">
                <a:ea typeface="黑体" panose="02010609060101010101" pitchFamily="49" charset="-122"/>
              </a:rPr>
              <a:t>I/O</a:t>
            </a:r>
            <a:r>
              <a:rPr lang="zh-CN" altLang="en-US" sz="2400" dirty="0" smtClean="0">
                <a:ea typeface="黑体" panose="02010609060101010101" pitchFamily="49" charset="-122"/>
              </a:rPr>
              <a:t>设备的通用模型</a:t>
            </a:r>
          </a:p>
        </p:txBody>
      </p:sp>
      <p:sp>
        <p:nvSpPr>
          <p:cNvPr id="6148" name="Text Box 4"/>
          <p:cNvSpPr txBox="1">
            <a:spLocks noChangeArrowheads="1"/>
          </p:cNvSpPr>
          <p:nvPr/>
        </p:nvSpPr>
        <p:spPr bwMode="auto">
          <a:xfrm>
            <a:off x="2879725" y="804863"/>
            <a:ext cx="328136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800">
                <a:solidFill>
                  <a:schemeClr val="accent1"/>
                </a:solidFill>
                <a:ea typeface="宋体" panose="02010600030101010101" pitchFamily="2" charset="-122"/>
              </a:rPr>
              <a:t>主    要    内    容</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93402CC-E0E8-4302-B157-CAB6AFFB274D}" type="slidenum">
              <a:rPr lang="zh-CN" altLang="en-US" sz="1200">
                <a:solidFill>
                  <a:srgbClr val="898989"/>
                </a:solidFill>
              </a:rPr>
              <a:pPr/>
              <a:t>2</a:t>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2113" y="142875"/>
            <a:ext cx="8129587" cy="395288"/>
          </a:xfrm>
        </p:spPr>
        <p:txBody>
          <a:bodyPr/>
          <a:lstStyle/>
          <a:p>
            <a:pPr defTabSz="717550">
              <a:lnSpc>
                <a:spcPct val="80000"/>
              </a:lnSpc>
            </a:pPr>
            <a:r>
              <a:rPr lang="zh-CN" altLang="en-US" smtClean="0">
                <a:ea typeface="宋体" panose="02010600030101010101" pitchFamily="2" charset="-122"/>
              </a:rPr>
              <a:t>基于</a:t>
            </a:r>
            <a:r>
              <a:rPr lang="en-US" altLang="zh-CN" smtClean="0">
                <a:ea typeface="宋体" panose="02010600030101010101" pitchFamily="2" charset="-122"/>
              </a:rPr>
              <a:t>Core i7</a:t>
            </a:r>
            <a:r>
              <a:rPr lang="zh-CN" altLang="en-US" smtClean="0">
                <a:ea typeface="宋体" panose="02010600030101010101" pitchFamily="2" charset="-122"/>
              </a:rPr>
              <a:t>系列处理器的互连结构举例</a:t>
            </a:r>
          </a:p>
        </p:txBody>
      </p:sp>
      <p:grpSp>
        <p:nvGrpSpPr>
          <p:cNvPr id="53251" name="Group 1"/>
          <p:cNvGrpSpPr>
            <a:grpSpLocks noChangeAspect="1"/>
          </p:cNvGrpSpPr>
          <p:nvPr/>
        </p:nvGrpSpPr>
        <p:grpSpPr bwMode="auto">
          <a:xfrm>
            <a:off x="187325" y="839788"/>
            <a:ext cx="8712200" cy="4691062"/>
            <a:chOff x="1572" y="5874"/>
            <a:chExt cx="7420" cy="4368"/>
          </a:xfrm>
        </p:grpSpPr>
        <p:sp>
          <p:nvSpPr>
            <p:cNvPr id="53255" name="AutoShape 33"/>
            <p:cNvSpPr>
              <a:spLocks noChangeAspect="1" noChangeArrowheads="1" noTextEdit="1"/>
            </p:cNvSpPr>
            <p:nvPr/>
          </p:nvSpPr>
          <p:spPr bwMode="auto">
            <a:xfrm>
              <a:off x="1572" y="5874"/>
              <a:ext cx="7420" cy="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6" name="Text Box 32"/>
            <p:cNvSpPr txBox="1">
              <a:spLocks noChangeArrowheads="1"/>
            </p:cNvSpPr>
            <p:nvPr/>
          </p:nvSpPr>
          <p:spPr bwMode="auto">
            <a:xfrm>
              <a:off x="4378" y="6045"/>
              <a:ext cx="1968" cy="735"/>
            </a:xfrm>
            <a:prstGeom prst="rect">
              <a:avLst/>
            </a:prstGeom>
            <a:solidFill>
              <a:srgbClr val="C0C0C0"/>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dirty="0">
                  <a:latin typeface="微软雅黑" panose="020B0503020204020204" pitchFamily="34" charset="-122"/>
                  <a:ea typeface="微软雅黑" panose="020B0503020204020204" pitchFamily="34" charset="-122"/>
                </a:rPr>
                <a:t>Intel Core i7</a:t>
              </a:r>
            </a:p>
            <a:p>
              <a:pPr algn="ctr" fontAlgn="ctr"/>
              <a:r>
                <a:rPr lang="zh-CN" altLang="en-US" sz="1800" dirty="0">
                  <a:latin typeface="微软雅黑" panose="020B0503020204020204" pitchFamily="34" charset="-122"/>
                  <a:ea typeface="微软雅黑" panose="020B0503020204020204" pitchFamily="34" charset="-122"/>
                </a:rPr>
                <a:t>处理器</a:t>
              </a:r>
            </a:p>
          </p:txBody>
        </p:sp>
        <p:sp>
          <p:nvSpPr>
            <p:cNvPr id="53257" name="Line 31"/>
            <p:cNvSpPr>
              <a:spLocks noChangeShapeType="1"/>
            </p:cNvSpPr>
            <p:nvPr/>
          </p:nvSpPr>
          <p:spPr bwMode="auto">
            <a:xfrm>
              <a:off x="5356" y="6786"/>
              <a:ext cx="1" cy="4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8" name="Text Box 30"/>
            <p:cNvSpPr txBox="1">
              <a:spLocks noChangeArrowheads="1"/>
            </p:cNvSpPr>
            <p:nvPr/>
          </p:nvSpPr>
          <p:spPr bwMode="auto">
            <a:xfrm>
              <a:off x="4812" y="6826"/>
              <a:ext cx="54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QPI</a:t>
              </a:r>
            </a:p>
          </p:txBody>
        </p:sp>
        <p:sp>
          <p:nvSpPr>
            <p:cNvPr id="53259" name="Text Box 29"/>
            <p:cNvSpPr txBox="1">
              <a:spLocks noChangeArrowheads="1"/>
            </p:cNvSpPr>
            <p:nvPr/>
          </p:nvSpPr>
          <p:spPr bwMode="auto">
            <a:xfrm>
              <a:off x="5376" y="6830"/>
              <a:ext cx="112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25.6GB/s</a:t>
              </a:r>
            </a:p>
          </p:txBody>
        </p:sp>
        <p:sp>
          <p:nvSpPr>
            <p:cNvPr id="53260" name="Text Box 28"/>
            <p:cNvSpPr txBox="1">
              <a:spLocks noChangeArrowheads="1"/>
            </p:cNvSpPr>
            <p:nvPr/>
          </p:nvSpPr>
          <p:spPr bwMode="auto">
            <a:xfrm>
              <a:off x="4366" y="7224"/>
              <a:ext cx="2062" cy="1002"/>
            </a:xfrm>
            <a:prstGeom prst="rect">
              <a:avLst/>
            </a:prstGeom>
            <a:solidFill>
              <a:srgbClr val="C0C0C0"/>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endParaRPr lang="en-US" altLang="zh-CN" sz="1800">
                <a:latin typeface="微软雅黑" panose="020B0503020204020204" pitchFamily="34" charset="-122"/>
                <a:ea typeface="微软雅黑" panose="020B0503020204020204" pitchFamily="34" charset="-122"/>
              </a:endParaRPr>
            </a:p>
            <a:p>
              <a:pPr algn="ctr" fontAlgn="ctr"/>
              <a:r>
                <a:rPr lang="en-US" altLang="zh-CN" sz="1800">
                  <a:latin typeface="微软雅黑" panose="020B0503020204020204" pitchFamily="34" charset="-122"/>
                  <a:ea typeface="微软雅黑" panose="020B0503020204020204" pitchFamily="34" charset="-122"/>
                </a:rPr>
                <a:t>X58</a:t>
              </a:r>
            </a:p>
            <a:p>
              <a:pPr algn="ctr" fontAlgn="ctr"/>
              <a:r>
                <a:rPr lang="en-US" altLang="zh-CN" sz="1800">
                  <a:latin typeface="微软雅黑" panose="020B0503020204020204" pitchFamily="34" charset="-122"/>
                  <a:ea typeface="微软雅黑" panose="020B0503020204020204" pitchFamily="34" charset="-122"/>
                </a:rPr>
                <a:t>IOH</a:t>
              </a:r>
            </a:p>
          </p:txBody>
        </p:sp>
        <p:sp>
          <p:nvSpPr>
            <p:cNvPr id="53261" name="Text Box 27"/>
            <p:cNvSpPr txBox="1">
              <a:spLocks noChangeArrowheads="1"/>
            </p:cNvSpPr>
            <p:nvPr/>
          </p:nvSpPr>
          <p:spPr bwMode="auto">
            <a:xfrm>
              <a:off x="1629" y="7296"/>
              <a:ext cx="1815" cy="8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pitchFamily="34" charset="-122"/>
                  <a:ea typeface="微软雅黑" panose="020B0503020204020204" pitchFamily="34" charset="-122"/>
                </a:rPr>
                <a:t>PCI-Express 2.0</a:t>
              </a:r>
            </a:p>
            <a:p>
              <a:pPr algn="ctr" fontAlgn="ctr"/>
              <a:r>
                <a:rPr lang="en-US" altLang="zh-CN" sz="1800">
                  <a:latin typeface="微软雅黑" panose="020B0503020204020204" pitchFamily="34" charset="-122"/>
                  <a:ea typeface="微软雅黑" panose="020B0503020204020204" pitchFamily="34" charset="-122"/>
                </a:rPr>
                <a:t>1</a:t>
              </a:r>
              <a:r>
                <a:rPr lang="en-US" altLang="zh-CN" sz="1800">
                  <a:latin typeface="微软雅黑" panose="020B0503020204020204" pitchFamily="34" charset="-122"/>
                  <a:ea typeface="微软雅黑" panose="020B0503020204020204" pitchFamily="34" charset="-122"/>
                  <a:sym typeface="Symbol" panose="05050102010706020507" pitchFamily="18" charset="2"/>
                </a:rPr>
                <a:t></a:t>
              </a:r>
              <a:r>
                <a:rPr lang="en-US" altLang="zh-CN" sz="1800">
                  <a:latin typeface="微软雅黑" panose="020B0503020204020204" pitchFamily="34" charset="-122"/>
                  <a:ea typeface="微软雅黑" panose="020B0503020204020204" pitchFamily="34" charset="-122"/>
                </a:rPr>
                <a:t>16</a:t>
              </a:r>
              <a:r>
                <a:rPr lang="zh-CN" altLang="en-US" sz="1800">
                  <a:latin typeface="微软雅黑" panose="020B0503020204020204" pitchFamily="34" charset="-122"/>
                  <a:ea typeface="微软雅黑" panose="020B0503020204020204" pitchFamily="34" charset="-122"/>
                  <a:sym typeface="Symbol" panose="05050102010706020507" pitchFamily="18" charset="2"/>
                </a:rPr>
                <a:t>、</a:t>
              </a:r>
              <a:r>
                <a:rPr lang="en-US" altLang="zh-CN" sz="1800">
                  <a:latin typeface="微软雅黑" panose="020B0503020204020204" pitchFamily="34" charset="-122"/>
                  <a:ea typeface="微软雅黑" panose="020B0503020204020204" pitchFamily="34" charset="-122"/>
                  <a:sym typeface="Symbol" panose="05050102010706020507" pitchFamily="18" charset="2"/>
                </a:rPr>
                <a:t>2</a:t>
              </a:r>
              <a:r>
                <a:rPr lang="en-US" altLang="zh-CN" sz="1800">
                  <a:latin typeface="微软雅黑" panose="020B0503020204020204" pitchFamily="34" charset="-122"/>
                  <a:ea typeface="微软雅黑" panose="020B0503020204020204" pitchFamily="34" charset="-122"/>
                </a:rPr>
                <a:t>16</a:t>
              </a:r>
              <a:r>
                <a:rPr lang="zh-CN" altLang="en-US" sz="1800">
                  <a:latin typeface="微软雅黑" panose="020B0503020204020204" pitchFamily="34" charset="-122"/>
                  <a:ea typeface="微软雅黑" panose="020B0503020204020204" pitchFamily="34" charset="-122"/>
                  <a:sym typeface="Symbol" panose="05050102010706020507" pitchFamily="18" charset="2"/>
                </a:rPr>
                <a:t>、</a:t>
              </a:r>
              <a:r>
                <a:rPr lang="en-US" altLang="zh-CN" sz="1800">
                  <a:latin typeface="微软雅黑" panose="020B0503020204020204" pitchFamily="34" charset="-122"/>
                  <a:ea typeface="微软雅黑" panose="020B0503020204020204" pitchFamily="34" charset="-122"/>
                  <a:sym typeface="Symbol" panose="05050102010706020507" pitchFamily="18" charset="2"/>
                </a:rPr>
                <a:t>4</a:t>
              </a:r>
              <a:r>
                <a:rPr lang="en-US" altLang="zh-CN" sz="1800">
                  <a:latin typeface="微软雅黑" panose="020B0503020204020204" pitchFamily="34" charset="-122"/>
                  <a:ea typeface="微软雅黑" panose="020B0503020204020204" pitchFamily="34" charset="-122"/>
                </a:rPr>
                <a:t>8</a:t>
              </a:r>
              <a:r>
                <a:rPr lang="zh-CN" altLang="en-US" sz="1800">
                  <a:latin typeface="微软雅黑" panose="020B0503020204020204" pitchFamily="34" charset="-122"/>
                  <a:ea typeface="微软雅黑" panose="020B0503020204020204" pitchFamily="34" charset="-122"/>
                  <a:sym typeface="Symbol" panose="05050102010706020507" pitchFamily="18" charset="2"/>
                </a:rPr>
                <a:t>或其他组合</a:t>
              </a:r>
            </a:p>
          </p:txBody>
        </p:sp>
        <p:sp>
          <p:nvSpPr>
            <p:cNvPr id="53262" name="Line 26"/>
            <p:cNvSpPr>
              <a:spLocks noChangeShapeType="1"/>
            </p:cNvSpPr>
            <p:nvPr/>
          </p:nvSpPr>
          <p:spPr bwMode="auto">
            <a:xfrm flipH="1">
              <a:off x="3444" y="7740"/>
              <a:ext cx="92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3" name="Text Box 25"/>
            <p:cNvSpPr txBox="1">
              <a:spLocks noChangeArrowheads="1"/>
            </p:cNvSpPr>
            <p:nvPr/>
          </p:nvSpPr>
          <p:spPr bwMode="auto">
            <a:xfrm>
              <a:off x="3425" y="7368"/>
              <a:ext cx="100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zh-CN" altLang="en-US" sz="1800">
                  <a:latin typeface="微软雅黑" panose="020B0503020204020204" pitchFamily="34" charset="-122"/>
                  <a:ea typeface="微软雅黑" panose="020B0503020204020204" pitchFamily="34" charset="-122"/>
                </a:rPr>
                <a:t>最多</a:t>
              </a:r>
              <a:r>
                <a:rPr lang="en-US" altLang="zh-CN" sz="1800">
                  <a:latin typeface="微软雅黑" panose="020B0503020204020204" pitchFamily="34" charset="-122"/>
                  <a:ea typeface="微软雅黑" panose="020B0503020204020204" pitchFamily="34" charset="-122"/>
                </a:rPr>
                <a:t>36</a:t>
              </a:r>
              <a:r>
                <a:rPr lang="zh-CN" altLang="en-US" sz="1800">
                  <a:latin typeface="微软雅黑" panose="020B0503020204020204" pitchFamily="34" charset="-122"/>
                  <a:ea typeface="微软雅黑" panose="020B0503020204020204" pitchFamily="34" charset="-122"/>
                </a:rPr>
                <a:t>条</a:t>
              </a:r>
            </a:p>
          </p:txBody>
        </p:sp>
        <p:sp>
          <p:nvSpPr>
            <p:cNvPr id="53264" name="Text Box 24"/>
            <p:cNvSpPr txBox="1">
              <a:spLocks noChangeArrowheads="1"/>
            </p:cNvSpPr>
            <p:nvPr/>
          </p:nvSpPr>
          <p:spPr bwMode="auto">
            <a:xfrm>
              <a:off x="4816" y="8268"/>
              <a:ext cx="65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a:latin typeface="微软雅黑" panose="020B0503020204020204" pitchFamily="34" charset="-122"/>
                  <a:ea typeface="微软雅黑" panose="020B0503020204020204" pitchFamily="34" charset="-122"/>
                </a:rPr>
                <a:t>DMI</a:t>
              </a:r>
            </a:p>
          </p:txBody>
        </p:sp>
        <p:sp>
          <p:nvSpPr>
            <p:cNvPr id="53265" name="Line 22"/>
            <p:cNvSpPr>
              <a:spLocks noChangeShapeType="1"/>
            </p:cNvSpPr>
            <p:nvPr/>
          </p:nvSpPr>
          <p:spPr bwMode="auto">
            <a:xfrm>
              <a:off x="5369" y="8226"/>
              <a:ext cx="1" cy="4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6" name="Text Box 21"/>
            <p:cNvSpPr txBox="1">
              <a:spLocks noChangeArrowheads="1"/>
            </p:cNvSpPr>
            <p:nvPr/>
          </p:nvSpPr>
          <p:spPr bwMode="auto">
            <a:xfrm>
              <a:off x="4354" y="8664"/>
              <a:ext cx="2062" cy="1359"/>
            </a:xfrm>
            <a:prstGeom prst="rect">
              <a:avLst/>
            </a:prstGeom>
            <a:solidFill>
              <a:srgbClr val="C0C0C0"/>
            </a:solidFill>
            <a:ln w="9525">
              <a:solidFill>
                <a:srgbClr val="000000"/>
              </a:solidFill>
              <a:miter lim="800000"/>
              <a:headEnd/>
              <a:tailEnd/>
            </a:ln>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en-US" altLang="zh-CN" sz="1800">
                <a:latin typeface="微软雅黑" panose="020B0503020204020204" pitchFamily="34" charset="-122"/>
                <a:ea typeface="微软雅黑" panose="020B0503020204020204" pitchFamily="34" charset="-122"/>
              </a:endParaRPr>
            </a:p>
            <a:p>
              <a:pPr algn="ctr"/>
              <a:r>
                <a:rPr lang="en-US" altLang="zh-CN" sz="1800">
                  <a:latin typeface="微软雅黑" panose="020B0503020204020204" pitchFamily="34" charset="-122"/>
                  <a:ea typeface="微软雅黑" panose="020B0503020204020204" pitchFamily="34" charset="-122"/>
                </a:rPr>
                <a:t>ICH10</a:t>
              </a:r>
            </a:p>
            <a:p>
              <a:pPr algn="ctr"/>
              <a:r>
                <a:rPr lang="en-US" altLang="zh-CN" sz="1800">
                  <a:latin typeface="微软雅黑" panose="020B0503020204020204" pitchFamily="34" charset="-122"/>
                  <a:ea typeface="微软雅黑" panose="020B0503020204020204" pitchFamily="34" charset="-122"/>
                </a:rPr>
                <a:t>ICH10R</a:t>
              </a:r>
            </a:p>
          </p:txBody>
        </p:sp>
        <p:sp>
          <p:nvSpPr>
            <p:cNvPr id="53267" name="Line 20"/>
            <p:cNvSpPr>
              <a:spLocks noChangeShapeType="1"/>
            </p:cNvSpPr>
            <p:nvPr/>
          </p:nvSpPr>
          <p:spPr bwMode="auto">
            <a:xfrm flipH="1">
              <a:off x="6404" y="9245"/>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8" name="Line 19"/>
            <p:cNvSpPr>
              <a:spLocks noChangeShapeType="1"/>
            </p:cNvSpPr>
            <p:nvPr/>
          </p:nvSpPr>
          <p:spPr bwMode="auto">
            <a:xfrm>
              <a:off x="6346" y="6141"/>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9" name="Text Box 18"/>
            <p:cNvSpPr txBox="1">
              <a:spLocks noChangeArrowheads="1"/>
            </p:cNvSpPr>
            <p:nvPr/>
          </p:nvSpPr>
          <p:spPr bwMode="auto">
            <a:xfrm>
              <a:off x="7795" y="6015"/>
              <a:ext cx="1071" cy="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500">
                  <a:latin typeface="微软雅黑" panose="020B0503020204020204" pitchFamily="34" charset="-122"/>
                  <a:ea typeface="微软雅黑" panose="020B0503020204020204" pitchFamily="34" charset="-122"/>
                </a:rPr>
                <a:t>DDR3</a:t>
              </a:r>
              <a:r>
                <a:rPr lang="en-US" altLang="zh-CN" sz="900">
                  <a:ea typeface="宋体" panose="02010600030101010101" pitchFamily="2" charset="-122"/>
                </a:rPr>
                <a:t> </a:t>
              </a:r>
              <a:r>
                <a:rPr lang="en-US" altLang="zh-CN" sz="1500">
                  <a:latin typeface="微软雅黑" panose="020B0503020204020204" pitchFamily="34" charset="-122"/>
                  <a:ea typeface="微软雅黑" panose="020B0503020204020204" pitchFamily="34" charset="-122"/>
                </a:rPr>
                <a:t>1066</a:t>
              </a:r>
            </a:p>
          </p:txBody>
        </p:sp>
        <p:sp>
          <p:nvSpPr>
            <p:cNvPr id="53270" name="Text Box 17"/>
            <p:cNvSpPr txBox="1">
              <a:spLocks noChangeArrowheads="1"/>
            </p:cNvSpPr>
            <p:nvPr/>
          </p:nvSpPr>
          <p:spPr bwMode="auto">
            <a:xfrm>
              <a:off x="6345" y="5874"/>
              <a:ext cx="17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64b,8.5GB/s</a:t>
              </a:r>
            </a:p>
          </p:txBody>
        </p:sp>
        <p:sp>
          <p:nvSpPr>
            <p:cNvPr id="53271" name="Line 16"/>
            <p:cNvSpPr>
              <a:spLocks noChangeShapeType="1"/>
            </p:cNvSpPr>
            <p:nvPr/>
          </p:nvSpPr>
          <p:spPr bwMode="auto">
            <a:xfrm>
              <a:off x="6344" y="6414"/>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2" name="Text Box 15"/>
            <p:cNvSpPr txBox="1">
              <a:spLocks noChangeArrowheads="1"/>
            </p:cNvSpPr>
            <p:nvPr/>
          </p:nvSpPr>
          <p:spPr bwMode="auto">
            <a:xfrm>
              <a:off x="7793" y="6288"/>
              <a:ext cx="1071" cy="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500">
                  <a:latin typeface="微软雅黑" panose="020B0503020204020204" pitchFamily="34" charset="-122"/>
                  <a:ea typeface="微软雅黑" panose="020B0503020204020204" pitchFamily="34" charset="-122"/>
                </a:rPr>
                <a:t>DDR3</a:t>
              </a:r>
              <a:r>
                <a:rPr lang="en-US" altLang="zh-CN" sz="900">
                  <a:ea typeface="宋体" panose="02010600030101010101" pitchFamily="2" charset="-122"/>
                </a:rPr>
                <a:t> </a:t>
              </a:r>
              <a:r>
                <a:rPr lang="en-US" altLang="zh-CN" sz="1500">
                  <a:latin typeface="微软雅黑" panose="020B0503020204020204" pitchFamily="34" charset="-122"/>
                  <a:ea typeface="微软雅黑" panose="020B0503020204020204" pitchFamily="34" charset="-122"/>
                </a:rPr>
                <a:t>1066</a:t>
              </a:r>
            </a:p>
          </p:txBody>
        </p:sp>
        <p:sp>
          <p:nvSpPr>
            <p:cNvPr id="53273" name="Text Box 14"/>
            <p:cNvSpPr txBox="1">
              <a:spLocks noChangeArrowheads="1"/>
            </p:cNvSpPr>
            <p:nvPr/>
          </p:nvSpPr>
          <p:spPr bwMode="auto">
            <a:xfrm>
              <a:off x="6334" y="6116"/>
              <a:ext cx="17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64b,8.5GB/s</a:t>
              </a:r>
            </a:p>
          </p:txBody>
        </p:sp>
        <p:sp>
          <p:nvSpPr>
            <p:cNvPr id="53274" name="Line 13"/>
            <p:cNvSpPr>
              <a:spLocks noChangeShapeType="1"/>
            </p:cNvSpPr>
            <p:nvPr/>
          </p:nvSpPr>
          <p:spPr bwMode="auto">
            <a:xfrm>
              <a:off x="6348" y="6684"/>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5" name="Text Box 12"/>
            <p:cNvSpPr txBox="1">
              <a:spLocks noChangeArrowheads="1"/>
            </p:cNvSpPr>
            <p:nvPr/>
          </p:nvSpPr>
          <p:spPr bwMode="auto">
            <a:xfrm>
              <a:off x="7785" y="6560"/>
              <a:ext cx="1071" cy="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500">
                  <a:latin typeface="微软雅黑" panose="020B0503020204020204" pitchFamily="34" charset="-122"/>
                  <a:ea typeface="微软雅黑" panose="020B0503020204020204" pitchFamily="34" charset="-122"/>
                </a:rPr>
                <a:t>DDR3 1066</a:t>
              </a:r>
            </a:p>
          </p:txBody>
        </p:sp>
        <p:sp>
          <p:nvSpPr>
            <p:cNvPr id="53276" name="Text Box 11"/>
            <p:cNvSpPr txBox="1">
              <a:spLocks noChangeArrowheads="1"/>
            </p:cNvSpPr>
            <p:nvPr/>
          </p:nvSpPr>
          <p:spPr bwMode="auto">
            <a:xfrm>
              <a:off x="6359" y="6393"/>
              <a:ext cx="17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64b,8.5GB/s</a:t>
              </a:r>
            </a:p>
          </p:txBody>
        </p:sp>
        <p:sp>
          <p:nvSpPr>
            <p:cNvPr id="53277" name="Line 10"/>
            <p:cNvSpPr>
              <a:spLocks noChangeShapeType="1"/>
            </p:cNvSpPr>
            <p:nvPr/>
          </p:nvSpPr>
          <p:spPr bwMode="auto">
            <a:xfrm>
              <a:off x="3808" y="8940"/>
              <a:ext cx="5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8" name="Text Box 9"/>
            <p:cNvSpPr txBox="1">
              <a:spLocks noChangeArrowheads="1"/>
            </p:cNvSpPr>
            <p:nvPr/>
          </p:nvSpPr>
          <p:spPr bwMode="auto">
            <a:xfrm>
              <a:off x="6951" y="9084"/>
              <a:ext cx="1256" cy="3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pitchFamily="34" charset="-122"/>
                  <a:ea typeface="微软雅黑" panose="020B0503020204020204" pitchFamily="34" charset="-122"/>
                </a:rPr>
                <a:t>6</a:t>
              </a:r>
              <a:r>
                <a:rPr lang="zh-CN" altLang="en-US" sz="1800">
                  <a:latin typeface="微软雅黑" panose="020B0503020204020204" pitchFamily="34" charset="-122"/>
                  <a:ea typeface="微软雅黑" panose="020B0503020204020204" pitchFamily="34" charset="-122"/>
                </a:rPr>
                <a:t>个</a:t>
              </a:r>
              <a:r>
                <a:rPr lang="en-US" altLang="zh-CN" sz="1800">
                  <a:latin typeface="微软雅黑" panose="020B0503020204020204" pitchFamily="34" charset="-122"/>
                  <a:ea typeface="微软雅黑" panose="020B0503020204020204" pitchFamily="34" charset="-122"/>
                </a:rPr>
                <a:t>SATA</a:t>
              </a:r>
              <a:r>
                <a:rPr lang="zh-CN" altLang="en-US" sz="1800">
                  <a:latin typeface="微软雅黑" panose="020B0503020204020204" pitchFamily="34" charset="-122"/>
                  <a:ea typeface="微软雅黑" panose="020B0503020204020204" pitchFamily="34" charset="-122"/>
                </a:rPr>
                <a:t>口</a:t>
              </a:r>
            </a:p>
          </p:txBody>
        </p:sp>
        <p:sp>
          <p:nvSpPr>
            <p:cNvPr id="53279" name="Text Box 8"/>
            <p:cNvSpPr txBox="1">
              <a:spLocks noChangeArrowheads="1"/>
            </p:cNvSpPr>
            <p:nvPr/>
          </p:nvSpPr>
          <p:spPr bwMode="auto">
            <a:xfrm>
              <a:off x="6968" y="9595"/>
              <a:ext cx="1711" cy="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pitchFamily="34" charset="-122"/>
                  <a:ea typeface="微软雅黑" panose="020B0503020204020204" pitchFamily="34" charset="-122"/>
                </a:rPr>
                <a:t>12</a:t>
              </a:r>
              <a:r>
                <a:rPr lang="zh-CN" altLang="en-US" sz="1800">
                  <a:latin typeface="微软雅黑" panose="020B0503020204020204" pitchFamily="34" charset="-122"/>
                  <a:ea typeface="微软雅黑" panose="020B0503020204020204" pitchFamily="34" charset="-122"/>
                </a:rPr>
                <a:t>个高速</a:t>
              </a:r>
              <a:r>
                <a:rPr lang="en-US" altLang="zh-CN" sz="1800">
                  <a:latin typeface="微软雅黑" panose="020B0503020204020204" pitchFamily="34" charset="-122"/>
                  <a:ea typeface="微软雅黑" panose="020B0503020204020204" pitchFamily="34" charset="-122"/>
                </a:rPr>
                <a:t>USB</a:t>
              </a:r>
              <a:r>
                <a:rPr lang="zh-CN" altLang="en-US" sz="1800">
                  <a:latin typeface="微软雅黑" panose="020B0503020204020204" pitchFamily="34" charset="-122"/>
                  <a:ea typeface="微软雅黑" panose="020B0503020204020204" pitchFamily="34" charset="-122"/>
                </a:rPr>
                <a:t>口</a:t>
              </a:r>
            </a:p>
          </p:txBody>
        </p:sp>
        <p:sp>
          <p:nvSpPr>
            <p:cNvPr id="53280" name="Line 7"/>
            <p:cNvSpPr>
              <a:spLocks noChangeShapeType="1"/>
            </p:cNvSpPr>
            <p:nvPr/>
          </p:nvSpPr>
          <p:spPr bwMode="auto">
            <a:xfrm flipH="1">
              <a:off x="6396" y="8791"/>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1" name="Text Box 6"/>
            <p:cNvSpPr txBox="1">
              <a:spLocks noChangeArrowheads="1"/>
            </p:cNvSpPr>
            <p:nvPr/>
          </p:nvSpPr>
          <p:spPr bwMode="auto">
            <a:xfrm>
              <a:off x="6962" y="8596"/>
              <a:ext cx="1245" cy="3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latin typeface="微软雅黑" panose="020B0503020204020204" pitchFamily="34" charset="-122"/>
                  <a:ea typeface="微软雅黑" panose="020B0503020204020204" pitchFamily="34" charset="-122"/>
                </a:rPr>
                <a:t>集成声卡</a:t>
              </a:r>
            </a:p>
          </p:txBody>
        </p:sp>
        <p:sp>
          <p:nvSpPr>
            <p:cNvPr id="53282" name="Line 5"/>
            <p:cNvSpPr>
              <a:spLocks noChangeShapeType="1"/>
            </p:cNvSpPr>
            <p:nvPr/>
          </p:nvSpPr>
          <p:spPr bwMode="auto">
            <a:xfrm>
              <a:off x="3796" y="9676"/>
              <a:ext cx="5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3" name="Text Box 4"/>
            <p:cNvSpPr txBox="1">
              <a:spLocks noChangeArrowheads="1"/>
            </p:cNvSpPr>
            <p:nvPr/>
          </p:nvSpPr>
          <p:spPr bwMode="auto">
            <a:xfrm>
              <a:off x="1980" y="8748"/>
              <a:ext cx="1824" cy="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pitchFamily="34" charset="-122"/>
                  <a:ea typeface="微软雅黑" panose="020B0503020204020204" pitchFamily="34" charset="-122"/>
                </a:rPr>
                <a:t>6</a:t>
              </a:r>
              <a:r>
                <a:rPr lang="zh-CN" altLang="en-US" sz="1800">
                  <a:latin typeface="微软雅黑" panose="020B0503020204020204" pitchFamily="34" charset="-122"/>
                  <a:ea typeface="微软雅黑" panose="020B0503020204020204" pitchFamily="34" charset="-122"/>
                </a:rPr>
                <a:t>个</a:t>
              </a:r>
              <a:r>
                <a:rPr lang="en-US" altLang="zh-CN" sz="1800">
                  <a:latin typeface="微软雅黑" panose="020B0503020204020204" pitchFamily="34" charset="-122"/>
                  <a:ea typeface="微软雅黑" panose="020B0503020204020204" pitchFamily="34" charset="-122"/>
                </a:rPr>
                <a:t>PCI-Express</a:t>
              </a:r>
              <a:r>
                <a:rPr lang="en-US" altLang="zh-CN">
                  <a:ea typeface="宋体" panose="02010600030101010101" pitchFamily="2" charset="-122"/>
                  <a:sym typeface="Symbol" panose="05050102010706020507" pitchFamily="18" charset="2"/>
                </a:rPr>
                <a:t></a:t>
              </a:r>
              <a:r>
                <a:rPr lang="en-US" altLang="zh-CN" sz="1800">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sym typeface="Symbol" panose="05050102010706020507" pitchFamily="18" charset="2"/>
              </a:endParaRPr>
            </a:p>
          </p:txBody>
        </p:sp>
        <p:sp>
          <p:nvSpPr>
            <p:cNvPr id="53284" name="Text Box 3"/>
            <p:cNvSpPr txBox="1">
              <a:spLocks noChangeArrowheads="1"/>
            </p:cNvSpPr>
            <p:nvPr/>
          </p:nvSpPr>
          <p:spPr bwMode="auto">
            <a:xfrm>
              <a:off x="2024" y="9402"/>
              <a:ext cx="1772" cy="5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400">
                  <a:latin typeface="微软雅黑" panose="020B0503020204020204" pitchFamily="34" charset="-122"/>
                  <a:ea typeface="微软雅黑" panose="020B0503020204020204" pitchFamily="34" charset="-122"/>
                </a:rPr>
                <a:t>10/100/1000Mbps</a:t>
              </a:r>
            </a:p>
            <a:p>
              <a:pPr algn="ctr"/>
              <a:r>
                <a:rPr lang="zh-CN" altLang="en-US" sz="1400">
                  <a:latin typeface="微软雅黑" panose="020B0503020204020204" pitchFamily="34" charset="-122"/>
                  <a:ea typeface="微软雅黑" panose="020B0503020204020204" pitchFamily="34" charset="-122"/>
                </a:rPr>
                <a:t>网卡接口</a:t>
              </a:r>
            </a:p>
          </p:txBody>
        </p:sp>
        <p:sp>
          <p:nvSpPr>
            <p:cNvPr id="53285" name="Line 2"/>
            <p:cNvSpPr>
              <a:spLocks noChangeShapeType="1"/>
            </p:cNvSpPr>
            <p:nvPr/>
          </p:nvSpPr>
          <p:spPr bwMode="auto">
            <a:xfrm flipH="1">
              <a:off x="6408" y="9762"/>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252" name="Text Box 24"/>
          <p:cNvSpPr txBox="1">
            <a:spLocks noChangeArrowheads="1"/>
          </p:cNvSpPr>
          <p:nvPr/>
        </p:nvSpPr>
        <p:spPr bwMode="auto">
          <a:xfrm>
            <a:off x="4645025" y="3398838"/>
            <a:ext cx="954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2GB/s</a:t>
            </a:r>
          </a:p>
        </p:txBody>
      </p:sp>
      <p:sp>
        <p:nvSpPr>
          <p:cNvPr id="86" name="Rectangle 2"/>
          <p:cNvSpPr txBox="1">
            <a:spLocks noChangeArrowheads="1"/>
          </p:cNvSpPr>
          <p:nvPr/>
        </p:nvSpPr>
        <p:spPr bwMode="auto">
          <a:xfrm>
            <a:off x="402323" y="5523515"/>
            <a:ext cx="795813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120000"/>
              </a:lnSpc>
              <a:spcBef>
                <a:spcPct val="20000"/>
              </a:spcBef>
              <a:buSzPct val="100000"/>
              <a:buChar char="°"/>
              <a:defRPr b="1">
                <a:solidFill>
                  <a:schemeClr val="tx1"/>
                </a:solidFill>
                <a:latin typeface="Arial" panose="020B0604020202020204" pitchFamily="34" charset="0"/>
              </a:defRPr>
            </a:lvl1pPr>
            <a:lvl2pPr marL="685800" indent="-190500">
              <a:lnSpc>
                <a:spcPct val="120000"/>
              </a:lnSpc>
              <a:spcBef>
                <a:spcPct val="20000"/>
              </a:spcBef>
              <a:buSzPct val="100000"/>
              <a:buChar char="•"/>
              <a:defRPr b="1">
                <a:solidFill>
                  <a:srgbClr val="0000FF"/>
                </a:solidFill>
                <a:latin typeface="Arial" panose="020B0604020202020204" pitchFamily="34" charset="0"/>
              </a:defRPr>
            </a:lvl2pPr>
            <a:lvl3pPr marL="1257300" indent="-342900">
              <a:lnSpc>
                <a:spcPct val="120000"/>
              </a:lnSpc>
              <a:spcBef>
                <a:spcPct val="20000"/>
              </a:spcBef>
              <a:buSzPct val="100000"/>
              <a:buChar char="-"/>
              <a:defRPr b="1">
                <a:solidFill>
                  <a:srgbClr val="2E9267"/>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ts val="600"/>
              </a:spcBef>
              <a:buFontTx/>
              <a:buNone/>
            </a:pPr>
            <a:r>
              <a:rPr lang="en-US" altLang="zh-CN" sz="1900" dirty="0">
                <a:solidFill>
                  <a:srgbClr val="FF0000"/>
                </a:solidFill>
                <a:ea typeface="黑体" panose="02010609060101010101" pitchFamily="49" charset="-122"/>
              </a:rPr>
              <a:t>QPI</a:t>
            </a:r>
            <a:r>
              <a:rPr lang="zh-CN" altLang="en-US" sz="1900" dirty="0">
                <a:solidFill>
                  <a:srgbClr val="FF0000"/>
                </a:solidFill>
                <a:ea typeface="黑体" panose="02010609060101010101" pitchFamily="49" charset="-122"/>
              </a:rPr>
              <a:t>总线的带宽为：</a:t>
            </a:r>
            <a:r>
              <a:rPr lang="en-US" altLang="zh-CN" sz="1900" dirty="0">
                <a:solidFill>
                  <a:srgbClr val="FF0000"/>
                </a:solidFill>
                <a:ea typeface="黑体" panose="02010609060101010101" pitchFamily="49" charset="-122"/>
              </a:rPr>
              <a:t>6.4GT/s×2B×2=25.6GB/s</a:t>
            </a:r>
          </a:p>
          <a:p>
            <a:pPr>
              <a:lnSpc>
                <a:spcPct val="105000"/>
              </a:lnSpc>
              <a:spcBef>
                <a:spcPts val="600"/>
              </a:spcBef>
              <a:buFontTx/>
              <a:buNone/>
            </a:pPr>
            <a:r>
              <a:rPr lang="zh-CN" altLang="en-US" sz="1900" dirty="0">
                <a:solidFill>
                  <a:srgbClr val="FF0000"/>
                </a:solidFill>
                <a:ea typeface="黑体" panose="02010609060101010101" pitchFamily="49" charset="-122"/>
              </a:rPr>
              <a:t>每个存储器总线的带宽为：</a:t>
            </a:r>
            <a:r>
              <a:rPr lang="en-US" altLang="zh-CN" sz="1900" dirty="0">
                <a:solidFill>
                  <a:srgbClr val="FF0000"/>
                </a:solidFill>
                <a:ea typeface="黑体" panose="02010609060101010101" pitchFamily="49" charset="-122"/>
              </a:rPr>
              <a:t>64b/8×1066 MT/s = 8.5 GB/s .</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4D99D983-414A-420A-B6B8-E355E6124383}" type="slidenum">
              <a:rPr lang="zh-CN" altLang="en-US" sz="1200">
                <a:solidFill>
                  <a:srgbClr val="898989"/>
                </a:solidFill>
              </a:rPr>
              <a:pPr/>
              <a:t>20</a:t>
            </a:fld>
            <a:endParaRPr lang="zh-CN" altLang="en-US" sz="1200">
              <a:solidFill>
                <a:srgbClr val="898989"/>
              </a:solidFill>
            </a:endParaRPr>
          </a:p>
        </p:txBody>
      </p:sp>
      <p:sp>
        <p:nvSpPr>
          <p:cNvPr id="3" name="文本框 2"/>
          <p:cNvSpPr txBox="1"/>
          <p:nvPr/>
        </p:nvSpPr>
        <p:spPr>
          <a:xfrm>
            <a:off x="392113" y="6351639"/>
            <a:ext cx="6008687" cy="400110"/>
          </a:xfrm>
          <a:prstGeom prst="rect">
            <a:avLst/>
          </a:prstGeom>
          <a:noFill/>
        </p:spPr>
        <p:txBody>
          <a:bodyPr wrap="square" rtlCol="0">
            <a:spAutoFit/>
          </a:bodyPr>
          <a:lstStyle/>
          <a:p>
            <a:r>
              <a:rPr lang="en-US" altLang="zh-CN" sz="2000" dirty="0" smtClean="0"/>
              <a:t>DMI</a:t>
            </a:r>
            <a:r>
              <a:rPr lang="zh-CN" altLang="en-US" sz="2000" dirty="0" smtClean="0"/>
              <a:t>：</a:t>
            </a:r>
            <a:r>
              <a:rPr lang="en-US" altLang="zh-CN" sz="2000" dirty="0" smtClean="0"/>
              <a:t>Direct </a:t>
            </a:r>
            <a:r>
              <a:rPr lang="en-US" altLang="zh-CN" sz="2000" dirty="0"/>
              <a:t>Media </a:t>
            </a:r>
            <a:r>
              <a:rPr lang="en-US" altLang="zh-CN" sz="2000" dirty="0" err="1"/>
              <a:t>InterfaceI</a:t>
            </a:r>
            <a:r>
              <a:rPr lang="en-US" altLang="zh-CN" sz="2000" dirty="0"/>
              <a:t>(</a:t>
            </a:r>
            <a:r>
              <a:rPr lang="zh-CN" altLang="en-US" sz="2000" dirty="0"/>
              <a:t>直接媒体接口</a:t>
            </a:r>
            <a:r>
              <a:rPr lang="en-US" altLang="zh-CN" sz="2000" dirty="0"/>
              <a:t>)</a:t>
            </a:r>
            <a:r>
              <a:rPr lang="zh-CN" altLang="en-US" sz="20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2113" y="142875"/>
            <a:ext cx="8129587" cy="346075"/>
          </a:xfrm>
        </p:spPr>
        <p:txBody>
          <a:bodyPr/>
          <a:lstStyle/>
          <a:p>
            <a:pPr defTabSz="717550">
              <a:lnSpc>
                <a:spcPct val="80000"/>
              </a:lnSpc>
            </a:pPr>
            <a:r>
              <a:rPr lang="en-US" altLang="zh-CN" sz="2400" smtClean="0">
                <a:ea typeface="宋体" panose="02010600030101010101" pitchFamily="2" charset="-122"/>
              </a:rPr>
              <a:t>I/O</a:t>
            </a:r>
            <a:r>
              <a:rPr lang="zh-CN" altLang="en-US" sz="2400" smtClean="0">
                <a:ea typeface="宋体" panose="02010600030101010101" pitchFamily="2" charset="-122"/>
              </a:rPr>
              <a:t>总线</a:t>
            </a:r>
            <a:r>
              <a:rPr lang="en-US" altLang="zh-CN" sz="2400" smtClean="0">
                <a:ea typeface="宋体" panose="02010600030101010101" pitchFamily="2" charset="-122"/>
              </a:rPr>
              <a:t>,I/O</a:t>
            </a:r>
            <a:r>
              <a:rPr lang="zh-CN" altLang="en-US" sz="2400" smtClean="0">
                <a:ea typeface="宋体" panose="02010600030101010101" pitchFamily="2" charset="-122"/>
              </a:rPr>
              <a:t>控制器与</a:t>
            </a:r>
            <a:r>
              <a:rPr lang="en-US" altLang="zh-CN" sz="2400" smtClean="0">
                <a:ea typeface="宋体" panose="02010600030101010101" pitchFamily="2" charset="-122"/>
              </a:rPr>
              <a:t>I/O</a:t>
            </a:r>
            <a:r>
              <a:rPr lang="zh-CN" altLang="en-US" sz="2400" smtClean="0">
                <a:ea typeface="宋体" panose="02010600030101010101" pitchFamily="2" charset="-122"/>
              </a:rPr>
              <a:t>设备的关系</a:t>
            </a:r>
          </a:p>
        </p:txBody>
      </p:sp>
      <p:sp>
        <p:nvSpPr>
          <p:cNvPr id="652291" name="Rectangle 3"/>
          <p:cNvSpPr>
            <a:spLocks noGrp="1" noChangeArrowheads="1"/>
          </p:cNvSpPr>
          <p:nvPr>
            <p:ph type="body" idx="1"/>
          </p:nvPr>
        </p:nvSpPr>
        <p:spPr>
          <a:xfrm>
            <a:off x="127000" y="5130800"/>
            <a:ext cx="8874125" cy="1220847"/>
          </a:xfrm>
        </p:spPr>
        <p:txBody>
          <a:bodyPr/>
          <a:lstStyle/>
          <a:p>
            <a:pPr marL="268288" indent="-268288" defTabSz="717550"/>
            <a:r>
              <a:rPr lang="en-US" altLang="zh-CN" sz="1900" dirty="0" smtClean="0">
                <a:solidFill>
                  <a:srgbClr val="D1390F"/>
                </a:solidFill>
                <a:ea typeface="黑体" panose="02010609060101010101" pitchFamily="49" charset="-122"/>
              </a:rPr>
              <a:t>I/O</a:t>
            </a:r>
            <a:r>
              <a:rPr lang="zh-CN" altLang="en-US" sz="1900" dirty="0" smtClean="0">
                <a:solidFill>
                  <a:srgbClr val="D1390F"/>
                </a:solidFill>
                <a:ea typeface="黑体" panose="02010609060101010101" pitchFamily="49" charset="-122"/>
              </a:rPr>
              <a:t>设备</a:t>
            </a:r>
            <a:r>
              <a:rPr lang="zh-CN" altLang="en-US" sz="1900" dirty="0" smtClean="0">
                <a:solidFill>
                  <a:srgbClr val="0000FF"/>
                </a:solidFill>
                <a:ea typeface="黑体" panose="02010609060101010101" pitchFamily="49" charset="-122"/>
              </a:rPr>
              <a:t>通常是物理上相互独立的设备，它们一般通过</a:t>
            </a:r>
            <a:r>
              <a:rPr lang="zh-CN" altLang="en-US" sz="1900" dirty="0" smtClean="0">
                <a:solidFill>
                  <a:srgbClr val="D1390F"/>
                </a:solidFill>
                <a:ea typeface="黑体" panose="02010609060101010101" pitchFamily="49" charset="-122"/>
              </a:rPr>
              <a:t>通信总线</a:t>
            </a:r>
            <a:r>
              <a:rPr lang="zh-CN" altLang="en-US" sz="1900" dirty="0" smtClean="0">
                <a:solidFill>
                  <a:srgbClr val="0000FF"/>
                </a:solidFill>
                <a:ea typeface="黑体" panose="02010609060101010101" pitchFamily="49" charset="-122"/>
              </a:rPr>
              <a:t>与</a:t>
            </a:r>
            <a:r>
              <a:rPr lang="en-US" altLang="zh-CN" sz="1900" dirty="0" smtClean="0">
                <a:solidFill>
                  <a:srgbClr val="0000FF"/>
                </a:solidFill>
                <a:ea typeface="黑体" panose="02010609060101010101" pitchFamily="49" charset="-122"/>
              </a:rPr>
              <a:t>I/O</a:t>
            </a:r>
            <a:r>
              <a:rPr lang="zh-CN" altLang="en-US" sz="1900" dirty="0" smtClean="0">
                <a:solidFill>
                  <a:srgbClr val="0000FF"/>
                </a:solidFill>
                <a:ea typeface="黑体" panose="02010609060101010101" pitchFamily="49" charset="-122"/>
              </a:rPr>
              <a:t>控制器连接</a:t>
            </a:r>
          </a:p>
          <a:p>
            <a:pPr marL="268288" indent="-268288" defTabSz="717550"/>
            <a:r>
              <a:rPr lang="en-US" altLang="zh-CN" sz="1900" dirty="0" smtClean="0">
                <a:solidFill>
                  <a:srgbClr val="D1390F"/>
                </a:solidFill>
                <a:ea typeface="黑体" panose="02010609060101010101" pitchFamily="49" charset="-122"/>
              </a:rPr>
              <a:t>I/O</a:t>
            </a:r>
            <a:r>
              <a:rPr lang="zh-CN" altLang="en-US" sz="1900" dirty="0" smtClean="0">
                <a:solidFill>
                  <a:srgbClr val="D1390F"/>
                </a:solidFill>
                <a:ea typeface="黑体" panose="02010609060101010101" pitchFamily="49" charset="-122"/>
              </a:rPr>
              <a:t>控制器（</a:t>
            </a:r>
            <a:r>
              <a:rPr lang="en-US" altLang="zh-CN" sz="1900" dirty="0" smtClean="0">
                <a:solidFill>
                  <a:srgbClr val="D1390F"/>
                </a:solidFill>
                <a:ea typeface="黑体" panose="02010609060101010101" pitchFamily="49" charset="-122"/>
              </a:rPr>
              <a:t>I/O</a:t>
            </a:r>
            <a:r>
              <a:rPr lang="zh-CN" altLang="en-US" sz="1900" dirty="0" smtClean="0">
                <a:solidFill>
                  <a:srgbClr val="D1390F"/>
                </a:solidFill>
                <a:ea typeface="黑体" panose="02010609060101010101" pitchFamily="49" charset="-122"/>
              </a:rPr>
              <a:t>接口）</a:t>
            </a:r>
            <a:r>
              <a:rPr lang="zh-CN" altLang="en-US" sz="1900" dirty="0" smtClean="0">
                <a:solidFill>
                  <a:srgbClr val="0000FF"/>
                </a:solidFill>
                <a:ea typeface="黑体" panose="02010609060101010101" pitchFamily="49" charset="-122"/>
              </a:rPr>
              <a:t>通过扩</a:t>
            </a:r>
            <a:r>
              <a:rPr lang="zh-CN" altLang="en-US" sz="1900" dirty="0">
                <a:solidFill>
                  <a:srgbClr val="0000FF"/>
                </a:solidFill>
                <a:ea typeface="黑体" panose="02010609060101010101" pitchFamily="49" charset="-122"/>
              </a:rPr>
              <a:t>充</a:t>
            </a:r>
            <a:r>
              <a:rPr lang="zh-CN" altLang="en-US" sz="1900" dirty="0" smtClean="0">
                <a:solidFill>
                  <a:srgbClr val="0000FF"/>
                </a:solidFill>
                <a:ea typeface="黑体" panose="02010609060101010101" pitchFamily="49" charset="-122"/>
              </a:rPr>
              <a:t>卡或者南桥芯片与</a:t>
            </a:r>
            <a:r>
              <a:rPr lang="en-US" altLang="zh-CN" sz="1900" dirty="0" smtClean="0">
                <a:solidFill>
                  <a:srgbClr val="0000FF"/>
                </a:solidFill>
                <a:ea typeface="黑体" panose="02010609060101010101" pitchFamily="49" charset="-122"/>
              </a:rPr>
              <a:t>I/O</a:t>
            </a:r>
            <a:r>
              <a:rPr lang="zh-CN" altLang="en-US" sz="1900" dirty="0" smtClean="0">
                <a:solidFill>
                  <a:srgbClr val="0000FF"/>
                </a:solidFill>
                <a:ea typeface="黑体" panose="02010609060101010101" pitchFamily="49" charset="-122"/>
              </a:rPr>
              <a:t>总线连接</a:t>
            </a:r>
          </a:p>
          <a:p>
            <a:pPr marL="268288" indent="-268288" defTabSz="717550"/>
            <a:r>
              <a:rPr lang="en-US" altLang="zh-CN" sz="1900" dirty="0" smtClean="0">
                <a:solidFill>
                  <a:srgbClr val="D1390F"/>
                </a:solidFill>
                <a:ea typeface="黑体" panose="02010609060101010101" pitchFamily="49" charset="-122"/>
              </a:rPr>
              <a:t>I/O</a:t>
            </a:r>
            <a:r>
              <a:rPr lang="zh-CN" altLang="en-US" sz="1900" dirty="0" smtClean="0">
                <a:solidFill>
                  <a:srgbClr val="D1390F"/>
                </a:solidFill>
                <a:ea typeface="黑体" panose="02010609060101010101" pitchFamily="49" charset="-122"/>
              </a:rPr>
              <a:t>总线</a:t>
            </a:r>
            <a:r>
              <a:rPr lang="zh-CN" altLang="en-US" sz="1900" dirty="0" smtClean="0">
                <a:solidFill>
                  <a:srgbClr val="0000FF"/>
                </a:solidFill>
                <a:ea typeface="黑体" panose="02010609060101010101" pitchFamily="49" charset="-122"/>
              </a:rPr>
              <a:t>经过北桥芯片与内存、</a:t>
            </a:r>
            <a:r>
              <a:rPr lang="en-US" altLang="zh-CN" sz="1900" dirty="0" smtClean="0">
                <a:solidFill>
                  <a:srgbClr val="0000FF"/>
                </a:solidFill>
                <a:ea typeface="黑体" panose="02010609060101010101" pitchFamily="49" charset="-122"/>
              </a:rPr>
              <a:t>CPU</a:t>
            </a:r>
            <a:r>
              <a:rPr lang="zh-CN" altLang="en-US" sz="1900" dirty="0" smtClean="0">
                <a:solidFill>
                  <a:srgbClr val="0000FF"/>
                </a:solidFill>
                <a:ea typeface="黑体" panose="02010609060101010101" pitchFamily="49" charset="-122"/>
              </a:rPr>
              <a:t>连接</a:t>
            </a:r>
          </a:p>
        </p:txBody>
      </p:sp>
      <p:grpSp>
        <p:nvGrpSpPr>
          <p:cNvPr id="54276" name="Group 48"/>
          <p:cNvGrpSpPr>
            <a:grpSpLocks/>
          </p:cNvGrpSpPr>
          <p:nvPr/>
        </p:nvGrpSpPr>
        <p:grpSpPr bwMode="auto">
          <a:xfrm>
            <a:off x="342900" y="806450"/>
            <a:ext cx="8507413" cy="4341813"/>
            <a:chOff x="481" y="508"/>
            <a:chExt cx="4930" cy="2625"/>
          </a:xfrm>
        </p:grpSpPr>
        <p:sp>
          <p:nvSpPr>
            <p:cNvPr id="54280" name="Text Box 5"/>
            <p:cNvSpPr txBox="1">
              <a:spLocks noChangeArrowheads="1"/>
            </p:cNvSpPr>
            <p:nvPr/>
          </p:nvSpPr>
          <p:spPr bwMode="auto">
            <a:xfrm>
              <a:off x="4703" y="1484"/>
              <a:ext cx="708"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打印机</a:t>
              </a:r>
            </a:p>
            <a:p>
              <a:pPr algn="just" eaLnBrk="1" hangingPunct="1"/>
              <a:r>
                <a:rPr kumimoji="1" lang="zh-CN" altLang="en-US" sz="1500">
                  <a:ea typeface="宋体" panose="02010600030101010101" pitchFamily="2" charset="-122"/>
                </a:rPr>
                <a:t>扫描仪</a:t>
              </a:r>
              <a:endParaRPr kumimoji="1" lang="zh-CN" altLang="en-US" sz="2300">
                <a:latin typeface="Arial" panose="020B0604020202020204" pitchFamily="34" charset="0"/>
                <a:ea typeface="宋体" panose="02010600030101010101" pitchFamily="2" charset="-122"/>
              </a:endParaRPr>
            </a:p>
          </p:txBody>
        </p:sp>
        <p:sp>
          <p:nvSpPr>
            <p:cNvPr id="54281" name="Text Box 6"/>
            <p:cNvSpPr txBox="1">
              <a:spLocks noChangeArrowheads="1"/>
            </p:cNvSpPr>
            <p:nvPr/>
          </p:nvSpPr>
          <p:spPr bwMode="auto">
            <a:xfrm>
              <a:off x="4703" y="1996"/>
              <a:ext cx="695" cy="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显示器</a:t>
              </a:r>
            </a:p>
            <a:p>
              <a:pPr algn="just" eaLnBrk="1" hangingPunct="1"/>
              <a:r>
                <a:rPr kumimoji="1" lang="zh-CN" altLang="en-US" sz="1500">
                  <a:ea typeface="宋体" panose="02010600030101010101" pitchFamily="2" charset="-122"/>
                </a:rPr>
                <a:t>麦克风</a:t>
              </a:r>
            </a:p>
            <a:p>
              <a:pPr algn="just" eaLnBrk="1" hangingPunct="1"/>
              <a:r>
                <a:rPr kumimoji="1" lang="zh-CN" altLang="en-US" sz="1500">
                  <a:ea typeface="宋体" panose="02010600030101010101" pitchFamily="2" charset="-122"/>
                </a:rPr>
                <a:t>网线</a:t>
              </a:r>
              <a:endParaRPr kumimoji="1" lang="zh-CN" altLang="en-US" sz="2300">
                <a:latin typeface="Arial" panose="020B0604020202020204" pitchFamily="34" charset="0"/>
                <a:ea typeface="宋体" panose="02010600030101010101" pitchFamily="2" charset="-122"/>
              </a:endParaRPr>
            </a:p>
          </p:txBody>
        </p:sp>
        <p:sp>
          <p:nvSpPr>
            <p:cNvPr id="54282" name="Text Box 7"/>
            <p:cNvSpPr txBox="1">
              <a:spLocks noChangeArrowheads="1"/>
            </p:cNvSpPr>
            <p:nvPr/>
          </p:nvSpPr>
          <p:spPr bwMode="auto">
            <a:xfrm>
              <a:off x="2173" y="1736"/>
              <a:ext cx="712"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en-US" altLang="zh-CN" sz="1500">
                  <a:ea typeface="宋体" panose="02010600030101010101" pitchFamily="2" charset="-122"/>
                </a:rPr>
                <a:t>I/O</a:t>
              </a:r>
              <a:r>
                <a:rPr kumimoji="1" lang="zh-CN" altLang="en-US" sz="1500">
                  <a:ea typeface="宋体" panose="02010600030101010101" pitchFamily="2" charset="-122"/>
                </a:rPr>
                <a:t>总线</a:t>
              </a:r>
              <a:endParaRPr kumimoji="1" lang="zh-CN" altLang="en-US" sz="2300">
                <a:latin typeface="Arial" panose="020B0604020202020204" pitchFamily="34" charset="0"/>
                <a:ea typeface="宋体" panose="02010600030101010101" pitchFamily="2" charset="-122"/>
              </a:endParaRPr>
            </a:p>
          </p:txBody>
        </p:sp>
        <p:sp>
          <p:nvSpPr>
            <p:cNvPr id="54283" name="Text Box 8"/>
            <p:cNvSpPr txBox="1">
              <a:spLocks noChangeArrowheads="1"/>
            </p:cNvSpPr>
            <p:nvPr/>
          </p:nvSpPr>
          <p:spPr bwMode="auto">
            <a:xfrm>
              <a:off x="3517" y="2558"/>
              <a:ext cx="960" cy="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en-US" altLang="zh-CN" sz="1500">
                  <a:ea typeface="宋体" panose="02010600030101010101" pitchFamily="2" charset="-122"/>
                </a:rPr>
                <a:t>I/O</a:t>
              </a:r>
              <a:r>
                <a:rPr kumimoji="1" lang="zh-CN" altLang="en-US" sz="1500">
                  <a:ea typeface="宋体" panose="02010600030101010101" pitchFamily="2" charset="-122"/>
                </a:rPr>
                <a:t>接口设备侧的通信总线（电缆）</a:t>
              </a:r>
              <a:endParaRPr kumimoji="1" lang="en-US" altLang="zh-CN" sz="2300">
                <a:ea typeface="宋体" panose="02010600030101010101" pitchFamily="2" charset="-122"/>
              </a:endParaRPr>
            </a:p>
          </p:txBody>
        </p:sp>
        <p:sp>
          <p:nvSpPr>
            <p:cNvPr id="54284" name="Text Box 9"/>
            <p:cNvSpPr txBox="1">
              <a:spLocks noChangeArrowheads="1"/>
            </p:cNvSpPr>
            <p:nvPr/>
          </p:nvSpPr>
          <p:spPr bwMode="auto">
            <a:xfrm>
              <a:off x="2538" y="975"/>
              <a:ext cx="497" cy="531"/>
            </a:xfrm>
            <a:prstGeom prst="rect">
              <a:avLst/>
            </a:prstGeom>
            <a:solidFill>
              <a:srgbClr val="FFFFFF"/>
            </a:solidFill>
            <a:ln w="9525">
              <a:solidFill>
                <a:srgbClr val="000000"/>
              </a:solidFill>
              <a:miter lim="800000"/>
              <a:headEnd/>
              <a:tailEnd/>
            </a:ln>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硬盘</a:t>
              </a:r>
            </a:p>
            <a:p>
              <a:pPr algn="ctr" eaLnBrk="1" hangingPunct="1"/>
              <a:r>
                <a:rPr kumimoji="1" lang="zh-CN" altLang="en-US" sz="1500">
                  <a:ea typeface="宋体" panose="02010600030101010101" pitchFamily="2" charset="-122"/>
                </a:rPr>
                <a:t>光驱</a:t>
              </a:r>
              <a:endParaRPr kumimoji="1" lang="zh-CN" altLang="en-US" sz="2300">
                <a:latin typeface="Arial" panose="020B0604020202020204" pitchFamily="34" charset="0"/>
                <a:ea typeface="宋体" panose="02010600030101010101" pitchFamily="2" charset="-122"/>
              </a:endParaRPr>
            </a:p>
          </p:txBody>
        </p:sp>
        <p:sp>
          <p:nvSpPr>
            <p:cNvPr id="54285" name="Text Box 10"/>
            <p:cNvSpPr txBox="1">
              <a:spLocks noChangeArrowheads="1"/>
            </p:cNvSpPr>
            <p:nvPr/>
          </p:nvSpPr>
          <p:spPr bwMode="auto">
            <a:xfrm>
              <a:off x="3954" y="1584"/>
              <a:ext cx="784" cy="301"/>
            </a:xfrm>
            <a:prstGeom prst="rect">
              <a:avLst/>
            </a:prstGeom>
            <a:solidFill>
              <a:srgbClr val="3366FF">
                <a:alpha val="29019"/>
              </a:srgbClr>
            </a:solidFill>
            <a:ln w="19050" algn="ctr">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800">
                  <a:solidFill>
                    <a:srgbClr val="0000CC"/>
                  </a:solidFill>
                  <a:ea typeface="宋体" panose="02010600030101010101" pitchFamily="2" charset="-122"/>
                </a:rPr>
                <a:t>I/O</a:t>
              </a:r>
              <a:r>
                <a:rPr kumimoji="1" lang="zh-CN" altLang="en-US" sz="1800">
                  <a:solidFill>
                    <a:srgbClr val="0000CC"/>
                  </a:solidFill>
                  <a:ea typeface="宋体" panose="02010600030101010101" pitchFamily="2" charset="-122"/>
                </a:rPr>
                <a:t>设备</a:t>
              </a:r>
            </a:p>
          </p:txBody>
        </p:sp>
        <p:sp>
          <p:nvSpPr>
            <p:cNvPr id="54286" name="Text Box 11"/>
            <p:cNvSpPr txBox="1">
              <a:spLocks noChangeArrowheads="1"/>
            </p:cNvSpPr>
            <p:nvPr/>
          </p:nvSpPr>
          <p:spPr bwMode="auto">
            <a:xfrm>
              <a:off x="1213" y="1515"/>
              <a:ext cx="479" cy="419"/>
            </a:xfrm>
            <a:prstGeom prst="rect">
              <a:avLst/>
            </a:prstGeom>
            <a:solidFill>
              <a:schemeClr val="accent2">
                <a:alpha val="27058"/>
              </a:schemeClr>
            </a:solidFill>
            <a:ln w="9525">
              <a:solidFill>
                <a:srgbClr val="000000"/>
              </a:solidFill>
              <a:miter lim="800000"/>
              <a:headEnd/>
              <a:tailEnd/>
            </a:ln>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solidFill>
                    <a:srgbClr val="D1390F"/>
                  </a:solidFill>
                  <a:ea typeface="宋体" panose="02010600030101010101" pitchFamily="2" charset="-122"/>
                </a:rPr>
                <a:t>CPU</a:t>
              </a:r>
              <a:endParaRPr kumimoji="1" lang="en-US" altLang="zh-CN" sz="2300">
                <a:solidFill>
                  <a:srgbClr val="D1390F"/>
                </a:solidFill>
                <a:latin typeface="Arial" panose="020B0604020202020204" pitchFamily="34" charset="0"/>
                <a:ea typeface="宋体" panose="02010600030101010101" pitchFamily="2" charset="-122"/>
              </a:endParaRPr>
            </a:p>
          </p:txBody>
        </p:sp>
        <p:sp>
          <p:nvSpPr>
            <p:cNvPr id="54287" name="Rectangle 12"/>
            <p:cNvSpPr>
              <a:spLocks noChangeArrowheads="1"/>
            </p:cNvSpPr>
            <p:nvPr/>
          </p:nvSpPr>
          <p:spPr bwMode="auto">
            <a:xfrm>
              <a:off x="604" y="726"/>
              <a:ext cx="1614" cy="1997"/>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88" name="Text Box 13"/>
            <p:cNvSpPr txBox="1">
              <a:spLocks noChangeArrowheads="1"/>
            </p:cNvSpPr>
            <p:nvPr/>
          </p:nvSpPr>
          <p:spPr bwMode="auto">
            <a:xfrm>
              <a:off x="573" y="2367"/>
              <a:ext cx="526"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solidFill>
                    <a:srgbClr val="D1390F"/>
                  </a:solidFill>
                  <a:ea typeface="宋体" panose="02010600030101010101" pitchFamily="2" charset="-122"/>
                </a:rPr>
                <a:t>主板</a:t>
              </a:r>
              <a:endParaRPr kumimoji="1" lang="zh-CN" altLang="en-US" sz="2300">
                <a:solidFill>
                  <a:srgbClr val="D1390F"/>
                </a:solidFill>
                <a:latin typeface="Arial" panose="020B0604020202020204" pitchFamily="34" charset="0"/>
                <a:ea typeface="宋体" panose="02010600030101010101" pitchFamily="2" charset="-122"/>
              </a:endParaRPr>
            </a:p>
          </p:txBody>
        </p:sp>
        <p:sp>
          <p:nvSpPr>
            <p:cNvPr id="54289" name="Text Box 14"/>
            <p:cNvSpPr txBox="1">
              <a:spLocks noChangeArrowheads="1"/>
            </p:cNvSpPr>
            <p:nvPr/>
          </p:nvSpPr>
          <p:spPr bwMode="auto">
            <a:xfrm>
              <a:off x="3954" y="2192"/>
              <a:ext cx="784" cy="282"/>
            </a:xfrm>
            <a:prstGeom prst="rect">
              <a:avLst/>
            </a:prstGeom>
            <a:solidFill>
              <a:srgbClr val="3366FF">
                <a:alpha val="29019"/>
              </a:srgbClr>
            </a:solidFill>
            <a:ln w="19050" algn="ctr">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800">
                  <a:solidFill>
                    <a:srgbClr val="0000CC"/>
                  </a:solidFill>
                  <a:ea typeface="宋体" panose="02010600030101010101" pitchFamily="2" charset="-122"/>
                </a:rPr>
                <a:t>I/O</a:t>
              </a:r>
              <a:r>
                <a:rPr kumimoji="1" lang="zh-CN" altLang="en-US" sz="1800">
                  <a:solidFill>
                    <a:srgbClr val="0000CC"/>
                  </a:solidFill>
                  <a:ea typeface="宋体" panose="02010600030101010101" pitchFamily="2" charset="-122"/>
                </a:rPr>
                <a:t>设备</a:t>
              </a:r>
            </a:p>
          </p:txBody>
        </p:sp>
        <p:sp>
          <p:nvSpPr>
            <p:cNvPr id="54290" name="Rectangle 15"/>
            <p:cNvSpPr>
              <a:spLocks noChangeArrowheads="1"/>
            </p:cNvSpPr>
            <p:nvPr/>
          </p:nvSpPr>
          <p:spPr bwMode="auto">
            <a:xfrm>
              <a:off x="481" y="592"/>
              <a:ext cx="3085" cy="2276"/>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91" name="Text Box 16"/>
            <p:cNvSpPr txBox="1">
              <a:spLocks noChangeArrowheads="1"/>
            </p:cNvSpPr>
            <p:nvPr/>
          </p:nvSpPr>
          <p:spPr bwMode="auto">
            <a:xfrm>
              <a:off x="2431" y="2099"/>
              <a:ext cx="985" cy="526"/>
            </a:xfrm>
            <a:prstGeom prst="rect">
              <a:avLst/>
            </a:prstGeom>
            <a:solidFill>
              <a:srgbClr val="3366FF">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solidFill>
                    <a:srgbClr val="D1390F"/>
                  </a:solidFill>
                  <a:ea typeface="宋体" panose="02010600030101010101" pitchFamily="2" charset="-122"/>
                </a:rPr>
                <a:t>I/O</a:t>
              </a:r>
              <a:r>
                <a:rPr kumimoji="1" lang="zh-CN" altLang="en-US" sz="1500">
                  <a:solidFill>
                    <a:srgbClr val="D1390F"/>
                  </a:solidFill>
                  <a:ea typeface="宋体" panose="02010600030101010101" pitchFamily="2" charset="-122"/>
                </a:rPr>
                <a:t>控制器</a:t>
              </a:r>
            </a:p>
            <a:p>
              <a:pPr algn="ctr" eaLnBrk="1" hangingPunct="1"/>
              <a:r>
                <a:rPr kumimoji="1" lang="zh-CN" altLang="en-US" sz="1500">
                  <a:ea typeface="宋体" panose="02010600030101010101" pitchFamily="2" charset="-122"/>
                </a:rPr>
                <a:t>（扩充卡）</a:t>
              </a:r>
              <a:endParaRPr kumimoji="1" lang="zh-CN" altLang="en-US" sz="2300">
                <a:latin typeface="Arial" panose="020B0604020202020204" pitchFamily="34" charset="0"/>
                <a:ea typeface="宋体" panose="02010600030101010101" pitchFamily="2" charset="-122"/>
              </a:endParaRPr>
            </a:p>
          </p:txBody>
        </p:sp>
        <p:sp>
          <p:nvSpPr>
            <p:cNvPr id="54292" name="Rectangle 17"/>
            <p:cNvSpPr>
              <a:spLocks noChangeArrowheads="1"/>
            </p:cNvSpPr>
            <p:nvPr/>
          </p:nvSpPr>
          <p:spPr bwMode="auto">
            <a:xfrm>
              <a:off x="2586" y="2119"/>
              <a:ext cx="947" cy="467"/>
            </a:xfrm>
            <a:prstGeom prst="rect">
              <a:avLst/>
            </a:prstGeom>
            <a:noFill/>
            <a:ln w="9525">
              <a:solidFill>
                <a:srgbClr val="000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54293" name="Group 18"/>
            <p:cNvGrpSpPr>
              <a:grpSpLocks/>
            </p:cNvGrpSpPr>
            <p:nvPr/>
          </p:nvGrpSpPr>
          <p:grpSpPr bwMode="auto">
            <a:xfrm>
              <a:off x="3154" y="1512"/>
              <a:ext cx="504" cy="525"/>
              <a:chOff x="5462" y="5081"/>
              <a:chExt cx="699" cy="564"/>
            </a:xfrm>
          </p:grpSpPr>
          <p:sp>
            <p:nvSpPr>
              <p:cNvPr id="54321" name="Text Box 19"/>
              <p:cNvSpPr txBox="1">
                <a:spLocks noChangeArrowheads="1"/>
              </p:cNvSpPr>
              <p:nvPr/>
            </p:nvSpPr>
            <p:spPr bwMode="auto">
              <a:xfrm>
                <a:off x="5462" y="5081"/>
                <a:ext cx="699"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机箱</a:t>
                </a:r>
              </a:p>
              <a:p>
                <a:pPr algn="ctr" eaLnBrk="1" hangingPunct="1"/>
                <a:r>
                  <a:rPr kumimoji="1" lang="zh-CN" altLang="en-US" sz="1500">
                    <a:ea typeface="宋体" panose="02010600030101010101" pitchFamily="2" charset="-122"/>
                  </a:rPr>
                  <a:t>插座</a:t>
                </a:r>
                <a:endParaRPr kumimoji="1" lang="zh-CN" altLang="en-US" sz="2300">
                  <a:latin typeface="Arial" panose="020B0604020202020204" pitchFamily="34" charset="0"/>
                  <a:ea typeface="宋体" panose="02010600030101010101" pitchFamily="2" charset="-122"/>
                </a:endParaRPr>
              </a:p>
            </p:txBody>
          </p:sp>
          <p:sp>
            <p:nvSpPr>
              <p:cNvPr id="54322" name="Rectangle 20"/>
              <p:cNvSpPr>
                <a:spLocks noChangeArrowheads="1"/>
              </p:cNvSpPr>
              <p:nvPr/>
            </p:nvSpPr>
            <p:spPr bwMode="auto">
              <a:xfrm>
                <a:off x="5558" y="5096"/>
                <a:ext cx="476" cy="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54294" name="Text Box 21"/>
            <p:cNvSpPr txBox="1">
              <a:spLocks noChangeArrowheads="1"/>
            </p:cNvSpPr>
            <p:nvPr/>
          </p:nvSpPr>
          <p:spPr bwMode="auto">
            <a:xfrm>
              <a:off x="3145" y="2085"/>
              <a:ext cx="504"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板卡</a:t>
              </a:r>
            </a:p>
            <a:p>
              <a:pPr algn="ctr" eaLnBrk="1" hangingPunct="1"/>
              <a:r>
                <a:rPr kumimoji="1" lang="zh-CN" altLang="en-US" sz="1500">
                  <a:ea typeface="宋体" panose="02010600030101010101" pitchFamily="2" charset="-122"/>
                </a:rPr>
                <a:t>插座</a:t>
              </a:r>
              <a:endParaRPr kumimoji="1" lang="zh-CN" altLang="en-US" sz="2300">
                <a:latin typeface="Arial" panose="020B0604020202020204" pitchFamily="34" charset="0"/>
                <a:ea typeface="宋体" panose="02010600030101010101" pitchFamily="2" charset="-122"/>
              </a:endParaRPr>
            </a:p>
          </p:txBody>
        </p:sp>
        <p:sp>
          <p:nvSpPr>
            <p:cNvPr id="54295" name="Text Box 22"/>
            <p:cNvSpPr txBox="1">
              <a:spLocks noChangeArrowheads="1"/>
            </p:cNvSpPr>
            <p:nvPr/>
          </p:nvSpPr>
          <p:spPr bwMode="auto">
            <a:xfrm>
              <a:off x="935" y="804"/>
              <a:ext cx="10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ea typeface="宋体" panose="02010600030101010101" pitchFamily="2" charset="-122"/>
                </a:rPr>
                <a:t>I/O</a:t>
              </a:r>
              <a:r>
                <a:rPr kumimoji="1" lang="zh-CN" altLang="en-US" sz="1500">
                  <a:ea typeface="宋体" panose="02010600030101010101" pitchFamily="2" charset="-122"/>
                </a:rPr>
                <a:t>控制器</a:t>
              </a:r>
              <a:endParaRPr kumimoji="1" lang="zh-CN" altLang="en-US" sz="2300">
                <a:latin typeface="Arial" panose="020B0604020202020204" pitchFamily="34" charset="0"/>
                <a:ea typeface="宋体" panose="02010600030101010101" pitchFamily="2" charset="-122"/>
              </a:endParaRPr>
            </a:p>
          </p:txBody>
        </p:sp>
        <p:sp>
          <p:nvSpPr>
            <p:cNvPr id="54296" name="Rectangle 23"/>
            <p:cNvSpPr>
              <a:spLocks noChangeArrowheads="1"/>
            </p:cNvSpPr>
            <p:nvPr/>
          </p:nvSpPr>
          <p:spPr bwMode="auto">
            <a:xfrm>
              <a:off x="1030" y="838"/>
              <a:ext cx="803" cy="305"/>
            </a:xfrm>
            <a:prstGeom prst="rect">
              <a:avLst/>
            </a:prstGeom>
            <a:noFill/>
            <a:ln w="9525">
              <a:solidFill>
                <a:srgbClr val="000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97" name="Text Box 24"/>
            <p:cNvSpPr txBox="1">
              <a:spLocks noChangeArrowheads="1"/>
            </p:cNvSpPr>
            <p:nvPr/>
          </p:nvSpPr>
          <p:spPr bwMode="auto">
            <a:xfrm>
              <a:off x="1212" y="2172"/>
              <a:ext cx="980"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ea typeface="宋体" panose="02010600030101010101" pitchFamily="2" charset="-122"/>
                </a:rPr>
                <a:t>PCI</a:t>
              </a:r>
              <a:r>
                <a:rPr kumimoji="1" lang="zh-CN" altLang="en-US" sz="1500">
                  <a:ea typeface="宋体" panose="02010600030101010101" pitchFamily="2" charset="-122"/>
                </a:rPr>
                <a:t>插槽</a:t>
              </a:r>
              <a:endParaRPr kumimoji="1" lang="zh-CN" altLang="en-US" sz="2300">
                <a:latin typeface="Arial" panose="020B0604020202020204" pitchFamily="34" charset="0"/>
                <a:ea typeface="宋体" panose="02010600030101010101" pitchFamily="2" charset="-122"/>
              </a:endParaRPr>
            </a:p>
          </p:txBody>
        </p:sp>
        <p:sp>
          <p:nvSpPr>
            <p:cNvPr id="54298" name="Rectangle 25"/>
            <p:cNvSpPr>
              <a:spLocks noChangeArrowheads="1"/>
            </p:cNvSpPr>
            <p:nvPr/>
          </p:nvSpPr>
          <p:spPr bwMode="auto">
            <a:xfrm>
              <a:off x="1319" y="2063"/>
              <a:ext cx="794" cy="54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99" name="Text Box 26"/>
            <p:cNvSpPr txBox="1">
              <a:spLocks noChangeArrowheads="1"/>
            </p:cNvSpPr>
            <p:nvPr/>
          </p:nvSpPr>
          <p:spPr bwMode="auto">
            <a:xfrm>
              <a:off x="661" y="1749"/>
              <a:ext cx="479" cy="420"/>
            </a:xfrm>
            <a:prstGeom prst="rect">
              <a:avLst/>
            </a:prstGeom>
            <a:solidFill>
              <a:srgbClr val="0000FF">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solidFill>
                    <a:srgbClr val="D1390F"/>
                  </a:solidFill>
                  <a:ea typeface="宋体" panose="02010600030101010101" pitchFamily="2" charset="-122"/>
                </a:rPr>
                <a:t>内存</a:t>
              </a:r>
              <a:endParaRPr kumimoji="1" lang="zh-CN" altLang="en-US" sz="2300">
                <a:solidFill>
                  <a:srgbClr val="D1390F"/>
                </a:solidFill>
                <a:latin typeface="Arial" panose="020B0604020202020204" pitchFamily="34" charset="0"/>
                <a:ea typeface="宋体" panose="02010600030101010101" pitchFamily="2" charset="-122"/>
              </a:endParaRPr>
            </a:p>
          </p:txBody>
        </p:sp>
        <p:grpSp>
          <p:nvGrpSpPr>
            <p:cNvPr id="54300" name="Group 27"/>
            <p:cNvGrpSpPr>
              <a:grpSpLocks/>
            </p:cNvGrpSpPr>
            <p:nvPr/>
          </p:nvGrpSpPr>
          <p:grpSpPr bwMode="auto">
            <a:xfrm>
              <a:off x="1898" y="793"/>
              <a:ext cx="332" cy="901"/>
              <a:chOff x="3846" y="4397"/>
              <a:chExt cx="461" cy="966"/>
            </a:xfrm>
          </p:grpSpPr>
          <p:sp>
            <p:nvSpPr>
              <p:cNvPr id="54319" name="Text Box 28"/>
              <p:cNvSpPr txBox="1">
                <a:spLocks noChangeArrowheads="1"/>
              </p:cNvSpPr>
              <p:nvPr/>
            </p:nvSpPr>
            <p:spPr bwMode="auto">
              <a:xfrm>
                <a:off x="3846" y="4397"/>
                <a:ext cx="461"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主板插槽</a:t>
                </a:r>
                <a:endParaRPr kumimoji="1" lang="zh-CN" altLang="en-US" sz="2300">
                  <a:latin typeface="Arial" panose="020B0604020202020204" pitchFamily="34" charset="0"/>
                  <a:ea typeface="宋体" panose="02010600030101010101" pitchFamily="2" charset="-122"/>
                </a:endParaRPr>
              </a:p>
            </p:txBody>
          </p:sp>
          <p:sp>
            <p:nvSpPr>
              <p:cNvPr id="54320" name="Rectangle 29"/>
              <p:cNvSpPr>
                <a:spLocks noChangeArrowheads="1"/>
              </p:cNvSpPr>
              <p:nvPr/>
            </p:nvSpPr>
            <p:spPr bwMode="auto">
              <a:xfrm>
                <a:off x="3932" y="4433"/>
                <a:ext cx="262" cy="87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54301" name="AutoShape 30"/>
            <p:cNvSpPr>
              <a:spLocks noChangeArrowheads="1"/>
            </p:cNvSpPr>
            <p:nvPr/>
          </p:nvSpPr>
          <p:spPr bwMode="auto">
            <a:xfrm>
              <a:off x="2113" y="2261"/>
              <a:ext cx="465" cy="165"/>
            </a:xfrm>
            <a:prstGeom prst="leftRightArrow">
              <a:avLst>
                <a:gd name="adj1" fmla="val 50000"/>
                <a:gd name="adj2" fmla="val 56364"/>
              </a:avLst>
            </a:prstGeom>
            <a:solidFill>
              <a:srgbClr val="FF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302" name="Line 31"/>
            <p:cNvSpPr>
              <a:spLocks noChangeShapeType="1"/>
            </p:cNvSpPr>
            <p:nvPr/>
          </p:nvSpPr>
          <p:spPr bwMode="auto">
            <a:xfrm>
              <a:off x="2157" y="1213"/>
              <a:ext cx="370"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03" name="Line 32"/>
            <p:cNvSpPr>
              <a:spLocks noChangeShapeType="1"/>
            </p:cNvSpPr>
            <p:nvPr/>
          </p:nvSpPr>
          <p:spPr bwMode="auto">
            <a:xfrm>
              <a:off x="3566" y="1749"/>
              <a:ext cx="370"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04" name="Line 33"/>
            <p:cNvSpPr>
              <a:spLocks noChangeShapeType="1"/>
            </p:cNvSpPr>
            <p:nvPr/>
          </p:nvSpPr>
          <p:spPr bwMode="auto">
            <a:xfrm>
              <a:off x="3566" y="2334"/>
              <a:ext cx="379"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05" name="Text Box 34"/>
            <p:cNvSpPr txBox="1">
              <a:spLocks noChangeArrowheads="1"/>
            </p:cNvSpPr>
            <p:nvPr/>
          </p:nvSpPr>
          <p:spPr bwMode="auto">
            <a:xfrm>
              <a:off x="2842" y="508"/>
              <a:ext cx="561"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lnSpc>
                  <a:spcPct val="140000"/>
                </a:lnSpc>
              </a:pPr>
              <a:r>
                <a:rPr kumimoji="1" lang="zh-CN" altLang="en-US" sz="1500">
                  <a:ea typeface="宋体" panose="02010600030101010101" pitchFamily="2" charset="-122"/>
                </a:rPr>
                <a:t>机 箱</a:t>
              </a:r>
              <a:endParaRPr kumimoji="1" lang="zh-CN" altLang="en-US" sz="2300">
                <a:latin typeface="Arial" panose="020B0604020202020204" pitchFamily="34" charset="0"/>
                <a:ea typeface="宋体" panose="02010600030101010101" pitchFamily="2" charset="-122"/>
              </a:endParaRPr>
            </a:p>
          </p:txBody>
        </p:sp>
        <p:sp>
          <p:nvSpPr>
            <p:cNvPr id="54306" name="Rectangle 35"/>
            <p:cNvSpPr>
              <a:spLocks noChangeArrowheads="1"/>
            </p:cNvSpPr>
            <p:nvPr/>
          </p:nvSpPr>
          <p:spPr bwMode="auto">
            <a:xfrm>
              <a:off x="931" y="768"/>
              <a:ext cx="957" cy="66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307" name="Text Box 36"/>
            <p:cNvSpPr txBox="1">
              <a:spLocks noChangeArrowheads="1"/>
            </p:cNvSpPr>
            <p:nvPr/>
          </p:nvSpPr>
          <p:spPr bwMode="auto">
            <a:xfrm>
              <a:off x="886" y="1120"/>
              <a:ext cx="666"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芯片组</a:t>
              </a:r>
              <a:endParaRPr kumimoji="1" lang="zh-CN" altLang="en-US" sz="2300">
                <a:latin typeface="Arial" panose="020B0604020202020204" pitchFamily="34" charset="0"/>
                <a:ea typeface="宋体" panose="02010600030101010101" pitchFamily="2" charset="-122"/>
              </a:endParaRPr>
            </a:p>
          </p:txBody>
        </p:sp>
        <p:sp>
          <p:nvSpPr>
            <p:cNvPr id="54308" name="Line 37"/>
            <p:cNvSpPr>
              <a:spLocks noChangeShapeType="1"/>
            </p:cNvSpPr>
            <p:nvPr/>
          </p:nvSpPr>
          <p:spPr bwMode="auto">
            <a:xfrm>
              <a:off x="3233" y="2116"/>
              <a:ext cx="0" cy="47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9" name="Line 38"/>
            <p:cNvSpPr>
              <a:spLocks noChangeShapeType="1"/>
            </p:cNvSpPr>
            <p:nvPr/>
          </p:nvSpPr>
          <p:spPr bwMode="auto">
            <a:xfrm>
              <a:off x="3735" y="704"/>
              <a:ext cx="12" cy="19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0" name="Line 39"/>
            <p:cNvSpPr>
              <a:spLocks noChangeShapeType="1"/>
            </p:cNvSpPr>
            <p:nvPr/>
          </p:nvSpPr>
          <p:spPr bwMode="auto">
            <a:xfrm flipV="1">
              <a:off x="2352" y="2096"/>
              <a:ext cx="0" cy="4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1" name="Text Box 40"/>
            <p:cNvSpPr txBox="1">
              <a:spLocks noChangeArrowheads="1"/>
            </p:cNvSpPr>
            <p:nvPr/>
          </p:nvSpPr>
          <p:spPr bwMode="auto">
            <a:xfrm>
              <a:off x="2163" y="659"/>
              <a:ext cx="737"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en-US" altLang="zh-CN" sz="1500">
                  <a:ea typeface="宋体" panose="02010600030101010101" pitchFamily="2" charset="-122"/>
                </a:rPr>
                <a:t>IDE</a:t>
              </a:r>
              <a:r>
                <a:rPr kumimoji="1" lang="zh-CN" altLang="en-US" sz="1500">
                  <a:ea typeface="宋体" panose="02010600030101010101" pitchFamily="2" charset="-122"/>
                </a:rPr>
                <a:t>接口</a:t>
              </a:r>
              <a:endParaRPr kumimoji="1" lang="zh-CN" altLang="en-US" sz="2300">
                <a:latin typeface="Arial" panose="020B0604020202020204" pitchFamily="34" charset="0"/>
                <a:ea typeface="宋体" panose="02010600030101010101" pitchFamily="2" charset="-122"/>
              </a:endParaRPr>
            </a:p>
          </p:txBody>
        </p:sp>
        <p:sp>
          <p:nvSpPr>
            <p:cNvPr id="54312" name="Line 41"/>
            <p:cNvSpPr>
              <a:spLocks noChangeShapeType="1"/>
            </p:cNvSpPr>
            <p:nvPr/>
          </p:nvSpPr>
          <p:spPr bwMode="auto">
            <a:xfrm flipV="1">
              <a:off x="2378" y="981"/>
              <a:ext cx="0" cy="4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4313" name="Group 42"/>
            <p:cNvGrpSpPr>
              <a:grpSpLocks/>
            </p:cNvGrpSpPr>
            <p:nvPr/>
          </p:nvGrpSpPr>
          <p:grpSpPr bwMode="auto">
            <a:xfrm>
              <a:off x="3153" y="841"/>
              <a:ext cx="504" cy="525"/>
              <a:chOff x="5462" y="5081"/>
              <a:chExt cx="699" cy="564"/>
            </a:xfrm>
          </p:grpSpPr>
          <p:sp>
            <p:nvSpPr>
              <p:cNvPr id="54317" name="Text Box 43"/>
              <p:cNvSpPr txBox="1">
                <a:spLocks noChangeArrowheads="1"/>
              </p:cNvSpPr>
              <p:nvPr/>
            </p:nvSpPr>
            <p:spPr bwMode="auto">
              <a:xfrm>
                <a:off x="5462" y="5081"/>
                <a:ext cx="699"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机箱</a:t>
                </a:r>
              </a:p>
              <a:p>
                <a:pPr algn="ctr" eaLnBrk="1" hangingPunct="1"/>
                <a:r>
                  <a:rPr kumimoji="1" lang="zh-CN" altLang="en-US" sz="1500">
                    <a:ea typeface="宋体" panose="02010600030101010101" pitchFamily="2" charset="-122"/>
                  </a:rPr>
                  <a:t>插座</a:t>
                </a:r>
                <a:endParaRPr kumimoji="1" lang="zh-CN" altLang="en-US" sz="2300">
                  <a:latin typeface="Arial" panose="020B0604020202020204" pitchFamily="34" charset="0"/>
                  <a:ea typeface="宋体" panose="02010600030101010101" pitchFamily="2" charset="-122"/>
                </a:endParaRPr>
              </a:p>
            </p:txBody>
          </p:sp>
          <p:sp>
            <p:nvSpPr>
              <p:cNvPr id="54318" name="Rectangle 44"/>
              <p:cNvSpPr>
                <a:spLocks noChangeArrowheads="1"/>
              </p:cNvSpPr>
              <p:nvPr/>
            </p:nvSpPr>
            <p:spPr bwMode="auto">
              <a:xfrm>
                <a:off x="5558" y="5096"/>
                <a:ext cx="476" cy="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54314" name="Text Box 45"/>
            <p:cNvSpPr txBox="1">
              <a:spLocks noChangeArrowheads="1"/>
            </p:cNvSpPr>
            <p:nvPr/>
          </p:nvSpPr>
          <p:spPr bwMode="auto">
            <a:xfrm>
              <a:off x="3967" y="923"/>
              <a:ext cx="784" cy="291"/>
            </a:xfrm>
            <a:prstGeom prst="rect">
              <a:avLst/>
            </a:prstGeom>
            <a:solidFill>
              <a:srgbClr val="3366FF">
                <a:alpha val="29019"/>
              </a:srgbClr>
            </a:solidFill>
            <a:ln w="19050">
              <a:solidFill>
                <a:srgbClr val="0000CC"/>
              </a:solidFill>
              <a:miter lim="800000"/>
              <a:headEnd/>
              <a:tailEnd/>
            </a:ln>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800">
                  <a:solidFill>
                    <a:srgbClr val="0000CC"/>
                  </a:solidFill>
                  <a:ea typeface="宋体" panose="02010600030101010101" pitchFamily="2" charset="-122"/>
                </a:rPr>
                <a:t>I/O</a:t>
              </a:r>
              <a:r>
                <a:rPr kumimoji="1" lang="zh-CN" altLang="en-US" sz="1800">
                  <a:solidFill>
                    <a:srgbClr val="0000CC"/>
                  </a:solidFill>
                  <a:ea typeface="宋体" panose="02010600030101010101" pitchFamily="2" charset="-122"/>
                </a:rPr>
                <a:t>设备</a:t>
              </a:r>
              <a:endParaRPr kumimoji="1" lang="zh-CN" altLang="en-US" sz="2600">
                <a:solidFill>
                  <a:srgbClr val="0000CC"/>
                </a:solidFill>
                <a:latin typeface="Arial" panose="020B0604020202020204" pitchFamily="34" charset="0"/>
                <a:ea typeface="宋体" panose="02010600030101010101" pitchFamily="2" charset="-122"/>
              </a:endParaRPr>
            </a:p>
          </p:txBody>
        </p:sp>
        <p:sp>
          <p:nvSpPr>
            <p:cNvPr id="54315" name="Line 46"/>
            <p:cNvSpPr>
              <a:spLocks noChangeShapeType="1"/>
            </p:cNvSpPr>
            <p:nvPr/>
          </p:nvSpPr>
          <p:spPr bwMode="auto">
            <a:xfrm>
              <a:off x="3579" y="1078"/>
              <a:ext cx="370"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16" name="Text Box 47"/>
            <p:cNvSpPr txBox="1">
              <a:spLocks noChangeArrowheads="1"/>
            </p:cNvSpPr>
            <p:nvPr/>
          </p:nvSpPr>
          <p:spPr bwMode="auto">
            <a:xfrm>
              <a:off x="4715" y="807"/>
              <a:ext cx="695"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键盘</a:t>
              </a:r>
            </a:p>
            <a:p>
              <a:pPr algn="just" eaLnBrk="1" hangingPunct="1"/>
              <a:r>
                <a:rPr kumimoji="1" lang="zh-CN" altLang="en-US" sz="1500">
                  <a:ea typeface="宋体" panose="02010600030101010101" pitchFamily="2" charset="-122"/>
                </a:rPr>
                <a:t>鼠标器</a:t>
              </a:r>
              <a:endParaRPr kumimoji="1" lang="zh-CN" altLang="en-US" sz="2300">
                <a:latin typeface="Arial" panose="020B0604020202020204" pitchFamily="34" charset="0"/>
                <a:ea typeface="宋体" panose="02010600030101010101" pitchFamily="2" charset="-122"/>
              </a:endParaRPr>
            </a:p>
          </p:txBody>
        </p:sp>
      </p:grpSp>
      <p:sp>
        <p:nvSpPr>
          <p:cNvPr id="652337" name="Text Box 49"/>
          <p:cNvSpPr txBox="1">
            <a:spLocks noChangeArrowheads="1"/>
          </p:cNvSpPr>
          <p:nvPr/>
        </p:nvSpPr>
        <p:spPr bwMode="auto">
          <a:xfrm>
            <a:off x="6167438" y="493713"/>
            <a:ext cx="1727200" cy="6413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a:solidFill>
                  <a:schemeClr val="accent1"/>
                </a:solidFill>
                <a:latin typeface="Arial" panose="020B0604020202020204" pitchFamily="34" charset="0"/>
                <a:ea typeface="黑体" panose="02010609060101010101" pitchFamily="49" charset="-122"/>
              </a:rPr>
              <a:t>IDE</a:t>
            </a:r>
            <a:r>
              <a:rPr lang="zh-CN" altLang="en-US" sz="1800">
                <a:solidFill>
                  <a:schemeClr val="accent1"/>
                </a:solidFill>
                <a:latin typeface="Arial" panose="020B0604020202020204" pitchFamily="34" charset="0"/>
                <a:ea typeface="黑体" panose="02010609060101010101" pitchFamily="49" charset="-122"/>
              </a:rPr>
              <a:t>是通信总线还是</a:t>
            </a:r>
            <a:r>
              <a:rPr lang="en-US" altLang="zh-CN" sz="1800">
                <a:solidFill>
                  <a:schemeClr val="accent1"/>
                </a:solidFill>
                <a:latin typeface="Arial" panose="020B0604020202020204" pitchFamily="34" charset="0"/>
                <a:ea typeface="黑体" panose="02010609060101010101" pitchFamily="49" charset="-122"/>
              </a:rPr>
              <a:t>I/O</a:t>
            </a:r>
            <a:r>
              <a:rPr lang="zh-CN" altLang="en-US" sz="1800">
                <a:solidFill>
                  <a:schemeClr val="accent1"/>
                </a:solidFill>
                <a:latin typeface="Arial" panose="020B0604020202020204" pitchFamily="34" charset="0"/>
                <a:ea typeface="黑体" panose="02010609060101010101" pitchFamily="49" charset="-122"/>
              </a:rPr>
              <a:t>总线？</a:t>
            </a:r>
          </a:p>
        </p:txBody>
      </p:sp>
      <p:sp>
        <p:nvSpPr>
          <p:cNvPr id="652338" name="Text Box 50"/>
          <p:cNvSpPr txBox="1">
            <a:spLocks noChangeArrowheads="1"/>
          </p:cNvSpPr>
          <p:nvPr/>
        </p:nvSpPr>
        <p:spPr bwMode="auto">
          <a:xfrm>
            <a:off x="8085138" y="550863"/>
            <a:ext cx="103028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宋体" panose="02010600030101010101" pitchFamily="2" charset="-122"/>
              </a:rPr>
              <a:t>通信！</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8A47411-259D-4DE0-AF10-DA3BB1EA1355}" type="slidenum">
              <a:rPr lang="zh-CN" altLang="en-US" sz="1200">
                <a:solidFill>
                  <a:srgbClr val="898989"/>
                </a:solidFill>
              </a:rPr>
              <a:pPr/>
              <a:t>21</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Effect transition="in" filter="blinds(horizontal)">
                                      <p:cBhvr>
                                        <p:cTn id="7" dur="500"/>
                                        <p:tgtEl>
                                          <p:spTgt spid="65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2291">
                                            <p:txEl>
                                              <p:pRg st="1" end="1"/>
                                            </p:txEl>
                                          </p:spTgt>
                                        </p:tgtEl>
                                        <p:attrNameLst>
                                          <p:attrName>style.visibility</p:attrName>
                                        </p:attrNameLst>
                                      </p:cBhvr>
                                      <p:to>
                                        <p:strVal val="visible"/>
                                      </p:to>
                                    </p:set>
                                    <p:animEffect transition="in" filter="blinds(horizontal)">
                                      <p:cBhvr>
                                        <p:cTn id="12" dur="500"/>
                                        <p:tgtEl>
                                          <p:spTgt spid="65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2291">
                                            <p:txEl>
                                              <p:pRg st="2" end="2"/>
                                            </p:txEl>
                                          </p:spTgt>
                                        </p:tgtEl>
                                        <p:attrNameLst>
                                          <p:attrName>style.visibility</p:attrName>
                                        </p:attrNameLst>
                                      </p:cBhvr>
                                      <p:to>
                                        <p:strVal val="visible"/>
                                      </p:to>
                                    </p:set>
                                    <p:animEffect transition="in" filter="blinds(horizontal)">
                                      <p:cBhvr>
                                        <p:cTn id="17" dur="500"/>
                                        <p:tgtEl>
                                          <p:spTgt spid="65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2337"/>
                                        </p:tgtEl>
                                        <p:attrNameLst>
                                          <p:attrName>style.visibility</p:attrName>
                                        </p:attrNameLst>
                                      </p:cBhvr>
                                      <p:to>
                                        <p:strVal val="visible"/>
                                      </p:to>
                                    </p:set>
                                    <p:animEffect transition="in" filter="blinds(horizontal)">
                                      <p:cBhvr>
                                        <p:cTn id="22" dur="500"/>
                                        <p:tgtEl>
                                          <p:spTgt spid="6523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2338"/>
                                        </p:tgtEl>
                                        <p:attrNameLst>
                                          <p:attrName>style.visibility</p:attrName>
                                        </p:attrNameLst>
                                      </p:cBhvr>
                                      <p:to>
                                        <p:strVal val="visible"/>
                                      </p:to>
                                    </p:set>
                                    <p:animEffect transition="in" filter="blinds(horizontal)">
                                      <p:cBhvr>
                                        <p:cTn id="27" dur="500"/>
                                        <p:tgtEl>
                                          <p:spTgt spid="65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37" grpId="0" animBg="1"/>
      <p:bldP spid="6523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defTabSz="717550"/>
            <a:r>
              <a:rPr lang="zh-CN" altLang="en-US" smtClean="0">
                <a:ea typeface="宋体" panose="02010600030101010101" pitchFamily="2" charset="-122"/>
              </a:rPr>
              <a:t>主板上的扩充插槽都是一种总线插座</a:t>
            </a:r>
          </a:p>
        </p:txBody>
      </p:sp>
      <p:sp>
        <p:nvSpPr>
          <p:cNvPr id="55299" name="Rectangle 3"/>
          <p:cNvSpPr>
            <a:spLocks noGrp="1" noChangeArrowheads="1"/>
          </p:cNvSpPr>
          <p:nvPr>
            <p:ph type="body" idx="1"/>
          </p:nvPr>
        </p:nvSpPr>
        <p:spPr>
          <a:xfrm>
            <a:off x="495300" y="1295400"/>
            <a:ext cx="8191500" cy="2311400"/>
          </a:xfrm>
        </p:spPr>
        <p:txBody>
          <a:bodyPr/>
          <a:lstStyle/>
          <a:p>
            <a:pPr marL="268288" indent="-268288" defTabSz="717550"/>
            <a:endParaRPr lang="zh-CN" altLang="en-US" smtClean="0">
              <a:ea typeface="宋体" panose="02010600030101010101" pitchFamily="2" charset="-122"/>
            </a:endParaRPr>
          </a:p>
        </p:txBody>
      </p:sp>
      <p:pic>
        <p:nvPicPr>
          <p:cNvPr id="55300" name="Picture 4"/>
          <p:cNvPicPr>
            <a:picLocks noChangeAspect="1" noChangeArrowheads="1"/>
          </p:cNvPicPr>
          <p:nvPr/>
        </p:nvPicPr>
        <p:blipFill>
          <a:blip r:embed="rId2">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0" y="663575"/>
            <a:ext cx="9245600" cy="619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2CB18E1B-1208-4F52-B161-5BC93C7C26EE}" type="slidenum">
              <a:rPr lang="zh-CN" altLang="en-US" sz="1200">
                <a:solidFill>
                  <a:srgbClr val="898989"/>
                </a:solidFill>
              </a:rPr>
              <a:pPr/>
              <a:t>22</a:t>
            </a:fld>
            <a:endParaRPr lang="zh-CN" altLang="en-US" sz="1200">
              <a:solidFill>
                <a:srgbClr val="898989"/>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33CCA558-1317-4EC7-9EF2-5708964D1FA8}" type="slidenum">
              <a:rPr lang="zh-CN" altLang="en-US" sz="1200">
                <a:solidFill>
                  <a:srgbClr val="898989"/>
                </a:solidFill>
              </a:rPr>
              <a:pPr/>
              <a:t>23</a:t>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00100" y="128588"/>
            <a:ext cx="5354638" cy="422275"/>
          </a:xfrm>
        </p:spPr>
        <p:txBody>
          <a:bodyPr/>
          <a:lstStyle/>
          <a:p>
            <a:pPr defTabSz="717550"/>
            <a:r>
              <a:rPr lang="zh-CN" altLang="en-US" smtClean="0">
                <a:ea typeface="宋体" panose="02010600030101010101" pitchFamily="2" charset="-122"/>
              </a:rPr>
              <a:t>关于</a:t>
            </a:r>
            <a:r>
              <a:rPr lang="en-US" altLang="zh-CN" smtClean="0">
                <a:ea typeface="宋体" panose="02010600030101010101" pitchFamily="2" charset="-122"/>
              </a:rPr>
              <a:t>I/O</a:t>
            </a:r>
            <a:r>
              <a:rPr lang="zh-CN" altLang="en-US" smtClean="0">
                <a:ea typeface="宋体" panose="02010600030101010101" pitchFamily="2" charset="-122"/>
              </a:rPr>
              <a:t>接口</a:t>
            </a:r>
          </a:p>
        </p:txBody>
      </p:sp>
      <p:sp>
        <p:nvSpPr>
          <p:cNvPr id="529411" name="Rectangle 3"/>
          <p:cNvSpPr>
            <a:spLocks noGrp="1" noChangeArrowheads="1"/>
          </p:cNvSpPr>
          <p:nvPr>
            <p:ph type="body" idx="1"/>
          </p:nvPr>
        </p:nvSpPr>
        <p:spPr>
          <a:xfrm>
            <a:off x="247650" y="788988"/>
            <a:ext cx="8896350" cy="6169894"/>
          </a:xfrm>
        </p:spPr>
        <p:txBody>
          <a:bodyPr/>
          <a:lstStyle/>
          <a:p>
            <a:pPr marL="268288" indent="-268288" defTabSz="717550">
              <a:lnSpc>
                <a:spcPct val="110000"/>
              </a:lnSpc>
            </a:pPr>
            <a:r>
              <a:rPr lang="pt-BR" altLang="zh-CN" sz="1900" dirty="0" smtClean="0">
                <a:ea typeface="黑体" panose="02010609060101010101" pitchFamily="49" charset="-122"/>
              </a:rPr>
              <a:t>I/O</a:t>
            </a:r>
            <a:r>
              <a:rPr lang="zh-CN" altLang="pt-BR" sz="1900" dirty="0" smtClean="0">
                <a:ea typeface="黑体" panose="02010609060101010101" pitchFamily="49" charset="-122"/>
              </a:rPr>
              <a:t>接口：</a:t>
            </a:r>
            <a:r>
              <a:rPr lang="pt-BR" altLang="zh-CN" sz="1900" dirty="0" smtClean="0">
                <a:ea typeface="黑体" panose="02010609060101010101" pitchFamily="49" charset="-122"/>
              </a:rPr>
              <a:t>I/O</a:t>
            </a:r>
            <a:r>
              <a:rPr lang="zh-CN" altLang="pt-BR" sz="1900" dirty="0" smtClean="0">
                <a:ea typeface="黑体" panose="02010609060101010101" pitchFamily="49" charset="-122"/>
              </a:rPr>
              <a:t>设备控制器及其插座（如网卡、显卡、键盘适配器、磁盘控制器）</a:t>
            </a:r>
          </a:p>
          <a:p>
            <a:pPr marL="582613" lvl="1" indent="-223838" defTabSz="717550">
              <a:lnSpc>
                <a:spcPct val="110000"/>
              </a:lnSpc>
              <a:buFontTx/>
              <a:buNone/>
            </a:pPr>
            <a:r>
              <a:rPr lang="zh-CN" altLang="pt-BR" sz="1900" dirty="0" smtClean="0">
                <a:ea typeface="黑体" panose="02010609060101010101" pitchFamily="49" charset="-122"/>
              </a:rPr>
              <a:t>包括：插头 / 插座的形式、通讯规程和电器特性等</a:t>
            </a:r>
          </a:p>
          <a:p>
            <a:pPr marL="268288" indent="-268288" defTabSz="717550">
              <a:lnSpc>
                <a:spcPct val="110000"/>
              </a:lnSpc>
            </a:pPr>
            <a:r>
              <a:rPr lang="zh-CN" altLang="pt-BR" sz="1900" dirty="0" smtClean="0">
                <a:ea typeface="黑体" panose="02010609060101010101" pitchFamily="49" charset="-122"/>
              </a:rPr>
              <a:t>分类：</a:t>
            </a:r>
          </a:p>
          <a:p>
            <a:pPr marL="582613" lvl="1" indent="-223838" defTabSz="717550">
              <a:lnSpc>
                <a:spcPct val="110000"/>
              </a:lnSpc>
            </a:pPr>
            <a:r>
              <a:rPr lang="zh-CN" altLang="pt-BR" sz="1900" dirty="0" smtClean="0">
                <a:ea typeface="黑体" panose="02010609060101010101" pitchFamily="49" charset="-122"/>
              </a:rPr>
              <a:t>从数据传输方式来分：</a:t>
            </a:r>
          </a:p>
          <a:p>
            <a:pPr marL="895350" lvl="2" indent="-177800" defTabSz="717550">
              <a:lnSpc>
                <a:spcPct val="110000"/>
              </a:lnSpc>
            </a:pPr>
            <a:r>
              <a:rPr lang="zh-CN" altLang="pt-BR" sz="1900" dirty="0" smtClean="0">
                <a:ea typeface="黑体" panose="02010609060101010101" pitchFamily="49" charset="-122"/>
              </a:rPr>
              <a:t>串行（一次只传输1位）</a:t>
            </a:r>
          </a:p>
          <a:p>
            <a:pPr marL="895350" lvl="2" indent="-177800" defTabSz="717550">
              <a:lnSpc>
                <a:spcPct val="110000"/>
              </a:lnSpc>
            </a:pPr>
            <a:r>
              <a:rPr lang="zh-CN" altLang="pt-BR" sz="1900" dirty="0" smtClean="0">
                <a:ea typeface="黑体" panose="02010609060101010101" pitchFamily="49" charset="-122"/>
              </a:rPr>
              <a:t>并行（多位一起进行传输）</a:t>
            </a:r>
          </a:p>
          <a:p>
            <a:pPr marL="582613" lvl="1" indent="-223838" defTabSz="717550">
              <a:lnSpc>
                <a:spcPct val="110000"/>
              </a:lnSpc>
            </a:pPr>
            <a:r>
              <a:rPr lang="zh-CN" altLang="pt-BR" sz="1900" dirty="0" smtClean="0">
                <a:ea typeface="黑体" panose="02010609060101010101" pitchFamily="49" charset="-122"/>
              </a:rPr>
              <a:t>从是否能连接多个设备来分：</a:t>
            </a:r>
          </a:p>
          <a:p>
            <a:pPr marL="895350" lvl="2" indent="-177800" defTabSz="717550">
              <a:lnSpc>
                <a:spcPct val="110000"/>
              </a:lnSpc>
            </a:pPr>
            <a:r>
              <a:rPr lang="zh-CN" altLang="pt-BR" sz="1900" dirty="0" smtClean="0">
                <a:ea typeface="黑体" panose="02010609060101010101" pitchFamily="49" charset="-122"/>
              </a:rPr>
              <a:t>总线式（可连接多个设备）</a:t>
            </a:r>
          </a:p>
          <a:p>
            <a:pPr marL="895350" lvl="2" indent="-177800" defTabSz="717550">
              <a:lnSpc>
                <a:spcPct val="110000"/>
              </a:lnSpc>
            </a:pPr>
            <a:r>
              <a:rPr lang="zh-CN" altLang="pt-BR" sz="1900" dirty="0" smtClean="0">
                <a:ea typeface="黑体" panose="02010609060101010101" pitchFamily="49" charset="-122"/>
              </a:rPr>
              <a:t>独占式（只能连接1个设备）</a:t>
            </a:r>
          </a:p>
          <a:p>
            <a:pPr marL="582613" lvl="1" indent="-223838" defTabSz="717550">
              <a:lnSpc>
                <a:spcPct val="110000"/>
              </a:lnSpc>
            </a:pPr>
            <a:r>
              <a:rPr lang="zh-CN" altLang="pt-BR" sz="1900" dirty="0" smtClean="0">
                <a:ea typeface="黑体" panose="02010609060101010101" pitchFamily="49" charset="-122"/>
              </a:rPr>
              <a:t>从是否符合标准来分：</a:t>
            </a:r>
          </a:p>
          <a:p>
            <a:pPr marL="895350" lvl="2" indent="-177800" defTabSz="717550">
              <a:lnSpc>
                <a:spcPct val="110000"/>
              </a:lnSpc>
            </a:pPr>
            <a:r>
              <a:rPr lang="zh-CN" altLang="pt-BR" sz="1900" dirty="0" smtClean="0">
                <a:ea typeface="黑体" panose="02010609060101010101" pitchFamily="49" charset="-122"/>
              </a:rPr>
              <a:t>标准接口 （通用）</a:t>
            </a:r>
          </a:p>
          <a:p>
            <a:pPr marL="895350" lvl="2" indent="-177800" defTabSz="717550">
              <a:lnSpc>
                <a:spcPct val="110000"/>
              </a:lnSpc>
            </a:pPr>
            <a:r>
              <a:rPr lang="zh-CN" altLang="pt-BR" sz="1900" dirty="0" smtClean="0">
                <a:ea typeface="黑体" panose="02010609060101010101" pitchFamily="49" charset="-122"/>
              </a:rPr>
              <a:t>专用接口 （专用）</a:t>
            </a:r>
          </a:p>
          <a:p>
            <a:pPr marL="582613" lvl="1" indent="-223838" algn="just" defTabSz="717550">
              <a:lnSpc>
                <a:spcPct val="110000"/>
              </a:lnSpc>
              <a:spcBef>
                <a:spcPct val="30000"/>
              </a:spcBef>
            </a:pPr>
            <a:r>
              <a:rPr lang="zh-CN" altLang="en-US" sz="1900" dirty="0" smtClean="0">
                <a:ea typeface="黑体" panose="02010609060101010101" pitchFamily="49" charset="-122"/>
              </a:rPr>
              <a:t>按功能选择的灵活性来分：</a:t>
            </a:r>
          </a:p>
          <a:p>
            <a:pPr marL="895350" lvl="2" indent="-177800" algn="just" defTabSz="717550">
              <a:lnSpc>
                <a:spcPct val="110000"/>
              </a:lnSpc>
              <a:spcBef>
                <a:spcPct val="30000"/>
              </a:spcBef>
              <a:buFont typeface="宋体" panose="02010600030101010101" pitchFamily="2" charset="-122"/>
              <a:buChar char="–"/>
            </a:pPr>
            <a:r>
              <a:rPr lang="zh-CN" altLang="en-US" sz="1900" dirty="0" smtClean="0">
                <a:ea typeface="黑体" panose="02010609060101010101" pitchFamily="49" charset="-122"/>
              </a:rPr>
              <a:t>可编程接口</a:t>
            </a:r>
          </a:p>
          <a:p>
            <a:pPr marL="895350" lvl="2" indent="-177800" algn="just" defTabSz="717550">
              <a:lnSpc>
                <a:spcPct val="110000"/>
              </a:lnSpc>
              <a:spcBef>
                <a:spcPct val="30000"/>
              </a:spcBef>
              <a:buFont typeface="宋体" panose="02010600030101010101" pitchFamily="2" charset="-122"/>
              <a:buChar char="–"/>
            </a:pPr>
            <a:r>
              <a:rPr lang="zh-CN" altLang="en-US" sz="1900" dirty="0" smtClean="0">
                <a:ea typeface="黑体" panose="02010609060101010101" pitchFamily="49" charset="-122"/>
              </a:rPr>
              <a:t>不可编程接口</a:t>
            </a:r>
          </a:p>
          <a:p>
            <a:pPr marL="268288" indent="-268288" algn="just" defTabSz="717550">
              <a:lnSpc>
                <a:spcPct val="110000"/>
              </a:lnSpc>
              <a:spcBef>
                <a:spcPct val="30000"/>
              </a:spcBef>
              <a:buFontTx/>
              <a:buNone/>
            </a:pPr>
            <a:r>
              <a:rPr lang="zh-CN" altLang="en-US" b="0" dirty="0" smtClean="0">
                <a:solidFill>
                  <a:srgbClr val="3333CC"/>
                </a:solidFill>
                <a:latin typeface="宋体" panose="02010600030101010101" pitchFamily="2" charset="-122"/>
                <a:ea typeface="宋体" panose="02010600030101010101" pitchFamily="2" charset="-122"/>
              </a:rPr>
              <a:t>   </a:t>
            </a:r>
            <a:endParaRPr lang="zh-CN" altLang="en-US" dirty="0" smtClean="0">
              <a:ea typeface="宋体" panose="02010600030101010101" pitchFamily="2" charset="-122"/>
            </a:endParaRPr>
          </a:p>
        </p:txBody>
      </p:sp>
      <p:grpSp>
        <p:nvGrpSpPr>
          <p:cNvPr id="529412" name="Group 4"/>
          <p:cNvGrpSpPr>
            <a:grpSpLocks/>
          </p:cNvGrpSpPr>
          <p:nvPr/>
        </p:nvGrpSpPr>
        <p:grpSpPr bwMode="auto">
          <a:xfrm>
            <a:off x="4294188" y="1539875"/>
            <a:ext cx="4721225" cy="4953000"/>
            <a:chOff x="2349" y="1195"/>
            <a:chExt cx="2167" cy="2039"/>
          </a:xfrm>
        </p:grpSpPr>
        <p:grpSp>
          <p:nvGrpSpPr>
            <p:cNvPr id="57350" name="Group 5"/>
            <p:cNvGrpSpPr>
              <a:grpSpLocks/>
            </p:cNvGrpSpPr>
            <p:nvPr/>
          </p:nvGrpSpPr>
          <p:grpSpPr bwMode="auto">
            <a:xfrm>
              <a:off x="2349" y="1240"/>
              <a:ext cx="1105" cy="1994"/>
              <a:chOff x="960" y="1104"/>
              <a:chExt cx="1386" cy="2839"/>
            </a:xfrm>
          </p:grpSpPr>
          <p:graphicFrame>
            <p:nvGraphicFramePr>
              <p:cNvPr id="57354" name="Object 6"/>
              <p:cNvGraphicFramePr>
                <a:graphicFrameLocks noChangeAspect="1"/>
              </p:cNvGraphicFramePr>
              <p:nvPr/>
            </p:nvGraphicFramePr>
            <p:xfrm>
              <a:off x="960" y="1104"/>
              <a:ext cx="1386" cy="2560"/>
            </p:xfrm>
            <a:graphic>
              <a:graphicData uri="http://schemas.openxmlformats.org/presentationml/2006/ole">
                <mc:AlternateContent xmlns:mc="http://schemas.openxmlformats.org/markup-compatibility/2006">
                  <mc:Choice xmlns:v="urn:schemas-microsoft-com:vml" Requires="v">
                    <p:oleObj spid="_x0000_s57592" name="Photo Editor 照片" r:id="rId3" imgW="4420217" imgH="8164065" progId="">
                      <p:embed/>
                    </p:oleObj>
                  </mc:Choice>
                  <mc:Fallback>
                    <p:oleObj name="Photo Editor 照片" r:id="rId3" imgW="4420217" imgH="8164065" progId="">
                      <p:embed/>
                      <p:pic>
                        <p:nvPicPr>
                          <p:cNvPr id="0" name="Picture 2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104"/>
                            <a:ext cx="1386" cy="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5" name="Text Box 7"/>
              <p:cNvSpPr txBox="1">
                <a:spLocks noChangeArrowheads="1"/>
              </p:cNvSpPr>
              <p:nvPr/>
            </p:nvSpPr>
            <p:spPr bwMode="auto">
              <a:xfrm>
                <a:off x="1152" y="3696"/>
                <a:ext cx="110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1600" b="1">
                    <a:solidFill>
                      <a:schemeClr val="tx1"/>
                    </a:solidFill>
                    <a:latin typeface="Times New Roman" panose="02020603050405020304" pitchFamily="18" charset="0"/>
                  </a:defRPr>
                </a:lvl1pPr>
                <a:lvl2pPr marL="742950" indent="-285750" defTabSz="1166813">
                  <a:defRPr sz="1600" b="1">
                    <a:solidFill>
                      <a:schemeClr val="tx1"/>
                    </a:solidFill>
                    <a:latin typeface="Times New Roman" panose="02020603050405020304" pitchFamily="18" charset="0"/>
                  </a:defRPr>
                </a:lvl2pPr>
                <a:lvl3pPr marL="1143000" indent="-228600" defTabSz="1166813">
                  <a:defRPr sz="1600" b="1">
                    <a:solidFill>
                      <a:schemeClr val="tx1"/>
                    </a:solidFill>
                    <a:latin typeface="Times New Roman" panose="02020603050405020304" pitchFamily="18" charset="0"/>
                  </a:defRPr>
                </a:lvl3pPr>
                <a:lvl4pPr marL="1600200" indent="-228600" defTabSz="1166813">
                  <a:defRPr sz="1600" b="1">
                    <a:solidFill>
                      <a:schemeClr val="tx1"/>
                    </a:solidFill>
                    <a:latin typeface="Times New Roman" panose="02020603050405020304" pitchFamily="18" charset="0"/>
                  </a:defRPr>
                </a:lvl4pPr>
                <a:lvl5pPr marL="2057400" indent="-228600" defTabSz="1166813">
                  <a:defRPr sz="1600" b="1">
                    <a:solidFill>
                      <a:schemeClr val="tx1"/>
                    </a:solidFill>
                    <a:latin typeface="Times New Roman" panose="02020603050405020304" pitchFamily="18" charset="0"/>
                  </a:defRPr>
                </a:lvl5pPr>
                <a:lvl6pPr marL="2514600" indent="-228600" defTabSz="1166813"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defTabSz="1166813"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defTabSz="1166813"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defTabSz="1166813" eaLnBrk="0" fontAlgn="base" hangingPunct="0">
                  <a:spcBef>
                    <a:spcPct val="0"/>
                  </a:spcBef>
                  <a:spcAft>
                    <a:spcPct val="0"/>
                  </a:spcAft>
                  <a:defRPr sz="1600" b="1">
                    <a:solidFill>
                      <a:schemeClr val="tx1"/>
                    </a:solidFill>
                    <a:latin typeface="Times New Roman" panose="02020603050405020304" pitchFamily="18" charset="0"/>
                  </a:defRPr>
                </a:lvl9pPr>
              </a:lstStyle>
              <a:p>
                <a:pPr fontAlgn="t">
                  <a:spcBef>
                    <a:spcPct val="50000"/>
                  </a:spcBef>
                </a:pPr>
                <a:r>
                  <a:rPr kumimoji="1" lang="zh-CN" altLang="en-US" sz="2000">
                    <a:solidFill>
                      <a:srgbClr val="D1390F"/>
                    </a:solidFill>
                    <a:ea typeface="宋体" panose="02010600030101010101" pitchFamily="2" charset="-122"/>
                  </a:rPr>
                  <a:t>串行口</a:t>
                </a:r>
              </a:p>
            </p:txBody>
          </p:sp>
        </p:grpSp>
        <p:grpSp>
          <p:nvGrpSpPr>
            <p:cNvPr id="57351" name="Group 8"/>
            <p:cNvGrpSpPr>
              <a:grpSpLocks/>
            </p:cNvGrpSpPr>
            <p:nvPr/>
          </p:nvGrpSpPr>
          <p:grpSpPr bwMode="auto">
            <a:xfrm>
              <a:off x="3255" y="1195"/>
              <a:ext cx="1261" cy="1863"/>
              <a:chOff x="3360" y="1104"/>
              <a:chExt cx="1733" cy="2560"/>
            </a:xfrm>
          </p:grpSpPr>
          <p:graphicFrame>
            <p:nvGraphicFramePr>
              <p:cNvPr id="57352" name="Object 9"/>
              <p:cNvGraphicFramePr>
                <a:graphicFrameLocks noChangeAspect="1"/>
              </p:cNvGraphicFramePr>
              <p:nvPr/>
            </p:nvGraphicFramePr>
            <p:xfrm>
              <a:off x="3360" y="1104"/>
              <a:ext cx="1733" cy="2560"/>
            </p:xfrm>
            <a:graphic>
              <a:graphicData uri="http://schemas.openxmlformats.org/presentationml/2006/ole">
                <mc:AlternateContent xmlns:mc="http://schemas.openxmlformats.org/markup-compatibility/2006">
                  <mc:Choice xmlns:v="urn:schemas-microsoft-com:vml" Requires="v">
                    <p:oleObj spid="_x0000_s57593" name="Photo Editor 照片" r:id="rId5" imgW="4963218" imgH="7333333" progId="">
                      <p:embed/>
                    </p:oleObj>
                  </mc:Choice>
                  <mc:Fallback>
                    <p:oleObj name="Photo Editor 照片" r:id="rId5" imgW="4963218" imgH="7333333" progId="">
                      <p:embed/>
                      <p:pic>
                        <p:nvPicPr>
                          <p:cNvPr id="0" name="Picture 2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1104"/>
                            <a:ext cx="1733" cy="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3" name="Text Box 10"/>
              <p:cNvSpPr txBox="1">
                <a:spLocks noChangeArrowheads="1"/>
              </p:cNvSpPr>
              <p:nvPr/>
            </p:nvSpPr>
            <p:spPr bwMode="auto">
              <a:xfrm>
                <a:off x="3603" y="1950"/>
                <a:ext cx="969"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432" tIns="58717" rIns="117432" bIns="58717"/>
              <a:lstStyle>
                <a:lvl1pPr marL="268288" indent="-268288" defTabSz="717550">
                  <a:defRPr sz="1600" b="1">
                    <a:solidFill>
                      <a:schemeClr val="tx1"/>
                    </a:solidFill>
                    <a:latin typeface="Times New Roman" panose="02020603050405020304" pitchFamily="18" charset="0"/>
                  </a:defRPr>
                </a:lvl1pPr>
                <a:lvl2pPr marL="742950" indent="-285750" defTabSz="717550">
                  <a:defRPr sz="1600" b="1">
                    <a:solidFill>
                      <a:schemeClr val="tx1"/>
                    </a:solidFill>
                    <a:latin typeface="Times New Roman" panose="02020603050405020304" pitchFamily="18" charset="0"/>
                  </a:defRPr>
                </a:lvl2pPr>
                <a:lvl3pPr marL="1143000" indent="-228600" defTabSz="717550">
                  <a:defRPr sz="1600" b="1">
                    <a:solidFill>
                      <a:schemeClr val="tx1"/>
                    </a:solidFill>
                    <a:latin typeface="Times New Roman" panose="02020603050405020304" pitchFamily="18" charset="0"/>
                  </a:defRPr>
                </a:lvl3pPr>
                <a:lvl4pPr marL="1600200" indent="-228600" defTabSz="717550">
                  <a:defRPr sz="1600" b="1">
                    <a:solidFill>
                      <a:schemeClr val="tx1"/>
                    </a:solidFill>
                    <a:latin typeface="Times New Roman" panose="02020603050405020304" pitchFamily="18" charset="0"/>
                  </a:defRPr>
                </a:lvl4pPr>
                <a:lvl5pPr marL="2057400" indent="-228600" defTabSz="717550">
                  <a:defRPr sz="1600" b="1">
                    <a:solidFill>
                      <a:schemeClr val="tx1"/>
                    </a:solidFill>
                    <a:latin typeface="Times New Roman" panose="02020603050405020304" pitchFamily="18" charset="0"/>
                  </a:defRPr>
                </a:lvl5pPr>
                <a:lvl6pPr marL="2514600" indent="-228600" defTabSz="71755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defTabSz="71755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defTabSz="71755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defTabSz="717550" eaLnBrk="0" fontAlgn="base" hangingPunct="0">
                  <a:spcBef>
                    <a:spcPct val="0"/>
                  </a:spcBef>
                  <a:spcAft>
                    <a:spcPct val="0"/>
                  </a:spcAft>
                  <a:defRPr sz="1600" b="1">
                    <a:solidFill>
                      <a:schemeClr val="tx1"/>
                    </a:solidFill>
                    <a:latin typeface="Times New Roman" panose="02020603050405020304" pitchFamily="18" charset="0"/>
                  </a:defRPr>
                </a:lvl9pPr>
              </a:lstStyle>
              <a:p>
                <a:pPr fontAlgn="t">
                  <a:lnSpc>
                    <a:spcPct val="90000"/>
                  </a:lnSpc>
                  <a:spcBef>
                    <a:spcPct val="50000"/>
                  </a:spcBef>
                </a:pPr>
                <a:r>
                  <a:rPr lang="zh-CN" altLang="en-US" sz="2000">
                    <a:solidFill>
                      <a:srgbClr val="D1390F"/>
                    </a:solidFill>
                    <a:latin typeface="宋体" panose="02010600030101010101" pitchFamily="2" charset="-122"/>
                    <a:ea typeface="宋体" panose="02010600030101010101" pitchFamily="2" charset="-122"/>
                  </a:rPr>
                  <a:t>并行口</a:t>
                </a:r>
              </a:p>
            </p:txBody>
          </p:sp>
        </p:grpSp>
      </p:gr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EF8FEDA-DF28-4E8C-9EA4-A8D484B5BDDE}" type="slidenum">
              <a:rPr lang="zh-CN" altLang="en-US" sz="1200">
                <a:solidFill>
                  <a:srgbClr val="898989"/>
                </a:solidFill>
              </a:rPr>
              <a:pPr/>
              <a:t>24</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blinds(horizontal)">
                                      <p:cBhvr>
                                        <p:cTn id="7" dur="500"/>
                                        <p:tgtEl>
                                          <p:spTgt spid="529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blinds(horizontal)">
                                      <p:cBhvr>
                                        <p:cTn id="12" dur="500"/>
                                        <p:tgtEl>
                                          <p:spTgt spid="529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blinds(horizontal)">
                                      <p:cBhvr>
                                        <p:cTn id="17" dur="500"/>
                                        <p:tgtEl>
                                          <p:spTgt spid="52941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29411">
                                            <p:txEl>
                                              <p:pRg st="3" end="3"/>
                                            </p:txEl>
                                          </p:spTgt>
                                        </p:tgtEl>
                                        <p:attrNameLst>
                                          <p:attrName>style.visibility</p:attrName>
                                        </p:attrNameLst>
                                      </p:cBhvr>
                                      <p:to>
                                        <p:strVal val="visible"/>
                                      </p:to>
                                    </p:set>
                                    <p:animEffect transition="in" filter="blinds(horizontal)">
                                      <p:cBhvr>
                                        <p:cTn id="20" dur="500"/>
                                        <p:tgtEl>
                                          <p:spTgt spid="52941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29411">
                                            <p:txEl>
                                              <p:pRg st="4" end="4"/>
                                            </p:txEl>
                                          </p:spTgt>
                                        </p:tgtEl>
                                        <p:attrNameLst>
                                          <p:attrName>style.visibility</p:attrName>
                                        </p:attrNameLst>
                                      </p:cBhvr>
                                      <p:to>
                                        <p:strVal val="visible"/>
                                      </p:to>
                                    </p:set>
                                    <p:animEffect transition="in" filter="blinds(horizontal)">
                                      <p:cBhvr>
                                        <p:cTn id="23" dur="500"/>
                                        <p:tgtEl>
                                          <p:spTgt spid="52941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29411">
                                            <p:txEl>
                                              <p:pRg st="5" end="5"/>
                                            </p:txEl>
                                          </p:spTgt>
                                        </p:tgtEl>
                                        <p:attrNameLst>
                                          <p:attrName>style.visibility</p:attrName>
                                        </p:attrNameLst>
                                      </p:cBhvr>
                                      <p:to>
                                        <p:strVal val="visible"/>
                                      </p:to>
                                    </p:set>
                                    <p:animEffect transition="in" filter="blinds(horizontal)">
                                      <p:cBhvr>
                                        <p:cTn id="26" dur="500"/>
                                        <p:tgtEl>
                                          <p:spTgt spid="5294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29411">
                                            <p:txEl>
                                              <p:pRg st="6" end="6"/>
                                            </p:txEl>
                                          </p:spTgt>
                                        </p:tgtEl>
                                        <p:attrNameLst>
                                          <p:attrName>style.visibility</p:attrName>
                                        </p:attrNameLst>
                                      </p:cBhvr>
                                      <p:to>
                                        <p:strVal val="visible"/>
                                      </p:to>
                                    </p:set>
                                    <p:animEffect transition="in" filter="blinds(horizontal)">
                                      <p:cBhvr>
                                        <p:cTn id="31" dur="500"/>
                                        <p:tgtEl>
                                          <p:spTgt spid="529411">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29411">
                                            <p:txEl>
                                              <p:pRg st="7" end="7"/>
                                            </p:txEl>
                                          </p:spTgt>
                                        </p:tgtEl>
                                        <p:attrNameLst>
                                          <p:attrName>style.visibility</p:attrName>
                                        </p:attrNameLst>
                                      </p:cBhvr>
                                      <p:to>
                                        <p:strVal val="visible"/>
                                      </p:to>
                                    </p:set>
                                    <p:animEffect transition="in" filter="blinds(horizontal)">
                                      <p:cBhvr>
                                        <p:cTn id="34" dur="500"/>
                                        <p:tgtEl>
                                          <p:spTgt spid="52941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29411">
                                            <p:txEl>
                                              <p:pRg st="8" end="8"/>
                                            </p:txEl>
                                          </p:spTgt>
                                        </p:tgtEl>
                                        <p:attrNameLst>
                                          <p:attrName>style.visibility</p:attrName>
                                        </p:attrNameLst>
                                      </p:cBhvr>
                                      <p:to>
                                        <p:strVal val="visible"/>
                                      </p:to>
                                    </p:set>
                                    <p:animEffect transition="in" filter="blinds(horizontal)">
                                      <p:cBhvr>
                                        <p:cTn id="37" dur="500"/>
                                        <p:tgtEl>
                                          <p:spTgt spid="5294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29411">
                                            <p:txEl>
                                              <p:pRg st="9" end="9"/>
                                            </p:txEl>
                                          </p:spTgt>
                                        </p:tgtEl>
                                        <p:attrNameLst>
                                          <p:attrName>style.visibility</p:attrName>
                                        </p:attrNameLst>
                                      </p:cBhvr>
                                      <p:to>
                                        <p:strVal val="visible"/>
                                      </p:to>
                                    </p:set>
                                    <p:animEffect transition="in" filter="blinds(horizontal)">
                                      <p:cBhvr>
                                        <p:cTn id="42" dur="500"/>
                                        <p:tgtEl>
                                          <p:spTgt spid="529411">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529411">
                                            <p:txEl>
                                              <p:pRg st="10" end="10"/>
                                            </p:txEl>
                                          </p:spTgt>
                                        </p:tgtEl>
                                        <p:attrNameLst>
                                          <p:attrName>style.visibility</p:attrName>
                                        </p:attrNameLst>
                                      </p:cBhvr>
                                      <p:to>
                                        <p:strVal val="visible"/>
                                      </p:to>
                                    </p:set>
                                    <p:animEffect transition="in" filter="blinds(horizontal)">
                                      <p:cBhvr>
                                        <p:cTn id="45" dur="500"/>
                                        <p:tgtEl>
                                          <p:spTgt spid="529411">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529411">
                                            <p:txEl>
                                              <p:pRg st="11" end="11"/>
                                            </p:txEl>
                                          </p:spTgt>
                                        </p:tgtEl>
                                        <p:attrNameLst>
                                          <p:attrName>style.visibility</p:attrName>
                                        </p:attrNameLst>
                                      </p:cBhvr>
                                      <p:to>
                                        <p:strVal val="visible"/>
                                      </p:to>
                                    </p:set>
                                    <p:animEffect transition="in" filter="blinds(horizontal)">
                                      <p:cBhvr>
                                        <p:cTn id="48" dur="500"/>
                                        <p:tgtEl>
                                          <p:spTgt spid="529411">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29411">
                                            <p:txEl>
                                              <p:pRg st="12" end="12"/>
                                            </p:txEl>
                                          </p:spTgt>
                                        </p:tgtEl>
                                        <p:attrNameLst>
                                          <p:attrName>style.visibility</p:attrName>
                                        </p:attrNameLst>
                                      </p:cBhvr>
                                      <p:to>
                                        <p:strVal val="visible"/>
                                      </p:to>
                                    </p:set>
                                    <p:animEffect transition="in" filter="blinds(horizontal)">
                                      <p:cBhvr>
                                        <p:cTn id="53" dur="500"/>
                                        <p:tgtEl>
                                          <p:spTgt spid="529411">
                                            <p:txEl>
                                              <p:pRg st="12" end="12"/>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529411">
                                            <p:txEl>
                                              <p:pRg st="13" end="13"/>
                                            </p:txEl>
                                          </p:spTgt>
                                        </p:tgtEl>
                                        <p:attrNameLst>
                                          <p:attrName>style.visibility</p:attrName>
                                        </p:attrNameLst>
                                      </p:cBhvr>
                                      <p:to>
                                        <p:strVal val="visible"/>
                                      </p:to>
                                    </p:set>
                                    <p:animEffect transition="in" filter="blinds(horizontal)">
                                      <p:cBhvr>
                                        <p:cTn id="56" dur="500"/>
                                        <p:tgtEl>
                                          <p:spTgt spid="529411">
                                            <p:txEl>
                                              <p:pRg st="13" end="13"/>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529411">
                                            <p:txEl>
                                              <p:pRg st="14" end="14"/>
                                            </p:txEl>
                                          </p:spTgt>
                                        </p:tgtEl>
                                        <p:attrNameLst>
                                          <p:attrName>style.visibility</p:attrName>
                                        </p:attrNameLst>
                                      </p:cBhvr>
                                      <p:to>
                                        <p:strVal val="visible"/>
                                      </p:to>
                                    </p:set>
                                    <p:animEffect transition="in" filter="blinds(horizontal)">
                                      <p:cBhvr>
                                        <p:cTn id="59" dur="500"/>
                                        <p:tgtEl>
                                          <p:spTgt spid="529411">
                                            <p:txEl>
                                              <p:pRg st="14" end="14"/>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529412"/>
                                        </p:tgtEl>
                                        <p:attrNameLst>
                                          <p:attrName>style.visibility</p:attrName>
                                        </p:attrNameLst>
                                      </p:cBhvr>
                                      <p:to>
                                        <p:strVal val="visible"/>
                                      </p:to>
                                    </p:set>
                                    <p:animEffect transition="in" filter="blinds(horizontal)">
                                      <p:cBhvr>
                                        <p:cTn id="64" dur="500"/>
                                        <p:tgtEl>
                                          <p:spTgt spid="529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00100" y="142875"/>
            <a:ext cx="5673725" cy="422275"/>
          </a:xfrm>
        </p:spPr>
        <p:txBody>
          <a:bodyPr/>
          <a:lstStyle/>
          <a:p>
            <a:r>
              <a:rPr lang="zh-CN" altLang="en-US" smtClean="0">
                <a:ea typeface="宋体" panose="02010600030101010101" pitchFamily="2" charset="-122"/>
                <a:cs typeface="Arial" panose="020B0604020202020204" pitchFamily="34" charset="0"/>
              </a:rPr>
              <a:t>总线式</a:t>
            </a:r>
            <a:r>
              <a:rPr lang="en-US" altLang="zh-CN" smtClean="0">
                <a:ea typeface="宋体" panose="02010600030101010101" pitchFamily="2" charset="-122"/>
                <a:cs typeface="Arial" panose="020B0604020202020204" pitchFamily="34" charset="0"/>
              </a:rPr>
              <a:t>I/O</a:t>
            </a:r>
            <a:r>
              <a:rPr lang="zh-CN" altLang="en-US" smtClean="0">
                <a:ea typeface="宋体" panose="02010600030101010101" pitchFamily="2" charset="-122"/>
                <a:cs typeface="Arial" panose="020B0604020202020204" pitchFamily="34" charset="0"/>
              </a:rPr>
              <a:t>接口</a:t>
            </a:r>
          </a:p>
        </p:txBody>
      </p:sp>
      <p:pic>
        <p:nvPicPr>
          <p:cNvPr id="59395" name="Picture 3" descr="SCSI和P1394配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849313"/>
            <a:ext cx="8559800" cy="600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 Box 4"/>
          <p:cNvSpPr txBox="1">
            <a:spLocks noChangeArrowheads="1"/>
          </p:cNvSpPr>
          <p:nvPr/>
        </p:nvSpPr>
        <p:spPr bwMode="auto">
          <a:xfrm>
            <a:off x="2206625" y="6350000"/>
            <a:ext cx="4222750" cy="3365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endParaRPr lang="zh-CN" altLang="en-US">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023A888-6CD9-4358-81B0-2A2C6ECFCB5D}" type="slidenum">
              <a:rPr lang="zh-CN" altLang="en-US" sz="1200">
                <a:solidFill>
                  <a:srgbClr val="898989"/>
                </a:solidFill>
              </a:rPr>
              <a:pPr/>
              <a:t>25</a:t>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defTabSz="717550"/>
            <a:r>
              <a:rPr lang="en-US" altLang="zh-CN" smtClean="0">
                <a:ea typeface="宋体" panose="02010600030101010101" pitchFamily="2" charset="-122"/>
              </a:rPr>
              <a:t>I/O</a:t>
            </a:r>
            <a:r>
              <a:rPr lang="zh-CN" altLang="en-US" smtClean="0">
                <a:ea typeface="宋体" panose="02010600030101010101" pitchFamily="2" charset="-122"/>
              </a:rPr>
              <a:t>设备接口插座（连接器）</a:t>
            </a:r>
          </a:p>
        </p:txBody>
      </p:sp>
      <p:grpSp>
        <p:nvGrpSpPr>
          <p:cNvPr id="60419" name="Group 3"/>
          <p:cNvGrpSpPr>
            <a:grpSpLocks/>
          </p:cNvGrpSpPr>
          <p:nvPr/>
        </p:nvGrpSpPr>
        <p:grpSpPr bwMode="auto">
          <a:xfrm>
            <a:off x="6062663" y="1270000"/>
            <a:ext cx="2924175" cy="5030788"/>
            <a:chOff x="3870" y="890"/>
            <a:chExt cx="1842" cy="3168"/>
          </a:xfrm>
        </p:grpSpPr>
        <p:pic>
          <p:nvPicPr>
            <p:cNvPr id="604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 y="890"/>
              <a:ext cx="1736" cy="316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41" name="Rectangle 5"/>
            <p:cNvSpPr>
              <a:spLocks noChangeArrowheads="1"/>
            </p:cNvSpPr>
            <p:nvPr/>
          </p:nvSpPr>
          <p:spPr bwMode="auto">
            <a:xfrm>
              <a:off x="4831" y="1017"/>
              <a:ext cx="723" cy="1545"/>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0442" name="Rectangle 6"/>
            <p:cNvSpPr>
              <a:spLocks noChangeArrowheads="1"/>
            </p:cNvSpPr>
            <p:nvPr/>
          </p:nvSpPr>
          <p:spPr bwMode="auto">
            <a:xfrm>
              <a:off x="4819" y="2806"/>
              <a:ext cx="760" cy="1227"/>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0443" name="Rectangle 7"/>
            <p:cNvSpPr>
              <a:spLocks noChangeArrowheads="1"/>
            </p:cNvSpPr>
            <p:nvPr/>
          </p:nvSpPr>
          <p:spPr bwMode="auto">
            <a:xfrm>
              <a:off x="4917" y="2512"/>
              <a:ext cx="637" cy="405"/>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0444" name="Text Box 8"/>
            <p:cNvSpPr txBox="1">
              <a:spLocks noChangeArrowheads="1"/>
            </p:cNvSpPr>
            <p:nvPr/>
          </p:nvSpPr>
          <p:spPr bwMode="auto">
            <a:xfrm>
              <a:off x="4814" y="1165"/>
              <a:ext cx="816" cy="37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spcBef>
                  <a:spcPct val="50000"/>
                </a:spcBef>
              </a:pPr>
              <a:r>
                <a:rPr kumimoji="1" lang="zh-CN" altLang="en-US" sz="1800">
                  <a:solidFill>
                    <a:schemeClr val="bg1"/>
                  </a:solidFill>
                  <a:ea typeface="宋体" panose="02010600030101010101" pitchFamily="2" charset="-122"/>
                </a:rPr>
                <a:t>串行口</a:t>
              </a:r>
            </a:p>
            <a:p>
              <a:pPr algn="ctr" fontAlgn="t">
                <a:lnSpc>
                  <a:spcPct val="40000"/>
                </a:lnSpc>
                <a:spcBef>
                  <a:spcPct val="50000"/>
                </a:spcBef>
              </a:pPr>
              <a:r>
                <a:rPr kumimoji="1" lang="en-US" altLang="zh-CN" sz="1700">
                  <a:solidFill>
                    <a:schemeClr val="bg1"/>
                  </a:solidFill>
                  <a:ea typeface="宋体" panose="02010600030101010101" pitchFamily="2" charset="-122"/>
                </a:rPr>
                <a:t>9</a:t>
              </a:r>
              <a:r>
                <a:rPr kumimoji="1" lang="zh-CN" altLang="en-US" sz="1700">
                  <a:solidFill>
                    <a:schemeClr val="bg1"/>
                  </a:solidFill>
                  <a:ea typeface="宋体" panose="02010600030101010101" pitchFamily="2" charset="-122"/>
                </a:rPr>
                <a:t>针</a:t>
              </a:r>
            </a:p>
          </p:txBody>
        </p:sp>
        <p:sp>
          <p:nvSpPr>
            <p:cNvPr id="60445" name="Text Box 9"/>
            <p:cNvSpPr txBox="1">
              <a:spLocks noChangeArrowheads="1"/>
            </p:cNvSpPr>
            <p:nvPr/>
          </p:nvSpPr>
          <p:spPr bwMode="auto">
            <a:xfrm>
              <a:off x="5006" y="2510"/>
              <a:ext cx="624"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fontAlgn="t">
                <a:spcBef>
                  <a:spcPct val="50000"/>
                </a:spcBef>
              </a:pPr>
              <a:r>
                <a:rPr kumimoji="1" lang="zh-CN" altLang="en-US" sz="1800">
                  <a:solidFill>
                    <a:schemeClr val="bg1"/>
                  </a:solidFill>
                  <a:ea typeface="宋体" panose="02010600030101010101" pitchFamily="2" charset="-122"/>
                </a:rPr>
                <a:t>并行口</a:t>
              </a:r>
            </a:p>
          </p:txBody>
        </p:sp>
        <p:sp>
          <p:nvSpPr>
            <p:cNvPr id="60446" name="Text Box 10"/>
            <p:cNvSpPr txBox="1">
              <a:spLocks noChangeArrowheads="1"/>
            </p:cNvSpPr>
            <p:nvPr/>
          </p:nvSpPr>
          <p:spPr bwMode="auto">
            <a:xfrm>
              <a:off x="4862" y="1646"/>
              <a:ext cx="768" cy="3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spcBef>
                  <a:spcPct val="50000"/>
                </a:spcBef>
              </a:pPr>
              <a:r>
                <a:rPr kumimoji="1" lang="en-US" altLang="zh-CN" sz="1800">
                  <a:solidFill>
                    <a:schemeClr val="bg1"/>
                  </a:solidFill>
                  <a:ea typeface="宋体" panose="02010600030101010101" pitchFamily="2" charset="-122"/>
                </a:rPr>
                <a:t>VGA</a:t>
              </a:r>
            </a:p>
            <a:p>
              <a:pPr algn="ctr" fontAlgn="t">
                <a:lnSpc>
                  <a:spcPct val="20000"/>
                </a:lnSpc>
                <a:spcBef>
                  <a:spcPct val="50000"/>
                </a:spcBef>
              </a:pPr>
              <a:r>
                <a:rPr kumimoji="1" lang="zh-CN" altLang="en-US" sz="1800">
                  <a:solidFill>
                    <a:schemeClr val="bg1"/>
                  </a:solidFill>
                  <a:ea typeface="宋体" panose="02010600030101010101" pitchFamily="2" charset="-122"/>
                </a:rPr>
                <a:t>视频口</a:t>
              </a:r>
            </a:p>
          </p:txBody>
        </p:sp>
        <p:sp>
          <p:nvSpPr>
            <p:cNvPr id="60447" name="Rectangle 11"/>
            <p:cNvSpPr>
              <a:spLocks noChangeArrowheads="1"/>
            </p:cNvSpPr>
            <p:nvPr/>
          </p:nvSpPr>
          <p:spPr bwMode="auto">
            <a:xfrm>
              <a:off x="4862" y="2894"/>
              <a:ext cx="768" cy="19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80000"/>
                </a:lnSpc>
                <a:spcBef>
                  <a:spcPct val="50000"/>
                </a:spcBef>
              </a:pPr>
              <a:r>
                <a:rPr kumimoji="1" lang="zh-CN" altLang="en-US" sz="1800">
                  <a:solidFill>
                    <a:schemeClr val="bg1"/>
                  </a:solidFill>
                  <a:ea typeface="宋体" panose="02010600030101010101" pitchFamily="2" charset="-122"/>
                </a:rPr>
                <a:t>键盘接口</a:t>
              </a:r>
            </a:p>
          </p:txBody>
        </p:sp>
        <p:sp>
          <p:nvSpPr>
            <p:cNvPr id="60448" name="Rectangle 12"/>
            <p:cNvSpPr>
              <a:spLocks noChangeArrowheads="1"/>
            </p:cNvSpPr>
            <p:nvPr/>
          </p:nvSpPr>
          <p:spPr bwMode="auto">
            <a:xfrm>
              <a:off x="4753" y="3134"/>
              <a:ext cx="959"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fontAlgn="t"/>
              <a:r>
                <a:rPr kumimoji="1" lang="zh-CN" altLang="en-US" sz="1800">
                  <a:solidFill>
                    <a:schemeClr val="bg1"/>
                  </a:solidFill>
                  <a:ea typeface="宋体" panose="02010600030101010101" pitchFamily="2" charset="-122"/>
                </a:rPr>
                <a:t>双绞线接口</a:t>
              </a:r>
            </a:p>
          </p:txBody>
        </p:sp>
        <p:sp>
          <p:nvSpPr>
            <p:cNvPr id="60449" name="Text Box 13"/>
            <p:cNvSpPr txBox="1">
              <a:spLocks noChangeArrowheads="1"/>
            </p:cNvSpPr>
            <p:nvPr/>
          </p:nvSpPr>
          <p:spPr bwMode="auto">
            <a:xfrm>
              <a:off x="4826" y="3782"/>
              <a:ext cx="816"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fontAlgn="t">
                <a:spcBef>
                  <a:spcPct val="50000"/>
                </a:spcBef>
              </a:pPr>
              <a:r>
                <a:rPr kumimoji="1" lang="en-US" altLang="zh-CN" sz="1800">
                  <a:solidFill>
                    <a:schemeClr val="bg1"/>
                  </a:solidFill>
                  <a:ea typeface="宋体" panose="02010600030101010101" pitchFamily="2" charset="-122"/>
                </a:rPr>
                <a:t>PS/2</a:t>
              </a:r>
              <a:r>
                <a:rPr kumimoji="1" lang="zh-CN" altLang="en-US" sz="1800">
                  <a:solidFill>
                    <a:schemeClr val="bg1"/>
                  </a:solidFill>
                  <a:ea typeface="宋体" panose="02010600030101010101" pitchFamily="2" charset="-122"/>
                </a:rPr>
                <a:t>接口</a:t>
              </a:r>
            </a:p>
          </p:txBody>
        </p:sp>
        <p:sp>
          <p:nvSpPr>
            <p:cNvPr id="60450" name="Line 14"/>
            <p:cNvSpPr>
              <a:spLocks noChangeShapeType="1"/>
            </p:cNvSpPr>
            <p:nvPr/>
          </p:nvSpPr>
          <p:spPr bwMode="auto">
            <a:xfrm flipH="1">
              <a:off x="4670" y="1790"/>
              <a:ext cx="277" cy="0"/>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1" name="Line 15"/>
            <p:cNvSpPr>
              <a:spLocks noChangeShapeType="1"/>
            </p:cNvSpPr>
            <p:nvPr/>
          </p:nvSpPr>
          <p:spPr bwMode="auto">
            <a:xfrm flipH="1">
              <a:off x="4838" y="2654"/>
              <a:ext cx="192" cy="0"/>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2" name="Line 16"/>
            <p:cNvSpPr>
              <a:spLocks noChangeShapeType="1"/>
            </p:cNvSpPr>
            <p:nvPr/>
          </p:nvSpPr>
          <p:spPr bwMode="auto">
            <a:xfrm flipH="1">
              <a:off x="4622" y="2990"/>
              <a:ext cx="240" cy="0"/>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3" name="Line 17"/>
            <p:cNvSpPr>
              <a:spLocks noChangeShapeType="1"/>
            </p:cNvSpPr>
            <p:nvPr/>
          </p:nvSpPr>
          <p:spPr bwMode="auto">
            <a:xfrm flipH="1">
              <a:off x="4574" y="3286"/>
              <a:ext cx="226" cy="40"/>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4" name="Line 18"/>
            <p:cNvSpPr>
              <a:spLocks noChangeShapeType="1"/>
            </p:cNvSpPr>
            <p:nvPr/>
          </p:nvSpPr>
          <p:spPr bwMode="auto">
            <a:xfrm flipH="1">
              <a:off x="4513" y="3592"/>
              <a:ext cx="373" cy="34"/>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5" name="Line 19"/>
            <p:cNvSpPr>
              <a:spLocks noChangeShapeType="1"/>
            </p:cNvSpPr>
            <p:nvPr/>
          </p:nvSpPr>
          <p:spPr bwMode="auto">
            <a:xfrm flipH="1">
              <a:off x="4478" y="3902"/>
              <a:ext cx="373" cy="0"/>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6" name="Line 20"/>
            <p:cNvSpPr>
              <a:spLocks noChangeShapeType="1"/>
            </p:cNvSpPr>
            <p:nvPr/>
          </p:nvSpPr>
          <p:spPr bwMode="auto">
            <a:xfrm flipH="1" flipV="1">
              <a:off x="4670" y="1166"/>
              <a:ext cx="278" cy="144"/>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7" name="Line 21"/>
            <p:cNvSpPr>
              <a:spLocks noChangeShapeType="1"/>
            </p:cNvSpPr>
            <p:nvPr/>
          </p:nvSpPr>
          <p:spPr bwMode="auto">
            <a:xfrm flipH="1">
              <a:off x="4670" y="1358"/>
              <a:ext cx="289" cy="96"/>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8" name="Text Box 22"/>
            <p:cNvSpPr txBox="1">
              <a:spLocks noChangeArrowheads="1"/>
            </p:cNvSpPr>
            <p:nvPr/>
          </p:nvSpPr>
          <p:spPr bwMode="auto">
            <a:xfrm>
              <a:off x="4862" y="2079"/>
              <a:ext cx="768"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spcBef>
                  <a:spcPct val="50000"/>
                </a:spcBef>
              </a:pPr>
              <a:r>
                <a:rPr kumimoji="1" lang="zh-CN" altLang="en-US" sz="1700">
                  <a:solidFill>
                    <a:schemeClr val="bg1"/>
                  </a:solidFill>
                  <a:ea typeface="宋体" panose="02010600030101010101" pitchFamily="2" charset="-122"/>
                </a:rPr>
                <a:t>串行口</a:t>
              </a:r>
            </a:p>
            <a:p>
              <a:pPr algn="ctr" fontAlgn="t">
                <a:lnSpc>
                  <a:spcPct val="40000"/>
                </a:lnSpc>
                <a:spcBef>
                  <a:spcPct val="50000"/>
                </a:spcBef>
              </a:pPr>
              <a:r>
                <a:rPr kumimoji="1" lang="en-US" altLang="zh-CN" sz="1700">
                  <a:solidFill>
                    <a:schemeClr val="bg1"/>
                  </a:solidFill>
                  <a:ea typeface="宋体" panose="02010600030101010101" pitchFamily="2" charset="-122"/>
                </a:rPr>
                <a:t>25</a:t>
              </a:r>
              <a:r>
                <a:rPr kumimoji="1" lang="zh-CN" altLang="en-US" sz="1700">
                  <a:solidFill>
                    <a:schemeClr val="bg1"/>
                  </a:solidFill>
                  <a:ea typeface="宋体" panose="02010600030101010101" pitchFamily="2" charset="-122"/>
                </a:rPr>
                <a:t>针</a:t>
              </a:r>
            </a:p>
          </p:txBody>
        </p:sp>
        <p:sp>
          <p:nvSpPr>
            <p:cNvPr id="60459" name="Line 23"/>
            <p:cNvSpPr>
              <a:spLocks noChangeShapeType="1"/>
            </p:cNvSpPr>
            <p:nvPr/>
          </p:nvSpPr>
          <p:spPr bwMode="auto">
            <a:xfrm flipH="1" flipV="1">
              <a:off x="4670" y="2078"/>
              <a:ext cx="303" cy="119"/>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60" name="Line 24"/>
            <p:cNvSpPr>
              <a:spLocks noChangeShapeType="1"/>
            </p:cNvSpPr>
            <p:nvPr/>
          </p:nvSpPr>
          <p:spPr bwMode="auto">
            <a:xfrm flipH="1">
              <a:off x="4670" y="2270"/>
              <a:ext cx="290" cy="96"/>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61" name="Rectangle 25"/>
            <p:cNvSpPr>
              <a:spLocks noChangeArrowheads="1"/>
            </p:cNvSpPr>
            <p:nvPr/>
          </p:nvSpPr>
          <p:spPr bwMode="auto">
            <a:xfrm>
              <a:off x="4848" y="3380"/>
              <a:ext cx="849" cy="4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fontAlgn="t"/>
              <a:r>
                <a:rPr kumimoji="1" lang="zh-CN" altLang="en-US" sz="1800">
                  <a:solidFill>
                    <a:schemeClr val="bg1"/>
                  </a:solidFill>
                  <a:ea typeface="宋体" panose="02010600030101010101" pitchFamily="2" charset="-122"/>
                </a:rPr>
                <a:t>同轴电缆网络接口</a:t>
              </a:r>
            </a:p>
          </p:txBody>
        </p:sp>
      </p:grpSp>
      <p:grpSp>
        <p:nvGrpSpPr>
          <p:cNvPr id="60420" name="Group 26"/>
          <p:cNvGrpSpPr>
            <a:grpSpLocks/>
          </p:cNvGrpSpPr>
          <p:nvPr/>
        </p:nvGrpSpPr>
        <p:grpSpPr bwMode="auto">
          <a:xfrm>
            <a:off x="263525" y="1239838"/>
            <a:ext cx="5419725" cy="4462462"/>
            <a:chOff x="410" y="780"/>
            <a:chExt cx="3412" cy="2812"/>
          </a:xfrm>
        </p:grpSpPr>
        <p:pic>
          <p:nvPicPr>
            <p:cNvPr id="60423" name="Picture 27" descr="62815023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 y="1227"/>
              <a:ext cx="2887" cy="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Rectangle 28"/>
            <p:cNvSpPr>
              <a:spLocks noChangeArrowheads="1"/>
            </p:cNvSpPr>
            <p:nvPr/>
          </p:nvSpPr>
          <p:spPr bwMode="auto">
            <a:xfrm>
              <a:off x="1713" y="3206"/>
              <a:ext cx="797" cy="366"/>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lnSpc>
                  <a:spcPct val="80000"/>
                </a:lnSpc>
              </a:pPr>
              <a:r>
                <a:rPr lang="zh-CN" altLang="en-US" sz="2000">
                  <a:solidFill>
                    <a:srgbClr val="D1390F"/>
                  </a:solidFill>
                  <a:ea typeface="宋体" panose="02010600030101010101" pitchFamily="2" charset="-122"/>
                </a:rPr>
                <a:t>显示器</a:t>
              </a:r>
            </a:p>
            <a:p>
              <a:pPr algn="ctr" fontAlgn="t">
                <a:lnSpc>
                  <a:spcPct val="80000"/>
                </a:lnSpc>
              </a:pPr>
              <a:r>
                <a:rPr lang="zh-CN" altLang="en-US" sz="2000">
                  <a:solidFill>
                    <a:srgbClr val="D1390F"/>
                  </a:solidFill>
                  <a:ea typeface="宋体" panose="02010600030101010101" pitchFamily="2" charset="-122"/>
                </a:rPr>
                <a:t>接口</a:t>
              </a:r>
            </a:p>
          </p:txBody>
        </p:sp>
        <p:sp>
          <p:nvSpPr>
            <p:cNvPr id="60425" name="Rectangle 29"/>
            <p:cNvSpPr>
              <a:spLocks noChangeArrowheads="1"/>
            </p:cNvSpPr>
            <p:nvPr/>
          </p:nvSpPr>
          <p:spPr bwMode="auto">
            <a:xfrm>
              <a:off x="2952" y="3162"/>
              <a:ext cx="870" cy="404"/>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r>
                <a:rPr lang="zh-CN" altLang="en-US" sz="2000">
                  <a:solidFill>
                    <a:srgbClr val="D1390F"/>
                  </a:solidFill>
                  <a:ea typeface="宋体" panose="02010600030101010101" pitchFamily="2" charset="-122"/>
                </a:rPr>
                <a:t>麦克风</a:t>
              </a:r>
            </a:p>
            <a:p>
              <a:pPr algn="ctr" fontAlgn="t">
                <a:lnSpc>
                  <a:spcPct val="80000"/>
                </a:lnSpc>
              </a:pPr>
              <a:r>
                <a:rPr lang="zh-CN" altLang="en-US" sz="2000">
                  <a:solidFill>
                    <a:srgbClr val="D1390F"/>
                  </a:solidFill>
                  <a:ea typeface="宋体" panose="02010600030101010101" pitchFamily="2" charset="-122"/>
                </a:rPr>
                <a:t>音    箱</a:t>
              </a:r>
            </a:p>
          </p:txBody>
        </p:sp>
        <p:sp>
          <p:nvSpPr>
            <p:cNvPr id="60426" name="Rectangle 30"/>
            <p:cNvSpPr>
              <a:spLocks noChangeArrowheads="1"/>
            </p:cNvSpPr>
            <p:nvPr/>
          </p:nvSpPr>
          <p:spPr bwMode="auto">
            <a:xfrm>
              <a:off x="410" y="894"/>
              <a:ext cx="940" cy="2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80000"/>
                </a:lnSpc>
                <a:spcBef>
                  <a:spcPct val="50000"/>
                </a:spcBef>
              </a:pPr>
              <a:r>
                <a:rPr lang="zh-CN" altLang="en-US" sz="2000">
                  <a:solidFill>
                    <a:srgbClr val="D1390F"/>
                  </a:solidFill>
                  <a:ea typeface="宋体" panose="02010600030101010101" pitchFamily="2" charset="-122"/>
                </a:rPr>
                <a:t>键盘接口</a:t>
              </a:r>
            </a:p>
          </p:txBody>
        </p:sp>
        <p:sp>
          <p:nvSpPr>
            <p:cNvPr id="60427" name="Rectangle 31"/>
            <p:cNvSpPr>
              <a:spLocks noChangeArrowheads="1"/>
            </p:cNvSpPr>
            <p:nvPr/>
          </p:nvSpPr>
          <p:spPr bwMode="auto">
            <a:xfrm>
              <a:off x="1486" y="864"/>
              <a:ext cx="773" cy="2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r>
                <a:rPr lang="zh-CN" altLang="en-US" sz="2000">
                  <a:solidFill>
                    <a:srgbClr val="D1390F"/>
                  </a:solidFill>
                  <a:ea typeface="宋体" panose="02010600030101010101" pitchFamily="2" charset="-122"/>
                </a:rPr>
                <a:t>并行口</a:t>
              </a:r>
            </a:p>
          </p:txBody>
        </p:sp>
        <p:sp>
          <p:nvSpPr>
            <p:cNvPr id="60428" name="Rectangle 32"/>
            <p:cNvSpPr>
              <a:spLocks noChangeArrowheads="1"/>
            </p:cNvSpPr>
            <p:nvPr/>
          </p:nvSpPr>
          <p:spPr bwMode="auto">
            <a:xfrm>
              <a:off x="2439" y="3266"/>
              <a:ext cx="615" cy="326"/>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lnSpc>
                  <a:spcPct val="70000"/>
                </a:lnSpc>
              </a:pPr>
              <a:r>
                <a:rPr lang="en-US" altLang="zh-CN" sz="2000">
                  <a:solidFill>
                    <a:srgbClr val="D1390F"/>
                  </a:solidFill>
                  <a:ea typeface="宋体" panose="02010600030101010101" pitchFamily="2" charset="-122"/>
                </a:rPr>
                <a:t>USB</a:t>
              </a:r>
            </a:p>
            <a:p>
              <a:pPr algn="ctr" fontAlgn="t">
                <a:lnSpc>
                  <a:spcPct val="70000"/>
                </a:lnSpc>
              </a:pPr>
              <a:r>
                <a:rPr lang="zh-CN" altLang="en-US" sz="2000">
                  <a:solidFill>
                    <a:srgbClr val="D1390F"/>
                  </a:solidFill>
                  <a:ea typeface="宋体" panose="02010600030101010101" pitchFamily="2" charset="-122"/>
                </a:rPr>
                <a:t>接口</a:t>
              </a:r>
            </a:p>
          </p:txBody>
        </p:sp>
        <p:sp>
          <p:nvSpPr>
            <p:cNvPr id="60429" name="Rectangle 33"/>
            <p:cNvSpPr>
              <a:spLocks noChangeArrowheads="1"/>
            </p:cNvSpPr>
            <p:nvPr/>
          </p:nvSpPr>
          <p:spPr bwMode="auto">
            <a:xfrm>
              <a:off x="2473" y="780"/>
              <a:ext cx="995" cy="326"/>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lnSpc>
                  <a:spcPct val="70000"/>
                </a:lnSpc>
              </a:pPr>
              <a:r>
                <a:rPr lang="zh-CN" altLang="en-US" sz="2000">
                  <a:solidFill>
                    <a:srgbClr val="D1390F"/>
                  </a:solidFill>
                  <a:ea typeface="宋体" panose="02010600030101010101" pitchFamily="2" charset="-122"/>
                </a:rPr>
                <a:t>以太网</a:t>
              </a:r>
            </a:p>
            <a:p>
              <a:pPr algn="ctr" fontAlgn="t">
                <a:lnSpc>
                  <a:spcPct val="70000"/>
                </a:lnSpc>
              </a:pPr>
              <a:r>
                <a:rPr lang="zh-CN" altLang="en-US" sz="2000">
                  <a:solidFill>
                    <a:srgbClr val="D1390F"/>
                  </a:solidFill>
                  <a:ea typeface="宋体" panose="02010600030101010101" pitchFamily="2" charset="-122"/>
                </a:rPr>
                <a:t>双绞线接口</a:t>
              </a:r>
            </a:p>
          </p:txBody>
        </p:sp>
        <p:sp>
          <p:nvSpPr>
            <p:cNvPr id="60430" name="Rectangle 34"/>
            <p:cNvSpPr>
              <a:spLocks noChangeArrowheads="1"/>
            </p:cNvSpPr>
            <p:nvPr/>
          </p:nvSpPr>
          <p:spPr bwMode="auto">
            <a:xfrm>
              <a:off x="1195" y="3213"/>
              <a:ext cx="598" cy="2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r>
                <a:rPr lang="zh-CN" altLang="en-US" sz="2000">
                  <a:solidFill>
                    <a:srgbClr val="D1390F"/>
                  </a:solidFill>
                  <a:ea typeface="宋体" panose="02010600030101010101" pitchFamily="2" charset="-122"/>
                </a:rPr>
                <a:t>串行口</a:t>
              </a:r>
            </a:p>
          </p:txBody>
        </p:sp>
        <p:sp>
          <p:nvSpPr>
            <p:cNvPr id="60431" name="Line 35"/>
            <p:cNvSpPr>
              <a:spLocks noChangeShapeType="1"/>
            </p:cNvSpPr>
            <p:nvPr/>
          </p:nvSpPr>
          <p:spPr bwMode="auto">
            <a:xfrm flipV="1">
              <a:off x="2856" y="1182"/>
              <a:ext cx="111" cy="855"/>
            </a:xfrm>
            <a:prstGeom prst="line">
              <a:avLst/>
            </a:prstGeom>
            <a:noFill/>
            <a:ln w="28575" cap="sq">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2" name="Line 36"/>
            <p:cNvSpPr>
              <a:spLocks noChangeShapeType="1"/>
            </p:cNvSpPr>
            <p:nvPr/>
          </p:nvSpPr>
          <p:spPr bwMode="auto">
            <a:xfrm flipV="1">
              <a:off x="2041" y="2532"/>
              <a:ext cx="74" cy="675"/>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3" name="Line 37"/>
            <p:cNvSpPr>
              <a:spLocks noChangeShapeType="1"/>
            </p:cNvSpPr>
            <p:nvPr/>
          </p:nvSpPr>
          <p:spPr bwMode="auto">
            <a:xfrm flipV="1">
              <a:off x="2782" y="2577"/>
              <a:ext cx="74" cy="675"/>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4" name="Line 38"/>
            <p:cNvSpPr>
              <a:spLocks noChangeShapeType="1"/>
            </p:cNvSpPr>
            <p:nvPr/>
          </p:nvSpPr>
          <p:spPr bwMode="auto">
            <a:xfrm flipV="1">
              <a:off x="1523" y="2487"/>
              <a:ext cx="0" cy="765"/>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5" name="Line 39"/>
            <p:cNvSpPr>
              <a:spLocks noChangeShapeType="1"/>
            </p:cNvSpPr>
            <p:nvPr/>
          </p:nvSpPr>
          <p:spPr bwMode="auto">
            <a:xfrm flipV="1">
              <a:off x="1708" y="1137"/>
              <a:ext cx="74" cy="810"/>
            </a:xfrm>
            <a:prstGeom prst="line">
              <a:avLst/>
            </a:prstGeom>
            <a:noFill/>
            <a:ln w="28575" cap="sq">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6" name="Line 40"/>
            <p:cNvSpPr>
              <a:spLocks noChangeShapeType="1"/>
            </p:cNvSpPr>
            <p:nvPr/>
          </p:nvSpPr>
          <p:spPr bwMode="auto">
            <a:xfrm>
              <a:off x="820" y="1137"/>
              <a:ext cx="111" cy="765"/>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7" name="Line 41"/>
            <p:cNvSpPr>
              <a:spLocks noChangeShapeType="1"/>
            </p:cNvSpPr>
            <p:nvPr/>
          </p:nvSpPr>
          <p:spPr bwMode="auto">
            <a:xfrm flipV="1">
              <a:off x="943" y="2352"/>
              <a:ext cx="62" cy="862"/>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8" name="Text Box 42"/>
            <p:cNvSpPr txBox="1">
              <a:spLocks noChangeArrowheads="1"/>
            </p:cNvSpPr>
            <p:nvPr/>
          </p:nvSpPr>
          <p:spPr bwMode="auto">
            <a:xfrm>
              <a:off x="437" y="3220"/>
              <a:ext cx="876" cy="366"/>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lnSpc>
                  <a:spcPct val="80000"/>
                </a:lnSpc>
                <a:spcBef>
                  <a:spcPct val="50000"/>
                </a:spcBef>
              </a:pPr>
              <a:r>
                <a:rPr lang="zh-CN" altLang="en-US" sz="2000">
                  <a:solidFill>
                    <a:srgbClr val="D1390F"/>
                  </a:solidFill>
                  <a:ea typeface="宋体" panose="02010600030101010101" pitchFamily="2" charset="-122"/>
                </a:rPr>
                <a:t>鼠标器</a:t>
              </a:r>
            </a:p>
            <a:p>
              <a:pPr algn="ctr" fontAlgn="t">
                <a:lnSpc>
                  <a:spcPct val="30000"/>
                </a:lnSpc>
                <a:spcBef>
                  <a:spcPct val="50000"/>
                </a:spcBef>
              </a:pPr>
              <a:r>
                <a:rPr lang="zh-CN" altLang="en-US" sz="2000">
                  <a:solidFill>
                    <a:srgbClr val="D1390F"/>
                  </a:solidFill>
                  <a:ea typeface="宋体" panose="02010600030101010101" pitchFamily="2" charset="-122"/>
                </a:rPr>
                <a:t>接口</a:t>
              </a:r>
            </a:p>
          </p:txBody>
        </p:sp>
        <p:sp>
          <p:nvSpPr>
            <p:cNvPr id="60439" name="Line 43"/>
            <p:cNvSpPr>
              <a:spLocks noChangeShapeType="1"/>
            </p:cNvSpPr>
            <p:nvPr/>
          </p:nvSpPr>
          <p:spPr bwMode="auto">
            <a:xfrm flipH="1" flipV="1">
              <a:off x="3300" y="2487"/>
              <a:ext cx="74" cy="720"/>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21" name="Text Box 44"/>
          <p:cNvSpPr txBox="1">
            <a:spLocks noChangeArrowheads="1"/>
          </p:cNvSpPr>
          <p:nvPr/>
        </p:nvSpPr>
        <p:spPr bwMode="auto">
          <a:xfrm>
            <a:off x="973138" y="5880100"/>
            <a:ext cx="485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a:latin typeface="Arial" panose="020B0604020202020204" pitchFamily="34" charset="0"/>
                <a:ea typeface="宋体" panose="02010600030101010101" pitchFamily="2" charset="-122"/>
              </a:rPr>
              <a:t>(</a:t>
            </a:r>
            <a:r>
              <a:rPr kumimoji="1" lang="zh-CN" altLang="en-US" sz="2400">
                <a:latin typeface="Arial" panose="020B0604020202020204" pitchFamily="34" charset="0"/>
                <a:ea typeface="宋体" panose="02010600030101010101" pitchFamily="2" charset="-122"/>
              </a:rPr>
              <a:t>安装在主板上的</a:t>
            </a:r>
            <a:r>
              <a:rPr kumimoji="1" lang="en-US" altLang="zh-CN" sz="2400">
                <a:latin typeface="Arial" panose="020B0604020202020204" pitchFamily="34" charset="0"/>
                <a:ea typeface="宋体" panose="02010600030101010101" pitchFamily="2" charset="-122"/>
              </a:rPr>
              <a:t>I/O</a:t>
            </a:r>
            <a:r>
              <a:rPr kumimoji="1" lang="zh-CN" altLang="en-US" sz="2400">
                <a:latin typeface="Arial" panose="020B0604020202020204" pitchFamily="34" charset="0"/>
                <a:ea typeface="宋体" panose="02010600030101010101" pitchFamily="2" charset="-122"/>
              </a:rPr>
              <a:t>设备接口插座</a:t>
            </a:r>
            <a:r>
              <a:rPr kumimoji="1" lang="en-US" altLang="zh-CN" sz="2400">
                <a:latin typeface="Arial" panose="020B0604020202020204" pitchFamily="34" charset="0"/>
                <a:ea typeface="宋体" panose="02010600030101010101" pitchFamily="2" charset="-122"/>
              </a:rPr>
              <a:t>)</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77BC1A06-6A29-44D8-BD61-BA8EC09562A9}" type="slidenum">
              <a:rPr lang="zh-CN" altLang="en-US" sz="1200">
                <a:solidFill>
                  <a:srgbClr val="898989"/>
                </a:solidFill>
              </a:rPr>
              <a:pPr/>
              <a:t>26</a:t>
            </a:fld>
            <a:endParaRPr lang="zh-CN" altLang="en-US" sz="1200">
              <a:solidFill>
                <a:srgbClr val="898989"/>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3"/>
          <p:cNvGrpSpPr>
            <a:grpSpLocks/>
          </p:cNvGrpSpPr>
          <p:nvPr/>
        </p:nvGrpSpPr>
        <p:grpSpPr bwMode="auto">
          <a:xfrm>
            <a:off x="636588" y="846138"/>
            <a:ext cx="4033837" cy="2228850"/>
            <a:chOff x="551" y="714"/>
            <a:chExt cx="1798" cy="1101"/>
          </a:xfrm>
        </p:grpSpPr>
        <p:sp>
          <p:nvSpPr>
            <p:cNvPr id="61500" name="AutoShape 4"/>
            <p:cNvSpPr>
              <a:spLocks noChangeArrowheads="1"/>
            </p:cNvSpPr>
            <p:nvPr/>
          </p:nvSpPr>
          <p:spPr bwMode="auto">
            <a:xfrm>
              <a:off x="1490" y="1514"/>
              <a:ext cx="717" cy="263"/>
            </a:xfrm>
            <a:prstGeom prst="leftRightArrow">
              <a:avLst>
                <a:gd name="adj1" fmla="val 50000"/>
                <a:gd name="adj2" fmla="val 54525"/>
              </a:avLst>
            </a:prstGeom>
            <a:solidFill>
              <a:srgbClr val="FED6D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1" name="Rectangle 5"/>
            <p:cNvSpPr>
              <a:spLocks noChangeArrowheads="1"/>
            </p:cNvSpPr>
            <p:nvPr/>
          </p:nvSpPr>
          <p:spPr bwMode="auto">
            <a:xfrm>
              <a:off x="1003" y="874"/>
              <a:ext cx="338" cy="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2" name="Rectangle 6"/>
            <p:cNvSpPr>
              <a:spLocks noChangeArrowheads="1"/>
            </p:cNvSpPr>
            <p:nvPr/>
          </p:nvSpPr>
          <p:spPr bwMode="auto">
            <a:xfrm>
              <a:off x="1003" y="949"/>
              <a:ext cx="338" cy="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3" name="Rectangle 7"/>
            <p:cNvSpPr>
              <a:spLocks noChangeArrowheads="1"/>
            </p:cNvSpPr>
            <p:nvPr/>
          </p:nvSpPr>
          <p:spPr bwMode="auto">
            <a:xfrm>
              <a:off x="1003" y="1025"/>
              <a:ext cx="338" cy="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4" name="Rectangle 8"/>
            <p:cNvSpPr>
              <a:spLocks noChangeArrowheads="1"/>
            </p:cNvSpPr>
            <p:nvPr/>
          </p:nvSpPr>
          <p:spPr bwMode="auto">
            <a:xfrm>
              <a:off x="1003" y="1100"/>
              <a:ext cx="338" cy="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400">
                  <a:latin typeface="Helvetica" panose="020B0604020202020204" pitchFamily="34" charset="0"/>
                  <a:ea typeface="宋体" panose="02010600030101010101" pitchFamily="2" charset="-122"/>
                </a:rPr>
                <a:t>y</a:t>
              </a:r>
              <a:endParaRPr lang="en-US" altLang="zh-CN" sz="1000">
                <a:latin typeface="Helvetica" panose="020B0604020202020204" pitchFamily="34" charset="0"/>
                <a:ea typeface="宋体" panose="02010600030101010101" pitchFamily="2" charset="-122"/>
              </a:endParaRPr>
            </a:p>
          </p:txBody>
        </p:sp>
        <p:sp>
          <p:nvSpPr>
            <p:cNvPr id="61505" name="Rectangle 9"/>
            <p:cNvSpPr>
              <a:spLocks noChangeArrowheads="1"/>
            </p:cNvSpPr>
            <p:nvPr/>
          </p:nvSpPr>
          <p:spPr bwMode="auto">
            <a:xfrm>
              <a:off x="1003" y="1175"/>
              <a:ext cx="338" cy="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6" name="AutoShape 10"/>
            <p:cNvSpPr>
              <a:spLocks noChangeArrowheads="1"/>
            </p:cNvSpPr>
            <p:nvPr/>
          </p:nvSpPr>
          <p:spPr bwMode="auto">
            <a:xfrm>
              <a:off x="1385" y="874"/>
              <a:ext cx="220" cy="188"/>
            </a:xfrm>
            <a:prstGeom prst="rightArrow">
              <a:avLst>
                <a:gd name="adj1" fmla="val 50000"/>
                <a:gd name="adj2" fmla="val 29255"/>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7" name="AutoShape 11"/>
            <p:cNvSpPr>
              <a:spLocks noChangeArrowheads="1"/>
            </p:cNvSpPr>
            <p:nvPr/>
          </p:nvSpPr>
          <p:spPr bwMode="auto">
            <a:xfrm flipH="1">
              <a:off x="1341" y="1062"/>
              <a:ext cx="220" cy="188"/>
            </a:xfrm>
            <a:prstGeom prst="rightArrow">
              <a:avLst>
                <a:gd name="adj1" fmla="val 50000"/>
                <a:gd name="adj2" fmla="val 29255"/>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8" name="Rectangle 12"/>
            <p:cNvSpPr>
              <a:spLocks noChangeArrowheads="1"/>
            </p:cNvSpPr>
            <p:nvPr/>
          </p:nvSpPr>
          <p:spPr bwMode="auto">
            <a:xfrm>
              <a:off x="1605" y="799"/>
              <a:ext cx="263" cy="5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ALU</a:t>
              </a:r>
            </a:p>
          </p:txBody>
        </p:sp>
        <p:sp>
          <p:nvSpPr>
            <p:cNvPr id="61509" name="Text Box 13"/>
            <p:cNvSpPr txBox="1">
              <a:spLocks noChangeArrowheads="1"/>
            </p:cNvSpPr>
            <p:nvPr/>
          </p:nvSpPr>
          <p:spPr bwMode="auto">
            <a:xfrm>
              <a:off x="947" y="714"/>
              <a:ext cx="469"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寄存器组</a:t>
              </a:r>
            </a:p>
          </p:txBody>
        </p:sp>
        <p:sp>
          <p:nvSpPr>
            <p:cNvPr id="61510" name="AutoShape 14"/>
            <p:cNvSpPr>
              <a:spLocks noChangeArrowheads="1"/>
            </p:cNvSpPr>
            <p:nvPr/>
          </p:nvSpPr>
          <p:spPr bwMode="auto">
            <a:xfrm>
              <a:off x="1040" y="1281"/>
              <a:ext cx="301" cy="226"/>
            </a:xfrm>
            <a:prstGeom prst="upDownArrow">
              <a:avLst>
                <a:gd name="adj1" fmla="val 50000"/>
                <a:gd name="adj2" fmla="val 20000"/>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11" name="Rectangle 15"/>
            <p:cNvSpPr>
              <a:spLocks noChangeArrowheads="1"/>
            </p:cNvSpPr>
            <p:nvPr/>
          </p:nvSpPr>
          <p:spPr bwMode="auto">
            <a:xfrm>
              <a:off x="551" y="1530"/>
              <a:ext cx="925" cy="28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CPU</a:t>
              </a:r>
              <a:r>
                <a:rPr lang="zh-CN" altLang="en-US" sz="1700">
                  <a:latin typeface="Helvetica" panose="020B0604020202020204" pitchFamily="34" charset="0"/>
                  <a:ea typeface="宋体" panose="02010600030101010101" pitchFamily="2" charset="-122"/>
                </a:rPr>
                <a:t>总线接口</a:t>
              </a:r>
            </a:p>
          </p:txBody>
        </p:sp>
        <p:sp>
          <p:nvSpPr>
            <p:cNvPr id="61512" name="Text Box 16"/>
            <p:cNvSpPr txBox="1">
              <a:spLocks noChangeArrowheads="1"/>
            </p:cNvSpPr>
            <p:nvPr/>
          </p:nvSpPr>
          <p:spPr bwMode="auto">
            <a:xfrm>
              <a:off x="800" y="1068"/>
              <a:ext cx="249"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700">
                  <a:latin typeface="Courier New" panose="02070309020205020404" pitchFamily="49" charset="0"/>
                  <a:ea typeface="宋体" panose="02010600030101010101" pitchFamily="2" charset="-122"/>
                </a:rPr>
                <a:t>R6</a:t>
              </a:r>
              <a:endParaRPr lang="zh-CN" altLang="en-US" sz="1700">
                <a:latin typeface="Helvetica" panose="020B0604020202020204" pitchFamily="34" charset="0"/>
                <a:ea typeface="宋体" panose="02010600030101010101" pitchFamily="2" charset="-122"/>
              </a:endParaRPr>
            </a:p>
          </p:txBody>
        </p:sp>
        <p:sp>
          <p:nvSpPr>
            <p:cNvPr id="61513" name="Text Box 17"/>
            <p:cNvSpPr txBox="1">
              <a:spLocks noChangeArrowheads="1"/>
            </p:cNvSpPr>
            <p:nvPr/>
          </p:nvSpPr>
          <p:spPr bwMode="auto">
            <a:xfrm>
              <a:off x="1512" y="1566"/>
              <a:ext cx="837"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1400">
                  <a:latin typeface="Arial" panose="020B0604020202020204" pitchFamily="34" charset="0"/>
                  <a:ea typeface="宋体" panose="02010600030101010101" pitchFamily="2" charset="-122"/>
                </a:rPr>
                <a:t>CPU(</a:t>
              </a:r>
              <a:r>
                <a:rPr kumimoji="1" lang="zh-CN" altLang="en-US" sz="1400">
                  <a:latin typeface="Arial" panose="020B0604020202020204" pitchFamily="34" charset="0"/>
                  <a:ea typeface="宋体" panose="02010600030101010101" pitchFamily="2" charset="-122"/>
                </a:rPr>
                <a:t>前端</a:t>
              </a:r>
              <a:r>
                <a:rPr kumimoji="1" lang="en-US" altLang="zh-CN" sz="1400">
                  <a:latin typeface="Arial" panose="020B0604020202020204" pitchFamily="34" charset="0"/>
                  <a:ea typeface="宋体" panose="02010600030101010101" pitchFamily="2" charset="-122"/>
                </a:rPr>
                <a:t>)</a:t>
              </a:r>
              <a:r>
                <a:rPr kumimoji="1" lang="zh-CN" altLang="en-US" sz="1400">
                  <a:latin typeface="Arial" panose="020B0604020202020204" pitchFamily="34" charset="0"/>
                  <a:ea typeface="宋体" panose="02010600030101010101" pitchFamily="2" charset="-122"/>
                </a:rPr>
                <a:t>总线</a:t>
              </a:r>
            </a:p>
          </p:txBody>
        </p:sp>
      </p:grpSp>
      <p:grpSp>
        <p:nvGrpSpPr>
          <p:cNvPr id="558098" name="Group 18"/>
          <p:cNvGrpSpPr>
            <a:grpSpLocks/>
          </p:cNvGrpSpPr>
          <p:nvPr/>
        </p:nvGrpSpPr>
        <p:grpSpPr bwMode="auto">
          <a:xfrm>
            <a:off x="530225" y="3057525"/>
            <a:ext cx="7553325" cy="1566863"/>
            <a:chOff x="423" y="1835"/>
            <a:chExt cx="3594" cy="773"/>
          </a:xfrm>
        </p:grpSpPr>
        <p:sp>
          <p:nvSpPr>
            <p:cNvPr id="61483" name="AutoShape 19"/>
            <p:cNvSpPr>
              <a:spLocks noChangeArrowheads="1"/>
            </p:cNvSpPr>
            <p:nvPr/>
          </p:nvSpPr>
          <p:spPr bwMode="auto">
            <a:xfrm>
              <a:off x="2305" y="1835"/>
              <a:ext cx="244" cy="339"/>
            </a:xfrm>
            <a:prstGeom prst="upArrow">
              <a:avLst>
                <a:gd name="adj1" fmla="val 36667"/>
                <a:gd name="adj2" fmla="val 45025"/>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4" name="AutoShape 20"/>
            <p:cNvSpPr>
              <a:spLocks noChangeArrowheads="1"/>
            </p:cNvSpPr>
            <p:nvPr/>
          </p:nvSpPr>
          <p:spPr bwMode="auto">
            <a:xfrm flipV="1">
              <a:off x="2850" y="2199"/>
              <a:ext cx="245" cy="339"/>
            </a:xfrm>
            <a:prstGeom prst="upArrow">
              <a:avLst>
                <a:gd name="adj1" fmla="val 36667"/>
                <a:gd name="adj2" fmla="val 44841"/>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5" name="AutoShape 21"/>
            <p:cNvSpPr>
              <a:spLocks noChangeArrowheads="1"/>
            </p:cNvSpPr>
            <p:nvPr/>
          </p:nvSpPr>
          <p:spPr bwMode="auto">
            <a:xfrm flipV="1">
              <a:off x="1699" y="2199"/>
              <a:ext cx="245" cy="339"/>
            </a:xfrm>
            <a:prstGeom prst="upArrow">
              <a:avLst>
                <a:gd name="adj1" fmla="val 36667"/>
                <a:gd name="adj2" fmla="val 44841"/>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6" name="AutoShape 22"/>
            <p:cNvSpPr>
              <a:spLocks noChangeArrowheads="1"/>
            </p:cNvSpPr>
            <p:nvPr/>
          </p:nvSpPr>
          <p:spPr bwMode="auto">
            <a:xfrm flipV="1">
              <a:off x="871" y="2199"/>
              <a:ext cx="245" cy="339"/>
            </a:xfrm>
            <a:prstGeom prst="upArrow">
              <a:avLst>
                <a:gd name="adj1" fmla="val 36667"/>
                <a:gd name="adj2" fmla="val 44841"/>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7" name="AutoShape 23"/>
            <p:cNvSpPr>
              <a:spLocks noChangeArrowheads="1"/>
            </p:cNvSpPr>
            <p:nvPr/>
          </p:nvSpPr>
          <p:spPr bwMode="auto">
            <a:xfrm>
              <a:off x="423" y="2063"/>
              <a:ext cx="3594" cy="266"/>
            </a:xfrm>
            <a:prstGeom prst="leftRightArrow">
              <a:avLst>
                <a:gd name="adj1" fmla="val 48611"/>
                <a:gd name="adj2" fmla="val 69808"/>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8" name="Rectangle 24"/>
            <p:cNvSpPr>
              <a:spLocks noChangeArrowheads="1"/>
            </p:cNvSpPr>
            <p:nvPr/>
          </p:nvSpPr>
          <p:spPr bwMode="auto">
            <a:xfrm>
              <a:off x="955" y="2176"/>
              <a:ext cx="82"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9" name="Rectangle 25"/>
            <p:cNvSpPr>
              <a:spLocks noChangeArrowheads="1"/>
            </p:cNvSpPr>
            <p:nvPr/>
          </p:nvSpPr>
          <p:spPr bwMode="auto">
            <a:xfrm>
              <a:off x="1783" y="2171"/>
              <a:ext cx="82" cy="76"/>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0" name="Rectangle 26"/>
            <p:cNvSpPr>
              <a:spLocks noChangeArrowheads="1"/>
            </p:cNvSpPr>
            <p:nvPr/>
          </p:nvSpPr>
          <p:spPr bwMode="auto">
            <a:xfrm>
              <a:off x="2935" y="2167"/>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1" name="Text Box 27"/>
            <p:cNvSpPr txBox="1">
              <a:spLocks noChangeArrowheads="1"/>
            </p:cNvSpPr>
            <p:nvPr/>
          </p:nvSpPr>
          <p:spPr bwMode="auto">
            <a:xfrm>
              <a:off x="1402" y="2116"/>
              <a:ext cx="438"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Helvetica" panose="020B0604020202020204" pitchFamily="34" charset="0"/>
                  <a:ea typeface="宋体" panose="02010600030101010101" pitchFamily="2" charset="-122"/>
                </a:rPr>
                <a:t>I/O </a:t>
              </a:r>
              <a:r>
                <a:rPr lang="zh-CN" altLang="en-US">
                  <a:latin typeface="Helvetica" panose="020B0604020202020204" pitchFamily="34" charset="0"/>
                  <a:ea typeface="宋体" panose="02010600030101010101" pitchFamily="2" charset="-122"/>
                </a:rPr>
                <a:t>总线</a:t>
              </a:r>
            </a:p>
          </p:txBody>
        </p:sp>
        <p:sp>
          <p:nvSpPr>
            <p:cNvPr id="61492" name="Rectangle 28"/>
            <p:cNvSpPr>
              <a:spLocks noChangeArrowheads="1"/>
            </p:cNvSpPr>
            <p:nvPr/>
          </p:nvSpPr>
          <p:spPr bwMode="auto">
            <a:xfrm>
              <a:off x="2387" y="2136"/>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3" name="Rectangle 29"/>
            <p:cNvSpPr>
              <a:spLocks noChangeArrowheads="1"/>
            </p:cNvSpPr>
            <p:nvPr/>
          </p:nvSpPr>
          <p:spPr bwMode="auto">
            <a:xfrm>
              <a:off x="3321" y="2098"/>
              <a:ext cx="63" cy="2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4" name="Rectangle 30"/>
            <p:cNvSpPr>
              <a:spLocks noChangeArrowheads="1"/>
            </p:cNvSpPr>
            <p:nvPr/>
          </p:nvSpPr>
          <p:spPr bwMode="auto">
            <a:xfrm>
              <a:off x="3471" y="2098"/>
              <a:ext cx="63" cy="2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5" name="Rectangle 31"/>
            <p:cNvSpPr>
              <a:spLocks noChangeArrowheads="1"/>
            </p:cNvSpPr>
            <p:nvPr/>
          </p:nvSpPr>
          <p:spPr bwMode="auto">
            <a:xfrm>
              <a:off x="3622" y="2098"/>
              <a:ext cx="63" cy="2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6" name="Text Box 32"/>
            <p:cNvSpPr txBox="1">
              <a:spLocks noChangeArrowheads="1"/>
            </p:cNvSpPr>
            <p:nvPr/>
          </p:nvSpPr>
          <p:spPr bwMode="auto">
            <a:xfrm>
              <a:off x="3311" y="2309"/>
              <a:ext cx="603" cy="2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主板扩展槽</a:t>
              </a:r>
            </a:p>
            <a:p>
              <a:pPr algn="ctr"/>
              <a:r>
                <a:rPr lang="en-US" altLang="zh-CN" sz="1700">
                  <a:latin typeface="Helvetica" panose="020B0604020202020204" pitchFamily="34" charset="0"/>
                  <a:ea typeface="宋体" panose="02010600030101010101" pitchFamily="2" charset="-122"/>
                </a:rPr>
                <a:t>PCI</a:t>
              </a:r>
              <a:r>
                <a:rPr lang="zh-CN" altLang="en-US" sz="1700">
                  <a:latin typeface="Helvetica" panose="020B0604020202020204" pitchFamily="34" charset="0"/>
                  <a:ea typeface="宋体" panose="02010600030101010101" pitchFamily="2" charset="-122"/>
                </a:rPr>
                <a:t>接口</a:t>
              </a:r>
            </a:p>
          </p:txBody>
        </p:sp>
        <p:sp>
          <p:nvSpPr>
            <p:cNvPr id="61497" name="Rectangle 33"/>
            <p:cNvSpPr>
              <a:spLocks noChangeArrowheads="1"/>
            </p:cNvSpPr>
            <p:nvPr/>
          </p:nvSpPr>
          <p:spPr bwMode="auto">
            <a:xfrm>
              <a:off x="2205" y="2050"/>
              <a:ext cx="449" cy="28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61498" name="Text Box 34"/>
            <p:cNvSpPr txBox="1">
              <a:spLocks noChangeArrowheads="1"/>
            </p:cNvSpPr>
            <p:nvPr/>
          </p:nvSpPr>
          <p:spPr bwMode="auto">
            <a:xfrm>
              <a:off x="2182" y="2087"/>
              <a:ext cx="500"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南桥芯片</a:t>
              </a:r>
            </a:p>
          </p:txBody>
        </p:sp>
        <p:sp>
          <p:nvSpPr>
            <p:cNvPr id="61499" name="Text Box 35"/>
            <p:cNvSpPr txBox="1">
              <a:spLocks noChangeArrowheads="1"/>
            </p:cNvSpPr>
            <p:nvPr/>
          </p:nvSpPr>
          <p:spPr bwMode="auto">
            <a:xfrm>
              <a:off x="2824" y="2116"/>
              <a:ext cx="438"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Helvetica" panose="020B0604020202020204" pitchFamily="34" charset="0"/>
                  <a:ea typeface="宋体" panose="02010600030101010101" pitchFamily="2" charset="-122"/>
                </a:rPr>
                <a:t>I/O </a:t>
              </a:r>
              <a:r>
                <a:rPr lang="zh-CN" altLang="en-US">
                  <a:latin typeface="Helvetica" panose="020B0604020202020204" pitchFamily="34" charset="0"/>
                  <a:ea typeface="宋体" panose="02010600030101010101" pitchFamily="2" charset="-122"/>
                </a:rPr>
                <a:t>总线</a:t>
              </a:r>
            </a:p>
          </p:txBody>
        </p:sp>
      </p:grpSp>
      <p:grpSp>
        <p:nvGrpSpPr>
          <p:cNvPr id="558116" name="Group 36"/>
          <p:cNvGrpSpPr>
            <a:grpSpLocks/>
          </p:cNvGrpSpPr>
          <p:nvPr/>
        </p:nvGrpSpPr>
        <p:grpSpPr bwMode="auto">
          <a:xfrm>
            <a:off x="920750" y="4500563"/>
            <a:ext cx="7191375" cy="1081087"/>
            <a:chOff x="608" y="2547"/>
            <a:chExt cx="3417" cy="534"/>
          </a:xfrm>
        </p:grpSpPr>
        <p:sp>
          <p:nvSpPr>
            <p:cNvPr id="61464" name="Rectangle 37"/>
            <p:cNvSpPr>
              <a:spLocks noChangeArrowheads="1"/>
            </p:cNvSpPr>
            <p:nvPr/>
          </p:nvSpPr>
          <p:spPr bwMode="auto">
            <a:xfrm>
              <a:off x="2684" y="2547"/>
              <a:ext cx="557"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磁盘控制器</a:t>
              </a:r>
            </a:p>
          </p:txBody>
        </p:sp>
        <p:sp>
          <p:nvSpPr>
            <p:cNvPr id="61465" name="Rectangle 38"/>
            <p:cNvSpPr>
              <a:spLocks noChangeArrowheads="1"/>
            </p:cNvSpPr>
            <p:nvPr/>
          </p:nvSpPr>
          <p:spPr bwMode="auto">
            <a:xfrm>
              <a:off x="1492" y="2547"/>
              <a:ext cx="640"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latin typeface="Helvetica" panose="020B0604020202020204" pitchFamily="34" charset="0"/>
                  <a:ea typeface="宋体" panose="02010600030101010101" pitchFamily="2" charset="-122"/>
                </a:rPr>
                <a:t>以太网卡</a:t>
              </a:r>
            </a:p>
          </p:txBody>
        </p:sp>
        <p:sp>
          <p:nvSpPr>
            <p:cNvPr id="61466" name="Rectangle 39"/>
            <p:cNvSpPr>
              <a:spLocks noChangeArrowheads="1"/>
            </p:cNvSpPr>
            <p:nvPr/>
          </p:nvSpPr>
          <p:spPr bwMode="auto">
            <a:xfrm>
              <a:off x="658" y="2547"/>
              <a:ext cx="652" cy="2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USB</a:t>
              </a:r>
            </a:p>
            <a:p>
              <a:pPr algn="ctr"/>
              <a:r>
                <a:rPr lang="zh-CN" altLang="en-US" sz="1700">
                  <a:latin typeface="Helvetica" panose="020B0604020202020204" pitchFamily="34" charset="0"/>
                  <a:ea typeface="宋体" panose="02010600030101010101" pitchFamily="2" charset="-122"/>
                </a:rPr>
                <a:t>控制器和接口</a:t>
              </a:r>
            </a:p>
          </p:txBody>
        </p:sp>
        <p:grpSp>
          <p:nvGrpSpPr>
            <p:cNvPr id="61467" name="Group 40"/>
            <p:cNvGrpSpPr>
              <a:grpSpLocks/>
            </p:cNvGrpSpPr>
            <p:nvPr/>
          </p:nvGrpSpPr>
          <p:grpSpPr bwMode="auto">
            <a:xfrm>
              <a:off x="814" y="2813"/>
              <a:ext cx="377" cy="89"/>
              <a:chOff x="1039" y="3588"/>
              <a:chExt cx="480" cy="192"/>
            </a:xfrm>
          </p:grpSpPr>
          <p:sp>
            <p:nvSpPr>
              <p:cNvPr id="61481" name="Line 41"/>
              <p:cNvSpPr>
                <a:spLocks noChangeShapeType="1"/>
              </p:cNvSpPr>
              <p:nvPr/>
            </p:nvSpPr>
            <p:spPr bwMode="auto">
              <a:xfrm>
                <a:off x="1039" y="3588"/>
                <a:ext cx="0"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2" name="Line 42"/>
              <p:cNvSpPr>
                <a:spLocks noChangeShapeType="1"/>
              </p:cNvSpPr>
              <p:nvPr/>
            </p:nvSpPr>
            <p:spPr bwMode="auto">
              <a:xfrm>
                <a:off x="1519" y="3588"/>
                <a:ext cx="0"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68" name="Text Box 43"/>
            <p:cNvSpPr txBox="1">
              <a:spLocks noChangeArrowheads="1"/>
            </p:cNvSpPr>
            <p:nvPr/>
          </p:nvSpPr>
          <p:spPr bwMode="auto">
            <a:xfrm>
              <a:off x="608" y="2877"/>
              <a:ext cx="396"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鼠标器</a:t>
              </a:r>
            </a:p>
          </p:txBody>
        </p:sp>
        <p:sp>
          <p:nvSpPr>
            <p:cNvPr id="61469" name="Text Box 44"/>
            <p:cNvSpPr txBox="1">
              <a:spLocks noChangeArrowheads="1"/>
            </p:cNvSpPr>
            <p:nvPr/>
          </p:nvSpPr>
          <p:spPr bwMode="auto">
            <a:xfrm>
              <a:off x="1056" y="2883"/>
              <a:ext cx="293"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键盘</a:t>
              </a:r>
            </a:p>
          </p:txBody>
        </p:sp>
        <p:sp>
          <p:nvSpPr>
            <p:cNvPr id="61470" name="Line 45"/>
            <p:cNvSpPr>
              <a:spLocks noChangeShapeType="1"/>
            </p:cNvSpPr>
            <p:nvPr/>
          </p:nvSpPr>
          <p:spPr bwMode="auto">
            <a:xfrm>
              <a:off x="1830" y="2813"/>
              <a:ext cx="1" cy="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1" name="Text Box 46"/>
            <p:cNvSpPr txBox="1">
              <a:spLocks noChangeArrowheads="1"/>
            </p:cNvSpPr>
            <p:nvPr/>
          </p:nvSpPr>
          <p:spPr bwMode="auto">
            <a:xfrm>
              <a:off x="1677" y="2847"/>
              <a:ext cx="304"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网线</a:t>
              </a:r>
            </a:p>
          </p:txBody>
        </p:sp>
        <p:sp>
          <p:nvSpPr>
            <p:cNvPr id="61472" name="Line 47"/>
            <p:cNvSpPr>
              <a:spLocks noChangeShapeType="1"/>
            </p:cNvSpPr>
            <p:nvPr/>
          </p:nvSpPr>
          <p:spPr bwMode="auto">
            <a:xfrm rot="10800000">
              <a:off x="3130" y="2796"/>
              <a:ext cx="0" cy="10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3" name="AutoShape 48"/>
            <p:cNvSpPr>
              <a:spLocks noChangeArrowheads="1"/>
            </p:cNvSpPr>
            <p:nvPr/>
          </p:nvSpPr>
          <p:spPr bwMode="auto">
            <a:xfrm>
              <a:off x="2988" y="2885"/>
              <a:ext cx="301" cy="196"/>
            </a:xfrm>
            <a:prstGeom prst="can">
              <a:avLst>
                <a:gd name="adj" fmla="val 25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solidFill>
                    <a:srgbClr val="D1390F"/>
                  </a:solidFill>
                  <a:latin typeface="Helvetica" panose="020B0604020202020204" pitchFamily="34" charset="0"/>
                  <a:ea typeface="宋体" panose="02010600030101010101" pitchFamily="2" charset="-122"/>
                </a:rPr>
                <a:t>disk</a:t>
              </a:r>
            </a:p>
          </p:txBody>
        </p:sp>
        <p:sp>
          <p:nvSpPr>
            <p:cNvPr id="61474" name="Text Box 49"/>
            <p:cNvSpPr txBox="1">
              <a:spLocks noChangeArrowheads="1"/>
            </p:cNvSpPr>
            <p:nvPr/>
          </p:nvSpPr>
          <p:spPr bwMode="auto">
            <a:xfrm>
              <a:off x="3324" y="2663"/>
              <a:ext cx="293"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700">
                  <a:solidFill>
                    <a:srgbClr val="D1390F"/>
                  </a:solidFill>
                  <a:latin typeface="Helvetica" panose="020B0604020202020204" pitchFamily="34" charset="0"/>
                  <a:ea typeface="宋体" panose="02010600030101010101" pitchFamily="2" charset="-122"/>
                </a:rPr>
                <a:t>声卡</a:t>
              </a:r>
            </a:p>
          </p:txBody>
        </p:sp>
        <p:sp>
          <p:nvSpPr>
            <p:cNvPr id="61475" name="Text Box 50"/>
            <p:cNvSpPr txBox="1">
              <a:spLocks noChangeArrowheads="1"/>
            </p:cNvSpPr>
            <p:nvPr/>
          </p:nvSpPr>
          <p:spPr bwMode="auto">
            <a:xfrm>
              <a:off x="3630" y="2663"/>
              <a:ext cx="395"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视频卡</a:t>
              </a:r>
            </a:p>
          </p:txBody>
        </p:sp>
        <p:grpSp>
          <p:nvGrpSpPr>
            <p:cNvPr id="61476" name="Group 51"/>
            <p:cNvGrpSpPr>
              <a:grpSpLocks/>
            </p:cNvGrpSpPr>
            <p:nvPr/>
          </p:nvGrpSpPr>
          <p:grpSpPr bwMode="auto">
            <a:xfrm>
              <a:off x="3510" y="2582"/>
              <a:ext cx="259" cy="106"/>
              <a:chOff x="1039" y="3588"/>
              <a:chExt cx="480" cy="192"/>
            </a:xfrm>
          </p:grpSpPr>
          <p:sp>
            <p:nvSpPr>
              <p:cNvPr id="61479" name="Line 52"/>
              <p:cNvSpPr>
                <a:spLocks noChangeShapeType="1"/>
              </p:cNvSpPr>
              <p:nvPr/>
            </p:nvSpPr>
            <p:spPr bwMode="auto">
              <a:xfrm>
                <a:off x="1039" y="358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0" name="Line 53"/>
              <p:cNvSpPr>
                <a:spLocks noChangeShapeType="1"/>
              </p:cNvSpPr>
              <p:nvPr/>
            </p:nvSpPr>
            <p:spPr bwMode="auto">
              <a:xfrm>
                <a:off x="1519" y="358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77" name="Line 54"/>
            <p:cNvSpPr>
              <a:spLocks noChangeShapeType="1"/>
            </p:cNvSpPr>
            <p:nvPr/>
          </p:nvSpPr>
          <p:spPr bwMode="auto">
            <a:xfrm rot="10800000">
              <a:off x="2792" y="2796"/>
              <a:ext cx="0" cy="10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8" name="AutoShape 55"/>
            <p:cNvSpPr>
              <a:spLocks noChangeArrowheads="1"/>
            </p:cNvSpPr>
            <p:nvPr/>
          </p:nvSpPr>
          <p:spPr bwMode="auto">
            <a:xfrm>
              <a:off x="2650" y="2885"/>
              <a:ext cx="301" cy="196"/>
            </a:xfrm>
            <a:prstGeom prst="can">
              <a:avLst>
                <a:gd name="adj" fmla="val 25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光驱</a:t>
              </a:r>
            </a:p>
          </p:txBody>
        </p:sp>
      </p:grpSp>
      <p:grpSp>
        <p:nvGrpSpPr>
          <p:cNvPr id="558136" name="Group 56"/>
          <p:cNvGrpSpPr>
            <a:grpSpLocks/>
          </p:cNvGrpSpPr>
          <p:nvPr/>
        </p:nvGrpSpPr>
        <p:grpSpPr bwMode="auto">
          <a:xfrm>
            <a:off x="4298950" y="1577975"/>
            <a:ext cx="4322763" cy="1617663"/>
            <a:chOff x="2187" y="1104"/>
            <a:chExt cx="1820" cy="786"/>
          </a:xfrm>
        </p:grpSpPr>
        <p:sp>
          <p:nvSpPr>
            <p:cNvPr id="61452" name="AutoShape 57"/>
            <p:cNvSpPr>
              <a:spLocks noChangeArrowheads="1"/>
            </p:cNvSpPr>
            <p:nvPr/>
          </p:nvSpPr>
          <p:spPr bwMode="auto">
            <a:xfrm>
              <a:off x="2661" y="1514"/>
              <a:ext cx="737" cy="263"/>
            </a:xfrm>
            <a:prstGeom prst="leftRightArrow">
              <a:avLst>
                <a:gd name="adj1" fmla="val 50000"/>
                <a:gd name="adj2" fmla="val 56046"/>
              </a:avLst>
            </a:prstGeom>
            <a:solidFill>
              <a:srgbClr val="C4FCF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61453" name="Rectangle 58"/>
            <p:cNvSpPr>
              <a:spLocks noChangeArrowheads="1"/>
            </p:cNvSpPr>
            <p:nvPr/>
          </p:nvSpPr>
          <p:spPr bwMode="auto">
            <a:xfrm>
              <a:off x="2209" y="1529"/>
              <a:ext cx="449" cy="2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61454" name="Rectangle 59"/>
            <p:cNvSpPr>
              <a:spLocks noChangeArrowheads="1"/>
            </p:cNvSpPr>
            <p:nvPr/>
          </p:nvSpPr>
          <p:spPr bwMode="auto">
            <a:xfrm>
              <a:off x="3414" y="1438"/>
              <a:ext cx="449" cy="45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61455" name="Text Box 60"/>
            <p:cNvSpPr txBox="1">
              <a:spLocks noChangeArrowheads="1"/>
            </p:cNvSpPr>
            <p:nvPr/>
          </p:nvSpPr>
          <p:spPr bwMode="auto">
            <a:xfrm>
              <a:off x="3325" y="1277"/>
              <a:ext cx="677"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主存储器</a:t>
              </a:r>
            </a:p>
          </p:txBody>
        </p:sp>
        <p:sp>
          <p:nvSpPr>
            <p:cNvPr id="61456" name="Text Box 61"/>
            <p:cNvSpPr txBox="1">
              <a:spLocks noChangeArrowheads="1"/>
            </p:cNvSpPr>
            <p:nvPr/>
          </p:nvSpPr>
          <p:spPr bwMode="auto">
            <a:xfrm>
              <a:off x="3871" y="1369"/>
              <a:ext cx="127"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0</a:t>
              </a:r>
            </a:p>
          </p:txBody>
        </p:sp>
        <p:sp>
          <p:nvSpPr>
            <p:cNvPr id="61457" name="Text Box 62"/>
            <p:cNvSpPr txBox="1">
              <a:spLocks noChangeArrowheads="1"/>
            </p:cNvSpPr>
            <p:nvPr/>
          </p:nvSpPr>
          <p:spPr bwMode="auto">
            <a:xfrm>
              <a:off x="3865" y="1618"/>
              <a:ext cx="142"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A</a:t>
              </a:r>
            </a:p>
          </p:txBody>
        </p:sp>
        <p:sp>
          <p:nvSpPr>
            <p:cNvPr id="61458" name="Text Box 63"/>
            <p:cNvSpPr txBox="1">
              <a:spLocks noChangeArrowheads="1"/>
            </p:cNvSpPr>
            <p:nvPr/>
          </p:nvSpPr>
          <p:spPr bwMode="auto">
            <a:xfrm>
              <a:off x="2187" y="1568"/>
              <a:ext cx="499"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北桥芯片</a:t>
              </a:r>
            </a:p>
          </p:txBody>
        </p:sp>
        <p:sp>
          <p:nvSpPr>
            <p:cNvPr id="61459" name="Rectangle 64"/>
            <p:cNvSpPr>
              <a:spLocks noChangeArrowheads="1"/>
            </p:cNvSpPr>
            <p:nvPr/>
          </p:nvSpPr>
          <p:spPr bwMode="auto">
            <a:xfrm>
              <a:off x="3414" y="1636"/>
              <a:ext cx="449" cy="10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61460" name="Rectangle 65"/>
            <p:cNvSpPr>
              <a:spLocks noChangeArrowheads="1"/>
            </p:cNvSpPr>
            <p:nvPr/>
          </p:nvSpPr>
          <p:spPr bwMode="auto">
            <a:xfrm>
              <a:off x="3450" y="1619"/>
              <a:ext cx="338" cy="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400">
                  <a:latin typeface="Helvetica" panose="020B0604020202020204" pitchFamily="34" charset="0"/>
                  <a:ea typeface="宋体" panose="02010600030101010101" pitchFamily="2" charset="-122"/>
                </a:rPr>
                <a:t>y</a:t>
              </a:r>
              <a:endParaRPr lang="en-US" altLang="zh-CN" sz="1000">
                <a:latin typeface="Helvetica" panose="020B0604020202020204" pitchFamily="34" charset="0"/>
                <a:ea typeface="宋体" panose="02010600030101010101" pitchFamily="2" charset="-122"/>
              </a:endParaRPr>
            </a:p>
          </p:txBody>
        </p:sp>
        <p:sp>
          <p:nvSpPr>
            <p:cNvPr id="61461" name="Text Box 66"/>
            <p:cNvSpPr txBox="1">
              <a:spLocks noChangeArrowheads="1"/>
            </p:cNvSpPr>
            <p:nvPr/>
          </p:nvSpPr>
          <p:spPr bwMode="auto">
            <a:xfrm>
              <a:off x="2720" y="1547"/>
              <a:ext cx="623"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700">
                  <a:latin typeface="Arial" panose="020B0604020202020204" pitchFamily="34" charset="0"/>
                  <a:ea typeface="宋体" panose="02010600030101010101" pitchFamily="2" charset="-122"/>
                </a:rPr>
                <a:t>存储器总线</a:t>
              </a:r>
            </a:p>
          </p:txBody>
        </p:sp>
        <p:sp>
          <p:nvSpPr>
            <p:cNvPr id="61462" name="AutoShape 67"/>
            <p:cNvSpPr>
              <a:spLocks noChangeArrowheads="1"/>
            </p:cNvSpPr>
            <p:nvPr/>
          </p:nvSpPr>
          <p:spPr bwMode="auto">
            <a:xfrm>
              <a:off x="2349" y="1308"/>
              <a:ext cx="159" cy="204"/>
            </a:xfrm>
            <a:prstGeom prst="upDownArrow">
              <a:avLst>
                <a:gd name="adj1" fmla="val 50000"/>
                <a:gd name="adj2" fmla="val 25660"/>
              </a:avLst>
            </a:prstGeom>
            <a:solidFill>
              <a:srgbClr val="00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63" name="Rectangle 68"/>
            <p:cNvSpPr>
              <a:spLocks noChangeArrowheads="1"/>
            </p:cNvSpPr>
            <p:nvPr/>
          </p:nvSpPr>
          <p:spPr bwMode="auto">
            <a:xfrm>
              <a:off x="2235" y="1104"/>
              <a:ext cx="386" cy="18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800">
                  <a:latin typeface="Arial" panose="020B0604020202020204" pitchFamily="34" charset="0"/>
                  <a:ea typeface="宋体" panose="02010600030101010101" pitchFamily="2" charset="-122"/>
                </a:rPr>
                <a:t>显卡</a:t>
              </a:r>
            </a:p>
          </p:txBody>
        </p:sp>
      </p:grpSp>
      <p:sp>
        <p:nvSpPr>
          <p:cNvPr id="61446" name="Rectangle 69"/>
          <p:cNvSpPr>
            <a:spLocks noGrp="1" noChangeArrowheads="1"/>
          </p:cNvSpPr>
          <p:nvPr>
            <p:ph type="title"/>
          </p:nvPr>
        </p:nvSpPr>
        <p:spPr>
          <a:xfrm>
            <a:off x="481013" y="171450"/>
            <a:ext cx="7953375" cy="368300"/>
          </a:xfrm>
        </p:spPr>
        <p:txBody>
          <a:bodyPr/>
          <a:lstStyle/>
          <a:p>
            <a:r>
              <a:rPr lang="zh-CN" altLang="en-US" sz="2400" smtClean="0">
                <a:ea typeface="宋体" panose="02010600030101010101" pitchFamily="2" charset="-122"/>
              </a:rPr>
              <a:t>回顾：</a:t>
            </a:r>
            <a:r>
              <a:rPr lang="en-US" altLang="zh-CN" sz="2400" smtClean="0">
                <a:ea typeface="宋体" panose="02010600030101010101" pitchFamily="2" charset="-122"/>
              </a:rPr>
              <a:t> I/O</a:t>
            </a:r>
            <a:r>
              <a:rPr lang="zh-CN" altLang="en-US" sz="2400" smtClean="0">
                <a:ea typeface="宋体" panose="02010600030101010101" pitchFamily="2" charset="-122"/>
              </a:rPr>
              <a:t>总线、</a:t>
            </a:r>
            <a:r>
              <a:rPr lang="en-US" altLang="zh-CN" sz="2400" smtClean="0">
                <a:ea typeface="宋体" panose="02010600030101010101" pitchFamily="2" charset="-122"/>
              </a:rPr>
              <a:t>I/O</a:t>
            </a:r>
            <a:r>
              <a:rPr lang="zh-CN" altLang="en-US" sz="2400" smtClean="0">
                <a:ea typeface="宋体" panose="02010600030101010101" pitchFamily="2" charset="-122"/>
              </a:rPr>
              <a:t>接口与</a:t>
            </a:r>
            <a:r>
              <a:rPr lang="en-US" altLang="zh-CN" sz="2400" smtClean="0">
                <a:ea typeface="宋体" panose="02010600030101010101" pitchFamily="2" charset="-122"/>
              </a:rPr>
              <a:t>I/O</a:t>
            </a:r>
            <a:r>
              <a:rPr lang="zh-CN" altLang="en-US" sz="2400" smtClean="0">
                <a:ea typeface="宋体" panose="02010600030101010101" pitchFamily="2" charset="-122"/>
              </a:rPr>
              <a:t>设备的关系</a:t>
            </a:r>
          </a:p>
        </p:txBody>
      </p:sp>
      <p:sp>
        <p:nvSpPr>
          <p:cNvPr id="65543" name="Text Box 73"/>
          <p:cNvSpPr txBox="1">
            <a:spLocks noChangeArrowheads="1"/>
          </p:cNvSpPr>
          <p:nvPr/>
        </p:nvSpPr>
        <p:spPr bwMode="auto">
          <a:xfrm>
            <a:off x="922338" y="5848350"/>
            <a:ext cx="6380162"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a:solidFill>
                  <a:schemeClr val="accent1"/>
                </a:solidFill>
                <a:latin typeface="微软雅黑" panose="020B0503020204020204" pitchFamily="34" charset="-122"/>
                <a:ea typeface="微软雅黑" panose="020B0503020204020204" pitchFamily="34" charset="-122"/>
              </a:rPr>
              <a:t>本课程把</a:t>
            </a:r>
            <a:r>
              <a:rPr lang="en-US" altLang="zh-CN" sz="2200">
                <a:solidFill>
                  <a:srgbClr val="2E9267"/>
                </a:solidFill>
                <a:latin typeface="微软雅黑" panose="020B0503020204020204" pitchFamily="34" charset="-122"/>
                <a:ea typeface="微软雅黑" panose="020B0503020204020204" pitchFamily="34" charset="-122"/>
              </a:rPr>
              <a:t>I/O</a:t>
            </a:r>
            <a:r>
              <a:rPr lang="zh-CN" altLang="en-US" sz="2200">
                <a:solidFill>
                  <a:srgbClr val="2E9267"/>
                </a:solidFill>
                <a:latin typeface="微软雅黑" panose="020B0503020204020204" pitchFamily="34" charset="-122"/>
                <a:ea typeface="微软雅黑" panose="020B0503020204020204" pitchFamily="34" charset="-122"/>
              </a:rPr>
              <a:t>控制器</a:t>
            </a:r>
            <a:r>
              <a:rPr lang="zh-CN" altLang="en-US" sz="2200">
                <a:solidFill>
                  <a:schemeClr val="accent1"/>
                </a:solidFill>
                <a:latin typeface="微软雅黑" panose="020B0503020204020204" pitchFamily="34" charset="-122"/>
                <a:ea typeface="微软雅黑" panose="020B0503020204020204" pitchFamily="34" charset="-122"/>
              </a:rPr>
              <a:t>和</a:t>
            </a:r>
            <a:r>
              <a:rPr lang="zh-CN" altLang="en-US" sz="2200">
                <a:solidFill>
                  <a:srgbClr val="2E9267"/>
                </a:solidFill>
                <a:latin typeface="微软雅黑" panose="020B0503020204020204" pitchFamily="34" charset="-122"/>
                <a:ea typeface="微软雅黑" panose="020B0503020204020204" pitchFamily="34" charset="-122"/>
              </a:rPr>
              <a:t>插座</a:t>
            </a:r>
            <a:r>
              <a:rPr lang="zh-CN" altLang="en-US" sz="2200">
                <a:solidFill>
                  <a:schemeClr val="accent1"/>
                </a:solidFill>
                <a:latin typeface="微软雅黑" panose="020B0503020204020204" pitchFamily="34" charset="-122"/>
                <a:ea typeface="微软雅黑" panose="020B0503020204020204" pitchFamily="34" charset="-122"/>
              </a:rPr>
              <a:t>合起来称为</a:t>
            </a:r>
            <a:r>
              <a:rPr lang="en-US" altLang="zh-CN" sz="2200">
                <a:solidFill>
                  <a:srgbClr val="3399FF"/>
                </a:solidFill>
                <a:latin typeface="微软雅黑" panose="020B0503020204020204" pitchFamily="34" charset="-122"/>
                <a:ea typeface="微软雅黑" panose="020B0503020204020204" pitchFamily="34" charset="-122"/>
              </a:rPr>
              <a:t>I/O</a:t>
            </a:r>
            <a:r>
              <a:rPr lang="zh-CN" altLang="en-US" sz="2200">
                <a:solidFill>
                  <a:srgbClr val="3399FF"/>
                </a:solidFill>
                <a:latin typeface="微软雅黑" panose="020B0503020204020204" pitchFamily="34" charset="-122"/>
                <a:ea typeface="微软雅黑" panose="020B0503020204020204" pitchFamily="34" charset="-122"/>
              </a:rPr>
              <a:t>接口</a:t>
            </a:r>
            <a:r>
              <a:rPr lang="zh-CN" altLang="en-US" sz="2200">
                <a:solidFill>
                  <a:schemeClr val="accent1"/>
                </a:solidFill>
                <a:latin typeface="微软雅黑" panose="020B0503020204020204" pitchFamily="34" charset="-122"/>
                <a:ea typeface="微软雅黑" panose="020B0503020204020204" pitchFamily="34" charset="-122"/>
              </a:rPr>
              <a:t>。</a:t>
            </a:r>
          </a:p>
        </p:txBody>
      </p:sp>
      <p:cxnSp>
        <p:nvCxnSpPr>
          <p:cNvPr id="3" name="直接箭头连接符 2"/>
          <p:cNvCxnSpPr>
            <a:cxnSpLocks noChangeShapeType="1"/>
          </p:cNvCxnSpPr>
          <p:nvPr/>
        </p:nvCxnSpPr>
        <p:spPr bwMode="auto">
          <a:xfrm flipH="1" flipV="1">
            <a:off x="2398713" y="5005388"/>
            <a:ext cx="439737" cy="842962"/>
          </a:xfrm>
          <a:prstGeom prst="straightConnector1">
            <a:avLst/>
          </a:prstGeom>
          <a:noFill/>
          <a:ln w="44450" algn="ctr">
            <a:solidFill>
              <a:srgbClr val="2E926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72"/>
          <p:cNvCxnSpPr>
            <a:cxnSpLocks noChangeShapeType="1"/>
          </p:cNvCxnSpPr>
          <p:nvPr/>
        </p:nvCxnSpPr>
        <p:spPr bwMode="auto">
          <a:xfrm flipV="1">
            <a:off x="2928938" y="5083175"/>
            <a:ext cx="193675" cy="752475"/>
          </a:xfrm>
          <a:prstGeom prst="straightConnector1">
            <a:avLst/>
          </a:prstGeom>
          <a:noFill/>
          <a:ln w="44450" algn="ctr">
            <a:solidFill>
              <a:srgbClr val="2E926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箭头连接符 75"/>
          <p:cNvCxnSpPr>
            <a:cxnSpLocks noChangeShapeType="1"/>
          </p:cNvCxnSpPr>
          <p:nvPr/>
        </p:nvCxnSpPr>
        <p:spPr bwMode="auto">
          <a:xfrm flipV="1">
            <a:off x="3024188" y="4954588"/>
            <a:ext cx="2166937" cy="906462"/>
          </a:xfrm>
          <a:prstGeom prst="straightConnector1">
            <a:avLst/>
          </a:prstGeom>
          <a:noFill/>
          <a:ln w="44450" algn="ctr">
            <a:solidFill>
              <a:srgbClr val="2E926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3F23579-8D5F-4C40-963E-CA67BA824F9E}" type="slidenum">
              <a:rPr lang="zh-CN" altLang="en-US" sz="1200">
                <a:solidFill>
                  <a:srgbClr val="898989"/>
                </a:solidFill>
              </a:rPr>
              <a:pPr/>
              <a:t>27</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8136"/>
                                        </p:tgtEl>
                                        <p:attrNameLst>
                                          <p:attrName>style.visibility</p:attrName>
                                        </p:attrNameLst>
                                      </p:cBhvr>
                                      <p:to>
                                        <p:strVal val="visible"/>
                                      </p:to>
                                    </p:set>
                                    <p:animEffect transition="in" filter="blinds(horizontal)">
                                      <p:cBhvr>
                                        <p:cTn id="7" dur="500"/>
                                        <p:tgtEl>
                                          <p:spTgt spid="558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8116"/>
                                        </p:tgtEl>
                                        <p:attrNameLst>
                                          <p:attrName>style.visibility</p:attrName>
                                        </p:attrNameLst>
                                      </p:cBhvr>
                                      <p:to>
                                        <p:strVal val="visible"/>
                                      </p:to>
                                    </p:set>
                                    <p:animEffect transition="in" filter="blinds(horizontal)">
                                      <p:cBhvr>
                                        <p:cTn id="12" dur="500"/>
                                        <p:tgtEl>
                                          <p:spTgt spid="558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8098"/>
                                        </p:tgtEl>
                                        <p:attrNameLst>
                                          <p:attrName>style.visibility</p:attrName>
                                        </p:attrNameLst>
                                      </p:cBhvr>
                                      <p:to>
                                        <p:strVal val="visible"/>
                                      </p:to>
                                    </p:set>
                                    <p:animEffect transition="in" filter="blinds(horizontal)">
                                      <p:cBhvr>
                                        <p:cTn id="17" dur="500"/>
                                        <p:tgtEl>
                                          <p:spTgt spid="5580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43"/>
                                        </p:tgtEl>
                                        <p:attrNameLst>
                                          <p:attrName>style.visibility</p:attrName>
                                        </p:attrNameLst>
                                      </p:cBhvr>
                                      <p:to>
                                        <p:strVal val="visible"/>
                                      </p:to>
                                    </p:set>
                                    <p:animEffect transition="in" filter="blinds(horizontal)">
                                      <p:cBhvr>
                                        <p:cTn id="22" dur="500"/>
                                        <p:tgtEl>
                                          <p:spTgt spid="655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in)">
                                      <p:cBhvr>
                                        <p:cTn id="27" dur="2000"/>
                                        <p:tgtEl>
                                          <p:spTgt spid="3"/>
                                        </p:tgtEl>
                                      </p:cBhvr>
                                    </p:animEffect>
                                  </p:childTnLst>
                                </p:cTn>
                              </p:par>
                              <p:par>
                                <p:cTn id="28" presetID="6" presetClass="entr" presetSubtype="16" fill="hold"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circle(in)">
                                      <p:cBhvr>
                                        <p:cTn id="30" dur="2000"/>
                                        <p:tgtEl>
                                          <p:spTgt spid="73"/>
                                        </p:tgtEl>
                                      </p:cBhvr>
                                    </p:animEffect>
                                  </p:childTnLst>
                                </p:cTn>
                              </p:par>
                              <p:par>
                                <p:cTn id="31" presetID="6" presetClass="entr" presetSubtype="16"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circle(in)">
                                      <p:cBhvr>
                                        <p:cTn id="33"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14338" y="168275"/>
            <a:ext cx="6654800" cy="422275"/>
          </a:xfrm>
        </p:spPr>
        <p:txBody>
          <a:bodyPr/>
          <a:lstStyle/>
          <a:p>
            <a:r>
              <a:rPr lang="en-US" altLang="zh-CN" smtClean="0">
                <a:ea typeface="宋体" panose="02010600030101010101" pitchFamily="2" charset="-122"/>
                <a:cs typeface="Arial" panose="020B0604020202020204" pitchFamily="34" charset="0"/>
              </a:rPr>
              <a:t>I/O</a:t>
            </a:r>
            <a:r>
              <a:rPr lang="zh-CN" altLang="en-US" smtClean="0">
                <a:ea typeface="宋体" panose="02010600030101010101" pitchFamily="2" charset="-122"/>
                <a:cs typeface="Arial" panose="020B0604020202020204" pitchFamily="34" charset="0"/>
              </a:rPr>
              <a:t>接口（</a:t>
            </a:r>
            <a:r>
              <a:rPr lang="en-US" altLang="zh-CN" smtClean="0">
                <a:ea typeface="宋体" panose="02010600030101010101" pitchFamily="2" charset="-122"/>
                <a:cs typeface="Arial" panose="020B0604020202020204" pitchFamily="34" charset="0"/>
              </a:rPr>
              <a:t>I/O</a:t>
            </a:r>
            <a:r>
              <a:rPr lang="zh-CN" altLang="en-US" smtClean="0">
                <a:ea typeface="宋体" panose="02010600030101010101" pitchFamily="2" charset="-122"/>
                <a:cs typeface="Arial" panose="020B0604020202020204" pitchFamily="34" charset="0"/>
              </a:rPr>
              <a:t>控制器）的职能</a:t>
            </a:r>
          </a:p>
        </p:txBody>
      </p:sp>
      <p:sp>
        <p:nvSpPr>
          <p:cNvPr id="221187" name="Rectangle 3"/>
          <p:cNvSpPr>
            <a:spLocks noGrp="1" noChangeArrowheads="1"/>
          </p:cNvSpPr>
          <p:nvPr>
            <p:ph type="body" idx="1"/>
          </p:nvPr>
        </p:nvSpPr>
        <p:spPr>
          <a:xfrm>
            <a:off x="277813" y="407988"/>
            <a:ext cx="8499475" cy="5389562"/>
          </a:xfrm>
        </p:spPr>
        <p:txBody>
          <a:bodyPr/>
          <a:lstStyle/>
          <a:p>
            <a:pPr marL="342900" indent="-342900">
              <a:lnSpc>
                <a:spcPct val="115000"/>
              </a:lnSpc>
              <a:spcBef>
                <a:spcPct val="10000"/>
              </a:spcBef>
              <a:buFontTx/>
              <a:buNone/>
            </a:pPr>
            <a:endParaRPr lang="zh-CN" altLang="en-US" sz="2200" b="0" dirty="0" smtClean="0">
              <a:ea typeface="宋体" panose="02010600030101010101" pitchFamily="2" charset="-122"/>
            </a:endParaRPr>
          </a:p>
          <a:p>
            <a:pPr marL="342900" indent="-342900">
              <a:lnSpc>
                <a:spcPct val="125000"/>
              </a:lnSpc>
              <a:spcBef>
                <a:spcPct val="25000"/>
              </a:spcBef>
            </a:pPr>
            <a:r>
              <a:rPr lang="zh-CN" altLang="en-US" sz="2000" dirty="0" smtClean="0">
                <a:latin typeface="微软雅黑" panose="020B0503020204020204" pitchFamily="34" charset="-122"/>
                <a:ea typeface="微软雅黑" panose="020B0503020204020204" pitchFamily="34" charset="-122"/>
              </a:rPr>
              <a:t>数据缓冲</a:t>
            </a:r>
          </a:p>
          <a:p>
            <a:pPr marL="342900" indent="-342900">
              <a:lnSpc>
                <a:spcPct val="125000"/>
              </a:lnSpc>
              <a:spcBef>
                <a:spcPct val="25000"/>
              </a:spcBef>
              <a:buFontTx/>
              <a:buNone/>
            </a:pPr>
            <a:r>
              <a:rPr lang="zh-CN" altLang="en-US" sz="2000" dirty="0" smtClean="0">
                <a:solidFill>
                  <a:srgbClr val="008000"/>
                </a:solidFill>
                <a:latin typeface="微软雅黑" panose="020B0503020204020204" pitchFamily="34" charset="-122"/>
                <a:ea typeface="微软雅黑" panose="020B0503020204020204" pitchFamily="34" charset="-122"/>
              </a:rPr>
              <a:t>    提供数据缓冲寄存器，以达到主机和外设工作速度的匹配。</a:t>
            </a:r>
            <a:r>
              <a:rPr lang="zh-CN" altLang="en-US" sz="2000" dirty="0" smtClean="0">
                <a:latin typeface="微软雅黑" panose="020B0503020204020204" pitchFamily="34" charset="-122"/>
                <a:ea typeface="微软雅黑" panose="020B0503020204020204" pitchFamily="34" charset="-122"/>
              </a:rPr>
              <a:t> </a:t>
            </a:r>
          </a:p>
          <a:p>
            <a:pPr marL="342900" indent="-342900">
              <a:lnSpc>
                <a:spcPct val="125000"/>
              </a:lnSpc>
              <a:spcBef>
                <a:spcPct val="25000"/>
              </a:spcBef>
            </a:pPr>
            <a:r>
              <a:rPr lang="zh-CN" altLang="en-US" sz="2000" dirty="0" smtClean="0">
                <a:latin typeface="微软雅黑" panose="020B0503020204020204" pitchFamily="34" charset="-122"/>
                <a:ea typeface="微软雅黑" panose="020B0503020204020204" pitchFamily="34" charset="-122"/>
              </a:rPr>
              <a:t>错误或状态检测</a:t>
            </a:r>
          </a:p>
          <a:p>
            <a:pPr marL="342900" indent="-342900">
              <a:lnSpc>
                <a:spcPct val="125000"/>
              </a:lnSpc>
              <a:spcBef>
                <a:spcPct val="25000"/>
              </a:spcBef>
              <a:buFontTx/>
              <a:buNone/>
            </a:pPr>
            <a:r>
              <a:rPr lang="zh-CN" altLang="en-US" sz="2000" dirty="0" smtClean="0">
                <a:solidFill>
                  <a:srgbClr val="008000"/>
                </a:solidFill>
                <a:latin typeface="微软雅黑" panose="020B0503020204020204" pitchFamily="34" charset="-122"/>
                <a:ea typeface="微软雅黑" panose="020B0503020204020204" pitchFamily="34" charset="-122"/>
              </a:rPr>
              <a:t>    提供状态寄存器，以保存各种错误或状态信息供</a:t>
            </a:r>
            <a:r>
              <a:rPr lang="en-US" altLang="zh-CN" sz="2000" dirty="0" smtClean="0">
                <a:solidFill>
                  <a:srgbClr val="008000"/>
                </a:solidFill>
                <a:latin typeface="微软雅黑" panose="020B0503020204020204" pitchFamily="34" charset="-122"/>
                <a:ea typeface="微软雅黑" panose="020B0503020204020204" pitchFamily="34" charset="-122"/>
              </a:rPr>
              <a:t>CPU</a:t>
            </a:r>
            <a:r>
              <a:rPr lang="zh-CN" altLang="en-US" sz="2000" dirty="0" smtClean="0">
                <a:solidFill>
                  <a:srgbClr val="008000"/>
                </a:solidFill>
                <a:latin typeface="微软雅黑" panose="020B0503020204020204" pitchFamily="34" charset="-122"/>
                <a:ea typeface="微软雅黑" panose="020B0503020204020204" pitchFamily="34" charset="-122"/>
              </a:rPr>
              <a:t>查用。</a:t>
            </a:r>
            <a:r>
              <a:rPr lang="zh-CN" altLang="en-US" sz="2000" dirty="0" smtClean="0">
                <a:latin typeface="微软雅黑" panose="020B0503020204020204" pitchFamily="34" charset="-122"/>
                <a:ea typeface="微软雅黑" panose="020B0503020204020204" pitchFamily="34" charset="-122"/>
              </a:rPr>
              <a:t> </a:t>
            </a:r>
          </a:p>
          <a:p>
            <a:pPr marL="342900" indent="-342900">
              <a:lnSpc>
                <a:spcPct val="125000"/>
              </a:lnSpc>
              <a:spcBef>
                <a:spcPct val="25000"/>
              </a:spcBef>
            </a:pPr>
            <a:r>
              <a:rPr lang="zh-CN" altLang="en-US" sz="2000" dirty="0" smtClean="0">
                <a:latin typeface="微软雅黑" panose="020B0503020204020204" pitchFamily="34" charset="-122"/>
                <a:ea typeface="微软雅黑" panose="020B0503020204020204" pitchFamily="34" charset="-122"/>
              </a:rPr>
              <a:t>控制和定时</a:t>
            </a:r>
          </a:p>
          <a:p>
            <a:pPr marL="342900" indent="-342900">
              <a:lnSpc>
                <a:spcPct val="125000"/>
              </a:lnSpc>
              <a:spcBef>
                <a:spcPct val="25000"/>
              </a:spcBef>
              <a:buFontTx/>
              <a:buNone/>
            </a:pPr>
            <a:r>
              <a:rPr lang="zh-CN" altLang="en-US" sz="2000" dirty="0" smtClean="0">
                <a:solidFill>
                  <a:srgbClr val="008000"/>
                </a:solidFill>
                <a:latin typeface="微软雅黑" panose="020B0503020204020204" pitchFamily="34" charset="-122"/>
                <a:ea typeface="微软雅黑" panose="020B0503020204020204" pitchFamily="34" charset="-122"/>
              </a:rPr>
              <a:t>    提供控制和定时逻辑，以接受从系统总线来的控制定时信号。 </a:t>
            </a:r>
          </a:p>
          <a:p>
            <a:pPr marL="342900" indent="-342900">
              <a:lnSpc>
                <a:spcPct val="125000"/>
              </a:lnSpc>
              <a:spcBef>
                <a:spcPct val="25000"/>
              </a:spcBef>
            </a:pPr>
            <a:r>
              <a:rPr lang="zh-CN" altLang="en-US" sz="2000" dirty="0" smtClean="0">
                <a:latin typeface="微软雅黑" panose="020B0503020204020204" pitchFamily="34" charset="-122"/>
                <a:ea typeface="微软雅黑" panose="020B0503020204020204" pitchFamily="34" charset="-122"/>
              </a:rPr>
              <a:t>数据格式转换</a:t>
            </a:r>
          </a:p>
          <a:p>
            <a:pPr marL="342900" indent="-342900">
              <a:lnSpc>
                <a:spcPct val="125000"/>
              </a:lnSpc>
              <a:spcBef>
                <a:spcPct val="25000"/>
              </a:spcBef>
              <a:buFontTx/>
              <a:buNone/>
            </a:pPr>
            <a:r>
              <a:rPr lang="zh-CN" altLang="en-US" sz="2000" dirty="0" smtClean="0">
                <a:solidFill>
                  <a:srgbClr val="008000"/>
                </a:solidFill>
                <a:latin typeface="微软雅黑" panose="020B0503020204020204" pitchFamily="34" charset="-122"/>
                <a:ea typeface="微软雅黑" panose="020B0503020204020204" pitchFamily="34" charset="-122"/>
              </a:rPr>
              <a:t>    提供数据格式转换部件，使通过外部接口得到的数据转换为内部接口需要的格式，或在相反的方向进行数据格式转换。 </a:t>
            </a:r>
          </a:p>
          <a:p>
            <a:pPr marL="342900" indent="-342900">
              <a:lnSpc>
                <a:spcPct val="125000"/>
              </a:lnSpc>
              <a:spcBef>
                <a:spcPct val="25000"/>
              </a:spcBef>
            </a:pPr>
            <a:r>
              <a:rPr lang="zh-CN" altLang="en-US" sz="2000" dirty="0" smtClean="0">
                <a:latin typeface="微软雅黑" panose="020B0503020204020204" pitchFamily="34" charset="-122"/>
                <a:ea typeface="微软雅黑" panose="020B0503020204020204" pitchFamily="34" charset="-122"/>
              </a:rPr>
              <a:t>与主机和设备通信</a:t>
            </a:r>
          </a:p>
          <a:p>
            <a:pPr marL="342900" indent="-342900">
              <a:lnSpc>
                <a:spcPct val="125000"/>
              </a:lnSpc>
              <a:spcBef>
                <a:spcPct val="25000"/>
              </a:spcBef>
              <a:buFontTx/>
              <a:buNone/>
            </a:pPr>
            <a:r>
              <a:rPr lang="zh-CN" altLang="en-US" sz="2000" dirty="0" smtClean="0">
                <a:solidFill>
                  <a:srgbClr val="008000"/>
                </a:solidFill>
                <a:latin typeface="微软雅黑" panose="020B0503020204020204" pitchFamily="34" charset="-122"/>
                <a:ea typeface="微软雅黑" panose="020B0503020204020204" pitchFamily="34" charset="-122"/>
              </a:rPr>
              <a:t>    上述功能通过</a:t>
            </a:r>
            <a:r>
              <a:rPr lang="en-US" altLang="zh-CN" sz="2000" dirty="0" smtClean="0">
                <a:solidFill>
                  <a:srgbClr val="008000"/>
                </a:solidFill>
                <a:latin typeface="微软雅黑" panose="020B0503020204020204" pitchFamily="34" charset="-122"/>
                <a:ea typeface="微软雅黑" panose="020B0503020204020204" pitchFamily="34" charset="-122"/>
              </a:rPr>
              <a:t>I/O</a:t>
            </a:r>
            <a:r>
              <a:rPr lang="zh-CN" altLang="en-US" sz="2000" dirty="0" smtClean="0">
                <a:solidFill>
                  <a:srgbClr val="008000"/>
                </a:solidFill>
                <a:latin typeface="微软雅黑" panose="020B0503020204020204" pitchFamily="34" charset="-122"/>
                <a:ea typeface="微软雅黑" panose="020B0503020204020204" pitchFamily="34" charset="-122"/>
              </a:rPr>
              <a:t>接口与主机之间、</a:t>
            </a:r>
            <a:r>
              <a:rPr lang="en-US" altLang="zh-CN" sz="2000" dirty="0" smtClean="0">
                <a:solidFill>
                  <a:srgbClr val="008000"/>
                </a:solidFill>
                <a:latin typeface="微软雅黑" panose="020B0503020204020204" pitchFamily="34" charset="-122"/>
                <a:ea typeface="微软雅黑" panose="020B0503020204020204" pitchFamily="34" charset="-122"/>
              </a:rPr>
              <a:t>I/O</a:t>
            </a:r>
            <a:r>
              <a:rPr lang="zh-CN" altLang="en-US" sz="2000" dirty="0" smtClean="0">
                <a:solidFill>
                  <a:srgbClr val="008000"/>
                </a:solidFill>
                <a:latin typeface="微软雅黑" panose="020B0503020204020204" pitchFamily="34" charset="-122"/>
                <a:ea typeface="微软雅黑" panose="020B0503020204020204" pitchFamily="34" charset="-122"/>
              </a:rPr>
              <a:t>接口与设备之间的通信来完成。</a:t>
            </a:r>
            <a:r>
              <a:rPr lang="zh-CN" altLang="en-US" sz="2000" dirty="0" smtClean="0">
                <a:solidFill>
                  <a:srgbClr val="008000"/>
                </a:solidFill>
                <a:ea typeface="宋体" panose="02010600030101010101" pitchFamily="2" charset="-122"/>
              </a:rPr>
              <a:t> </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8AE8F6A-4790-45B0-984D-DEBEF751D365}" type="slidenum">
              <a:rPr lang="zh-CN" altLang="en-US" sz="1200">
                <a:solidFill>
                  <a:srgbClr val="898989"/>
                </a:solidFill>
              </a:rPr>
              <a:pPr/>
              <a:t>28</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7" dur="500"/>
                                        <p:tgtEl>
                                          <p:spTgt spid="2211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12" dur="500"/>
                                        <p:tgtEl>
                                          <p:spTgt spid="22118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6" end="6"/>
                                            </p:txEl>
                                          </p:spTgt>
                                        </p:tgtEl>
                                        <p:attrNameLst>
                                          <p:attrName>style.visibility</p:attrName>
                                        </p:attrNameLst>
                                      </p:cBhvr>
                                      <p:to>
                                        <p:strVal val="visible"/>
                                      </p:to>
                                    </p:set>
                                    <p:animEffect transition="in" filter="blinds(horizontal)">
                                      <p:cBhvr>
                                        <p:cTn id="17" dur="500"/>
                                        <p:tgtEl>
                                          <p:spTgt spid="221187">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187">
                                            <p:txEl>
                                              <p:pRg st="8" end="8"/>
                                            </p:txEl>
                                          </p:spTgt>
                                        </p:tgtEl>
                                        <p:attrNameLst>
                                          <p:attrName>style.visibility</p:attrName>
                                        </p:attrNameLst>
                                      </p:cBhvr>
                                      <p:to>
                                        <p:strVal val="visible"/>
                                      </p:to>
                                    </p:set>
                                    <p:animEffect transition="in" filter="blinds(horizontal)">
                                      <p:cBhvr>
                                        <p:cTn id="22" dur="500"/>
                                        <p:tgtEl>
                                          <p:spTgt spid="221187">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1187">
                                            <p:txEl>
                                              <p:pRg st="10" end="10"/>
                                            </p:txEl>
                                          </p:spTgt>
                                        </p:tgtEl>
                                        <p:attrNameLst>
                                          <p:attrName>style.visibility</p:attrName>
                                        </p:attrNameLst>
                                      </p:cBhvr>
                                      <p:to>
                                        <p:strVal val="visible"/>
                                      </p:to>
                                    </p:set>
                                    <p:animEffect transition="in" filter="blinds(horizontal)">
                                      <p:cBhvr>
                                        <p:cTn id="27" dur="500"/>
                                        <p:tgtEl>
                                          <p:spTgt spid="2211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IO接口的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219200"/>
            <a:ext cx="7627938"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2"/>
          <p:cNvSpPr>
            <a:spLocks noGrp="1" noChangeArrowheads="1"/>
          </p:cNvSpPr>
          <p:nvPr>
            <p:ph type="title"/>
          </p:nvPr>
        </p:nvSpPr>
        <p:spPr>
          <a:xfrm>
            <a:off x="800100" y="128588"/>
            <a:ext cx="5945188" cy="422275"/>
          </a:xfrm>
        </p:spPr>
        <p:txBody>
          <a:bodyPr/>
          <a:lstStyle/>
          <a:p>
            <a:r>
              <a:rPr lang="en-US" altLang="zh-CN" smtClean="0">
                <a:ea typeface="宋体" panose="02010600030101010101" pitchFamily="2" charset="-122"/>
                <a:cs typeface="Arial" panose="020B0604020202020204" pitchFamily="34" charset="0"/>
              </a:rPr>
              <a:t>I/O</a:t>
            </a:r>
            <a:r>
              <a:rPr lang="zh-CN" altLang="en-US" smtClean="0">
                <a:ea typeface="宋体" panose="02010600030101010101" pitchFamily="2" charset="-122"/>
                <a:cs typeface="Arial" panose="020B0604020202020204" pitchFamily="34" charset="0"/>
              </a:rPr>
              <a:t>接口（</a:t>
            </a:r>
            <a:r>
              <a:rPr lang="en-US" altLang="zh-CN" smtClean="0">
                <a:ea typeface="宋体" panose="02010600030101010101" pitchFamily="2" charset="-122"/>
                <a:cs typeface="Arial" panose="020B0604020202020204" pitchFamily="34" charset="0"/>
              </a:rPr>
              <a:t>I/O</a:t>
            </a:r>
            <a:r>
              <a:rPr lang="zh-CN" altLang="en-US" smtClean="0">
                <a:ea typeface="宋体" panose="02010600030101010101" pitchFamily="2" charset="-122"/>
                <a:cs typeface="Arial" panose="020B0604020202020204" pitchFamily="34" charset="0"/>
              </a:rPr>
              <a:t>控制器）</a:t>
            </a:r>
            <a:r>
              <a:rPr lang="zh-CN" altLang="en-US" smtClean="0">
                <a:latin typeface="宋体" panose="02010600030101010101" pitchFamily="2" charset="-122"/>
                <a:ea typeface="宋体" panose="02010600030101010101" pitchFamily="2" charset="-122"/>
                <a:cs typeface="Arial" panose="020B0604020202020204" pitchFamily="34" charset="0"/>
              </a:rPr>
              <a:t>的结构</a:t>
            </a:r>
          </a:p>
        </p:txBody>
      </p:sp>
      <p:sp>
        <p:nvSpPr>
          <p:cNvPr id="63492" name="Rectangle 3"/>
          <p:cNvSpPr>
            <a:spLocks noGrp="1" noChangeArrowheads="1"/>
          </p:cNvSpPr>
          <p:nvPr>
            <p:ph type="body" idx="1"/>
          </p:nvPr>
        </p:nvSpPr>
        <p:spPr>
          <a:xfrm>
            <a:off x="137319" y="509829"/>
            <a:ext cx="8915400" cy="753027"/>
          </a:xfrm>
        </p:spPr>
        <p:txBody>
          <a:bodyPr/>
          <a:lstStyle/>
          <a:p>
            <a:pPr marL="342900" indent="-342900">
              <a:lnSpc>
                <a:spcPct val="110000"/>
              </a:lnSpc>
            </a:pPr>
            <a:r>
              <a:rPr lang="zh-CN" altLang="en-US" sz="1900" dirty="0" smtClean="0">
                <a:solidFill>
                  <a:srgbClr val="008000"/>
                </a:solidFill>
                <a:ea typeface="黑体" panose="02010609060101010101" pitchFamily="49" charset="-122"/>
                <a:cs typeface="Arial" panose="020B0604020202020204" pitchFamily="34" charset="0"/>
              </a:rPr>
              <a:t>不同</a:t>
            </a:r>
            <a:r>
              <a:rPr lang="en-US" altLang="zh-CN" sz="1900" dirty="0" smtClean="0">
                <a:solidFill>
                  <a:srgbClr val="008000"/>
                </a:solidFill>
                <a:ea typeface="黑体" panose="02010609060101010101" pitchFamily="49" charset="-122"/>
                <a:cs typeface="Arial" panose="020B0604020202020204" pitchFamily="34" charset="0"/>
              </a:rPr>
              <a:t>I/O</a:t>
            </a:r>
            <a:r>
              <a:rPr lang="zh-CN" altLang="en-US" sz="1900" dirty="0" smtClean="0">
                <a:solidFill>
                  <a:srgbClr val="008000"/>
                </a:solidFill>
                <a:ea typeface="黑体" panose="02010609060101010101" pitchFamily="49" charset="-122"/>
                <a:cs typeface="Arial" panose="020B0604020202020204" pitchFamily="34" charset="0"/>
              </a:rPr>
              <a:t>模块在复杂性和控制外设的数量上相差很大</a:t>
            </a:r>
            <a:endParaRPr lang="en-US" altLang="zh-CN" sz="1900" dirty="0" smtClean="0">
              <a:solidFill>
                <a:srgbClr val="008000"/>
              </a:solidFill>
              <a:ea typeface="黑体" panose="02010609060101010101" pitchFamily="49" charset="-122"/>
              <a:cs typeface="Arial" panose="020B0604020202020204" pitchFamily="34" charset="0"/>
            </a:endParaRPr>
          </a:p>
          <a:p>
            <a:pPr marL="342900" indent="-342900">
              <a:lnSpc>
                <a:spcPct val="110000"/>
              </a:lnSpc>
            </a:pPr>
            <a:r>
              <a:rPr lang="en-US" altLang="zh-CN" sz="1900" dirty="0">
                <a:ea typeface="黑体" panose="02010609060101010101" pitchFamily="49" charset="-122"/>
                <a:cs typeface="Arial" panose="020B0604020202020204" pitchFamily="34" charset="0"/>
              </a:rPr>
              <a:t>I/O</a:t>
            </a:r>
            <a:r>
              <a:rPr lang="zh-CN" altLang="en-US" sz="1900" dirty="0">
                <a:ea typeface="黑体" panose="02010609060101010101" pitchFamily="49" charset="-122"/>
                <a:cs typeface="Arial" panose="020B0604020202020204" pitchFamily="34" charset="0"/>
              </a:rPr>
              <a:t>控制器</a:t>
            </a:r>
            <a:r>
              <a:rPr lang="zh-CN" altLang="en-US" sz="1900" dirty="0" smtClean="0">
                <a:ea typeface="黑体" panose="02010609060101010101" pitchFamily="49" charset="-122"/>
                <a:cs typeface="Arial" panose="020B0604020202020204" pitchFamily="34" charset="0"/>
              </a:rPr>
              <a:t>的基本结构</a:t>
            </a:r>
            <a:r>
              <a:rPr lang="zh-CN" altLang="en-US" sz="1900" dirty="0">
                <a:ea typeface="黑体" panose="02010609060101010101" pitchFamily="49" charset="-122"/>
                <a:cs typeface="Arial" panose="020B0604020202020204" pitchFamily="34" charset="0"/>
              </a:rPr>
              <a:t>：</a:t>
            </a:r>
            <a:endParaRPr lang="zh-CN" altLang="en-US" sz="1900" dirty="0" smtClean="0">
              <a:solidFill>
                <a:srgbClr val="008000"/>
              </a:solidFill>
              <a:ea typeface="黑体" panose="02010609060101010101" pitchFamily="49" charset="-122"/>
              <a:cs typeface="Arial" panose="020B0604020202020204" pitchFamily="34" charset="0"/>
            </a:endParaRPr>
          </a:p>
        </p:txBody>
      </p:sp>
      <p:sp>
        <p:nvSpPr>
          <p:cNvPr id="222213" name="Rectangle 5"/>
          <p:cNvSpPr>
            <a:spLocks noChangeArrowheads="1"/>
          </p:cNvSpPr>
          <p:nvPr/>
        </p:nvSpPr>
        <p:spPr bwMode="auto">
          <a:xfrm>
            <a:off x="836613" y="5080000"/>
            <a:ext cx="76517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0000"/>
              </a:spcBef>
              <a:buSzPct val="100000"/>
            </a:pPr>
            <a:r>
              <a:rPr lang="zh-CN" altLang="en-US" sz="1900">
                <a:solidFill>
                  <a:srgbClr val="D1390F"/>
                </a:solidFill>
                <a:latin typeface="Arial" panose="020B0604020202020204" pitchFamily="34" charset="0"/>
                <a:ea typeface="黑体" panose="02010609060101010101" pitchFamily="49" charset="-122"/>
              </a:rPr>
              <a:t>通过发送命令字到</a:t>
            </a:r>
            <a:r>
              <a:rPr lang="en-US" altLang="zh-CN" sz="1900">
                <a:solidFill>
                  <a:srgbClr val="D1390F"/>
                </a:solidFill>
                <a:latin typeface="Arial" panose="020B0604020202020204" pitchFamily="34" charset="0"/>
                <a:ea typeface="黑体" panose="02010609060101010101" pitchFamily="49" charset="-122"/>
              </a:rPr>
              <a:t>I/O</a:t>
            </a:r>
            <a:r>
              <a:rPr lang="zh-CN" altLang="en-US" sz="1900">
                <a:solidFill>
                  <a:srgbClr val="D1390F"/>
                </a:solidFill>
                <a:latin typeface="Arial" panose="020B0604020202020204" pitchFamily="34" charset="0"/>
                <a:ea typeface="黑体" panose="02010609060101010101" pitchFamily="49" charset="-122"/>
              </a:rPr>
              <a:t>控制寄存器来向设备发送命令</a:t>
            </a:r>
          </a:p>
          <a:p>
            <a:pPr>
              <a:spcBef>
                <a:spcPct val="10000"/>
              </a:spcBef>
              <a:buSzPct val="100000"/>
            </a:pPr>
            <a:r>
              <a:rPr lang="zh-CN" altLang="en-US" sz="1900">
                <a:solidFill>
                  <a:srgbClr val="0000FF"/>
                </a:solidFill>
                <a:latin typeface="Arial" panose="020B0604020202020204" pitchFamily="34" charset="0"/>
                <a:ea typeface="黑体" panose="02010609060101010101" pitchFamily="49" charset="-122"/>
              </a:rPr>
              <a:t>通过从状态寄存器读取状态字来获取外设或</a:t>
            </a:r>
            <a:r>
              <a:rPr lang="en-US" altLang="zh-CN" sz="1900">
                <a:solidFill>
                  <a:srgbClr val="0000FF"/>
                </a:solidFill>
                <a:latin typeface="Arial" panose="020B0604020202020204" pitchFamily="34" charset="0"/>
                <a:ea typeface="黑体" panose="02010609060101010101" pitchFamily="49" charset="-122"/>
              </a:rPr>
              <a:t>I/O</a:t>
            </a:r>
            <a:r>
              <a:rPr lang="zh-CN" altLang="en-US" sz="1900">
                <a:solidFill>
                  <a:srgbClr val="0000FF"/>
                </a:solidFill>
                <a:latin typeface="Arial" panose="020B0604020202020204" pitchFamily="34" charset="0"/>
                <a:ea typeface="黑体" panose="02010609060101010101" pitchFamily="49" charset="-122"/>
              </a:rPr>
              <a:t>控制器的状态信息</a:t>
            </a:r>
          </a:p>
          <a:p>
            <a:pPr>
              <a:spcBef>
                <a:spcPct val="10000"/>
              </a:spcBef>
              <a:buSzPct val="100000"/>
            </a:pPr>
            <a:r>
              <a:rPr lang="zh-CN" altLang="en-US" sz="1900">
                <a:solidFill>
                  <a:srgbClr val="146C18"/>
                </a:solidFill>
                <a:latin typeface="Arial" panose="020B0604020202020204" pitchFamily="34" charset="0"/>
                <a:ea typeface="黑体" panose="02010609060101010101" pitchFamily="49" charset="-122"/>
              </a:rPr>
              <a:t>通过向</a:t>
            </a:r>
            <a:r>
              <a:rPr lang="en-US" altLang="zh-CN" sz="1900">
                <a:solidFill>
                  <a:srgbClr val="146C18"/>
                </a:solidFill>
                <a:latin typeface="Arial" panose="020B0604020202020204" pitchFamily="34" charset="0"/>
                <a:ea typeface="黑体" panose="02010609060101010101" pitchFamily="49" charset="-122"/>
              </a:rPr>
              <a:t>I/O</a:t>
            </a:r>
            <a:r>
              <a:rPr lang="zh-CN" altLang="en-US" sz="1900">
                <a:solidFill>
                  <a:srgbClr val="146C18"/>
                </a:solidFill>
                <a:latin typeface="Arial" panose="020B0604020202020204" pitchFamily="34" charset="0"/>
                <a:ea typeface="黑体" panose="02010609060101010101" pitchFamily="49" charset="-122"/>
              </a:rPr>
              <a:t>控制器发送或读取数据来和外设进行数据交换</a:t>
            </a:r>
          </a:p>
        </p:txBody>
      </p:sp>
      <p:sp>
        <p:nvSpPr>
          <p:cNvPr id="222216" name="Rectangle 8"/>
          <p:cNvSpPr>
            <a:spLocks noChangeArrowheads="1"/>
          </p:cNvSpPr>
          <p:nvPr/>
        </p:nvSpPr>
        <p:spPr bwMode="auto">
          <a:xfrm>
            <a:off x="2978150" y="3306763"/>
            <a:ext cx="1770063" cy="347662"/>
          </a:xfrm>
          <a:prstGeom prst="rect">
            <a:avLst/>
          </a:prstGeom>
          <a:noFill/>
          <a:ln w="2857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2215" name="Rectangle 7"/>
          <p:cNvSpPr>
            <a:spLocks noChangeArrowheads="1"/>
          </p:cNvSpPr>
          <p:nvPr/>
        </p:nvSpPr>
        <p:spPr bwMode="auto">
          <a:xfrm>
            <a:off x="2967038" y="3290888"/>
            <a:ext cx="1798637" cy="347662"/>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2218" name="Rectangle 10"/>
          <p:cNvSpPr>
            <a:spLocks noChangeArrowheads="1"/>
          </p:cNvSpPr>
          <p:nvPr/>
        </p:nvSpPr>
        <p:spPr bwMode="auto">
          <a:xfrm>
            <a:off x="2978150" y="2519363"/>
            <a:ext cx="1697038" cy="347662"/>
          </a:xfrm>
          <a:prstGeom prst="rect">
            <a:avLst/>
          </a:prstGeom>
          <a:noFill/>
          <a:ln w="28575">
            <a:solidFill>
              <a:srgbClr val="146C1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2219" name="Text Box 11"/>
          <p:cNvSpPr txBox="1">
            <a:spLocks noChangeArrowheads="1"/>
          </p:cNvSpPr>
          <p:nvPr/>
        </p:nvSpPr>
        <p:spPr bwMode="auto">
          <a:xfrm>
            <a:off x="806450" y="6070600"/>
            <a:ext cx="72548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dirty="0">
                <a:solidFill>
                  <a:srgbClr val="990000"/>
                </a:solidFill>
                <a:latin typeface="Arial" panose="020B0604020202020204" pitchFamily="34" charset="0"/>
                <a:ea typeface="黑体" panose="02010609060101010101" pitchFamily="49" charset="-122"/>
              </a:rPr>
              <a:t>将</a:t>
            </a:r>
            <a:r>
              <a:rPr lang="en-US" altLang="zh-CN" sz="1900" dirty="0">
                <a:solidFill>
                  <a:srgbClr val="990000"/>
                </a:solidFill>
                <a:latin typeface="Arial" panose="020B0604020202020204" pitchFamily="34" charset="0"/>
                <a:ea typeface="黑体" panose="02010609060101010101" pitchFamily="49" charset="-122"/>
              </a:rPr>
              <a:t>I/O</a:t>
            </a:r>
            <a:r>
              <a:rPr lang="zh-CN" altLang="en-US" sz="1900" dirty="0">
                <a:solidFill>
                  <a:srgbClr val="990000"/>
                </a:solidFill>
                <a:latin typeface="Arial" panose="020B0604020202020204" pitchFamily="34" charset="0"/>
                <a:ea typeface="黑体" panose="02010609060101010101" pitchFamily="49" charset="-122"/>
              </a:rPr>
              <a:t>控制器中</a:t>
            </a:r>
            <a:r>
              <a:rPr lang="en-US" altLang="zh-CN" sz="1900" dirty="0">
                <a:solidFill>
                  <a:srgbClr val="990000"/>
                </a:solidFill>
                <a:latin typeface="Arial" panose="020B0604020202020204" pitchFamily="34" charset="0"/>
                <a:ea typeface="黑体" panose="02010609060101010101" pitchFamily="49" charset="-122"/>
              </a:rPr>
              <a:t>CPU</a:t>
            </a:r>
            <a:r>
              <a:rPr lang="zh-CN" altLang="en-US" sz="1900" dirty="0">
                <a:solidFill>
                  <a:srgbClr val="990000"/>
                </a:solidFill>
                <a:latin typeface="Arial" panose="020B0604020202020204" pitchFamily="34" charset="0"/>
                <a:ea typeface="黑体" panose="02010609060101010101" pitchFamily="49" charset="-122"/>
              </a:rPr>
              <a:t>能够访问的各类寄存器称为</a:t>
            </a:r>
            <a:r>
              <a:rPr lang="en-US" altLang="zh-CN" sz="1900" dirty="0">
                <a:solidFill>
                  <a:srgbClr val="0000FF"/>
                </a:solidFill>
                <a:latin typeface="Arial" panose="020B0604020202020204" pitchFamily="34" charset="0"/>
                <a:ea typeface="黑体" panose="02010609060101010101" pitchFamily="49" charset="-122"/>
              </a:rPr>
              <a:t>I/O</a:t>
            </a:r>
            <a:r>
              <a:rPr lang="zh-CN" altLang="en-US" sz="1900" dirty="0">
                <a:solidFill>
                  <a:srgbClr val="0000FF"/>
                </a:solidFill>
                <a:latin typeface="Arial" panose="020B0604020202020204" pitchFamily="34" charset="0"/>
                <a:ea typeface="黑体" panose="02010609060101010101" pitchFamily="49" charset="-122"/>
              </a:rPr>
              <a:t>端口</a:t>
            </a:r>
          </a:p>
          <a:p>
            <a:r>
              <a:rPr lang="zh-CN" altLang="en-US" sz="1900" dirty="0">
                <a:solidFill>
                  <a:srgbClr val="990000"/>
                </a:solidFill>
                <a:latin typeface="Arial" panose="020B0604020202020204" pitchFamily="34" charset="0"/>
                <a:ea typeface="黑体" panose="02010609060101010101" pitchFamily="49" charset="-122"/>
              </a:rPr>
              <a:t>对外设的访问通过向</a:t>
            </a:r>
            <a:r>
              <a:rPr lang="en-US" altLang="zh-CN" sz="1900" dirty="0">
                <a:solidFill>
                  <a:srgbClr val="990000"/>
                </a:solidFill>
                <a:latin typeface="Arial" panose="020B0604020202020204" pitchFamily="34" charset="0"/>
                <a:ea typeface="黑体" panose="02010609060101010101" pitchFamily="49" charset="-122"/>
              </a:rPr>
              <a:t>I/O</a:t>
            </a:r>
            <a:r>
              <a:rPr lang="zh-CN" altLang="en-US" sz="1900" dirty="0">
                <a:solidFill>
                  <a:srgbClr val="990000"/>
                </a:solidFill>
                <a:latin typeface="Arial" panose="020B0604020202020204" pitchFamily="34" charset="0"/>
                <a:ea typeface="黑体" panose="02010609060101010101" pitchFamily="49" charset="-122"/>
              </a:rPr>
              <a:t>端口发命令、读状态、读</a:t>
            </a:r>
            <a:r>
              <a:rPr lang="en-US" altLang="zh-CN" sz="1900" dirty="0">
                <a:solidFill>
                  <a:srgbClr val="990000"/>
                </a:solidFill>
                <a:latin typeface="Arial" panose="020B0604020202020204" pitchFamily="34" charset="0"/>
                <a:ea typeface="黑体" panose="02010609060101010101" pitchFamily="49" charset="-122"/>
              </a:rPr>
              <a:t>/</a:t>
            </a:r>
            <a:r>
              <a:rPr lang="zh-CN" altLang="en-US" sz="1900" dirty="0">
                <a:solidFill>
                  <a:srgbClr val="990000"/>
                </a:solidFill>
                <a:latin typeface="Arial" panose="020B0604020202020204" pitchFamily="34" charset="0"/>
                <a:ea typeface="黑体" panose="02010609060101010101" pitchFamily="49" charset="-122"/>
              </a:rPr>
              <a:t>写数据来进行</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81D50E2D-13CC-442C-80EA-6E81EB82E696}" type="slidenum">
              <a:rPr lang="zh-CN" altLang="en-US" sz="1200">
                <a:solidFill>
                  <a:srgbClr val="898989"/>
                </a:solidFill>
              </a:rPr>
              <a:pPr/>
              <a:t>29</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22213">
                                            <p:txEl>
                                              <p:pRg st="0" end="0"/>
                                            </p:txEl>
                                          </p:spTgt>
                                        </p:tgtEl>
                                        <p:attrNameLst>
                                          <p:attrName>style.visibility</p:attrName>
                                        </p:attrNameLst>
                                      </p:cBhvr>
                                      <p:to>
                                        <p:strVal val="visible"/>
                                      </p:to>
                                    </p:set>
                                    <p:animEffect transition="in" filter="checkerboard(across)">
                                      <p:cBhvr>
                                        <p:cTn id="7" dur="500"/>
                                        <p:tgtEl>
                                          <p:spTgt spid="2222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2216"/>
                                        </p:tgtEl>
                                        <p:attrNameLst>
                                          <p:attrName>style.visibility</p:attrName>
                                        </p:attrNameLst>
                                      </p:cBhvr>
                                      <p:to>
                                        <p:strVal val="visible"/>
                                      </p:to>
                                    </p:set>
                                    <p:animEffect transition="in" filter="checkerboard(across)">
                                      <p:cBhvr>
                                        <p:cTn id="12" dur="500"/>
                                        <p:tgtEl>
                                          <p:spTgt spid="2222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22213">
                                            <p:txEl>
                                              <p:pRg st="1" end="1"/>
                                            </p:txEl>
                                          </p:spTgt>
                                        </p:tgtEl>
                                        <p:attrNameLst>
                                          <p:attrName>style.visibility</p:attrName>
                                        </p:attrNameLst>
                                      </p:cBhvr>
                                      <p:to>
                                        <p:strVal val="visible"/>
                                      </p:to>
                                    </p:set>
                                    <p:animEffect transition="in" filter="checkerboard(across)">
                                      <p:cBhvr>
                                        <p:cTn id="17" dur="500"/>
                                        <p:tgtEl>
                                          <p:spTgt spid="22221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2215"/>
                                        </p:tgtEl>
                                        <p:attrNameLst>
                                          <p:attrName>style.visibility</p:attrName>
                                        </p:attrNameLst>
                                      </p:cBhvr>
                                      <p:to>
                                        <p:strVal val="visible"/>
                                      </p:to>
                                    </p:set>
                                    <p:animEffect transition="in" filter="checkerboard(across)">
                                      <p:cBhvr>
                                        <p:cTn id="22" dur="500"/>
                                        <p:tgtEl>
                                          <p:spTgt spid="2222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22213">
                                            <p:txEl>
                                              <p:pRg st="2" end="2"/>
                                            </p:txEl>
                                          </p:spTgt>
                                        </p:tgtEl>
                                        <p:attrNameLst>
                                          <p:attrName>style.visibility</p:attrName>
                                        </p:attrNameLst>
                                      </p:cBhvr>
                                      <p:to>
                                        <p:strVal val="visible"/>
                                      </p:to>
                                    </p:set>
                                    <p:animEffect transition="in" filter="checkerboard(across)">
                                      <p:cBhvr>
                                        <p:cTn id="27" dur="500"/>
                                        <p:tgtEl>
                                          <p:spTgt spid="22221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22218"/>
                                        </p:tgtEl>
                                        <p:attrNameLst>
                                          <p:attrName>style.visibility</p:attrName>
                                        </p:attrNameLst>
                                      </p:cBhvr>
                                      <p:to>
                                        <p:strVal val="visible"/>
                                      </p:to>
                                    </p:set>
                                    <p:animEffect transition="in" filter="checkerboard(across)">
                                      <p:cBhvr>
                                        <p:cTn id="32" dur="500"/>
                                        <p:tgtEl>
                                          <p:spTgt spid="2222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2219">
                                            <p:txEl>
                                              <p:pRg st="0" end="0"/>
                                            </p:txEl>
                                          </p:spTgt>
                                        </p:tgtEl>
                                        <p:attrNameLst>
                                          <p:attrName>style.visibility</p:attrName>
                                        </p:attrNameLst>
                                      </p:cBhvr>
                                      <p:to>
                                        <p:strVal val="visible"/>
                                      </p:to>
                                    </p:set>
                                    <p:animEffect transition="in" filter="blinds(horizontal)">
                                      <p:cBhvr>
                                        <p:cTn id="37" dur="500"/>
                                        <p:tgtEl>
                                          <p:spTgt spid="2222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2219">
                                            <p:txEl>
                                              <p:pRg st="1" end="1"/>
                                            </p:txEl>
                                          </p:spTgt>
                                        </p:tgtEl>
                                        <p:attrNameLst>
                                          <p:attrName>style.visibility</p:attrName>
                                        </p:attrNameLst>
                                      </p:cBhvr>
                                      <p:to>
                                        <p:strVal val="visible"/>
                                      </p:to>
                                    </p:set>
                                    <p:animEffect transition="in" filter="blinds(horizontal)">
                                      <p:cBhvr>
                                        <p:cTn id="42" dur="500"/>
                                        <p:tgtEl>
                                          <p:spTgt spid="222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6" grpId="0" animBg="1"/>
      <p:bldP spid="222215" grpId="0" animBg="1"/>
      <p:bldP spid="222218" grpId="0" animBg="1"/>
      <p:bldP spid="2222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00100" y="177800"/>
            <a:ext cx="3516313" cy="422275"/>
          </a:xfrm>
          <a:noFill/>
        </p:spPr>
        <p:txBody>
          <a:bodyPr/>
          <a:lstStyle/>
          <a:p>
            <a:r>
              <a:rPr lang="en-US" altLang="zh-CN" dirty="0" smtClean="0">
                <a:ea typeface="宋体" panose="02010600030101010101" pitchFamily="2" charset="-122"/>
              </a:rPr>
              <a:t>I/O </a:t>
            </a:r>
            <a:r>
              <a:rPr lang="zh-CN" altLang="en-US" dirty="0" smtClean="0">
                <a:ea typeface="宋体" panose="02010600030101010101" pitchFamily="2" charset="-122"/>
              </a:rPr>
              <a:t>系统的性能</a:t>
            </a:r>
            <a:endParaRPr lang="zh-CN" altLang="en-US" sz="2000" b="0" dirty="0" smtClean="0">
              <a:ea typeface="宋体" panose="02010600030101010101" pitchFamily="2" charset="-122"/>
              <a:sym typeface="Wingdings" panose="05000000000000000000" pitchFamily="2" charset="2"/>
            </a:endParaRPr>
          </a:p>
        </p:txBody>
      </p:sp>
      <p:sp>
        <p:nvSpPr>
          <p:cNvPr id="584707" name="Rectangle 3"/>
          <p:cNvSpPr>
            <a:spLocks noGrp="1" noChangeArrowheads="1"/>
          </p:cNvSpPr>
          <p:nvPr>
            <p:ph type="body" idx="1"/>
          </p:nvPr>
        </p:nvSpPr>
        <p:spPr>
          <a:xfrm>
            <a:off x="371475" y="749300"/>
            <a:ext cx="8061325" cy="5526088"/>
          </a:xfrm>
          <a:noFill/>
        </p:spPr>
        <p:txBody>
          <a:bodyPr/>
          <a:lstStyle/>
          <a:p>
            <a:pPr>
              <a:lnSpc>
                <a:spcPct val="115000"/>
              </a:lnSpc>
              <a:spcBef>
                <a:spcPct val="25000"/>
              </a:spcBef>
            </a:pPr>
            <a:r>
              <a:rPr lang="zh-CN" altLang="en-US" sz="2000" dirty="0" smtClean="0">
                <a:solidFill>
                  <a:srgbClr val="CC0000"/>
                </a:solidFill>
                <a:ea typeface="黑体" panose="02010609060101010101" pitchFamily="49" charset="-122"/>
              </a:rPr>
              <a:t>两个常用的性能指标</a:t>
            </a:r>
            <a:r>
              <a:rPr lang="zh-CN" altLang="en-US" sz="2000" dirty="0" smtClean="0">
                <a:solidFill>
                  <a:srgbClr val="D1390F"/>
                </a:solidFill>
                <a:ea typeface="黑体" panose="02010609060101010101" pitchFamily="49" charset="-122"/>
              </a:rPr>
              <a:t>：</a:t>
            </a:r>
            <a:endParaRPr lang="en-US" altLang="zh-CN" sz="2000" dirty="0" smtClean="0">
              <a:solidFill>
                <a:srgbClr val="D1390F"/>
              </a:solidFill>
              <a:ea typeface="黑体" panose="02010609060101010101" pitchFamily="49" charset="-122"/>
            </a:endParaRPr>
          </a:p>
          <a:p>
            <a:pPr lvl="1">
              <a:lnSpc>
                <a:spcPct val="115000"/>
              </a:lnSpc>
              <a:spcBef>
                <a:spcPct val="25000"/>
              </a:spcBef>
            </a:pPr>
            <a:r>
              <a:rPr lang="en-US" altLang="zh-CN" sz="2000" dirty="0" smtClean="0">
                <a:ea typeface="黑体" panose="02010609060101010101" pitchFamily="49" charset="-122"/>
              </a:rPr>
              <a:t>Throughput:  I/O bandwidth </a:t>
            </a:r>
            <a:r>
              <a:rPr lang="en-US" altLang="zh-CN" sz="2000" dirty="0" smtClean="0">
                <a:solidFill>
                  <a:srgbClr val="CC0000"/>
                </a:solidFill>
                <a:ea typeface="黑体" panose="02010609060101010101" pitchFamily="49" charset="-122"/>
              </a:rPr>
              <a:t>( </a:t>
            </a:r>
            <a:r>
              <a:rPr lang="zh-CN" altLang="en-US" sz="2000" dirty="0" smtClean="0">
                <a:solidFill>
                  <a:srgbClr val="CC0000"/>
                </a:solidFill>
                <a:ea typeface="黑体" panose="02010609060101010101" pitchFamily="49" charset="-122"/>
              </a:rPr>
              <a:t>吞吐率，即：</a:t>
            </a:r>
            <a:r>
              <a:rPr lang="en-US" altLang="zh-CN" sz="2000" dirty="0" smtClean="0">
                <a:solidFill>
                  <a:srgbClr val="CC0000"/>
                </a:solidFill>
                <a:ea typeface="黑体" panose="02010609060101010101" pitchFamily="49" charset="-122"/>
              </a:rPr>
              <a:t>I/O</a:t>
            </a:r>
            <a:r>
              <a:rPr lang="zh-CN" altLang="en-US" sz="2000" dirty="0" smtClean="0">
                <a:solidFill>
                  <a:srgbClr val="CC0000"/>
                </a:solidFill>
                <a:ea typeface="黑体" panose="02010609060101010101" pitchFamily="49" charset="-122"/>
              </a:rPr>
              <a:t>带宽</a:t>
            </a:r>
            <a:r>
              <a:rPr lang="en-US" altLang="zh-CN" sz="2000" dirty="0" smtClean="0">
                <a:solidFill>
                  <a:srgbClr val="CC0000"/>
                </a:solidFill>
                <a:ea typeface="黑体" panose="02010609060101010101" pitchFamily="49" charset="-122"/>
              </a:rPr>
              <a:t>)</a:t>
            </a:r>
            <a:endParaRPr lang="zh-CN" altLang="en-US" sz="2000" dirty="0" smtClean="0">
              <a:solidFill>
                <a:srgbClr val="CC0000"/>
              </a:solidFill>
              <a:ea typeface="黑体" panose="02010609060101010101" pitchFamily="49" charset="-122"/>
            </a:endParaRPr>
          </a:p>
          <a:p>
            <a:pPr lvl="2">
              <a:lnSpc>
                <a:spcPct val="115000"/>
              </a:lnSpc>
              <a:spcBef>
                <a:spcPct val="25000"/>
              </a:spcBef>
            </a:pPr>
            <a:r>
              <a:rPr lang="zh-CN" altLang="en-US" sz="2000" dirty="0" smtClean="0">
                <a:ea typeface="黑体" panose="02010609060101010101" pitchFamily="49" charset="-122"/>
              </a:rPr>
              <a:t>单位时间内从系统输入</a:t>
            </a:r>
            <a:r>
              <a:rPr lang="en-US" altLang="zh-CN" sz="2000" dirty="0" smtClean="0">
                <a:ea typeface="黑体" panose="02010609060101010101" pitchFamily="49" charset="-122"/>
              </a:rPr>
              <a:t>/</a:t>
            </a:r>
            <a:r>
              <a:rPr lang="zh-CN" altLang="en-US" sz="2000" dirty="0" smtClean="0">
                <a:ea typeface="黑体" panose="02010609060101010101" pitchFamily="49" charset="-122"/>
              </a:rPr>
              <a:t>输出多少数据</a:t>
            </a:r>
          </a:p>
          <a:p>
            <a:pPr lvl="2">
              <a:lnSpc>
                <a:spcPct val="115000"/>
              </a:lnSpc>
              <a:spcBef>
                <a:spcPct val="25000"/>
              </a:spcBef>
            </a:pPr>
            <a:r>
              <a:rPr lang="zh-CN" altLang="en-US" sz="2000" dirty="0" smtClean="0">
                <a:solidFill>
                  <a:schemeClr val="accent2"/>
                </a:solidFill>
                <a:ea typeface="黑体" panose="02010609060101010101" pitchFamily="49" charset="-122"/>
              </a:rPr>
              <a:t>或 </a:t>
            </a:r>
            <a:r>
              <a:rPr lang="zh-CN" altLang="en-US" sz="2000" dirty="0" smtClean="0">
                <a:ea typeface="黑体" panose="02010609060101010101" pitchFamily="49" charset="-122"/>
              </a:rPr>
              <a:t>单位时间内实现了多少次输入</a:t>
            </a:r>
            <a:r>
              <a:rPr lang="en-US" altLang="zh-CN" sz="2000" dirty="0" smtClean="0">
                <a:ea typeface="黑体" panose="02010609060101010101" pitchFamily="49" charset="-122"/>
              </a:rPr>
              <a:t>/</a:t>
            </a:r>
            <a:r>
              <a:rPr lang="zh-CN" altLang="en-US" sz="2000" dirty="0" smtClean="0">
                <a:ea typeface="黑体" panose="02010609060101010101" pitchFamily="49" charset="-122"/>
              </a:rPr>
              <a:t>输出操作</a:t>
            </a:r>
          </a:p>
          <a:p>
            <a:pPr lvl="1">
              <a:lnSpc>
                <a:spcPct val="115000"/>
              </a:lnSpc>
              <a:spcBef>
                <a:spcPct val="25000"/>
              </a:spcBef>
            </a:pPr>
            <a:r>
              <a:rPr lang="en-US" altLang="zh-CN" sz="2000" dirty="0" smtClean="0">
                <a:ea typeface="黑体" panose="02010609060101010101" pitchFamily="49" charset="-122"/>
              </a:rPr>
              <a:t>Response time:  Latency </a:t>
            </a:r>
            <a:r>
              <a:rPr lang="en-US" altLang="zh-CN" sz="2000" dirty="0" smtClean="0">
                <a:solidFill>
                  <a:srgbClr val="CC0000"/>
                </a:solidFill>
                <a:ea typeface="黑体" panose="02010609060101010101" pitchFamily="49" charset="-122"/>
              </a:rPr>
              <a:t>( </a:t>
            </a:r>
            <a:r>
              <a:rPr lang="zh-CN" altLang="en-US" sz="2000" dirty="0" smtClean="0">
                <a:solidFill>
                  <a:srgbClr val="CC0000"/>
                </a:solidFill>
                <a:ea typeface="黑体" panose="02010609060101010101" pitchFamily="49" charset="-122"/>
              </a:rPr>
              <a:t>响应时间，即：等待延迟</a:t>
            </a:r>
            <a:r>
              <a:rPr lang="en-US" altLang="zh-CN" sz="2000" dirty="0" smtClean="0">
                <a:solidFill>
                  <a:srgbClr val="CC0000"/>
                </a:solidFill>
                <a:ea typeface="黑体" panose="02010609060101010101" pitchFamily="49" charset="-122"/>
              </a:rPr>
              <a:t>)</a:t>
            </a:r>
            <a:endParaRPr lang="zh-CN" altLang="en-US" sz="2000" dirty="0" smtClean="0">
              <a:solidFill>
                <a:srgbClr val="CC0000"/>
              </a:solidFill>
              <a:ea typeface="黑体" panose="02010609060101010101" pitchFamily="49" charset="-122"/>
            </a:endParaRPr>
          </a:p>
          <a:p>
            <a:pPr lvl="2">
              <a:lnSpc>
                <a:spcPct val="115000"/>
              </a:lnSpc>
              <a:spcBef>
                <a:spcPct val="25000"/>
              </a:spcBef>
            </a:pPr>
            <a:r>
              <a:rPr lang="zh-CN" altLang="en-US" sz="2000" dirty="0" smtClean="0">
                <a:ea typeface="黑体" panose="02010609060101010101" pitchFamily="49" charset="-122"/>
              </a:rPr>
              <a:t>在多长时间内完成请求的任务</a:t>
            </a:r>
          </a:p>
          <a:p>
            <a:pPr>
              <a:lnSpc>
                <a:spcPct val="115000"/>
              </a:lnSpc>
              <a:spcBef>
                <a:spcPct val="25000"/>
              </a:spcBef>
            </a:pPr>
            <a:r>
              <a:rPr lang="zh-CN" altLang="en-US" sz="2000" dirty="0" smtClean="0">
                <a:solidFill>
                  <a:srgbClr val="CC0000"/>
                </a:solidFill>
                <a:ea typeface="黑体" panose="02010609060101010101" pitchFamily="49" charset="-122"/>
              </a:rPr>
              <a:t>不同的任务对性能的要求不同</a:t>
            </a:r>
          </a:p>
          <a:p>
            <a:pPr lvl="1">
              <a:lnSpc>
                <a:spcPct val="115000"/>
              </a:lnSpc>
              <a:spcBef>
                <a:spcPct val="25000"/>
              </a:spcBef>
            </a:pPr>
            <a:r>
              <a:rPr lang="zh-CN" altLang="en-US" sz="2000" dirty="0" smtClean="0">
                <a:ea typeface="黑体" panose="02010609060101010101" pitchFamily="49" charset="-122"/>
              </a:rPr>
              <a:t>要求吞吐量高的场合：</a:t>
            </a:r>
          </a:p>
          <a:p>
            <a:pPr lvl="2">
              <a:lnSpc>
                <a:spcPct val="115000"/>
              </a:lnSpc>
              <a:spcBef>
                <a:spcPct val="25000"/>
              </a:spcBef>
            </a:pPr>
            <a:r>
              <a:rPr lang="zh-CN" altLang="en-US" sz="2000" dirty="0" smtClean="0">
                <a:ea typeface="黑体" panose="02010609060101010101" pitchFamily="49" charset="-122"/>
              </a:rPr>
              <a:t>如：多媒体应用（音</a:t>
            </a:r>
            <a:r>
              <a:rPr lang="en-US" altLang="zh-CN" sz="2000" dirty="0" smtClean="0">
                <a:ea typeface="黑体" panose="02010609060101010101" pitchFamily="49" charset="-122"/>
              </a:rPr>
              <a:t>/</a:t>
            </a:r>
            <a:r>
              <a:rPr lang="zh-CN" altLang="en-US" sz="2000" dirty="0" smtClean="0">
                <a:ea typeface="黑体" panose="02010609060101010101" pitchFamily="49" charset="-122"/>
              </a:rPr>
              <a:t>视频的播放要流畅！）</a:t>
            </a:r>
          </a:p>
          <a:p>
            <a:pPr lvl="1">
              <a:lnSpc>
                <a:spcPct val="115000"/>
              </a:lnSpc>
              <a:spcBef>
                <a:spcPct val="25000"/>
              </a:spcBef>
            </a:pPr>
            <a:r>
              <a:rPr lang="zh-CN" altLang="en-US" sz="2000" dirty="0" smtClean="0">
                <a:ea typeface="黑体" panose="02010609060101010101" pitchFamily="49" charset="-122"/>
              </a:rPr>
              <a:t>要求响应时间短的场合：</a:t>
            </a:r>
          </a:p>
          <a:p>
            <a:pPr lvl="2">
              <a:lnSpc>
                <a:spcPct val="115000"/>
              </a:lnSpc>
              <a:spcBef>
                <a:spcPct val="25000"/>
              </a:spcBef>
            </a:pPr>
            <a:r>
              <a:rPr lang="zh-CN" altLang="en-US" sz="2000" dirty="0" smtClean="0">
                <a:ea typeface="黑体" panose="02010609060101010101" pitchFamily="49" charset="-122"/>
              </a:rPr>
              <a:t>如：事务处理系统（存</a:t>
            </a:r>
            <a:r>
              <a:rPr lang="en-US" altLang="zh-CN" sz="2000" dirty="0" smtClean="0">
                <a:ea typeface="黑体" panose="02010609060101010101" pitchFamily="49" charset="-122"/>
              </a:rPr>
              <a:t>/</a:t>
            </a:r>
            <a:r>
              <a:rPr lang="zh-CN" altLang="en-US" sz="2000" dirty="0" smtClean="0">
                <a:ea typeface="黑体" panose="02010609060101010101" pitchFamily="49" charset="-122"/>
              </a:rPr>
              <a:t>取款的速度要快！）</a:t>
            </a:r>
          </a:p>
          <a:p>
            <a:pPr lvl="1">
              <a:lnSpc>
                <a:spcPct val="115000"/>
              </a:lnSpc>
              <a:spcBef>
                <a:spcPct val="25000"/>
              </a:spcBef>
            </a:pPr>
            <a:r>
              <a:rPr lang="zh-CN" altLang="en-US" sz="2000" dirty="0" smtClean="0">
                <a:ea typeface="黑体" panose="02010609060101010101" pitchFamily="49" charset="-122"/>
              </a:rPr>
              <a:t>要求吞吐率高且响应时间短的场合：</a:t>
            </a:r>
          </a:p>
          <a:p>
            <a:pPr lvl="2">
              <a:lnSpc>
                <a:spcPct val="115000"/>
              </a:lnSpc>
              <a:spcBef>
                <a:spcPct val="25000"/>
              </a:spcBef>
            </a:pPr>
            <a:r>
              <a:rPr lang="zh-CN" altLang="en-US" sz="2000" dirty="0" smtClean="0">
                <a:ea typeface="黑体" panose="02010609060101010101" pitchFamily="49" charset="-122"/>
              </a:rPr>
              <a:t>文件服务器、</a:t>
            </a:r>
            <a:r>
              <a:rPr lang="en-US" altLang="zh-CN" sz="2000" dirty="0" smtClean="0">
                <a:ea typeface="黑体" panose="02010609060101010101" pitchFamily="49" charset="-122"/>
              </a:rPr>
              <a:t>Web</a:t>
            </a:r>
            <a:r>
              <a:rPr lang="zh-CN" altLang="en-US" sz="2000" dirty="0" smtClean="0">
                <a:ea typeface="黑体" panose="02010609060101010101" pitchFamily="49" charset="-122"/>
              </a:rPr>
              <a:t>服务器等</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7766F945-6ECA-4AE4-B0A2-2B5B2B718932}" type="slidenum">
              <a:rPr lang="zh-CN" altLang="en-US" sz="1200">
                <a:solidFill>
                  <a:srgbClr val="898989"/>
                </a:solidFill>
              </a:rPr>
              <a:pPr/>
              <a:t>3</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84707">
                                            <p:txEl>
                                              <p:pRg st="0" end="0"/>
                                            </p:txEl>
                                          </p:spTgt>
                                        </p:tgtEl>
                                        <p:attrNameLst>
                                          <p:attrName>style.visibility</p:attrName>
                                        </p:attrNameLst>
                                      </p:cBhvr>
                                      <p:to>
                                        <p:strVal val="visible"/>
                                      </p:to>
                                    </p:set>
                                    <p:animEffect transition="in" filter="wipe(down)">
                                      <p:cBhvr>
                                        <p:cTn id="7" dur="500"/>
                                        <p:tgtEl>
                                          <p:spTgt spid="584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4707">
                                            <p:txEl>
                                              <p:pRg st="1" end="1"/>
                                            </p:txEl>
                                          </p:spTgt>
                                        </p:tgtEl>
                                        <p:attrNameLst>
                                          <p:attrName>style.visibility</p:attrName>
                                        </p:attrNameLst>
                                      </p:cBhvr>
                                      <p:to>
                                        <p:strVal val="visible"/>
                                      </p:to>
                                    </p:set>
                                    <p:animEffect transition="in" filter="wipe(down)">
                                      <p:cBhvr>
                                        <p:cTn id="12" dur="500"/>
                                        <p:tgtEl>
                                          <p:spTgt spid="584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4707">
                                            <p:txEl>
                                              <p:pRg st="2" end="2"/>
                                            </p:txEl>
                                          </p:spTgt>
                                        </p:tgtEl>
                                        <p:attrNameLst>
                                          <p:attrName>style.visibility</p:attrName>
                                        </p:attrNameLst>
                                      </p:cBhvr>
                                      <p:to>
                                        <p:strVal val="visible"/>
                                      </p:to>
                                    </p:set>
                                    <p:animEffect transition="in" filter="blinds(horizontal)">
                                      <p:cBhvr>
                                        <p:cTn id="17" dur="500"/>
                                        <p:tgtEl>
                                          <p:spTgt spid="58470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4707">
                                            <p:txEl>
                                              <p:pRg st="3" end="3"/>
                                            </p:txEl>
                                          </p:spTgt>
                                        </p:tgtEl>
                                        <p:attrNameLst>
                                          <p:attrName>style.visibility</p:attrName>
                                        </p:attrNameLst>
                                      </p:cBhvr>
                                      <p:to>
                                        <p:strVal val="visible"/>
                                      </p:to>
                                    </p:set>
                                    <p:animEffect transition="in" filter="blinds(horizontal)">
                                      <p:cBhvr>
                                        <p:cTn id="20" dur="500"/>
                                        <p:tgtEl>
                                          <p:spTgt spid="58470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84707">
                                            <p:txEl>
                                              <p:pRg st="4" end="4"/>
                                            </p:txEl>
                                          </p:spTgt>
                                        </p:tgtEl>
                                        <p:attrNameLst>
                                          <p:attrName>style.visibility</p:attrName>
                                        </p:attrNameLst>
                                      </p:cBhvr>
                                      <p:to>
                                        <p:strVal val="visible"/>
                                      </p:to>
                                    </p:set>
                                    <p:animEffect transition="in" filter="wipe(down)">
                                      <p:cBhvr>
                                        <p:cTn id="25" dur="500"/>
                                        <p:tgtEl>
                                          <p:spTgt spid="58470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84707">
                                            <p:txEl>
                                              <p:pRg st="5" end="5"/>
                                            </p:txEl>
                                          </p:spTgt>
                                        </p:tgtEl>
                                        <p:attrNameLst>
                                          <p:attrName>style.visibility</p:attrName>
                                        </p:attrNameLst>
                                      </p:cBhvr>
                                      <p:to>
                                        <p:strVal val="visible"/>
                                      </p:to>
                                    </p:set>
                                    <p:animEffect transition="in" filter="blinds(horizontal)">
                                      <p:cBhvr>
                                        <p:cTn id="30" dur="500"/>
                                        <p:tgtEl>
                                          <p:spTgt spid="58470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84707">
                                            <p:txEl>
                                              <p:pRg st="6" end="6"/>
                                            </p:txEl>
                                          </p:spTgt>
                                        </p:tgtEl>
                                        <p:attrNameLst>
                                          <p:attrName>style.visibility</p:attrName>
                                        </p:attrNameLst>
                                      </p:cBhvr>
                                      <p:to>
                                        <p:strVal val="visible"/>
                                      </p:to>
                                    </p:set>
                                    <p:animEffect transition="in" filter="wipe(down)">
                                      <p:cBhvr>
                                        <p:cTn id="35" dur="500"/>
                                        <p:tgtEl>
                                          <p:spTgt spid="58470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84707">
                                            <p:txEl>
                                              <p:pRg st="7" end="7"/>
                                            </p:txEl>
                                          </p:spTgt>
                                        </p:tgtEl>
                                        <p:attrNameLst>
                                          <p:attrName>style.visibility</p:attrName>
                                        </p:attrNameLst>
                                      </p:cBhvr>
                                      <p:to>
                                        <p:strVal val="visible"/>
                                      </p:to>
                                    </p:set>
                                    <p:animEffect transition="in" filter="blinds(horizontal)">
                                      <p:cBhvr>
                                        <p:cTn id="40" dur="500"/>
                                        <p:tgtEl>
                                          <p:spTgt spid="58470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84707">
                                            <p:txEl>
                                              <p:pRg st="8" end="8"/>
                                            </p:txEl>
                                          </p:spTgt>
                                        </p:tgtEl>
                                        <p:attrNameLst>
                                          <p:attrName>style.visibility</p:attrName>
                                        </p:attrNameLst>
                                      </p:cBhvr>
                                      <p:to>
                                        <p:strVal val="visible"/>
                                      </p:to>
                                    </p:set>
                                    <p:animEffect transition="in" filter="blinds(horizontal)">
                                      <p:cBhvr>
                                        <p:cTn id="45" dur="500"/>
                                        <p:tgtEl>
                                          <p:spTgt spid="58470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84707">
                                            <p:txEl>
                                              <p:pRg st="9" end="9"/>
                                            </p:txEl>
                                          </p:spTgt>
                                        </p:tgtEl>
                                        <p:attrNameLst>
                                          <p:attrName>style.visibility</p:attrName>
                                        </p:attrNameLst>
                                      </p:cBhvr>
                                      <p:to>
                                        <p:strVal val="visible"/>
                                      </p:to>
                                    </p:set>
                                    <p:animEffect transition="in" filter="blinds(horizontal)">
                                      <p:cBhvr>
                                        <p:cTn id="50" dur="500"/>
                                        <p:tgtEl>
                                          <p:spTgt spid="584707">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84707">
                                            <p:txEl>
                                              <p:pRg st="10" end="10"/>
                                            </p:txEl>
                                          </p:spTgt>
                                        </p:tgtEl>
                                        <p:attrNameLst>
                                          <p:attrName>style.visibility</p:attrName>
                                        </p:attrNameLst>
                                      </p:cBhvr>
                                      <p:to>
                                        <p:strVal val="visible"/>
                                      </p:to>
                                    </p:set>
                                    <p:animEffect transition="in" filter="blinds(horizontal)">
                                      <p:cBhvr>
                                        <p:cTn id="55" dur="500"/>
                                        <p:tgtEl>
                                          <p:spTgt spid="584707">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84707">
                                            <p:txEl>
                                              <p:pRg st="11" end="11"/>
                                            </p:txEl>
                                          </p:spTgt>
                                        </p:tgtEl>
                                        <p:attrNameLst>
                                          <p:attrName>style.visibility</p:attrName>
                                        </p:attrNameLst>
                                      </p:cBhvr>
                                      <p:to>
                                        <p:strVal val="visible"/>
                                      </p:to>
                                    </p:set>
                                    <p:animEffect transition="in" filter="blinds(horizontal)">
                                      <p:cBhvr>
                                        <p:cTn id="60" dur="500"/>
                                        <p:tgtEl>
                                          <p:spTgt spid="584707">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84707">
                                            <p:txEl>
                                              <p:pRg st="12" end="12"/>
                                            </p:txEl>
                                          </p:spTgt>
                                        </p:tgtEl>
                                        <p:attrNameLst>
                                          <p:attrName>style.visibility</p:attrName>
                                        </p:attrNameLst>
                                      </p:cBhvr>
                                      <p:to>
                                        <p:strVal val="visible"/>
                                      </p:to>
                                    </p:set>
                                    <p:animEffect transition="in" filter="blinds(horizontal)">
                                      <p:cBhvr>
                                        <p:cTn id="65" dur="500"/>
                                        <p:tgtEl>
                                          <p:spTgt spid="58470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00100" y="142875"/>
            <a:ext cx="6707188" cy="422275"/>
          </a:xfrm>
        </p:spPr>
        <p:txBody>
          <a:bodyPr/>
          <a:lstStyle/>
          <a:p>
            <a:r>
              <a:rPr lang="en-US" altLang="zh-CN" smtClean="0">
                <a:ea typeface="宋体" panose="02010600030101010101" pitchFamily="2" charset="-122"/>
                <a:cs typeface="Arial" panose="020B0604020202020204" pitchFamily="34" charset="0"/>
              </a:rPr>
              <a:t>I/O</a:t>
            </a:r>
            <a:r>
              <a:rPr lang="zh-CN" altLang="en-US" smtClean="0">
                <a:ea typeface="宋体" panose="02010600030101010101" pitchFamily="2" charset="-122"/>
                <a:cs typeface="Arial" panose="020B0604020202020204" pitchFamily="34" charset="0"/>
              </a:rPr>
              <a:t>设备的寻址方式</a:t>
            </a:r>
          </a:p>
        </p:txBody>
      </p:sp>
      <p:sp>
        <p:nvSpPr>
          <p:cNvPr id="227331" name="Rectangle 3"/>
          <p:cNvSpPr>
            <a:spLocks noGrp="1" noChangeArrowheads="1"/>
          </p:cNvSpPr>
          <p:nvPr>
            <p:ph type="body" idx="1"/>
          </p:nvPr>
        </p:nvSpPr>
        <p:spPr>
          <a:xfrm>
            <a:off x="233363" y="2492375"/>
            <a:ext cx="8550275" cy="3270250"/>
          </a:xfrm>
        </p:spPr>
        <p:txBody>
          <a:bodyPr/>
          <a:lstStyle/>
          <a:p>
            <a:pPr marL="342900" indent="-342900">
              <a:spcBef>
                <a:spcPct val="25000"/>
              </a:spcBef>
              <a:buFontTx/>
              <a:buNone/>
            </a:pPr>
            <a:r>
              <a:rPr lang="zh-CN" altLang="en-US" sz="2200" b="0" dirty="0" smtClean="0">
                <a:solidFill>
                  <a:srgbClr val="3333CC"/>
                </a:solidFill>
                <a:ea typeface="宋体" panose="02010600030101010101" pitchFamily="2" charset="-122"/>
              </a:rPr>
              <a:t>     </a:t>
            </a:r>
            <a:r>
              <a:rPr lang="zh-CN" altLang="en-US" dirty="0" smtClean="0">
                <a:solidFill>
                  <a:srgbClr val="D1390F"/>
                </a:solidFill>
                <a:latin typeface="微软雅黑" panose="020B0503020204020204" pitchFamily="34" charset="-122"/>
                <a:ea typeface="微软雅黑" panose="020B0503020204020204" pitchFamily="34" charset="-122"/>
              </a:rPr>
              <a:t>（</a:t>
            </a:r>
            <a:r>
              <a:rPr lang="en-US" altLang="zh-CN" dirty="0" smtClean="0">
                <a:solidFill>
                  <a:srgbClr val="D1390F"/>
                </a:solidFill>
                <a:latin typeface="微软雅黑" panose="020B0503020204020204" pitchFamily="34" charset="-122"/>
                <a:ea typeface="微软雅黑" panose="020B0503020204020204" pitchFamily="34" charset="-122"/>
              </a:rPr>
              <a:t>1</a:t>
            </a:r>
            <a:r>
              <a:rPr lang="zh-CN" altLang="en-US" dirty="0" smtClean="0">
                <a:solidFill>
                  <a:srgbClr val="D1390F"/>
                </a:solidFill>
                <a:latin typeface="微软雅黑" panose="020B0503020204020204" pitchFamily="34" charset="-122"/>
                <a:ea typeface="微软雅黑" panose="020B0503020204020204" pitchFamily="34" charset="-122"/>
              </a:rPr>
              <a:t>）统一编址方式（内存映射方式）</a:t>
            </a:r>
          </a:p>
          <a:p>
            <a:pPr marL="742950" lvl="1" indent="-285750" algn="just">
              <a:spcBef>
                <a:spcPct val="25000"/>
              </a:spcBef>
              <a:buFontTx/>
              <a:buNone/>
            </a:pPr>
            <a:r>
              <a:rPr lang="zh-CN" altLang="en-US" dirty="0" smtClean="0">
                <a:latin typeface="微软雅黑" panose="020B0503020204020204" pitchFamily="34" charset="-122"/>
                <a:ea typeface="微软雅黑" panose="020B0503020204020204" pitchFamily="34" charset="-122"/>
              </a:rPr>
              <a:t>    </a:t>
            </a:r>
            <a:r>
              <a:rPr lang="zh-CN" altLang="en-US" dirty="0" smtClean="0">
                <a:solidFill>
                  <a:srgbClr val="006600"/>
                </a:solidFill>
                <a:latin typeface="微软雅黑" panose="020B0503020204020204" pitchFamily="34" charset="-122"/>
                <a:ea typeface="微软雅黑" panose="020B0503020204020204" pitchFamily="34" charset="-122"/>
              </a:rPr>
              <a:t>与主存空间统一编址，将主存空间分出一部分地址给</a:t>
            </a:r>
            <a:r>
              <a:rPr lang="en-US" altLang="zh-CN" dirty="0" smtClean="0">
                <a:solidFill>
                  <a:srgbClr val="006600"/>
                </a:solidFill>
                <a:latin typeface="微软雅黑" panose="020B0503020204020204" pitchFamily="34" charset="-122"/>
                <a:ea typeface="微软雅黑" panose="020B0503020204020204" pitchFamily="34" charset="-122"/>
              </a:rPr>
              <a:t>I/O</a:t>
            </a:r>
            <a:r>
              <a:rPr lang="zh-CN" altLang="en-US" dirty="0" smtClean="0">
                <a:solidFill>
                  <a:srgbClr val="006600"/>
                </a:solidFill>
                <a:latin typeface="微软雅黑" panose="020B0503020204020204" pitchFamily="34" charset="-122"/>
                <a:ea typeface="微软雅黑" panose="020B0503020204020204" pitchFamily="34" charset="-122"/>
              </a:rPr>
              <a:t>端口进行编号。</a:t>
            </a:r>
          </a:p>
          <a:p>
            <a:pPr marL="742950" lvl="1" indent="-285750" algn="just">
              <a:spcBef>
                <a:spcPct val="25000"/>
              </a:spcBef>
              <a:buFontTx/>
              <a:buNone/>
            </a:pPr>
            <a:r>
              <a:rPr lang="zh-CN" altLang="en-US" dirty="0" smtClean="0">
                <a:solidFill>
                  <a:srgbClr val="006600"/>
                </a:solidFill>
                <a:latin typeface="微软雅黑" panose="020B0503020204020204" pitchFamily="34" charset="-122"/>
                <a:ea typeface="微软雅黑" panose="020B0503020204020204" pitchFamily="34" charset="-122"/>
              </a:rPr>
              <a:t>     </a:t>
            </a:r>
            <a:r>
              <a:rPr lang="zh-CN" altLang="en-US" dirty="0" smtClean="0">
                <a:solidFill>
                  <a:srgbClr val="990000"/>
                </a:solidFill>
                <a:latin typeface="微软雅黑" panose="020B0503020204020204" pitchFamily="34" charset="-122"/>
                <a:ea typeface="微软雅黑" panose="020B0503020204020204" pitchFamily="34" charset="-122"/>
              </a:rPr>
              <a:t>（该方法是将</a:t>
            </a:r>
            <a:r>
              <a:rPr lang="en-US" altLang="zh-CN" dirty="0" smtClean="0">
                <a:solidFill>
                  <a:srgbClr val="990000"/>
                </a:solidFill>
                <a:latin typeface="微软雅黑" panose="020B0503020204020204" pitchFamily="34" charset="-122"/>
                <a:ea typeface="微软雅黑" panose="020B0503020204020204" pitchFamily="34" charset="-122"/>
              </a:rPr>
              <a:t>I/O</a:t>
            </a:r>
            <a:r>
              <a:rPr lang="zh-CN" altLang="en-US" dirty="0" smtClean="0">
                <a:solidFill>
                  <a:srgbClr val="990000"/>
                </a:solidFill>
                <a:latin typeface="微软雅黑" panose="020B0503020204020204" pitchFamily="34" charset="-122"/>
                <a:ea typeface="微软雅黑" panose="020B0503020204020204" pitchFamily="34" charset="-122"/>
              </a:rPr>
              <a:t>端口映射到某主存区域，故也称为“存储器映射方式”）</a:t>
            </a:r>
          </a:p>
          <a:p>
            <a:pPr marL="742950" lvl="1" indent="-285750" algn="just">
              <a:spcBef>
                <a:spcPct val="25000"/>
              </a:spcBef>
              <a:buFontTx/>
              <a:buNone/>
            </a:pPr>
            <a:r>
              <a:rPr lang="zh-CN" altLang="en-US" dirty="0" smtClean="0">
                <a:solidFill>
                  <a:srgbClr val="006600"/>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例如，</a:t>
            </a:r>
            <a:r>
              <a:rPr lang="en-US" altLang="zh-CN" dirty="0" smtClean="0">
                <a:solidFill>
                  <a:schemeClr val="tx1"/>
                </a:solidFill>
                <a:latin typeface="微软雅黑" panose="020B0503020204020204" pitchFamily="34" charset="-122"/>
                <a:ea typeface="微软雅黑" panose="020B0503020204020204" pitchFamily="34" charset="-122"/>
              </a:rPr>
              <a:t>RISC</a:t>
            </a:r>
            <a:r>
              <a:rPr lang="zh-CN" altLang="en-US" dirty="0" smtClean="0">
                <a:solidFill>
                  <a:schemeClr val="tx1"/>
                </a:solidFill>
                <a:latin typeface="微软雅黑" panose="020B0503020204020204" pitchFamily="34" charset="-122"/>
                <a:ea typeface="微软雅黑" panose="020B0503020204020204" pitchFamily="34" charset="-122"/>
              </a:rPr>
              <a:t>机器、</a:t>
            </a:r>
            <a:r>
              <a:rPr lang="en-US" altLang="zh-CN" dirty="0" smtClean="0">
                <a:solidFill>
                  <a:schemeClr val="tx1"/>
                </a:solidFill>
                <a:latin typeface="微软雅黑" panose="020B0503020204020204" pitchFamily="34" charset="-122"/>
                <a:ea typeface="微软雅黑" panose="020B0503020204020204" pitchFamily="34" charset="-122"/>
              </a:rPr>
              <a:t>Motorola</a:t>
            </a:r>
            <a:r>
              <a:rPr lang="zh-CN" altLang="en-US" dirty="0" smtClean="0">
                <a:solidFill>
                  <a:schemeClr val="tx1"/>
                </a:solidFill>
                <a:latin typeface="微软雅黑" panose="020B0503020204020204" pitchFamily="34" charset="-122"/>
                <a:ea typeface="微软雅黑" panose="020B0503020204020204" pitchFamily="34" charset="-122"/>
              </a:rPr>
              <a:t>公司的处理器等采用该方案</a:t>
            </a:r>
          </a:p>
          <a:p>
            <a:pPr marL="742950" lvl="1" indent="-285750" algn="just">
              <a:spcBef>
                <a:spcPct val="25000"/>
              </a:spcBef>
              <a:buFontTx/>
              <a:buNone/>
            </a:pPr>
            <a:r>
              <a:rPr lang="zh-CN" altLang="en-US" dirty="0" smtClean="0">
                <a:solidFill>
                  <a:srgbClr val="D1390F"/>
                </a:solidFill>
                <a:latin typeface="微软雅黑" panose="020B0503020204020204" pitchFamily="34" charset="-122"/>
                <a:ea typeface="微软雅黑" panose="020B0503020204020204" pitchFamily="34" charset="-122"/>
              </a:rPr>
              <a:t>（</a:t>
            </a:r>
            <a:r>
              <a:rPr lang="en-US" altLang="zh-CN" dirty="0" smtClean="0">
                <a:solidFill>
                  <a:srgbClr val="D1390F"/>
                </a:solidFill>
                <a:latin typeface="微软雅黑" panose="020B0503020204020204" pitchFamily="34" charset="-122"/>
                <a:ea typeface="微软雅黑" panose="020B0503020204020204" pitchFamily="34" charset="-122"/>
              </a:rPr>
              <a:t>2</a:t>
            </a:r>
            <a:r>
              <a:rPr lang="zh-CN" altLang="en-US" dirty="0" smtClean="0">
                <a:solidFill>
                  <a:srgbClr val="D1390F"/>
                </a:solidFill>
                <a:latin typeface="微软雅黑" panose="020B0503020204020204" pitchFamily="34" charset="-122"/>
                <a:ea typeface="微软雅黑" panose="020B0503020204020204" pitchFamily="34" charset="-122"/>
              </a:rPr>
              <a:t>）独立编址方式（使用专门的</a:t>
            </a:r>
            <a:r>
              <a:rPr lang="en-US" altLang="zh-CN" dirty="0" smtClean="0">
                <a:solidFill>
                  <a:srgbClr val="D1390F"/>
                </a:solidFill>
                <a:latin typeface="微软雅黑" panose="020B0503020204020204" pitchFamily="34" charset="-122"/>
                <a:ea typeface="微软雅黑" panose="020B0503020204020204" pitchFamily="34" charset="-122"/>
              </a:rPr>
              <a:t>I/O</a:t>
            </a:r>
            <a:r>
              <a:rPr lang="zh-CN" altLang="en-US" dirty="0" smtClean="0">
                <a:solidFill>
                  <a:srgbClr val="D1390F"/>
                </a:solidFill>
                <a:latin typeface="微软雅黑" panose="020B0503020204020204" pitchFamily="34" charset="-122"/>
                <a:ea typeface="微软雅黑" panose="020B0503020204020204" pitchFamily="34" charset="-122"/>
              </a:rPr>
              <a:t>指令方式）</a:t>
            </a:r>
          </a:p>
          <a:p>
            <a:pPr marL="742950" lvl="1" indent="-285750" algn="just">
              <a:spcBef>
                <a:spcPct val="25000"/>
              </a:spcBef>
              <a:buFontTx/>
              <a:buNone/>
            </a:pPr>
            <a:r>
              <a:rPr lang="zh-CN" altLang="en-US" dirty="0" smtClean="0">
                <a:solidFill>
                  <a:srgbClr val="56C61E"/>
                </a:solidFill>
                <a:latin typeface="微软雅黑" panose="020B0503020204020204" pitchFamily="34" charset="-122"/>
                <a:ea typeface="微软雅黑" panose="020B0503020204020204" pitchFamily="34" charset="-122"/>
              </a:rPr>
              <a:t>    </a:t>
            </a:r>
            <a:r>
              <a:rPr lang="zh-CN" altLang="en-US" dirty="0" smtClean="0">
                <a:solidFill>
                  <a:srgbClr val="006600"/>
                </a:solidFill>
                <a:latin typeface="微软雅黑" panose="020B0503020204020204" pitchFamily="34" charset="-122"/>
                <a:ea typeface="微软雅黑" panose="020B0503020204020204" pitchFamily="34" charset="-122"/>
              </a:rPr>
              <a:t>不和主存单元一起编号，而是单独编号，使成为一个独立的</a:t>
            </a:r>
            <a:r>
              <a:rPr lang="en-US" altLang="zh-CN" dirty="0" smtClean="0">
                <a:solidFill>
                  <a:srgbClr val="006600"/>
                </a:solidFill>
                <a:latin typeface="微软雅黑" panose="020B0503020204020204" pitchFamily="34" charset="-122"/>
                <a:ea typeface="微软雅黑" panose="020B0503020204020204" pitchFamily="34" charset="-122"/>
              </a:rPr>
              <a:t>I/O</a:t>
            </a:r>
            <a:r>
              <a:rPr lang="zh-CN" altLang="en-US" dirty="0" smtClean="0">
                <a:solidFill>
                  <a:srgbClr val="006600"/>
                </a:solidFill>
                <a:latin typeface="微软雅黑" panose="020B0503020204020204" pitchFamily="34" charset="-122"/>
                <a:ea typeface="微软雅黑" panose="020B0503020204020204" pitchFamily="34" charset="-122"/>
              </a:rPr>
              <a:t>地址空间</a:t>
            </a:r>
          </a:p>
          <a:p>
            <a:pPr marL="742950" lvl="1" indent="-285750" algn="just">
              <a:spcBef>
                <a:spcPct val="25000"/>
              </a:spcBef>
              <a:buFontTx/>
              <a:buNone/>
            </a:pPr>
            <a:r>
              <a:rPr lang="zh-CN" altLang="en-US" dirty="0" smtClean="0">
                <a:solidFill>
                  <a:srgbClr val="006600"/>
                </a:solidFill>
                <a:latin typeface="微软雅黑" panose="020B0503020204020204" pitchFamily="34" charset="-122"/>
                <a:ea typeface="微软雅黑" panose="020B0503020204020204" pitchFamily="34" charset="-122"/>
              </a:rPr>
              <a:t>    </a:t>
            </a:r>
            <a:r>
              <a:rPr lang="zh-CN" altLang="en-US" dirty="0" smtClean="0">
                <a:solidFill>
                  <a:srgbClr val="990000"/>
                </a:solidFill>
                <a:latin typeface="微软雅黑" panose="020B0503020204020204" pitchFamily="34" charset="-122"/>
                <a:ea typeface="微软雅黑" panose="020B0503020204020204" pitchFamily="34" charset="-122"/>
              </a:rPr>
              <a:t>（因需专门</a:t>
            </a:r>
            <a:r>
              <a:rPr lang="en-US" altLang="zh-CN" dirty="0" smtClean="0">
                <a:solidFill>
                  <a:srgbClr val="990000"/>
                </a:solidFill>
                <a:latin typeface="微软雅黑" panose="020B0503020204020204" pitchFamily="34" charset="-122"/>
                <a:ea typeface="微软雅黑" panose="020B0503020204020204" pitchFamily="34" charset="-122"/>
              </a:rPr>
              <a:t>I/O</a:t>
            </a:r>
            <a:r>
              <a:rPr lang="zh-CN" altLang="en-US" dirty="0" smtClean="0">
                <a:solidFill>
                  <a:srgbClr val="990000"/>
                </a:solidFill>
                <a:latin typeface="微软雅黑" panose="020B0503020204020204" pitchFamily="34" charset="-122"/>
                <a:ea typeface="微软雅黑" panose="020B0503020204020204" pitchFamily="34" charset="-122"/>
              </a:rPr>
              <a:t>指令，也称为“特殊</a:t>
            </a:r>
            <a:r>
              <a:rPr lang="en-US" altLang="zh-CN" dirty="0" smtClean="0">
                <a:solidFill>
                  <a:srgbClr val="990000"/>
                </a:solidFill>
                <a:latin typeface="微软雅黑" panose="020B0503020204020204" pitchFamily="34" charset="-122"/>
                <a:ea typeface="微软雅黑" panose="020B0503020204020204" pitchFamily="34" charset="-122"/>
              </a:rPr>
              <a:t>I/O</a:t>
            </a:r>
            <a:r>
              <a:rPr lang="zh-CN" altLang="en-US" dirty="0" smtClean="0">
                <a:solidFill>
                  <a:srgbClr val="990000"/>
                </a:solidFill>
                <a:latin typeface="微软雅黑" panose="020B0503020204020204" pitchFamily="34" charset="-122"/>
                <a:ea typeface="微软雅黑" panose="020B0503020204020204" pitchFamily="34" charset="-122"/>
              </a:rPr>
              <a:t>指令方式”）</a:t>
            </a:r>
          </a:p>
          <a:p>
            <a:pPr marL="742950" lvl="1" indent="-285750" algn="just">
              <a:spcBef>
                <a:spcPct val="25000"/>
              </a:spcBef>
              <a:buFontTx/>
              <a:buNone/>
            </a:pPr>
            <a:r>
              <a:rPr lang="zh-CN" altLang="en-US" dirty="0" smtClean="0">
                <a:solidFill>
                  <a:srgbClr val="006600"/>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例如，</a:t>
            </a:r>
            <a:r>
              <a:rPr lang="en-US" altLang="zh-CN" dirty="0" smtClean="0">
                <a:solidFill>
                  <a:schemeClr val="tx1"/>
                </a:solidFill>
                <a:latin typeface="微软雅黑" panose="020B0503020204020204" pitchFamily="34" charset="-122"/>
                <a:ea typeface="微软雅黑" panose="020B0503020204020204" pitchFamily="34" charset="-122"/>
              </a:rPr>
              <a:t>Intel</a:t>
            </a:r>
            <a:r>
              <a:rPr lang="zh-CN" altLang="en-US" dirty="0" smtClean="0">
                <a:solidFill>
                  <a:schemeClr val="tx1"/>
                </a:solidFill>
                <a:latin typeface="微软雅黑" panose="020B0503020204020204" pitchFamily="34" charset="-122"/>
                <a:ea typeface="微软雅黑" panose="020B0503020204020204" pitchFamily="34" charset="-122"/>
              </a:rPr>
              <a:t>公司和</a:t>
            </a:r>
            <a:r>
              <a:rPr lang="en-US" altLang="zh-CN" dirty="0" err="1" smtClean="0">
                <a:solidFill>
                  <a:schemeClr val="tx1"/>
                </a:solidFill>
                <a:latin typeface="微软雅黑" panose="020B0503020204020204" pitchFamily="34" charset="-122"/>
                <a:ea typeface="微软雅黑" panose="020B0503020204020204" pitchFamily="34" charset="-122"/>
              </a:rPr>
              <a:t>Zilog</a:t>
            </a:r>
            <a:r>
              <a:rPr lang="zh-CN" altLang="en-US" dirty="0" smtClean="0">
                <a:solidFill>
                  <a:schemeClr val="tx1"/>
                </a:solidFill>
                <a:latin typeface="微软雅黑" panose="020B0503020204020204" pitchFamily="34" charset="-122"/>
                <a:ea typeface="微软雅黑" panose="020B0503020204020204" pitchFamily="34" charset="-122"/>
              </a:rPr>
              <a:t>公司的处理器就是独立编址方式</a:t>
            </a:r>
          </a:p>
        </p:txBody>
      </p:sp>
      <p:sp>
        <p:nvSpPr>
          <p:cNvPr id="227332" name="Rectangle 4"/>
          <p:cNvSpPr>
            <a:spLocks noChangeArrowheads="1"/>
          </p:cNvSpPr>
          <p:nvPr/>
        </p:nvSpPr>
        <p:spPr bwMode="auto">
          <a:xfrm>
            <a:off x="298450" y="860425"/>
            <a:ext cx="8485188"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105000"/>
              </a:lnSpc>
              <a:spcBef>
                <a:spcPct val="20000"/>
              </a:spcBef>
              <a:buClr>
                <a:schemeClr val="hlink"/>
              </a:buClr>
              <a:buSzPct val="80000"/>
              <a:buFontTx/>
              <a:buChar char="•"/>
            </a:pPr>
            <a:r>
              <a:rPr kumimoji="1" lang="zh-CN" altLang="en-US" sz="1800">
                <a:solidFill>
                  <a:srgbClr val="3333CC"/>
                </a:solidFill>
                <a:latin typeface="Arial" panose="020B0604020202020204" pitchFamily="34" charset="0"/>
                <a:ea typeface="宋体" panose="02010600030101010101" pitchFamily="2" charset="-122"/>
              </a:rPr>
              <a:t>  </a:t>
            </a:r>
            <a:r>
              <a:rPr kumimoji="1" lang="zh-CN" altLang="en-US" sz="1900">
                <a:solidFill>
                  <a:srgbClr val="3333CC"/>
                </a:solidFill>
                <a:latin typeface="Arial" panose="020B0604020202020204" pitchFamily="34" charset="0"/>
                <a:ea typeface="黑体" panose="02010609060101010101" pitchFamily="49" charset="-122"/>
              </a:rPr>
              <a:t>对</a:t>
            </a:r>
            <a:r>
              <a:rPr kumimoji="1" lang="en-US" altLang="zh-CN" sz="1900">
                <a:solidFill>
                  <a:srgbClr val="3333CC"/>
                </a:solidFill>
                <a:latin typeface="Arial" panose="020B0604020202020204" pitchFamily="34" charset="0"/>
                <a:ea typeface="黑体" panose="02010609060101010101" pitchFamily="49" charset="-122"/>
              </a:rPr>
              <a:t>I/O</a:t>
            </a:r>
            <a:r>
              <a:rPr kumimoji="1" lang="zh-CN" altLang="en-US" sz="1900">
                <a:solidFill>
                  <a:srgbClr val="3333CC"/>
                </a:solidFill>
                <a:latin typeface="Arial" panose="020B0604020202020204" pitchFamily="34" charset="0"/>
                <a:ea typeface="黑体" panose="02010609060101010101" pitchFamily="49" charset="-122"/>
              </a:rPr>
              <a:t>端口读写，就是向</a:t>
            </a:r>
            <a:r>
              <a:rPr kumimoji="1" lang="en-US" altLang="zh-CN" sz="1900">
                <a:solidFill>
                  <a:srgbClr val="3333CC"/>
                </a:solidFill>
                <a:latin typeface="Arial" panose="020B0604020202020204" pitchFamily="34" charset="0"/>
                <a:ea typeface="黑体" panose="02010609060101010101" pitchFamily="49" charset="-122"/>
              </a:rPr>
              <a:t>I/O</a:t>
            </a:r>
            <a:r>
              <a:rPr kumimoji="1" lang="zh-CN" altLang="en-US" sz="1900">
                <a:solidFill>
                  <a:srgbClr val="3333CC"/>
                </a:solidFill>
                <a:latin typeface="Arial" panose="020B0604020202020204" pitchFamily="34" charset="0"/>
                <a:ea typeface="黑体" panose="02010609060101010101" pitchFamily="49" charset="-122"/>
              </a:rPr>
              <a:t>设备送出命令或从设备取得状态或读</a:t>
            </a:r>
            <a:r>
              <a:rPr kumimoji="1" lang="en-US" altLang="zh-CN" sz="1900">
                <a:solidFill>
                  <a:srgbClr val="3333CC"/>
                </a:solidFill>
                <a:latin typeface="Arial" panose="020B0604020202020204" pitchFamily="34" charset="0"/>
                <a:ea typeface="黑体" panose="02010609060101010101" pitchFamily="49" charset="-122"/>
              </a:rPr>
              <a:t>/</a:t>
            </a:r>
            <a:r>
              <a:rPr kumimoji="1" lang="zh-CN" altLang="en-US" sz="1900">
                <a:solidFill>
                  <a:srgbClr val="3333CC"/>
                </a:solidFill>
                <a:latin typeface="Arial" panose="020B0604020202020204" pitchFamily="34" charset="0"/>
                <a:ea typeface="黑体" panose="02010609060101010101" pitchFamily="49" charset="-122"/>
              </a:rPr>
              <a:t>写设备数据</a:t>
            </a:r>
          </a:p>
          <a:p>
            <a:pPr eaLnBrk="1" hangingPunct="1">
              <a:lnSpc>
                <a:spcPct val="105000"/>
              </a:lnSpc>
              <a:spcBef>
                <a:spcPct val="20000"/>
              </a:spcBef>
              <a:buClr>
                <a:schemeClr val="hlink"/>
              </a:buClr>
              <a:buSzPct val="80000"/>
              <a:buFontTx/>
              <a:buChar char="•"/>
            </a:pPr>
            <a:r>
              <a:rPr kumimoji="1" lang="zh-CN" altLang="en-US" sz="1900">
                <a:solidFill>
                  <a:srgbClr val="3333CC"/>
                </a:solidFill>
                <a:latin typeface="Arial" panose="020B0604020202020204" pitchFamily="34" charset="0"/>
                <a:ea typeface="黑体" panose="02010609060101010101" pitchFamily="49" charset="-122"/>
              </a:rPr>
              <a:t>  一个</a:t>
            </a:r>
            <a:r>
              <a:rPr kumimoji="1" lang="en-US" altLang="zh-CN" sz="1900">
                <a:solidFill>
                  <a:srgbClr val="3333CC"/>
                </a:solidFill>
                <a:latin typeface="Arial" panose="020B0604020202020204" pitchFamily="34" charset="0"/>
                <a:ea typeface="黑体" panose="02010609060101010101" pitchFamily="49" charset="-122"/>
              </a:rPr>
              <a:t>I/O</a:t>
            </a:r>
            <a:r>
              <a:rPr kumimoji="1" lang="zh-CN" altLang="en-US" sz="1900">
                <a:solidFill>
                  <a:srgbClr val="3333CC"/>
                </a:solidFill>
                <a:latin typeface="Arial" panose="020B0604020202020204" pitchFamily="34" charset="0"/>
                <a:ea typeface="黑体" panose="02010609060101010101" pitchFamily="49" charset="-122"/>
              </a:rPr>
              <a:t>控制器可能会占有多个端口地址</a:t>
            </a:r>
          </a:p>
          <a:p>
            <a:pPr eaLnBrk="1" hangingPunct="1">
              <a:lnSpc>
                <a:spcPct val="105000"/>
              </a:lnSpc>
              <a:spcBef>
                <a:spcPct val="20000"/>
              </a:spcBef>
              <a:buClr>
                <a:schemeClr val="hlink"/>
              </a:buClr>
              <a:buSzPct val="80000"/>
              <a:buFontTx/>
              <a:buChar char="•"/>
            </a:pPr>
            <a:r>
              <a:rPr kumimoji="1" lang="en-US" altLang="zh-CN" sz="1900">
                <a:solidFill>
                  <a:srgbClr val="3333CC"/>
                </a:solidFill>
                <a:latin typeface="Arial" panose="020B0604020202020204" pitchFamily="34" charset="0"/>
                <a:ea typeface="黑体" panose="02010609060101010101" pitchFamily="49" charset="-122"/>
              </a:rPr>
              <a:t>  I/O</a:t>
            </a:r>
            <a:r>
              <a:rPr kumimoji="1" lang="zh-CN" altLang="en-US" sz="1900">
                <a:solidFill>
                  <a:srgbClr val="3333CC"/>
                </a:solidFill>
                <a:latin typeface="Arial" panose="020B0604020202020204" pitchFamily="34" charset="0"/>
                <a:ea typeface="黑体" panose="02010609060101010101" pitchFamily="49" charset="-122"/>
              </a:rPr>
              <a:t>端口必须编号后，</a:t>
            </a:r>
            <a:r>
              <a:rPr kumimoji="1" lang="en-US" altLang="zh-CN" sz="1900">
                <a:solidFill>
                  <a:srgbClr val="3333CC"/>
                </a:solidFill>
                <a:latin typeface="Arial" panose="020B0604020202020204" pitchFamily="34" charset="0"/>
                <a:ea typeface="黑体" panose="02010609060101010101" pitchFamily="49" charset="-122"/>
              </a:rPr>
              <a:t>CPU</a:t>
            </a:r>
            <a:r>
              <a:rPr kumimoji="1" lang="zh-CN" altLang="en-US" sz="1900">
                <a:solidFill>
                  <a:srgbClr val="3333CC"/>
                </a:solidFill>
                <a:latin typeface="Arial" panose="020B0604020202020204" pitchFamily="34" charset="0"/>
                <a:ea typeface="黑体" panose="02010609060101010101" pitchFamily="49" charset="-122"/>
              </a:rPr>
              <a:t>才能访问它</a:t>
            </a:r>
          </a:p>
          <a:p>
            <a:pPr eaLnBrk="1" hangingPunct="1">
              <a:lnSpc>
                <a:spcPct val="105000"/>
              </a:lnSpc>
              <a:spcBef>
                <a:spcPct val="20000"/>
              </a:spcBef>
              <a:buClr>
                <a:schemeClr val="hlink"/>
              </a:buClr>
              <a:buSzPct val="80000"/>
              <a:buFontTx/>
              <a:buChar char="•"/>
            </a:pPr>
            <a:r>
              <a:rPr kumimoji="1" lang="en-US" altLang="zh-CN" sz="1900">
                <a:solidFill>
                  <a:srgbClr val="3333CC"/>
                </a:solidFill>
                <a:latin typeface="Arial" panose="020B0604020202020204" pitchFamily="34" charset="0"/>
                <a:ea typeface="黑体" panose="02010609060101010101" pitchFamily="49" charset="-122"/>
              </a:rPr>
              <a:t>  I/O</a:t>
            </a:r>
            <a:r>
              <a:rPr kumimoji="1" lang="zh-CN" altLang="en-US" sz="1900">
                <a:solidFill>
                  <a:srgbClr val="3333CC"/>
                </a:solidFill>
                <a:latin typeface="Arial" panose="020B0604020202020204" pitchFamily="34" charset="0"/>
                <a:ea typeface="黑体" panose="02010609060101010101" pitchFamily="49" charset="-122"/>
              </a:rPr>
              <a:t>设备的寻址方式就是</a:t>
            </a:r>
            <a:r>
              <a:rPr kumimoji="1" lang="en-US" altLang="zh-CN" sz="1900">
                <a:solidFill>
                  <a:srgbClr val="3333CC"/>
                </a:solidFill>
                <a:latin typeface="Arial" panose="020B0604020202020204" pitchFamily="34" charset="0"/>
                <a:ea typeface="黑体" panose="02010609060101010101" pitchFamily="49" charset="-122"/>
              </a:rPr>
              <a:t>I/O</a:t>
            </a:r>
            <a:r>
              <a:rPr kumimoji="1" lang="zh-CN" altLang="en-US" sz="1900">
                <a:solidFill>
                  <a:srgbClr val="3333CC"/>
                </a:solidFill>
                <a:latin typeface="Arial" panose="020B0604020202020204" pitchFamily="34" charset="0"/>
                <a:ea typeface="黑体" panose="02010609060101010101" pitchFamily="49" charset="-122"/>
              </a:rPr>
              <a:t>端口的编号方式</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0994CCA-B23C-4871-8369-67DA99410A0A}" type="slidenum">
              <a:rPr lang="zh-CN" altLang="en-US" sz="1200">
                <a:solidFill>
                  <a:srgbClr val="898989"/>
                </a:solidFill>
              </a:rPr>
              <a:pPr/>
              <a:t>30</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7332">
                                            <p:txEl>
                                              <p:pRg st="0" end="0"/>
                                            </p:txEl>
                                          </p:spTgt>
                                        </p:tgtEl>
                                        <p:attrNameLst>
                                          <p:attrName>style.visibility</p:attrName>
                                        </p:attrNameLst>
                                      </p:cBhvr>
                                      <p:to>
                                        <p:strVal val="visible"/>
                                      </p:to>
                                    </p:set>
                                    <p:animEffect transition="in" filter="blinds(horizontal)">
                                      <p:cBhvr>
                                        <p:cTn id="7" dur="500"/>
                                        <p:tgtEl>
                                          <p:spTgt spid="2273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7332">
                                            <p:txEl>
                                              <p:pRg st="1" end="1"/>
                                            </p:txEl>
                                          </p:spTgt>
                                        </p:tgtEl>
                                        <p:attrNameLst>
                                          <p:attrName>style.visibility</p:attrName>
                                        </p:attrNameLst>
                                      </p:cBhvr>
                                      <p:to>
                                        <p:strVal val="visible"/>
                                      </p:to>
                                    </p:set>
                                    <p:animEffect transition="in" filter="blinds(horizontal)">
                                      <p:cBhvr>
                                        <p:cTn id="12" dur="500"/>
                                        <p:tgtEl>
                                          <p:spTgt spid="2273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7332">
                                            <p:txEl>
                                              <p:pRg st="2" end="2"/>
                                            </p:txEl>
                                          </p:spTgt>
                                        </p:tgtEl>
                                        <p:attrNameLst>
                                          <p:attrName>style.visibility</p:attrName>
                                        </p:attrNameLst>
                                      </p:cBhvr>
                                      <p:to>
                                        <p:strVal val="visible"/>
                                      </p:to>
                                    </p:set>
                                    <p:animEffect transition="in" filter="blinds(horizontal)">
                                      <p:cBhvr>
                                        <p:cTn id="17" dur="500"/>
                                        <p:tgtEl>
                                          <p:spTgt spid="2273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7332">
                                            <p:txEl>
                                              <p:pRg st="3" end="3"/>
                                            </p:txEl>
                                          </p:spTgt>
                                        </p:tgtEl>
                                        <p:attrNameLst>
                                          <p:attrName>style.visibility</p:attrName>
                                        </p:attrNameLst>
                                      </p:cBhvr>
                                      <p:to>
                                        <p:strVal val="visible"/>
                                      </p:to>
                                    </p:set>
                                    <p:animEffect transition="in" filter="blinds(horizontal)">
                                      <p:cBhvr>
                                        <p:cTn id="22" dur="500"/>
                                        <p:tgtEl>
                                          <p:spTgt spid="22733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27" dur="500"/>
                                        <p:tgtEl>
                                          <p:spTgt spid="22733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27331">
                                            <p:txEl>
                                              <p:pRg st="1" end="1"/>
                                            </p:txEl>
                                          </p:spTgt>
                                        </p:tgtEl>
                                        <p:attrNameLst>
                                          <p:attrName>style.visibility</p:attrName>
                                        </p:attrNameLst>
                                      </p:cBhvr>
                                      <p:to>
                                        <p:strVal val="visible"/>
                                      </p:to>
                                    </p:set>
                                    <p:animEffect transition="in" filter="checkerboard(across)">
                                      <p:cBhvr>
                                        <p:cTn id="32" dur="500"/>
                                        <p:tgtEl>
                                          <p:spTgt spid="22733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27331">
                                            <p:txEl>
                                              <p:pRg st="2" end="2"/>
                                            </p:txEl>
                                          </p:spTgt>
                                        </p:tgtEl>
                                        <p:attrNameLst>
                                          <p:attrName>style.visibility</p:attrName>
                                        </p:attrNameLst>
                                      </p:cBhvr>
                                      <p:to>
                                        <p:strVal val="visible"/>
                                      </p:to>
                                    </p:set>
                                    <p:animEffect transition="in" filter="checkerboard(across)">
                                      <p:cBhvr>
                                        <p:cTn id="37" dur="500"/>
                                        <p:tgtEl>
                                          <p:spTgt spid="227331">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42" dur="500"/>
                                        <p:tgtEl>
                                          <p:spTgt spid="227331">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47" dur="500"/>
                                        <p:tgtEl>
                                          <p:spTgt spid="227331">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27331">
                                            <p:txEl>
                                              <p:pRg st="5" end="5"/>
                                            </p:txEl>
                                          </p:spTgt>
                                        </p:tgtEl>
                                        <p:attrNameLst>
                                          <p:attrName>style.visibility</p:attrName>
                                        </p:attrNameLst>
                                      </p:cBhvr>
                                      <p:to>
                                        <p:strVal val="visible"/>
                                      </p:to>
                                    </p:set>
                                    <p:animEffect transition="in" filter="checkerboard(across)">
                                      <p:cBhvr>
                                        <p:cTn id="52" dur="500"/>
                                        <p:tgtEl>
                                          <p:spTgt spid="227331">
                                            <p:txEl>
                                              <p:pRg st="5" end="5"/>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227331">
                                            <p:txEl>
                                              <p:pRg st="6" end="6"/>
                                            </p:txEl>
                                          </p:spTgt>
                                        </p:tgtEl>
                                        <p:attrNameLst>
                                          <p:attrName>style.visibility</p:attrName>
                                        </p:attrNameLst>
                                      </p:cBhvr>
                                      <p:to>
                                        <p:strVal val="visible"/>
                                      </p:to>
                                    </p:set>
                                    <p:animEffect transition="in" filter="checkerboard(across)">
                                      <p:cBhvr>
                                        <p:cTn id="57" dur="500"/>
                                        <p:tgtEl>
                                          <p:spTgt spid="227331">
                                            <p:txEl>
                                              <p:pRg st="6" end="6"/>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27331">
                                            <p:txEl>
                                              <p:pRg st="7" end="7"/>
                                            </p:txEl>
                                          </p:spTgt>
                                        </p:tgtEl>
                                        <p:attrNameLst>
                                          <p:attrName>style.visibility</p:attrName>
                                        </p:attrNameLst>
                                      </p:cBhvr>
                                      <p:to>
                                        <p:strVal val="visible"/>
                                      </p:to>
                                    </p:set>
                                    <p:animEffect transition="in" filter="blinds(horizontal)">
                                      <p:cBhvr>
                                        <p:cTn id="62" dur="500"/>
                                        <p:tgtEl>
                                          <p:spTgt spid="2273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76238" y="193675"/>
            <a:ext cx="2922587" cy="422275"/>
          </a:xfrm>
        </p:spPr>
        <p:txBody>
          <a:bodyPr/>
          <a:lstStyle/>
          <a:p>
            <a:r>
              <a:rPr lang="zh-CN" altLang="en-US" smtClean="0">
                <a:latin typeface="宋体" panose="02010600030101010101" pitchFamily="2" charset="-122"/>
                <a:ea typeface="宋体" panose="02010600030101010101" pitchFamily="2" charset="-122"/>
              </a:rPr>
              <a:t>统一编址方式</a:t>
            </a:r>
          </a:p>
        </p:txBody>
      </p:sp>
      <p:sp>
        <p:nvSpPr>
          <p:cNvPr id="65539" name="Rectangle 3"/>
          <p:cNvSpPr>
            <a:spLocks noGrp="1" noChangeArrowheads="1"/>
          </p:cNvSpPr>
          <p:nvPr>
            <p:ph type="body" idx="1"/>
          </p:nvPr>
        </p:nvSpPr>
        <p:spPr>
          <a:xfrm>
            <a:off x="304800" y="309563"/>
            <a:ext cx="3433763" cy="4327525"/>
          </a:xfrm>
        </p:spPr>
        <p:txBody>
          <a:bodyPr/>
          <a:lstStyle/>
          <a:p>
            <a:pPr marL="342900" indent="-342900">
              <a:buFontTx/>
              <a:buNone/>
            </a:pPr>
            <a:endParaRPr lang="zh-CN" altLang="en-US" sz="2200" dirty="0" smtClean="0">
              <a:latin typeface="宋体" panose="02010600030101010101" pitchFamily="2" charset="-122"/>
              <a:ea typeface="宋体" panose="02010600030101010101" pitchFamily="2" charset="-122"/>
            </a:endParaRPr>
          </a:p>
          <a:p>
            <a:pPr marL="342900" indent="-342900">
              <a:lnSpc>
                <a:spcPct val="115000"/>
              </a:lnSpc>
              <a:spcBef>
                <a:spcPct val="40000"/>
              </a:spcBef>
            </a:pPr>
            <a:r>
              <a:rPr lang="en-US" altLang="zh-CN" sz="2000" dirty="0" smtClean="0">
                <a:solidFill>
                  <a:srgbClr val="0000FF"/>
                </a:solidFill>
                <a:ea typeface="黑体" panose="02010609060101010101" pitchFamily="49" charset="-122"/>
              </a:rPr>
              <a:t>CPU</a:t>
            </a:r>
            <a:r>
              <a:rPr lang="zh-CN" altLang="en-US" sz="2000" dirty="0" smtClean="0">
                <a:solidFill>
                  <a:srgbClr val="0000FF"/>
                </a:solidFill>
                <a:ea typeface="黑体" panose="02010609060101010101" pitchFamily="49" charset="-122"/>
              </a:rPr>
              <a:t>不直接通过读写控制信号</a:t>
            </a:r>
            <a:r>
              <a:rPr lang="en-US" altLang="zh-CN" sz="2000" dirty="0" smtClean="0">
                <a:solidFill>
                  <a:srgbClr val="0000FF"/>
                </a:solidFill>
                <a:ea typeface="黑体" panose="02010609060101010101" pitchFamily="49" charset="-122"/>
              </a:rPr>
              <a:t>IOR</a:t>
            </a:r>
            <a:r>
              <a:rPr lang="zh-CN" altLang="en-US" sz="2000" dirty="0" smtClean="0">
                <a:solidFill>
                  <a:srgbClr val="0000FF"/>
                </a:solidFill>
                <a:ea typeface="黑体" panose="02010609060101010101" pitchFamily="49" charset="-122"/>
              </a:rPr>
              <a:t>、 </a:t>
            </a:r>
            <a:r>
              <a:rPr lang="en-US" altLang="zh-CN" sz="2000" dirty="0" smtClean="0">
                <a:solidFill>
                  <a:srgbClr val="0000FF"/>
                </a:solidFill>
                <a:ea typeface="黑体" panose="02010609060101010101" pitchFamily="49" charset="-122"/>
              </a:rPr>
              <a:t>IOW</a:t>
            </a:r>
            <a:r>
              <a:rPr lang="zh-CN" altLang="en-US" sz="2000" dirty="0" smtClean="0">
                <a:solidFill>
                  <a:srgbClr val="0000FF"/>
                </a:solidFill>
                <a:ea typeface="黑体" panose="02010609060101010101" pitchFamily="49" charset="-122"/>
              </a:rPr>
              <a:t>对</a:t>
            </a:r>
            <a:r>
              <a:rPr lang="en-US" altLang="zh-CN" sz="2000" dirty="0" smtClean="0">
                <a:solidFill>
                  <a:srgbClr val="0000FF"/>
                </a:solidFill>
                <a:ea typeface="黑体" panose="02010609060101010101" pitchFamily="49" charset="-122"/>
              </a:rPr>
              <a:t>I/O</a:t>
            </a:r>
            <a:r>
              <a:rPr lang="zh-CN" altLang="en-US" sz="2000" dirty="0" smtClean="0">
                <a:solidFill>
                  <a:srgbClr val="0000FF"/>
                </a:solidFill>
                <a:ea typeface="黑体" panose="02010609060101010101" pitchFamily="49" charset="-122"/>
              </a:rPr>
              <a:t>端口读写，而是根据</a:t>
            </a:r>
            <a:r>
              <a:rPr lang="en-US" altLang="zh-CN" sz="2000" dirty="0" smtClean="0">
                <a:solidFill>
                  <a:srgbClr val="0000FF"/>
                </a:solidFill>
                <a:ea typeface="黑体" panose="02010609060101010101" pitchFamily="49" charset="-122"/>
              </a:rPr>
              <a:t>I/O</a:t>
            </a:r>
            <a:r>
              <a:rPr lang="zh-CN" altLang="en-US" sz="2000" dirty="0" smtClean="0">
                <a:solidFill>
                  <a:srgbClr val="0000FF"/>
                </a:solidFill>
                <a:ea typeface="黑体" panose="02010609060101010101" pitchFamily="49" charset="-122"/>
              </a:rPr>
              <a:t>端口在地址空间的位置，通过地址译码来实现。</a:t>
            </a:r>
          </a:p>
          <a:p>
            <a:pPr marL="342900" indent="-342900">
              <a:lnSpc>
                <a:spcPct val="115000"/>
              </a:lnSpc>
              <a:spcBef>
                <a:spcPct val="40000"/>
              </a:spcBef>
            </a:pPr>
            <a:r>
              <a:rPr lang="zh-CN" altLang="en-US" sz="2000" dirty="0" smtClean="0">
                <a:solidFill>
                  <a:srgbClr val="0000FF"/>
                </a:solidFill>
                <a:ea typeface="黑体" panose="02010609060101010101" pitchFamily="49" charset="-122"/>
              </a:rPr>
              <a:t>地址线的高位参与片选控制逻辑。</a:t>
            </a:r>
          </a:p>
          <a:p>
            <a:pPr marL="342900" indent="-342900">
              <a:lnSpc>
                <a:spcPct val="115000"/>
              </a:lnSpc>
              <a:spcBef>
                <a:spcPct val="40000"/>
              </a:spcBef>
            </a:pPr>
            <a:r>
              <a:rPr lang="zh-CN" altLang="en-US" sz="2000" dirty="0" smtClean="0">
                <a:solidFill>
                  <a:srgbClr val="0000FF"/>
                </a:solidFill>
                <a:ea typeface="黑体" panose="02010609060101010101" pitchFamily="49" charset="-122"/>
              </a:rPr>
              <a:t>无需设置专门</a:t>
            </a:r>
            <a:r>
              <a:rPr lang="en-US" altLang="zh-CN" sz="2000" dirty="0" smtClean="0">
                <a:solidFill>
                  <a:srgbClr val="0000FF"/>
                </a:solidFill>
                <a:ea typeface="黑体" panose="02010609060101010101" pitchFamily="49" charset="-122"/>
              </a:rPr>
              <a:t>I/O</a:t>
            </a:r>
            <a:r>
              <a:rPr lang="zh-CN" altLang="en-US" sz="2000" dirty="0" smtClean="0">
                <a:solidFill>
                  <a:srgbClr val="0000FF"/>
                </a:solidFill>
                <a:ea typeface="黑体" panose="02010609060101010101" pitchFamily="49" charset="-122"/>
              </a:rPr>
              <a:t>指令，只要用一般访存指令就可存取</a:t>
            </a:r>
            <a:r>
              <a:rPr lang="en-US" altLang="zh-CN" sz="2000" dirty="0" smtClean="0">
                <a:solidFill>
                  <a:srgbClr val="0000FF"/>
                </a:solidFill>
                <a:ea typeface="黑体" panose="02010609060101010101" pitchFamily="49" charset="-122"/>
              </a:rPr>
              <a:t>I/O</a:t>
            </a:r>
            <a:r>
              <a:rPr lang="zh-CN" altLang="en-US" sz="2000" dirty="0" smtClean="0">
                <a:solidFill>
                  <a:srgbClr val="0000FF"/>
                </a:solidFill>
                <a:ea typeface="黑体" panose="02010609060101010101" pitchFamily="49" charset="-122"/>
              </a:rPr>
              <a:t>端口。</a:t>
            </a:r>
          </a:p>
        </p:txBody>
      </p:sp>
      <p:pic>
        <p:nvPicPr>
          <p:cNvPr id="65540" name="Picture 6" descr="统一编址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363538"/>
            <a:ext cx="5010150" cy="60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Rectangle 10"/>
          <p:cNvSpPr>
            <a:spLocks noChangeArrowheads="1"/>
          </p:cNvSpPr>
          <p:nvPr/>
        </p:nvSpPr>
        <p:spPr bwMode="auto">
          <a:xfrm>
            <a:off x="4803775" y="3079750"/>
            <a:ext cx="4021138" cy="3248025"/>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5542" name="Text Box 11"/>
          <p:cNvSpPr txBox="1">
            <a:spLocks noChangeArrowheads="1"/>
          </p:cNvSpPr>
          <p:nvPr/>
        </p:nvSpPr>
        <p:spPr bwMode="auto">
          <a:xfrm>
            <a:off x="5021263" y="5661025"/>
            <a:ext cx="1757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a:solidFill>
                  <a:srgbClr val="0000FF"/>
                </a:solidFill>
                <a:ea typeface="宋体" panose="02010600030101010101" pitchFamily="2" charset="-122"/>
              </a:rPr>
              <a:t>I/O</a:t>
            </a:r>
            <a:r>
              <a:rPr lang="zh-CN" altLang="en-US">
                <a:solidFill>
                  <a:srgbClr val="0000FF"/>
                </a:solidFill>
                <a:ea typeface="宋体" panose="02010600030101010101" pitchFamily="2" charset="-122"/>
              </a:rPr>
              <a:t>模块</a:t>
            </a:r>
          </a:p>
        </p:txBody>
      </p:sp>
      <p:sp>
        <p:nvSpPr>
          <p:cNvPr id="65543" name="Line 12"/>
          <p:cNvSpPr>
            <a:spLocks noChangeShapeType="1"/>
          </p:cNvSpPr>
          <p:nvPr/>
        </p:nvSpPr>
        <p:spPr bwMode="auto">
          <a:xfrm>
            <a:off x="4716463" y="2147888"/>
            <a:ext cx="2178050" cy="0"/>
          </a:xfrm>
          <a:prstGeom prst="line">
            <a:avLst/>
          </a:prstGeom>
          <a:noFill/>
          <a:ln w="28575">
            <a:solidFill>
              <a:srgbClr val="D139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13"/>
          <p:cNvSpPr>
            <a:spLocks noChangeShapeType="1"/>
          </p:cNvSpPr>
          <p:nvPr/>
        </p:nvSpPr>
        <p:spPr bwMode="auto">
          <a:xfrm>
            <a:off x="5240338" y="2162175"/>
            <a:ext cx="0" cy="1625600"/>
          </a:xfrm>
          <a:prstGeom prst="line">
            <a:avLst/>
          </a:prstGeom>
          <a:noFill/>
          <a:ln w="28575">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Line 14"/>
          <p:cNvSpPr>
            <a:spLocks noChangeShapeType="1"/>
          </p:cNvSpPr>
          <p:nvPr/>
        </p:nvSpPr>
        <p:spPr bwMode="auto">
          <a:xfrm>
            <a:off x="6065838" y="2174875"/>
            <a:ext cx="0" cy="1103313"/>
          </a:xfrm>
          <a:prstGeom prst="line">
            <a:avLst/>
          </a:prstGeom>
          <a:noFill/>
          <a:ln w="28575">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6" name="AutoShape 15"/>
          <p:cNvSpPr>
            <a:spLocks noChangeArrowheads="1"/>
          </p:cNvSpPr>
          <p:nvPr/>
        </p:nvSpPr>
        <p:spPr bwMode="auto">
          <a:xfrm>
            <a:off x="565150" y="4746625"/>
            <a:ext cx="4179888" cy="1220788"/>
          </a:xfrm>
          <a:prstGeom prst="cloudCallout">
            <a:avLst>
              <a:gd name="adj1" fmla="val -44190"/>
              <a:gd name="adj2" fmla="val 31273"/>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900" dirty="0">
                <a:latin typeface="Arial" panose="020B0604020202020204" pitchFamily="34" charset="0"/>
                <a:ea typeface="黑体" panose="02010609060101010101" pitchFamily="49" charset="-122"/>
              </a:rPr>
              <a:t>MEMR</a:t>
            </a:r>
            <a:r>
              <a:rPr lang="zh-CN" altLang="en-US" sz="1900" dirty="0">
                <a:latin typeface="Arial" panose="020B0604020202020204" pitchFamily="34" charset="0"/>
                <a:ea typeface="黑体" panose="02010609060101010101" pitchFamily="49" charset="-122"/>
              </a:rPr>
              <a:t>或</a:t>
            </a:r>
            <a:r>
              <a:rPr lang="en-US" altLang="zh-CN" sz="1900" dirty="0">
                <a:latin typeface="Arial" panose="020B0604020202020204" pitchFamily="34" charset="0"/>
                <a:ea typeface="黑体" panose="02010609060101010101" pitchFamily="49" charset="-122"/>
              </a:rPr>
              <a:t>MEMW</a:t>
            </a:r>
            <a:r>
              <a:rPr lang="zh-CN" altLang="en-US" sz="1900" dirty="0">
                <a:latin typeface="Arial" panose="020B0604020202020204" pitchFamily="34" charset="0"/>
                <a:ea typeface="黑体" panose="02010609060101010101" pitchFamily="49" charset="-122"/>
              </a:rPr>
              <a:t>命令由访存指令发出，</a:t>
            </a:r>
            <a:r>
              <a:rPr lang="en-US" altLang="zh-CN" sz="1900" dirty="0">
                <a:latin typeface="Arial" panose="020B0604020202020204" pitchFamily="34" charset="0"/>
                <a:ea typeface="黑体" panose="02010609060101010101" pitchFamily="49" charset="-122"/>
              </a:rPr>
              <a:t>IOR</a:t>
            </a:r>
            <a:r>
              <a:rPr lang="zh-CN" altLang="en-US" sz="1900" dirty="0">
                <a:latin typeface="Arial" panose="020B0604020202020204" pitchFamily="34" charset="0"/>
                <a:ea typeface="黑体" panose="02010609060101010101" pitchFamily="49" charset="-122"/>
              </a:rPr>
              <a:t>和</a:t>
            </a:r>
            <a:r>
              <a:rPr lang="en-US" altLang="zh-CN" sz="1900" dirty="0">
                <a:latin typeface="Arial" panose="020B0604020202020204" pitchFamily="34" charset="0"/>
                <a:ea typeface="黑体" panose="02010609060101010101" pitchFamily="49" charset="-122"/>
              </a:rPr>
              <a:t>IOW</a:t>
            </a:r>
            <a:r>
              <a:rPr lang="zh-CN" altLang="en-US" sz="1900" dirty="0">
                <a:latin typeface="Arial" panose="020B0604020202020204" pitchFamily="34" charset="0"/>
                <a:ea typeface="黑体" panose="02010609060101010101" pitchFamily="49" charset="-122"/>
              </a:rPr>
              <a:t>命令怎样呢？</a:t>
            </a:r>
          </a:p>
        </p:txBody>
      </p:sp>
      <p:sp>
        <p:nvSpPr>
          <p:cNvPr id="65547" name="Text Box 16"/>
          <p:cNvSpPr txBox="1">
            <a:spLocks noChangeArrowheads="1"/>
          </p:cNvSpPr>
          <p:nvPr/>
        </p:nvSpPr>
        <p:spPr bwMode="auto">
          <a:xfrm>
            <a:off x="1047750" y="6022975"/>
            <a:ext cx="352742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D1390F"/>
                </a:solidFill>
                <a:latin typeface="Arial" panose="020B0604020202020204" pitchFamily="34" charset="0"/>
                <a:ea typeface="黑体" panose="02010609060101010101" pitchFamily="49" charset="-122"/>
              </a:rPr>
              <a:t>也由访存</a:t>
            </a:r>
            <a:r>
              <a:rPr lang="zh-CN" altLang="en-US" sz="1900" dirty="0" smtClean="0">
                <a:solidFill>
                  <a:srgbClr val="D1390F"/>
                </a:solidFill>
                <a:latin typeface="Arial" panose="020B0604020202020204" pitchFamily="34" charset="0"/>
                <a:ea typeface="黑体" panose="02010609060101010101" pitchFamily="49" charset="-122"/>
              </a:rPr>
              <a:t>指令</a:t>
            </a:r>
            <a:r>
              <a:rPr lang="zh-CN" altLang="en-US" sz="1900" dirty="0">
                <a:solidFill>
                  <a:srgbClr val="D1390F"/>
                </a:solidFill>
                <a:latin typeface="Arial" panose="020B0604020202020204" pitchFamily="34" charset="0"/>
                <a:ea typeface="黑体" panose="02010609060101010101" pitchFamily="49" charset="-122"/>
              </a:rPr>
              <a:t>产生</a:t>
            </a:r>
            <a:r>
              <a:rPr lang="zh-CN" altLang="en-US" sz="1900" dirty="0" smtClean="0">
                <a:solidFill>
                  <a:srgbClr val="D1390F"/>
                </a:solidFill>
                <a:latin typeface="Arial" panose="020B0604020202020204" pitchFamily="34" charset="0"/>
                <a:ea typeface="黑体" panose="02010609060101010101" pitchFamily="49" charset="-122"/>
              </a:rPr>
              <a:t>，</a:t>
            </a:r>
            <a:r>
              <a:rPr lang="zh-CN" altLang="en-US" sz="1900" dirty="0">
                <a:solidFill>
                  <a:srgbClr val="D1390F"/>
                </a:solidFill>
                <a:latin typeface="Arial" panose="020B0604020202020204" pitchFamily="34" charset="0"/>
                <a:ea typeface="黑体" panose="02010609060101010101" pitchFamily="49" charset="-122"/>
              </a:rPr>
              <a:t>只是访问的地址范围不同！</a:t>
            </a:r>
          </a:p>
        </p:txBody>
      </p:sp>
      <p:sp>
        <p:nvSpPr>
          <p:cNvPr id="65548" name="Line 17"/>
          <p:cNvSpPr>
            <a:spLocks noChangeShapeType="1"/>
          </p:cNvSpPr>
          <p:nvPr/>
        </p:nvSpPr>
        <p:spPr bwMode="auto">
          <a:xfrm>
            <a:off x="1174750" y="1249363"/>
            <a:ext cx="508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Line 18"/>
          <p:cNvSpPr>
            <a:spLocks noChangeShapeType="1"/>
          </p:cNvSpPr>
          <p:nvPr/>
        </p:nvSpPr>
        <p:spPr bwMode="auto">
          <a:xfrm>
            <a:off x="1976438" y="1250950"/>
            <a:ext cx="508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0" name="Line 19"/>
          <p:cNvSpPr>
            <a:spLocks noChangeShapeType="1"/>
          </p:cNvSpPr>
          <p:nvPr/>
        </p:nvSpPr>
        <p:spPr bwMode="auto">
          <a:xfrm flipV="1">
            <a:off x="1206500" y="4951413"/>
            <a:ext cx="739775" cy="142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1" name="Line 20"/>
          <p:cNvSpPr>
            <a:spLocks noChangeShapeType="1"/>
          </p:cNvSpPr>
          <p:nvPr/>
        </p:nvSpPr>
        <p:spPr bwMode="auto">
          <a:xfrm flipV="1">
            <a:off x="2263775" y="4964113"/>
            <a:ext cx="739775" cy="142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21"/>
          <p:cNvSpPr>
            <a:spLocks noChangeShapeType="1"/>
          </p:cNvSpPr>
          <p:nvPr/>
        </p:nvSpPr>
        <p:spPr bwMode="auto">
          <a:xfrm>
            <a:off x="1450975" y="5545138"/>
            <a:ext cx="609600" cy="142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Line 22"/>
          <p:cNvSpPr>
            <a:spLocks noChangeShapeType="1"/>
          </p:cNvSpPr>
          <p:nvPr/>
        </p:nvSpPr>
        <p:spPr bwMode="auto">
          <a:xfrm flipV="1">
            <a:off x="3003550" y="5268913"/>
            <a:ext cx="4778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9C818B4-E90C-4135-852F-05555B4A3C73}" type="slidenum">
              <a:rPr lang="zh-CN" altLang="en-US" sz="1200">
                <a:solidFill>
                  <a:srgbClr val="898989"/>
                </a:solidFill>
              </a:rPr>
              <a:pPr/>
              <a:t>31</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5548"/>
                                        </p:tgtEl>
                                        <p:attrNameLst>
                                          <p:attrName>style.visibility</p:attrName>
                                        </p:attrNameLst>
                                      </p:cBhvr>
                                      <p:to>
                                        <p:strVal val="visible"/>
                                      </p:to>
                                    </p:set>
                                    <p:animEffect transition="in" filter="wipe(down)">
                                      <p:cBhvr>
                                        <p:cTn id="7" dur="500"/>
                                        <p:tgtEl>
                                          <p:spTgt spid="6554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wipe(down)">
                                      <p:cBhvr>
                                        <p:cTn id="10" dur="500"/>
                                        <p:tgtEl>
                                          <p:spTgt spid="6554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Effect transition="in" filter="wipe(down)">
                                      <p:cBhvr>
                                        <p:cTn id="13" dur="500"/>
                                        <p:tgtEl>
                                          <p:spTgt spid="6553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5539">
                                            <p:txEl>
                                              <p:pRg st="2" end="2"/>
                                            </p:txEl>
                                          </p:spTgt>
                                        </p:tgtEl>
                                        <p:attrNameLst>
                                          <p:attrName>style.visibility</p:attrName>
                                        </p:attrNameLst>
                                      </p:cBhvr>
                                      <p:to>
                                        <p:strVal val="visible"/>
                                      </p:to>
                                    </p:set>
                                    <p:animEffect transition="in" filter="wipe(down)">
                                      <p:cBhvr>
                                        <p:cTn id="18" dur="500"/>
                                        <p:tgtEl>
                                          <p:spTgt spid="6553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5539">
                                            <p:txEl>
                                              <p:pRg st="3" end="3"/>
                                            </p:txEl>
                                          </p:spTgt>
                                        </p:tgtEl>
                                        <p:attrNameLst>
                                          <p:attrName>style.visibility</p:attrName>
                                        </p:attrNameLst>
                                      </p:cBhvr>
                                      <p:to>
                                        <p:strVal val="visible"/>
                                      </p:to>
                                    </p:set>
                                    <p:animEffect transition="in" filter="wipe(down)">
                                      <p:cBhvr>
                                        <p:cTn id="23" dur="500"/>
                                        <p:tgtEl>
                                          <p:spTgt spid="6553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5546"/>
                                        </p:tgtEl>
                                        <p:attrNameLst>
                                          <p:attrName>style.visibility</p:attrName>
                                        </p:attrNameLst>
                                      </p:cBhvr>
                                      <p:to>
                                        <p:strVal val="visible"/>
                                      </p:to>
                                    </p:set>
                                    <p:animEffect transition="in" filter="wipe(down)">
                                      <p:cBhvr>
                                        <p:cTn id="28" dur="500"/>
                                        <p:tgtEl>
                                          <p:spTgt spid="6554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5550"/>
                                        </p:tgtEl>
                                        <p:attrNameLst>
                                          <p:attrName>style.visibility</p:attrName>
                                        </p:attrNameLst>
                                      </p:cBhvr>
                                      <p:to>
                                        <p:strVal val="visible"/>
                                      </p:to>
                                    </p:set>
                                    <p:animEffect transition="in" filter="wipe(down)">
                                      <p:cBhvr>
                                        <p:cTn id="31" dur="500"/>
                                        <p:tgtEl>
                                          <p:spTgt spid="6555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5551"/>
                                        </p:tgtEl>
                                        <p:attrNameLst>
                                          <p:attrName>style.visibility</p:attrName>
                                        </p:attrNameLst>
                                      </p:cBhvr>
                                      <p:to>
                                        <p:strVal val="visible"/>
                                      </p:to>
                                    </p:set>
                                    <p:animEffect transition="in" filter="wipe(down)">
                                      <p:cBhvr>
                                        <p:cTn id="34" dur="500"/>
                                        <p:tgtEl>
                                          <p:spTgt spid="6555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5553"/>
                                        </p:tgtEl>
                                        <p:attrNameLst>
                                          <p:attrName>style.visibility</p:attrName>
                                        </p:attrNameLst>
                                      </p:cBhvr>
                                      <p:to>
                                        <p:strVal val="visible"/>
                                      </p:to>
                                    </p:set>
                                    <p:animEffect transition="in" filter="wipe(down)">
                                      <p:cBhvr>
                                        <p:cTn id="37" dur="500"/>
                                        <p:tgtEl>
                                          <p:spTgt spid="6555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5552"/>
                                        </p:tgtEl>
                                        <p:attrNameLst>
                                          <p:attrName>style.visibility</p:attrName>
                                        </p:attrNameLst>
                                      </p:cBhvr>
                                      <p:to>
                                        <p:strVal val="visible"/>
                                      </p:to>
                                    </p:set>
                                    <p:animEffect transition="in" filter="wipe(down)">
                                      <p:cBhvr>
                                        <p:cTn id="40" dur="500"/>
                                        <p:tgtEl>
                                          <p:spTgt spid="655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5547"/>
                                        </p:tgtEl>
                                        <p:attrNameLst>
                                          <p:attrName>style.visibility</p:attrName>
                                        </p:attrNameLst>
                                      </p:cBhvr>
                                      <p:to>
                                        <p:strVal val="visible"/>
                                      </p:to>
                                    </p:set>
                                    <p:animEffect transition="in" filter="wipe(down)">
                                      <p:cBhvr>
                                        <p:cTn id="45" dur="500"/>
                                        <p:tgtEl>
                                          <p:spTgt spid="65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P spid="65546" grpId="0" animBg="1"/>
      <p:bldP spid="65547" grpId="0"/>
      <p:bldP spid="65548" grpId="0" animBg="1"/>
      <p:bldP spid="65549" grpId="0" animBg="1"/>
      <p:bldP spid="65550" grpId="0" animBg="1"/>
      <p:bldP spid="65551" grpId="0" animBg="1"/>
      <p:bldP spid="65552" grpId="0" animBg="1"/>
      <p:bldP spid="655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85775" y="171450"/>
            <a:ext cx="4192588" cy="422275"/>
          </a:xfrm>
        </p:spPr>
        <p:txBody>
          <a:bodyPr/>
          <a:lstStyle/>
          <a:p>
            <a:r>
              <a:rPr lang="zh-CN" altLang="en-US" smtClean="0">
                <a:latin typeface="宋体" panose="02010600030101010101" pitchFamily="2" charset="-122"/>
                <a:ea typeface="宋体" panose="02010600030101010101" pitchFamily="2" charset="-122"/>
              </a:rPr>
              <a:t>独立编址方式</a:t>
            </a:r>
          </a:p>
        </p:txBody>
      </p:sp>
      <p:sp>
        <p:nvSpPr>
          <p:cNvPr id="66563" name="Rectangle 3"/>
          <p:cNvSpPr>
            <a:spLocks noGrp="1" noChangeArrowheads="1"/>
          </p:cNvSpPr>
          <p:nvPr>
            <p:ph type="body" idx="1"/>
          </p:nvPr>
        </p:nvSpPr>
        <p:spPr>
          <a:xfrm>
            <a:off x="219075" y="236538"/>
            <a:ext cx="3535363" cy="3883025"/>
          </a:xfrm>
        </p:spPr>
        <p:txBody>
          <a:bodyPr/>
          <a:lstStyle/>
          <a:p>
            <a:pPr marL="342900" indent="-342900">
              <a:buFontTx/>
              <a:buNone/>
            </a:pPr>
            <a:endParaRPr lang="zh-CN" altLang="en-US" sz="2000" dirty="0" smtClean="0">
              <a:latin typeface="宋体" panose="02010600030101010101" pitchFamily="2" charset="-122"/>
              <a:ea typeface="宋体" panose="02010600030101010101" pitchFamily="2" charset="-122"/>
            </a:endParaRPr>
          </a:p>
          <a:p>
            <a:pPr marL="342900" indent="-342900"/>
            <a:r>
              <a:rPr lang="zh-CN" altLang="en-US" sz="2000" dirty="0" smtClean="0">
                <a:solidFill>
                  <a:srgbClr val="0000FF"/>
                </a:solidFill>
                <a:ea typeface="黑体" panose="02010609060101010101" pitchFamily="49" charset="-122"/>
                <a:cs typeface="Arial" panose="020B0604020202020204" pitchFamily="34" charset="0"/>
              </a:rPr>
              <a:t>通过不同的读写控制信号</a:t>
            </a:r>
            <a:r>
              <a:rPr lang="en-US" altLang="zh-CN" sz="2000" dirty="0" smtClean="0">
                <a:solidFill>
                  <a:srgbClr val="0000FF"/>
                </a:solidFill>
                <a:ea typeface="黑体" panose="02010609060101010101" pitchFamily="49" charset="-122"/>
                <a:cs typeface="Arial" panose="020B0604020202020204" pitchFamily="34" charset="0"/>
              </a:rPr>
              <a:t>IOR</a:t>
            </a:r>
            <a:r>
              <a:rPr lang="zh-CN" altLang="en-US" sz="2000" dirty="0" smtClean="0">
                <a:solidFill>
                  <a:srgbClr val="0000FF"/>
                </a:solidFill>
                <a:ea typeface="黑体" panose="02010609060101010101" pitchFamily="49" charset="-122"/>
                <a:cs typeface="Arial" panose="020B0604020202020204" pitchFamily="34" charset="0"/>
              </a:rPr>
              <a:t>、 </a:t>
            </a:r>
            <a:r>
              <a:rPr lang="en-US" altLang="zh-CN" sz="2000" dirty="0" smtClean="0">
                <a:solidFill>
                  <a:srgbClr val="0000FF"/>
                </a:solidFill>
                <a:ea typeface="黑体" panose="02010609060101010101" pitchFamily="49" charset="-122"/>
                <a:cs typeface="Arial" panose="020B0604020202020204" pitchFamily="34" charset="0"/>
              </a:rPr>
              <a:t>IOW</a:t>
            </a:r>
            <a:r>
              <a:rPr lang="zh-CN" altLang="en-US" sz="2000" dirty="0" smtClean="0">
                <a:solidFill>
                  <a:srgbClr val="0000FF"/>
                </a:solidFill>
                <a:ea typeface="黑体" panose="02010609060101010101" pitchFamily="49" charset="-122"/>
                <a:cs typeface="Arial" panose="020B0604020202020204" pitchFamily="34" charset="0"/>
              </a:rPr>
              <a:t>和 </a:t>
            </a:r>
            <a:r>
              <a:rPr lang="en-US" altLang="zh-CN" sz="2000" dirty="0" smtClean="0">
                <a:solidFill>
                  <a:srgbClr val="0000FF"/>
                </a:solidFill>
                <a:ea typeface="黑体" panose="02010609060101010101" pitchFamily="49" charset="-122"/>
                <a:cs typeface="Arial" panose="020B0604020202020204" pitchFamily="34" charset="0"/>
              </a:rPr>
              <a:t>MEMR</a:t>
            </a:r>
            <a:r>
              <a:rPr lang="zh-CN" altLang="en-US" sz="2000" dirty="0" smtClean="0">
                <a:solidFill>
                  <a:srgbClr val="0000FF"/>
                </a:solidFill>
                <a:ea typeface="黑体" panose="02010609060101010101" pitchFamily="49" charset="-122"/>
                <a:cs typeface="Arial" panose="020B0604020202020204" pitchFamily="34" charset="0"/>
              </a:rPr>
              <a:t>、 </a:t>
            </a:r>
            <a:r>
              <a:rPr lang="en-US" altLang="zh-CN" sz="2000" dirty="0" smtClean="0">
                <a:solidFill>
                  <a:srgbClr val="0000FF"/>
                </a:solidFill>
                <a:ea typeface="黑体" panose="02010609060101010101" pitchFamily="49" charset="-122"/>
                <a:cs typeface="Arial" panose="020B0604020202020204" pitchFamily="34" charset="0"/>
              </a:rPr>
              <a:t>MEMW</a:t>
            </a:r>
            <a:r>
              <a:rPr lang="zh-CN" altLang="en-US" sz="2000" dirty="0" smtClean="0">
                <a:solidFill>
                  <a:srgbClr val="0000FF"/>
                </a:solidFill>
                <a:ea typeface="黑体" panose="02010609060101010101" pitchFamily="49" charset="-122"/>
                <a:cs typeface="Arial" panose="020B0604020202020204" pitchFamily="34" charset="0"/>
              </a:rPr>
              <a:t>来控制对</a:t>
            </a:r>
            <a:r>
              <a:rPr lang="en-US" altLang="zh-CN" sz="2000" dirty="0" smtClean="0">
                <a:solidFill>
                  <a:srgbClr val="0000FF"/>
                </a:solidFill>
                <a:ea typeface="黑体" panose="02010609060101010101" pitchFamily="49" charset="-122"/>
                <a:cs typeface="Arial" panose="020B0604020202020204" pitchFamily="34" charset="0"/>
              </a:rPr>
              <a:t>I/O </a:t>
            </a:r>
            <a:r>
              <a:rPr lang="zh-CN" altLang="en-US" sz="2000" dirty="0" smtClean="0">
                <a:solidFill>
                  <a:srgbClr val="0000FF"/>
                </a:solidFill>
                <a:ea typeface="黑体" panose="02010609060101010101" pitchFamily="49" charset="-122"/>
                <a:cs typeface="Arial" panose="020B0604020202020204" pitchFamily="34" charset="0"/>
              </a:rPr>
              <a:t>端口和存储器的读写。</a:t>
            </a:r>
          </a:p>
          <a:p>
            <a:pPr marL="342900" indent="-342900"/>
            <a:r>
              <a:rPr lang="zh-CN" altLang="en-US" sz="2000" dirty="0" smtClean="0">
                <a:solidFill>
                  <a:srgbClr val="0000FF"/>
                </a:solidFill>
                <a:ea typeface="黑体" panose="02010609060101010101" pitchFamily="49" charset="-122"/>
                <a:cs typeface="Arial" panose="020B0604020202020204" pitchFamily="34" charset="0"/>
              </a:rPr>
              <a:t>一般</a:t>
            </a:r>
            <a:r>
              <a:rPr lang="en-US" altLang="zh-CN" sz="2000" dirty="0" smtClean="0">
                <a:solidFill>
                  <a:srgbClr val="0000FF"/>
                </a:solidFill>
                <a:ea typeface="黑体" panose="02010609060101010101" pitchFamily="49" charset="-122"/>
                <a:cs typeface="Arial" panose="020B0604020202020204" pitchFamily="34" charset="0"/>
              </a:rPr>
              <a:t>I/O</a:t>
            </a:r>
            <a:r>
              <a:rPr lang="zh-CN" altLang="en-US" sz="2000" dirty="0" smtClean="0">
                <a:solidFill>
                  <a:srgbClr val="0000FF"/>
                </a:solidFill>
                <a:ea typeface="黑体" panose="02010609060101010101" pitchFamily="49" charset="-122"/>
                <a:cs typeface="Arial" panose="020B0604020202020204" pitchFamily="34" charset="0"/>
              </a:rPr>
              <a:t>端口比存储器单元少，所以选择</a:t>
            </a:r>
            <a:r>
              <a:rPr lang="en-US" altLang="zh-CN" sz="2000" dirty="0" smtClean="0">
                <a:solidFill>
                  <a:srgbClr val="0000FF"/>
                </a:solidFill>
                <a:ea typeface="黑体" panose="02010609060101010101" pitchFamily="49" charset="-122"/>
                <a:cs typeface="Arial" panose="020B0604020202020204" pitchFamily="34" charset="0"/>
              </a:rPr>
              <a:t>I/O</a:t>
            </a:r>
            <a:r>
              <a:rPr lang="zh-CN" altLang="en-US" sz="2000" dirty="0" smtClean="0">
                <a:solidFill>
                  <a:srgbClr val="0000FF"/>
                </a:solidFill>
                <a:ea typeface="黑体" panose="02010609060101010101" pitchFamily="49" charset="-122"/>
                <a:cs typeface="Arial" panose="020B0604020202020204" pitchFamily="34" charset="0"/>
              </a:rPr>
              <a:t>端口时，只需少量地址线。</a:t>
            </a:r>
          </a:p>
          <a:p>
            <a:pPr marL="342900" indent="-342900"/>
            <a:r>
              <a:rPr lang="zh-CN" altLang="en-US" sz="2000" dirty="0" smtClean="0">
                <a:solidFill>
                  <a:srgbClr val="0000FF"/>
                </a:solidFill>
                <a:ea typeface="黑体" panose="02010609060101010101" pitchFamily="49" charset="-122"/>
                <a:cs typeface="Arial" panose="020B0604020202020204" pitchFamily="34" charset="0"/>
              </a:rPr>
              <a:t>指令系统必须设计专门的</a:t>
            </a:r>
            <a:r>
              <a:rPr lang="en-US" altLang="zh-CN" sz="2000" dirty="0" smtClean="0">
                <a:solidFill>
                  <a:srgbClr val="0000FF"/>
                </a:solidFill>
                <a:ea typeface="黑体" panose="02010609060101010101" pitchFamily="49" charset="-122"/>
                <a:cs typeface="Arial" panose="020B0604020202020204" pitchFamily="34" charset="0"/>
              </a:rPr>
              <a:t>I/O</a:t>
            </a:r>
            <a:r>
              <a:rPr lang="zh-CN" altLang="en-US" sz="2000" dirty="0" smtClean="0">
                <a:solidFill>
                  <a:srgbClr val="0000FF"/>
                </a:solidFill>
                <a:ea typeface="黑体" panose="02010609060101010101" pitchFamily="49" charset="-122"/>
                <a:cs typeface="Arial" panose="020B0604020202020204" pitchFamily="34" charset="0"/>
              </a:rPr>
              <a:t>指令。</a:t>
            </a:r>
          </a:p>
        </p:txBody>
      </p:sp>
      <p:pic>
        <p:nvPicPr>
          <p:cNvPr id="66564" name="Picture 4" descr="独立编址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0" y="704850"/>
            <a:ext cx="5016500" cy="553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 Box 9"/>
          <p:cNvSpPr txBox="1">
            <a:spLocks noChangeArrowheads="1"/>
          </p:cNvSpPr>
          <p:nvPr/>
        </p:nvSpPr>
        <p:spPr bwMode="auto">
          <a:xfrm>
            <a:off x="303213" y="5751513"/>
            <a:ext cx="39354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rgbClr val="D1390F"/>
                </a:solidFill>
                <a:latin typeface="Arial" panose="020B0604020202020204" pitchFamily="34" charset="0"/>
                <a:ea typeface="黑体" panose="02010609060101010101" pitchFamily="49" charset="-122"/>
              </a:rPr>
              <a:t>由专门的</a:t>
            </a:r>
            <a:r>
              <a:rPr lang="en-US" altLang="zh-CN" sz="1800" dirty="0">
                <a:solidFill>
                  <a:srgbClr val="D1390F"/>
                </a:solidFill>
                <a:latin typeface="Arial" panose="020B0604020202020204" pitchFamily="34" charset="0"/>
                <a:ea typeface="黑体" panose="02010609060101010101" pitchFamily="49" charset="-122"/>
              </a:rPr>
              <a:t>I/O</a:t>
            </a:r>
            <a:r>
              <a:rPr lang="zh-CN" altLang="en-US" sz="1800" dirty="0" smtClean="0">
                <a:solidFill>
                  <a:srgbClr val="D1390F"/>
                </a:solidFill>
                <a:latin typeface="Arial" panose="020B0604020202020204" pitchFamily="34" charset="0"/>
                <a:ea typeface="黑体" panose="02010609060101010101" pitchFamily="49" charset="-122"/>
              </a:rPr>
              <a:t>指令</a:t>
            </a:r>
            <a:r>
              <a:rPr lang="zh-CN" altLang="en-US" sz="1800" dirty="0">
                <a:solidFill>
                  <a:srgbClr val="D1390F"/>
                </a:solidFill>
                <a:latin typeface="Arial" panose="020B0604020202020204" pitchFamily="34" charset="0"/>
                <a:ea typeface="黑体" panose="02010609060101010101" pitchFamily="49" charset="-122"/>
              </a:rPr>
              <a:t>产生</a:t>
            </a:r>
            <a:r>
              <a:rPr lang="zh-CN" altLang="en-US" sz="1800" dirty="0" smtClean="0">
                <a:solidFill>
                  <a:srgbClr val="D1390F"/>
                </a:solidFill>
                <a:latin typeface="Arial" panose="020B0604020202020204" pitchFamily="34" charset="0"/>
                <a:ea typeface="黑体" panose="02010609060101010101" pitchFamily="49" charset="-122"/>
              </a:rPr>
              <a:t>，</a:t>
            </a:r>
            <a:r>
              <a:rPr lang="zh-CN" altLang="en-US" sz="1800" dirty="0">
                <a:solidFill>
                  <a:srgbClr val="D1390F"/>
                </a:solidFill>
                <a:latin typeface="Arial" panose="020B0604020202020204" pitchFamily="34" charset="0"/>
                <a:ea typeface="黑体" panose="02010609060101010101" pitchFamily="49" charset="-122"/>
              </a:rPr>
              <a:t>指令中给的地址可能相同，但操作命令不同！</a:t>
            </a:r>
          </a:p>
        </p:txBody>
      </p:sp>
      <p:sp>
        <p:nvSpPr>
          <p:cNvPr id="66566" name="AutoShape 10"/>
          <p:cNvSpPr>
            <a:spLocks noChangeArrowheads="1"/>
          </p:cNvSpPr>
          <p:nvPr/>
        </p:nvSpPr>
        <p:spPr bwMode="auto">
          <a:xfrm>
            <a:off x="365125" y="4418013"/>
            <a:ext cx="3875088" cy="1222375"/>
          </a:xfrm>
          <a:prstGeom prst="cloudCallout">
            <a:avLst>
              <a:gd name="adj1" fmla="val -43731"/>
              <a:gd name="adj2" fmla="val 311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a:latin typeface="Arial" panose="020B0604020202020204" pitchFamily="34" charset="0"/>
                <a:ea typeface="黑体" panose="02010609060101010101" pitchFamily="49" charset="-122"/>
              </a:rPr>
              <a:t>MEMR</a:t>
            </a:r>
            <a:r>
              <a:rPr lang="zh-CN" altLang="en-US" sz="1800">
                <a:latin typeface="Arial" panose="020B0604020202020204" pitchFamily="34" charset="0"/>
                <a:ea typeface="黑体" panose="02010609060101010101" pitchFamily="49" charset="-122"/>
              </a:rPr>
              <a:t>或</a:t>
            </a:r>
            <a:r>
              <a:rPr lang="en-US" altLang="zh-CN" sz="1800">
                <a:latin typeface="Arial" panose="020B0604020202020204" pitchFamily="34" charset="0"/>
                <a:ea typeface="黑体" panose="02010609060101010101" pitchFamily="49" charset="-122"/>
              </a:rPr>
              <a:t>MEMW</a:t>
            </a:r>
            <a:r>
              <a:rPr lang="zh-CN" altLang="en-US" sz="1800">
                <a:latin typeface="Arial" panose="020B0604020202020204" pitchFamily="34" charset="0"/>
                <a:ea typeface="黑体" panose="02010609060101010101" pitchFamily="49" charset="-122"/>
              </a:rPr>
              <a:t>命令由访存指令发出，</a:t>
            </a:r>
            <a:r>
              <a:rPr lang="en-US" altLang="zh-CN" sz="1800">
                <a:latin typeface="Arial" panose="020B0604020202020204" pitchFamily="34" charset="0"/>
                <a:ea typeface="黑体" panose="02010609060101010101" pitchFamily="49" charset="-122"/>
              </a:rPr>
              <a:t>IOR</a:t>
            </a:r>
            <a:r>
              <a:rPr lang="zh-CN" altLang="en-US" sz="1800">
                <a:latin typeface="Arial" panose="020B0604020202020204" pitchFamily="34" charset="0"/>
                <a:ea typeface="黑体" panose="02010609060101010101" pitchFamily="49" charset="-122"/>
              </a:rPr>
              <a:t>和</a:t>
            </a:r>
            <a:r>
              <a:rPr lang="en-US" altLang="zh-CN" sz="1800">
                <a:latin typeface="Arial" panose="020B0604020202020204" pitchFamily="34" charset="0"/>
                <a:ea typeface="黑体" panose="02010609060101010101" pitchFamily="49" charset="-122"/>
              </a:rPr>
              <a:t>IOW</a:t>
            </a:r>
            <a:r>
              <a:rPr lang="zh-CN" altLang="en-US" sz="1800">
                <a:latin typeface="Arial" panose="020B0604020202020204" pitchFamily="34" charset="0"/>
                <a:ea typeface="黑体" panose="02010609060101010101" pitchFamily="49" charset="-122"/>
              </a:rPr>
              <a:t>命令怎样呢？</a:t>
            </a:r>
          </a:p>
        </p:txBody>
      </p:sp>
      <p:sp>
        <p:nvSpPr>
          <p:cNvPr id="66567" name="Line 11"/>
          <p:cNvSpPr>
            <a:spLocks noChangeShapeType="1"/>
          </p:cNvSpPr>
          <p:nvPr/>
        </p:nvSpPr>
        <p:spPr bwMode="auto">
          <a:xfrm>
            <a:off x="973138" y="4630738"/>
            <a:ext cx="7254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8" name="Line 12"/>
          <p:cNvSpPr>
            <a:spLocks noChangeShapeType="1"/>
          </p:cNvSpPr>
          <p:nvPr/>
        </p:nvSpPr>
        <p:spPr bwMode="auto">
          <a:xfrm>
            <a:off x="1973263" y="4629150"/>
            <a:ext cx="7254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9" name="Line 13"/>
          <p:cNvSpPr>
            <a:spLocks noChangeShapeType="1"/>
          </p:cNvSpPr>
          <p:nvPr/>
        </p:nvSpPr>
        <p:spPr bwMode="auto">
          <a:xfrm flipV="1">
            <a:off x="1321976" y="5199677"/>
            <a:ext cx="522287" cy="142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0" name="Line 14"/>
          <p:cNvSpPr>
            <a:spLocks noChangeShapeType="1"/>
          </p:cNvSpPr>
          <p:nvPr/>
        </p:nvSpPr>
        <p:spPr bwMode="auto">
          <a:xfrm>
            <a:off x="2798246" y="4937739"/>
            <a:ext cx="493712"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1" name="Line 16"/>
          <p:cNvSpPr>
            <a:spLocks noChangeShapeType="1"/>
          </p:cNvSpPr>
          <p:nvPr/>
        </p:nvSpPr>
        <p:spPr bwMode="auto">
          <a:xfrm>
            <a:off x="623888" y="1117600"/>
            <a:ext cx="46513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2" name="Line 17"/>
          <p:cNvSpPr>
            <a:spLocks noChangeShapeType="1"/>
          </p:cNvSpPr>
          <p:nvPr/>
        </p:nvSpPr>
        <p:spPr bwMode="auto">
          <a:xfrm>
            <a:off x="1376363" y="1101725"/>
            <a:ext cx="46513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3" name="Line 18"/>
          <p:cNvSpPr>
            <a:spLocks noChangeShapeType="1"/>
          </p:cNvSpPr>
          <p:nvPr/>
        </p:nvSpPr>
        <p:spPr bwMode="auto">
          <a:xfrm>
            <a:off x="2219325" y="1116013"/>
            <a:ext cx="76993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4" name="Line 19"/>
          <p:cNvSpPr>
            <a:spLocks noChangeShapeType="1"/>
          </p:cNvSpPr>
          <p:nvPr/>
        </p:nvSpPr>
        <p:spPr bwMode="auto">
          <a:xfrm>
            <a:off x="635000" y="1477963"/>
            <a:ext cx="84296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C8A9FA5E-7C88-45F3-875F-2B8B9D8B2BA5}" type="slidenum">
              <a:rPr lang="zh-CN" altLang="en-US" sz="1200">
                <a:solidFill>
                  <a:srgbClr val="898989"/>
                </a:solidFill>
              </a:rPr>
              <a:pPr/>
              <a:t>32</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571"/>
                                        </p:tgtEl>
                                        <p:attrNameLst>
                                          <p:attrName>style.visibility</p:attrName>
                                        </p:attrNameLst>
                                      </p:cBhvr>
                                      <p:to>
                                        <p:strVal val="visible"/>
                                      </p:to>
                                    </p:set>
                                    <p:animEffect transition="in" filter="wipe(down)">
                                      <p:cBhvr>
                                        <p:cTn id="7" dur="500"/>
                                        <p:tgtEl>
                                          <p:spTgt spid="6657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6572"/>
                                        </p:tgtEl>
                                        <p:attrNameLst>
                                          <p:attrName>style.visibility</p:attrName>
                                        </p:attrNameLst>
                                      </p:cBhvr>
                                      <p:to>
                                        <p:strVal val="visible"/>
                                      </p:to>
                                    </p:set>
                                    <p:animEffect transition="in" filter="wipe(down)">
                                      <p:cBhvr>
                                        <p:cTn id="10" dur="500"/>
                                        <p:tgtEl>
                                          <p:spTgt spid="6657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6573"/>
                                        </p:tgtEl>
                                        <p:attrNameLst>
                                          <p:attrName>style.visibility</p:attrName>
                                        </p:attrNameLst>
                                      </p:cBhvr>
                                      <p:to>
                                        <p:strVal val="visible"/>
                                      </p:to>
                                    </p:set>
                                    <p:animEffect transition="in" filter="wipe(down)">
                                      <p:cBhvr>
                                        <p:cTn id="13" dur="500"/>
                                        <p:tgtEl>
                                          <p:spTgt spid="6657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6574"/>
                                        </p:tgtEl>
                                        <p:attrNameLst>
                                          <p:attrName>style.visibility</p:attrName>
                                        </p:attrNameLst>
                                      </p:cBhvr>
                                      <p:to>
                                        <p:strVal val="visible"/>
                                      </p:to>
                                    </p:set>
                                    <p:animEffect transition="in" filter="wipe(down)">
                                      <p:cBhvr>
                                        <p:cTn id="16" dur="500"/>
                                        <p:tgtEl>
                                          <p:spTgt spid="6657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6563">
                                            <p:txEl>
                                              <p:pRg st="1" end="1"/>
                                            </p:txEl>
                                          </p:spTgt>
                                        </p:tgtEl>
                                        <p:attrNameLst>
                                          <p:attrName>style.visibility</p:attrName>
                                        </p:attrNameLst>
                                      </p:cBhvr>
                                      <p:to>
                                        <p:strVal val="visible"/>
                                      </p:to>
                                    </p:set>
                                    <p:animEffect transition="in" filter="wipe(down)">
                                      <p:cBhvr>
                                        <p:cTn id="19" dur="500"/>
                                        <p:tgtEl>
                                          <p:spTgt spid="6656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6563">
                                            <p:txEl>
                                              <p:pRg st="2" end="2"/>
                                            </p:txEl>
                                          </p:spTgt>
                                        </p:tgtEl>
                                        <p:attrNameLst>
                                          <p:attrName>style.visibility</p:attrName>
                                        </p:attrNameLst>
                                      </p:cBhvr>
                                      <p:to>
                                        <p:strVal val="visible"/>
                                      </p:to>
                                    </p:set>
                                    <p:animEffect transition="in" filter="wipe(down)">
                                      <p:cBhvr>
                                        <p:cTn id="24" dur="500"/>
                                        <p:tgtEl>
                                          <p:spTgt spid="6656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6563">
                                            <p:txEl>
                                              <p:pRg st="3" end="3"/>
                                            </p:txEl>
                                          </p:spTgt>
                                        </p:tgtEl>
                                        <p:attrNameLst>
                                          <p:attrName>style.visibility</p:attrName>
                                        </p:attrNameLst>
                                      </p:cBhvr>
                                      <p:to>
                                        <p:strVal val="visible"/>
                                      </p:to>
                                    </p:set>
                                    <p:animEffect transition="in" filter="wipe(down)">
                                      <p:cBhvr>
                                        <p:cTn id="29" dur="500"/>
                                        <p:tgtEl>
                                          <p:spTgt spid="6656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6566"/>
                                        </p:tgtEl>
                                        <p:attrNameLst>
                                          <p:attrName>style.visibility</p:attrName>
                                        </p:attrNameLst>
                                      </p:cBhvr>
                                      <p:to>
                                        <p:strVal val="visible"/>
                                      </p:to>
                                    </p:set>
                                    <p:animEffect transition="in" filter="wipe(down)">
                                      <p:cBhvr>
                                        <p:cTn id="34" dur="500"/>
                                        <p:tgtEl>
                                          <p:spTgt spid="6656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6569"/>
                                        </p:tgtEl>
                                        <p:attrNameLst>
                                          <p:attrName>style.visibility</p:attrName>
                                        </p:attrNameLst>
                                      </p:cBhvr>
                                      <p:to>
                                        <p:strVal val="visible"/>
                                      </p:to>
                                    </p:set>
                                    <p:animEffect transition="in" filter="wipe(down)">
                                      <p:cBhvr>
                                        <p:cTn id="37" dur="500"/>
                                        <p:tgtEl>
                                          <p:spTgt spid="6656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6567"/>
                                        </p:tgtEl>
                                        <p:attrNameLst>
                                          <p:attrName>style.visibility</p:attrName>
                                        </p:attrNameLst>
                                      </p:cBhvr>
                                      <p:to>
                                        <p:strVal val="visible"/>
                                      </p:to>
                                    </p:set>
                                    <p:animEffect transition="in" filter="wipe(down)">
                                      <p:cBhvr>
                                        <p:cTn id="40" dur="500"/>
                                        <p:tgtEl>
                                          <p:spTgt spid="6656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66568"/>
                                        </p:tgtEl>
                                        <p:attrNameLst>
                                          <p:attrName>style.visibility</p:attrName>
                                        </p:attrNameLst>
                                      </p:cBhvr>
                                      <p:to>
                                        <p:strVal val="visible"/>
                                      </p:to>
                                    </p:set>
                                    <p:animEffect transition="in" filter="wipe(down)">
                                      <p:cBhvr>
                                        <p:cTn id="43" dur="500"/>
                                        <p:tgtEl>
                                          <p:spTgt spid="6656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6570"/>
                                        </p:tgtEl>
                                        <p:attrNameLst>
                                          <p:attrName>style.visibility</p:attrName>
                                        </p:attrNameLst>
                                      </p:cBhvr>
                                      <p:to>
                                        <p:strVal val="visible"/>
                                      </p:to>
                                    </p:set>
                                    <p:animEffect transition="in" filter="wipe(down)">
                                      <p:cBhvr>
                                        <p:cTn id="46" dur="500"/>
                                        <p:tgtEl>
                                          <p:spTgt spid="665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6565"/>
                                        </p:tgtEl>
                                        <p:attrNameLst>
                                          <p:attrName>style.visibility</p:attrName>
                                        </p:attrNameLst>
                                      </p:cBhvr>
                                      <p:to>
                                        <p:strVal val="visible"/>
                                      </p:to>
                                    </p:set>
                                    <p:animEffect transition="in" filter="wipe(down)">
                                      <p:cBhvr>
                                        <p:cTn id="51"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P spid="66565" grpId="0"/>
      <p:bldP spid="66566" grpId="0" animBg="1"/>
      <p:bldP spid="66567" grpId="0" animBg="1"/>
      <p:bldP spid="66568" grpId="0" animBg="1"/>
      <p:bldP spid="66569" grpId="0" animBg="1"/>
      <p:bldP spid="66570" grpId="0" animBg="1"/>
      <p:bldP spid="66571" grpId="0" animBg="1"/>
      <p:bldP spid="66572" grpId="0" animBg="1"/>
      <p:bldP spid="66573" grpId="0" animBg="1"/>
      <p:bldP spid="6657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4025" y="171450"/>
            <a:ext cx="7119938" cy="422275"/>
          </a:xfrm>
        </p:spPr>
        <p:txBody>
          <a:bodyPr/>
          <a:lstStyle/>
          <a:p>
            <a:r>
              <a:rPr lang="zh-CN" altLang="en-US" smtClean="0">
                <a:ea typeface="宋体" panose="02010600030101010101" pitchFamily="2" charset="-122"/>
                <a:cs typeface="Arial" panose="020B0604020202020204" pitchFamily="34" charset="0"/>
              </a:rPr>
              <a:t>奔腾机的</a:t>
            </a:r>
            <a:r>
              <a:rPr lang="en-US" altLang="zh-CN" smtClean="0">
                <a:ea typeface="宋体" panose="02010600030101010101" pitchFamily="2" charset="-122"/>
                <a:cs typeface="Arial" panose="020B0604020202020204" pitchFamily="34" charset="0"/>
              </a:rPr>
              <a:t>I/O</a:t>
            </a:r>
            <a:r>
              <a:rPr lang="zh-CN" altLang="en-US" smtClean="0">
                <a:ea typeface="宋体" panose="02010600030101010101" pitchFamily="2" charset="-122"/>
                <a:cs typeface="Arial" panose="020B0604020202020204" pitchFamily="34" charset="0"/>
              </a:rPr>
              <a:t>端口编址方式</a:t>
            </a:r>
          </a:p>
        </p:txBody>
      </p:sp>
      <p:sp>
        <p:nvSpPr>
          <p:cNvPr id="234499" name="Rectangle 3"/>
          <p:cNvSpPr>
            <a:spLocks noGrp="1" noChangeArrowheads="1"/>
          </p:cNvSpPr>
          <p:nvPr>
            <p:ph type="body" idx="1"/>
          </p:nvPr>
        </p:nvSpPr>
        <p:spPr>
          <a:xfrm>
            <a:off x="109538" y="909638"/>
            <a:ext cx="8848725" cy="4520212"/>
          </a:xfrm>
        </p:spPr>
        <p:txBody>
          <a:bodyPr/>
          <a:lstStyle/>
          <a:p>
            <a:pPr marL="342900" indent="-342900">
              <a:spcBef>
                <a:spcPct val="55000"/>
              </a:spcBef>
            </a:pPr>
            <a:r>
              <a:rPr lang="zh-CN" altLang="en-US" sz="2200" dirty="0" smtClean="0">
                <a:ea typeface="宋体" panose="02010600030101010101" pitchFamily="2" charset="-122"/>
              </a:rPr>
              <a:t>采用独立编址方式，</a:t>
            </a:r>
            <a:r>
              <a:rPr lang="en-US" altLang="zh-CN" sz="2200" dirty="0" smtClean="0">
                <a:ea typeface="宋体" panose="02010600030101010101" pitchFamily="2" charset="-122"/>
              </a:rPr>
              <a:t>I/O</a:t>
            </a:r>
            <a:r>
              <a:rPr lang="zh-CN" altLang="en-US" sz="2200" dirty="0" smtClean="0">
                <a:ea typeface="宋体" panose="02010600030101010101" pitchFamily="2" charset="-122"/>
              </a:rPr>
              <a:t>地址空间由</a:t>
            </a:r>
            <a:r>
              <a:rPr lang="en-US" altLang="zh-CN" sz="2200" dirty="0" smtClean="0">
                <a:ea typeface="宋体" panose="02010600030101010101" pitchFamily="2" charset="-122"/>
              </a:rPr>
              <a:t>2</a:t>
            </a:r>
            <a:r>
              <a:rPr lang="en-US" altLang="zh-CN" sz="2200" baseline="30000" dirty="0" smtClean="0">
                <a:ea typeface="宋体" panose="02010600030101010101" pitchFamily="2" charset="-122"/>
              </a:rPr>
              <a:t>16</a:t>
            </a:r>
            <a:r>
              <a:rPr lang="en-US" altLang="zh-CN" sz="2200" dirty="0" smtClean="0">
                <a:ea typeface="宋体" panose="02010600030101010101" pitchFamily="2" charset="-122"/>
              </a:rPr>
              <a:t>(64K)</a:t>
            </a:r>
            <a:r>
              <a:rPr lang="zh-CN" altLang="en-US" sz="2200" dirty="0" smtClean="0">
                <a:ea typeface="宋体" panose="02010600030101010101" pitchFamily="2" charset="-122"/>
              </a:rPr>
              <a:t>个</a:t>
            </a:r>
            <a:r>
              <a:rPr lang="en-US" altLang="zh-CN" sz="2200" dirty="0" smtClean="0">
                <a:ea typeface="宋体" panose="02010600030101010101" pitchFamily="2" charset="-122"/>
              </a:rPr>
              <a:t>8</a:t>
            </a:r>
            <a:r>
              <a:rPr lang="zh-CN" altLang="en-US" sz="2200" dirty="0" smtClean="0">
                <a:ea typeface="宋体" panose="02010600030101010101" pitchFamily="2" charset="-122"/>
              </a:rPr>
              <a:t>位端口组成。</a:t>
            </a:r>
          </a:p>
          <a:p>
            <a:pPr marL="342900" indent="-342900">
              <a:spcBef>
                <a:spcPct val="55000"/>
              </a:spcBef>
            </a:pPr>
            <a:r>
              <a:rPr lang="zh-CN" altLang="en-US" sz="2200" dirty="0" smtClean="0">
                <a:ea typeface="宋体" panose="02010600030101010101" pitchFamily="2" charset="-122"/>
              </a:rPr>
              <a:t>虽然有</a:t>
            </a:r>
            <a:r>
              <a:rPr lang="en-US" altLang="zh-CN" sz="2200" dirty="0" smtClean="0">
                <a:ea typeface="宋体" panose="02010600030101010101" pitchFamily="2" charset="-122"/>
              </a:rPr>
              <a:t>64K</a:t>
            </a:r>
            <a:r>
              <a:rPr lang="zh-CN" altLang="en-US" sz="2200" dirty="0" smtClean="0">
                <a:ea typeface="宋体" panose="02010600030101010101" pitchFamily="2" charset="-122"/>
              </a:rPr>
              <a:t>字节的寻址空间，但一般只使用其中</a:t>
            </a:r>
            <a:r>
              <a:rPr lang="en-US" altLang="zh-CN" sz="2200" dirty="0" smtClean="0">
                <a:ea typeface="宋体" panose="02010600030101010101" pitchFamily="2" charset="-122"/>
              </a:rPr>
              <a:t>1K</a:t>
            </a:r>
            <a:r>
              <a:rPr lang="zh-CN" altLang="en-US" sz="2200" dirty="0" smtClean="0">
                <a:ea typeface="宋体" panose="02010600030101010101" pitchFamily="2" charset="-122"/>
              </a:rPr>
              <a:t>字节的</a:t>
            </a:r>
            <a:r>
              <a:rPr lang="en-US" altLang="zh-CN" sz="2200" dirty="0" smtClean="0">
                <a:ea typeface="宋体" panose="02010600030101010101" pitchFamily="2" charset="-122"/>
              </a:rPr>
              <a:t>I/O</a:t>
            </a:r>
            <a:r>
              <a:rPr lang="zh-CN" altLang="en-US" sz="2200" dirty="0" smtClean="0">
                <a:ea typeface="宋体" panose="02010600030101010101" pitchFamily="2" charset="-122"/>
              </a:rPr>
              <a:t>空间，故只用低</a:t>
            </a:r>
            <a:r>
              <a:rPr lang="en-US" altLang="zh-CN" sz="2200" dirty="0" smtClean="0">
                <a:ea typeface="宋体" panose="02010600030101010101" pitchFamily="2" charset="-122"/>
              </a:rPr>
              <a:t>10</a:t>
            </a:r>
            <a:r>
              <a:rPr lang="zh-CN" altLang="en-US" sz="2200" dirty="0" smtClean="0">
                <a:ea typeface="宋体" panose="02010600030101010101" pitchFamily="2" charset="-122"/>
              </a:rPr>
              <a:t>位地址线寻址。</a:t>
            </a:r>
          </a:p>
          <a:p>
            <a:pPr marL="342900" indent="-342900">
              <a:spcBef>
                <a:spcPct val="55000"/>
              </a:spcBef>
            </a:pPr>
            <a:r>
              <a:rPr lang="zh-CN" altLang="en-US" sz="2200" dirty="0" smtClean="0">
                <a:ea typeface="宋体" panose="02010600030101010101" pitchFamily="2" charset="-122"/>
              </a:rPr>
              <a:t>两个连续的</a:t>
            </a:r>
            <a:r>
              <a:rPr lang="en-US" altLang="zh-CN" sz="2200" dirty="0" smtClean="0">
                <a:ea typeface="宋体" panose="02010600030101010101" pitchFamily="2" charset="-122"/>
              </a:rPr>
              <a:t>8</a:t>
            </a:r>
            <a:r>
              <a:rPr lang="zh-CN" altLang="en-US" sz="2200" dirty="0" smtClean="0">
                <a:ea typeface="宋体" panose="02010600030101010101" pitchFamily="2" charset="-122"/>
              </a:rPr>
              <a:t>位端口可作为一个</a:t>
            </a:r>
            <a:r>
              <a:rPr lang="en-US" altLang="zh-CN" sz="2200" dirty="0" smtClean="0">
                <a:ea typeface="宋体" panose="02010600030101010101" pitchFamily="2" charset="-122"/>
              </a:rPr>
              <a:t>16</a:t>
            </a:r>
            <a:r>
              <a:rPr lang="zh-CN" altLang="en-US" sz="2200" dirty="0" smtClean="0">
                <a:ea typeface="宋体" panose="02010600030101010101" pitchFamily="2" charset="-122"/>
              </a:rPr>
              <a:t>位端口，四个连续的</a:t>
            </a:r>
            <a:r>
              <a:rPr lang="en-US" altLang="zh-CN" sz="2200" dirty="0" smtClean="0">
                <a:ea typeface="宋体" panose="02010600030101010101" pitchFamily="2" charset="-122"/>
              </a:rPr>
              <a:t>8</a:t>
            </a:r>
            <a:r>
              <a:rPr lang="zh-CN" altLang="en-US" sz="2200" dirty="0" smtClean="0">
                <a:ea typeface="宋体" panose="02010600030101010101" pitchFamily="2" charset="-122"/>
              </a:rPr>
              <a:t>位端口可作为一个</a:t>
            </a:r>
            <a:r>
              <a:rPr lang="en-US" altLang="zh-CN" sz="2200" dirty="0" smtClean="0">
                <a:ea typeface="宋体" panose="02010600030101010101" pitchFamily="2" charset="-122"/>
              </a:rPr>
              <a:t>32</a:t>
            </a:r>
            <a:r>
              <a:rPr lang="zh-CN" altLang="en-US" sz="2200" dirty="0" smtClean="0">
                <a:ea typeface="宋体" panose="02010600030101010101" pitchFamily="2" charset="-122"/>
              </a:rPr>
              <a:t>位端口。所以一次可传送</a:t>
            </a:r>
            <a:r>
              <a:rPr lang="en-US" altLang="zh-CN" sz="2200" dirty="0" smtClean="0">
                <a:ea typeface="宋体" panose="02010600030101010101" pitchFamily="2" charset="-122"/>
              </a:rPr>
              <a:t>32</a:t>
            </a:r>
            <a:r>
              <a:rPr lang="zh-CN" altLang="en-US" sz="2200" dirty="0" smtClean="0">
                <a:ea typeface="宋体" panose="02010600030101010101" pitchFamily="2" charset="-122"/>
              </a:rPr>
              <a:t>位、</a:t>
            </a:r>
            <a:r>
              <a:rPr lang="en-US" altLang="zh-CN" sz="2200" dirty="0" smtClean="0">
                <a:ea typeface="宋体" panose="02010600030101010101" pitchFamily="2" charset="-122"/>
              </a:rPr>
              <a:t>16</a:t>
            </a:r>
            <a:r>
              <a:rPr lang="zh-CN" altLang="en-US" sz="2200" dirty="0" smtClean="0">
                <a:ea typeface="宋体" panose="02010600030101010101" pitchFamily="2" charset="-122"/>
              </a:rPr>
              <a:t>位或</a:t>
            </a:r>
            <a:r>
              <a:rPr lang="en-US" altLang="zh-CN" sz="2200" dirty="0" smtClean="0">
                <a:ea typeface="宋体" panose="02010600030101010101" pitchFamily="2" charset="-122"/>
              </a:rPr>
              <a:t>8</a:t>
            </a:r>
            <a:r>
              <a:rPr lang="zh-CN" altLang="en-US" sz="2200" dirty="0" smtClean="0">
                <a:ea typeface="宋体" panose="02010600030101010101" pitchFamily="2" charset="-122"/>
              </a:rPr>
              <a:t>位数据。</a:t>
            </a:r>
          </a:p>
          <a:p>
            <a:pPr marL="342900" indent="-342900">
              <a:spcBef>
                <a:spcPct val="55000"/>
              </a:spcBef>
            </a:pPr>
            <a:r>
              <a:rPr lang="zh-CN" altLang="en-US" sz="2200" dirty="0" smtClean="0">
                <a:ea typeface="宋体" panose="02010600030101010101" pitchFamily="2" charset="-122"/>
              </a:rPr>
              <a:t>采用专门的</a:t>
            </a:r>
            <a:r>
              <a:rPr lang="en-US" altLang="zh-CN" sz="2200" dirty="0" smtClean="0">
                <a:ea typeface="宋体" panose="02010600030101010101" pitchFamily="2" charset="-122"/>
              </a:rPr>
              <a:t>I/O</a:t>
            </a:r>
            <a:r>
              <a:rPr lang="zh-CN" altLang="en-US" sz="2200" dirty="0" smtClean="0">
                <a:ea typeface="宋体" panose="02010600030101010101" pitchFamily="2" charset="-122"/>
              </a:rPr>
              <a:t>指令：</a:t>
            </a:r>
            <a:r>
              <a:rPr lang="en-US" altLang="zh-CN" sz="2200" dirty="0" smtClean="0">
                <a:ea typeface="宋体" panose="02010600030101010101" pitchFamily="2" charset="-122"/>
              </a:rPr>
              <a:t>IN</a:t>
            </a:r>
            <a:r>
              <a:rPr lang="zh-CN" altLang="en-US" sz="2200" dirty="0" smtClean="0">
                <a:ea typeface="宋体" panose="02010600030101010101" pitchFamily="2" charset="-122"/>
              </a:rPr>
              <a:t>和</a:t>
            </a:r>
            <a:r>
              <a:rPr lang="en-US" altLang="zh-CN" sz="2200" dirty="0" smtClean="0">
                <a:ea typeface="宋体" panose="02010600030101010101" pitchFamily="2" charset="-122"/>
              </a:rPr>
              <a:t>OUT</a:t>
            </a:r>
            <a:r>
              <a:rPr lang="zh-CN" altLang="en-US" sz="2200" dirty="0" smtClean="0">
                <a:ea typeface="宋体" panose="02010600030101010101" pitchFamily="2" charset="-122"/>
              </a:rPr>
              <a:t>（处理器执行到这些指令时产生相应的</a:t>
            </a:r>
            <a:r>
              <a:rPr lang="en-US" altLang="zh-CN" sz="2200" dirty="0" smtClean="0">
                <a:ea typeface="宋体" panose="02010600030101010101" pitchFamily="2" charset="-122"/>
              </a:rPr>
              <a:t>I/O</a:t>
            </a:r>
            <a:r>
              <a:rPr lang="zh-CN" altLang="en-US" sz="2200" dirty="0" smtClean="0">
                <a:ea typeface="宋体" panose="02010600030101010101" pitchFamily="2" charset="-122"/>
              </a:rPr>
              <a:t>读写命令信号）。</a:t>
            </a:r>
          </a:p>
          <a:p>
            <a:pPr marL="342900" indent="-342900">
              <a:spcBef>
                <a:spcPct val="55000"/>
              </a:spcBef>
            </a:pPr>
            <a:endParaRPr lang="zh-CN" altLang="en-US" sz="2200" dirty="0" smtClean="0">
              <a:ea typeface="宋体" panose="02010600030101010101" pitchFamily="2" charset="-122"/>
            </a:endParaRPr>
          </a:p>
          <a:p>
            <a:pPr marL="742950" lvl="1" indent="-285750">
              <a:buFontTx/>
              <a:buNone/>
            </a:pPr>
            <a:endParaRPr lang="zh-CN" altLang="en-US" sz="2200" dirty="0" smtClean="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94A2A8B-AB8E-4FF2-8D6B-5FB76A47A2BE}" type="slidenum">
              <a:rPr lang="zh-CN" altLang="en-US" sz="1200">
                <a:solidFill>
                  <a:srgbClr val="898989"/>
                </a:solidFill>
              </a:rPr>
              <a:pPr/>
              <a:t>33</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blinds(horizontal)">
                                      <p:cBhvr>
                                        <p:cTn id="7" dur="500"/>
                                        <p:tgtEl>
                                          <p:spTgt spid="234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4499">
                                            <p:txEl>
                                              <p:pRg st="1" end="1"/>
                                            </p:txEl>
                                          </p:spTgt>
                                        </p:tgtEl>
                                        <p:attrNameLst>
                                          <p:attrName>style.visibility</p:attrName>
                                        </p:attrNameLst>
                                      </p:cBhvr>
                                      <p:to>
                                        <p:strVal val="visible"/>
                                      </p:to>
                                    </p:set>
                                    <p:animEffect transition="in" filter="blinds(horizontal)">
                                      <p:cBhvr>
                                        <p:cTn id="12" dur="500"/>
                                        <p:tgtEl>
                                          <p:spTgt spid="234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4499">
                                            <p:txEl>
                                              <p:pRg st="2" end="2"/>
                                            </p:txEl>
                                          </p:spTgt>
                                        </p:tgtEl>
                                        <p:attrNameLst>
                                          <p:attrName>style.visibility</p:attrName>
                                        </p:attrNameLst>
                                      </p:cBhvr>
                                      <p:to>
                                        <p:strVal val="visible"/>
                                      </p:to>
                                    </p:set>
                                    <p:animEffect transition="in" filter="blinds(horizontal)">
                                      <p:cBhvr>
                                        <p:cTn id="17" dur="500"/>
                                        <p:tgtEl>
                                          <p:spTgt spid="2344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4499">
                                            <p:txEl>
                                              <p:pRg st="3" end="3"/>
                                            </p:txEl>
                                          </p:spTgt>
                                        </p:tgtEl>
                                        <p:attrNameLst>
                                          <p:attrName>style.visibility</p:attrName>
                                        </p:attrNameLst>
                                      </p:cBhvr>
                                      <p:to>
                                        <p:strVal val="visible"/>
                                      </p:to>
                                    </p:set>
                                    <p:animEffect transition="in" filter="blinds(horizontal)">
                                      <p:cBhvr>
                                        <p:cTn id="22" dur="500"/>
                                        <p:tgtEl>
                                          <p:spTgt spid="234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00100" y="142875"/>
            <a:ext cx="7018338" cy="422275"/>
          </a:xfrm>
        </p:spPr>
        <p:txBody>
          <a:bodyPr/>
          <a:lstStyle/>
          <a:p>
            <a:r>
              <a:rPr lang="zh-CN" altLang="en-US" smtClean="0">
                <a:ea typeface="宋体" panose="02010600030101010101" pitchFamily="2" charset="-122"/>
                <a:cs typeface="Arial" panose="020B0604020202020204" pitchFamily="34" charset="0"/>
              </a:rPr>
              <a:t>奔腾机</a:t>
            </a:r>
            <a:r>
              <a:rPr lang="en-US" altLang="zh-CN" smtClean="0">
                <a:ea typeface="宋体" panose="02010600030101010101" pitchFamily="2" charset="-122"/>
                <a:cs typeface="Arial" panose="020B0604020202020204" pitchFamily="34" charset="0"/>
              </a:rPr>
              <a:t>I/O</a:t>
            </a:r>
            <a:r>
              <a:rPr lang="zh-CN" altLang="en-US" smtClean="0">
                <a:ea typeface="宋体" panose="02010600030101010101" pitchFamily="2" charset="-122"/>
                <a:cs typeface="Arial" panose="020B0604020202020204" pitchFamily="34" charset="0"/>
              </a:rPr>
              <a:t>端口地址分配表</a:t>
            </a:r>
          </a:p>
        </p:txBody>
      </p:sp>
      <p:pic>
        <p:nvPicPr>
          <p:cNvPr id="68611" name="Picture 3" descr="IO地址分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3" y="719138"/>
            <a:ext cx="8574087"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Text Box 4"/>
          <p:cNvSpPr txBox="1">
            <a:spLocks noChangeArrowheads="1"/>
          </p:cNvSpPr>
          <p:nvPr/>
        </p:nvSpPr>
        <p:spPr bwMode="auto">
          <a:xfrm>
            <a:off x="2438400" y="668338"/>
            <a:ext cx="1074738" cy="3365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endParaRPr lang="zh-CN" altLang="en-US">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8C92DE3-3D9F-4745-B80E-BF9322B93D32}" type="slidenum">
              <a:rPr lang="zh-CN" altLang="en-US" sz="1200">
                <a:solidFill>
                  <a:srgbClr val="898989"/>
                </a:solidFill>
              </a:rPr>
              <a:pPr/>
              <a:t>34</a:t>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dirty="0" smtClean="0">
                <a:ea typeface="宋体" panose="02010600030101010101" pitchFamily="2" charset="-122"/>
              </a:rPr>
              <a:t>并行传输和串行传输（计算机网络课学过？）</a:t>
            </a:r>
          </a:p>
        </p:txBody>
      </p:sp>
      <p:sp>
        <p:nvSpPr>
          <p:cNvPr id="660483" name="Rectangle 3"/>
          <p:cNvSpPr>
            <a:spLocks noGrp="1" noChangeArrowheads="1"/>
          </p:cNvSpPr>
          <p:nvPr>
            <p:ph type="body" idx="1"/>
          </p:nvPr>
        </p:nvSpPr>
        <p:spPr>
          <a:xfrm>
            <a:off x="9525" y="831850"/>
            <a:ext cx="8191500" cy="5395913"/>
          </a:xfrm>
        </p:spPr>
        <p:txBody>
          <a:bodyPr/>
          <a:lstStyle/>
          <a:p>
            <a:r>
              <a:rPr lang="zh-CN" altLang="en-US" smtClean="0">
                <a:ea typeface="黑体" panose="02010609060101010101" pitchFamily="49" charset="-122"/>
              </a:rPr>
              <a:t>并行传输方式</a:t>
            </a:r>
          </a:p>
          <a:p>
            <a:pPr lvl="1"/>
            <a:r>
              <a:rPr lang="zh-CN" altLang="en-US" smtClean="0">
                <a:ea typeface="黑体" panose="02010609060101010101" pitchFamily="49" charset="-122"/>
              </a:rPr>
              <a:t>多位数据在多条数据线上并行传送</a:t>
            </a:r>
          </a:p>
          <a:p>
            <a:pPr lvl="1"/>
            <a:r>
              <a:rPr lang="zh-CN" altLang="en-US" smtClean="0">
                <a:ea typeface="黑体" panose="02010609060101010101" pitchFamily="49" charset="-122"/>
              </a:rPr>
              <a:t>最大传输率为：时钟频率 </a:t>
            </a:r>
            <a:r>
              <a:rPr lang="en-US" altLang="zh-CN" smtClean="0">
                <a:ea typeface="黑体" panose="02010609060101010101" pitchFamily="49" charset="-122"/>
              </a:rPr>
              <a:t>x </a:t>
            </a:r>
            <a:r>
              <a:rPr lang="zh-CN" altLang="en-US" smtClean="0">
                <a:ea typeface="黑体" panose="02010609060101010101" pitchFamily="49" charset="-122"/>
              </a:rPr>
              <a:t>数据线宽度</a:t>
            </a:r>
          </a:p>
          <a:p>
            <a:r>
              <a:rPr lang="zh-CN" altLang="en-US" smtClean="0">
                <a:ea typeface="黑体" panose="02010609060101010101" pitchFamily="49" charset="-122"/>
              </a:rPr>
              <a:t>串行传输方式</a:t>
            </a:r>
          </a:p>
          <a:p>
            <a:pPr lvl="1"/>
            <a:r>
              <a:rPr lang="zh-CN" altLang="en-US" smtClean="0">
                <a:ea typeface="黑体" panose="02010609060101010101" pitchFamily="49" charset="-122"/>
              </a:rPr>
              <a:t>波特率：每秒钟通过信道传输的码元数</a:t>
            </a:r>
          </a:p>
          <a:p>
            <a:pPr lvl="1"/>
            <a:r>
              <a:rPr lang="zh-CN" altLang="en-US" smtClean="0">
                <a:ea typeface="黑体" panose="02010609060101010101" pitchFamily="49" charset="-122"/>
              </a:rPr>
              <a:t>比特率：每秒钟传输的位数</a:t>
            </a:r>
          </a:p>
          <a:p>
            <a:pPr lvl="1"/>
            <a:r>
              <a:rPr lang="zh-CN" altLang="en-US" smtClean="0">
                <a:ea typeface="黑体" panose="02010609060101010101" pitchFamily="49" charset="-122"/>
              </a:rPr>
              <a:t>两相调制时，波特率</a:t>
            </a:r>
            <a:r>
              <a:rPr lang="en-US" altLang="zh-CN" smtClean="0">
                <a:ea typeface="黑体" panose="02010609060101010101" pitchFamily="49" charset="-122"/>
              </a:rPr>
              <a:t>=</a:t>
            </a:r>
            <a:r>
              <a:rPr lang="zh-CN" altLang="en-US" smtClean="0">
                <a:ea typeface="黑体" panose="02010609060101010101" pitchFamily="49" charset="-122"/>
              </a:rPr>
              <a:t>比特率</a:t>
            </a:r>
          </a:p>
          <a:p>
            <a:pPr lvl="1"/>
            <a:r>
              <a:rPr lang="zh-CN" altLang="en-US" smtClean="0">
                <a:solidFill>
                  <a:srgbClr val="D1390F"/>
                </a:solidFill>
                <a:ea typeface="黑体" panose="02010609060101010101" pitchFamily="49" charset="-122"/>
              </a:rPr>
              <a:t>异步串行</a:t>
            </a:r>
          </a:p>
          <a:p>
            <a:pPr lvl="2"/>
            <a:r>
              <a:rPr lang="zh-CN" altLang="en-US" smtClean="0">
                <a:ea typeface="黑体" panose="02010609060101010101" pitchFamily="49" charset="-122"/>
              </a:rPr>
              <a:t>每个字符的开始是随机的，需起始位，字符内的位之间同步</a:t>
            </a:r>
          </a:p>
          <a:p>
            <a:pPr lvl="2"/>
            <a:r>
              <a:rPr lang="zh-CN" altLang="en-US" smtClean="0">
                <a:ea typeface="黑体" panose="02010609060101010101" pitchFamily="49" charset="-122"/>
              </a:rPr>
              <a:t>有效数据位为</a:t>
            </a:r>
            <a:r>
              <a:rPr lang="en-US" altLang="zh-CN" smtClean="0">
                <a:ea typeface="黑体" panose="02010609060101010101" pitchFamily="49" charset="-122"/>
              </a:rPr>
              <a:t>5</a:t>
            </a:r>
            <a:r>
              <a:rPr lang="zh-CN" altLang="en-US" smtClean="0">
                <a:ea typeface="黑体" panose="02010609060101010101" pitchFamily="49" charset="-122"/>
              </a:rPr>
              <a:t>位时，停止位取</a:t>
            </a:r>
            <a:r>
              <a:rPr lang="en-US" altLang="zh-CN" smtClean="0">
                <a:ea typeface="黑体" panose="02010609060101010101" pitchFamily="49" charset="-122"/>
              </a:rPr>
              <a:t>1</a:t>
            </a:r>
            <a:r>
              <a:rPr lang="zh-CN" altLang="en-US" smtClean="0">
                <a:ea typeface="黑体" panose="02010609060101010101" pitchFamily="49" charset="-122"/>
              </a:rPr>
              <a:t>位或</a:t>
            </a:r>
            <a:r>
              <a:rPr lang="en-US" altLang="zh-CN" smtClean="0">
                <a:ea typeface="黑体" panose="02010609060101010101" pitchFamily="49" charset="-122"/>
              </a:rPr>
              <a:t>1.5</a:t>
            </a:r>
            <a:r>
              <a:rPr lang="zh-CN" altLang="en-US" smtClean="0">
                <a:ea typeface="黑体" panose="02010609060101010101" pitchFamily="49" charset="-122"/>
              </a:rPr>
              <a:t>位，其他情况取</a:t>
            </a:r>
            <a:r>
              <a:rPr lang="en-US" altLang="zh-CN" smtClean="0">
                <a:ea typeface="黑体" panose="02010609060101010101" pitchFamily="49" charset="-122"/>
              </a:rPr>
              <a:t>1</a:t>
            </a:r>
            <a:r>
              <a:rPr lang="zh-CN" altLang="en-US" smtClean="0">
                <a:ea typeface="黑体" panose="02010609060101010101" pitchFamily="49" charset="-122"/>
              </a:rPr>
              <a:t>位或</a:t>
            </a:r>
            <a:r>
              <a:rPr lang="en-US" altLang="zh-CN" smtClean="0">
                <a:ea typeface="黑体" panose="02010609060101010101" pitchFamily="49" charset="-122"/>
              </a:rPr>
              <a:t>2</a:t>
            </a:r>
            <a:r>
              <a:rPr lang="zh-CN" altLang="en-US" smtClean="0">
                <a:ea typeface="黑体" panose="02010609060101010101" pitchFamily="49" charset="-122"/>
              </a:rPr>
              <a:t>位</a:t>
            </a:r>
          </a:p>
          <a:p>
            <a:pPr lvl="2"/>
            <a:r>
              <a:rPr lang="zh-CN" altLang="en-US" smtClean="0">
                <a:ea typeface="黑体" panose="02010609060101010101" pitchFamily="49" charset="-122"/>
              </a:rPr>
              <a:t>一个字符可能由</a:t>
            </a:r>
            <a:r>
              <a:rPr lang="en-US" altLang="zh-CN" smtClean="0">
                <a:ea typeface="黑体" panose="02010609060101010101" pitchFamily="49" charset="-122"/>
              </a:rPr>
              <a:t>7</a:t>
            </a:r>
            <a:r>
              <a:rPr lang="zh-CN" altLang="en-US" smtClean="0">
                <a:ea typeface="黑体" panose="02010609060101010101" pitchFamily="49" charset="-122"/>
              </a:rPr>
              <a:t>～</a:t>
            </a:r>
            <a:r>
              <a:rPr lang="en-US" altLang="zh-CN" smtClean="0">
                <a:ea typeface="黑体" panose="02010609060101010101" pitchFamily="49" charset="-122"/>
              </a:rPr>
              <a:t>12</a:t>
            </a:r>
            <a:r>
              <a:rPr lang="zh-CN" altLang="en-US" smtClean="0">
                <a:ea typeface="黑体" panose="02010609060101010101" pitchFamily="49" charset="-122"/>
              </a:rPr>
              <a:t>位信息组成，称其为一个数据帧 </a:t>
            </a:r>
          </a:p>
          <a:p>
            <a:pPr lvl="2"/>
            <a:r>
              <a:rPr lang="zh-CN" altLang="en-US" smtClean="0">
                <a:ea typeface="黑体" panose="02010609060101010101" pitchFamily="49" charset="-122"/>
              </a:rPr>
              <a:t>缺点：每个字符都有额外信息，实际字符传输率低</a:t>
            </a:r>
          </a:p>
          <a:p>
            <a:pPr lvl="1"/>
            <a:r>
              <a:rPr lang="zh-CN" altLang="en-US" smtClean="0">
                <a:solidFill>
                  <a:srgbClr val="D1390F"/>
                </a:solidFill>
                <a:ea typeface="黑体" panose="02010609060101010101" pitchFamily="49" charset="-122"/>
              </a:rPr>
              <a:t>同步串行</a:t>
            </a:r>
          </a:p>
          <a:p>
            <a:pPr lvl="2"/>
            <a:r>
              <a:rPr lang="zh-CN" altLang="en-US" smtClean="0">
                <a:ea typeface="黑体" panose="02010609060101010101" pitchFamily="49" charset="-122"/>
              </a:rPr>
              <a:t>字符之间、字符内的位之间都同步</a:t>
            </a:r>
          </a:p>
        </p:txBody>
      </p:sp>
      <p:pic>
        <p:nvPicPr>
          <p:cNvPr id="66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225" y="836613"/>
            <a:ext cx="5311775"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B3812EF-635E-4B2B-8C2A-2E9C8D93C3AE}" type="slidenum">
              <a:rPr lang="zh-CN" altLang="en-US" sz="1200">
                <a:solidFill>
                  <a:srgbClr val="898989"/>
                </a:solidFill>
              </a:rPr>
              <a:pPr/>
              <a:t>35</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0483">
                                            <p:txEl>
                                              <p:pRg st="1" end="1"/>
                                            </p:txEl>
                                          </p:spTgt>
                                        </p:tgtEl>
                                        <p:attrNameLst>
                                          <p:attrName>style.visibility</p:attrName>
                                        </p:attrNameLst>
                                      </p:cBhvr>
                                      <p:to>
                                        <p:strVal val="visible"/>
                                      </p:to>
                                    </p:set>
                                    <p:animEffect transition="in" filter="blinds(horizontal)">
                                      <p:cBhvr>
                                        <p:cTn id="7" dur="500"/>
                                        <p:tgtEl>
                                          <p:spTgt spid="660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0483">
                                            <p:txEl>
                                              <p:pRg st="2" end="2"/>
                                            </p:txEl>
                                          </p:spTgt>
                                        </p:tgtEl>
                                        <p:attrNameLst>
                                          <p:attrName>style.visibility</p:attrName>
                                        </p:attrNameLst>
                                      </p:cBhvr>
                                      <p:to>
                                        <p:strVal val="visible"/>
                                      </p:to>
                                    </p:set>
                                    <p:animEffect transition="in" filter="blinds(horizontal)">
                                      <p:cBhvr>
                                        <p:cTn id="12" dur="500"/>
                                        <p:tgtEl>
                                          <p:spTgt spid="660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0483">
                                            <p:txEl>
                                              <p:pRg st="4" end="4"/>
                                            </p:txEl>
                                          </p:spTgt>
                                        </p:tgtEl>
                                        <p:attrNameLst>
                                          <p:attrName>style.visibility</p:attrName>
                                        </p:attrNameLst>
                                      </p:cBhvr>
                                      <p:to>
                                        <p:strVal val="visible"/>
                                      </p:to>
                                    </p:set>
                                    <p:animEffect transition="in" filter="blinds(horizontal)">
                                      <p:cBhvr>
                                        <p:cTn id="17" dur="500"/>
                                        <p:tgtEl>
                                          <p:spTgt spid="6604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0483">
                                            <p:txEl>
                                              <p:pRg st="5" end="5"/>
                                            </p:txEl>
                                          </p:spTgt>
                                        </p:tgtEl>
                                        <p:attrNameLst>
                                          <p:attrName>style.visibility</p:attrName>
                                        </p:attrNameLst>
                                      </p:cBhvr>
                                      <p:to>
                                        <p:strVal val="visible"/>
                                      </p:to>
                                    </p:set>
                                    <p:animEffect transition="in" filter="blinds(horizontal)">
                                      <p:cBhvr>
                                        <p:cTn id="22" dur="500"/>
                                        <p:tgtEl>
                                          <p:spTgt spid="66048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0483">
                                            <p:txEl>
                                              <p:pRg st="6" end="6"/>
                                            </p:txEl>
                                          </p:spTgt>
                                        </p:tgtEl>
                                        <p:attrNameLst>
                                          <p:attrName>style.visibility</p:attrName>
                                        </p:attrNameLst>
                                      </p:cBhvr>
                                      <p:to>
                                        <p:strVal val="visible"/>
                                      </p:to>
                                    </p:set>
                                    <p:animEffect transition="in" filter="blinds(horizontal)">
                                      <p:cBhvr>
                                        <p:cTn id="27" dur="500"/>
                                        <p:tgtEl>
                                          <p:spTgt spid="66048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60483">
                                            <p:txEl>
                                              <p:pRg st="8" end="8"/>
                                            </p:txEl>
                                          </p:spTgt>
                                        </p:tgtEl>
                                        <p:attrNameLst>
                                          <p:attrName>style.visibility</p:attrName>
                                        </p:attrNameLst>
                                      </p:cBhvr>
                                      <p:to>
                                        <p:strVal val="visible"/>
                                      </p:to>
                                    </p:set>
                                    <p:animEffect transition="in" filter="blinds(horizontal)">
                                      <p:cBhvr>
                                        <p:cTn id="32" dur="500"/>
                                        <p:tgtEl>
                                          <p:spTgt spid="66048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60483">
                                            <p:txEl>
                                              <p:pRg st="9" end="9"/>
                                            </p:txEl>
                                          </p:spTgt>
                                        </p:tgtEl>
                                        <p:attrNameLst>
                                          <p:attrName>style.visibility</p:attrName>
                                        </p:attrNameLst>
                                      </p:cBhvr>
                                      <p:to>
                                        <p:strVal val="visible"/>
                                      </p:to>
                                    </p:set>
                                    <p:animEffect transition="in" filter="blinds(horizontal)">
                                      <p:cBhvr>
                                        <p:cTn id="37" dur="500"/>
                                        <p:tgtEl>
                                          <p:spTgt spid="66048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60483">
                                            <p:txEl>
                                              <p:pRg st="10" end="10"/>
                                            </p:txEl>
                                          </p:spTgt>
                                        </p:tgtEl>
                                        <p:attrNameLst>
                                          <p:attrName>style.visibility</p:attrName>
                                        </p:attrNameLst>
                                      </p:cBhvr>
                                      <p:to>
                                        <p:strVal val="visible"/>
                                      </p:to>
                                    </p:set>
                                    <p:animEffect transition="in" filter="blinds(horizontal)">
                                      <p:cBhvr>
                                        <p:cTn id="42" dur="500"/>
                                        <p:tgtEl>
                                          <p:spTgt spid="660483">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60484"/>
                                        </p:tgtEl>
                                        <p:attrNameLst>
                                          <p:attrName>style.visibility</p:attrName>
                                        </p:attrNameLst>
                                      </p:cBhvr>
                                      <p:to>
                                        <p:strVal val="visible"/>
                                      </p:to>
                                    </p:set>
                                    <p:animEffect transition="in" filter="blinds(horizontal)">
                                      <p:cBhvr>
                                        <p:cTn id="47" dur="500"/>
                                        <p:tgtEl>
                                          <p:spTgt spid="6604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60483">
                                            <p:txEl>
                                              <p:pRg st="11" end="11"/>
                                            </p:txEl>
                                          </p:spTgt>
                                        </p:tgtEl>
                                        <p:attrNameLst>
                                          <p:attrName>style.visibility</p:attrName>
                                        </p:attrNameLst>
                                      </p:cBhvr>
                                      <p:to>
                                        <p:strVal val="visible"/>
                                      </p:to>
                                    </p:set>
                                    <p:animEffect transition="in" filter="blinds(horizontal)">
                                      <p:cBhvr>
                                        <p:cTn id="52" dur="500"/>
                                        <p:tgtEl>
                                          <p:spTgt spid="660483">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60483">
                                            <p:txEl>
                                              <p:pRg st="13" end="13"/>
                                            </p:txEl>
                                          </p:spTgt>
                                        </p:tgtEl>
                                        <p:attrNameLst>
                                          <p:attrName>style.visibility</p:attrName>
                                        </p:attrNameLst>
                                      </p:cBhvr>
                                      <p:to>
                                        <p:strVal val="visible"/>
                                      </p:to>
                                    </p:set>
                                    <p:animEffect transition="in" filter="blinds(horizontal)">
                                      <p:cBhvr>
                                        <p:cTn id="57" dur="500"/>
                                        <p:tgtEl>
                                          <p:spTgt spid="66048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85775" y="171450"/>
            <a:ext cx="7516813" cy="422275"/>
          </a:xfrm>
        </p:spPr>
        <p:txBody>
          <a:bodyPr/>
          <a:lstStyle/>
          <a:p>
            <a:pPr algn="ctr"/>
            <a:r>
              <a:rPr lang="zh-CN" altLang="en-US" smtClean="0">
                <a:ea typeface="宋体" panose="02010600030101010101" pitchFamily="2" charset="-122"/>
              </a:rPr>
              <a:t>第三讲 </a:t>
            </a:r>
            <a:r>
              <a:rPr lang="en-US" altLang="zh-CN" smtClean="0">
                <a:ea typeface="宋体" panose="02010600030101010101" pitchFamily="2" charset="-122"/>
              </a:rPr>
              <a:t>I/O</a:t>
            </a:r>
            <a:r>
              <a:rPr lang="zh-CN" altLang="en-US" smtClean="0">
                <a:ea typeface="宋体" panose="02010600030101010101" pitchFamily="2" charset="-122"/>
              </a:rPr>
              <a:t>传输方式</a:t>
            </a:r>
          </a:p>
        </p:txBody>
      </p:sp>
      <p:sp>
        <p:nvSpPr>
          <p:cNvPr id="70659" name="Rectangle 3"/>
          <p:cNvSpPr>
            <a:spLocks noGrp="1" noChangeArrowheads="1"/>
          </p:cNvSpPr>
          <p:nvPr>
            <p:ph type="body" idx="1"/>
          </p:nvPr>
        </p:nvSpPr>
        <p:spPr>
          <a:xfrm>
            <a:off x="1377950" y="1135063"/>
            <a:ext cx="6029325" cy="4228658"/>
          </a:xfrm>
        </p:spPr>
        <p:txBody>
          <a:bodyPr/>
          <a:lstStyle/>
          <a:p>
            <a:r>
              <a:rPr lang="zh-CN" altLang="en-US" dirty="0" smtClean="0">
                <a:ea typeface="黑体" panose="02010609060101010101" pitchFamily="49" charset="-122"/>
              </a:rPr>
              <a:t>轮询方式（程序直接控制 </a:t>
            </a:r>
            <a:r>
              <a:rPr lang="en-US" altLang="zh-CN" dirty="0" smtClean="0">
                <a:ea typeface="黑体" panose="02010609060101010101" pitchFamily="49" charset="-122"/>
              </a:rPr>
              <a:t>/ </a:t>
            </a:r>
            <a:r>
              <a:rPr lang="zh-CN" altLang="en-US" dirty="0" smtClean="0">
                <a:ea typeface="黑体" panose="02010609060101010101" pitchFamily="49" charset="-122"/>
              </a:rPr>
              <a:t>程序查询方式）</a:t>
            </a:r>
          </a:p>
          <a:p>
            <a:r>
              <a:rPr lang="zh-CN" altLang="en-US" dirty="0" smtClean="0">
                <a:ea typeface="黑体" panose="02010609060101010101" pitchFamily="49" charset="-122"/>
              </a:rPr>
              <a:t>程序中断方式（中断驱动方式）</a:t>
            </a:r>
          </a:p>
          <a:p>
            <a:pPr lvl="1"/>
            <a:r>
              <a:rPr lang="zh-CN" altLang="en-US" dirty="0" smtClean="0">
                <a:ea typeface="黑体" panose="02010609060101010101" pitchFamily="49" charset="-122"/>
              </a:rPr>
              <a:t>中断响应的条件和中断响应过程</a:t>
            </a:r>
          </a:p>
          <a:p>
            <a:pPr lvl="1"/>
            <a:r>
              <a:rPr lang="zh-CN" altLang="en-US" dirty="0" smtClean="0">
                <a:ea typeface="黑体" panose="02010609060101010101" pitchFamily="49" charset="-122"/>
              </a:rPr>
              <a:t>中断处理过程</a:t>
            </a:r>
          </a:p>
          <a:p>
            <a:pPr lvl="1"/>
            <a:r>
              <a:rPr lang="zh-CN" altLang="en-US" dirty="0" smtClean="0">
                <a:ea typeface="黑体" panose="02010609060101010101" pitchFamily="49" charset="-122"/>
              </a:rPr>
              <a:t>中断控制器</a:t>
            </a:r>
          </a:p>
          <a:p>
            <a:pPr lvl="1"/>
            <a:r>
              <a:rPr lang="zh-CN" altLang="en-US" dirty="0" smtClean="0">
                <a:ea typeface="黑体" panose="02010609060101010101" pitchFamily="49" charset="-122"/>
              </a:rPr>
              <a:t>多重中断和中断屏蔽</a:t>
            </a:r>
          </a:p>
          <a:p>
            <a:r>
              <a:rPr lang="zh-CN" altLang="en-US" dirty="0" smtClean="0">
                <a:ea typeface="黑体" panose="02010609060101010101" pitchFamily="49" charset="-122"/>
              </a:rPr>
              <a:t>直接存储器访问方式（</a:t>
            </a:r>
            <a:r>
              <a:rPr lang="en-US" altLang="zh-CN" dirty="0" smtClean="0">
                <a:ea typeface="黑体" panose="02010609060101010101" pitchFamily="49" charset="-122"/>
              </a:rPr>
              <a:t>DMA</a:t>
            </a:r>
            <a:r>
              <a:rPr lang="zh-CN" altLang="en-US" dirty="0" smtClean="0">
                <a:ea typeface="黑体" panose="02010609060101010101" pitchFamily="49" charset="-122"/>
              </a:rPr>
              <a:t>方式）</a:t>
            </a:r>
          </a:p>
          <a:p>
            <a:pPr lvl="1"/>
            <a:r>
              <a:rPr lang="en-US" altLang="zh-CN" dirty="0" smtClean="0">
                <a:ea typeface="黑体" panose="02010609060101010101" pitchFamily="49" charset="-122"/>
              </a:rPr>
              <a:t>DMA</a:t>
            </a:r>
            <a:r>
              <a:rPr lang="zh-CN" altLang="en-US" dirty="0" smtClean="0">
                <a:ea typeface="黑体" panose="02010609060101010101" pitchFamily="49" charset="-122"/>
              </a:rPr>
              <a:t>方式的要点</a:t>
            </a:r>
          </a:p>
          <a:p>
            <a:pPr lvl="1"/>
            <a:r>
              <a:rPr lang="en-US" altLang="zh-CN" dirty="0" smtClean="0">
                <a:ea typeface="黑体" panose="02010609060101010101" pitchFamily="49" charset="-122"/>
              </a:rPr>
              <a:t>DMA</a:t>
            </a:r>
            <a:r>
              <a:rPr lang="zh-CN" altLang="en-US" dirty="0" smtClean="0">
                <a:ea typeface="黑体" panose="02010609060101010101" pitchFamily="49" charset="-122"/>
              </a:rPr>
              <a:t>控制器的结构</a:t>
            </a:r>
          </a:p>
          <a:p>
            <a:pPr lvl="1"/>
            <a:r>
              <a:rPr lang="en-US" altLang="zh-CN" dirty="0" smtClean="0">
                <a:ea typeface="黑体" panose="02010609060101010101" pitchFamily="49" charset="-122"/>
              </a:rPr>
              <a:t>DMA</a:t>
            </a:r>
            <a:r>
              <a:rPr lang="zh-CN" altLang="en-US" dirty="0" smtClean="0">
                <a:ea typeface="黑体" panose="02010609060101010101" pitchFamily="49" charset="-122"/>
              </a:rPr>
              <a:t>的三种控制方式</a:t>
            </a:r>
          </a:p>
          <a:p>
            <a:pPr lvl="1"/>
            <a:r>
              <a:rPr lang="en-US" altLang="zh-CN" dirty="0" smtClean="0">
                <a:ea typeface="黑体" panose="02010609060101010101" pitchFamily="49" charset="-122"/>
              </a:rPr>
              <a:t>DMA</a:t>
            </a:r>
            <a:r>
              <a:rPr lang="zh-CN" altLang="en-US" dirty="0" smtClean="0">
                <a:ea typeface="黑体" panose="02010609060101010101" pitchFamily="49" charset="-122"/>
              </a:rPr>
              <a:t>传输过程</a:t>
            </a:r>
          </a:p>
        </p:txBody>
      </p:sp>
      <p:sp>
        <p:nvSpPr>
          <p:cNvPr id="70660" name="Text Box 4"/>
          <p:cNvSpPr txBox="1">
            <a:spLocks noChangeArrowheads="1"/>
          </p:cNvSpPr>
          <p:nvPr/>
        </p:nvSpPr>
        <p:spPr bwMode="auto">
          <a:xfrm>
            <a:off x="2968625" y="625475"/>
            <a:ext cx="287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400">
                <a:solidFill>
                  <a:srgbClr val="D1390F"/>
                </a:solidFill>
                <a:ea typeface="宋体" panose="02010600030101010101" pitchFamily="2" charset="-122"/>
              </a:rPr>
              <a:t>主     要     内     容</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41F121A8-51BD-4CC2-B619-0ED9E4FACED7}" type="slidenum">
              <a:rPr lang="zh-CN" altLang="en-US" sz="1200">
                <a:solidFill>
                  <a:srgbClr val="898989"/>
                </a:solidFill>
              </a:rPr>
              <a:pPr/>
              <a:t>36</a:t>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28638" y="157163"/>
            <a:ext cx="7937500" cy="422275"/>
          </a:xfrm>
        </p:spPr>
        <p:txBody>
          <a:bodyPr/>
          <a:lstStyle/>
          <a:p>
            <a:r>
              <a:rPr lang="en-US" altLang="zh-CN" dirty="0" smtClean="0">
                <a:ea typeface="宋体" panose="02010600030101010101" pitchFamily="2" charset="-122"/>
              </a:rPr>
              <a:t>I/O</a:t>
            </a:r>
            <a:r>
              <a:rPr lang="zh-CN" altLang="en-US" dirty="0" smtClean="0">
                <a:ea typeface="宋体" panose="02010600030101010101" pitchFamily="2" charset="-122"/>
              </a:rPr>
              <a:t>设备与主机进行数据交换的三种基本方式</a:t>
            </a:r>
          </a:p>
        </p:txBody>
      </p:sp>
      <p:sp>
        <p:nvSpPr>
          <p:cNvPr id="564227" name="Rectangle 3"/>
          <p:cNvSpPr>
            <a:spLocks noGrp="1" noChangeArrowheads="1"/>
          </p:cNvSpPr>
          <p:nvPr>
            <p:ph type="body" idx="1"/>
          </p:nvPr>
        </p:nvSpPr>
        <p:spPr>
          <a:xfrm>
            <a:off x="528638" y="579438"/>
            <a:ext cx="8407400" cy="6089872"/>
          </a:xfrm>
        </p:spPr>
        <p:txBody>
          <a:bodyPr/>
          <a:lstStyle/>
          <a:p>
            <a:r>
              <a:rPr lang="zh-CN" altLang="en-US" dirty="0" smtClean="0">
                <a:ea typeface="黑体" panose="02010609060101010101" pitchFamily="49" charset="-122"/>
              </a:rPr>
              <a:t>程序直接控制方式（最简单的</a:t>
            </a:r>
            <a:r>
              <a:rPr lang="en-US" altLang="zh-CN" dirty="0" smtClean="0">
                <a:ea typeface="黑体" panose="02010609060101010101" pitchFamily="49" charset="-122"/>
              </a:rPr>
              <a:t>I/O</a:t>
            </a:r>
            <a:r>
              <a:rPr lang="zh-CN" altLang="en-US" dirty="0" smtClean="0">
                <a:ea typeface="黑体" panose="02010609060101010101" pitchFamily="49" charset="-122"/>
              </a:rPr>
              <a:t>方式）</a:t>
            </a:r>
          </a:p>
          <a:p>
            <a:pPr lvl="1"/>
            <a:r>
              <a:rPr lang="zh-CN" altLang="en-US" dirty="0" smtClean="0">
                <a:ea typeface="黑体" panose="02010609060101010101" pitchFamily="49" charset="-122"/>
              </a:rPr>
              <a:t>无条件传送：对简单外设定时（同步）进行数据传送</a:t>
            </a:r>
          </a:p>
          <a:p>
            <a:pPr lvl="1"/>
            <a:r>
              <a:rPr lang="zh-CN" altLang="en-US" dirty="0" smtClean="0">
                <a:ea typeface="黑体" panose="02010609060101010101" pitchFamily="49" charset="-122"/>
              </a:rPr>
              <a:t>条件传送：</a:t>
            </a:r>
            <a:r>
              <a:rPr lang="en-US" altLang="zh-CN" dirty="0" smtClean="0">
                <a:ea typeface="黑体" panose="02010609060101010101" pitchFamily="49" charset="-122"/>
              </a:rPr>
              <a:t>Polling </a:t>
            </a:r>
            <a:r>
              <a:rPr lang="en-US" altLang="zh-CN" dirty="0" smtClean="0">
                <a:solidFill>
                  <a:srgbClr val="CC0000"/>
                </a:solidFill>
                <a:ea typeface="黑体" panose="02010609060101010101" pitchFamily="49" charset="-122"/>
              </a:rPr>
              <a:t>(</a:t>
            </a:r>
            <a:r>
              <a:rPr lang="zh-CN" altLang="en-US" dirty="0" smtClean="0">
                <a:solidFill>
                  <a:srgbClr val="CC0000"/>
                </a:solidFill>
                <a:ea typeface="黑体" panose="02010609060101010101" pitchFamily="49" charset="-122"/>
              </a:rPr>
              <a:t>轮询，查询</a:t>
            </a:r>
            <a:r>
              <a:rPr lang="en-US" altLang="zh-CN" dirty="0" smtClean="0">
                <a:solidFill>
                  <a:srgbClr val="CC0000"/>
                </a:solidFill>
                <a:ea typeface="黑体" panose="02010609060101010101" pitchFamily="49" charset="-122"/>
              </a:rPr>
              <a:t>):  </a:t>
            </a:r>
            <a:r>
              <a:rPr lang="en-US" altLang="zh-CN" dirty="0" smtClean="0">
                <a:ea typeface="黑体" panose="02010609060101010101" pitchFamily="49" charset="-122"/>
              </a:rPr>
              <a:t>OS</a:t>
            </a:r>
            <a:r>
              <a:rPr lang="zh-CN" altLang="en-US" dirty="0" smtClean="0">
                <a:ea typeface="黑体" panose="02010609060101010101" pitchFamily="49" charset="-122"/>
              </a:rPr>
              <a:t>主动查询，也称为</a:t>
            </a:r>
            <a:r>
              <a:rPr lang="zh-CN" altLang="en-US" dirty="0" smtClean="0">
                <a:solidFill>
                  <a:srgbClr val="2E9267"/>
                </a:solidFill>
                <a:ea typeface="黑体" panose="02010609060101010101" pitchFamily="49" charset="-122"/>
              </a:rPr>
              <a:t>程序查询方式</a:t>
            </a:r>
            <a:endParaRPr lang="en-US" altLang="zh-CN" dirty="0" smtClean="0">
              <a:solidFill>
                <a:srgbClr val="CC0000"/>
              </a:solidFill>
              <a:ea typeface="黑体" panose="02010609060101010101" pitchFamily="49" charset="-122"/>
            </a:endParaRPr>
          </a:p>
          <a:p>
            <a:pPr lvl="2"/>
            <a:r>
              <a:rPr lang="en-US" altLang="zh-CN" dirty="0" smtClean="0">
                <a:ea typeface="黑体" panose="02010609060101010101" pitchFamily="49" charset="-122"/>
              </a:rPr>
              <a:t>I/O</a:t>
            </a:r>
            <a:r>
              <a:rPr lang="zh-CN" altLang="en-US" dirty="0" smtClean="0">
                <a:ea typeface="黑体" panose="02010609060101010101" pitchFamily="49" charset="-122"/>
              </a:rPr>
              <a:t>设备（包括</a:t>
            </a:r>
            <a:r>
              <a:rPr lang="en-US" altLang="zh-CN" dirty="0" smtClean="0">
                <a:ea typeface="黑体" panose="02010609060101010101" pitchFamily="49" charset="-122"/>
              </a:rPr>
              <a:t>I/O</a:t>
            </a:r>
            <a:r>
              <a:rPr lang="zh-CN" altLang="en-US" dirty="0" smtClean="0">
                <a:ea typeface="黑体" panose="02010609060101010101" pitchFamily="49" charset="-122"/>
              </a:rPr>
              <a:t>接口）将自己的状态放到一个状态寄存器中 </a:t>
            </a:r>
          </a:p>
          <a:p>
            <a:pPr lvl="2"/>
            <a:r>
              <a:rPr lang="en-US" altLang="zh-CN" dirty="0" smtClean="0">
                <a:ea typeface="黑体" panose="02010609060101010101" pitchFamily="49" charset="-122"/>
              </a:rPr>
              <a:t>OS</a:t>
            </a:r>
            <a:r>
              <a:rPr lang="zh-CN" altLang="en-US" dirty="0" smtClean="0">
                <a:ea typeface="黑体" panose="02010609060101010101" pitchFamily="49" charset="-122"/>
              </a:rPr>
              <a:t>阶段性地查询状态寄存器中的特定状态，以决定下一步动作</a:t>
            </a:r>
          </a:p>
          <a:p>
            <a:r>
              <a:rPr lang="en-US" altLang="zh-CN" dirty="0" smtClean="0">
                <a:ea typeface="黑体" panose="02010609060101010101" pitchFamily="49" charset="-122"/>
              </a:rPr>
              <a:t>I/O Interrupt </a:t>
            </a:r>
            <a:r>
              <a:rPr lang="en-US" altLang="zh-CN" dirty="0" smtClean="0">
                <a:solidFill>
                  <a:srgbClr val="CC0000"/>
                </a:solidFill>
                <a:ea typeface="黑体" panose="02010609060101010101" pitchFamily="49" charset="-122"/>
              </a:rPr>
              <a:t>(</a:t>
            </a:r>
            <a:r>
              <a:rPr lang="zh-CN" altLang="en-US" dirty="0" smtClean="0">
                <a:solidFill>
                  <a:srgbClr val="CC0000"/>
                </a:solidFill>
                <a:ea typeface="黑体" panose="02010609060101010101" pitchFamily="49" charset="-122"/>
              </a:rPr>
              <a:t>中断</a:t>
            </a:r>
            <a:r>
              <a:rPr lang="en-US" altLang="zh-CN" dirty="0" smtClean="0">
                <a:solidFill>
                  <a:srgbClr val="CC0000"/>
                </a:solidFill>
                <a:ea typeface="黑体" panose="02010609060101010101" pitchFamily="49" charset="-122"/>
              </a:rPr>
              <a:t>I/O</a:t>
            </a:r>
            <a:r>
              <a:rPr lang="zh-CN" altLang="en-US" dirty="0" smtClean="0">
                <a:solidFill>
                  <a:srgbClr val="CC0000"/>
                </a:solidFill>
                <a:ea typeface="黑体" panose="02010609060101010101" pitchFamily="49" charset="-122"/>
              </a:rPr>
              <a:t>方式</a:t>
            </a:r>
            <a:r>
              <a:rPr lang="en-US" altLang="zh-CN" dirty="0" smtClean="0">
                <a:solidFill>
                  <a:srgbClr val="CC0000"/>
                </a:solidFill>
                <a:ea typeface="黑体" panose="02010609060101010101" pitchFamily="49" charset="-122"/>
              </a:rPr>
              <a:t>): </a:t>
            </a:r>
            <a:r>
              <a:rPr lang="zh-CN" altLang="en-US" dirty="0" smtClean="0">
                <a:ea typeface="黑体" panose="02010609060101010101" pitchFamily="49" charset="-122"/>
              </a:rPr>
              <a:t>几乎所有系统都支持的中断</a:t>
            </a:r>
            <a:r>
              <a:rPr lang="en-US" altLang="zh-CN" dirty="0" smtClean="0">
                <a:ea typeface="黑体" panose="02010609060101010101" pitchFamily="49" charset="-122"/>
              </a:rPr>
              <a:t>I/O</a:t>
            </a:r>
            <a:r>
              <a:rPr lang="zh-CN" altLang="en-US" dirty="0" smtClean="0">
                <a:ea typeface="黑体" panose="02010609060101010101" pitchFamily="49" charset="-122"/>
              </a:rPr>
              <a:t>方式</a:t>
            </a:r>
          </a:p>
          <a:p>
            <a:pPr lvl="1"/>
            <a:r>
              <a:rPr lang="zh-CN" altLang="en-US" dirty="0" smtClean="0">
                <a:ea typeface="黑体" panose="02010609060101010101" pitchFamily="49" charset="-122"/>
              </a:rPr>
              <a:t>若一个</a:t>
            </a:r>
            <a:r>
              <a:rPr lang="en-US" altLang="zh-CN" dirty="0" smtClean="0">
                <a:ea typeface="黑体" panose="02010609060101010101" pitchFamily="49" charset="-122"/>
              </a:rPr>
              <a:t>I/O</a:t>
            </a:r>
            <a:r>
              <a:rPr lang="zh-CN" altLang="en-US" dirty="0" smtClean="0">
                <a:ea typeface="黑体" panose="02010609060101010101" pitchFamily="49" charset="-122"/>
              </a:rPr>
              <a:t>设备需要</a:t>
            </a:r>
            <a:r>
              <a:rPr lang="en-US" altLang="zh-CN" dirty="0" smtClean="0">
                <a:ea typeface="黑体" panose="02010609060101010101" pitchFamily="49" charset="-122"/>
              </a:rPr>
              <a:t>CPU</a:t>
            </a:r>
            <a:r>
              <a:rPr lang="zh-CN" altLang="en-US" dirty="0" smtClean="0">
                <a:ea typeface="黑体" panose="02010609060101010101" pitchFamily="49" charset="-122"/>
              </a:rPr>
              <a:t>干预，它就通过中断请求通知</a:t>
            </a:r>
            <a:r>
              <a:rPr lang="en-US" altLang="zh-CN" dirty="0" smtClean="0">
                <a:ea typeface="黑体" panose="02010609060101010101" pitchFamily="49" charset="-122"/>
              </a:rPr>
              <a:t>CPU</a:t>
            </a:r>
          </a:p>
          <a:p>
            <a:pPr lvl="1"/>
            <a:r>
              <a:rPr lang="en-US" altLang="zh-CN" dirty="0" smtClean="0">
                <a:ea typeface="黑体" panose="02010609060101010101" pitchFamily="49" charset="-122"/>
              </a:rPr>
              <a:t>CPU</a:t>
            </a:r>
            <a:r>
              <a:rPr lang="zh-CN" altLang="en-US" dirty="0" smtClean="0">
                <a:ea typeface="黑体" panose="02010609060101010101" pitchFamily="49" charset="-122"/>
              </a:rPr>
              <a:t>中止当前程序的执行，调出</a:t>
            </a:r>
            <a:r>
              <a:rPr lang="en-US" altLang="zh-CN" dirty="0" smtClean="0">
                <a:ea typeface="黑体" panose="02010609060101010101" pitchFamily="49" charset="-122"/>
              </a:rPr>
              <a:t>OS</a:t>
            </a:r>
            <a:r>
              <a:rPr lang="zh-CN" altLang="en-US" dirty="0" smtClean="0">
                <a:ea typeface="黑体" panose="02010609060101010101" pitchFamily="49" charset="-122"/>
              </a:rPr>
              <a:t>（中断处理程序）来执行</a:t>
            </a:r>
          </a:p>
          <a:p>
            <a:pPr lvl="1"/>
            <a:r>
              <a:rPr lang="zh-CN" altLang="en-US" dirty="0" smtClean="0">
                <a:ea typeface="黑体" panose="02010609060101010101" pitchFamily="49" charset="-122"/>
              </a:rPr>
              <a:t>处理结束后，再返回到被中止的程序继续执行</a:t>
            </a:r>
          </a:p>
          <a:p>
            <a:pPr lvl="1"/>
            <a:r>
              <a:rPr lang="en-US" altLang="zh-CN" dirty="0" smtClean="0">
                <a:ea typeface="黑体" panose="02010609060101010101" pitchFamily="49" charset="-122"/>
              </a:rPr>
              <a:t>OS</a:t>
            </a:r>
            <a:r>
              <a:rPr lang="zh-CN" altLang="en-US" dirty="0" smtClean="0">
                <a:ea typeface="黑体" panose="02010609060101010101" pitchFamily="49" charset="-122"/>
              </a:rPr>
              <a:t>是被动调出的，也称为中断驱动</a:t>
            </a:r>
            <a:r>
              <a:rPr lang="en-US" altLang="zh-CN" dirty="0" smtClean="0">
                <a:ea typeface="黑体" panose="02010609060101010101" pitchFamily="49" charset="-122"/>
              </a:rPr>
              <a:t>I/O</a:t>
            </a:r>
            <a:r>
              <a:rPr lang="zh-CN" altLang="en-US" dirty="0" smtClean="0">
                <a:ea typeface="黑体" panose="02010609060101010101" pitchFamily="49" charset="-122"/>
              </a:rPr>
              <a:t>方式</a:t>
            </a:r>
          </a:p>
          <a:p>
            <a:r>
              <a:rPr lang="en-US" altLang="zh-CN" dirty="0" smtClean="0">
                <a:ea typeface="黑体" panose="02010609060101010101" pitchFamily="49" charset="-122"/>
              </a:rPr>
              <a:t>Direct Memory Access </a:t>
            </a:r>
            <a:r>
              <a:rPr lang="en-US" altLang="zh-CN" dirty="0" smtClean="0">
                <a:solidFill>
                  <a:srgbClr val="D1390F"/>
                </a:solidFill>
                <a:ea typeface="黑体" panose="02010609060101010101" pitchFamily="49" charset="-122"/>
              </a:rPr>
              <a:t>(DMA</a:t>
            </a:r>
            <a:r>
              <a:rPr lang="zh-CN" altLang="en-US" dirty="0" smtClean="0">
                <a:solidFill>
                  <a:srgbClr val="D1390F"/>
                </a:solidFill>
                <a:ea typeface="黑体" panose="02010609060101010101" pitchFamily="49" charset="-122"/>
              </a:rPr>
              <a:t>方式</a:t>
            </a:r>
            <a:r>
              <a:rPr lang="en-US" altLang="zh-CN" dirty="0" smtClean="0">
                <a:solidFill>
                  <a:srgbClr val="D1390F"/>
                </a:solidFill>
                <a:ea typeface="黑体" panose="02010609060101010101" pitchFamily="49" charset="-122"/>
              </a:rPr>
              <a:t>): </a:t>
            </a:r>
            <a:r>
              <a:rPr lang="zh-CN" altLang="en-US" dirty="0" smtClean="0">
                <a:ea typeface="黑体" panose="02010609060101010101" pitchFamily="49" charset="-122"/>
              </a:rPr>
              <a:t>磁盘等高速外设特有的</a:t>
            </a:r>
            <a:r>
              <a:rPr lang="en-US" altLang="zh-CN" dirty="0" smtClean="0">
                <a:ea typeface="黑体" panose="02010609060101010101" pitchFamily="49" charset="-122"/>
              </a:rPr>
              <a:t>I/O</a:t>
            </a:r>
            <a:r>
              <a:rPr lang="zh-CN" altLang="en-US" dirty="0" smtClean="0">
                <a:ea typeface="黑体" panose="02010609060101010101" pitchFamily="49" charset="-122"/>
              </a:rPr>
              <a:t>方式</a:t>
            </a:r>
          </a:p>
          <a:p>
            <a:pPr lvl="1"/>
            <a:r>
              <a:rPr lang="zh-CN" altLang="en-US" dirty="0" smtClean="0">
                <a:ea typeface="黑体" panose="02010609060101010101" pitchFamily="49" charset="-122"/>
              </a:rPr>
              <a:t>磁盘等高速外设</a:t>
            </a:r>
            <a:r>
              <a:rPr lang="zh-CN" altLang="en-US" dirty="0" smtClean="0">
                <a:solidFill>
                  <a:schemeClr val="accent1"/>
                </a:solidFill>
                <a:ea typeface="黑体" panose="02010609060101010101" pitchFamily="49" charset="-122"/>
              </a:rPr>
              <a:t>成批地直接和主存进行数据交换</a:t>
            </a:r>
          </a:p>
          <a:p>
            <a:pPr lvl="1"/>
            <a:r>
              <a:rPr lang="zh-CN" altLang="en-US" dirty="0" smtClean="0">
                <a:ea typeface="黑体" panose="02010609060101010101" pitchFamily="49" charset="-122"/>
              </a:rPr>
              <a:t>需要专门的</a:t>
            </a:r>
            <a:r>
              <a:rPr lang="en-US" altLang="zh-CN" dirty="0" smtClean="0">
                <a:ea typeface="黑体" panose="02010609060101010101" pitchFamily="49" charset="-122"/>
              </a:rPr>
              <a:t>DMA</a:t>
            </a:r>
            <a:r>
              <a:rPr lang="zh-CN" altLang="en-US" dirty="0" smtClean="0">
                <a:ea typeface="黑体" panose="02010609060101010101" pitchFamily="49" charset="-122"/>
              </a:rPr>
              <a:t>控制器控制总线，完成数据传送</a:t>
            </a:r>
          </a:p>
          <a:p>
            <a:pPr lvl="1"/>
            <a:r>
              <a:rPr lang="zh-CN" altLang="en-US" dirty="0" smtClean="0">
                <a:ea typeface="黑体" panose="02010609060101010101" pitchFamily="49" charset="-122"/>
              </a:rPr>
              <a:t>当外设准备好数据后，向</a:t>
            </a:r>
            <a:r>
              <a:rPr lang="en-US" altLang="zh-CN" dirty="0" smtClean="0">
                <a:ea typeface="黑体" panose="02010609060101010101" pitchFamily="49" charset="-122"/>
              </a:rPr>
              <a:t>DMA</a:t>
            </a:r>
            <a:r>
              <a:rPr lang="zh-CN" altLang="en-US" dirty="0" smtClean="0">
                <a:ea typeface="黑体" panose="02010609060101010101" pitchFamily="49" charset="-122"/>
              </a:rPr>
              <a:t>控制器发</a:t>
            </a:r>
            <a:r>
              <a:rPr lang="en-US" altLang="zh-CN" dirty="0" smtClean="0">
                <a:ea typeface="黑体" panose="02010609060101010101" pitchFamily="49" charset="-122"/>
              </a:rPr>
              <a:t>DMA</a:t>
            </a:r>
            <a:r>
              <a:rPr lang="zh-CN" altLang="en-US" dirty="0" smtClean="0">
                <a:ea typeface="黑体" panose="02010609060101010101" pitchFamily="49" charset="-122"/>
              </a:rPr>
              <a:t>请求信号，</a:t>
            </a:r>
            <a:r>
              <a:rPr lang="en-US" altLang="zh-CN" dirty="0" smtClean="0">
                <a:ea typeface="黑体" panose="02010609060101010101" pitchFamily="49" charset="-122"/>
              </a:rPr>
              <a:t>DMA</a:t>
            </a:r>
            <a:r>
              <a:rPr lang="zh-CN" altLang="en-US" dirty="0" smtClean="0">
                <a:ea typeface="黑体" panose="02010609060101010101" pitchFamily="49" charset="-122"/>
              </a:rPr>
              <a:t>控制器再向</a:t>
            </a:r>
            <a:r>
              <a:rPr lang="en-US" altLang="zh-CN" dirty="0" smtClean="0">
                <a:ea typeface="黑体" panose="02010609060101010101" pitchFamily="49" charset="-122"/>
              </a:rPr>
              <a:t>CPU</a:t>
            </a:r>
            <a:r>
              <a:rPr lang="zh-CN" altLang="en-US" dirty="0" smtClean="0">
                <a:ea typeface="黑体" panose="02010609060101010101" pitchFamily="49" charset="-122"/>
              </a:rPr>
              <a:t>发总线请求，</a:t>
            </a:r>
            <a:r>
              <a:rPr lang="en-US" altLang="zh-CN" dirty="0" smtClean="0">
                <a:ea typeface="黑体" panose="02010609060101010101" pitchFamily="49" charset="-122"/>
              </a:rPr>
              <a:t>CPU</a:t>
            </a:r>
            <a:r>
              <a:rPr lang="zh-CN" altLang="en-US" dirty="0" smtClean="0">
                <a:ea typeface="黑体" panose="02010609060101010101" pitchFamily="49" charset="-122"/>
              </a:rPr>
              <a:t>让出总线后，由</a:t>
            </a:r>
            <a:r>
              <a:rPr lang="en-US" altLang="zh-CN" dirty="0" smtClean="0">
                <a:ea typeface="黑体" panose="02010609060101010101" pitchFamily="49" charset="-122"/>
              </a:rPr>
              <a:t>DMA</a:t>
            </a:r>
            <a:r>
              <a:rPr lang="zh-CN" altLang="en-US" dirty="0" smtClean="0">
                <a:ea typeface="黑体" panose="02010609060101010101" pitchFamily="49" charset="-122"/>
              </a:rPr>
              <a:t>控制器控制总线进行传输，无需</a:t>
            </a:r>
            <a:r>
              <a:rPr lang="en-US" altLang="zh-CN" dirty="0" smtClean="0">
                <a:ea typeface="黑体" panose="02010609060101010101" pitchFamily="49" charset="-122"/>
              </a:rPr>
              <a:t>CPU</a:t>
            </a:r>
            <a:r>
              <a:rPr lang="zh-CN" altLang="en-US" dirty="0" smtClean="0">
                <a:ea typeface="黑体" panose="02010609060101010101" pitchFamily="49" charset="-122"/>
              </a:rPr>
              <a:t>干涉</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37FCED5-44B4-4561-B2F0-78864351E997}" type="slidenum">
              <a:rPr lang="zh-CN" altLang="en-US" sz="1200">
                <a:solidFill>
                  <a:srgbClr val="898989"/>
                </a:solidFill>
              </a:rPr>
              <a:pPr/>
              <a:t>37</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4227">
                                            <p:txEl>
                                              <p:pRg st="1" end="1"/>
                                            </p:txEl>
                                          </p:spTgt>
                                        </p:tgtEl>
                                        <p:attrNameLst>
                                          <p:attrName>style.visibility</p:attrName>
                                        </p:attrNameLst>
                                      </p:cBhvr>
                                      <p:to>
                                        <p:strVal val="visible"/>
                                      </p:to>
                                    </p:set>
                                    <p:animEffect transition="in" filter="blinds(horizontal)">
                                      <p:cBhvr>
                                        <p:cTn id="7" dur="500"/>
                                        <p:tgtEl>
                                          <p:spTgt spid="564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4227">
                                            <p:txEl>
                                              <p:pRg st="2" end="2"/>
                                            </p:txEl>
                                          </p:spTgt>
                                        </p:tgtEl>
                                        <p:attrNameLst>
                                          <p:attrName>style.visibility</p:attrName>
                                        </p:attrNameLst>
                                      </p:cBhvr>
                                      <p:to>
                                        <p:strVal val="visible"/>
                                      </p:to>
                                    </p:set>
                                    <p:animEffect transition="in" filter="blinds(horizontal)">
                                      <p:cBhvr>
                                        <p:cTn id="12" dur="500"/>
                                        <p:tgtEl>
                                          <p:spTgt spid="5642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4227">
                                            <p:txEl>
                                              <p:pRg st="3" end="3"/>
                                            </p:txEl>
                                          </p:spTgt>
                                        </p:tgtEl>
                                        <p:attrNameLst>
                                          <p:attrName>style.visibility</p:attrName>
                                        </p:attrNameLst>
                                      </p:cBhvr>
                                      <p:to>
                                        <p:strVal val="visible"/>
                                      </p:to>
                                    </p:set>
                                    <p:animEffect transition="in" filter="blinds(horizontal)">
                                      <p:cBhvr>
                                        <p:cTn id="17" dur="500"/>
                                        <p:tgtEl>
                                          <p:spTgt spid="564227">
                                            <p:txEl>
                                              <p:pRg st="3" end="3"/>
                                            </p:txEl>
                                          </p:spTgt>
                                        </p:tgtEl>
                                      </p:cBhvr>
                                    </p:animEffect>
                                  </p:childTnLst>
                                  <p:subTnLst>
                                    <p:animClr clrSpc="rgb" dir="cw">
                                      <p:cBhvr override="childStyle">
                                        <p:cTn dur="1" fill="hold" display="0" masterRel="nextClick" afterEffect="1"/>
                                        <p:tgtEl>
                                          <p:spTgt spid="564227">
                                            <p:txEl>
                                              <p:pRg st="3" end="3"/>
                                            </p:txEl>
                                          </p:spTgt>
                                        </p:tgtEl>
                                        <p:attrNameLst>
                                          <p:attrName>ppt_c</p:attrName>
                                        </p:attrNameLst>
                                      </p:cBhvr>
                                      <p:to>
                                        <a:srgbClr val="33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4227">
                                            <p:txEl>
                                              <p:pRg st="4" end="4"/>
                                            </p:txEl>
                                          </p:spTgt>
                                        </p:tgtEl>
                                        <p:attrNameLst>
                                          <p:attrName>style.visibility</p:attrName>
                                        </p:attrNameLst>
                                      </p:cBhvr>
                                      <p:to>
                                        <p:strVal val="visible"/>
                                      </p:to>
                                    </p:set>
                                    <p:animEffect transition="in" filter="blinds(horizontal)">
                                      <p:cBhvr>
                                        <p:cTn id="22" dur="500"/>
                                        <p:tgtEl>
                                          <p:spTgt spid="564227">
                                            <p:txEl>
                                              <p:pRg st="4" end="4"/>
                                            </p:txEl>
                                          </p:spTgt>
                                        </p:tgtEl>
                                      </p:cBhvr>
                                    </p:animEffect>
                                  </p:childTnLst>
                                  <p:subTnLst>
                                    <p:animClr clrSpc="rgb" dir="cw">
                                      <p:cBhvr override="childStyle">
                                        <p:cTn dur="1" fill="hold" display="0" masterRel="nextClick" afterEffect="1"/>
                                        <p:tgtEl>
                                          <p:spTgt spid="564227">
                                            <p:txEl>
                                              <p:pRg st="4" end="4"/>
                                            </p:txEl>
                                          </p:spTgt>
                                        </p:tgtEl>
                                        <p:attrNameLst>
                                          <p:attrName>ppt_c</p:attrName>
                                        </p:attrNameLst>
                                      </p:cBhvr>
                                      <p:to>
                                        <a:srgbClr val="3399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4227">
                                            <p:txEl>
                                              <p:pRg st="6" end="6"/>
                                            </p:txEl>
                                          </p:spTgt>
                                        </p:tgtEl>
                                        <p:attrNameLst>
                                          <p:attrName>style.visibility</p:attrName>
                                        </p:attrNameLst>
                                      </p:cBhvr>
                                      <p:to>
                                        <p:strVal val="visible"/>
                                      </p:to>
                                    </p:set>
                                    <p:animEffect transition="in" filter="blinds(horizontal)">
                                      <p:cBhvr>
                                        <p:cTn id="27" dur="500"/>
                                        <p:tgtEl>
                                          <p:spTgt spid="564227">
                                            <p:txEl>
                                              <p:pRg st="6" end="6"/>
                                            </p:txEl>
                                          </p:spTgt>
                                        </p:tgtEl>
                                      </p:cBhvr>
                                    </p:animEffect>
                                  </p:childTnLst>
                                  <p:subTnLst>
                                    <p:animClr clrSpc="rgb" dir="cw">
                                      <p:cBhvr override="childStyle">
                                        <p:cTn dur="1" fill="hold" display="0" masterRel="nextClick" afterEffect="1"/>
                                        <p:tgtEl>
                                          <p:spTgt spid="564227">
                                            <p:txEl>
                                              <p:pRg st="6" end="6"/>
                                            </p:txEl>
                                          </p:spTgt>
                                        </p:tgtEl>
                                        <p:attrNameLst>
                                          <p:attrName>ppt_c</p:attrName>
                                        </p:attrNameLst>
                                      </p:cBhvr>
                                      <p:to>
                                        <a:srgbClr val="3399F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4227">
                                            <p:txEl>
                                              <p:pRg st="7" end="7"/>
                                            </p:txEl>
                                          </p:spTgt>
                                        </p:tgtEl>
                                        <p:attrNameLst>
                                          <p:attrName>style.visibility</p:attrName>
                                        </p:attrNameLst>
                                      </p:cBhvr>
                                      <p:to>
                                        <p:strVal val="visible"/>
                                      </p:to>
                                    </p:set>
                                    <p:animEffect transition="in" filter="blinds(horizontal)">
                                      <p:cBhvr>
                                        <p:cTn id="32" dur="500"/>
                                        <p:tgtEl>
                                          <p:spTgt spid="564227">
                                            <p:txEl>
                                              <p:pRg st="7" end="7"/>
                                            </p:txEl>
                                          </p:spTgt>
                                        </p:tgtEl>
                                      </p:cBhvr>
                                    </p:animEffect>
                                  </p:childTnLst>
                                  <p:subTnLst>
                                    <p:animClr clrSpc="rgb" dir="cw">
                                      <p:cBhvr override="childStyle">
                                        <p:cTn dur="1" fill="hold" display="0" masterRel="nextClick" afterEffect="1"/>
                                        <p:tgtEl>
                                          <p:spTgt spid="564227">
                                            <p:txEl>
                                              <p:pRg st="7" end="7"/>
                                            </p:txEl>
                                          </p:spTgt>
                                        </p:tgtEl>
                                        <p:attrNameLst>
                                          <p:attrName>ppt_c</p:attrName>
                                        </p:attrNameLst>
                                      </p:cBhvr>
                                      <p:to>
                                        <a:srgbClr val="3399FF"/>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4227">
                                            <p:txEl>
                                              <p:pRg st="8" end="8"/>
                                            </p:txEl>
                                          </p:spTgt>
                                        </p:tgtEl>
                                        <p:attrNameLst>
                                          <p:attrName>style.visibility</p:attrName>
                                        </p:attrNameLst>
                                      </p:cBhvr>
                                      <p:to>
                                        <p:strVal val="visible"/>
                                      </p:to>
                                    </p:set>
                                    <p:animEffect transition="in" filter="blinds(horizontal)">
                                      <p:cBhvr>
                                        <p:cTn id="37" dur="500"/>
                                        <p:tgtEl>
                                          <p:spTgt spid="564227">
                                            <p:txEl>
                                              <p:pRg st="8" end="8"/>
                                            </p:txEl>
                                          </p:spTgt>
                                        </p:tgtEl>
                                      </p:cBhvr>
                                    </p:animEffect>
                                  </p:childTnLst>
                                  <p:subTnLst>
                                    <p:animClr clrSpc="rgb" dir="cw">
                                      <p:cBhvr override="childStyle">
                                        <p:cTn dur="1" fill="hold" display="0" masterRel="nextClick" afterEffect="1"/>
                                        <p:tgtEl>
                                          <p:spTgt spid="564227">
                                            <p:txEl>
                                              <p:pRg st="8" end="8"/>
                                            </p:txEl>
                                          </p:spTgt>
                                        </p:tgtEl>
                                        <p:attrNameLst>
                                          <p:attrName>ppt_c</p:attrName>
                                        </p:attrNameLst>
                                      </p:cBhvr>
                                      <p:to>
                                        <a:srgbClr val="3399FF"/>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4227">
                                            <p:txEl>
                                              <p:pRg st="9" end="9"/>
                                            </p:txEl>
                                          </p:spTgt>
                                        </p:tgtEl>
                                        <p:attrNameLst>
                                          <p:attrName>style.visibility</p:attrName>
                                        </p:attrNameLst>
                                      </p:cBhvr>
                                      <p:to>
                                        <p:strVal val="visible"/>
                                      </p:to>
                                    </p:set>
                                    <p:animEffect transition="in" filter="blinds(horizontal)">
                                      <p:cBhvr>
                                        <p:cTn id="42" dur="500"/>
                                        <p:tgtEl>
                                          <p:spTgt spid="564227">
                                            <p:txEl>
                                              <p:pRg st="9" end="9"/>
                                            </p:txEl>
                                          </p:spTgt>
                                        </p:tgtEl>
                                      </p:cBhvr>
                                    </p:animEffect>
                                  </p:childTnLst>
                                  <p:subTnLst>
                                    <p:animClr clrSpc="rgb" dir="cw">
                                      <p:cBhvr override="childStyle">
                                        <p:cTn dur="1" fill="hold" display="0" masterRel="nextClick" afterEffect="1"/>
                                        <p:tgtEl>
                                          <p:spTgt spid="564227">
                                            <p:txEl>
                                              <p:pRg st="9" end="9"/>
                                            </p:txEl>
                                          </p:spTgt>
                                        </p:tgtEl>
                                        <p:attrNameLst>
                                          <p:attrName>ppt_c</p:attrName>
                                        </p:attrNameLst>
                                      </p:cBhvr>
                                      <p:to>
                                        <a:srgbClr val="3399FF"/>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4227">
                                            <p:txEl>
                                              <p:pRg st="11" end="11"/>
                                            </p:txEl>
                                          </p:spTgt>
                                        </p:tgtEl>
                                        <p:attrNameLst>
                                          <p:attrName>style.visibility</p:attrName>
                                        </p:attrNameLst>
                                      </p:cBhvr>
                                      <p:to>
                                        <p:strVal val="visible"/>
                                      </p:to>
                                    </p:set>
                                    <p:animEffect transition="in" filter="blinds(horizontal)">
                                      <p:cBhvr>
                                        <p:cTn id="47" dur="500"/>
                                        <p:tgtEl>
                                          <p:spTgt spid="564227">
                                            <p:txEl>
                                              <p:pRg st="11" end="11"/>
                                            </p:txEl>
                                          </p:spTgt>
                                        </p:tgtEl>
                                      </p:cBhvr>
                                    </p:animEffect>
                                  </p:childTnLst>
                                  <p:subTnLst>
                                    <p:animClr clrSpc="rgb" dir="cw">
                                      <p:cBhvr override="childStyle">
                                        <p:cTn dur="1" fill="hold" display="0" masterRel="nextClick" afterEffect="1"/>
                                        <p:tgtEl>
                                          <p:spTgt spid="564227">
                                            <p:txEl>
                                              <p:pRg st="11" end="11"/>
                                            </p:txEl>
                                          </p:spTgt>
                                        </p:tgtEl>
                                        <p:attrNameLst>
                                          <p:attrName>ppt_c</p:attrName>
                                        </p:attrNameLst>
                                      </p:cBhvr>
                                      <p:to>
                                        <a:srgbClr val="3399FF"/>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4227">
                                            <p:txEl>
                                              <p:pRg st="12" end="12"/>
                                            </p:txEl>
                                          </p:spTgt>
                                        </p:tgtEl>
                                        <p:attrNameLst>
                                          <p:attrName>style.visibility</p:attrName>
                                        </p:attrNameLst>
                                      </p:cBhvr>
                                      <p:to>
                                        <p:strVal val="visible"/>
                                      </p:to>
                                    </p:set>
                                    <p:animEffect transition="in" filter="blinds(horizontal)">
                                      <p:cBhvr>
                                        <p:cTn id="52" dur="500"/>
                                        <p:tgtEl>
                                          <p:spTgt spid="564227">
                                            <p:txEl>
                                              <p:pRg st="12" end="12"/>
                                            </p:txEl>
                                          </p:spTgt>
                                        </p:tgtEl>
                                      </p:cBhvr>
                                    </p:animEffect>
                                  </p:childTnLst>
                                  <p:subTnLst>
                                    <p:animClr clrSpc="rgb" dir="cw">
                                      <p:cBhvr override="childStyle">
                                        <p:cTn dur="1" fill="hold" display="0" masterRel="nextClick" afterEffect="1"/>
                                        <p:tgtEl>
                                          <p:spTgt spid="564227">
                                            <p:txEl>
                                              <p:pRg st="12" end="12"/>
                                            </p:txEl>
                                          </p:spTgt>
                                        </p:tgtEl>
                                        <p:attrNameLst>
                                          <p:attrName>ppt_c</p:attrName>
                                        </p:attrNameLst>
                                      </p:cBhvr>
                                      <p:to>
                                        <a:srgbClr val="3399FF"/>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64227">
                                            <p:txEl>
                                              <p:pRg st="13" end="13"/>
                                            </p:txEl>
                                          </p:spTgt>
                                        </p:tgtEl>
                                        <p:attrNameLst>
                                          <p:attrName>style.visibility</p:attrName>
                                        </p:attrNameLst>
                                      </p:cBhvr>
                                      <p:to>
                                        <p:strVal val="visible"/>
                                      </p:to>
                                    </p:set>
                                    <p:animEffect transition="in" filter="blinds(horizontal)">
                                      <p:cBhvr>
                                        <p:cTn id="57" dur="500"/>
                                        <p:tgtEl>
                                          <p:spTgt spid="564227">
                                            <p:txEl>
                                              <p:pRg st="13" end="13"/>
                                            </p:txEl>
                                          </p:spTgt>
                                        </p:tgtEl>
                                      </p:cBhvr>
                                    </p:animEffect>
                                  </p:childTnLst>
                                  <p:subTnLst>
                                    <p:animClr clrSpc="rgb" dir="cw">
                                      <p:cBhvr override="childStyle">
                                        <p:cTn dur="1" fill="hold" display="0" masterRel="nextClick" afterEffect="1"/>
                                        <p:tgtEl>
                                          <p:spTgt spid="564227">
                                            <p:txEl>
                                              <p:pRg st="13" end="13"/>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28638" y="157163"/>
            <a:ext cx="7937500" cy="422275"/>
          </a:xfrm>
        </p:spPr>
        <p:txBody>
          <a:bodyPr/>
          <a:lstStyle/>
          <a:p>
            <a:r>
              <a:rPr lang="zh-CN" altLang="en-US" smtClean="0">
                <a:ea typeface="宋体" panose="02010600030101010101" pitchFamily="2" charset="-122"/>
              </a:rPr>
              <a:t>程序直接控制方式</a:t>
            </a:r>
          </a:p>
        </p:txBody>
      </p:sp>
      <p:sp>
        <p:nvSpPr>
          <p:cNvPr id="564227" name="Rectangle 3"/>
          <p:cNvSpPr>
            <a:spLocks noGrp="1" noChangeArrowheads="1"/>
          </p:cNvSpPr>
          <p:nvPr>
            <p:ph type="body" idx="1"/>
          </p:nvPr>
        </p:nvSpPr>
        <p:spPr>
          <a:xfrm>
            <a:off x="368300" y="893763"/>
            <a:ext cx="8407400" cy="738187"/>
          </a:xfrm>
        </p:spPr>
        <p:txBody>
          <a:bodyPr/>
          <a:lstStyle/>
          <a:p>
            <a:r>
              <a:rPr lang="zh-CN" altLang="en-US" smtClean="0">
                <a:ea typeface="黑体" panose="02010609060101010101" pitchFamily="49" charset="-122"/>
              </a:rPr>
              <a:t>程序直接控制方式（最简单的</a:t>
            </a:r>
            <a:r>
              <a:rPr lang="en-US" altLang="zh-CN" smtClean="0">
                <a:ea typeface="黑体" panose="02010609060101010101" pitchFamily="49" charset="-122"/>
              </a:rPr>
              <a:t>I/O</a:t>
            </a:r>
            <a:r>
              <a:rPr lang="zh-CN" altLang="en-US" smtClean="0">
                <a:ea typeface="黑体" panose="02010609060101010101" pitchFamily="49" charset="-122"/>
              </a:rPr>
              <a:t>方式）</a:t>
            </a:r>
          </a:p>
          <a:p>
            <a:pPr lvl="1"/>
            <a:r>
              <a:rPr lang="zh-CN" altLang="en-US" smtClean="0">
                <a:ea typeface="黑体" panose="02010609060101010101" pitchFamily="49" charset="-122"/>
              </a:rPr>
              <a:t>无条件传送接口</a:t>
            </a:r>
          </a:p>
        </p:txBody>
      </p:sp>
      <p:sp>
        <p:nvSpPr>
          <p:cNvPr id="67588" name="Rectangle 2"/>
          <p:cNvSpPr>
            <a:spLocks noChangeArrowheads="1"/>
          </p:cNvSpPr>
          <p:nvPr/>
        </p:nvSpPr>
        <p:spPr bwMode="auto">
          <a:xfrm>
            <a:off x="-504825" y="1860550"/>
            <a:ext cx="14778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aphicFrame>
        <p:nvGraphicFramePr>
          <p:cNvPr id="67589" name="对象 2"/>
          <p:cNvGraphicFramePr>
            <a:graphicFrameLocks noChangeAspect="1"/>
          </p:cNvGraphicFramePr>
          <p:nvPr/>
        </p:nvGraphicFramePr>
        <p:xfrm>
          <a:off x="501650" y="1968500"/>
          <a:ext cx="8274050" cy="4559300"/>
        </p:xfrm>
        <a:graphic>
          <a:graphicData uri="http://schemas.openxmlformats.org/presentationml/2006/ole">
            <mc:AlternateContent xmlns:mc="http://schemas.openxmlformats.org/markup-compatibility/2006">
              <mc:Choice xmlns:v="urn:schemas-microsoft-com:vml" Requires="v">
                <p:oleObj spid="_x0000_s120835" name="Picture" r:id="rId4" imgW="5424020" imgH="3347221" progId="Word.Picture.8">
                  <p:embed/>
                </p:oleObj>
              </mc:Choice>
              <mc:Fallback>
                <p:oleObj name="Picture" r:id="rId4" imgW="5424020" imgH="3347221" progId="Word.Picture.8">
                  <p:embed/>
                  <p:pic>
                    <p:nvPicPr>
                      <p:cNvPr id="67589"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50" y="1968500"/>
                        <a:ext cx="827405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428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4227"/>
                                        </p:tgtEl>
                                        <p:attrNameLst>
                                          <p:attrName>style.visibility</p:attrName>
                                        </p:attrNameLst>
                                      </p:cBhvr>
                                      <p:to>
                                        <p:strVal val="visible"/>
                                      </p:to>
                                    </p:set>
                                    <p:animEffect transition="in" filter="blinds(horizontal)">
                                      <p:cBhvr>
                                        <p:cTn id="7" dur="500"/>
                                        <p:tgtEl>
                                          <p:spTgt spid="564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28638" y="157163"/>
            <a:ext cx="7937500" cy="422275"/>
          </a:xfrm>
        </p:spPr>
        <p:txBody>
          <a:bodyPr/>
          <a:lstStyle/>
          <a:p>
            <a:r>
              <a:rPr lang="zh-CN" altLang="en-US" smtClean="0">
                <a:ea typeface="宋体" panose="02010600030101010101" pitchFamily="2" charset="-122"/>
              </a:rPr>
              <a:t>程序直接控制方式</a:t>
            </a:r>
          </a:p>
        </p:txBody>
      </p:sp>
      <p:sp>
        <p:nvSpPr>
          <p:cNvPr id="564227" name="Rectangle 3"/>
          <p:cNvSpPr>
            <a:spLocks noGrp="1" noChangeArrowheads="1"/>
          </p:cNvSpPr>
          <p:nvPr>
            <p:ph type="body" idx="1"/>
          </p:nvPr>
        </p:nvSpPr>
        <p:spPr>
          <a:xfrm>
            <a:off x="368300" y="893763"/>
            <a:ext cx="8407400" cy="738187"/>
          </a:xfrm>
        </p:spPr>
        <p:txBody>
          <a:bodyPr/>
          <a:lstStyle/>
          <a:p>
            <a:r>
              <a:rPr lang="zh-CN" altLang="en-US" smtClean="0">
                <a:ea typeface="黑体" panose="02010609060101010101" pitchFamily="49" charset="-122"/>
              </a:rPr>
              <a:t>程序直接控制方式（最简单的</a:t>
            </a:r>
            <a:r>
              <a:rPr lang="en-US" altLang="zh-CN" smtClean="0">
                <a:ea typeface="黑体" panose="02010609060101010101" pitchFamily="49" charset="-122"/>
              </a:rPr>
              <a:t>I/O</a:t>
            </a:r>
            <a:r>
              <a:rPr lang="zh-CN" altLang="en-US" smtClean="0">
                <a:ea typeface="黑体" panose="02010609060101010101" pitchFamily="49" charset="-122"/>
              </a:rPr>
              <a:t>方式）</a:t>
            </a:r>
          </a:p>
          <a:p>
            <a:pPr lvl="1"/>
            <a:r>
              <a:rPr lang="zh-CN" altLang="en-US" smtClean="0">
                <a:ea typeface="黑体" panose="02010609060101010101" pitchFamily="49" charset="-122"/>
              </a:rPr>
              <a:t>条件传送接口</a:t>
            </a:r>
          </a:p>
        </p:txBody>
      </p:sp>
      <p:sp>
        <p:nvSpPr>
          <p:cNvPr id="69636" name="Rectangle 2"/>
          <p:cNvSpPr>
            <a:spLocks noChangeArrowheads="1"/>
          </p:cNvSpPr>
          <p:nvPr/>
        </p:nvSpPr>
        <p:spPr bwMode="auto">
          <a:xfrm>
            <a:off x="-504825" y="1860550"/>
            <a:ext cx="14778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69637" name="Group 1"/>
          <p:cNvGrpSpPr>
            <a:grpSpLocks noChangeAspect="1"/>
          </p:cNvGrpSpPr>
          <p:nvPr/>
        </p:nvGrpSpPr>
        <p:grpSpPr bwMode="auto">
          <a:xfrm>
            <a:off x="576263" y="1990725"/>
            <a:ext cx="8748712" cy="4214813"/>
            <a:chOff x="1538" y="1370"/>
            <a:chExt cx="8838" cy="4257"/>
          </a:xfrm>
        </p:grpSpPr>
        <p:sp>
          <p:nvSpPr>
            <p:cNvPr id="69638" name="AutoShape 51"/>
            <p:cNvSpPr>
              <a:spLocks noChangeAspect="1" noChangeArrowheads="1" noTextEdit="1"/>
            </p:cNvSpPr>
            <p:nvPr/>
          </p:nvSpPr>
          <p:spPr bwMode="auto">
            <a:xfrm>
              <a:off x="1538" y="1370"/>
              <a:ext cx="8838" cy="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9" name="Text Box 50"/>
            <p:cNvSpPr txBox="1">
              <a:spLocks noChangeArrowheads="1"/>
            </p:cNvSpPr>
            <p:nvPr/>
          </p:nvSpPr>
          <p:spPr bwMode="auto">
            <a:xfrm>
              <a:off x="8904" y="2026"/>
              <a:ext cx="1071" cy="36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数据输入</a:t>
              </a:r>
            </a:p>
          </p:txBody>
        </p:sp>
        <p:sp>
          <p:nvSpPr>
            <p:cNvPr id="69640" name="Text Box 49"/>
            <p:cNvSpPr txBox="1">
              <a:spLocks noChangeArrowheads="1"/>
            </p:cNvSpPr>
            <p:nvPr/>
          </p:nvSpPr>
          <p:spPr bwMode="auto">
            <a:xfrm>
              <a:off x="8546" y="4240"/>
              <a:ext cx="1380" cy="38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设备工作结束</a:t>
              </a:r>
            </a:p>
          </p:txBody>
        </p:sp>
        <p:sp>
          <p:nvSpPr>
            <p:cNvPr id="69641" name="Text Box 48"/>
            <p:cNvSpPr txBox="1">
              <a:spLocks noChangeArrowheads="1"/>
            </p:cNvSpPr>
            <p:nvPr/>
          </p:nvSpPr>
          <p:spPr bwMode="auto">
            <a:xfrm>
              <a:off x="4608" y="1790"/>
              <a:ext cx="2699"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lIns="66751" tIns="33376" rIns="66751" bIns="3337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zh-CN">
                  <a:solidFill>
                    <a:srgbClr val="000000"/>
                  </a:solidFill>
                  <a:ea typeface="微软雅黑" panose="020B0503020204020204" pitchFamily="34" charset="-122"/>
                </a:rPr>
                <a:t>数据缓冲寄存器</a:t>
              </a:r>
            </a:p>
          </p:txBody>
        </p:sp>
        <p:sp>
          <p:nvSpPr>
            <p:cNvPr id="69642" name="AutoShape 47"/>
            <p:cNvSpPr>
              <a:spLocks noChangeArrowheads="1"/>
            </p:cNvSpPr>
            <p:nvPr/>
          </p:nvSpPr>
          <p:spPr bwMode="auto">
            <a:xfrm>
              <a:off x="2563" y="1888"/>
              <a:ext cx="2084" cy="288"/>
            </a:xfrm>
            <a:prstGeom prst="leftRightArrow">
              <a:avLst>
                <a:gd name="adj1" fmla="val 49306"/>
                <a:gd name="adj2" fmla="val 99664"/>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643" name="AutoShape 46"/>
            <p:cNvSpPr>
              <a:spLocks noChangeArrowheads="1"/>
            </p:cNvSpPr>
            <p:nvPr/>
          </p:nvSpPr>
          <p:spPr bwMode="auto">
            <a:xfrm>
              <a:off x="7356" y="1864"/>
              <a:ext cx="2082" cy="244"/>
            </a:xfrm>
            <a:prstGeom prst="leftArrow">
              <a:avLst>
                <a:gd name="adj1" fmla="val 51194"/>
                <a:gd name="adj2" fmla="val 137433"/>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644" name="Text Box 45"/>
            <p:cNvSpPr txBox="1">
              <a:spLocks noChangeArrowheads="1"/>
            </p:cNvSpPr>
            <p:nvPr/>
          </p:nvSpPr>
          <p:spPr bwMode="auto">
            <a:xfrm>
              <a:off x="4954" y="3096"/>
              <a:ext cx="771" cy="4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lIns="66751" tIns="33376" rIns="66751" bIns="3337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ea typeface="微软雅黑" panose="020B0503020204020204" pitchFamily="34" charset="-122"/>
                </a:rPr>
                <a:t>D</a:t>
              </a:r>
            </a:p>
          </p:txBody>
        </p:sp>
        <p:sp>
          <p:nvSpPr>
            <p:cNvPr id="69645" name="Text Box 44"/>
            <p:cNvSpPr txBox="1">
              <a:spLocks noChangeArrowheads="1"/>
            </p:cNvSpPr>
            <p:nvPr/>
          </p:nvSpPr>
          <p:spPr bwMode="auto">
            <a:xfrm>
              <a:off x="6667" y="3102"/>
              <a:ext cx="784"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lIns="66751" tIns="33376" rIns="66751" bIns="3337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ea typeface="微软雅黑" panose="020B0503020204020204" pitchFamily="34" charset="-122"/>
                </a:rPr>
                <a:t>B</a:t>
              </a:r>
            </a:p>
          </p:txBody>
        </p:sp>
        <p:sp>
          <p:nvSpPr>
            <p:cNvPr id="69646" name="Oval 43"/>
            <p:cNvSpPr>
              <a:spLocks noChangeArrowheads="1"/>
            </p:cNvSpPr>
            <p:nvPr/>
          </p:nvSpPr>
          <p:spPr bwMode="auto">
            <a:xfrm>
              <a:off x="5722" y="3242"/>
              <a:ext cx="102" cy="102"/>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647" name="Line 42"/>
            <p:cNvSpPr>
              <a:spLocks noChangeShapeType="1"/>
            </p:cNvSpPr>
            <p:nvPr/>
          </p:nvSpPr>
          <p:spPr bwMode="auto">
            <a:xfrm>
              <a:off x="5838" y="3287"/>
              <a:ext cx="7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Oval 41"/>
            <p:cNvSpPr>
              <a:spLocks noChangeArrowheads="1"/>
            </p:cNvSpPr>
            <p:nvPr/>
          </p:nvSpPr>
          <p:spPr bwMode="auto">
            <a:xfrm>
              <a:off x="6570" y="3232"/>
              <a:ext cx="102" cy="102"/>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69649" name="Group 38"/>
            <p:cNvGrpSpPr>
              <a:grpSpLocks/>
            </p:cNvGrpSpPr>
            <p:nvPr/>
          </p:nvGrpSpPr>
          <p:grpSpPr bwMode="auto">
            <a:xfrm>
              <a:off x="6200" y="3310"/>
              <a:ext cx="3178" cy="906"/>
              <a:chOff x="6200" y="3332"/>
              <a:chExt cx="3178" cy="1044"/>
            </a:xfrm>
          </p:grpSpPr>
          <p:sp>
            <p:nvSpPr>
              <p:cNvPr id="69686" name="Line 40"/>
              <p:cNvSpPr>
                <a:spLocks noChangeShapeType="1"/>
              </p:cNvSpPr>
              <p:nvPr/>
            </p:nvSpPr>
            <p:spPr bwMode="auto">
              <a:xfrm flipH="1">
                <a:off x="6209" y="3332"/>
                <a:ext cx="2" cy="102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87" name="Line 39"/>
              <p:cNvSpPr>
                <a:spLocks noChangeShapeType="1"/>
              </p:cNvSpPr>
              <p:nvPr/>
            </p:nvSpPr>
            <p:spPr bwMode="auto">
              <a:xfrm flipH="1">
                <a:off x="6200" y="4375"/>
                <a:ext cx="31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50" name="Oval 37"/>
            <p:cNvSpPr>
              <a:spLocks noChangeArrowheads="1"/>
            </p:cNvSpPr>
            <p:nvPr/>
          </p:nvSpPr>
          <p:spPr bwMode="auto">
            <a:xfrm>
              <a:off x="4829" y="3262"/>
              <a:ext cx="102" cy="102"/>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651" name="Line 36"/>
            <p:cNvSpPr>
              <a:spLocks noChangeShapeType="1"/>
            </p:cNvSpPr>
            <p:nvPr/>
          </p:nvSpPr>
          <p:spPr bwMode="auto">
            <a:xfrm>
              <a:off x="4450" y="3328"/>
              <a:ext cx="1" cy="4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2" name="Line 35"/>
            <p:cNvSpPr>
              <a:spLocks noChangeShapeType="1"/>
            </p:cNvSpPr>
            <p:nvPr/>
          </p:nvSpPr>
          <p:spPr bwMode="auto">
            <a:xfrm flipV="1">
              <a:off x="4214" y="3841"/>
              <a:ext cx="3644"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3" name="Line 34"/>
            <p:cNvSpPr>
              <a:spLocks noChangeShapeType="1"/>
            </p:cNvSpPr>
            <p:nvPr/>
          </p:nvSpPr>
          <p:spPr bwMode="auto">
            <a:xfrm>
              <a:off x="7584" y="3256"/>
              <a:ext cx="27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Line 33"/>
            <p:cNvSpPr>
              <a:spLocks noChangeShapeType="1"/>
            </p:cNvSpPr>
            <p:nvPr/>
          </p:nvSpPr>
          <p:spPr bwMode="auto">
            <a:xfrm>
              <a:off x="7868" y="3246"/>
              <a:ext cx="1" cy="6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5" name="Oval 32"/>
            <p:cNvSpPr>
              <a:spLocks noChangeArrowheads="1"/>
            </p:cNvSpPr>
            <p:nvPr/>
          </p:nvSpPr>
          <p:spPr bwMode="auto">
            <a:xfrm>
              <a:off x="7482" y="3207"/>
              <a:ext cx="102" cy="102"/>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656" name="Oval 31"/>
            <p:cNvSpPr>
              <a:spLocks noChangeArrowheads="1"/>
            </p:cNvSpPr>
            <p:nvPr/>
          </p:nvSpPr>
          <p:spPr bwMode="auto">
            <a:xfrm>
              <a:off x="6180" y="3265"/>
              <a:ext cx="56" cy="55"/>
            </a:xfrm>
            <a:prstGeom prst="ellipse">
              <a:avLst/>
            </a:prstGeom>
            <a:solidFill>
              <a:srgbClr val="000000"/>
            </a:solidFill>
            <a:ln w="9525">
              <a:solidFill>
                <a:srgbClr val="000000"/>
              </a:solidFill>
              <a:round/>
              <a:headEnd/>
              <a:tailEnd/>
            </a:ln>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69657" name="Group 28"/>
            <p:cNvGrpSpPr>
              <a:grpSpLocks/>
            </p:cNvGrpSpPr>
            <p:nvPr/>
          </p:nvGrpSpPr>
          <p:grpSpPr bwMode="auto">
            <a:xfrm>
              <a:off x="2633" y="2649"/>
              <a:ext cx="2440" cy="436"/>
              <a:chOff x="2633" y="2618"/>
              <a:chExt cx="2440" cy="512"/>
            </a:xfrm>
          </p:grpSpPr>
          <p:sp>
            <p:nvSpPr>
              <p:cNvPr id="69684" name="Line 30"/>
              <p:cNvSpPr>
                <a:spLocks noChangeShapeType="1"/>
              </p:cNvSpPr>
              <p:nvPr/>
            </p:nvSpPr>
            <p:spPr bwMode="auto">
              <a:xfrm>
                <a:off x="5072" y="2618"/>
                <a:ext cx="1" cy="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5" name="Line 29"/>
              <p:cNvSpPr>
                <a:spLocks noChangeShapeType="1"/>
              </p:cNvSpPr>
              <p:nvPr/>
            </p:nvSpPr>
            <p:spPr bwMode="auto">
              <a:xfrm flipH="1">
                <a:off x="2633" y="2618"/>
                <a:ext cx="243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9658" name="Group 25"/>
            <p:cNvGrpSpPr>
              <a:grpSpLocks/>
            </p:cNvGrpSpPr>
            <p:nvPr/>
          </p:nvGrpSpPr>
          <p:grpSpPr bwMode="auto">
            <a:xfrm>
              <a:off x="6789" y="2584"/>
              <a:ext cx="2643" cy="509"/>
              <a:chOff x="6789" y="2580"/>
              <a:chExt cx="2643" cy="564"/>
            </a:xfrm>
          </p:grpSpPr>
          <p:sp>
            <p:nvSpPr>
              <p:cNvPr id="69682" name="Line 27"/>
              <p:cNvSpPr>
                <a:spLocks noChangeShapeType="1"/>
              </p:cNvSpPr>
              <p:nvPr/>
            </p:nvSpPr>
            <p:spPr bwMode="auto">
              <a:xfrm>
                <a:off x="6789" y="2580"/>
                <a:ext cx="1" cy="5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3" name="Line 26"/>
              <p:cNvSpPr>
                <a:spLocks noChangeShapeType="1"/>
              </p:cNvSpPr>
              <p:nvPr/>
            </p:nvSpPr>
            <p:spPr bwMode="auto">
              <a:xfrm flipH="1" flipV="1">
                <a:off x="6802" y="2593"/>
                <a:ext cx="263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59" name="AutoShape 24"/>
            <p:cNvSpPr>
              <a:spLocks noChangeArrowheads="1"/>
            </p:cNvSpPr>
            <p:nvPr/>
          </p:nvSpPr>
          <p:spPr bwMode="auto">
            <a:xfrm>
              <a:off x="2632" y="4921"/>
              <a:ext cx="2639" cy="283"/>
            </a:xfrm>
            <a:prstGeom prst="rightArrow">
              <a:avLst>
                <a:gd name="adj1" fmla="val 49120"/>
                <a:gd name="adj2" fmla="val 99640"/>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660" name="Text Box 23"/>
            <p:cNvSpPr txBox="1">
              <a:spLocks noChangeArrowheads="1"/>
            </p:cNvSpPr>
            <p:nvPr/>
          </p:nvSpPr>
          <p:spPr bwMode="auto">
            <a:xfrm>
              <a:off x="5235" y="4879"/>
              <a:ext cx="1890" cy="4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lIns="66751" tIns="33376" rIns="66751" bIns="3337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zh-CN">
                  <a:solidFill>
                    <a:srgbClr val="000000"/>
                  </a:solidFill>
                  <a:ea typeface="微软雅黑" panose="020B0503020204020204" pitchFamily="34" charset="-122"/>
                </a:rPr>
                <a:t>设备选择电路</a:t>
              </a:r>
            </a:p>
          </p:txBody>
        </p:sp>
        <p:sp>
          <p:nvSpPr>
            <p:cNvPr id="69661" name="Line 22"/>
            <p:cNvSpPr>
              <a:spLocks noChangeShapeType="1"/>
            </p:cNvSpPr>
            <p:nvPr/>
          </p:nvSpPr>
          <p:spPr bwMode="auto">
            <a:xfrm>
              <a:off x="6354" y="4593"/>
              <a:ext cx="1"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21"/>
            <p:cNvSpPr>
              <a:spLocks noChangeShapeType="1"/>
            </p:cNvSpPr>
            <p:nvPr/>
          </p:nvSpPr>
          <p:spPr bwMode="auto">
            <a:xfrm flipV="1">
              <a:off x="3318" y="4587"/>
              <a:ext cx="303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Oval 20"/>
            <p:cNvSpPr>
              <a:spLocks noChangeArrowheads="1"/>
            </p:cNvSpPr>
            <p:nvPr/>
          </p:nvSpPr>
          <p:spPr bwMode="auto">
            <a:xfrm>
              <a:off x="4421" y="3826"/>
              <a:ext cx="55" cy="66"/>
            </a:xfrm>
            <a:prstGeom prst="ellipse">
              <a:avLst/>
            </a:prstGeom>
            <a:solidFill>
              <a:srgbClr val="000000"/>
            </a:solidFill>
            <a:ln w="9525">
              <a:solidFill>
                <a:srgbClr val="000000"/>
              </a:solidFill>
              <a:round/>
              <a:headEnd/>
              <a:tailEnd/>
            </a:ln>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664" name="Oval 19"/>
            <p:cNvSpPr>
              <a:spLocks noChangeArrowheads="1"/>
            </p:cNvSpPr>
            <p:nvPr/>
          </p:nvSpPr>
          <p:spPr bwMode="auto">
            <a:xfrm>
              <a:off x="4096" y="3808"/>
              <a:ext cx="102" cy="102"/>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665" name="Line 18"/>
            <p:cNvSpPr>
              <a:spLocks noChangeShapeType="1"/>
            </p:cNvSpPr>
            <p:nvPr/>
          </p:nvSpPr>
          <p:spPr bwMode="auto">
            <a:xfrm flipV="1">
              <a:off x="2651" y="3766"/>
              <a:ext cx="104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6" name="Line 17"/>
            <p:cNvSpPr>
              <a:spLocks noChangeShapeType="1"/>
            </p:cNvSpPr>
            <p:nvPr/>
          </p:nvSpPr>
          <p:spPr bwMode="auto">
            <a:xfrm>
              <a:off x="3340" y="4003"/>
              <a:ext cx="3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7" name="Line 16"/>
            <p:cNvSpPr>
              <a:spLocks noChangeShapeType="1"/>
            </p:cNvSpPr>
            <p:nvPr/>
          </p:nvSpPr>
          <p:spPr bwMode="auto">
            <a:xfrm flipH="1">
              <a:off x="3332" y="4012"/>
              <a:ext cx="1" cy="5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8" name="Rectangle 15"/>
            <p:cNvSpPr>
              <a:spLocks noChangeArrowheads="1"/>
            </p:cNvSpPr>
            <p:nvPr/>
          </p:nvSpPr>
          <p:spPr bwMode="auto">
            <a:xfrm>
              <a:off x="3150" y="1546"/>
              <a:ext cx="5182" cy="3894"/>
            </a:xfrm>
            <a:prstGeom prst="rect">
              <a:avLst/>
            </a:prstGeom>
            <a:noFill/>
            <a:ln w="9525">
              <a:solidFill>
                <a:srgbClr val="000000"/>
              </a:solidFill>
              <a:prstDash val="sysDot"/>
              <a:miter lim="800000"/>
              <a:headEnd/>
              <a:tailEnd/>
            </a:ln>
            <a:extLst>
              <a:ext uri="{909E8E84-426E-40DD-AFC4-6F175D3DCCD1}">
                <a14:hiddenFill xmlns:a14="http://schemas.microsoft.com/office/drawing/2010/main">
                  <a:solidFill>
                    <a:srgbClr val="00CC99"/>
                  </a:solidFill>
                </a14:hiddenFill>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669" name="Text Box 14"/>
            <p:cNvSpPr txBox="1">
              <a:spLocks noChangeArrowheads="1"/>
            </p:cNvSpPr>
            <p:nvPr/>
          </p:nvSpPr>
          <p:spPr bwMode="auto">
            <a:xfrm>
              <a:off x="1750" y="1834"/>
              <a:ext cx="836" cy="36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数据线</a:t>
              </a:r>
            </a:p>
          </p:txBody>
        </p:sp>
        <p:sp>
          <p:nvSpPr>
            <p:cNvPr id="69670" name="Text Box 13"/>
            <p:cNvSpPr txBox="1">
              <a:spLocks noChangeArrowheads="1"/>
            </p:cNvSpPr>
            <p:nvPr/>
          </p:nvSpPr>
          <p:spPr bwMode="auto">
            <a:xfrm>
              <a:off x="1810" y="2486"/>
              <a:ext cx="1074" cy="38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准备就绪</a:t>
              </a:r>
            </a:p>
          </p:txBody>
        </p:sp>
        <p:sp>
          <p:nvSpPr>
            <p:cNvPr id="69671" name="Text Box 12"/>
            <p:cNvSpPr txBox="1">
              <a:spLocks noChangeArrowheads="1"/>
            </p:cNvSpPr>
            <p:nvPr/>
          </p:nvSpPr>
          <p:spPr bwMode="auto">
            <a:xfrm>
              <a:off x="1672" y="3597"/>
              <a:ext cx="988" cy="36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cs typeface="宋体" panose="02010600030101010101" pitchFamily="2" charset="-122"/>
                </a:rPr>
                <a:t>启动命令</a:t>
              </a:r>
              <a:endParaRPr lang="zh-CN" altLang="zh-CN">
                <a:ea typeface="微软雅黑" panose="020B0503020204020204" pitchFamily="34" charset="-122"/>
                <a:cs typeface="宋体" panose="02010600030101010101" pitchFamily="2" charset="-122"/>
              </a:endParaRPr>
            </a:p>
          </p:txBody>
        </p:sp>
        <p:sp>
          <p:nvSpPr>
            <p:cNvPr id="69672" name="Text Box 11"/>
            <p:cNvSpPr txBox="1">
              <a:spLocks noChangeArrowheads="1"/>
            </p:cNvSpPr>
            <p:nvPr/>
          </p:nvSpPr>
          <p:spPr bwMode="auto">
            <a:xfrm>
              <a:off x="1810" y="5015"/>
              <a:ext cx="847" cy="36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地址线</a:t>
              </a:r>
            </a:p>
          </p:txBody>
        </p:sp>
        <p:sp>
          <p:nvSpPr>
            <p:cNvPr id="69673" name="Text Box 10"/>
            <p:cNvSpPr txBox="1">
              <a:spLocks noChangeArrowheads="1"/>
            </p:cNvSpPr>
            <p:nvPr/>
          </p:nvSpPr>
          <p:spPr bwMode="auto">
            <a:xfrm>
              <a:off x="8888" y="2611"/>
              <a:ext cx="1002" cy="39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启动设备</a:t>
              </a:r>
            </a:p>
          </p:txBody>
        </p:sp>
        <p:sp>
          <p:nvSpPr>
            <p:cNvPr id="69674" name="Text Box 9"/>
            <p:cNvSpPr txBox="1">
              <a:spLocks noChangeArrowheads="1"/>
            </p:cNvSpPr>
            <p:nvPr/>
          </p:nvSpPr>
          <p:spPr bwMode="auto">
            <a:xfrm>
              <a:off x="8848" y="3844"/>
              <a:ext cx="616" cy="38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④</a:t>
              </a:r>
            </a:p>
          </p:txBody>
        </p:sp>
        <p:sp>
          <p:nvSpPr>
            <p:cNvPr id="69675" name="Rectangle 8"/>
            <p:cNvSpPr>
              <a:spLocks noChangeArrowheads="1"/>
            </p:cNvSpPr>
            <p:nvPr/>
          </p:nvSpPr>
          <p:spPr bwMode="auto">
            <a:xfrm>
              <a:off x="2788" y="1612"/>
              <a:ext cx="561" cy="36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⑥</a:t>
              </a:r>
            </a:p>
          </p:txBody>
        </p:sp>
        <p:sp>
          <p:nvSpPr>
            <p:cNvPr id="69676" name="Rectangle 7"/>
            <p:cNvSpPr>
              <a:spLocks noChangeArrowheads="1"/>
            </p:cNvSpPr>
            <p:nvPr/>
          </p:nvSpPr>
          <p:spPr bwMode="auto">
            <a:xfrm>
              <a:off x="2794" y="2296"/>
              <a:ext cx="492" cy="39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⑤</a:t>
              </a:r>
            </a:p>
          </p:txBody>
        </p:sp>
        <p:sp>
          <p:nvSpPr>
            <p:cNvPr id="69677" name="Rectangle 6"/>
            <p:cNvSpPr>
              <a:spLocks noChangeArrowheads="1"/>
            </p:cNvSpPr>
            <p:nvPr/>
          </p:nvSpPr>
          <p:spPr bwMode="auto">
            <a:xfrm>
              <a:off x="2794" y="3423"/>
              <a:ext cx="562" cy="35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①</a:t>
              </a:r>
            </a:p>
          </p:txBody>
        </p:sp>
        <p:sp>
          <p:nvSpPr>
            <p:cNvPr id="69678" name="Rectangle 5"/>
            <p:cNvSpPr>
              <a:spLocks noChangeArrowheads="1"/>
            </p:cNvSpPr>
            <p:nvPr/>
          </p:nvSpPr>
          <p:spPr bwMode="auto">
            <a:xfrm>
              <a:off x="8806" y="2266"/>
              <a:ext cx="561" cy="35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②</a:t>
              </a:r>
            </a:p>
          </p:txBody>
        </p:sp>
        <p:sp>
          <p:nvSpPr>
            <p:cNvPr id="69679" name="Rectangle 4"/>
            <p:cNvSpPr>
              <a:spLocks noChangeArrowheads="1"/>
            </p:cNvSpPr>
            <p:nvPr/>
          </p:nvSpPr>
          <p:spPr bwMode="auto">
            <a:xfrm>
              <a:off x="8780" y="1573"/>
              <a:ext cx="526" cy="37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66751" tIns="33376" rIns="66751" bIns="33376"/>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zh-CN">
                  <a:solidFill>
                    <a:srgbClr val="000000"/>
                  </a:solidFill>
                  <a:ea typeface="微软雅黑" panose="020B0503020204020204" pitchFamily="34" charset="-122"/>
                </a:rPr>
                <a:t>③</a:t>
              </a:r>
            </a:p>
          </p:txBody>
        </p:sp>
        <p:sp>
          <p:nvSpPr>
            <p:cNvPr id="69680" name="AutoShape 3"/>
            <p:cNvSpPr>
              <a:spLocks noChangeArrowheads="1"/>
            </p:cNvSpPr>
            <p:nvPr/>
          </p:nvSpPr>
          <p:spPr bwMode="auto">
            <a:xfrm>
              <a:off x="3704" y="3694"/>
              <a:ext cx="390" cy="369"/>
            </a:xfrm>
            <a:prstGeom prst="flowChartDelay">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9681" name="Line 2"/>
            <p:cNvSpPr>
              <a:spLocks noChangeShapeType="1"/>
            </p:cNvSpPr>
            <p:nvPr/>
          </p:nvSpPr>
          <p:spPr bwMode="auto">
            <a:xfrm>
              <a:off x="4452" y="3316"/>
              <a:ext cx="3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7328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4227"/>
                                        </p:tgtEl>
                                        <p:attrNameLst>
                                          <p:attrName>style.visibility</p:attrName>
                                        </p:attrNameLst>
                                      </p:cBhvr>
                                      <p:to>
                                        <p:strVal val="visible"/>
                                      </p:to>
                                    </p:set>
                                    <p:animEffect transition="in" filter="blinds(horizontal)">
                                      <p:cBhvr>
                                        <p:cTn id="7" dur="500"/>
                                        <p:tgtEl>
                                          <p:spTgt spid="564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00100" y="171450"/>
            <a:ext cx="4638675" cy="422275"/>
          </a:xfrm>
        </p:spPr>
        <p:txBody>
          <a:bodyPr/>
          <a:lstStyle/>
          <a:p>
            <a:r>
              <a:rPr lang="en-US" altLang="zh-CN" dirty="0" smtClean="0">
                <a:ea typeface="宋体" panose="02010600030101010101" pitchFamily="2" charset="-122"/>
              </a:rPr>
              <a:t>I/O </a:t>
            </a:r>
            <a:r>
              <a:rPr lang="zh-CN" altLang="en-US" dirty="0" smtClean="0">
                <a:ea typeface="宋体" panose="02010600030101010101" pitchFamily="2" charset="-122"/>
              </a:rPr>
              <a:t>系统的功能</a:t>
            </a:r>
          </a:p>
        </p:txBody>
      </p:sp>
      <p:sp>
        <p:nvSpPr>
          <p:cNvPr id="588803" name="Rectangle 3"/>
          <p:cNvSpPr>
            <a:spLocks noGrp="1" noChangeArrowheads="1"/>
          </p:cNvSpPr>
          <p:nvPr>
            <p:ph type="body" idx="1"/>
          </p:nvPr>
        </p:nvSpPr>
        <p:spPr>
          <a:xfrm>
            <a:off x="338138" y="787400"/>
            <a:ext cx="8366125" cy="5083443"/>
          </a:xfrm>
        </p:spPr>
        <p:txBody>
          <a:bodyPr/>
          <a:lstStyle/>
          <a:p>
            <a:pPr marL="342900" indent="-342900" algn="just">
              <a:lnSpc>
                <a:spcPct val="110000"/>
              </a:lnSpc>
              <a:spcBef>
                <a:spcPct val="35000"/>
              </a:spcBef>
            </a:pPr>
            <a:r>
              <a:rPr lang="zh-CN" altLang="en-US" sz="2000" dirty="0" smtClean="0">
                <a:solidFill>
                  <a:srgbClr val="D1390F"/>
                </a:solidFill>
                <a:ea typeface="黑体" panose="02010609060101010101" pitchFamily="49" charset="-122"/>
              </a:rPr>
              <a:t>输入</a:t>
            </a:r>
            <a:r>
              <a:rPr lang="en-US" altLang="zh-CN" sz="2000" dirty="0" smtClean="0">
                <a:solidFill>
                  <a:srgbClr val="D1390F"/>
                </a:solidFill>
                <a:ea typeface="黑体" panose="02010609060101010101" pitchFamily="49" charset="-122"/>
              </a:rPr>
              <a:t>/</a:t>
            </a:r>
            <a:r>
              <a:rPr lang="zh-CN" altLang="en-US" sz="2000" dirty="0" smtClean="0">
                <a:solidFill>
                  <a:srgbClr val="D1390F"/>
                </a:solidFill>
                <a:ea typeface="黑体" panose="02010609060101010101" pitchFamily="49" charset="-122"/>
              </a:rPr>
              <a:t>出系统的功能：</a:t>
            </a:r>
          </a:p>
          <a:p>
            <a:pPr marL="742950" lvl="1" indent="-285750" algn="just">
              <a:lnSpc>
                <a:spcPct val="110000"/>
              </a:lnSpc>
              <a:spcBef>
                <a:spcPct val="35000"/>
              </a:spcBef>
            </a:pPr>
            <a:r>
              <a:rPr lang="zh-CN" altLang="en-US" sz="2000" dirty="0" smtClean="0">
                <a:ea typeface="黑体" panose="02010609060101010101" pitchFamily="49" charset="-122"/>
              </a:rPr>
              <a:t>解决各种形式信息的输入和输出</a:t>
            </a:r>
          </a:p>
          <a:p>
            <a:pPr marL="742950" lvl="1" indent="-285750" algn="just">
              <a:lnSpc>
                <a:spcPct val="110000"/>
              </a:lnSpc>
              <a:spcBef>
                <a:spcPct val="35000"/>
              </a:spcBef>
              <a:buFontTx/>
              <a:buNone/>
            </a:pPr>
            <a:r>
              <a:rPr lang="zh-CN" altLang="en-US" sz="2000" dirty="0" smtClean="0">
                <a:ea typeface="黑体" panose="02010609060101010101" pitchFamily="49" charset="-122"/>
              </a:rPr>
              <a:t>   </a:t>
            </a:r>
            <a:r>
              <a:rPr lang="zh-CN" altLang="en-US" sz="2000" dirty="0" smtClean="0">
                <a:solidFill>
                  <a:srgbClr val="006600"/>
                </a:solidFill>
                <a:ea typeface="黑体" panose="02010609060101010101" pitchFamily="49" charset="-122"/>
              </a:rPr>
              <a:t> 即：用户如何将所需的信息（文字、图表、声音、视频等）通过不同的外设输入到计算机中，以及计算机内部处理的结果信息如何通过相应的外设输出给用户</a:t>
            </a:r>
          </a:p>
          <a:p>
            <a:pPr marL="342900" indent="-342900" algn="just">
              <a:lnSpc>
                <a:spcPct val="110000"/>
              </a:lnSpc>
              <a:spcBef>
                <a:spcPct val="35000"/>
              </a:spcBef>
            </a:pPr>
            <a:r>
              <a:rPr lang="zh-CN" altLang="en-US" sz="2000" dirty="0" smtClean="0">
                <a:solidFill>
                  <a:srgbClr val="D1390F"/>
                </a:solidFill>
                <a:ea typeface="黑体" panose="02010609060101010101" pitchFamily="49" charset="-122"/>
              </a:rPr>
              <a:t>要实现上述功能需解决以下一系列的问题：</a:t>
            </a:r>
          </a:p>
          <a:p>
            <a:pPr marL="742950" lvl="1" indent="-285750" algn="just">
              <a:lnSpc>
                <a:spcPct val="110000"/>
              </a:lnSpc>
              <a:spcBef>
                <a:spcPct val="35000"/>
              </a:spcBef>
            </a:pPr>
            <a:r>
              <a:rPr lang="zh-CN" altLang="en-US" sz="2000" dirty="0" smtClean="0">
                <a:ea typeface="黑体" panose="02010609060101010101" pitchFamily="49" charset="-122"/>
              </a:rPr>
              <a:t>怎样在</a:t>
            </a:r>
            <a:r>
              <a:rPr lang="en-US" altLang="zh-CN" sz="2000" dirty="0" smtClean="0">
                <a:ea typeface="黑体" panose="02010609060101010101" pitchFamily="49" charset="-122"/>
              </a:rPr>
              <a:t>CPU</a:t>
            </a:r>
            <a:r>
              <a:rPr lang="zh-CN" altLang="en-US" sz="2000" dirty="0" smtClean="0">
                <a:ea typeface="黑体" panose="02010609060101010101" pitchFamily="49" charset="-122"/>
              </a:rPr>
              <a:t>、主存和外设间建立一个高效的信息传输 “通路”；</a:t>
            </a:r>
          </a:p>
          <a:p>
            <a:pPr marL="742950" lvl="1" indent="-285750" algn="just">
              <a:lnSpc>
                <a:spcPct val="110000"/>
              </a:lnSpc>
              <a:spcBef>
                <a:spcPct val="35000"/>
              </a:spcBef>
            </a:pPr>
            <a:r>
              <a:rPr lang="zh-CN" altLang="en-US" sz="2000" dirty="0" smtClean="0">
                <a:ea typeface="黑体" panose="02010609060101010101" pitchFamily="49" charset="-122"/>
              </a:rPr>
              <a:t>怎样将用户的</a:t>
            </a:r>
            <a:r>
              <a:rPr lang="en-US" altLang="zh-CN" sz="2000" dirty="0" smtClean="0">
                <a:ea typeface="黑体" panose="02010609060101010101" pitchFamily="49" charset="-122"/>
              </a:rPr>
              <a:t>I/O</a:t>
            </a:r>
            <a:r>
              <a:rPr lang="zh-CN" altLang="en-US" sz="2000" dirty="0" smtClean="0">
                <a:ea typeface="黑体" panose="02010609060101010101" pitchFamily="49" charset="-122"/>
              </a:rPr>
              <a:t>请求转换成设备的命令；</a:t>
            </a:r>
          </a:p>
          <a:p>
            <a:pPr marL="742950" lvl="1" indent="-285750" algn="just">
              <a:lnSpc>
                <a:spcPct val="110000"/>
              </a:lnSpc>
              <a:spcBef>
                <a:spcPct val="35000"/>
              </a:spcBef>
            </a:pPr>
            <a:r>
              <a:rPr lang="zh-CN" altLang="en-US" sz="2000" dirty="0" smtClean="0">
                <a:ea typeface="黑体" panose="02010609060101010101" pitchFamily="49" charset="-122"/>
              </a:rPr>
              <a:t>如何对外设进行编址；</a:t>
            </a:r>
          </a:p>
          <a:p>
            <a:pPr marL="742950" lvl="1" indent="-285750" algn="just">
              <a:lnSpc>
                <a:spcPct val="110000"/>
              </a:lnSpc>
              <a:spcBef>
                <a:spcPct val="35000"/>
              </a:spcBef>
            </a:pPr>
            <a:r>
              <a:rPr lang="zh-CN" altLang="en-US" sz="2000" dirty="0" smtClean="0">
                <a:ea typeface="黑体" panose="02010609060101010101" pitchFamily="49" charset="-122"/>
              </a:rPr>
              <a:t>怎样使</a:t>
            </a:r>
            <a:r>
              <a:rPr lang="en-US" altLang="zh-CN" sz="2000" dirty="0" smtClean="0">
                <a:ea typeface="黑体" panose="02010609060101010101" pitchFamily="49" charset="-122"/>
              </a:rPr>
              <a:t>CPU</a:t>
            </a:r>
            <a:r>
              <a:rPr lang="zh-CN" altLang="en-US" sz="2000" dirty="0" smtClean="0">
                <a:ea typeface="黑体" panose="02010609060101010101" pitchFamily="49" charset="-122"/>
              </a:rPr>
              <a:t>方便地寻找到要访问的外设；</a:t>
            </a:r>
          </a:p>
          <a:p>
            <a:pPr marL="742950" lvl="1" indent="-285750" algn="just">
              <a:lnSpc>
                <a:spcPct val="110000"/>
              </a:lnSpc>
              <a:spcBef>
                <a:spcPct val="35000"/>
              </a:spcBef>
            </a:pPr>
            <a:r>
              <a:rPr lang="en-US" altLang="zh-CN" sz="2000" dirty="0" smtClean="0">
                <a:ea typeface="黑体" panose="02010609060101010101" pitchFamily="49" charset="-122"/>
              </a:rPr>
              <a:t>I/O</a:t>
            </a:r>
            <a:r>
              <a:rPr lang="zh-CN" altLang="en-US" sz="2000" dirty="0" smtClean="0">
                <a:ea typeface="黑体" panose="02010609060101010101" pitchFamily="49" charset="-122"/>
              </a:rPr>
              <a:t>硬件和操作系统如何协调完成主机和外设之间的数据传送</a:t>
            </a:r>
          </a:p>
          <a:p>
            <a:pPr marL="742950" lvl="1" indent="-285750" algn="just">
              <a:lnSpc>
                <a:spcPct val="110000"/>
              </a:lnSpc>
              <a:spcBef>
                <a:spcPct val="35000"/>
              </a:spcBef>
              <a:buFontTx/>
              <a:buNone/>
            </a:pPr>
            <a:r>
              <a:rPr lang="zh-CN" altLang="en-US" sz="2000" dirty="0" smtClean="0">
                <a:ea typeface="黑体" panose="02010609060101010101" pitchFamily="49" charset="-122"/>
              </a:rPr>
              <a:t>    等等</a:t>
            </a:r>
          </a:p>
        </p:txBody>
      </p:sp>
      <p:sp>
        <p:nvSpPr>
          <p:cNvPr id="588804" name="Text Box 4"/>
          <p:cNvSpPr txBox="1">
            <a:spLocks noChangeArrowheads="1"/>
          </p:cNvSpPr>
          <p:nvPr/>
        </p:nvSpPr>
        <p:spPr bwMode="auto">
          <a:xfrm>
            <a:off x="2235200" y="5980113"/>
            <a:ext cx="529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rgbClr val="D1390F"/>
                </a:solidFill>
                <a:ea typeface="黑体" panose="02010609060101010101" pitchFamily="49" charset="-122"/>
              </a:rPr>
              <a:t>以上是本章的主要内容</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E315C57-4010-413A-96A7-870D495C2600}" type="slidenum">
              <a:rPr lang="zh-CN" altLang="en-US" sz="1200">
                <a:solidFill>
                  <a:srgbClr val="898989"/>
                </a:solidFill>
              </a:rPr>
              <a:pPr/>
              <a:t>4</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wipe(down)">
                                      <p:cBhvr>
                                        <p:cTn id="7" dur="500"/>
                                        <p:tgtEl>
                                          <p:spTgt spid="588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8803">
                                            <p:txEl>
                                              <p:pRg st="1" end="1"/>
                                            </p:txEl>
                                          </p:spTgt>
                                        </p:tgtEl>
                                        <p:attrNameLst>
                                          <p:attrName>style.visibility</p:attrName>
                                        </p:attrNameLst>
                                      </p:cBhvr>
                                      <p:to>
                                        <p:strVal val="visible"/>
                                      </p:to>
                                    </p:set>
                                    <p:animEffect transition="in" filter="blinds(horizontal)">
                                      <p:cBhvr>
                                        <p:cTn id="12" dur="500"/>
                                        <p:tgtEl>
                                          <p:spTgt spid="588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8803">
                                            <p:txEl>
                                              <p:pRg st="2" end="2"/>
                                            </p:txEl>
                                          </p:spTgt>
                                        </p:tgtEl>
                                        <p:attrNameLst>
                                          <p:attrName>style.visibility</p:attrName>
                                        </p:attrNameLst>
                                      </p:cBhvr>
                                      <p:to>
                                        <p:strVal val="visible"/>
                                      </p:to>
                                    </p:set>
                                    <p:animEffect transition="in" filter="blinds(horizontal)">
                                      <p:cBhvr>
                                        <p:cTn id="17" dur="500"/>
                                        <p:tgtEl>
                                          <p:spTgt spid="588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88803">
                                            <p:txEl>
                                              <p:pRg st="3" end="3"/>
                                            </p:txEl>
                                          </p:spTgt>
                                        </p:tgtEl>
                                        <p:attrNameLst>
                                          <p:attrName>style.visibility</p:attrName>
                                        </p:attrNameLst>
                                      </p:cBhvr>
                                      <p:to>
                                        <p:strVal val="visible"/>
                                      </p:to>
                                    </p:set>
                                    <p:animEffect transition="in" filter="wipe(down)">
                                      <p:cBhvr>
                                        <p:cTn id="22" dur="500"/>
                                        <p:tgtEl>
                                          <p:spTgt spid="588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88803">
                                            <p:txEl>
                                              <p:pRg st="4" end="4"/>
                                            </p:txEl>
                                          </p:spTgt>
                                        </p:tgtEl>
                                        <p:attrNameLst>
                                          <p:attrName>style.visibility</p:attrName>
                                        </p:attrNameLst>
                                      </p:cBhvr>
                                      <p:to>
                                        <p:strVal val="visible"/>
                                      </p:to>
                                    </p:set>
                                    <p:animEffect transition="in" filter="checkerboard(across)">
                                      <p:cBhvr>
                                        <p:cTn id="27" dur="500"/>
                                        <p:tgtEl>
                                          <p:spTgt spid="588803">
                                            <p:txEl>
                                              <p:pRg st="4" end="4"/>
                                            </p:txEl>
                                          </p:spTgt>
                                        </p:tgtEl>
                                      </p:cBhvr>
                                    </p:animEffect>
                                  </p:childTnLst>
                                  <p:subTnLst>
                                    <p:animClr clrSpc="rgb" dir="cw">
                                      <p:cBhvr override="childStyle">
                                        <p:cTn dur="1" fill="hold" display="0" masterRel="nextClick" afterEffect="1"/>
                                        <p:tgtEl>
                                          <p:spTgt spid="588803">
                                            <p:txEl>
                                              <p:pRg st="4" end="4"/>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88803">
                                            <p:txEl>
                                              <p:pRg st="5" end="5"/>
                                            </p:txEl>
                                          </p:spTgt>
                                        </p:tgtEl>
                                        <p:attrNameLst>
                                          <p:attrName>style.visibility</p:attrName>
                                        </p:attrNameLst>
                                      </p:cBhvr>
                                      <p:to>
                                        <p:strVal val="visible"/>
                                      </p:to>
                                    </p:set>
                                    <p:animEffect transition="in" filter="checkerboard(across)">
                                      <p:cBhvr>
                                        <p:cTn id="32" dur="500"/>
                                        <p:tgtEl>
                                          <p:spTgt spid="588803">
                                            <p:txEl>
                                              <p:pRg st="5" end="5"/>
                                            </p:txEl>
                                          </p:spTgt>
                                        </p:tgtEl>
                                      </p:cBhvr>
                                    </p:animEffect>
                                  </p:childTnLst>
                                  <p:subTnLst>
                                    <p:animClr clrSpc="rgb" dir="cw">
                                      <p:cBhvr override="childStyle">
                                        <p:cTn dur="1" fill="hold" display="0" masterRel="nextClick" afterEffect="1"/>
                                        <p:tgtEl>
                                          <p:spTgt spid="588803">
                                            <p:txEl>
                                              <p:pRg st="5" end="5"/>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88803">
                                            <p:txEl>
                                              <p:pRg st="6" end="6"/>
                                            </p:txEl>
                                          </p:spTgt>
                                        </p:tgtEl>
                                        <p:attrNameLst>
                                          <p:attrName>style.visibility</p:attrName>
                                        </p:attrNameLst>
                                      </p:cBhvr>
                                      <p:to>
                                        <p:strVal val="visible"/>
                                      </p:to>
                                    </p:set>
                                    <p:animEffect transition="in" filter="checkerboard(across)">
                                      <p:cBhvr>
                                        <p:cTn id="37" dur="500"/>
                                        <p:tgtEl>
                                          <p:spTgt spid="588803">
                                            <p:txEl>
                                              <p:pRg st="6" end="6"/>
                                            </p:txEl>
                                          </p:spTgt>
                                        </p:tgtEl>
                                      </p:cBhvr>
                                    </p:animEffect>
                                  </p:childTnLst>
                                  <p:subTnLst>
                                    <p:animClr clrSpc="rgb" dir="cw">
                                      <p:cBhvr override="childStyle">
                                        <p:cTn dur="1" fill="hold" display="0" masterRel="nextClick" afterEffect="1"/>
                                        <p:tgtEl>
                                          <p:spTgt spid="588803">
                                            <p:txEl>
                                              <p:pRg st="6" end="6"/>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88803">
                                            <p:txEl>
                                              <p:pRg st="7" end="7"/>
                                            </p:txEl>
                                          </p:spTgt>
                                        </p:tgtEl>
                                        <p:attrNameLst>
                                          <p:attrName>style.visibility</p:attrName>
                                        </p:attrNameLst>
                                      </p:cBhvr>
                                      <p:to>
                                        <p:strVal val="visible"/>
                                      </p:to>
                                    </p:set>
                                    <p:animEffect transition="in" filter="checkerboard(across)">
                                      <p:cBhvr>
                                        <p:cTn id="42" dur="500"/>
                                        <p:tgtEl>
                                          <p:spTgt spid="588803">
                                            <p:txEl>
                                              <p:pRg st="7" end="7"/>
                                            </p:txEl>
                                          </p:spTgt>
                                        </p:tgtEl>
                                      </p:cBhvr>
                                    </p:animEffect>
                                  </p:childTnLst>
                                  <p:subTnLst>
                                    <p:animClr clrSpc="rgb" dir="cw">
                                      <p:cBhvr override="childStyle">
                                        <p:cTn dur="1" fill="hold" display="0" masterRel="nextClick" afterEffect="1"/>
                                        <p:tgtEl>
                                          <p:spTgt spid="588803">
                                            <p:txEl>
                                              <p:pRg st="7" end="7"/>
                                            </p:txEl>
                                          </p:spTgt>
                                        </p:tgtEl>
                                        <p:attrNameLst>
                                          <p:attrName>ppt_c</p:attrName>
                                        </p:attrNameLst>
                                      </p:cBhvr>
                                      <p:to>
                                        <a:srgbClr val="3399FF"/>
                                      </p:to>
                                    </p:animClr>
                                  </p:sub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588803">
                                            <p:txEl>
                                              <p:pRg st="8" end="8"/>
                                            </p:txEl>
                                          </p:spTgt>
                                        </p:tgtEl>
                                        <p:attrNameLst>
                                          <p:attrName>style.visibility</p:attrName>
                                        </p:attrNameLst>
                                      </p:cBhvr>
                                      <p:to>
                                        <p:strVal val="visible"/>
                                      </p:to>
                                    </p:set>
                                    <p:animEffect transition="in" filter="checkerboard(across)">
                                      <p:cBhvr>
                                        <p:cTn id="47" dur="500"/>
                                        <p:tgtEl>
                                          <p:spTgt spid="588803">
                                            <p:txEl>
                                              <p:pRg st="8" end="8"/>
                                            </p:txEl>
                                          </p:spTgt>
                                        </p:tgtEl>
                                      </p:cBhvr>
                                    </p:animEffect>
                                  </p:childTnLst>
                                  <p:subTnLst>
                                    <p:animClr clrSpc="rgb" dir="cw">
                                      <p:cBhvr override="childStyle">
                                        <p:cTn dur="1" fill="hold" display="0" masterRel="nextClick" afterEffect="1"/>
                                        <p:tgtEl>
                                          <p:spTgt spid="588803">
                                            <p:txEl>
                                              <p:pRg st="8" end="8"/>
                                            </p:txEl>
                                          </p:spTgt>
                                        </p:tgtEl>
                                        <p:attrNameLst>
                                          <p:attrName>ppt_c</p:attrName>
                                        </p:attrNameLst>
                                      </p:cBhvr>
                                      <p:to>
                                        <a:srgbClr val="3399FF"/>
                                      </p:to>
                                    </p:animClr>
                                  </p:subTnLst>
                                </p:cTn>
                              </p:par>
                              <p:par>
                                <p:cTn id="48" presetID="5" presetClass="entr" presetSubtype="10" fill="hold" nodeType="withEffect">
                                  <p:stCondLst>
                                    <p:cond delay="0"/>
                                  </p:stCondLst>
                                  <p:childTnLst>
                                    <p:set>
                                      <p:cBhvr>
                                        <p:cTn id="49" dur="1" fill="hold">
                                          <p:stCondLst>
                                            <p:cond delay="0"/>
                                          </p:stCondLst>
                                        </p:cTn>
                                        <p:tgtEl>
                                          <p:spTgt spid="588803">
                                            <p:txEl>
                                              <p:pRg st="9" end="9"/>
                                            </p:txEl>
                                          </p:spTgt>
                                        </p:tgtEl>
                                        <p:attrNameLst>
                                          <p:attrName>style.visibility</p:attrName>
                                        </p:attrNameLst>
                                      </p:cBhvr>
                                      <p:to>
                                        <p:strVal val="visible"/>
                                      </p:to>
                                    </p:set>
                                    <p:animEffect transition="in" filter="checkerboard(across)">
                                      <p:cBhvr>
                                        <p:cTn id="50" dur="500"/>
                                        <p:tgtEl>
                                          <p:spTgt spid="588803">
                                            <p:txEl>
                                              <p:pRg st="9" end="9"/>
                                            </p:txEl>
                                          </p:spTgt>
                                        </p:tgtEl>
                                      </p:cBhvr>
                                    </p:animEffect>
                                  </p:childTnLst>
                                  <p:subTnLst>
                                    <p:animClr clrSpc="rgb" dir="cw">
                                      <p:cBhvr override="childStyle">
                                        <p:cTn dur="1" fill="hold" display="0" masterRel="nextClick" afterEffect="1"/>
                                        <p:tgtEl>
                                          <p:spTgt spid="588803">
                                            <p:txEl>
                                              <p:pRg st="9" end="9"/>
                                            </p:txEl>
                                          </p:spTgt>
                                        </p:tgtEl>
                                        <p:attrNameLst>
                                          <p:attrName>ppt_c</p:attrName>
                                        </p:attrNameLst>
                                      </p:cBhvr>
                                      <p:to>
                                        <a:srgbClr val="3399FF"/>
                                      </p:to>
                                    </p:animClr>
                                  </p:sub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588804">
                                            <p:txEl>
                                              <p:pRg st="0" end="0"/>
                                            </p:txEl>
                                          </p:spTgt>
                                        </p:tgtEl>
                                        <p:attrNameLst>
                                          <p:attrName>style.visibility</p:attrName>
                                        </p:attrNameLst>
                                      </p:cBhvr>
                                      <p:to>
                                        <p:strVal val="visible"/>
                                      </p:to>
                                    </p:set>
                                    <p:animEffect transition="in" filter="checkerboard(across)">
                                      <p:cBhvr>
                                        <p:cTn id="55" dur="500"/>
                                        <p:tgtEl>
                                          <p:spTgt spid="5888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448175" y="2016125"/>
            <a:ext cx="3309938" cy="1004888"/>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p:txBody>
      </p:sp>
      <p:sp>
        <p:nvSpPr>
          <p:cNvPr id="75779" name="Rectangle 3"/>
          <p:cNvSpPr>
            <a:spLocks noGrp="1" noChangeArrowheads="1"/>
          </p:cNvSpPr>
          <p:nvPr>
            <p:ph type="title"/>
          </p:nvPr>
        </p:nvSpPr>
        <p:spPr>
          <a:xfrm>
            <a:off x="685800" y="142875"/>
            <a:ext cx="6724650" cy="422275"/>
          </a:xfrm>
        </p:spPr>
        <p:txBody>
          <a:bodyPr/>
          <a:lstStyle/>
          <a:p>
            <a:r>
              <a:rPr lang="en-US" altLang="zh-CN" smtClean="0">
                <a:latin typeface="宋体" panose="02010600030101010101" pitchFamily="2" charset="-122"/>
                <a:ea typeface="宋体" panose="02010600030101010101" pitchFamily="2" charset="-122"/>
              </a:rPr>
              <a:t> </a:t>
            </a:r>
            <a:r>
              <a:rPr lang="zh-CN" altLang="en-US" smtClean="0">
                <a:latin typeface="宋体" panose="02010600030101010101" pitchFamily="2" charset="-122"/>
                <a:ea typeface="宋体" panose="02010600030101010101" pitchFamily="2" charset="-122"/>
              </a:rPr>
              <a:t>程序直接控制（程序查询）方式</a:t>
            </a:r>
          </a:p>
        </p:txBody>
      </p:sp>
      <p:sp>
        <p:nvSpPr>
          <p:cNvPr id="75780" name="Rectangle 4"/>
          <p:cNvSpPr>
            <a:spLocks noGrp="1" noChangeArrowheads="1"/>
          </p:cNvSpPr>
          <p:nvPr>
            <p:ph type="body" idx="1"/>
          </p:nvPr>
        </p:nvSpPr>
        <p:spPr>
          <a:xfrm>
            <a:off x="74613" y="792163"/>
            <a:ext cx="8191500" cy="415925"/>
          </a:xfrm>
        </p:spPr>
        <p:txBody>
          <a:bodyPr/>
          <a:lstStyle/>
          <a:p>
            <a:pPr marL="342900" indent="-342900"/>
            <a:r>
              <a:rPr lang="zh-CN" altLang="en-US" sz="2000" smtClean="0">
                <a:ea typeface="黑体" panose="02010609060101010101" pitchFamily="49" charset="-122"/>
              </a:rPr>
              <a:t>举例：用程序直接控制方式控制打印输出</a:t>
            </a:r>
          </a:p>
        </p:txBody>
      </p:sp>
      <p:sp>
        <p:nvSpPr>
          <p:cNvPr id="75781" name="Text Box 5"/>
          <p:cNvSpPr txBox="1">
            <a:spLocks noChangeArrowheads="1"/>
          </p:cNvSpPr>
          <p:nvPr/>
        </p:nvSpPr>
        <p:spPr bwMode="auto">
          <a:xfrm>
            <a:off x="246063" y="4332288"/>
            <a:ext cx="3600450" cy="2100262"/>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p:txBody>
      </p:sp>
      <p:sp>
        <p:nvSpPr>
          <p:cNvPr id="75782" name="Oval 7"/>
          <p:cNvSpPr>
            <a:spLocks noChangeArrowheads="1"/>
          </p:cNvSpPr>
          <p:nvPr/>
        </p:nvSpPr>
        <p:spPr bwMode="auto">
          <a:xfrm>
            <a:off x="1465263" y="1630363"/>
            <a:ext cx="1276350" cy="404812"/>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endParaRPr kumimoji="1" lang="zh-CN" altLang="en-US" sz="2400" b="0">
              <a:solidFill>
                <a:srgbClr val="CCCC00"/>
              </a:solidFill>
              <a:ea typeface="宋体" panose="02010600030101010101" pitchFamily="2" charset="-122"/>
            </a:endParaRPr>
          </a:p>
        </p:txBody>
      </p:sp>
      <p:sp>
        <p:nvSpPr>
          <p:cNvPr id="75783" name="Text Box 8"/>
          <p:cNvSpPr txBox="1">
            <a:spLocks noChangeArrowheads="1"/>
          </p:cNvSpPr>
          <p:nvPr/>
        </p:nvSpPr>
        <p:spPr bwMode="auto">
          <a:xfrm>
            <a:off x="1697038" y="1585913"/>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b="0">
                <a:ea typeface="宋体" panose="02010600030101010101" pitchFamily="2" charset="-122"/>
              </a:rPr>
              <a:t>开始</a:t>
            </a:r>
          </a:p>
        </p:txBody>
      </p:sp>
      <p:sp>
        <p:nvSpPr>
          <p:cNvPr id="75784" name="Line 9"/>
          <p:cNvSpPr>
            <a:spLocks noChangeShapeType="1"/>
          </p:cNvSpPr>
          <p:nvPr/>
        </p:nvSpPr>
        <p:spPr bwMode="auto">
          <a:xfrm flipH="1">
            <a:off x="2070100" y="2427288"/>
            <a:ext cx="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5" name="Text Box 10"/>
          <p:cNvSpPr txBox="1">
            <a:spLocks noChangeArrowheads="1"/>
          </p:cNvSpPr>
          <p:nvPr/>
        </p:nvSpPr>
        <p:spPr bwMode="auto">
          <a:xfrm>
            <a:off x="1171575" y="2792413"/>
            <a:ext cx="1801813"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读接口状态</a:t>
            </a:r>
          </a:p>
        </p:txBody>
      </p:sp>
      <p:sp>
        <p:nvSpPr>
          <p:cNvPr id="75786" name="Line 11"/>
          <p:cNvSpPr>
            <a:spLocks noChangeShapeType="1"/>
          </p:cNvSpPr>
          <p:nvPr/>
        </p:nvSpPr>
        <p:spPr bwMode="auto">
          <a:xfrm>
            <a:off x="2051050" y="3254375"/>
            <a:ext cx="12700" cy="363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7" name="Text Box 12"/>
          <p:cNvSpPr txBox="1">
            <a:spLocks noChangeArrowheads="1"/>
          </p:cNvSpPr>
          <p:nvPr/>
        </p:nvSpPr>
        <p:spPr bwMode="auto">
          <a:xfrm>
            <a:off x="989013" y="4387850"/>
            <a:ext cx="21113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输出一个字符</a:t>
            </a:r>
          </a:p>
        </p:txBody>
      </p:sp>
      <p:sp>
        <p:nvSpPr>
          <p:cNvPr id="75788" name="AutoShape 13"/>
          <p:cNvSpPr>
            <a:spLocks noChangeArrowheads="1"/>
          </p:cNvSpPr>
          <p:nvPr/>
        </p:nvSpPr>
        <p:spPr bwMode="auto">
          <a:xfrm>
            <a:off x="1290638" y="3590925"/>
            <a:ext cx="1643062" cy="442913"/>
          </a:xfrm>
          <a:prstGeom prst="flowChartPreparation">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789" name="Text Box 14"/>
          <p:cNvSpPr txBox="1">
            <a:spLocks noChangeArrowheads="1"/>
          </p:cNvSpPr>
          <p:nvPr/>
        </p:nvSpPr>
        <p:spPr bwMode="auto">
          <a:xfrm>
            <a:off x="1627188" y="3605213"/>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就绪否</a:t>
            </a:r>
          </a:p>
        </p:txBody>
      </p:sp>
      <p:sp>
        <p:nvSpPr>
          <p:cNvPr id="75790" name="Line 15"/>
          <p:cNvSpPr>
            <a:spLocks noChangeShapeType="1"/>
          </p:cNvSpPr>
          <p:nvPr/>
        </p:nvSpPr>
        <p:spPr bwMode="auto">
          <a:xfrm flipH="1">
            <a:off x="2041525" y="4041775"/>
            <a:ext cx="0" cy="347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1" name="Text Box 16"/>
          <p:cNvSpPr txBox="1">
            <a:spLocks noChangeArrowheads="1"/>
          </p:cNvSpPr>
          <p:nvPr/>
        </p:nvSpPr>
        <p:spPr bwMode="auto">
          <a:xfrm>
            <a:off x="979488" y="5180013"/>
            <a:ext cx="21113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读打印机状态</a:t>
            </a:r>
          </a:p>
        </p:txBody>
      </p:sp>
      <p:sp>
        <p:nvSpPr>
          <p:cNvPr id="75792" name="Line 17"/>
          <p:cNvSpPr>
            <a:spLocks noChangeShapeType="1"/>
          </p:cNvSpPr>
          <p:nvPr/>
        </p:nvSpPr>
        <p:spPr bwMode="auto">
          <a:xfrm flipH="1">
            <a:off x="2032000" y="4860925"/>
            <a:ext cx="0" cy="333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3" name="Line 18"/>
          <p:cNvSpPr>
            <a:spLocks noChangeShapeType="1"/>
          </p:cNvSpPr>
          <p:nvPr/>
        </p:nvSpPr>
        <p:spPr bwMode="auto">
          <a:xfrm>
            <a:off x="3697288" y="1851025"/>
            <a:ext cx="2165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4" name="Line 19"/>
          <p:cNvSpPr>
            <a:spLocks noChangeShapeType="1"/>
          </p:cNvSpPr>
          <p:nvPr/>
        </p:nvSpPr>
        <p:spPr bwMode="auto">
          <a:xfrm>
            <a:off x="2030413" y="5656263"/>
            <a:ext cx="1587" cy="282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5" name="AutoShape 20"/>
          <p:cNvSpPr>
            <a:spLocks noChangeArrowheads="1"/>
          </p:cNvSpPr>
          <p:nvPr/>
        </p:nvSpPr>
        <p:spPr bwMode="auto">
          <a:xfrm>
            <a:off x="1147763" y="5932488"/>
            <a:ext cx="1643062" cy="442912"/>
          </a:xfrm>
          <a:prstGeom prst="flowChartPreparation">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796" name="Text Box 21"/>
          <p:cNvSpPr txBox="1">
            <a:spLocks noChangeArrowheads="1"/>
          </p:cNvSpPr>
          <p:nvPr/>
        </p:nvSpPr>
        <p:spPr bwMode="auto">
          <a:xfrm>
            <a:off x="1484313" y="5975350"/>
            <a:ext cx="1116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800">
                <a:ea typeface="宋体" panose="02010600030101010101" pitchFamily="2" charset="-122"/>
              </a:rPr>
              <a:t>忙否</a:t>
            </a:r>
          </a:p>
        </p:txBody>
      </p:sp>
      <p:sp>
        <p:nvSpPr>
          <p:cNvPr id="75797" name="Text Box 22"/>
          <p:cNvSpPr txBox="1">
            <a:spLocks noChangeArrowheads="1"/>
          </p:cNvSpPr>
          <p:nvPr/>
        </p:nvSpPr>
        <p:spPr bwMode="auto">
          <a:xfrm>
            <a:off x="4800600" y="2292350"/>
            <a:ext cx="21113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启动打印</a:t>
            </a:r>
          </a:p>
        </p:txBody>
      </p:sp>
      <p:sp>
        <p:nvSpPr>
          <p:cNvPr id="75798" name="Line 23"/>
          <p:cNvSpPr>
            <a:spLocks noChangeShapeType="1"/>
          </p:cNvSpPr>
          <p:nvPr/>
        </p:nvSpPr>
        <p:spPr bwMode="auto">
          <a:xfrm flipH="1">
            <a:off x="5853113" y="1851025"/>
            <a:ext cx="0" cy="442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9" name="Text Box 24"/>
          <p:cNvSpPr txBox="1">
            <a:spLocks noChangeArrowheads="1"/>
          </p:cNvSpPr>
          <p:nvPr/>
        </p:nvSpPr>
        <p:spPr bwMode="auto">
          <a:xfrm>
            <a:off x="4778375" y="3197225"/>
            <a:ext cx="21113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读打印机状态</a:t>
            </a:r>
          </a:p>
        </p:txBody>
      </p:sp>
      <p:sp>
        <p:nvSpPr>
          <p:cNvPr id="75800" name="Line 25"/>
          <p:cNvSpPr>
            <a:spLocks noChangeShapeType="1"/>
          </p:cNvSpPr>
          <p:nvPr/>
        </p:nvSpPr>
        <p:spPr bwMode="auto">
          <a:xfrm flipH="1">
            <a:off x="5830888" y="2755900"/>
            <a:ext cx="0" cy="442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1" name="Line 26"/>
          <p:cNvSpPr>
            <a:spLocks noChangeShapeType="1"/>
          </p:cNvSpPr>
          <p:nvPr/>
        </p:nvSpPr>
        <p:spPr bwMode="auto">
          <a:xfrm>
            <a:off x="5865813" y="3676650"/>
            <a:ext cx="1587" cy="282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2" name="AutoShape 27"/>
          <p:cNvSpPr>
            <a:spLocks noChangeArrowheads="1"/>
          </p:cNvSpPr>
          <p:nvPr/>
        </p:nvSpPr>
        <p:spPr bwMode="auto">
          <a:xfrm>
            <a:off x="5040313" y="3954463"/>
            <a:ext cx="1643062" cy="442912"/>
          </a:xfrm>
          <a:prstGeom prst="flowChartPreparation">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803" name="Line 28"/>
          <p:cNvSpPr>
            <a:spLocks noChangeShapeType="1"/>
          </p:cNvSpPr>
          <p:nvPr/>
        </p:nvSpPr>
        <p:spPr bwMode="auto">
          <a:xfrm flipH="1">
            <a:off x="5835650" y="4405313"/>
            <a:ext cx="0" cy="415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4" name="AutoShape 29"/>
          <p:cNvSpPr>
            <a:spLocks noChangeArrowheads="1"/>
          </p:cNvSpPr>
          <p:nvPr/>
        </p:nvSpPr>
        <p:spPr bwMode="auto">
          <a:xfrm>
            <a:off x="5062538" y="4806950"/>
            <a:ext cx="1643062" cy="442913"/>
          </a:xfrm>
          <a:prstGeom prst="flowChartPreparation">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805" name="Text Box 30"/>
          <p:cNvSpPr txBox="1">
            <a:spLocks noChangeArrowheads="1"/>
          </p:cNvSpPr>
          <p:nvPr/>
        </p:nvSpPr>
        <p:spPr bwMode="auto">
          <a:xfrm>
            <a:off x="5356225" y="4821238"/>
            <a:ext cx="111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完成否</a:t>
            </a:r>
          </a:p>
        </p:txBody>
      </p:sp>
      <p:sp>
        <p:nvSpPr>
          <p:cNvPr id="75806" name="Oval 31"/>
          <p:cNvSpPr>
            <a:spLocks noChangeArrowheads="1"/>
          </p:cNvSpPr>
          <p:nvPr/>
        </p:nvSpPr>
        <p:spPr bwMode="auto">
          <a:xfrm>
            <a:off x="5186363" y="5627688"/>
            <a:ext cx="1290637" cy="415925"/>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807" name="Text Box 32"/>
          <p:cNvSpPr txBox="1">
            <a:spLocks noChangeArrowheads="1"/>
          </p:cNvSpPr>
          <p:nvPr/>
        </p:nvSpPr>
        <p:spPr bwMode="auto">
          <a:xfrm>
            <a:off x="5430838" y="560705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b="0">
                <a:ea typeface="宋体" panose="02010600030101010101" pitchFamily="2" charset="-122"/>
              </a:rPr>
              <a:t>结束</a:t>
            </a:r>
          </a:p>
        </p:txBody>
      </p:sp>
      <p:sp>
        <p:nvSpPr>
          <p:cNvPr id="75808" name="Line 33"/>
          <p:cNvSpPr>
            <a:spLocks noChangeShapeType="1"/>
          </p:cNvSpPr>
          <p:nvPr/>
        </p:nvSpPr>
        <p:spPr bwMode="auto">
          <a:xfrm>
            <a:off x="6669088" y="4181475"/>
            <a:ext cx="604837"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9" name="Text Box 34"/>
          <p:cNvSpPr txBox="1">
            <a:spLocks noChangeArrowheads="1"/>
          </p:cNvSpPr>
          <p:nvPr/>
        </p:nvSpPr>
        <p:spPr bwMode="auto">
          <a:xfrm>
            <a:off x="7288213" y="3913188"/>
            <a:ext cx="145256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宋体" panose="02010600030101010101" pitchFamily="2" charset="-122"/>
              </a:rPr>
              <a:t>出错处理</a:t>
            </a:r>
          </a:p>
        </p:txBody>
      </p:sp>
      <p:sp>
        <p:nvSpPr>
          <p:cNvPr id="75810" name="Line 35"/>
          <p:cNvSpPr>
            <a:spLocks noChangeShapeType="1"/>
          </p:cNvSpPr>
          <p:nvPr/>
        </p:nvSpPr>
        <p:spPr bwMode="auto">
          <a:xfrm flipH="1">
            <a:off x="604838" y="3805238"/>
            <a:ext cx="673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1" name="Line 36"/>
          <p:cNvSpPr>
            <a:spLocks noChangeShapeType="1"/>
          </p:cNvSpPr>
          <p:nvPr/>
        </p:nvSpPr>
        <p:spPr bwMode="auto">
          <a:xfrm>
            <a:off x="600075" y="2509838"/>
            <a:ext cx="0" cy="1319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2" name="Line 37"/>
          <p:cNvSpPr>
            <a:spLocks noChangeShapeType="1"/>
          </p:cNvSpPr>
          <p:nvPr/>
        </p:nvSpPr>
        <p:spPr bwMode="auto">
          <a:xfrm>
            <a:off x="604838" y="2506663"/>
            <a:ext cx="1465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3" name="Text Box 38"/>
          <p:cNvSpPr txBox="1">
            <a:spLocks noChangeArrowheads="1"/>
          </p:cNvSpPr>
          <p:nvPr/>
        </p:nvSpPr>
        <p:spPr bwMode="auto">
          <a:xfrm>
            <a:off x="815975" y="3429000"/>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p>
        </p:txBody>
      </p:sp>
      <p:sp>
        <p:nvSpPr>
          <p:cNvPr id="75814" name="Text Box 39"/>
          <p:cNvSpPr txBox="1">
            <a:spLocks noChangeArrowheads="1"/>
          </p:cNvSpPr>
          <p:nvPr/>
        </p:nvSpPr>
        <p:spPr bwMode="auto">
          <a:xfrm>
            <a:off x="2084388" y="3998913"/>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p>
        </p:txBody>
      </p:sp>
      <p:sp>
        <p:nvSpPr>
          <p:cNvPr id="75815" name="Text Box 40"/>
          <p:cNvSpPr txBox="1">
            <a:spLocks noChangeArrowheads="1"/>
          </p:cNvSpPr>
          <p:nvPr/>
        </p:nvSpPr>
        <p:spPr bwMode="auto">
          <a:xfrm>
            <a:off x="2822575" y="5773738"/>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p>
        </p:txBody>
      </p:sp>
      <p:sp>
        <p:nvSpPr>
          <p:cNvPr id="75816" name="Line 41"/>
          <p:cNvSpPr>
            <a:spLocks noChangeShapeType="1"/>
          </p:cNvSpPr>
          <p:nvPr/>
        </p:nvSpPr>
        <p:spPr bwMode="auto">
          <a:xfrm>
            <a:off x="574675" y="6149975"/>
            <a:ext cx="565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7" name="Text Box 42"/>
          <p:cNvSpPr txBox="1">
            <a:spLocks noChangeArrowheads="1"/>
          </p:cNvSpPr>
          <p:nvPr/>
        </p:nvSpPr>
        <p:spPr bwMode="auto">
          <a:xfrm>
            <a:off x="622300" y="5778500"/>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p>
        </p:txBody>
      </p:sp>
      <p:sp>
        <p:nvSpPr>
          <p:cNvPr id="75818" name="Line 43"/>
          <p:cNvSpPr>
            <a:spLocks noChangeShapeType="1"/>
          </p:cNvSpPr>
          <p:nvPr/>
        </p:nvSpPr>
        <p:spPr bwMode="auto">
          <a:xfrm flipH="1">
            <a:off x="558800" y="4986338"/>
            <a:ext cx="12700" cy="1173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9" name="Line 44"/>
          <p:cNvSpPr>
            <a:spLocks noChangeShapeType="1"/>
          </p:cNvSpPr>
          <p:nvPr/>
        </p:nvSpPr>
        <p:spPr bwMode="auto">
          <a:xfrm>
            <a:off x="576263" y="4989513"/>
            <a:ext cx="1465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0" name="Line 45"/>
          <p:cNvSpPr>
            <a:spLocks noChangeShapeType="1"/>
          </p:cNvSpPr>
          <p:nvPr/>
        </p:nvSpPr>
        <p:spPr bwMode="auto">
          <a:xfrm flipV="1">
            <a:off x="2797175" y="6149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1" name="Line 46"/>
          <p:cNvSpPr>
            <a:spLocks noChangeShapeType="1"/>
          </p:cNvSpPr>
          <p:nvPr/>
        </p:nvSpPr>
        <p:spPr bwMode="auto">
          <a:xfrm>
            <a:off x="3714750" y="1854200"/>
            <a:ext cx="0" cy="431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2" name="Line 47"/>
          <p:cNvSpPr>
            <a:spLocks noChangeShapeType="1"/>
          </p:cNvSpPr>
          <p:nvPr/>
        </p:nvSpPr>
        <p:spPr bwMode="auto">
          <a:xfrm>
            <a:off x="5822950" y="5256213"/>
            <a:ext cx="0" cy="37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3" name="Text Box 48"/>
          <p:cNvSpPr txBox="1">
            <a:spLocks noChangeArrowheads="1"/>
          </p:cNvSpPr>
          <p:nvPr/>
        </p:nvSpPr>
        <p:spPr bwMode="auto">
          <a:xfrm>
            <a:off x="5280025" y="3983038"/>
            <a:ext cx="1198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出错否</a:t>
            </a:r>
          </a:p>
        </p:txBody>
      </p:sp>
      <p:sp>
        <p:nvSpPr>
          <p:cNvPr id="75824" name="Text Box 49"/>
          <p:cNvSpPr txBox="1">
            <a:spLocks noChangeArrowheads="1"/>
          </p:cNvSpPr>
          <p:nvPr/>
        </p:nvSpPr>
        <p:spPr bwMode="auto">
          <a:xfrm>
            <a:off x="5853113" y="5218113"/>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p>
        </p:txBody>
      </p:sp>
      <p:sp>
        <p:nvSpPr>
          <p:cNvPr id="75825" name="Text Box 50"/>
          <p:cNvSpPr txBox="1">
            <a:spLocks noChangeArrowheads="1"/>
          </p:cNvSpPr>
          <p:nvPr/>
        </p:nvSpPr>
        <p:spPr bwMode="auto">
          <a:xfrm>
            <a:off x="4683125" y="4638675"/>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p>
        </p:txBody>
      </p:sp>
      <p:sp>
        <p:nvSpPr>
          <p:cNvPr id="75826" name="Line 51"/>
          <p:cNvSpPr>
            <a:spLocks noChangeShapeType="1"/>
          </p:cNvSpPr>
          <p:nvPr/>
        </p:nvSpPr>
        <p:spPr bwMode="auto">
          <a:xfrm flipH="1">
            <a:off x="4303713" y="5027613"/>
            <a:ext cx="752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7" name="Line 52"/>
          <p:cNvSpPr>
            <a:spLocks noChangeShapeType="1"/>
          </p:cNvSpPr>
          <p:nvPr/>
        </p:nvSpPr>
        <p:spPr bwMode="auto">
          <a:xfrm>
            <a:off x="4319588" y="2506663"/>
            <a:ext cx="0" cy="2527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8" name="Line 53"/>
          <p:cNvSpPr>
            <a:spLocks noChangeShapeType="1"/>
          </p:cNvSpPr>
          <p:nvPr/>
        </p:nvSpPr>
        <p:spPr bwMode="auto">
          <a:xfrm flipH="1">
            <a:off x="2070100" y="2506663"/>
            <a:ext cx="22463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9" name="Text Box 54"/>
          <p:cNvSpPr txBox="1">
            <a:spLocks noChangeArrowheads="1"/>
          </p:cNvSpPr>
          <p:nvPr/>
        </p:nvSpPr>
        <p:spPr bwMode="auto">
          <a:xfrm>
            <a:off x="5819775" y="4346575"/>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p>
        </p:txBody>
      </p:sp>
      <p:sp>
        <p:nvSpPr>
          <p:cNvPr id="75830" name="Text Box 55"/>
          <p:cNvSpPr txBox="1">
            <a:spLocks noChangeArrowheads="1"/>
          </p:cNvSpPr>
          <p:nvPr/>
        </p:nvSpPr>
        <p:spPr bwMode="auto">
          <a:xfrm>
            <a:off x="6691313" y="3798888"/>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p>
        </p:txBody>
      </p:sp>
      <p:sp>
        <p:nvSpPr>
          <p:cNvPr id="75831" name="Text Box 56"/>
          <p:cNvSpPr txBox="1">
            <a:spLocks noChangeArrowheads="1"/>
          </p:cNvSpPr>
          <p:nvPr/>
        </p:nvSpPr>
        <p:spPr bwMode="auto">
          <a:xfrm>
            <a:off x="1708150" y="2063750"/>
            <a:ext cx="108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a:ea typeface="宋体" panose="02010600030101010101" pitchFamily="2" charset="-122"/>
              </a:rPr>
              <a:t>……</a:t>
            </a:r>
          </a:p>
        </p:txBody>
      </p:sp>
      <p:sp>
        <p:nvSpPr>
          <p:cNvPr id="75832" name="Line 57"/>
          <p:cNvSpPr>
            <a:spLocks noChangeShapeType="1"/>
          </p:cNvSpPr>
          <p:nvPr/>
        </p:nvSpPr>
        <p:spPr bwMode="auto">
          <a:xfrm>
            <a:off x="2057400" y="2055813"/>
            <a:ext cx="0"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450" name="Text Box 58"/>
          <p:cNvSpPr txBox="1">
            <a:spLocks noChangeArrowheads="1"/>
          </p:cNvSpPr>
          <p:nvPr/>
        </p:nvSpPr>
        <p:spPr bwMode="auto">
          <a:xfrm>
            <a:off x="5715000" y="673100"/>
            <a:ext cx="3429000"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chemeClr val="accent1"/>
                </a:solidFill>
                <a:latin typeface="Arial" panose="020B0604020202020204" pitchFamily="34" charset="0"/>
                <a:ea typeface="黑体" panose="02010609060101010101" pitchFamily="49" charset="-122"/>
              </a:rPr>
              <a:t>这里“就绪”的含义是什么？</a:t>
            </a:r>
          </a:p>
        </p:txBody>
      </p:sp>
      <p:sp>
        <p:nvSpPr>
          <p:cNvPr id="315451" name="Text Box 59"/>
          <p:cNvSpPr txBox="1">
            <a:spLocks noChangeArrowheads="1"/>
          </p:cNvSpPr>
          <p:nvPr/>
        </p:nvSpPr>
        <p:spPr bwMode="auto">
          <a:xfrm>
            <a:off x="4800600" y="1092200"/>
            <a:ext cx="4343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rgbClr val="146C18"/>
                </a:solidFill>
                <a:latin typeface="Arial" panose="020B0604020202020204" pitchFamily="34" charset="0"/>
                <a:ea typeface="黑体" panose="02010609060101010101" pitchFamily="49" charset="-122"/>
              </a:rPr>
              <a:t>打印控制器的数据缓冲中内容已被取走，现为“空”，可接受新的打印</a:t>
            </a:r>
            <a:r>
              <a:rPr lang="zh-CN" altLang="en-US" sz="1800" dirty="0" smtClean="0">
                <a:solidFill>
                  <a:srgbClr val="146C18"/>
                </a:solidFill>
                <a:latin typeface="Arial" panose="020B0604020202020204" pitchFamily="34" charset="0"/>
                <a:ea typeface="黑体" panose="02010609060101010101" pitchFamily="49" charset="-122"/>
              </a:rPr>
              <a:t>字符。</a:t>
            </a:r>
            <a:endParaRPr lang="zh-CN" altLang="en-US" sz="1800" dirty="0">
              <a:solidFill>
                <a:srgbClr val="146C18"/>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448CCEE-D64C-4ADB-AC8C-B6AB76A6C5DA}" type="slidenum">
              <a:rPr lang="zh-CN" altLang="en-US" sz="1200">
                <a:solidFill>
                  <a:srgbClr val="898989"/>
                </a:solidFill>
              </a:rPr>
              <a:pPr/>
              <a:t>40</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450"/>
                                        </p:tgtEl>
                                        <p:attrNameLst>
                                          <p:attrName>style.visibility</p:attrName>
                                        </p:attrNameLst>
                                      </p:cBhvr>
                                      <p:to>
                                        <p:strVal val="visible"/>
                                      </p:to>
                                    </p:set>
                                    <p:animEffect transition="in" filter="blinds(horizontal)">
                                      <p:cBhvr>
                                        <p:cTn id="7" dur="500"/>
                                        <p:tgtEl>
                                          <p:spTgt spid="315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5451"/>
                                        </p:tgtEl>
                                        <p:attrNameLst>
                                          <p:attrName>style.visibility</p:attrName>
                                        </p:attrNameLst>
                                      </p:cBhvr>
                                      <p:to>
                                        <p:strVal val="visible"/>
                                      </p:to>
                                    </p:set>
                                    <p:animEffect transition="in" filter="blinds(horizontal)">
                                      <p:cBhvr>
                                        <p:cTn id="12" dur="500"/>
                                        <p:tgtEl>
                                          <p:spTgt spid="315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50" grpId="0"/>
      <p:bldP spid="31545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0" y="2380414"/>
            <a:ext cx="878619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88925">
              <a:tabLst>
                <a:tab pos="457200" algn="l"/>
              </a:tabLst>
              <a:defRPr sz="1600" b="1">
                <a:solidFill>
                  <a:schemeClr val="tx1"/>
                </a:solidFill>
                <a:latin typeface="Times New Roman" panose="02020603050405020304" pitchFamily="18" charset="0"/>
              </a:defRPr>
            </a:lvl1pPr>
            <a:lvl2pPr marL="742950" indent="-285750">
              <a:tabLst>
                <a:tab pos="457200" algn="l"/>
              </a:tabLst>
              <a:defRPr sz="1600" b="1">
                <a:solidFill>
                  <a:schemeClr val="tx1"/>
                </a:solidFill>
                <a:latin typeface="Times New Roman" panose="02020603050405020304" pitchFamily="18" charset="0"/>
              </a:defRPr>
            </a:lvl2pPr>
            <a:lvl3pPr marL="1143000" indent="-228600">
              <a:tabLst>
                <a:tab pos="457200" algn="l"/>
              </a:tabLst>
              <a:defRPr sz="1600" b="1">
                <a:solidFill>
                  <a:schemeClr val="tx1"/>
                </a:solidFill>
                <a:latin typeface="Times New Roman" panose="02020603050405020304" pitchFamily="18" charset="0"/>
              </a:defRPr>
            </a:lvl3pPr>
            <a:lvl4pPr marL="1600200" indent="-228600">
              <a:tabLst>
                <a:tab pos="457200" algn="l"/>
              </a:tabLst>
              <a:defRPr sz="1600" b="1">
                <a:solidFill>
                  <a:schemeClr val="tx1"/>
                </a:solidFill>
                <a:latin typeface="Times New Roman" panose="02020603050405020304" pitchFamily="18" charset="0"/>
              </a:defRPr>
            </a:lvl4pPr>
            <a:lvl5pPr marL="2057400" indent="-228600">
              <a:tabLst>
                <a:tab pos="457200" algn="l"/>
              </a:tabLst>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1600" b="1">
                <a:solidFill>
                  <a:schemeClr val="tx1"/>
                </a:solidFill>
                <a:latin typeface="Times New Roman" panose="02020603050405020304" pitchFamily="18" charset="0"/>
              </a:defRPr>
            </a:lvl9pPr>
          </a:lstStyle>
          <a:p>
            <a:pPr algn="just" eaLnBrk="1" hangingPunct="1"/>
            <a:r>
              <a:rPr kumimoji="1" lang="zh-CN" altLang="en-US" sz="2000" dirty="0">
                <a:ea typeface="宋体" panose="02010600030101010101" pitchFamily="2" charset="-122"/>
              </a:rPr>
              <a:t>功能：</a:t>
            </a:r>
            <a:r>
              <a:rPr kumimoji="1" lang="zh-CN" altLang="en-US" sz="2000" dirty="0" smtClean="0">
                <a:ea typeface="宋体" panose="02010600030101010101" pitchFamily="2" charset="-122"/>
              </a:rPr>
              <a:t>打印</a:t>
            </a:r>
            <a:r>
              <a:rPr kumimoji="1" lang="en-US" altLang="zh-CN" sz="2000" dirty="0" smtClean="0">
                <a:ea typeface="宋体" panose="02010600030101010101" pitchFamily="2" charset="-122"/>
              </a:rPr>
              <a:t>$1</a:t>
            </a:r>
            <a:r>
              <a:rPr kumimoji="1" lang="zh-CN" altLang="en-US" sz="2000" dirty="0" smtClean="0">
                <a:ea typeface="宋体" panose="02010600030101010101" pitchFamily="2" charset="-122"/>
              </a:rPr>
              <a:t>寄存器中</a:t>
            </a:r>
            <a:r>
              <a:rPr kumimoji="1" lang="zh-CN" altLang="en-US" sz="2000" dirty="0">
                <a:ea typeface="宋体" panose="02010600030101010101" pitchFamily="2" charset="-122"/>
              </a:rPr>
              <a:t>的字符</a:t>
            </a:r>
            <a:r>
              <a:rPr kumimoji="1" lang="zh-CN" altLang="en-US" sz="2000" dirty="0" smtClean="0">
                <a:ea typeface="宋体" panose="02010600030101010101" pitchFamily="2" charset="-122"/>
              </a:rPr>
              <a:t>。</a:t>
            </a:r>
            <a:endParaRPr kumimoji="1" lang="zh-CN" altLang="en-US" sz="2000" dirty="0">
              <a:ea typeface="宋体" panose="02010600030101010101" pitchFamily="2" charset="-122"/>
            </a:endParaRPr>
          </a:p>
          <a:p>
            <a:pPr algn="just" eaLnBrk="1" hangingPunct="1"/>
            <a:r>
              <a:rPr kumimoji="1" lang="en-US" altLang="zh-CN" sz="2000" dirty="0" smtClean="0">
                <a:ea typeface="宋体" panose="02010600030101010101" pitchFamily="2" charset="-122"/>
              </a:rPr>
              <a:t>print:    		                  # $</a:t>
            </a:r>
            <a:r>
              <a:rPr kumimoji="1" lang="en-US" altLang="zh-CN" sz="2000" dirty="0">
                <a:ea typeface="宋体" panose="02010600030101010101" pitchFamily="2" charset="-122"/>
              </a:rPr>
              <a:t>1 </a:t>
            </a:r>
            <a:r>
              <a:rPr kumimoji="1" lang="zh-CN" altLang="en-US" sz="2000" dirty="0" smtClean="0">
                <a:ea typeface="宋体" panose="02010600030101010101" pitchFamily="2" charset="-122"/>
              </a:rPr>
              <a:t>的低</a:t>
            </a:r>
            <a:r>
              <a:rPr kumimoji="1" lang="en-US" altLang="zh-CN" sz="2000" dirty="0" smtClean="0">
                <a:ea typeface="宋体" panose="02010600030101010101" pitchFamily="2" charset="-122"/>
              </a:rPr>
              <a:t>8</a:t>
            </a:r>
            <a:r>
              <a:rPr kumimoji="1" lang="zh-CN" altLang="en-US" sz="2000" dirty="0" smtClean="0">
                <a:ea typeface="宋体" panose="02010600030101010101" pitchFamily="2" charset="-122"/>
              </a:rPr>
              <a:t>位是</a:t>
            </a:r>
            <a:r>
              <a:rPr kumimoji="1" lang="zh-CN" altLang="en-US" sz="2000" dirty="0">
                <a:ea typeface="宋体" panose="02010600030101010101" pitchFamily="2" charset="-122"/>
              </a:rPr>
              <a:t>要打印的</a:t>
            </a:r>
            <a:r>
              <a:rPr kumimoji="1" lang="zh-CN" altLang="en-US" sz="2000" dirty="0" smtClean="0">
                <a:ea typeface="宋体" panose="02010600030101010101" pitchFamily="2" charset="-122"/>
              </a:rPr>
              <a:t>字符</a:t>
            </a:r>
            <a:r>
              <a:rPr kumimoji="1" lang="en-US" altLang="zh-CN" sz="2000" dirty="0" smtClean="0">
                <a:ea typeface="宋体" panose="02010600030101010101" pitchFamily="2" charset="-122"/>
              </a:rPr>
              <a:t>,</a:t>
            </a:r>
            <a:r>
              <a:rPr kumimoji="1" lang="zh-CN" altLang="en-US" sz="2000" dirty="0" smtClean="0">
                <a:ea typeface="宋体" panose="02010600030101010101" pitchFamily="2" charset="-122"/>
              </a:rPr>
              <a:t>入口参数</a:t>
            </a:r>
            <a:endParaRPr kumimoji="1" lang="en-US" altLang="zh-CN" sz="2000" dirty="0">
              <a:ea typeface="宋体" panose="02010600030101010101" pitchFamily="2" charset="-122"/>
            </a:endParaRPr>
          </a:p>
          <a:p>
            <a:pPr algn="just"/>
            <a:r>
              <a:rPr kumimoji="1" lang="en-US" altLang="zh-CN" sz="2000" dirty="0" smtClean="0">
                <a:ea typeface="宋体" panose="02010600030101010101" pitchFamily="2" charset="-122"/>
              </a:rPr>
              <a:t>		         </a:t>
            </a:r>
            <a:r>
              <a:rPr kumimoji="1" lang="en-US" altLang="zh-CN" sz="2000" dirty="0" err="1" smtClean="0">
                <a:ea typeface="宋体" panose="02010600030101010101" pitchFamily="2" charset="-122"/>
              </a:rPr>
              <a:t>sw</a:t>
            </a:r>
            <a:r>
              <a:rPr kumimoji="1" lang="en-US" altLang="zh-CN" sz="2000" dirty="0" smtClean="0">
                <a:ea typeface="宋体" panose="02010600030101010101" pitchFamily="2" charset="-122"/>
              </a:rPr>
              <a:t>  $1, 0x378($0)         # 0x378</a:t>
            </a:r>
            <a:r>
              <a:rPr kumimoji="1" lang="zh-CN" altLang="en-US" sz="2000" dirty="0" smtClean="0">
                <a:ea typeface="宋体" panose="02010600030101010101" pitchFamily="2" charset="-122"/>
              </a:rPr>
              <a:t>打印机接口</a:t>
            </a:r>
            <a:r>
              <a:rPr kumimoji="1" lang="zh-CN" altLang="en-US" sz="2000" dirty="0" smtClean="0">
                <a:solidFill>
                  <a:srgbClr val="C00000"/>
                </a:solidFill>
                <a:ea typeface="宋体" panose="02010600030101010101" pitchFamily="2" charset="-122"/>
              </a:rPr>
              <a:t>数据锁存器地址</a:t>
            </a:r>
            <a:endParaRPr kumimoji="1" lang="zh-CN" altLang="en-US" sz="2000" dirty="0">
              <a:solidFill>
                <a:srgbClr val="C00000"/>
              </a:solidFill>
              <a:ea typeface="宋体" panose="02010600030101010101" pitchFamily="2" charset="-122"/>
            </a:endParaRPr>
          </a:p>
          <a:p>
            <a:pPr algn="just"/>
            <a:r>
              <a:rPr kumimoji="1" lang="en-US" altLang="zh-CN" sz="2000" dirty="0" smtClean="0">
                <a:ea typeface="宋体" panose="02010600030101010101" pitchFamily="2" charset="-122"/>
              </a:rPr>
              <a:t>wait:	         </a:t>
            </a:r>
            <a:r>
              <a:rPr kumimoji="1" lang="en-US" altLang="zh-CN" sz="2000" dirty="0" err="1" smtClean="0">
                <a:ea typeface="宋体" panose="02010600030101010101" pitchFamily="2" charset="-122"/>
              </a:rPr>
              <a:t>lw</a:t>
            </a:r>
            <a:r>
              <a:rPr kumimoji="1" lang="en-US" altLang="zh-CN" sz="2000" dirty="0" smtClean="0">
                <a:ea typeface="宋体" panose="02010600030101010101" pitchFamily="2" charset="-122"/>
              </a:rPr>
              <a:t>  $2, 0x379($0)         #  0x379</a:t>
            </a:r>
            <a:r>
              <a:rPr kumimoji="1" lang="zh-CN" altLang="en-US" sz="2000" dirty="0" smtClean="0">
                <a:ea typeface="宋体" panose="02010600030101010101" pitchFamily="2" charset="-122"/>
              </a:rPr>
              <a:t>打印机</a:t>
            </a:r>
            <a:r>
              <a:rPr kumimoji="1" lang="zh-CN" altLang="en-US" sz="2000" dirty="0">
                <a:ea typeface="宋体" panose="02010600030101010101" pitchFamily="2" charset="-122"/>
              </a:rPr>
              <a:t>接口</a:t>
            </a:r>
            <a:r>
              <a:rPr kumimoji="1" lang="zh-CN" altLang="en-US" sz="2000" dirty="0" smtClean="0">
                <a:solidFill>
                  <a:srgbClr val="C00000"/>
                </a:solidFill>
                <a:ea typeface="宋体" panose="02010600030101010101" pitchFamily="2" charset="-122"/>
              </a:rPr>
              <a:t>状态寄存器地址</a:t>
            </a:r>
          </a:p>
          <a:p>
            <a:pPr algn="just"/>
            <a:r>
              <a:rPr kumimoji="1" lang="en-US" altLang="zh-CN" sz="2000" dirty="0" smtClean="0">
                <a:ea typeface="宋体" panose="02010600030101010101" pitchFamily="2" charset="-122"/>
              </a:rPr>
              <a:t>                                                              # </a:t>
            </a:r>
            <a:r>
              <a:rPr kumimoji="1" lang="zh-CN" altLang="en-US" sz="2000" dirty="0" smtClean="0">
                <a:ea typeface="宋体" panose="02010600030101010101" pitchFamily="2" charset="-122"/>
              </a:rPr>
              <a:t>读</a:t>
            </a:r>
            <a:r>
              <a:rPr kumimoji="1" lang="zh-CN" altLang="en-US" sz="2000" dirty="0">
                <a:ea typeface="宋体" panose="02010600030101010101" pitchFamily="2" charset="-122"/>
              </a:rPr>
              <a:t>打印机状态</a:t>
            </a:r>
            <a:r>
              <a:rPr kumimoji="1" lang="zh-CN" altLang="en-US" sz="2000" dirty="0" smtClean="0">
                <a:ea typeface="宋体" panose="02010600030101010101" pitchFamily="2" charset="-122"/>
              </a:rPr>
              <a:t>位到</a:t>
            </a:r>
            <a:r>
              <a:rPr kumimoji="1" lang="en-US" altLang="zh-CN" sz="2000" dirty="0" smtClean="0">
                <a:ea typeface="宋体" panose="02010600030101010101" pitchFamily="2" charset="-122"/>
              </a:rPr>
              <a:t>$2</a:t>
            </a:r>
            <a:endParaRPr kumimoji="1" lang="zh-CN" altLang="en-US" sz="2000" dirty="0">
              <a:ea typeface="宋体" panose="02010600030101010101" pitchFamily="2" charset="-122"/>
            </a:endParaRPr>
          </a:p>
          <a:p>
            <a:pPr algn="just"/>
            <a:r>
              <a:rPr kumimoji="1" lang="zh-CN" altLang="en-US" sz="2000" dirty="0">
                <a:ea typeface="宋体" panose="02010600030101010101" pitchFamily="2" charset="-122"/>
              </a:rPr>
              <a:t>		</a:t>
            </a:r>
            <a:r>
              <a:rPr kumimoji="1" lang="zh-CN" altLang="en-US" sz="2000" dirty="0" smtClean="0">
                <a:ea typeface="宋体" panose="02010600030101010101" pitchFamily="2" charset="-122"/>
              </a:rPr>
              <a:t>         </a:t>
            </a:r>
            <a:r>
              <a:rPr kumimoji="1" lang="en-US" altLang="zh-CN" sz="2000" dirty="0" err="1" smtClean="0">
                <a:ea typeface="宋体" panose="02010600030101010101" pitchFamily="2" charset="-122"/>
              </a:rPr>
              <a:t>andi</a:t>
            </a:r>
            <a:r>
              <a:rPr kumimoji="1" lang="en-US" altLang="zh-CN" sz="2000" dirty="0" smtClean="0">
                <a:ea typeface="宋体" panose="02010600030101010101" pitchFamily="2" charset="-122"/>
              </a:rPr>
              <a:t> $2, $2, 0x80          # </a:t>
            </a:r>
            <a:r>
              <a:rPr kumimoji="1" lang="zh-CN" altLang="en-US" sz="2000" dirty="0" smtClean="0">
                <a:ea typeface="宋体" panose="02010600030101010101" pitchFamily="2" charset="-122"/>
              </a:rPr>
              <a:t>检查</a:t>
            </a:r>
            <a:r>
              <a:rPr kumimoji="1" lang="zh-CN" altLang="en-US" sz="2000" dirty="0">
                <a:ea typeface="宋体" panose="02010600030101010101" pitchFamily="2" charset="-122"/>
              </a:rPr>
              <a:t>忙碌位</a:t>
            </a:r>
          </a:p>
          <a:p>
            <a:pPr algn="just"/>
            <a:r>
              <a:rPr kumimoji="1" lang="zh-CN" altLang="en-US" sz="2000" dirty="0">
                <a:ea typeface="宋体" panose="02010600030101010101" pitchFamily="2" charset="-122"/>
              </a:rPr>
              <a:t>		</a:t>
            </a:r>
            <a:r>
              <a:rPr kumimoji="1" lang="zh-CN" altLang="en-US" sz="2000" dirty="0" smtClean="0">
                <a:ea typeface="宋体" panose="02010600030101010101" pitchFamily="2" charset="-122"/>
              </a:rPr>
              <a:t>         </a:t>
            </a:r>
            <a:r>
              <a:rPr kumimoji="1" lang="en-US" altLang="zh-CN" sz="2000" dirty="0" err="1" smtClean="0">
                <a:ea typeface="宋体" panose="02010600030101010101" pitchFamily="2" charset="-122"/>
              </a:rPr>
              <a:t>beq</a:t>
            </a:r>
            <a:r>
              <a:rPr kumimoji="1" lang="en-US" altLang="zh-CN" sz="2000" dirty="0" smtClean="0">
                <a:ea typeface="宋体" panose="02010600030101010101" pitchFamily="2" charset="-122"/>
              </a:rPr>
              <a:t> $2, 0x80, wait        # </a:t>
            </a:r>
            <a:r>
              <a:rPr kumimoji="1" lang="zh-CN" altLang="en-US" sz="2000" dirty="0" smtClean="0">
                <a:ea typeface="宋体" panose="02010600030101010101" pitchFamily="2" charset="-122"/>
              </a:rPr>
              <a:t>等待</a:t>
            </a:r>
            <a:r>
              <a:rPr kumimoji="1" lang="zh-CN" altLang="en-US" sz="2000" dirty="0">
                <a:ea typeface="宋体" panose="02010600030101010101" pitchFamily="2" charset="-122"/>
              </a:rPr>
              <a:t>直到打印机不忙</a:t>
            </a:r>
          </a:p>
          <a:p>
            <a:pPr algn="just"/>
            <a:r>
              <a:rPr kumimoji="1" lang="zh-CN" altLang="en-US" sz="2000" dirty="0">
                <a:ea typeface="宋体" panose="02010600030101010101" pitchFamily="2" charset="-122"/>
              </a:rPr>
              <a:t>		</a:t>
            </a:r>
            <a:r>
              <a:rPr kumimoji="1" lang="zh-CN" altLang="en-US" sz="2000" dirty="0" smtClean="0">
                <a:ea typeface="宋体" panose="02010600030101010101" pitchFamily="2" charset="-122"/>
              </a:rPr>
              <a:t>         </a:t>
            </a:r>
            <a:r>
              <a:rPr kumimoji="1" lang="en-US" altLang="zh-CN" sz="2000" dirty="0" err="1" smtClean="0">
                <a:ea typeface="宋体" panose="02010600030101010101" pitchFamily="2" charset="-122"/>
              </a:rPr>
              <a:t>addi</a:t>
            </a:r>
            <a:r>
              <a:rPr kumimoji="1" lang="en-US" altLang="zh-CN" sz="2000" dirty="0" smtClean="0">
                <a:ea typeface="宋体" panose="02010600030101010101" pitchFamily="2" charset="-122"/>
              </a:rPr>
              <a:t> $3, $0, 0x0d           # </a:t>
            </a:r>
            <a:r>
              <a:rPr kumimoji="1" lang="zh-CN" altLang="en-US" sz="2000" dirty="0" smtClean="0">
                <a:ea typeface="宋体" panose="02010600030101010101" pitchFamily="2" charset="-122"/>
              </a:rPr>
              <a:t>置</a:t>
            </a:r>
            <a:r>
              <a:rPr kumimoji="1" lang="zh-CN" altLang="en-US" sz="2000" dirty="0">
                <a:ea typeface="宋体" panose="02010600030101010101" pitchFamily="2" charset="-122"/>
              </a:rPr>
              <a:t>选通位＝</a:t>
            </a:r>
            <a:r>
              <a:rPr kumimoji="1" lang="en-US" altLang="zh-CN" sz="2000" dirty="0" smtClean="0">
                <a:ea typeface="宋体" panose="02010600030101010101" pitchFamily="2" charset="-122"/>
              </a:rPr>
              <a:t>1</a:t>
            </a:r>
          </a:p>
          <a:p>
            <a:pPr algn="just"/>
            <a:r>
              <a:rPr kumimoji="1" lang="en-US" altLang="zh-CN" sz="2000" dirty="0">
                <a:ea typeface="宋体" panose="02010600030101010101" pitchFamily="2" charset="-122"/>
              </a:rPr>
              <a:t>	</a:t>
            </a:r>
            <a:r>
              <a:rPr kumimoji="1" lang="en-US" altLang="zh-CN" sz="2000" dirty="0" smtClean="0">
                <a:ea typeface="宋体" panose="02010600030101010101" pitchFamily="2" charset="-122"/>
              </a:rPr>
              <a:t>	         </a:t>
            </a:r>
            <a:r>
              <a:rPr kumimoji="1" lang="en-US" altLang="zh-CN" sz="2000" dirty="0" err="1" smtClean="0">
                <a:ea typeface="宋体" panose="02010600030101010101" pitchFamily="2" charset="-122"/>
              </a:rPr>
              <a:t>sw</a:t>
            </a:r>
            <a:r>
              <a:rPr kumimoji="1" lang="en-US" altLang="zh-CN" sz="2000" dirty="0" smtClean="0">
                <a:ea typeface="宋体" panose="02010600030101010101" pitchFamily="2" charset="-122"/>
              </a:rPr>
              <a:t> $3, 0x37a($0)        </a:t>
            </a:r>
            <a:r>
              <a:rPr kumimoji="1" lang="zh-CN" altLang="en-US" sz="2000" dirty="0">
                <a:ea typeface="宋体" panose="02010600030101010101" pitchFamily="2" charset="-122"/>
              </a:rPr>
              <a:t> </a:t>
            </a:r>
            <a:r>
              <a:rPr kumimoji="1" lang="zh-CN" altLang="en-US" sz="2000" dirty="0" smtClean="0">
                <a:ea typeface="宋体" panose="02010600030101010101" pitchFamily="2" charset="-122"/>
              </a:rPr>
              <a:t> </a:t>
            </a:r>
            <a:r>
              <a:rPr kumimoji="1" lang="en-US" altLang="zh-CN" sz="2000" dirty="0" smtClean="0">
                <a:ea typeface="宋体" panose="02010600030101010101" pitchFamily="2" charset="-122"/>
              </a:rPr>
              <a:t># 0x37a</a:t>
            </a:r>
            <a:r>
              <a:rPr kumimoji="1" lang="zh-CN" altLang="en-US" sz="2000" dirty="0" smtClean="0">
                <a:ea typeface="宋体" panose="02010600030101010101" pitchFamily="2" charset="-122"/>
              </a:rPr>
              <a:t>打印机接口</a:t>
            </a:r>
            <a:r>
              <a:rPr kumimoji="1" lang="zh-CN" altLang="en-US" sz="2000" dirty="0" smtClean="0">
                <a:solidFill>
                  <a:srgbClr val="C00000"/>
                </a:solidFill>
                <a:ea typeface="宋体" panose="02010600030101010101" pitchFamily="2" charset="-122"/>
              </a:rPr>
              <a:t>命令寄存器地址</a:t>
            </a:r>
            <a:r>
              <a:rPr kumimoji="1" lang="zh-CN" altLang="en-US" sz="2000" dirty="0" smtClean="0">
                <a:ea typeface="宋体" panose="02010600030101010101" pitchFamily="2" charset="-122"/>
              </a:rPr>
              <a:t>	                                            </a:t>
            </a:r>
            <a:r>
              <a:rPr kumimoji="1" lang="en-US" altLang="zh-CN" sz="2000" dirty="0" smtClean="0">
                <a:ea typeface="宋体" panose="02010600030101010101" pitchFamily="2" charset="-122"/>
              </a:rPr>
              <a:t>       			                	    # </a:t>
            </a:r>
            <a:r>
              <a:rPr kumimoji="1" lang="zh-CN" altLang="en-US" sz="2000" dirty="0" smtClean="0">
                <a:ea typeface="宋体" panose="02010600030101010101" pitchFamily="2" charset="-122"/>
              </a:rPr>
              <a:t>使的命令寄存器中选通位置</a:t>
            </a:r>
            <a:r>
              <a:rPr kumimoji="1" lang="en-US" altLang="zh-CN" sz="2000" dirty="0" smtClean="0">
                <a:ea typeface="宋体" panose="02010600030101010101" pitchFamily="2" charset="-122"/>
              </a:rPr>
              <a:t>1</a:t>
            </a:r>
          </a:p>
          <a:p>
            <a:pPr algn="just"/>
            <a:r>
              <a:rPr kumimoji="1" lang="en-US" altLang="zh-CN" sz="2000" dirty="0">
                <a:ea typeface="宋体" panose="02010600030101010101" pitchFamily="2" charset="-122"/>
              </a:rPr>
              <a:t>		</a:t>
            </a:r>
            <a:r>
              <a:rPr kumimoji="1" lang="en-US" altLang="zh-CN" sz="2000" dirty="0" smtClean="0">
                <a:ea typeface="宋体" panose="02010600030101010101" pitchFamily="2" charset="-122"/>
              </a:rPr>
              <a:t>         </a:t>
            </a:r>
            <a:r>
              <a:rPr kumimoji="1" lang="en-US" altLang="zh-CN" sz="2000" dirty="0" err="1" smtClean="0">
                <a:ea typeface="宋体" panose="02010600030101010101" pitchFamily="2" charset="-122"/>
              </a:rPr>
              <a:t>addi</a:t>
            </a:r>
            <a:r>
              <a:rPr kumimoji="1" lang="en-US" altLang="zh-CN" sz="2000" dirty="0" smtClean="0">
                <a:ea typeface="宋体" panose="02010600030101010101" pitchFamily="2" charset="-122"/>
              </a:rPr>
              <a:t> $3, $0, 0x0c           # </a:t>
            </a:r>
            <a:r>
              <a:rPr kumimoji="1" lang="zh-CN" altLang="en-US" sz="2000" dirty="0" smtClean="0">
                <a:ea typeface="宋体" panose="02010600030101010101" pitchFamily="2" charset="-122"/>
              </a:rPr>
              <a:t>置</a:t>
            </a:r>
            <a:r>
              <a:rPr kumimoji="1" lang="zh-CN" altLang="en-US" sz="2000" dirty="0">
                <a:ea typeface="宋体" panose="02010600030101010101" pitchFamily="2" charset="-122"/>
              </a:rPr>
              <a:t>选通位＝</a:t>
            </a:r>
            <a:r>
              <a:rPr kumimoji="1" lang="en-US" altLang="zh-CN" sz="2000" dirty="0">
                <a:ea typeface="宋体" panose="02010600030101010101" pitchFamily="2" charset="-122"/>
              </a:rPr>
              <a:t>0</a:t>
            </a:r>
          </a:p>
          <a:p>
            <a:pPr algn="just"/>
            <a:r>
              <a:rPr kumimoji="1" lang="en-US" altLang="zh-CN" sz="2000" dirty="0">
                <a:ea typeface="宋体" panose="02010600030101010101" pitchFamily="2" charset="-122"/>
              </a:rPr>
              <a:t>		</a:t>
            </a:r>
            <a:r>
              <a:rPr kumimoji="1" lang="en-US" altLang="zh-CN" sz="2000" dirty="0" smtClean="0">
                <a:ea typeface="宋体" panose="02010600030101010101" pitchFamily="2" charset="-122"/>
              </a:rPr>
              <a:t>         </a:t>
            </a:r>
            <a:r>
              <a:rPr kumimoji="1" lang="en-US" altLang="zh-CN" sz="2000" dirty="0" err="1" smtClean="0">
                <a:ea typeface="宋体" panose="02010600030101010101" pitchFamily="2" charset="-122"/>
              </a:rPr>
              <a:t>sw</a:t>
            </a:r>
            <a:r>
              <a:rPr kumimoji="1" lang="en-US" altLang="zh-CN" sz="2000" dirty="0" smtClean="0">
                <a:ea typeface="宋体" panose="02010600030101010101" pitchFamily="2" charset="-122"/>
              </a:rPr>
              <a:t> $3, 0x37a($0)          # </a:t>
            </a:r>
            <a:r>
              <a:rPr kumimoji="1" lang="zh-CN" altLang="en-US" sz="2000" dirty="0" smtClean="0">
                <a:ea typeface="宋体" panose="02010600030101010101" pitchFamily="2" charset="-122"/>
              </a:rPr>
              <a:t>使命令寄存器中选</a:t>
            </a:r>
            <a:r>
              <a:rPr kumimoji="1" lang="zh-CN" altLang="en-US" sz="2000" dirty="0">
                <a:ea typeface="宋体" panose="02010600030101010101" pitchFamily="2" charset="-122"/>
              </a:rPr>
              <a:t>通位置</a:t>
            </a:r>
            <a:r>
              <a:rPr kumimoji="1" lang="en-US" altLang="zh-CN" sz="2000" dirty="0" smtClean="0">
                <a:ea typeface="宋体" panose="02010600030101010101" pitchFamily="2" charset="-122"/>
              </a:rPr>
              <a:t>0</a:t>
            </a:r>
            <a:endParaRPr kumimoji="1" lang="zh-CN" altLang="en-US" sz="2000" dirty="0">
              <a:ea typeface="宋体" panose="02010600030101010101" pitchFamily="2" charset="-122"/>
            </a:endParaRPr>
          </a:p>
          <a:p>
            <a:pPr algn="just"/>
            <a:r>
              <a:rPr kumimoji="1" lang="zh-CN" altLang="en-US" sz="2000" dirty="0">
                <a:ea typeface="宋体" panose="02010600030101010101" pitchFamily="2" charset="-122"/>
              </a:rPr>
              <a:t>		</a:t>
            </a:r>
            <a:r>
              <a:rPr kumimoji="1" lang="zh-CN" altLang="en-US" sz="2000" dirty="0" smtClean="0">
                <a:ea typeface="宋体" panose="02010600030101010101" pitchFamily="2" charset="-122"/>
              </a:rPr>
              <a:t>         </a:t>
            </a:r>
            <a:r>
              <a:rPr kumimoji="1" lang="en-US" altLang="zh-CN" sz="2000" dirty="0" err="1" smtClean="0">
                <a:ea typeface="宋体" panose="02010600030101010101" pitchFamily="2" charset="-122"/>
              </a:rPr>
              <a:t>jr</a:t>
            </a:r>
            <a:r>
              <a:rPr kumimoji="1" lang="en-US" altLang="zh-CN" sz="2000" dirty="0" smtClean="0">
                <a:ea typeface="宋体" panose="02010600030101010101" pitchFamily="2" charset="-122"/>
              </a:rPr>
              <a:t> $</a:t>
            </a:r>
            <a:r>
              <a:rPr kumimoji="1" lang="en-US" altLang="zh-CN" sz="2000" dirty="0" err="1" smtClean="0">
                <a:ea typeface="宋体" panose="02010600030101010101" pitchFamily="2" charset="-122"/>
              </a:rPr>
              <a:t>ra</a:t>
            </a:r>
            <a:endParaRPr kumimoji="1" lang="en-US" altLang="zh-CN" sz="2000" dirty="0">
              <a:ea typeface="宋体" panose="02010600030101010101" pitchFamily="2" charset="-122"/>
            </a:endParaRPr>
          </a:p>
          <a:p>
            <a:endParaRPr kumimoji="1" lang="zh-CN" altLang="en-US" sz="2000" dirty="0">
              <a:ea typeface="宋体" panose="02010600030101010101" pitchFamily="2" charset="-122"/>
            </a:endParaRPr>
          </a:p>
        </p:txBody>
      </p:sp>
      <p:sp>
        <p:nvSpPr>
          <p:cNvPr id="76803" name="Text Box 3"/>
          <p:cNvSpPr txBox="1">
            <a:spLocks noChangeArrowheads="1"/>
          </p:cNvSpPr>
          <p:nvPr/>
        </p:nvSpPr>
        <p:spPr bwMode="auto">
          <a:xfrm>
            <a:off x="329165" y="28575"/>
            <a:ext cx="6951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3200" dirty="0">
                <a:solidFill>
                  <a:srgbClr val="D1390F"/>
                </a:solidFill>
                <a:ea typeface="宋体" panose="02010600030101010101" pitchFamily="2" charset="-122"/>
              </a:rPr>
              <a:t>打印输出标准子程序</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3278929-37D5-458E-888C-AB2B759C2B31}" type="slidenum">
              <a:rPr lang="zh-CN" altLang="en-US" sz="1200">
                <a:solidFill>
                  <a:srgbClr val="898989"/>
                </a:solidFill>
              </a:rPr>
              <a:pPr/>
              <a:t>41</a:t>
            </a:fld>
            <a:endParaRPr lang="zh-CN" altLang="en-US" sz="1200">
              <a:solidFill>
                <a:srgbClr val="898989"/>
              </a:solidFill>
            </a:endParaRPr>
          </a:p>
        </p:txBody>
      </p:sp>
      <p:pic>
        <p:nvPicPr>
          <p:cNvPr id="6" name="图片 5"/>
          <p:cNvPicPr>
            <a:picLocks noChangeAspect="1"/>
          </p:cNvPicPr>
          <p:nvPr/>
        </p:nvPicPr>
        <p:blipFill>
          <a:blip r:embed="rId2"/>
          <a:stretch>
            <a:fillRect/>
          </a:stretch>
        </p:blipFill>
        <p:spPr>
          <a:xfrm>
            <a:off x="4590704" y="247236"/>
            <a:ext cx="4396743" cy="195925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85813" y="149225"/>
            <a:ext cx="8070850" cy="422275"/>
          </a:xfrm>
        </p:spPr>
        <p:txBody>
          <a:bodyPr/>
          <a:lstStyle/>
          <a:p>
            <a:r>
              <a:rPr lang="zh-CN" altLang="en-US" smtClean="0">
                <a:ea typeface="宋体" charset="-122"/>
              </a:rPr>
              <a:t>程序控制</a:t>
            </a:r>
            <a:r>
              <a:rPr lang="en-US" altLang="zh-CN" smtClean="0">
                <a:ea typeface="宋体" charset="-122"/>
              </a:rPr>
              <a:t>I/O </a:t>
            </a:r>
            <a:r>
              <a:rPr lang="zh-CN" altLang="en-US" smtClean="0">
                <a:ea typeface="宋体" charset="-122"/>
              </a:rPr>
              <a:t>（ 查询</a:t>
            </a:r>
            <a:r>
              <a:rPr lang="en-US" altLang="zh-CN" smtClean="0">
                <a:ea typeface="宋体" charset="-122"/>
              </a:rPr>
              <a:t>I/O</a:t>
            </a:r>
            <a:r>
              <a:rPr lang="zh-CN" altLang="en-US" smtClean="0">
                <a:ea typeface="宋体" charset="-122"/>
              </a:rPr>
              <a:t>方式）</a:t>
            </a:r>
          </a:p>
        </p:txBody>
      </p:sp>
      <p:sp>
        <p:nvSpPr>
          <p:cNvPr id="238595" name="Rectangle 3"/>
          <p:cNvSpPr>
            <a:spLocks noGrp="1" noChangeArrowheads="1"/>
          </p:cNvSpPr>
          <p:nvPr>
            <p:ph type="body" idx="1"/>
          </p:nvPr>
        </p:nvSpPr>
        <p:spPr>
          <a:xfrm>
            <a:off x="57150" y="4611688"/>
            <a:ext cx="8943975" cy="1787525"/>
          </a:xfrm>
        </p:spPr>
        <p:txBody>
          <a:bodyPr/>
          <a:lstStyle/>
          <a:p>
            <a:pPr marL="342900" indent="-342900">
              <a:lnSpc>
                <a:spcPct val="90000"/>
              </a:lnSpc>
            </a:pPr>
            <a:r>
              <a:rPr lang="zh-CN" altLang="en-US" sz="2000" smtClean="0">
                <a:ea typeface="黑体" pitchFamily="49" charset="-122"/>
              </a:rPr>
              <a:t>特点：</a:t>
            </a:r>
          </a:p>
          <a:p>
            <a:pPr marL="742950" lvl="1" indent="-285750">
              <a:lnSpc>
                <a:spcPct val="90000"/>
              </a:lnSpc>
            </a:pPr>
            <a:r>
              <a:rPr lang="zh-CN" altLang="en-US" sz="2000" smtClean="0">
                <a:ea typeface="黑体" pitchFamily="49" charset="-122"/>
              </a:rPr>
              <a:t>简单、易控制、外围接口控制逻辑少；</a:t>
            </a:r>
          </a:p>
          <a:p>
            <a:pPr marL="742950" lvl="1" indent="-285750">
              <a:lnSpc>
                <a:spcPct val="90000"/>
              </a:lnSpc>
            </a:pPr>
            <a:r>
              <a:rPr lang="en-US" altLang="zh-CN" sz="2000" smtClean="0">
                <a:ea typeface="黑体" pitchFamily="49" charset="-122"/>
              </a:rPr>
              <a:t>CPU</a:t>
            </a:r>
            <a:r>
              <a:rPr lang="zh-CN" altLang="en-US" sz="2000" smtClean="0">
                <a:ea typeface="黑体" pitchFamily="49" charset="-122"/>
              </a:rPr>
              <a:t>与外设串行工作，效率低、速度慢，适合于慢速设备</a:t>
            </a:r>
          </a:p>
          <a:p>
            <a:pPr marL="742950" lvl="1" indent="-285750">
              <a:lnSpc>
                <a:spcPct val="90000"/>
              </a:lnSpc>
            </a:pPr>
            <a:r>
              <a:rPr lang="zh-CN" altLang="en-US" sz="2000" smtClean="0">
                <a:ea typeface="黑体" pitchFamily="49" charset="-122"/>
              </a:rPr>
              <a:t>查询开销极大</a:t>
            </a:r>
            <a:r>
              <a:rPr lang="en-US" altLang="zh-CN" sz="2000" smtClean="0">
                <a:ea typeface="黑体" pitchFamily="49" charset="-122"/>
              </a:rPr>
              <a:t> (CPU</a:t>
            </a:r>
            <a:r>
              <a:rPr lang="zh-CN" altLang="en-US" sz="2000" smtClean="0">
                <a:ea typeface="黑体" pitchFamily="49" charset="-122"/>
              </a:rPr>
              <a:t>完全在等待“外设完成”）</a:t>
            </a:r>
          </a:p>
          <a:p>
            <a:pPr marL="342900" indent="-342900">
              <a:spcBef>
                <a:spcPct val="30000"/>
              </a:spcBef>
            </a:pPr>
            <a:r>
              <a:rPr lang="zh-CN" altLang="en-US" sz="2000" smtClean="0">
                <a:ea typeface="黑体" pitchFamily="49" charset="-122"/>
              </a:rPr>
              <a:t>工作方式：</a:t>
            </a:r>
            <a:r>
              <a:rPr lang="zh-CN" altLang="en-US" sz="2000" smtClean="0">
                <a:solidFill>
                  <a:srgbClr val="3333CC"/>
                </a:solidFill>
                <a:ea typeface="黑体" pitchFamily="49" charset="-122"/>
              </a:rPr>
              <a:t>完全串行工作方式或部分串行，</a:t>
            </a:r>
            <a:r>
              <a:rPr lang="en-US" altLang="zh-CN" sz="2000" smtClean="0">
                <a:solidFill>
                  <a:srgbClr val="3333CC"/>
                </a:solidFill>
                <a:ea typeface="黑体" pitchFamily="49" charset="-122"/>
              </a:rPr>
              <a:t>CPU</a:t>
            </a:r>
            <a:r>
              <a:rPr lang="zh-CN" altLang="en-US" sz="2000" smtClean="0">
                <a:solidFill>
                  <a:srgbClr val="3333CC"/>
                </a:solidFill>
                <a:ea typeface="黑体" pitchFamily="49" charset="-122"/>
              </a:rPr>
              <a:t>用</a:t>
            </a:r>
            <a:r>
              <a:rPr lang="en-US" altLang="zh-CN" sz="2000" smtClean="0">
                <a:solidFill>
                  <a:srgbClr val="3333CC"/>
                </a:solidFill>
                <a:ea typeface="黑体" pitchFamily="49" charset="-122"/>
              </a:rPr>
              <a:t>100%</a:t>
            </a:r>
            <a:r>
              <a:rPr lang="zh-CN" altLang="en-US" sz="2000" smtClean="0">
                <a:solidFill>
                  <a:srgbClr val="3333CC"/>
                </a:solidFill>
                <a:ea typeface="黑体" pitchFamily="49" charset="-122"/>
              </a:rPr>
              <a:t>的时间为</a:t>
            </a:r>
            <a:r>
              <a:rPr lang="en-US" altLang="zh-CN" sz="2000" smtClean="0">
                <a:solidFill>
                  <a:srgbClr val="3333CC"/>
                </a:solidFill>
                <a:ea typeface="黑体" pitchFamily="49" charset="-122"/>
              </a:rPr>
              <a:t>I/O</a:t>
            </a:r>
            <a:r>
              <a:rPr lang="zh-CN" altLang="en-US" sz="2000" smtClean="0">
                <a:solidFill>
                  <a:srgbClr val="3333CC"/>
                </a:solidFill>
                <a:ea typeface="黑体" pitchFamily="49" charset="-122"/>
              </a:rPr>
              <a:t>服务！</a:t>
            </a:r>
          </a:p>
        </p:txBody>
      </p:sp>
      <p:grpSp>
        <p:nvGrpSpPr>
          <p:cNvPr id="2" name="Group 4"/>
          <p:cNvGrpSpPr>
            <a:grpSpLocks/>
          </p:cNvGrpSpPr>
          <p:nvPr/>
        </p:nvGrpSpPr>
        <p:grpSpPr bwMode="auto">
          <a:xfrm>
            <a:off x="301625" y="835025"/>
            <a:ext cx="6450013" cy="2714625"/>
            <a:chOff x="922" y="1889"/>
            <a:chExt cx="3870" cy="2078"/>
          </a:xfrm>
        </p:grpSpPr>
        <p:sp>
          <p:nvSpPr>
            <p:cNvPr id="77832" name="Line 5"/>
            <p:cNvSpPr>
              <a:spLocks noChangeShapeType="1"/>
            </p:cNvSpPr>
            <p:nvPr/>
          </p:nvSpPr>
          <p:spPr bwMode="auto">
            <a:xfrm>
              <a:off x="1431" y="2786"/>
              <a:ext cx="374" cy="0"/>
            </a:xfrm>
            <a:prstGeom prst="line">
              <a:avLst/>
            </a:prstGeom>
            <a:noFill/>
            <a:ln w="28575">
              <a:solidFill>
                <a:schemeClr val="accent1"/>
              </a:solidFill>
              <a:round/>
              <a:headEnd/>
              <a:tailEnd/>
            </a:ln>
            <a:effectLst/>
          </p:spPr>
          <p:txBody>
            <a:bodyPr/>
            <a:lstStyle/>
            <a:p>
              <a:endParaRPr lang="zh-CN" altLang="en-US"/>
            </a:p>
          </p:txBody>
        </p:sp>
        <p:sp>
          <p:nvSpPr>
            <p:cNvPr id="77833" name="Line 6"/>
            <p:cNvSpPr>
              <a:spLocks noChangeShapeType="1"/>
            </p:cNvSpPr>
            <p:nvPr/>
          </p:nvSpPr>
          <p:spPr bwMode="auto">
            <a:xfrm>
              <a:off x="1799" y="2168"/>
              <a:ext cx="0" cy="627"/>
            </a:xfrm>
            <a:prstGeom prst="line">
              <a:avLst/>
            </a:prstGeom>
            <a:noFill/>
            <a:ln w="28575">
              <a:solidFill>
                <a:schemeClr val="tx1"/>
              </a:solidFill>
              <a:prstDash val="sysDot"/>
              <a:round/>
              <a:headEnd/>
              <a:tailEnd/>
            </a:ln>
            <a:effectLst/>
          </p:spPr>
          <p:txBody>
            <a:bodyPr/>
            <a:lstStyle/>
            <a:p>
              <a:endParaRPr lang="zh-CN" altLang="en-US"/>
            </a:p>
          </p:txBody>
        </p:sp>
        <p:sp>
          <p:nvSpPr>
            <p:cNvPr id="77834" name="Text Box 7"/>
            <p:cNvSpPr txBox="1">
              <a:spLocks noChangeArrowheads="1"/>
            </p:cNvSpPr>
            <p:nvPr/>
          </p:nvSpPr>
          <p:spPr bwMode="auto">
            <a:xfrm>
              <a:off x="945" y="2028"/>
              <a:ext cx="542" cy="349"/>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solidFill>
                    <a:srgbClr val="0066FF"/>
                  </a:solidFill>
                  <a:ea typeface="黑体" pitchFamily="49" charset="-122"/>
                </a:rPr>
                <a:t>外设</a:t>
              </a:r>
            </a:p>
          </p:txBody>
        </p:sp>
        <p:sp>
          <p:nvSpPr>
            <p:cNvPr id="77835" name="Text Box 8"/>
            <p:cNvSpPr txBox="1">
              <a:spLocks noChangeArrowheads="1"/>
            </p:cNvSpPr>
            <p:nvPr/>
          </p:nvSpPr>
          <p:spPr bwMode="auto">
            <a:xfrm>
              <a:off x="922" y="2655"/>
              <a:ext cx="542" cy="3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a:solidFill>
                    <a:schemeClr val="accent1"/>
                  </a:solidFill>
                  <a:latin typeface="Arial" charset="0"/>
                  <a:ea typeface="宋体" charset="-122"/>
                </a:rPr>
                <a:t>CPU</a:t>
              </a:r>
            </a:p>
          </p:txBody>
        </p:sp>
        <p:sp>
          <p:nvSpPr>
            <p:cNvPr id="77836" name="Line 9"/>
            <p:cNvSpPr>
              <a:spLocks noChangeShapeType="1"/>
            </p:cNvSpPr>
            <p:nvPr/>
          </p:nvSpPr>
          <p:spPr bwMode="auto">
            <a:xfrm flipV="1">
              <a:off x="1796" y="2160"/>
              <a:ext cx="889" cy="0"/>
            </a:xfrm>
            <a:prstGeom prst="line">
              <a:avLst/>
            </a:prstGeom>
            <a:noFill/>
            <a:ln w="28575">
              <a:solidFill>
                <a:srgbClr val="0066FF"/>
              </a:solidFill>
              <a:round/>
              <a:headEnd/>
              <a:tailEnd/>
            </a:ln>
            <a:effectLst/>
          </p:spPr>
          <p:txBody>
            <a:bodyPr/>
            <a:lstStyle/>
            <a:p>
              <a:endParaRPr lang="zh-CN" altLang="en-US"/>
            </a:p>
          </p:txBody>
        </p:sp>
        <p:sp>
          <p:nvSpPr>
            <p:cNvPr id="77837" name="Line 10"/>
            <p:cNvSpPr>
              <a:spLocks noChangeShapeType="1"/>
            </p:cNvSpPr>
            <p:nvPr/>
          </p:nvSpPr>
          <p:spPr bwMode="auto">
            <a:xfrm>
              <a:off x="2689" y="2168"/>
              <a:ext cx="0" cy="635"/>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77838" name="Line 11"/>
            <p:cNvSpPr>
              <a:spLocks noChangeShapeType="1"/>
            </p:cNvSpPr>
            <p:nvPr/>
          </p:nvSpPr>
          <p:spPr bwMode="auto">
            <a:xfrm>
              <a:off x="2689" y="2804"/>
              <a:ext cx="787" cy="0"/>
            </a:xfrm>
            <a:prstGeom prst="line">
              <a:avLst/>
            </a:prstGeom>
            <a:noFill/>
            <a:ln w="28575">
              <a:solidFill>
                <a:schemeClr val="accent1"/>
              </a:solidFill>
              <a:round/>
              <a:headEnd/>
              <a:tailEnd/>
            </a:ln>
            <a:effectLst/>
          </p:spPr>
          <p:txBody>
            <a:bodyPr/>
            <a:lstStyle/>
            <a:p>
              <a:endParaRPr lang="zh-CN" altLang="en-US"/>
            </a:p>
          </p:txBody>
        </p:sp>
        <p:sp>
          <p:nvSpPr>
            <p:cNvPr id="77839" name="Line 12"/>
            <p:cNvSpPr>
              <a:spLocks noChangeShapeType="1"/>
            </p:cNvSpPr>
            <p:nvPr/>
          </p:nvSpPr>
          <p:spPr bwMode="auto">
            <a:xfrm>
              <a:off x="3464" y="2188"/>
              <a:ext cx="0" cy="627"/>
            </a:xfrm>
            <a:prstGeom prst="line">
              <a:avLst/>
            </a:prstGeom>
            <a:noFill/>
            <a:ln w="28575">
              <a:solidFill>
                <a:schemeClr val="tx1"/>
              </a:solidFill>
              <a:prstDash val="sysDot"/>
              <a:round/>
              <a:headEnd/>
              <a:tailEnd/>
            </a:ln>
            <a:effectLst/>
          </p:spPr>
          <p:txBody>
            <a:bodyPr/>
            <a:lstStyle/>
            <a:p>
              <a:endParaRPr lang="zh-CN" altLang="en-US"/>
            </a:p>
          </p:txBody>
        </p:sp>
        <p:sp>
          <p:nvSpPr>
            <p:cNvPr id="77840" name="Line 13"/>
            <p:cNvSpPr>
              <a:spLocks noChangeShapeType="1"/>
            </p:cNvSpPr>
            <p:nvPr/>
          </p:nvSpPr>
          <p:spPr bwMode="auto">
            <a:xfrm flipV="1">
              <a:off x="3469" y="2180"/>
              <a:ext cx="847" cy="0"/>
            </a:xfrm>
            <a:prstGeom prst="line">
              <a:avLst/>
            </a:prstGeom>
            <a:noFill/>
            <a:ln w="28575">
              <a:solidFill>
                <a:srgbClr val="0066FF"/>
              </a:solidFill>
              <a:round/>
              <a:headEnd/>
              <a:tailEnd/>
            </a:ln>
            <a:effectLst/>
          </p:spPr>
          <p:txBody>
            <a:bodyPr/>
            <a:lstStyle/>
            <a:p>
              <a:endParaRPr lang="zh-CN" altLang="en-US"/>
            </a:p>
          </p:txBody>
        </p:sp>
        <p:sp>
          <p:nvSpPr>
            <p:cNvPr id="77841" name="Line 14"/>
            <p:cNvSpPr>
              <a:spLocks noChangeShapeType="1"/>
            </p:cNvSpPr>
            <p:nvPr/>
          </p:nvSpPr>
          <p:spPr bwMode="auto">
            <a:xfrm>
              <a:off x="4314" y="2188"/>
              <a:ext cx="0" cy="635"/>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77842" name="Line 15"/>
            <p:cNvSpPr>
              <a:spLocks noChangeShapeType="1"/>
            </p:cNvSpPr>
            <p:nvPr/>
          </p:nvSpPr>
          <p:spPr bwMode="auto">
            <a:xfrm>
              <a:off x="4326" y="2810"/>
              <a:ext cx="466" cy="0"/>
            </a:xfrm>
            <a:prstGeom prst="line">
              <a:avLst/>
            </a:prstGeom>
            <a:noFill/>
            <a:ln w="28575">
              <a:solidFill>
                <a:schemeClr val="accent1"/>
              </a:solidFill>
              <a:round/>
              <a:headEnd/>
              <a:tailEnd/>
            </a:ln>
            <a:effectLst/>
          </p:spPr>
          <p:txBody>
            <a:bodyPr/>
            <a:lstStyle/>
            <a:p>
              <a:endParaRPr lang="zh-CN" altLang="en-US"/>
            </a:p>
          </p:txBody>
        </p:sp>
        <p:sp>
          <p:nvSpPr>
            <p:cNvPr id="77843" name="Text Box 16"/>
            <p:cNvSpPr txBox="1">
              <a:spLocks noChangeArrowheads="1"/>
            </p:cNvSpPr>
            <p:nvPr/>
          </p:nvSpPr>
          <p:spPr bwMode="auto">
            <a:xfrm>
              <a:off x="1618" y="2851"/>
              <a:ext cx="313" cy="51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a:ea typeface="黑体" pitchFamily="49" charset="-122"/>
                </a:rPr>
                <a:t>启动</a:t>
              </a:r>
            </a:p>
          </p:txBody>
        </p:sp>
        <p:sp>
          <p:nvSpPr>
            <p:cNvPr id="77844" name="Freeform 17"/>
            <p:cNvSpPr>
              <a:spLocks/>
            </p:cNvSpPr>
            <p:nvPr/>
          </p:nvSpPr>
          <p:spPr bwMode="auto">
            <a:xfrm>
              <a:off x="1965" y="2563"/>
              <a:ext cx="539" cy="336"/>
            </a:xfrm>
            <a:custGeom>
              <a:avLst/>
              <a:gdLst>
                <a:gd name="T0" fmla="*/ 0 w 496"/>
                <a:gd name="T1" fmla="*/ 122 h 353"/>
                <a:gd name="T2" fmla="*/ 212 w 496"/>
                <a:gd name="T3" fmla="*/ 31 h 353"/>
                <a:gd name="T4" fmla="*/ 546 w 496"/>
                <a:gd name="T5" fmla="*/ 3 h 353"/>
                <a:gd name="T6" fmla="*/ 789 w 496"/>
                <a:gd name="T7" fmla="*/ 44 h 353"/>
                <a:gd name="T8" fmla="*/ 879 w 496"/>
                <a:gd name="T9" fmla="*/ 140 h 353"/>
                <a:gd name="T10" fmla="*/ 833 w 496"/>
                <a:gd name="T11" fmla="*/ 218 h 353"/>
                <a:gd name="T12" fmla="*/ 562 w 496"/>
                <a:gd name="T13" fmla="*/ 247 h 353"/>
                <a:gd name="T14" fmla="*/ 410 w 496"/>
                <a:gd name="T15" fmla="*/ 23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77845" name="Text Box 18"/>
            <p:cNvSpPr txBox="1">
              <a:spLocks noChangeArrowheads="1"/>
            </p:cNvSpPr>
            <p:nvPr/>
          </p:nvSpPr>
          <p:spPr bwMode="auto">
            <a:xfrm>
              <a:off x="1991" y="3024"/>
              <a:ext cx="567"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a:solidFill>
                    <a:srgbClr val="CC3300"/>
                  </a:solidFill>
                  <a:ea typeface="黑体" pitchFamily="49" charset="-122"/>
                </a:rPr>
                <a:t>探询</a:t>
              </a:r>
            </a:p>
          </p:txBody>
        </p:sp>
        <p:sp>
          <p:nvSpPr>
            <p:cNvPr id="77846" name="Text Box 19"/>
            <p:cNvSpPr txBox="1">
              <a:spLocks noChangeArrowheads="1"/>
            </p:cNvSpPr>
            <p:nvPr/>
          </p:nvSpPr>
          <p:spPr bwMode="auto">
            <a:xfrm>
              <a:off x="2541" y="2851"/>
              <a:ext cx="288" cy="51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a:ea typeface="黑体" pitchFamily="49" charset="-122"/>
                </a:rPr>
                <a:t>完成</a:t>
              </a:r>
            </a:p>
          </p:txBody>
        </p:sp>
        <p:sp>
          <p:nvSpPr>
            <p:cNvPr id="77847" name="Text Box 20"/>
            <p:cNvSpPr txBox="1">
              <a:spLocks noChangeArrowheads="1"/>
            </p:cNvSpPr>
            <p:nvPr/>
          </p:nvSpPr>
          <p:spPr bwMode="auto">
            <a:xfrm>
              <a:off x="3290" y="2858"/>
              <a:ext cx="313" cy="51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a:ea typeface="黑体" pitchFamily="49" charset="-122"/>
                </a:rPr>
                <a:t>启动</a:t>
              </a:r>
            </a:p>
          </p:txBody>
        </p:sp>
        <p:sp>
          <p:nvSpPr>
            <p:cNvPr id="77848" name="Freeform 21"/>
            <p:cNvSpPr>
              <a:spLocks/>
            </p:cNvSpPr>
            <p:nvPr/>
          </p:nvSpPr>
          <p:spPr bwMode="auto">
            <a:xfrm>
              <a:off x="3637" y="2568"/>
              <a:ext cx="539" cy="336"/>
            </a:xfrm>
            <a:custGeom>
              <a:avLst/>
              <a:gdLst>
                <a:gd name="T0" fmla="*/ 0 w 496"/>
                <a:gd name="T1" fmla="*/ 122 h 353"/>
                <a:gd name="T2" fmla="*/ 212 w 496"/>
                <a:gd name="T3" fmla="*/ 31 h 353"/>
                <a:gd name="T4" fmla="*/ 546 w 496"/>
                <a:gd name="T5" fmla="*/ 3 h 353"/>
                <a:gd name="T6" fmla="*/ 789 w 496"/>
                <a:gd name="T7" fmla="*/ 44 h 353"/>
                <a:gd name="T8" fmla="*/ 879 w 496"/>
                <a:gd name="T9" fmla="*/ 140 h 353"/>
                <a:gd name="T10" fmla="*/ 833 w 496"/>
                <a:gd name="T11" fmla="*/ 218 h 353"/>
                <a:gd name="T12" fmla="*/ 562 w 496"/>
                <a:gd name="T13" fmla="*/ 247 h 353"/>
                <a:gd name="T14" fmla="*/ 410 w 496"/>
                <a:gd name="T15" fmla="*/ 23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77849" name="Text Box 22"/>
            <p:cNvSpPr txBox="1">
              <a:spLocks noChangeArrowheads="1"/>
            </p:cNvSpPr>
            <p:nvPr/>
          </p:nvSpPr>
          <p:spPr bwMode="auto">
            <a:xfrm>
              <a:off x="3663" y="3030"/>
              <a:ext cx="567"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a:solidFill>
                    <a:srgbClr val="CC3300"/>
                  </a:solidFill>
                  <a:ea typeface="黑体" pitchFamily="49" charset="-122"/>
                </a:rPr>
                <a:t>探询</a:t>
              </a:r>
            </a:p>
          </p:txBody>
        </p:sp>
        <p:sp>
          <p:nvSpPr>
            <p:cNvPr id="77850" name="Text Box 23"/>
            <p:cNvSpPr txBox="1">
              <a:spLocks noChangeArrowheads="1"/>
            </p:cNvSpPr>
            <p:nvPr/>
          </p:nvSpPr>
          <p:spPr bwMode="auto">
            <a:xfrm>
              <a:off x="4213" y="2858"/>
              <a:ext cx="288" cy="51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a:ea typeface="黑体" pitchFamily="49" charset="-122"/>
                </a:rPr>
                <a:t>完成</a:t>
              </a:r>
            </a:p>
          </p:txBody>
        </p:sp>
        <p:sp>
          <p:nvSpPr>
            <p:cNvPr id="77851" name="Text Box 24"/>
            <p:cNvSpPr txBox="1">
              <a:spLocks noChangeArrowheads="1"/>
            </p:cNvSpPr>
            <p:nvPr/>
          </p:nvSpPr>
          <p:spPr bwMode="auto">
            <a:xfrm>
              <a:off x="1195" y="3640"/>
              <a:ext cx="1186"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a:solidFill>
                    <a:srgbClr val="008000"/>
                  </a:solidFill>
                  <a:latin typeface="Arial" charset="0"/>
                  <a:ea typeface="宋体" charset="-122"/>
                </a:rPr>
                <a:t>“</a:t>
              </a:r>
              <a:r>
                <a:rPr kumimoji="1" lang="zh-CN" altLang="en-US" sz="2200">
                  <a:solidFill>
                    <a:srgbClr val="CC3300"/>
                  </a:solidFill>
                  <a:ea typeface="黑体" pitchFamily="49" charset="-122"/>
                </a:rPr>
                <a:t>踏步</a:t>
              </a:r>
              <a:r>
                <a:rPr kumimoji="1" lang="zh-CN" altLang="en-US" sz="2200">
                  <a:solidFill>
                    <a:srgbClr val="CC3300"/>
                  </a:solidFill>
                  <a:latin typeface="黑体" pitchFamily="49" charset="-122"/>
                  <a:ea typeface="黑体" pitchFamily="49" charset="-122"/>
                </a:rPr>
                <a:t>”</a:t>
              </a:r>
              <a:r>
                <a:rPr kumimoji="1" lang="zh-CN" altLang="en-US" sz="2200">
                  <a:solidFill>
                    <a:srgbClr val="CC3300"/>
                  </a:solidFill>
                  <a:ea typeface="黑体" pitchFamily="49" charset="-122"/>
                </a:rPr>
                <a:t>现象</a:t>
              </a:r>
            </a:p>
          </p:txBody>
        </p:sp>
        <p:sp>
          <p:nvSpPr>
            <p:cNvPr id="77852" name="Line 25"/>
            <p:cNvSpPr>
              <a:spLocks noChangeShapeType="1"/>
            </p:cNvSpPr>
            <p:nvPr/>
          </p:nvSpPr>
          <p:spPr bwMode="auto">
            <a:xfrm flipV="1">
              <a:off x="1991" y="3388"/>
              <a:ext cx="135" cy="246"/>
            </a:xfrm>
            <a:prstGeom prst="line">
              <a:avLst/>
            </a:prstGeom>
            <a:noFill/>
            <a:ln w="9525">
              <a:solidFill>
                <a:schemeClr val="tx1"/>
              </a:solidFill>
              <a:round/>
              <a:headEnd/>
              <a:tailEnd type="triangle" w="med" len="med"/>
            </a:ln>
            <a:effectLst/>
          </p:spPr>
          <p:txBody>
            <a:bodyPr/>
            <a:lstStyle/>
            <a:p>
              <a:endParaRPr lang="zh-CN" altLang="en-US"/>
            </a:p>
          </p:txBody>
        </p:sp>
        <p:sp>
          <p:nvSpPr>
            <p:cNvPr id="77853" name="Line 26"/>
            <p:cNvSpPr>
              <a:spLocks noChangeShapeType="1"/>
            </p:cNvSpPr>
            <p:nvPr/>
          </p:nvSpPr>
          <p:spPr bwMode="auto">
            <a:xfrm flipV="1">
              <a:off x="2262" y="3380"/>
              <a:ext cx="1448" cy="432"/>
            </a:xfrm>
            <a:prstGeom prst="line">
              <a:avLst/>
            </a:prstGeom>
            <a:noFill/>
            <a:ln w="9525">
              <a:solidFill>
                <a:schemeClr val="tx1"/>
              </a:solidFill>
              <a:round/>
              <a:headEnd/>
              <a:tailEnd type="triangle" w="med" len="med"/>
            </a:ln>
            <a:effectLst/>
          </p:spPr>
          <p:txBody>
            <a:bodyPr/>
            <a:lstStyle/>
            <a:p>
              <a:endParaRPr lang="zh-CN" altLang="en-US"/>
            </a:p>
          </p:txBody>
        </p:sp>
        <p:sp>
          <p:nvSpPr>
            <p:cNvPr id="77854" name="Text Box 27"/>
            <p:cNvSpPr txBox="1">
              <a:spLocks noChangeArrowheads="1"/>
            </p:cNvSpPr>
            <p:nvPr/>
          </p:nvSpPr>
          <p:spPr bwMode="auto">
            <a:xfrm>
              <a:off x="1957" y="1889"/>
              <a:ext cx="669" cy="29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a:ea typeface="黑体" pitchFamily="49" charset="-122"/>
                </a:rPr>
                <a:t>工作</a:t>
              </a:r>
            </a:p>
          </p:txBody>
        </p:sp>
        <p:sp>
          <p:nvSpPr>
            <p:cNvPr id="77855" name="Text Box 28"/>
            <p:cNvSpPr txBox="1">
              <a:spLocks noChangeArrowheads="1"/>
            </p:cNvSpPr>
            <p:nvPr/>
          </p:nvSpPr>
          <p:spPr bwMode="auto">
            <a:xfrm>
              <a:off x="3678" y="1908"/>
              <a:ext cx="669" cy="29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a:ea typeface="黑体" pitchFamily="49" charset="-122"/>
                </a:rPr>
                <a:t>工作</a:t>
              </a:r>
            </a:p>
          </p:txBody>
        </p:sp>
      </p:grpSp>
      <p:sp>
        <p:nvSpPr>
          <p:cNvPr id="238622" name="Text Box 30"/>
          <p:cNvSpPr txBox="1">
            <a:spLocks noChangeArrowheads="1"/>
          </p:cNvSpPr>
          <p:nvPr/>
        </p:nvSpPr>
        <p:spPr bwMode="auto">
          <a:xfrm>
            <a:off x="1917700" y="4095750"/>
            <a:ext cx="5480050" cy="701675"/>
          </a:xfrm>
          <a:prstGeom prst="rect">
            <a:avLst/>
          </a:prstGeom>
          <a:noFill/>
          <a:ln w="12700">
            <a:noFill/>
            <a:miter lim="800000"/>
            <a:headEnd/>
            <a:tailEnd/>
          </a:ln>
          <a:effectLst/>
        </p:spPr>
        <p:txBody>
          <a:bodyPr>
            <a:spAutoFit/>
          </a:bodyPr>
          <a:lstStyle/>
          <a:p>
            <a:pPr>
              <a:spcBef>
                <a:spcPct val="50000"/>
              </a:spcBef>
            </a:pPr>
            <a:r>
              <a:rPr lang="zh-CN" altLang="en-US" sz="2000">
                <a:solidFill>
                  <a:srgbClr val="D1390F"/>
                </a:solidFill>
                <a:latin typeface="Arial" charset="0"/>
                <a:ea typeface="黑体" pitchFamily="49" charset="-122"/>
              </a:rPr>
              <a:t>“探询”期间，可一直不断查询（</a:t>
            </a:r>
            <a:r>
              <a:rPr lang="zh-CN" altLang="en-US" sz="2000">
                <a:solidFill>
                  <a:schemeClr val="accent1"/>
                </a:solidFill>
                <a:latin typeface="Arial" charset="0"/>
                <a:ea typeface="黑体" pitchFamily="49" charset="-122"/>
              </a:rPr>
              <a:t>独占查询</a:t>
            </a:r>
            <a:r>
              <a:rPr lang="zh-CN" altLang="en-US" sz="2000">
                <a:solidFill>
                  <a:srgbClr val="D1390F"/>
                </a:solidFill>
                <a:latin typeface="Arial" charset="0"/>
                <a:ea typeface="黑体" pitchFamily="49" charset="-122"/>
              </a:rPr>
              <a:t>），也可</a:t>
            </a:r>
            <a:r>
              <a:rPr lang="zh-CN" altLang="en-US" sz="2000">
                <a:solidFill>
                  <a:schemeClr val="accent1"/>
                </a:solidFill>
                <a:latin typeface="Arial" charset="0"/>
                <a:ea typeface="黑体" pitchFamily="49" charset="-122"/>
              </a:rPr>
              <a:t>定时查询</a:t>
            </a:r>
            <a:r>
              <a:rPr lang="zh-CN" altLang="en-US" sz="2000">
                <a:solidFill>
                  <a:srgbClr val="D1390F"/>
                </a:solidFill>
                <a:latin typeface="Arial" charset="0"/>
                <a:ea typeface="黑体" pitchFamily="49" charset="-122"/>
              </a:rPr>
              <a:t>（需保证数据不丢失！）。</a:t>
            </a:r>
          </a:p>
        </p:txBody>
      </p:sp>
      <p:sp>
        <p:nvSpPr>
          <p:cNvPr id="238623" name="Text Box 31"/>
          <p:cNvSpPr txBox="1">
            <a:spLocks noChangeArrowheads="1"/>
          </p:cNvSpPr>
          <p:nvPr/>
        </p:nvSpPr>
        <p:spPr bwMode="auto">
          <a:xfrm>
            <a:off x="4951413" y="2941638"/>
            <a:ext cx="3556000" cy="396875"/>
          </a:xfrm>
          <a:prstGeom prst="rect">
            <a:avLst/>
          </a:prstGeom>
          <a:noFill/>
          <a:ln w="12700">
            <a:noFill/>
            <a:miter lim="800000"/>
            <a:headEnd/>
            <a:tailEnd/>
          </a:ln>
          <a:effectLst/>
        </p:spPr>
        <p:txBody>
          <a:bodyPr>
            <a:spAutoFit/>
          </a:bodyPr>
          <a:lstStyle/>
          <a:p>
            <a:pPr>
              <a:spcBef>
                <a:spcPct val="50000"/>
              </a:spcBef>
            </a:pPr>
            <a:r>
              <a:rPr lang="zh-CN" altLang="en-US" sz="2000">
                <a:solidFill>
                  <a:schemeClr val="accent1"/>
                </a:solidFill>
                <a:latin typeface="Arial" charset="0"/>
                <a:ea typeface="黑体" pitchFamily="49" charset="-122"/>
              </a:rPr>
              <a:t>此时，</a:t>
            </a:r>
            <a:r>
              <a:rPr lang="en-US" altLang="zh-CN" sz="2000">
                <a:solidFill>
                  <a:schemeClr val="accent1"/>
                </a:solidFill>
                <a:latin typeface="Arial" charset="0"/>
                <a:ea typeface="黑体" pitchFamily="49" charset="-122"/>
              </a:rPr>
              <a:t>CPU</a:t>
            </a:r>
            <a:r>
              <a:rPr lang="zh-CN" altLang="en-US" sz="2000">
                <a:solidFill>
                  <a:schemeClr val="accent1"/>
                </a:solidFill>
                <a:latin typeface="Arial" charset="0"/>
                <a:ea typeface="黑体" pitchFamily="49" charset="-122"/>
              </a:rPr>
              <a:t>处于停止状态吗？</a:t>
            </a:r>
          </a:p>
        </p:txBody>
      </p:sp>
      <p:sp>
        <p:nvSpPr>
          <p:cNvPr id="238624" name="Text Box 32"/>
          <p:cNvSpPr txBox="1">
            <a:spLocks noChangeArrowheads="1"/>
          </p:cNvSpPr>
          <p:nvPr/>
        </p:nvSpPr>
        <p:spPr bwMode="auto">
          <a:xfrm>
            <a:off x="3543300" y="3435350"/>
            <a:ext cx="5557838" cy="396875"/>
          </a:xfrm>
          <a:prstGeom prst="rect">
            <a:avLst/>
          </a:prstGeom>
          <a:noFill/>
          <a:ln w="12700">
            <a:noFill/>
            <a:miter lim="800000"/>
            <a:headEnd/>
            <a:tailEnd/>
          </a:ln>
          <a:effectLst/>
        </p:spPr>
        <p:txBody>
          <a:bodyPr>
            <a:spAutoFit/>
          </a:bodyPr>
          <a:lstStyle/>
          <a:p>
            <a:pPr>
              <a:spcBef>
                <a:spcPct val="50000"/>
              </a:spcBef>
            </a:pPr>
            <a:r>
              <a:rPr lang="zh-CN" altLang="en-US" sz="2000">
                <a:solidFill>
                  <a:schemeClr val="accent2"/>
                </a:solidFill>
                <a:latin typeface="Arial" charset="0"/>
                <a:ea typeface="黑体" pitchFamily="49" charset="-122"/>
              </a:rPr>
              <a:t>不是！只是不断执行 “ </a:t>
            </a:r>
            <a:r>
              <a:rPr lang="en-US" altLang="zh-CN" sz="2000">
                <a:solidFill>
                  <a:schemeClr val="accent2"/>
                </a:solidFill>
                <a:latin typeface="Arial" charset="0"/>
                <a:ea typeface="黑体" pitchFamily="49" charset="-122"/>
              </a:rPr>
              <a:t>IN-TEST-JE” 3</a:t>
            </a:r>
            <a:r>
              <a:rPr lang="zh-CN" altLang="en-US" sz="2000">
                <a:solidFill>
                  <a:schemeClr val="accent2"/>
                </a:solidFill>
                <a:latin typeface="Arial" charset="0"/>
                <a:ea typeface="黑体" pitchFamily="49" charset="-122"/>
              </a:rPr>
              <a:t>条指令。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22"/>
                                        </p:tgtEl>
                                        <p:attrNameLst>
                                          <p:attrName>style.visibility</p:attrName>
                                        </p:attrNameLst>
                                      </p:cBhvr>
                                      <p:to>
                                        <p:strVal val="visible"/>
                                      </p:to>
                                    </p:set>
                                    <p:animEffect transition="in" filter="blinds(horizontal)">
                                      <p:cBhvr>
                                        <p:cTn id="7" dur="500"/>
                                        <p:tgtEl>
                                          <p:spTgt spid="2386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blinds(horizontal)">
                                      <p:cBhvr>
                                        <p:cTn id="12" dur="500"/>
                                        <p:tgtEl>
                                          <p:spTgt spid="238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8595">
                                            <p:txEl>
                                              <p:pRg st="2" end="2"/>
                                            </p:txEl>
                                          </p:spTgt>
                                        </p:tgtEl>
                                        <p:attrNameLst>
                                          <p:attrName>style.visibility</p:attrName>
                                        </p:attrNameLst>
                                      </p:cBhvr>
                                      <p:to>
                                        <p:strVal val="visible"/>
                                      </p:to>
                                    </p:set>
                                    <p:animEffect transition="in" filter="blinds(horizontal)">
                                      <p:cBhvr>
                                        <p:cTn id="17" dur="500"/>
                                        <p:tgtEl>
                                          <p:spTgt spid="238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8595">
                                            <p:txEl>
                                              <p:pRg st="3" end="3"/>
                                            </p:txEl>
                                          </p:spTgt>
                                        </p:tgtEl>
                                        <p:attrNameLst>
                                          <p:attrName>style.visibility</p:attrName>
                                        </p:attrNameLst>
                                      </p:cBhvr>
                                      <p:to>
                                        <p:strVal val="visible"/>
                                      </p:to>
                                    </p:set>
                                    <p:animEffect transition="in" filter="blinds(horizontal)">
                                      <p:cBhvr>
                                        <p:cTn id="22" dur="500"/>
                                        <p:tgtEl>
                                          <p:spTgt spid="2385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8595">
                                            <p:txEl>
                                              <p:pRg st="4" end="4"/>
                                            </p:txEl>
                                          </p:spTgt>
                                        </p:tgtEl>
                                        <p:attrNameLst>
                                          <p:attrName>style.visibility</p:attrName>
                                        </p:attrNameLst>
                                      </p:cBhvr>
                                      <p:to>
                                        <p:strVal val="visible"/>
                                      </p:to>
                                    </p:set>
                                    <p:animEffect transition="in" filter="blinds(horizontal)">
                                      <p:cBhvr>
                                        <p:cTn id="27" dur="500"/>
                                        <p:tgtEl>
                                          <p:spTgt spid="2385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8623">
                                            <p:txEl>
                                              <p:pRg st="0" end="0"/>
                                            </p:txEl>
                                          </p:spTgt>
                                        </p:tgtEl>
                                        <p:attrNameLst>
                                          <p:attrName>style.visibility</p:attrName>
                                        </p:attrNameLst>
                                      </p:cBhvr>
                                      <p:to>
                                        <p:strVal val="visible"/>
                                      </p:to>
                                    </p:set>
                                    <p:animEffect transition="in" filter="blinds(horizontal)">
                                      <p:cBhvr>
                                        <p:cTn id="32" dur="500"/>
                                        <p:tgtEl>
                                          <p:spTgt spid="23862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38624">
                                            <p:txEl>
                                              <p:pRg st="0" end="0"/>
                                            </p:txEl>
                                          </p:spTgt>
                                        </p:tgtEl>
                                        <p:attrNameLst>
                                          <p:attrName>style.visibility</p:attrName>
                                        </p:attrNameLst>
                                      </p:cBhvr>
                                      <p:to>
                                        <p:strVal val="visible"/>
                                      </p:to>
                                    </p:set>
                                    <p:animEffect transition="in" filter="blinds(horizontal)">
                                      <p:cBhvr>
                                        <p:cTn id="37" dur="500"/>
                                        <p:tgtEl>
                                          <p:spTgt spid="2386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00100" y="128588"/>
            <a:ext cx="5126038" cy="422275"/>
          </a:xfrm>
        </p:spPr>
        <p:txBody>
          <a:bodyPr/>
          <a:lstStyle/>
          <a:p>
            <a:r>
              <a:rPr lang="zh-CN" altLang="en-US" smtClean="0">
                <a:ea typeface="宋体" charset="-122"/>
                <a:cs typeface="Arial" charset="0"/>
              </a:rPr>
              <a:t>中断</a:t>
            </a:r>
            <a:r>
              <a:rPr lang="en-US" altLang="zh-CN" smtClean="0">
                <a:ea typeface="宋体" charset="-122"/>
                <a:cs typeface="Arial" charset="0"/>
              </a:rPr>
              <a:t>I/O</a:t>
            </a:r>
            <a:r>
              <a:rPr lang="zh-CN" altLang="en-US" smtClean="0">
                <a:ea typeface="宋体" charset="-122"/>
                <a:cs typeface="Arial" charset="0"/>
              </a:rPr>
              <a:t>方式</a:t>
            </a:r>
          </a:p>
        </p:txBody>
      </p:sp>
      <p:sp>
        <p:nvSpPr>
          <p:cNvPr id="78851" name="Rectangle 3"/>
          <p:cNvSpPr>
            <a:spLocks noGrp="1" noChangeArrowheads="1"/>
          </p:cNvSpPr>
          <p:nvPr>
            <p:ph type="body" idx="1"/>
          </p:nvPr>
        </p:nvSpPr>
        <p:spPr>
          <a:xfrm>
            <a:off x="117475" y="592138"/>
            <a:ext cx="8712200" cy="2597150"/>
          </a:xfrm>
        </p:spPr>
        <p:txBody>
          <a:bodyPr/>
          <a:lstStyle/>
          <a:p>
            <a:pPr marL="342900" indent="-342900" algn="just"/>
            <a:r>
              <a:rPr lang="zh-CN" altLang="en-US" sz="2400" smtClean="0">
                <a:ea typeface="黑体" pitchFamily="49" charset="-122"/>
              </a:rPr>
              <a:t>基本思想：</a:t>
            </a:r>
          </a:p>
          <a:p>
            <a:pPr marL="342900" indent="-342900" algn="just">
              <a:spcBef>
                <a:spcPct val="30000"/>
              </a:spcBef>
              <a:buFontTx/>
              <a:buNone/>
            </a:pPr>
            <a:r>
              <a:rPr lang="zh-CN" altLang="en-US" sz="2200" smtClean="0">
                <a:ea typeface="黑体" pitchFamily="49" charset="-122"/>
              </a:rPr>
              <a:t>     </a:t>
            </a:r>
            <a:r>
              <a:rPr lang="zh-CN" altLang="en-US" sz="2200" smtClean="0">
                <a:solidFill>
                  <a:srgbClr val="0000FF"/>
                </a:solidFill>
                <a:ea typeface="黑体" pitchFamily="49" charset="-122"/>
                <a:cs typeface="Arial" charset="0"/>
              </a:rPr>
              <a:t>当外设准备好时，便向</a:t>
            </a:r>
            <a:r>
              <a:rPr lang="en-US" altLang="zh-CN" sz="2200" smtClean="0">
                <a:solidFill>
                  <a:srgbClr val="0000FF"/>
                </a:solidFill>
                <a:ea typeface="黑体" pitchFamily="49" charset="-122"/>
                <a:cs typeface="Arial" charset="0"/>
              </a:rPr>
              <a:t>CPU</a:t>
            </a:r>
            <a:r>
              <a:rPr lang="zh-CN" altLang="en-US" sz="2200" smtClean="0">
                <a:solidFill>
                  <a:srgbClr val="0000FF"/>
                </a:solidFill>
                <a:ea typeface="黑体" pitchFamily="49" charset="-122"/>
                <a:cs typeface="Arial" charset="0"/>
              </a:rPr>
              <a:t>发中断请求，</a:t>
            </a:r>
            <a:r>
              <a:rPr lang="en-US" altLang="zh-CN" sz="2200" smtClean="0">
                <a:solidFill>
                  <a:srgbClr val="0000FF"/>
                </a:solidFill>
                <a:ea typeface="黑体" pitchFamily="49" charset="-122"/>
                <a:cs typeface="Arial" charset="0"/>
              </a:rPr>
              <a:t>CPU</a:t>
            </a:r>
            <a:r>
              <a:rPr lang="zh-CN" altLang="en-US" sz="2200" smtClean="0">
                <a:solidFill>
                  <a:srgbClr val="0000FF"/>
                </a:solidFill>
                <a:ea typeface="黑体" pitchFamily="49" charset="-122"/>
                <a:cs typeface="Arial" charset="0"/>
              </a:rPr>
              <a:t>响应后，中止现行程序的执行，转入一个“中断服务程序”进行输入</a:t>
            </a:r>
            <a:r>
              <a:rPr lang="en-US" altLang="zh-CN" sz="2200" smtClean="0">
                <a:solidFill>
                  <a:srgbClr val="0000FF"/>
                </a:solidFill>
                <a:ea typeface="黑体" pitchFamily="49" charset="-122"/>
                <a:cs typeface="Arial" charset="0"/>
              </a:rPr>
              <a:t>/</a:t>
            </a:r>
            <a:r>
              <a:rPr lang="zh-CN" altLang="en-US" sz="2200" smtClean="0">
                <a:solidFill>
                  <a:srgbClr val="0000FF"/>
                </a:solidFill>
                <a:ea typeface="黑体" pitchFamily="49" charset="-122"/>
                <a:cs typeface="Arial" charset="0"/>
              </a:rPr>
              <a:t>出操作，实现主机和外设接口之间的数据传送，并启动外设工作。 “中断服务程序”执行完后，返回原被中止的程序断点</a:t>
            </a:r>
            <a:r>
              <a:rPr lang="zh-CN" altLang="en-US" sz="2200" smtClean="0">
                <a:solidFill>
                  <a:srgbClr val="0000FF"/>
                </a:solidFill>
                <a:ea typeface="黑体" pitchFamily="49" charset="-122"/>
              </a:rPr>
              <a:t>处继续执行。此时，外设和</a:t>
            </a:r>
            <a:r>
              <a:rPr lang="en-US" altLang="zh-CN" sz="2200" smtClean="0">
                <a:solidFill>
                  <a:srgbClr val="0000FF"/>
                </a:solidFill>
                <a:ea typeface="黑体" pitchFamily="49" charset="-122"/>
              </a:rPr>
              <a:t>CPU</a:t>
            </a:r>
            <a:r>
              <a:rPr lang="zh-CN" altLang="en-US" sz="2200" smtClean="0">
                <a:solidFill>
                  <a:srgbClr val="0000FF"/>
                </a:solidFill>
                <a:ea typeface="黑体" pitchFamily="49" charset="-122"/>
              </a:rPr>
              <a:t>并行工作。</a:t>
            </a:r>
          </a:p>
        </p:txBody>
      </p:sp>
      <p:sp>
        <p:nvSpPr>
          <p:cNvPr id="78852" name="Line 4"/>
          <p:cNvSpPr>
            <a:spLocks noChangeShapeType="1"/>
          </p:cNvSpPr>
          <p:nvPr/>
        </p:nvSpPr>
        <p:spPr bwMode="auto">
          <a:xfrm flipV="1">
            <a:off x="1489075" y="5083175"/>
            <a:ext cx="2005013" cy="14288"/>
          </a:xfrm>
          <a:prstGeom prst="line">
            <a:avLst/>
          </a:prstGeom>
          <a:noFill/>
          <a:ln w="38100">
            <a:solidFill>
              <a:schemeClr val="accent1"/>
            </a:solidFill>
            <a:round/>
            <a:headEnd/>
            <a:tailEnd/>
          </a:ln>
          <a:effectLst/>
        </p:spPr>
        <p:txBody>
          <a:bodyPr/>
          <a:lstStyle/>
          <a:p>
            <a:endParaRPr lang="zh-CN" altLang="en-US"/>
          </a:p>
        </p:txBody>
      </p:sp>
      <p:sp>
        <p:nvSpPr>
          <p:cNvPr id="78853" name="Line 5"/>
          <p:cNvSpPr>
            <a:spLocks noChangeShapeType="1"/>
          </p:cNvSpPr>
          <p:nvPr/>
        </p:nvSpPr>
        <p:spPr bwMode="auto">
          <a:xfrm>
            <a:off x="1819275" y="4116388"/>
            <a:ext cx="0" cy="995362"/>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78854" name="Text Box 6"/>
          <p:cNvSpPr txBox="1">
            <a:spLocks noChangeArrowheads="1"/>
          </p:cNvSpPr>
          <p:nvPr/>
        </p:nvSpPr>
        <p:spPr bwMode="auto">
          <a:xfrm>
            <a:off x="719138" y="3848100"/>
            <a:ext cx="860425"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外设</a:t>
            </a:r>
          </a:p>
        </p:txBody>
      </p:sp>
      <p:sp>
        <p:nvSpPr>
          <p:cNvPr id="78855" name="Text Box 7"/>
          <p:cNvSpPr txBox="1">
            <a:spLocks noChangeArrowheads="1"/>
          </p:cNvSpPr>
          <p:nvPr/>
        </p:nvSpPr>
        <p:spPr bwMode="auto">
          <a:xfrm>
            <a:off x="735013" y="4846638"/>
            <a:ext cx="860425"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ea typeface="黑体" pitchFamily="49" charset="-122"/>
              </a:rPr>
              <a:t>CPU</a:t>
            </a:r>
          </a:p>
        </p:txBody>
      </p:sp>
      <p:sp>
        <p:nvSpPr>
          <p:cNvPr id="78856" name="Line 8"/>
          <p:cNvSpPr>
            <a:spLocks noChangeShapeType="1"/>
          </p:cNvSpPr>
          <p:nvPr/>
        </p:nvSpPr>
        <p:spPr bwMode="auto">
          <a:xfrm flipV="1">
            <a:off x="1800225" y="4089400"/>
            <a:ext cx="1316038" cy="14288"/>
          </a:xfrm>
          <a:prstGeom prst="line">
            <a:avLst/>
          </a:prstGeom>
          <a:noFill/>
          <a:ln w="38100">
            <a:solidFill>
              <a:srgbClr val="0066FF"/>
            </a:solidFill>
            <a:round/>
            <a:headEnd/>
            <a:tailEnd/>
          </a:ln>
          <a:effectLst/>
        </p:spPr>
        <p:txBody>
          <a:bodyPr/>
          <a:lstStyle/>
          <a:p>
            <a:endParaRPr lang="zh-CN" altLang="en-US"/>
          </a:p>
        </p:txBody>
      </p:sp>
      <p:sp>
        <p:nvSpPr>
          <p:cNvPr id="78857" name="Line 9"/>
          <p:cNvSpPr>
            <a:spLocks noChangeShapeType="1"/>
          </p:cNvSpPr>
          <p:nvPr/>
        </p:nvSpPr>
        <p:spPr bwMode="auto">
          <a:xfrm flipV="1">
            <a:off x="4705350" y="5075238"/>
            <a:ext cx="1422400" cy="12700"/>
          </a:xfrm>
          <a:prstGeom prst="line">
            <a:avLst/>
          </a:prstGeom>
          <a:noFill/>
          <a:ln w="38100">
            <a:solidFill>
              <a:schemeClr val="accent1"/>
            </a:solidFill>
            <a:round/>
            <a:headEnd/>
            <a:tailEnd/>
          </a:ln>
          <a:effectLst/>
        </p:spPr>
        <p:txBody>
          <a:bodyPr/>
          <a:lstStyle/>
          <a:p>
            <a:endParaRPr lang="zh-CN" altLang="en-US"/>
          </a:p>
        </p:txBody>
      </p:sp>
      <p:sp>
        <p:nvSpPr>
          <p:cNvPr id="78858" name="Line 10"/>
          <p:cNvSpPr>
            <a:spLocks noChangeShapeType="1"/>
          </p:cNvSpPr>
          <p:nvPr/>
        </p:nvSpPr>
        <p:spPr bwMode="auto">
          <a:xfrm>
            <a:off x="5691188" y="4068763"/>
            <a:ext cx="0" cy="995362"/>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78859" name="Line 11"/>
          <p:cNvSpPr>
            <a:spLocks noChangeShapeType="1"/>
          </p:cNvSpPr>
          <p:nvPr/>
        </p:nvSpPr>
        <p:spPr bwMode="auto">
          <a:xfrm flipV="1">
            <a:off x="4368800" y="4081463"/>
            <a:ext cx="1344613" cy="0"/>
          </a:xfrm>
          <a:prstGeom prst="line">
            <a:avLst/>
          </a:prstGeom>
          <a:noFill/>
          <a:ln w="38100">
            <a:solidFill>
              <a:srgbClr val="0066FF"/>
            </a:solidFill>
            <a:round/>
            <a:headEnd/>
            <a:tailEnd/>
          </a:ln>
          <a:effectLst/>
        </p:spPr>
        <p:txBody>
          <a:bodyPr/>
          <a:lstStyle/>
          <a:p>
            <a:endParaRPr lang="zh-CN" altLang="en-US"/>
          </a:p>
        </p:txBody>
      </p:sp>
      <p:sp>
        <p:nvSpPr>
          <p:cNvPr id="78860" name="Line 12"/>
          <p:cNvSpPr>
            <a:spLocks noChangeShapeType="1"/>
          </p:cNvSpPr>
          <p:nvPr/>
        </p:nvSpPr>
        <p:spPr bwMode="auto">
          <a:xfrm>
            <a:off x="7337425" y="5135563"/>
            <a:ext cx="1263650" cy="0"/>
          </a:xfrm>
          <a:prstGeom prst="line">
            <a:avLst/>
          </a:prstGeom>
          <a:noFill/>
          <a:ln w="38100">
            <a:solidFill>
              <a:schemeClr val="accent1"/>
            </a:solidFill>
            <a:round/>
            <a:headEnd/>
            <a:tailEnd/>
          </a:ln>
          <a:effectLst/>
        </p:spPr>
        <p:txBody>
          <a:bodyPr/>
          <a:lstStyle/>
          <a:p>
            <a:endParaRPr lang="zh-CN" altLang="en-US"/>
          </a:p>
        </p:txBody>
      </p:sp>
      <p:sp>
        <p:nvSpPr>
          <p:cNvPr id="78861" name="Text Box 13"/>
          <p:cNvSpPr txBox="1">
            <a:spLocks noChangeArrowheads="1"/>
          </p:cNvSpPr>
          <p:nvPr/>
        </p:nvSpPr>
        <p:spPr bwMode="auto">
          <a:xfrm>
            <a:off x="1570038" y="5057775"/>
            <a:ext cx="496887"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启动</a:t>
            </a:r>
          </a:p>
        </p:txBody>
      </p:sp>
      <p:sp>
        <p:nvSpPr>
          <p:cNvPr id="78862" name="Text Box 14"/>
          <p:cNvSpPr txBox="1">
            <a:spLocks noChangeArrowheads="1"/>
          </p:cNvSpPr>
          <p:nvPr/>
        </p:nvSpPr>
        <p:spPr bwMode="auto">
          <a:xfrm>
            <a:off x="3044825" y="3559175"/>
            <a:ext cx="457200"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完成</a:t>
            </a:r>
          </a:p>
        </p:txBody>
      </p:sp>
      <p:sp>
        <p:nvSpPr>
          <p:cNvPr id="78863" name="Text Box 15"/>
          <p:cNvSpPr txBox="1">
            <a:spLocks noChangeArrowheads="1"/>
          </p:cNvSpPr>
          <p:nvPr/>
        </p:nvSpPr>
        <p:spPr bwMode="auto">
          <a:xfrm>
            <a:off x="6762750" y="4513263"/>
            <a:ext cx="496888"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启动</a:t>
            </a:r>
          </a:p>
        </p:txBody>
      </p:sp>
      <p:sp>
        <p:nvSpPr>
          <p:cNvPr id="78864" name="Text Box 16"/>
          <p:cNvSpPr txBox="1">
            <a:spLocks noChangeArrowheads="1"/>
          </p:cNvSpPr>
          <p:nvPr/>
        </p:nvSpPr>
        <p:spPr bwMode="auto">
          <a:xfrm>
            <a:off x="5621338" y="3571875"/>
            <a:ext cx="457200"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完成</a:t>
            </a:r>
          </a:p>
        </p:txBody>
      </p:sp>
      <p:sp>
        <p:nvSpPr>
          <p:cNvPr id="78865" name="Text Box 17"/>
          <p:cNvSpPr txBox="1">
            <a:spLocks noChangeArrowheads="1"/>
          </p:cNvSpPr>
          <p:nvPr/>
        </p:nvSpPr>
        <p:spPr bwMode="auto">
          <a:xfrm>
            <a:off x="2192338" y="3694113"/>
            <a:ext cx="106203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工作</a:t>
            </a:r>
          </a:p>
        </p:txBody>
      </p:sp>
      <p:sp>
        <p:nvSpPr>
          <p:cNvPr id="78866" name="Text Box 18"/>
          <p:cNvSpPr txBox="1">
            <a:spLocks noChangeArrowheads="1"/>
          </p:cNvSpPr>
          <p:nvPr/>
        </p:nvSpPr>
        <p:spPr bwMode="auto">
          <a:xfrm>
            <a:off x="4570413" y="3654425"/>
            <a:ext cx="106203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工作</a:t>
            </a:r>
          </a:p>
        </p:txBody>
      </p:sp>
      <p:sp>
        <p:nvSpPr>
          <p:cNvPr id="78867" name="Line 19"/>
          <p:cNvSpPr>
            <a:spLocks noChangeShapeType="1"/>
          </p:cNvSpPr>
          <p:nvPr/>
        </p:nvSpPr>
        <p:spPr bwMode="auto">
          <a:xfrm>
            <a:off x="3105150" y="4098925"/>
            <a:ext cx="1588" cy="996950"/>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78868" name="Line 20"/>
          <p:cNvSpPr>
            <a:spLocks noChangeShapeType="1"/>
          </p:cNvSpPr>
          <p:nvPr/>
        </p:nvSpPr>
        <p:spPr bwMode="auto">
          <a:xfrm>
            <a:off x="3500438" y="4525963"/>
            <a:ext cx="0" cy="550862"/>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78869" name="Line 21"/>
          <p:cNvSpPr>
            <a:spLocks noChangeShapeType="1"/>
          </p:cNvSpPr>
          <p:nvPr/>
        </p:nvSpPr>
        <p:spPr bwMode="auto">
          <a:xfrm flipV="1">
            <a:off x="3513138" y="4524375"/>
            <a:ext cx="1208087" cy="1588"/>
          </a:xfrm>
          <a:prstGeom prst="line">
            <a:avLst/>
          </a:prstGeom>
          <a:noFill/>
          <a:ln w="57150">
            <a:solidFill>
              <a:srgbClr val="AC2E0C"/>
            </a:solidFill>
            <a:round/>
            <a:headEnd/>
            <a:tailEnd/>
          </a:ln>
          <a:effectLst/>
        </p:spPr>
        <p:txBody>
          <a:bodyPr/>
          <a:lstStyle/>
          <a:p>
            <a:endParaRPr lang="zh-CN" altLang="en-US"/>
          </a:p>
        </p:txBody>
      </p:sp>
      <p:sp>
        <p:nvSpPr>
          <p:cNvPr id="78870" name="Line 22"/>
          <p:cNvSpPr>
            <a:spLocks noChangeShapeType="1"/>
          </p:cNvSpPr>
          <p:nvPr/>
        </p:nvSpPr>
        <p:spPr bwMode="auto">
          <a:xfrm flipH="1">
            <a:off x="4702175" y="4573588"/>
            <a:ext cx="3175" cy="538162"/>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78871" name="Line 23"/>
          <p:cNvSpPr>
            <a:spLocks noChangeShapeType="1"/>
          </p:cNvSpPr>
          <p:nvPr/>
        </p:nvSpPr>
        <p:spPr bwMode="auto">
          <a:xfrm flipV="1">
            <a:off x="4375150" y="4071938"/>
            <a:ext cx="0" cy="498475"/>
          </a:xfrm>
          <a:prstGeom prst="line">
            <a:avLst/>
          </a:prstGeom>
          <a:noFill/>
          <a:ln w="38100">
            <a:solidFill>
              <a:srgbClr val="006600"/>
            </a:solidFill>
            <a:prstDash val="sysDot"/>
            <a:round/>
            <a:headEnd/>
            <a:tailEnd type="triangle" w="lg" len="med"/>
          </a:ln>
          <a:effectLst/>
        </p:spPr>
        <p:txBody>
          <a:bodyPr/>
          <a:lstStyle/>
          <a:p>
            <a:endParaRPr lang="zh-CN" altLang="en-US"/>
          </a:p>
        </p:txBody>
      </p:sp>
      <p:sp>
        <p:nvSpPr>
          <p:cNvPr id="78872" name="Line 24"/>
          <p:cNvSpPr>
            <a:spLocks noChangeShapeType="1"/>
          </p:cNvSpPr>
          <p:nvPr/>
        </p:nvSpPr>
        <p:spPr bwMode="auto">
          <a:xfrm>
            <a:off x="8316913" y="4086225"/>
            <a:ext cx="0" cy="1047750"/>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78873" name="Line 25"/>
          <p:cNvSpPr>
            <a:spLocks noChangeShapeType="1"/>
          </p:cNvSpPr>
          <p:nvPr/>
        </p:nvSpPr>
        <p:spPr bwMode="auto">
          <a:xfrm flipV="1">
            <a:off x="6981825" y="4098925"/>
            <a:ext cx="1344613" cy="0"/>
          </a:xfrm>
          <a:prstGeom prst="line">
            <a:avLst/>
          </a:prstGeom>
          <a:noFill/>
          <a:ln w="38100">
            <a:solidFill>
              <a:srgbClr val="0066FF"/>
            </a:solidFill>
            <a:round/>
            <a:headEnd/>
            <a:tailEnd/>
          </a:ln>
          <a:effectLst/>
        </p:spPr>
        <p:txBody>
          <a:bodyPr/>
          <a:lstStyle/>
          <a:p>
            <a:endParaRPr lang="zh-CN" altLang="en-US"/>
          </a:p>
        </p:txBody>
      </p:sp>
      <p:sp>
        <p:nvSpPr>
          <p:cNvPr id="78874" name="Text Box 26"/>
          <p:cNvSpPr txBox="1">
            <a:spLocks noChangeArrowheads="1"/>
          </p:cNvSpPr>
          <p:nvPr/>
        </p:nvSpPr>
        <p:spPr bwMode="auto">
          <a:xfrm>
            <a:off x="7242175" y="3643313"/>
            <a:ext cx="1062038"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工作</a:t>
            </a:r>
          </a:p>
        </p:txBody>
      </p:sp>
      <p:sp>
        <p:nvSpPr>
          <p:cNvPr id="78875" name="Line 27"/>
          <p:cNvSpPr>
            <a:spLocks noChangeShapeType="1"/>
          </p:cNvSpPr>
          <p:nvPr/>
        </p:nvSpPr>
        <p:spPr bwMode="auto">
          <a:xfrm>
            <a:off x="6113463" y="4543425"/>
            <a:ext cx="0" cy="550863"/>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78876" name="Line 28"/>
          <p:cNvSpPr>
            <a:spLocks noChangeShapeType="1"/>
          </p:cNvSpPr>
          <p:nvPr/>
        </p:nvSpPr>
        <p:spPr bwMode="auto">
          <a:xfrm flipV="1">
            <a:off x="6126163" y="4556125"/>
            <a:ext cx="1208087" cy="1588"/>
          </a:xfrm>
          <a:prstGeom prst="line">
            <a:avLst/>
          </a:prstGeom>
          <a:noFill/>
          <a:ln w="57150">
            <a:solidFill>
              <a:srgbClr val="AC2E0C"/>
            </a:solidFill>
            <a:round/>
            <a:headEnd/>
            <a:tailEnd/>
          </a:ln>
          <a:effectLst/>
        </p:spPr>
        <p:txBody>
          <a:bodyPr/>
          <a:lstStyle/>
          <a:p>
            <a:endParaRPr lang="zh-CN" altLang="en-US"/>
          </a:p>
        </p:txBody>
      </p:sp>
      <p:sp>
        <p:nvSpPr>
          <p:cNvPr id="78877" name="Line 29"/>
          <p:cNvSpPr>
            <a:spLocks noChangeShapeType="1"/>
          </p:cNvSpPr>
          <p:nvPr/>
        </p:nvSpPr>
        <p:spPr bwMode="auto">
          <a:xfrm>
            <a:off x="7318375" y="4591050"/>
            <a:ext cx="11113" cy="523875"/>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78878" name="Line 30"/>
          <p:cNvSpPr>
            <a:spLocks noChangeShapeType="1"/>
          </p:cNvSpPr>
          <p:nvPr/>
        </p:nvSpPr>
        <p:spPr bwMode="auto">
          <a:xfrm flipV="1">
            <a:off x="6988175" y="4089400"/>
            <a:ext cx="0" cy="498475"/>
          </a:xfrm>
          <a:prstGeom prst="line">
            <a:avLst/>
          </a:prstGeom>
          <a:noFill/>
          <a:ln w="38100">
            <a:solidFill>
              <a:srgbClr val="006600"/>
            </a:solidFill>
            <a:prstDash val="sysDot"/>
            <a:round/>
            <a:headEnd/>
            <a:tailEnd type="triangle" w="lg" len="med"/>
          </a:ln>
          <a:effectLst/>
        </p:spPr>
        <p:txBody>
          <a:bodyPr/>
          <a:lstStyle/>
          <a:p>
            <a:endParaRPr lang="zh-CN" altLang="en-US"/>
          </a:p>
        </p:txBody>
      </p:sp>
      <p:sp>
        <p:nvSpPr>
          <p:cNvPr id="78879" name="Text Box 31"/>
          <p:cNvSpPr txBox="1">
            <a:spLocks noChangeArrowheads="1"/>
          </p:cNvSpPr>
          <p:nvPr/>
        </p:nvSpPr>
        <p:spPr bwMode="auto">
          <a:xfrm>
            <a:off x="2770188" y="5060950"/>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请求</a:t>
            </a:r>
          </a:p>
        </p:txBody>
      </p:sp>
      <p:sp>
        <p:nvSpPr>
          <p:cNvPr id="78880" name="Text Box 32"/>
          <p:cNvSpPr txBox="1">
            <a:spLocks noChangeArrowheads="1"/>
          </p:cNvSpPr>
          <p:nvPr/>
        </p:nvSpPr>
        <p:spPr bwMode="auto">
          <a:xfrm>
            <a:off x="3243263" y="5043488"/>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响应</a:t>
            </a:r>
          </a:p>
        </p:txBody>
      </p:sp>
      <p:sp>
        <p:nvSpPr>
          <p:cNvPr id="78881" name="Text Box 33"/>
          <p:cNvSpPr txBox="1">
            <a:spLocks noChangeArrowheads="1"/>
          </p:cNvSpPr>
          <p:nvPr/>
        </p:nvSpPr>
        <p:spPr bwMode="auto">
          <a:xfrm>
            <a:off x="4087813" y="4513263"/>
            <a:ext cx="496887"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启动</a:t>
            </a:r>
          </a:p>
        </p:txBody>
      </p:sp>
      <p:sp>
        <p:nvSpPr>
          <p:cNvPr id="78882" name="Text Box 34"/>
          <p:cNvSpPr txBox="1">
            <a:spLocks noChangeArrowheads="1"/>
          </p:cNvSpPr>
          <p:nvPr/>
        </p:nvSpPr>
        <p:spPr bwMode="auto">
          <a:xfrm>
            <a:off x="5413375" y="5048250"/>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请求</a:t>
            </a:r>
          </a:p>
        </p:txBody>
      </p:sp>
      <p:sp>
        <p:nvSpPr>
          <p:cNvPr id="78883" name="Text Box 35"/>
          <p:cNvSpPr txBox="1">
            <a:spLocks noChangeArrowheads="1"/>
          </p:cNvSpPr>
          <p:nvPr/>
        </p:nvSpPr>
        <p:spPr bwMode="auto">
          <a:xfrm>
            <a:off x="5886450" y="5030788"/>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响应</a:t>
            </a:r>
          </a:p>
        </p:txBody>
      </p:sp>
      <p:sp>
        <p:nvSpPr>
          <p:cNvPr id="78884" name="Text Box 36"/>
          <p:cNvSpPr txBox="1">
            <a:spLocks noChangeArrowheads="1"/>
          </p:cNvSpPr>
          <p:nvPr/>
        </p:nvSpPr>
        <p:spPr bwMode="auto">
          <a:xfrm>
            <a:off x="4570413" y="2851150"/>
            <a:ext cx="2541587" cy="42703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a:solidFill>
                  <a:srgbClr val="008000"/>
                </a:solidFill>
                <a:ea typeface="黑体" pitchFamily="49" charset="-122"/>
              </a:rPr>
              <a:t>中断服务程序</a:t>
            </a:r>
          </a:p>
        </p:txBody>
      </p:sp>
      <p:sp>
        <p:nvSpPr>
          <p:cNvPr id="78885" name="Text Box 37"/>
          <p:cNvSpPr txBox="1">
            <a:spLocks noChangeArrowheads="1"/>
          </p:cNvSpPr>
          <p:nvPr/>
        </p:nvSpPr>
        <p:spPr bwMode="auto">
          <a:xfrm>
            <a:off x="4552950" y="5100638"/>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ea typeface="黑体" pitchFamily="49" charset="-122"/>
              </a:rPr>
              <a:t>返回</a:t>
            </a:r>
          </a:p>
        </p:txBody>
      </p:sp>
      <p:sp>
        <p:nvSpPr>
          <p:cNvPr id="78886" name="Line 38"/>
          <p:cNvSpPr>
            <a:spLocks noChangeShapeType="1"/>
          </p:cNvSpPr>
          <p:nvPr/>
        </p:nvSpPr>
        <p:spPr bwMode="auto">
          <a:xfrm flipH="1">
            <a:off x="3952875" y="3254375"/>
            <a:ext cx="673100" cy="1223963"/>
          </a:xfrm>
          <a:prstGeom prst="line">
            <a:avLst/>
          </a:prstGeom>
          <a:noFill/>
          <a:ln w="9525">
            <a:solidFill>
              <a:schemeClr val="tx1"/>
            </a:solidFill>
            <a:round/>
            <a:headEnd/>
            <a:tailEnd type="triangle" w="med" len="med"/>
          </a:ln>
          <a:effectLst/>
        </p:spPr>
        <p:txBody>
          <a:bodyPr/>
          <a:lstStyle/>
          <a:p>
            <a:endParaRPr lang="zh-CN" altLang="en-US"/>
          </a:p>
        </p:txBody>
      </p:sp>
      <p:sp>
        <p:nvSpPr>
          <p:cNvPr id="78887" name="Line 39"/>
          <p:cNvSpPr>
            <a:spLocks noChangeShapeType="1"/>
          </p:cNvSpPr>
          <p:nvPr/>
        </p:nvSpPr>
        <p:spPr bwMode="auto">
          <a:xfrm>
            <a:off x="6307138" y="3268663"/>
            <a:ext cx="415925" cy="1263650"/>
          </a:xfrm>
          <a:prstGeom prst="line">
            <a:avLst/>
          </a:prstGeom>
          <a:noFill/>
          <a:ln w="9525">
            <a:solidFill>
              <a:schemeClr val="tx1"/>
            </a:solidFill>
            <a:round/>
            <a:headEnd/>
            <a:tailEnd type="triangle" w="med" len="med"/>
          </a:ln>
          <a:effectLst/>
        </p:spPr>
        <p:txBody>
          <a:bodyPr/>
          <a:lstStyle/>
          <a:p>
            <a:endParaRPr lang="zh-CN" altLang="en-US"/>
          </a:p>
        </p:txBody>
      </p:sp>
      <p:sp>
        <p:nvSpPr>
          <p:cNvPr id="239656" name="Text Box 40"/>
          <p:cNvSpPr txBox="1">
            <a:spLocks noChangeArrowheads="1"/>
          </p:cNvSpPr>
          <p:nvPr/>
        </p:nvSpPr>
        <p:spPr bwMode="auto">
          <a:xfrm>
            <a:off x="596900" y="6008688"/>
            <a:ext cx="8447088" cy="708025"/>
          </a:xfrm>
          <a:prstGeom prst="rect">
            <a:avLst/>
          </a:prstGeom>
          <a:noFill/>
          <a:ln w="12700">
            <a:noFill/>
            <a:miter lim="800000"/>
            <a:headEnd/>
            <a:tailEnd/>
          </a:ln>
          <a:effectLst/>
        </p:spPr>
        <p:txBody>
          <a:bodyPr>
            <a:spAutoFit/>
          </a:bodyPr>
          <a:lstStyle/>
          <a:p>
            <a:r>
              <a:rPr lang="zh-CN" altLang="en-US" sz="2000">
                <a:solidFill>
                  <a:schemeClr val="accent1"/>
                </a:solidFill>
                <a:latin typeface="Arial" charset="0"/>
                <a:ea typeface="黑体" pitchFamily="49" charset="-122"/>
              </a:rPr>
              <a:t>上述哪段时间</a:t>
            </a:r>
            <a:r>
              <a:rPr lang="en-US" altLang="zh-CN" sz="2000">
                <a:solidFill>
                  <a:schemeClr val="accent1"/>
                </a:solidFill>
                <a:latin typeface="Arial" charset="0"/>
                <a:ea typeface="黑体" pitchFamily="49" charset="-122"/>
              </a:rPr>
              <a:t>CPU</a:t>
            </a:r>
            <a:r>
              <a:rPr lang="zh-CN" altLang="en-US" sz="2000">
                <a:solidFill>
                  <a:schemeClr val="accent1"/>
                </a:solidFill>
                <a:latin typeface="Arial" charset="0"/>
                <a:ea typeface="黑体" pitchFamily="49" charset="-122"/>
              </a:rPr>
              <a:t>和外设并行工作？</a:t>
            </a:r>
          </a:p>
          <a:p>
            <a:r>
              <a:rPr lang="zh-CN" altLang="en-US" sz="2000">
                <a:solidFill>
                  <a:schemeClr val="accent1"/>
                </a:solidFill>
                <a:latin typeface="Arial" charset="0"/>
                <a:ea typeface="黑体" pitchFamily="49" charset="-122"/>
              </a:rPr>
              <a:t>程序切换（响应中断过程）由硬件完成，即执行“中断隐指令”，时间为</a:t>
            </a:r>
            <a:endParaRPr lang="en-US" altLang="zh-CN">
              <a:ea typeface="宋体" charset="-122"/>
            </a:endParaRPr>
          </a:p>
        </p:txBody>
      </p:sp>
      <p:sp>
        <p:nvSpPr>
          <p:cNvPr id="239657" name="Line 41"/>
          <p:cNvSpPr>
            <a:spLocks noChangeShapeType="1"/>
          </p:cNvSpPr>
          <p:nvPr/>
        </p:nvSpPr>
        <p:spPr bwMode="auto">
          <a:xfrm flipV="1">
            <a:off x="3163888" y="5080000"/>
            <a:ext cx="361950" cy="0"/>
          </a:xfrm>
          <a:prstGeom prst="line">
            <a:avLst/>
          </a:prstGeom>
          <a:noFill/>
          <a:ln w="57150">
            <a:solidFill>
              <a:schemeClr val="tx1"/>
            </a:solidFill>
            <a:round/>
            <a:headEnd/>
            <a:tailEnd/>
          </a:ln>
          <a:effectLst/>
        </p:spPr>
        <p:txBody>
          <a:bodyPr/>
          <a:lstStyle/>
          <a:p>
            <a:endParaRPr lang="zh-CN" altLang="en-US"/>
          </a:p>
        </p:txBody>
      </p:sp>
      <p:sp>
        <p:nvSpPr>
          <p:cNvPr id="239658" name="Line 42"/>
          <p:cNvSpPr>
            <a:spLocks noChangeShapeType="1"/>
          </p:cNvSpPr>
          <p:nvPr/>
        </p:nvSpPr>
        <p:spPr bwMode="auto">
          <a:xfrm flipV="1">
            <a:off x="5751513" y="5080000"/>
            <a:ext cx="361950" cy="0"/>
          </a:xfrm>
          <a:prstGeom prst="line">
            <a:avLst/>
          </a:prstGeom>
          <a:noFill/>
          <a:ln w="57150">
            <a:solidFill>
              <a:schemeClr val="tx1"/>
            </a:solidFill>
            <a:round/>
            <a:headEnd/>
            <a:tailEnd/>
          </a:ln>
          <a:effectLst/>
        </p:spPr>
        <p:txBody>
          <a:bodyPr/>
          <a:lstStyle/>
          <a:p>
            <a:endParaRPr lang="zh-CN" altLang="en-US"/>
          </a:p>
        </p:txBody>
      </p:sp>
      <p:sp>
        <p:nvSpPr>
          <p:cNvPr id="239659" name="Line 43"/>
          <p:cNvSpPr>
            <a:spLocks noChangeShapeType="1"/>
          </p:cNvSpPr>
          <p:nvPr/>
        </p:nvSpPr>
        <p:spPr bwMode="auto">
          <a:xfrm flipV="1">
            <a:off x="8299450" y="5135563"/>
            <a:ext cx="361950" cy="0"/>
          </a:xfrm>
          <a:prstGeom prst="line">
            <a:avLst/>
          </a:prstGeom>
          <a:noFill/>
          <a:ln w="57150">
            <a:solidFill>
              <a:schemeClr val="tx1"/>
            </a:solidFill>
            <a:round/>
            <a:headEnd/>
            <a:tailEnd/>
          </a:ln>
          <a:effectLst/>
        </p:spPr>
        <p:txBody>
          <a:bodyPr/>
          <a:lstStyle/>
          <a:p>
            <a:endParaRPr lang="zh-CN" altLang="en-US"/>
          </a:p>
        </p:txBody>
      </p:sp>
      <p:sp>
        <p:nvSpPr>
          <p:cNvPr id="239660" name="Line 44"/>
          <p:cNvSpPr>
            <a:spLocks noChangeShapeType="1"/>
          </p:cNvSpPr>
          <p:nvPr/>
        </p:nvSpPr>
        <p:spPr bwMode="auto">
          <a:xfrm flipV="1">
            <a:off x="1784350" y="5137150"/>
            <a:ext cx="828675" cy="987425"/>
          </a:xfrm>
          <a:prstGeom prst="line">
            <a:avLst/>
          </a:prstGeom>
          <a:noFill/>
          <a:ln w="19050">
            <a:solidFill>
              <a:srgbClr val="AC2E0C"/>
            </a:solidFill>
            <a:round/>
            <a:headEnd/>
            <a:tailEnd type="triangle" w="med" len="med"/>
          </a:ln>
          <a:effectLst/>
        </p:spPr>
        <p:txBody>
          <a:bodyPr/>
          <a:lstStyle/>
          <a:p>
            <a:endParaRPr lang="zh-CN" altLang="en-US"/>
          </a:p>
        </p:txBody>
      </p:sp>
      <p:sp>
        <p:nvSpPr>
          <p:cNvPr id="239666" name="Line 50"/>
          <p:cNvSpPr>
            <a:spLocks noChangeShapeType="1"/>
          </p:cNvSpPr>
          <p:nvPr/>
        </p:nvSpPr>
        <p:spPr bwMode="auto">
          <a:xfrm flipV="1">
            <a:off x="1882775" y="5106988"/>
            <a:ext cx="3094038" cy="985837"/>
          </a:xfrm>
          <a:prstGeom prst="line">
            <a:avLst/>
          </a:prstGeom>
          <a:noFill/>
          <a:ln w="19050">
            <a:solidFill>
              <a:srgbClr val="AC2E0C"/>
            </a:solidFill>
            <a:round/>
            <a:headEnd/>
            <a:tailEnd type="triangle" w="med" len="med"/>
          </a:ln>
          <a:effectLst/>
        </p:spPr>
        <p:txBody>
          <a:bodyPr/>
          <a:lstStyle/>
          <a:p>
            <a:endParaRPr lang="zh-CN" altLang="en-US"/>
          </a:p>
        </p:txBody>
      </p:sp>
      <p:sp>
        <p:nvSpPr>
          <p:cNvPr id="239667" name="Line 51"/>
          <p:cNvSpPr>
            <a:spLocks noChangeShapeType="1"/>
          </p:cNvSpPr>
          <p:nvPr/>
        </p:nvSpPr>
        <p:spPr bwMode="auto">
          <a:xfrm flipV="1">
            <a:off x="1941513" y="5164138"/>
            <a:ext cx="5705475" cy="914400"/>
          </a:xfrm>
          <a:prstGeom prst="line">
            <a:avLst/>
          </a:prstGeom>
          <a:noFill/>
          <a:ln w="19050">
            <a:solidFill>
              <a:srgbClr val="AC2E0C"/>
            </a:solidFill>
            <a:round/>
            <a:headEnd/>
            <a:tailEnd type="triangle" w="med" len="med"/>
          </a:ln>
          <a:effectLst/>
        </p:spPr>
        <p:txBody>
          <a:bodyPr/>
          <a:lstStyle/>
          <a:p>
            <a:endParaRPr lang="zh-CN" altLang="en-US"/>
          </a:p>
        </p:txBody>
      </p:sp>
      <p:sp>
        <p:nvSpPr>
          <p:cNvPr id="239668" name="Line 52"/>
          <p:cNvSpPr>
            <a:spLocks noChangeShapeType="1"/>
          </p:cNvSpPr>
          <p:nvPr/>
        </p:nvSpPr>
        <p:spPr bwMode="auto">
          <a:xfrm flipV="1">
            <a:off x="8361363" y="5195888"/>
            <a:ext cx="73025" cy="1117600"/>
          </a:xfrm>
          <a:prstGeom prst="line">
            <a:avLst/>
          </a:prstGeom>
          <a:noFill/>
          <a:ln w="12700">
            <a:solidFill>
              <a:schemeClr val="tx1"/>
            </a:solidFill>
            <a:round/>
            <a:headEnd/>
            <a:tailEnd type="triangle" w="med" len="med"/>
          </a:ln>
          <a:effectLst/>
        </p:spPr>
        <p:txBody>
          <a:bodyPr/>
          <a:lstStyle/>
          <a:p>
            <a:endParaRPr lang="zh-CN" altLang="en-US"/>
          </a:p>
        </p:txBody>
      </p:sp>
      <p:sp>
        <p:nvSpPr>
          <p:cNvPr id="239669" name="Line 53"/>
          <p:cNvSpPr>
            <a:spLocks noChangeShapeType="1"/>
          </p:cNvSpPr>
          <p:nvPr/>
        </p:nvSpPr>
        <p:spPr bwMode="auto">
          <a:xfrm flipH="1" flipV="1">
            <a:off x="3416300" y="5172075"/>
            <a:ext cx="4949825" cy="1089025"/>
          </a:xfrm>
          <a:prstGeom prst="line">
            <a:avLst/>
          </a:prstGeom>
          <a:noFill/>
          <a:ln w="12700">
            <a:solidFill>
              <a:schemeClr val="tx1"/>
            </a:solidFill>
            <a:round/>
            <a:headEnd/>
            <a:tailEnd type="triangle" w="med" len="med"/>
          </a:ln>
          <a:effectLst/>
        </p:spPr>
        <p:txBody>
          <a:bodyPr/>
          <a:lstStyle/>
          <a:p>
            <a:endParaRPr lang="zh-CN" altLang="en-US"/>
          </a:p>
        </p:txBody>
      </p:sp>
      <p:sp>
        <p:nvSpPr>
          <p:cNvPr id="239670" name="Line 54"/>
          <p:cNvSpPr>
            <a:spLocks noChangeShapeType="1"/>
          </p:cNvSpPr>
          <p:nvPr/>
        </p:nvSpPr>
        <p:spPr bwMode="auto">
          <a:xfrm flipH="1" flipV="1">
            <a:off x="5919788" y="5176838"/>
            <a:ext cx="2424112" cy="1103312"/>
          </a:xfrm>
          <a:prstGeom prst="line">
            <a:avLst/>
          </a:prstGeom>
          <a:noFill/>
          <a:ln w="12700">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9656">
                                            <p:txEl>
                                              <p:pRg st="0" end="0"/>
                                            </p:txEl>
                                          </p:spTgt>
                                        </p:tgtEl>
                                        <p:attrNameLst>
                                          <p:attrName>style.visibility</p:attrName>
                                        </p:attrNameLst>
                                      </p:cBhvr>
                                      <p:to>
                                        <p:strVal val="visible"/>
                                      </p:to>
                                    </p:set>
                                    <p:animEffect transition="in" filter="blinds(horizontal)">
                                      <p:cBhvr>
                                        <p:cTn id="7" dur="500"/>
                                        <p:tgtEl>
                                          <p:spTgt spid="2396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9660"/>
                                        </p:tgtEl>
                                        <p:attrNameLst>
                                          <p:attrName>style.visibility</p:attrName>
                                        </p:attrNameLst>
                                      </p:cBhvr>
                                      <p:to>
                                        <p:strVal val="visible"/>
                                      </p:to>
                                    </p:set>
                                    <p:animEffect transition="in" filter="blinds(horizontal)">
                                      <p:cBhvr>
                                        <p:cTn id="12" dur="500"/>
                                        <p:tgtEl>
                                          <p:spTgt spid="239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9666"/>
                                        </p:tgtEl>
                                        <p:attrNameLst>
                                          <p:attrName>style.visibility</p:attrName>
                                        </p:attrNameLst>
                                      </p:cBhvr>
                                      <p:to>
                                        <p:strVal val="visible"/>
                                      </p:to>
                                    </p:set>
                                    <p:animEffect transition="in" filter="blinds(horizontal)">
                                      <p:cBhvr>
                                        <p:cTn id="17" dur="500"/>
                                        <p:tgtEl>
                                          <p:spTgt spid="2396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9667"/>
                                        </p:tgtEl>
                                        <p:attrNameLst>
                                          <p:attrName>style.visibility</p:attrName>
                                        </p:attrNameLst>
                                      </p:cBhvr>
                                      <p:to>
                                        <p:strVal val="visible"/>
                                      </p:to>
                                    </p:set>
                                    <p:animEffect transition="in" filter="blinds(horizontal)">
                                      <p:cBhvr>
                                        <p:cTn id="22" dur="500"/>
                                        <p:tgtEl>
                                          <p:spTgt spid="2396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9656">
                                            <p:txEl>
                                              <p:pRg st="1" end="1"/>
                                            </p:txEl>
                                          </p:spTgt>
                                        </p:tgtEl>
                                        <p:attrNameLst>
                                          <p:attrName>style.visibility</p:attrName>
                                        </p:attrNameLst>
                                      </p:cBhvr>
                                      <p:to>
                                        <p:strVal val="visible"/>
                                      </p:to>
                                    </p:set>
                                    <p:animEffect transition="in" filter="blinds(horizontal)">
                                      <p:cBhvr>
                                        <p:cTn id="27" dur="500"/>
                                        <p:tgtEl>
                                          <p:spTgt spid="23965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9657"/>
                                        </p:tgtEl>
                                        <p:attrNameLst>
                                          <p:attrName>style.visibility</p:attrName>
                                        </p:attrNameLst>
                                      </p:cBhvr>
                                      <p:to>
                                        <p:strVal val="visible"/>
                                      </p:to>
                                    </p:set>
                                    <p:animEffect transition="in" filter="blinds(horizontal)">
                                      <p:cBhvr>
                                        <p:cTn id="32" dur="500"/>
                                        <p:tgtEl>
                                          <p:spTgt spid="23965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39658"/>
                                        </p:tgtEl>
                                        <p:attrNameLst>
                                          <p:attrName>style.visibility</p:attrName>
                                        </p:attrNameLst>
                                      </p:cBhvr>
                                      <p:to>
                                        <p:strVal val="visible"/>
                                      </p:to>
                                    </p:set>
                                    <p:animEffect transition="in" filter="blinds(horizontal)">
                                      <p:cBhvr>
                                        <p:cTn id="35" dur="500"/>
                                        <p:tgtEl>
                                          <p:spTgt spid="23965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39659"/>
                                        </p:tgtEl>
                                        <p:attrNameLst>
                                          <p:attrName>style.visibility</p:attrName>
                                        </p:attrNameLst>
                                      </p:cBhvr>
                                      <p:to>
                                        <p:strVal val="visible"/>
                                      </p:to>
                                    </p:set>
                                    <p:animEffect transition="in" filter="blinds(horizontal)">
                                      <p:cBhvr>
                                        <p:cTn id="38" dur="500"/>
                                        <p:tgtEl>
                                          <p:spTgt spid="2396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39668"/>
                                        </p:tgtEl>
                                        <p:attrNameLst>
                                          <p:attrName>style.visibility</p:attrName>
                                        </p:attrNameLst>
                                      </p:cBhvr>
                                      <p:to>
                                        <p:strVal val="visible"/>
                                      </p:to>
                                    </p:set>
                                    <p:animEffect transition="in" filter="blinds(horizontal)">
                                      <p:cBhvr>
                                        <p:cTn id="43" dur="500"/>
                                        <p:tgtEl>
                                          <p:spTgt spid="23966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39669"/>
                                        </p:tgtEl>
                                        <p:attrNameLst>
                                          <p:attrName>style.visibility</p:attrName>
                                        </p:attrNameLst>
                                      </p:cBhvr>
                                      <p:to>
                                        <p:strVal val="visible"/>
                                      </p:to>
                                    </p:set>
                                    <p:animEffect transition="in" filter="blinds(horizontal)">
                                      <p:cBhvr>
                                        <p:cTn id="48" dur="500"/>
                                        <p:tgtEl>
                                          <p:spTgt spid="2396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39670"/>
                                        </p:tgtEl>
                                        <p:attrNameLst>
                                          <p:attrName>style.visibility</p:attrName>
                                        </p:attrNameLst>
                                      </p:cBhvr>
                                      <p:to>
                                        <p:strVal val="visible"/>
                                      </p:to>
                                    </p:set>
                                    <p:animEffect transition="in" filter="blinds(horizontal)">
                                      <p:cBhvr>
                                        <p:cTn id="53" dur="500"/>
                                        <p:tgtEl>
                                          <p:spTgt spid="239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57" grpId="0" animBg="1"/>
      <p:bldP spid="239658" grpId="0" animBg="1"/>
      <p:bldP spid="239659" grpId="0" animBg="1"/>
      <p:bldP spid="239660" grpId="0" animBg="1"/>
      <p:bldP spid="239666" grpId="0" animBg="1"/>
      <p:bldP spid="239667" grpId="0" animBg="1"/>
      <p:bldP spid="239668" grpId="0" animBg="1"/>
      <p:bldP spid="239669" grpId="0" animBg="1"/>
      <p:bldP spid="2396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00100" y="128588"/>
            <a:ext cx="7967663" cy="422275"/>
          </a:xfrm>
        </p:spPr>
        <p:txBody>
          <a:bodyPr/>
          <a:lstStyle/>
          <a:p>
            <a:r>
              <a:rPr lang="zh-CN" altLang="en-US" smtClean="0">
                <a:ea typeface="宋体" charset="-122"/>
              </a:rPr>
              <a:t>复习：处理器中的异常（中断）处理机制</a:t>
            </a:r>
          </a:p>
        </p:txBody>
      </p:sp>
      <p:sp>
        <p:nvSpPr>
          <p:cNvPr id="565251" name="Rectangle 3"/>
          <p:cNvSpPr>
            <a:spLocks noChangeArrowheads="1"/>
          </p:cNvSpPr>
          <p:nvPr/>
        </p:nvSpPr>
        <p:spPr bwMode="auto">
          <a:xfrm>
            <a:off x="201613" y="701675"/>
            <a:ext cx="8767762" cy="5080000"/>
          </a:xfrm>
          <a:prstGeom prst="rect">
            <a:avLst/>
          </a:prstGeom>
          <a:noFill/>
          <a:ln w="9525">
            <a:noFill/>
            <a:miter lim="800000"/>
            <a:headEnd/>
            <a:tailEnd/>
          </a:ln>
          <a:effectLst/>
        </p:spPr>
        <p:txBody>
          <a:bodyPr/>
          <a:lstStyle/>
          <a:p>
            <a:pPr marL="533400" indent="-533400">
              <a:spcBef>
                <a:spcPct val="20000"/>
              </a:spcBef>
              <a:buSzPct val="75000"/>
              <a:buFont typeface="Wingdings" pitchFamily="2" charset="2"/>
              <a:buNone/>
            </a:pPr>
            <a:r>
              <a:rPr lang="zh-CN" altLang="en-US" sz="1800">
                <a:latin typeface="Arial" charset="0"/>
                <a:ea typeface="黑体" pitchFamily="49" charset="-122"/>
                <a:cs typeface="Arial" charset="0"/>
              </a:rPr>
              <a:t>异常</a:t>
            </a:r>
            <a:r>
              <a:rPr lang="en-US" altLang="zh-CN" sz="1800">
                <a:latin typeface="Arial" charset="0"/>
                <a:ea typeface="黑体" pitchFamily="49" charset="-122"/>
                <a:cs typeface="Arial" charset="0"/>
              </a:rPr>
              <a:t>(</a:t>
            </a:r>
            <a:r>
              <a:rPr lang="zh-CN" altLang="en-US" sz="1800">
                <a:latin typeface="Arial" charset="0"/>
                <a:ea typeface="黑体" pitchFamily="49" charset="-122"/>
                <a:cs typeface="Arial" charset="0"/>
              </a:rPr>
              <a:t>中断</a:t>
            </a:r>
            <a:r>
              <a:rPr lang="en-US" altLang="zh-CN" sz="1800">
                <a:latin typeface="Arial" charset="0"/>
                <a:ea typeface="黑体" pitchFamily="49" charset="-122"/>
                <a:cs typeface="Arial" charset="0"/>
              </a:rPr>
              <a:t>)</a:t>
            </a:r>
            <a:r>
              <a:rPr lang="zh-CN" altLang="en-US" sz="1800">
                <a:latin typeface="Arial" charset="0"/>
                <a:ea typeface="黑体" pitchFamily="49" charset="-122"/>
                <a:cs typeface="Arial" charset="0"/>
              </a:rPr>
              <a:t>发生时，处理器必须做以下基本处理</a:t>
            </a:r>
            <a:r>
              <a:rPr lang="zh-CN" altLang="en-US" sz="1800">
                <a:solidFill>
                  <a:schemeClr val="accent1"/>
                </a:solidFill>
                <a:latin typeface="Arial" charset="0"/>
                <a:ea typeface="黑体" pitchFamily="49" charset="-122"/>
                <a:cs typeface="Arial" charset="0"/>
              </a:rPr>
              <a:t>（执行中断隐指令以响应中断）</a:t>
            </a:r>
            <a:r>
              <a:rPr lang="zh-CN" altLang="en-US" sz="1800">
                <a:latin typeface="Arial" charset="0"/>
                <a:ea typeface="黑体" pitchFamily="49" charset="-122"/>
                <a:cs typeface="Arial" charset="0"/>
              </a:rPr>
              <a:t>：</a:t>
            </a:r>
          </a:p>
          <a:p>
            <a:pPr marL="533400" indent="-533400">
              <a:spcBef>
                <a:spcPct val="20000"/>
              </a:spcBef>
              <a:buSzPct val="75000"/>
              <a:buFont typeface="Wingdings" pitchFamily="2" charset="2"/>
              <a:buNone/>
            </a:pPr>
            <a:r>
              <a:rPr lang="en-US" altLang="zh-CN" sz="1800">
                <a:latin typeface="Arial" charset="0"/>
                <a:ea typeface="黑体" pitchFamily="49" charset="-122"/>
                <a:cs typeface="Arial" charset="0"/>
              </a:rPr>
              <a:t>① </a:t>
            </a:r>
            <a:r>
              <a:rPr lang="zh-CN" altLang="en-US" sz="1800">
                <a:latin typeface="Arial" charset="0"/>
                <a:ea typeface="黑体" pitchFamily="49" charset="-122"/>
                <a:cs typeface="Arial" charset="0"/>
              </a:rPr>
              <a:t>保护断点和程序状态：</a:t>
            </a:r>
          </a:p>
          <a:p>
            <a:pPr marL="533400" indent="-533400">
              <a:spcBef>
                <a:spcPct val="20000"/>
              </a:spcBef>
              <a:buSzPct val="75000"/>
              <a:buFont typeface="Wingdings" pitchFamily="2" charset="2"/>
              <a:buNone/>
            </a:pPr>
            <a:r>
              <a:rPr lang="zh-CN" altLang="en-US" sz="1800">
                <a:latin typeface="Arial" charset="0"/>
                <a:ea typeface="黑体" pitchFamily="49" charset="-122"/>
                <a:cs typeface="Arial" charset="0"/>
              </a:rPr>
              <a:t>      </a:t>
            </a:r>
            <a:r>
              <a:rPr lang="zh-CN" altLang="en-US" sz="1800">
                <a:solidFill>
                  <a:srgbClr val="A50021"/>
                </a:solidFill>
                <a:latin typeface="Arial" charset="0"/>
                <a:ea typeface="黑体" pitchFamily="49" charset="-122"/>
                <a:cs typeface="Arial" charset="0"/>
              </a:rPr>
              <a:t>将返回原程序执行的断点和程序状态保存到堆栈或特殊寄存器中</a:t>
            </a:r>
          </a:p>
          <a:p>
            <a:pPr marL="952500" lvl="1" indent="-495300">
              <a:spcBef>
                <a:spcPct val="20000"/>
              </a:spcBef>
              <a:buSzPct val="100000"/>
            </a:pPr>
            <a:r>
              <a:rPr lang="zh-CN" altLang="en-US" sz="1800">
                <a:solidFill>
                  <a:srgbClr val="0000FF"/>
                </a:solidFill>
                <a:latin typeface="Arial" charset="0"/>
                <a:ea typeface="黑体" pitchFamily="49" charset="-122"/>
                <a:cs typeface="Arial" charset="0"/>
              </a:rPr>
              <a:t>     </a:t>
            </a:r>
            <a:r>
              <a:rPr lang="en-US" altLang="zh-CN" sz="1800">
                <a:solidFill>
                  <a:srgbClr val="0000FF"/>
                </a:solidFill>
                <a:latin typeface="Arial" charset="0"/>
                <a:ea typeface="黑体" pitchFamily="49" charset="-122"/>
                <a:cs typeface="Arial" charset="0"/>
              </a:rPr>
              <a:t>PC=&gt;</a:t>
            </a:r>
            <a:r>
              <a:rPr lang="zh-CN" altLang="en-US" sz="1800">
                <a:solidFill>
                  <a:srgbClr val="0000FF"/>
                </a:solidFill>
                <a:latin typeface="Arial" charset="0"/>
                <a:ea typeface="黑体" pitchFamily="49" charset="-122"/>
                <a:cs typeface="Arial" charset="0"/>
              </a:rPr>
              <a:t>堆栈 或 </a:t>
            </a:r>
            <a:r>
              <a:rPr lang="en-US" altLang="zh-CN" sz="1800">
                <a:solidFill>
                  <a:srgbClr val="0000FF"/>
                </a:solidFill>
                <a:latin typeface="Arial" charset="0"/>
                <a:ea typeface="黑体" pitchFamily="49" charset="-122"/>
                <a:cs typeface="Arial" charset="0"/>
              </a:rPr>
              <a:t>EPC</a:t>
            </a:r>
          </a:p>
          <a:p>
            <a:pPr marL="952500" lvl="1" indent="-495300">
              <a:spcBef>
                <a:spcPct val="20000"/>
              </a:spcBef>
              <a:buSzPct val="100000"/>
            </a:pPr>
            <a:r>
              <a:rPr lang="en-US" altLang="zh-CN" sz="1800">
                <a:solidFill>
                  <a:srgbClr val="0000FF"/>
                </a:solidFill>
                <a:latin typeface="Arial" charset="0"/>
                <a:ea typeface="黑体" pitchFamily="49" charset="-122"/>
                <a:cs typeface="Arial" charset="0"/>
              </a:rPr>
              <a:t>     PSWR=&gt;</a:t>
            </a:r>
            <a:r>
              <a:rPr lang="zh-CN" altLang="en-US" sz="1800">
                <a:solidFill>
                  <a:srgbClr val="0000FF"/>
                </a:solidFill>
                <a:latin typeface="Arial" charset="0"/>
                <a:ea typeface="黑体" pitchFamily="49" charset="-122"/>
                <a:cs typeface="Arial" charset="0"/>
              </a:rPr>
              <a:t>堆栈 或 </a:t>
            </a:r>
            <a:r>
              <a:rPr lang="en-US" altLang="zh-CN" sz="1800">
                <a:solidFill>
                  <a:srgbClr val="0000FF"/>
                </a:solidFill>
                <a:latin typeface="Arial" charset="0"/>
                <a:ea typeface="黑体" pitchFamily="49" charset="-122"/>
                <a:cs typeface="Arial" charset="0"/>
              </a:rPr>
              <a:t>EPSWR</a:t>
            </a:r>
          </a:p>
          <a:p>
            <a:pPr marL="952500" lvl="1" indent="-495300">
              <a:spcBef>
                <a:spcPct val="20000"/>
              </a:spcBef>
              <a:buSzPct val="100000"/>
            </a:pPr>
            <a:r>
              <a:rPr lang="en-US" altLang="zh-CN" sz="1800">
                <a:solidFill>
                  <a:srgbClr val="0000FF"/>
                </a:solidFill>
                <a:latin typeface="Arial" charset="0"/>
                <a:ea typeface="黑体" pitchFamily="49" charset="-122"/>
                <a:cs typeface="Arial" charset="0"/>
              </a:rPr>
              <a:t>( </a:t>
            </a:r>
            <a:r>
              <a:rPr lang="zh-CN" altLang="en-US" sz="1800">
                <a:solidFill>
                  <a:srgbClr val="0000FF"/>
                </a:solidFill>
                <a:latin typeface="Arial" charset="0"/>
                <a:ea typeface="黑体" pitchFamily="49" charset="-122"/>
                <a:cs typeface="Arial" charset="0"/>
              </a:rPr>
              <a:t>注：</a:t>
            </a:r>
            <a:r>
              <a:rPr lang="en-US" altLang="zh-CN" sz="1800">
                <a:solidFill>
                  <a:srgbClr val="0000FF"/>
                </a:solidFill>
                <a:latin typeface="Arial" charset="0"/>
                <a:ea typeface="黑体" pitchFamily="49" charset="-122"/>
                <a:cs typeface="Arial" charset="0"/>
              </a:rPr>
              <a:t>PSW</a:t>
            </a:r>
            <a:r>
              <a:rPr lang="zh-CN" altLang="en-US" sz="1800">
                <a:solidFill>
                  <a:srgbClr val="0000FF"/>
                </a:solidFill>
                <a:latin typeface="Arial" charset="0"/>
                <a:ea typeface="黑体" pitchFamily="49" charset="-122"/>
                <a:cs typeface="Arial" charset="0"/>
              </a:rPr>
              <a:t>（</a:t>
            </a:r>
            <a:r>
              <a:rPr lang="en-US" altLang="zh-CN" sz="1800">
                <a:solidFill>
                  <a:srgbClr val="0000FF"/>
                </a:solidFill>
                <a:latin typeface="Arial" charset="0"/>
                <a:ea typeface="黑体" pitchFamily="49" charset="-122"/>
                <a:cs typeface="Arial" charset="0"/>
              </a:rPr>
              <a:t>Program Status Word</a:t>
            </a:r>
            <a:r>
              <a:rPr lang="zh-CN" altLang="en-US" sz="1800">
                <a:solidFill>
                  <a:srgbClr val="0000FF"/>
                </a:solidFill>
                <a:latin typeface="Arial" charset="0"/>
                <a:ea typeface="黑体" pitchFamily="49" charset="-122"/>
                <a:cs typeface="Arial" charset="0"/>
              </a:rPr>
              <a:t>）：程序状态字</a:t>
            </a:r>
          </a:p>
          <a:p>
            <a:pPr marL="952500" lvl="1" indent="-495300">
              <a:spcBef>
                <a:spcPct val="20000"/>
              </a:spcBef>
              <a:buSzPct val="100000"/>
            </a:pPr>
            <a:r>
              <a:rPr lang="zh-CN" altLang="en-US" sz="1800">
                <a:solidFill>
                  <a:srgbClr val="0000FF"/>
                </a:solidFill>
                <a:latin typeface="Arial" charset="0"/>
                <a:ea typeface="黑体" pitchFamily="49" charset="-122"/>
                <a:cs typeface="Arial" charset="0"/>
              </a:rPr>
              <a:t>          </a:t>
            </a:r>
            <a:r>
              <a:rPr lang="en-US" altLang="zh-CN" sz="1800">
                <a:solidFill>
                  <a:srgbClr val="0000FF"/>
                </a:solidFill>
                <a:latin typeface="Arial" charset="0"/>
                <a:ea typeface="黑体" pitchFamily="49" charset="-122"/>
                <a:cs typeface="Arial" charset="0"/>
              </a:rPr>
              <a:t>PSWR</a:t>
            </a:r>
            <a:r>
              <a:rPr lang="zh-CN" altLang="en-US" sz="1800">
                <a:solidFill>
                  <a:srgbClr val="0000FF"/>
                </a:solidFill>
                <a:latin typeface="Arial" charset="0"/>
                <a:ea typeface="黑体" pitchFamily="49" charset="-122"/>
                <a:cs typeface="Arial" charset="0"/>
              </a:rPr>
              <a:t>（</a:t>
            </a:r>
            <a:r>
              <a:rPr lang="en-US" altLang="zh-CN" sz="1800">
                <a:solidFill>
                  <a:srgbClr val="0000FF"/>
                </a:solidFill>
                <a:latin typeface="Arial" charset="0"/>
                <a:ea typeface="黑体" pitchFamily="49" charset="-122"/>
                <a:cs typeface="Arial" charset="0"/>
              </a:rPr>
              <a:t>PSW</a:t>
            </a:r>
            <a:r>
              <a:rPr lang="zh-CN" altLang="en-US" sz="1800">
                <a:solidFill>
                  <a:srgbClr val="0000FF"/>
                </a:solidFill>
                <a:latin typeface="Arial" charset="0"/>
                <a:ea typeface="黑体" pitchFamily="49" charset="-122"/>
                <a:cs typeface="Arial" charset="0"/>
              </a:rPr>
              <a:t>寄存器）：用于存放程序状态。如，</a:t>
            </a:r>
            <a:r>
              <a:rPr lang="en-US" altLang="zh-CN" sz="1800">
                <a:solidFill>
                  <a:srgbClr val="0000FF"/>
                </a:solidFill>
                <a:latin typeface="Arial" charset="0"/>
                <a:ea typeface="黑体" pitchFamily="49" charset="-122"/>
                <a:cs typeface="Arial" charset="0"/>
              </a:rPr>
              <a:t>X86</a:t>
            </a:r>
            <a:r>
              <a:rPr lang="zh-CN" altLang="en-US" sz="1800">
                <a:solidFill>
                  <a:srgbClr val="0000FF"/>
                </a:solidFill>
                <a:latin typeface="Arial" charset="0"/>
                <a:ea typeface="黑体" pitchFamily="49" charset="-122"/>
                <a:cs typeface="Arial" charset="0"/>
              </a:rPr>
              <a:t>的</a:t>
            </a:r>
            <a:r>
              <a:rPr lang="en-US" altLang="zh-CN" sz="1800">
                <a:solidFill>
                  <a:srgbClr val="0000FF"/>
                </a:solidFill>
                <a:latin typeface="Arial" charset="0"/>
                <a:ea typeface="黑体" pitchFamily="49" charset="-122"/>
                <a:cs typeface="Arial" charset="0"/>
              </a:rPr>
              <a:t>FLAGS</a:t>
            </a:r>
            <a:r>
              <a:rPr lang="zh-CN" altLang="en-US" sz="1800">
                <a:solidFill>
                  <a:srgbClr val="0000FF"/>
                </a:solidFill>
                <a:latin typeface="Arial" charset="0"/>
                <a:ea typeface="黑体" pitchFamily="49" charset="-122"/>
                <a:cs typeface="Arial" charset="0"/>
              </a:rPr>
              <a:t>）</a:t>
            </a:r>
            <a:endParaRPr lang="en-US" altLang="zh-CN" sz="1800">
              <a:solidFill>
                <a:srgbClr val="0000FF"/>
              </a:solidFill>
              <a:latin typeface="Arial" charset="0"/>
              <a:ea typeface="黑体" pitchFamily="49" charset="-122"/>
              <a:cs typeface="Arial" charset="0"/>
            </a:endParaRPr>
          </a:p>
          <a:p>
            <a:pPr marL="533400" indent="-533400">
              <a:spcBef>
                <a:spcPct val="20000"/>
              </a:spcBef>
              <a:buSzPct val="100000"/>
            </a:pPr>
            <a:r>
              <a:rPr lang="en-US" altLang="zh-CN" sz="1800">
                <a:latin typeface="Arial" charset="0"/>
                <a:ea typeface="黑体" pitchFamily="49" charset="-122"/>
                <a:cs typeface="Arial" charset="0"/>
              </a:rPr>
              <a:t>② </a:t>
            </a:r>
            <a:r>
              <a:rPr lang="zh-CN" altLang="en-US" sz="1800">
                <a:latin typeface="Arial" charset="0"/>
                <a:ea typeface="黑体" pitchFamily="49" charset="-122"/>
                <a:cs typeface="Arial" charset="0"/>
              </a:rPr>
              <a:t>识别异常事件，并转到具体的异常处理程序执行</a:t>
            </a:r>
            <a:endParaRPr lang="en-US" altLang="zh-CN" sz="1800">
              <a:latin typeface="Arial" charset="0"/>
              <a:ea typeface="黑体" pitchFamily="49" charset="-122"/>
              <a:cs typeface="Arial" charset="0"/>
            </a:endParaRPr>
          </a:p>
          <a:p>
            <a:pPr marL="533400" indent="-533400">
              <a:spcBef>
                <a:spcPct val="20000"/>
              </a:spcBef>
              <a:buSzPct val="100000"/>
            </a:pPr>
            <a:r>
              <a:rPr lang="zh-CN" altLang="en-US" sz="1800">
                <a:latin typeface="Arial" charset="0"/>
                <a:ea typeface="黑体" pitchFamily="49" charset="-122"/>
                <a:cs typeface="Arial" charset="0"/>
              </a:rPr>
              <a:t>     </a:t>
            </a:r>
            <a:r>
              <a:rPr lang="zh-CN" altLang="en-US" sz="1800">
                <a:solidFill>
                  <a:srgbClr val="A50021"/>
                </a:solidFill>
                <a:latin typeface="Arial" charset="0"/>
                <a:ea typeface="黑体" pitchFamily="49" charset="-122"/>
                <a:cs typeface="Arial" charset="0"/>
              </a:rPr>
              <a:t>有两种不同的方式：软件识别和硬件识别（向量中断方式）</a:t>
            </a:r>
          </a:p>
          <a:p>
            <a:pPr marL="533400" indent="-533400">
              <a:spcBef>
                <a:spcPct val="20000"/>
              </a:spcBef>
              <a:buSzPct val="100000"/>
            </a:pPr>
            <a:r>
              <a:rPr lang="zh-CN" altLang="en-US" sz="1800">
                <a:latin typeface="Arial" charset="0"/>
                <a:ea typeface="黑体" pitchFamily="49" charset="-122"/>
                <a:cs typeface="Arial" charset="0"/>
              </a:rPr>
              <a:t>     </a:t>
            </a:r>
            <a:r>
              <a:rPr lang="zh-CN" altLang="en-US" sz="1800">
                <a:solidFill>
                  <a:schemeClr val="accent2"/>
                </a:solidFill>
                <a:latin typeface="Arial" charset="0"/>
                <a:ea typeface="黑体" pitchFamily="49" charset="-122"/>
                <a:cs typeface="Arial" charset="0"/>
              </a:rPr>
              <a:t>（</a:t>
            </a:r>
            <a:r>
              <a:rPr lang="en-US" altLang="zh-CN" sz="1800">
                <a:solidFill>
                  <a:schemeClr val="accent2"/>
                </a:solidFill>
                <a:latin typeface="Arial" charset="0"/>
                <a:ea typeface="黑体" pitchFamily="49" charset="-122"/>
                <a:cs typeface="Arial" charset="0"/>
              </a:rPr>
              <a:t>1</a:t>
            </a:r>
            <a:r>
              <a:rPr lang="zh-CN" altLang="en-US" sz="1800">
                <a:solidFill>
                  <a:schemeClr val="accent2"/>
                </a:solidFill>
                <a:latin typeface="Arial" charset="0"/>
                <a:ea typeface="黑体" pitchFamily="49" charset="-122"/>
                <a:cs typeface="Arial" charset="0"/>
              </a:rPr>
              <a:t>）软件识别（</a:t>
            </a:r>
            <a:r>
              <a:rPr lang="en-US" altLang="zh-CN" sz="1800">
                <a:solidFill>
                  <a:schemeClr val="accent2"/>
                </a:solidFill>
                <a:latin typeface="Arial" charset="0"/>
                <a:ea typeface="黑体" pitchFamily="49" charset="-122"/>
                <a:cs typeface="Arial" charset="0"/>
              </a:rPr>
              <a:t>MIPS</a:t>
            </a:r>
            <a:r>
              <a:rPr lang="zh-CN" altLang="en-US" sz="1800">
                <a:solidFill>
                  <a:schemeClr val="accent2"/>
                </a:solidFill>
                <a:latin typeface="Arial" charset="0"/>
                <a:ea typeface="黑体" pitchFamily="49" charset="-122"/>
                <a:cs typeface="Arial" charset="0"/>
              </a:rPr>
              <a:t>采用） ：</a:t>
            </a:r>
            <a:r>
              <a:rPr lang="zh-CN" altLang="en-US" sz="1800">
                <a:solidFill>
                  <a:srgbClr val="1E7C34"/>
                </a:solidFill>
                <a:latin typeface="Arial" charset="0"/>
                <a:ea typeface="黑体" pitchFamily="49" charset="-122"/>
                <a:cs typeface="Arial" charset="0"/>
              </a:rPr>
              <a:t>设置一个异常状态寄存器（</a:t>
            </a:r>
            <a:r>
              <a:rPr lang="en-US" altLang="zh-CN" sz="1800">
                <a:solidFill>
                  <a:srgbClr val="1E7C34"/>
                </a:solidFill>
                <a:latin typeface="Arial" charset="0"/>
                <a:ea typeface="黑体" pitchFamily="49" charset="-122"/>
                <a:cs typeface="Arial" charset="0"/>
              </a:rPr>
              <a:t>MIPS</a:t>
            </a:r>
            <a:r>
              <a:rPr lang="zh-CN" altLang="en-US" sz="1800">
                <a:solidFill>
                  <a:srgbClr val="1E7C34"/>
                </a:solidFill>
                <a:latin typeface="Arial" charset="0"/>
                <a:ea typeface="黑体" pitchFamily="49" charset="-122"/>
                <a:cs typeface="Arial" charset="0"/>
              </a:rPr>
              <a:t>中为</a:t>
            </a:r>
            <a:r>
              <a:rPr lang="en-US" altLang="zh-CN" sz="1800">
                <a:solidFill>
                  <a:srgbClr val="1E7C34"/>
                </a:solidFill>
                <a:latin typeface="Arial" charset="0"/>
                <a:ea typeface="黑体" pitchFamily="49" charset="-122"/>
                <a:cs typeface="Arial" charset="0"/>
              </a:rPr>
              <a:t>Cause</a:t>
            </a:r>
            <a:r>
              <a:rPr lang="zh-CN" altLang="en-US" sz="1800">
                <a:solidFill>
                  <a:srgbClr val="1E7C34"/>
                </a:solidFill>
                <a:latin typeface="Arial" charset="0"/>
                <a:ea typeface="黑体" pitchFamily="49" charset="-122"/>
                <a:cs typeface="Arial" charset="0"/>
              </a:rPr>
              <a:t>寄存器），用于记录异常原因。操作系统使用一个统一的异常处理程序</a:t>
            </a:r>
            <a:r>
              <a:rPr lang="zh-CN" altLang="en-US" sz="1800">
                <a:solidFill>
                  <a:srgbClr val="D1390F"/>
                </a:solidFill>
                <a:latin typeface="Arial" charset="0"/>
                <a:ea typeface="黑体" pitchFamily="49" charset="-122"/>
                <a:cs typeface="Arial" charset="0"/>
              </a:rPr>
              <a:t>（</a:t>
            </a:r>
            <a:r>
              <a:rPr lang="en-US" altLang="zh-CN" sz="1800">
                <a:solidFill>
                  <a:srgbClr val="D1390F"/>
                </a:solidFill>
                <a:latin typeface="Arial" charset="0"/>
                <a:ea typeface="黑体" pitchFamily="49" charset="-122"/>
                <a:cs typeface="Arial" charset="0"/>
              </a:rPr>
              <a:t>MIPS</a:t>
            </a:r>
            <a:r>
              <a:rPr lang="zh-CN" altLang="en-US" sz="1800">
                <a:solidFill>
                  <a:srgbClr val="D1390F"/>
                </a:solidFill>
                <a:latin typeface="Arial" charset="0"/>
                <a:ea typeface="黑体" pitchFamily="49" charset="-122"/>
                <a:cs typeface="Arial" charset="0"/>
              </a:rPr>
              <a:t>的入口为</a:t>
            </a:r>
            <a:r>
              <a:rPr lang="en-US" altLang="zh-CN" sz="1800">
                <a:solidFill>
                  <a:srgbClr val="D1390F"/>
                </a:solidFill>
                <a:latin typeface="Arial" charset="0"/>
                <a:ea typeface="黑体" pitchFamily="49" charset="-122"/>
                <a:cs typeface="Arial" charset="0"/>
              </a:rPr>
              <a:t>0x8000 0180</a:t>
            </a:r>
            <a:r>
              <a:rPr lang="zh-CN" altLang="en-US" sz="1800">
                <a:solidFill>
                  <a:srgbClr val="D1390F"/>
                </a:solidFill>
                <a:latin typeface="Arial" charset="0"/>
                <a:ea typeface="黑体" pitchFamily="49" charset="-122"/>
                <a:cs typeface="Arial" charset="0"/>
              </a:rPr>
              <a:t>）</a:t>
            </a:r>
            <a:r>
              <a:rPr lang="zh-CN" altLang="en-US" sz="1800">
                <a:solidFill>
                  <a:srgbClr val="1E7C34"/>
                </a:solidFill>
                <a:latin typeface="Arial" charset="0"/>
                <a:ea typeface="黑体" pitchFamily="49" charset="-122"/>
                <a:cs typeface="Arial" charset="0"/>
              </a:rPr>
              <a:t> ，该程序按优先级顺序查询异常状态寄存器，识别出异常事件。</a:t>
            </a:r>
          </a:p>
          <a:p>
            <a:pPr marL="533400" indent="-533400">
              <a:spcBef>
                <a:spcPct val="20000"/>
              </a:spcBef>
              <a:buSzPct val="100000"/>
            </a:pPr>
            <a:r>
              <a:rPr lang="en-US" altLang="zh-CN" sz="1800">
                <a:latin typeface="Arial" charset="0"/>
                <a:ea typeface="黑体" pitchFamily="49" charset="-122"/>
                <a:cs typeface="Arial" charset="0"/>
              </a:rPr>
              <a:t>     </a:t>
            </a:r>
            <a:r>
              <a:rPr lang="zh-CN" altLang="en-US" sz="1800">
                <a:solidFill>
                  <a:schemeClr val="accent2"/>
                </a:solidFill>
                <a:latin typeface="Arial" charset="0"/>
                <a:ea typeface="黑体" pitchFamily="49" charset="-122"/>
                <a:cs typeface="Arial" charset="0"/>
              </a:rPr>
              <a:t>（</a:t>
            </a:r>
            <a:r>
              <a:rPr lang="en-US" altLang="zh-CN" sz="1800">
                <a:solidFill>
                  <a:schemeClr val="accent2"/>
                </a:solidFill>
                <a:latin typeface="Arial" charset="0"/>
                <a:ea typeface="黑体" pitchFamily="49" charset="-122"/>
                <a:cs typeface="Arial" charset="0"/>
              </a:rPr>
              <a:t>2</a:t>
            </a:r>
            <a:r>
              <a:rPr lang="zh-CN" altLang="en-US" sz="1800">
                <a:solidFill>
                  <a:schemeClr val="accent2"/>
                </a:solidFill>
                <a:latin typeface="Arial" charset="0"/>
                <a:ea typeface="黑体" pitchFamily="49" charset="-122"/>
                <a:cs typeface="Arial" charset="0"/>
              </a:rPr>
              <a:t>）硬件识别（</a:t>
            </a:r>
            <a:r>
              <a:rPr lang="zh-CN" altLang="en-US" sz="1800">
                <a:solidFill>
                  <a:schemeClr val="accent2"/>
                </a:solidFill>
                <a:latin typeface="Arial" charset="0"/>
                <a:ea typeface="黑体" pitchFamily="49" charset="-122"/>
                <a:cs typeface="Arial" charset="0"/>
                <a:hlinkClick r:id="" action="ppaction://hlinkshowjump?jump=nextslide"/>
              </a:rPr>
              <a:t>向量中断</a:t>
            </a:r>
            <a:r>
              <a:rPr lang="zh-CN" altLang="en-US" sz="1800">
                <a:solidFill>
                  <a:schemeClr val="accent2"/>
                </a:solidFill>
                <a:latin typeface="Arial" charset="0"/>
                <a:ea typeface="黑体" pitchFamily="49" charset="-122"/>
                <a:cs typeface="Arial" charset="0"/>
              </a:rPr>
              <a:t>）（</a:t>
            </a:r>
            <a:r>
              <a:rPr lang="en-US" altLang="zh-CN" sz="1800">
                <a:solidFill>
                  <a:schemeClr val="accent2"/>
                </a:solidFill>
                <a:latin typeface="Arial" charset="0"/>
                <a:ea typeface="黑体" pitchFamily="49" charset="-122"/>
                <a:cs typeface="Arial" charset="0"/>
              </a:rPr>
              <a:t>80x86</a:t>
            </a:r>
            <a:r>
              <a:rPr lang="zh-CN" altLang="en-US" sz="1800">
                <a:solidFill>
                  <a:schemeClr val="accent2"/>
                </a:solidFill>
                <a:latin typeface="Arial" charset="0"/>
                <a:ea typeface="黑体" pitchFamily="49" charset="-122"/>
                <a:cs typeface="Arial" charset="0"/>
              </a:rPr>
              <a:t>采用）：</a:t>
            </a:r>
            <a:r>
              <a:rPr lang="zh-CN" altLang="en-US" sz="1800">
                <a:solidFill>
                  <a:srgbClr val="1E7C34"/>
                </a:solidFill>
                <a:latin typeface="Arial" charset="0"/>
                <a:ea typeface="黑体" pitchFamily="49" charset="-122"/>
                <a:cs typeface="Arial" charset="0"/>
              </a:rPr>
              <a:t>用专门的硬件查询电路按优先级顺序识别异常，得到一个“中断类型号”，根据此号，到中断向量表中读取对应的中断服务程序的入口地址。</a:t>
            </a:r>
            <a:endParaRPr lang="zh-CN" altLang="en-US" sz="1800">
              <a:latin typeface="Arial" charset="0"/>
              <a:ea typeface="黑体" pitchFamily="49" charset="-122"/>
              <a:cs typeface="Arial" charset="0"/>
            </a:endParaRPr>
          </a:p>
        </p:txBody>
      </p:sp>
      <p:sp>
        <p:nvSpPr>
          <p:cNvPr id="565252" name="Text Box 4"/>
          <p:cNvSpPr txBox="1">
            <a:spLocks noChangeArrowheads="1"/>
          </p:cNvSpPr>
          <p:nvPr/>
        </p:nvSpPr>
        <p:spPr bwMode="auto">
          <a:xfrm>
            <a:off x="338138" y="5805488"/>
            <a:ext cx="6545262" cy="381000"/>
          </a:xfrm>
          <a:prstGeom prst="rect">
            <a:avLst/>
          </a:prstGeom>
          <a:noFill/>
          <a:ln w="12700">
            <a:noFill/>
            <a:miter lim="800000"/>
            <a:headEnd/>
            <a:tailEnd/>
          </a:ln>
          <a:effectLst/>
        </p:spPr>
        <p:txBody>
          <a:bodyPr>
            <a:spAutoFit/>
          </a:bodyPr>
          <a:lstStyle/>
          <a:p>
            <a:pPr>
              <a:spcBef>
                <a:spcPct val="50000"/>
              </a:spcBef>
            </a:pPr>
            <a:r>
              <a:rPr lang="zh-CN" altLang="en-US" sz="1900">
                <a:solidFill>
                  <a:schemeClr val="accent1"/>
                </a:solidFill>
                <a:latin typeface="Arial" charset="0"/>
                <a:ea typeface="黑体" pitchFamily="49" charset="-122"/>
              </a:rPr>
              <a:t>除上述</a:t>
            </a:r>
            <a:r>
              <a:rPr lang="en-US" altLang="zh-CN" sz="1900">
                <a:solidFill>
                  <a:schemeClr val="accent1"/>
                </a:solidFill>
                <a:latin typeface="Arial" charset="0"/>
                <a:ea typeface="黑体" pitchFamily="49" charset="-122"/>
              </a:rPr>
              <a:t>2</a:t>
            </a:r>
            <a:r>
              <a:rPr lang="zh-CN" altLang="en-US" sz="1900">
                <a:solidFill>
                  <a:schemeClr val="accent1"/>
                </a:solidFill>
                <a:latin typeface="Arial" charset="0"/>
                <a:ea typeface="黑体" pitchFamily="49" charset="-122"/>
              </a:rPr>
              <a:t>个任务外，还有一个首要任务！是什么？</a:t>
            </a:r>
          </a:p>
        </p:txBody>
      </p:sp>
      <p:sp>
        <p:nvSpPr>
          <p:cNvPr id="565253" name="Text Box 5"/>
          <p:cNvSpPr txBox="1">
            <a:spLocks noChangeArrowheads="1"/>
          </p:cNvSpPr>
          <p:nvPr/>
        </p:nvSpPr>
        <p:spPr bwMode="auto">
          <a:xfrm>
            <a:off x="904875" y="6234113"/>
            <a:ext cx="6753225" cy="381000"/>
          </a:xfrm>
          <a:prstGeom prst="rect">
            <a:avLst/>
          </a:prstGeom>
          <a:noFill/>
          <a:ln w="12700">
            <a:noFill/>
            <a:miter lim="800000"/>
            <a:headEnd/>
            <a:tailEnd/>
          </a:ln>
          <a:effectLst/>
        </p:spPr>
        <p:txBody>
          <a:bodyPr>
            <a:spAutoFit/>
          </a:bodyPr>
          <a:lstStyle/>
          <a:p>
            <a:pPr>
              <a:spcBef>
                <a:spcPct val="50000"/>
              </a:spcBef>
            </a:pPr>
            <a:r>
              <a:rPr lang="zh-CN" altLang="en-US" sz="1900">
                <a:solidFill>
                  <a:schemeClr val="accent2"/>
                </a:solidFill>
                <a:latin typeface="Arial" charset="0"/>
                <a:ea typeface="黑体" pitchFamily="49" charset="-122"/>
              </a:rPr>
              <a:t>关中断（禁止中断）！即：将中断允许（触发器）标志清</a:t>
            </a:r>
            <a:r>
              <a:rPr lang="en-US" altLang="zh-CN" sz="1900">
                <a:solidFill>
                  <a:schemeClr val="accent2"/>
                </a:solidFill>
                <a:latin typeface="Arial" charset="0"/>
                <a:ea typeface="黑体" pitchFamily="49" charset="-122"/>
              </a:rPr>
              <a:t>0</a:t>
            </a:r>
            <a:r>
              <a:rPr lang="zh-CN" altLang="en-US" sz="1900">
                <a:solidFill>
                  <a:schemeClr val="accent2"/>
                </a:solidFill>
                <a:latin typeface="Arial" charset="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5251">
                                            <p:txEl>
                                              <p:pRg st="2" end="2"/>
                                            </p:txEl>
                                          </p:spTgt>
                                        </p:tgtEl>
                                        <p:attrNameLst>
                                          <p:attrName>style.visibility</p:attrName>
                                        </p:attrNameLst>
                                      </p:cBhvr>
                                      <p:to>
                                        <p:strVal val="visible"/>
                                      </p:to>
                                    </p:set>
                                    <p:animEffect transition="in" filter="blinds(horizontal)">
                                      <p:cBhvr>
                                        <p:cTn id="7" dur="500"/>
                                        <p:tgtEl>
                                          <p:spTgt spid="5652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12" dur="500"/>
                                        <p:tgtEl>
                                          <p:spTgt spid="5652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4" end="4"/>
                                            </p:txEl>
                                          </p:spTgt>
                                        </p:tgtEl>
                                        <p:attrNameLst>
                                          <p:attrName>style.visibility</p:attrName>
                                        </p:attrNameLst>
                                      </p:cBhvr>
                                      <p:to>
                                        <p:strVal val="visible"/>
                                      </p:to>
                                    </p:set>
                                    <p:animEffect transition="in" filter="blinds(horizontal)">
                                      <p:cBhvr>
                                        <p:cTn id="17" dur="500"/>
                                        <p:tgtEl>
                                          <p:spTgt spid="565251">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20" dur="500"/>
                                        <p:tgtEl>
                                          <p:spTgt spid="565251">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65251">
                                            <p:txEl>
                                              <p:pRg st="6" end="6"/>
                                            </p:txEl>
                                          </p:spTgt>
                                        </p:tgtEl>
                                        <p:attrNameLst>
                                          <p:attrName>style.visibility</p:attrName>
                                        </p:attrNameLst>
                                      </p:cBhvr>
                                      <p:to>
                                        <p:strVal val="visible"/>
                                      </p:to>
                                    </p:set>
                                    <p:animEffect transition="in" filter="blinds(horizontal)">
                                      <p:cBhvr>
                                        <p:cTn id="23" dur="500"/>
                                        <p:tgtEl>
                                          <p:spTgt spid="565251">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65251">
                                            <p:txEl>
                                              <p:pRg st="8" end="8"/>
                                            </p:txEl>
                                          </p:spTgt>
                                        </p:tgtEl>
                                        <p:attrNameLst>
                                          <p:attrName>style.visibility</p:attrName>
                                        </p:attrNameLst>
                                      </p:cBhvr>
                                      <p:to>
                                        <p:strVal val="visible"/>
                                      </p:to>
                                    </p:set>
                                    <p:animEffect transition="in" filter="blinds(horizontal)">
                                      <p:cBhvr>
                                        <p:cTn id="28" dur="500"/>
                                        <p:tgtEl>
                                          <p:spTgt spid="565251">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33" dur="500"/>
                                        <p:tgtEl>
                                          <p:spTgt spid="565251">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65251">
                                            <p:txEl>
                                              <p:pRg st="10" end="10"/>
                                            </p:txEl>
                                          </p:spTgt>
                                        </p:tgtEl>
                                        <p:attrNameLst>
                                          <p:attrName>style.visibility</p:attrName>
                                        </p:attrNameLst>
                                      </p:cBhvr>
                                      <p:to>
                                        <p:strVal val="visible"/>
                                      </p:to>
                                    </p:set>
                                    <p:animEffect transition="in" filter="blinds(horizontal)">
                                      <p:cBhvr>
                                        <p:cTn id="38" dur="500"/>
                                        <p:tgtEl>
                                          <p:spTgt spid="565251">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65252"/>
                                        </p:tgtEl>
                                        <p:attrNameLst>
                                          <p:attrName>style.visibility</p:attrName>
                                        </p:attrNameLst>
                                      </p:cBhvr>
                                      <p:to>
                                        <p:strVal val="visible"/>
                                      </p:to>
                                    </p:set>
                                    <p:animEffect transition="in" filter="blinds(horizontal)">
                                      <p:cBhvr>
                                        <p:cTn id="43" dur="500"/>
                                        <p:tgtEl>
                                          <p:spTgt spid="56525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65253"/>
                                        </p:tgtEl>
                                        <p:attrNameLst>
                                          <p:attrName>style.visibility</p:attrName>
                                        </p:attrNameLst>
                                      </p:cBhvr>
                                      <p:to>
                                        <p:strVal val="visible"/>
                                      </p:to>
                                    </p:set>
                                    <p:animEffect transition="in" filter="blinds(horizontal)">
                                      <p:cBhvr>
                                        <p:cTn id="48" dur="500"/>
                                        <p:tgtEl>
                                          <p:spTgt spid="565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p:bldP spid="56525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00100" y="128588"/>
            <a:ext cx="5354638" cy="422275"/>
          </a:xfrm>
        </p:spPr>
        <p:txBody>
          <a:bodyPr/>
          <a:lstStyle/>
          <a:p>
            <a:r>
              <a:rPr lang="zh-CN" altLang="en-US" smtClean="0">
                <a:latin typeface="宋体" charset="-122"/>
                <a:ea typeface="宋体" charset="-122"/>
              </a:rPr>
              <a:t>复习：中断源的识别方法</a:t>
            </a:r>
          </a:p>
        </p:txBody>
      </p:sp>
      <p:sp>
        <p:nvSpPr>
          <p:cNvPr id="256003" name="Rectangle 3"/>
          <p:cNvSpPr>
            <a:spLocks noGrp="1" noChangeArrowheads="1"/>
          </p:cNvSpPr>
          <p:nvPr>
            <p:ph type="body" sz="half" idx="1"/>
          </p:nvPr>
        </p:nvSpPr>
        <p:spPr>
          <a:xfrm>
            <a:off x="228600" y="641350"/>
            <a:ext cx="3497263" cy="4746625"/>
          </a:xfrm>
        </p:spPr>
        <p:txBody>
          <a:bodyPr/>
          <a:lstStyle/>
          <a:p>
            <a:pPr marL="342900" indent="-342900">
              <a:lnSpc>
                <a:spcPct val="105000"/>
              </a:lnSpc>
              <a:spcBef>
                <a:spcPct val="5000"/>
              </a:spcBef>
              <a:buFontTx/>
              <a:buChar char="-"/>
            </a:pPr>
            <a:r>
              <a:rPr lang="zh-CN" altLang="en-US" sz="2000" smtClean="0">
                <a:ea typeface="黑体" pitchFamily="49" charset="-122"/>
              </a:rPr>
              <a:t>软件方法（轮询）</a:t>
            </a:r>
          </a:p>
          <a:p>
            <a:pPr marL="742950" lvl="1" indent="-285750">
              <a:lnSpc>
                <a:spcPct val="105000"/>
              </a:lnSpc>
              <a:spcBef>
                <a:spcPct val="5000"/>
              </a:spcBef>
              <a:buFontTx/>
              <a:buNone/>
            </a:pPr>
            <a:r>
              <a:rPr lang="zh-CN" altLang="en-US" sz="2000" smtClean="0">
                <a:ea typeface="黑体" pitchFamily="49" charset="-122"/>
              </a:rPr>
              <a:t>中断查询程序根据中断</a:t>
            </a:r>
          </a:p>
          <a:p>
            <a:pPr marL="742950" lvl="1" indent="-285750">
              <a:lnSpc>
                <a:spcPct val="105000"/>
              </a:lnSpc>
              <a:spcBef>
                <a:spcPct val="5000"/>
              </a:spcBef>
              <a:buFontTx/>
              <a:buNone/>
            </a:pPr>
            <a:r>
              <a:rPr lang="zh-CN" altLang="en-US" sz="2000" smtClean="0">
                <a:ea typeface="黑体" pitchFamily="49" charset="-122"/>
              </a:rPr>
              <a:t>请求状态，按优先级顺序</a:t>
            </a:r>
          </a:p>
          <a:p>
            <a:pPr marL="742950" lvl="1" indent="-285750">
              <a:lnSpc>
                <a:spcPct val="105000"/>
              </a:lnSpc>
              <a:spcBef>
                <a:spcPct val="5000"/>
              </a:spcBef>
              <a:buFontTx/>
              <a:buNone/>
            </a:pPr>
            <a:r>
              <a:rPr lang="zh-CN" altLang="en-US" sz="2000" smtClean="0">
                <a:ea typeface="黑体" pitchFamily="49" charset="-122"/>
              </a:rPr>
              <a:t>来识别</a:t>
            </a:r>
            <a:endParaRPr lang="en-US" altLang="zh-CN" sz="2000" smtClean="0">
              <a:ea typeface="黑体" pitchFamily="49" charset="-122"/>
            </a:endParaRPr>
          </a:p>
          <a:p>
            <a:pPr marL="742950" lvl="1" indent="-285750">
              <a:lnSpc>
                <a:spcPct val="105000"/>
              </a:lnSpc>
              <a:spcBef>
                <a:spcPct val="5000"/>
              </a:spcBef>
              <a:buFontTx/>
              <a:buNone/>
            </a:pPr>
            <a:r>
              <a:rPr lang="zh-CN" altLang="en-US" sz="2000" smtClean="0">
                <a:solidFill>
                  <a:srgbClr val="D1390F"/>
                </a:solidFill>
                <a:ea typeface="黑体" pitchFamily="49" charset="-122"/>
              </a:rPr>
              <a:t>如：</a:t>
            </a:r>
            <a:r>
              <a:rPr lang="en-US" altLang="zh-CN" sz="2000" smtClean="0">
                <a:solidFill>
                  <a:srgbClr val="D1390F"/>
                </a:solidFill>
                <a:ea typeface="黑体" pitchFamily="49" charset="-122"/>
              </a:rPr>
              <a:t>MIPS</a:t>
            </a:r>
            <a:r>
              <a:rPr lang="zh-CN" altLang="en-US" sz="2000" smtClean="0">
                <a:solidFill>
                  <a:srgbClr val="D1390F"/>
                </a:solidFill>
                <a:ea typeface="黑体" pitchFamily="49" charset="-122"/>
              </a:rPr>
              <a:t>的异常</a:t>
            </a:r>
            <a:r>
              <a:rPr lang="en-US" altLang="zh-CN" sz="2000" smtClean="0">
                <a:solidFill>
                  <a:srgbClr val="D1390F"/>
                </a:solidFill>
                <a:ea typeface="黑体" pitchFamily="49" charset="-122"/>
              </a:rPr>
              <a:t>/</a:t>
            </a:r>
            <a:r>
              <a:rPr lang="zh-CN" altLang="en-US" sz="2000" smtClean="0">
                <a:solidFill>
                  <a:srgbClr val="D1390F"/>
                </a:solidFill>
                <a:ea typeface="黑体" pitchFamily="49" charset="-122"/>
              </a:rPr>
              <a:t>中断</a:t>
            </a:r>
          </a:p>
          <a:p>
            <a:pPr marL="742950" lvl="1" indent="-285750">
              <a:lnSpc>
                <a:spcPct val="105000"/>
              </a:lnSpc>
              <a:spcBef>
                <a:spcPct val="5000"/>
              </a:spcBef>
              <a:buFontTx/>
              <a:buNone/>
            </a:pPr>
            <a:r>
              <a:rPr lang="zh-CN" altLang="en-US" sz="2000" smtClean="0">
                <a:solidFill>
                  <a:srgbClr val="D1390F"/>
                </a:solidFill>
                <a:ea typeface="黑体" pitchFamily="49" charset="-122"/>
              </a:rPr>
              <a:t>查询程序入口为：</a:t>
            </a:r>
          </a:p>
          <a:p>
            <a:pPr marL="742950" lvl="1" indent="-285750">
              <a:lnSpc>
                <a:spcPct val="105000"/>
              </a:lnSpc>
              <a:spcBef>
                <a:spcPct val="5000"/>
              </a:spcBef>
              <a:buFontTx/>
              <a:buNone/>
            </a:pPr>
            <a:r>
              <a:rPr lang="en-US" altLang="zh-CN" sz="2000" smtClean="0">
                <a:solidFill>
                  <a:srgbClr val="D1390F"/>
                </a:solidFill>
                <a:ea typeface="黑体" pitchFamily="49" charset="-122"/>
              </a:rPr>
              <a:t>       0x8000 0180</a:t>
            </a:r>
            <a:endParaRPr lang="zh-CN" altLang="en-US" sz="2000" smtClean="0">
              <a:solidFill>
                <a:srgbClr val="D1390F"/>
              </a:solidFill>
              <a:ea typeface="黑体" pitchFamily="49" charset="-122"/>
            </a:endParaRPr>
          </a:p>
          <a:p>
            <a:pPr marL="342900" indent="-342900">
              <a:lnSpc>
                <a:spcPct val="105000"/>
              </a:lnSpc>
              <a:spcBef>
                <a:spcPct val="5000"/>
              </a:spcBef>
              <a:buFontTx/>
              <a:buChar char="-"/>
            </a:pPr>
            <a:r>
              <a:rPr lang="zh-CN" altLang="en-US" sz="2000" smtClean="0">
                <a:ea typeface="黑体" pitchFamily="49" charset="-122"/>
              </a:rPr>
              <a:t>硬件方法（向量中断）</a:t>
            </a:r>
          </a:p>
          <a:p>
            <a:pPr marL="742950" lvl="1" indent="-285750">
              <a:lnSpc>
                <a:spcPct val="105000"/>
              </a:lnSpc>
              <a:spcBef>
                <a:spcPct val="5000"/>
              </a:spcBef>
              <a:buFontTx/>
              <a:buNone/>
            </a:pPr>
            <a:r>
              <a:rPr lang="zh-CN" altLang="en-US" sz="2000" smtClean="0">
                <a:ea typeface="黑体" pitchFamily="49" charset="-122"/>
              </a:rPr>
              <a:t>将所有中断请求状态送</a:t>
            </a:r>
          </a:p>
          <a:p>
            <a:pPr marL="742950" lvl="1" indent="-285750">
              <a:lnSpc>
                <a:spcPct val="105000"/>
              </a:lnSpc>
              <a:spcBef>
                <a:spcPct val="5000"/>
              </a:spcBef>
              <a:buFontTx/>
              <a:buNone/>
            </a:pPr>
            <a:r>
              <a:rPr lang="zh-CN" altLang="en-US" sz="2000" smtClean="0">
                <a:ea typeface="黑体" pitchFamily="49" charset="-122"/>
              </a:rPr>
              <a:t>到一个排队电路中，根</a:t>
            </a:r>
          </a:p>
          <a:p>
            <a:pPr marL="742950" lvl="1" indent="-285750">
              <a:lnSpc>
                <a:spcPct val="105000"/>
              </a:lnSpc>
              <a:spcBef>
                <a:spcPct val="5000"/>
              </a:spcBef>
              <a:buFontTx/>
              <a:buNone/>
            </a:pPr>
            <a:r>
              <a:rPr lang="zh-CN" altLang="en-US" sz="2000" smtClean="0">
                <a:ea typeface="黑体" pitchFamily="49" charset="-122"/>
              </a:rPr>
              <a:t>据中断优先级识别出最</a:t>
            </a:r>
          </a:p>
          <a:p>
            <a:pPr marL="742950" lvl="1" indent="-285750">
              <a:lnSpc>
                <a:spcPct val="105000"/>
              </a:lnSpc>
              <a:spcBef>
                <a:spcPct val="5000"/>
              </a:spcBef>
              <a:buFontTx/>
              <a:buNone/>
            </a:pPr>
            <a:r>
              <a:rPr lang="zh-CN" altLang="en-US" sz="2000" smtClean="0">
                <a:ea typeface="黑体" pitchFamily="49" charset="-122"/>
              </a:rPr>
              <a:t>高优先级的中断请求</a:t>
            </a:r>
          </a:p>
          <a:p>
            <a:pPr marL="742950" lvl="1" indent="-285750">
              <a:lnSpc>
                <a:spcPct val="105000"/>
              </a:lnSpc>
              <a:spcBef>
                <a:spcPct val="5000"/>
              </a:spcBef>
            </a:pPr>
            <a:r>
              <a:rPr lang="zh-CN" altLang="en-US" sz="2000" smtClean="0">
                <a:solidFill>
                  <a:srgbClr val="D1390F"/>
                </a:solidFill>
                <a:ea typeface="黑体" pitchFamily="49" charset="-122"/>
              </a:rPr>
              <a:t>链式查询（菊花链）</a:t>
            </a:r>
          </a:p>
          <a:p>
            <a:pPr marL="742950" lvl="1" indent="-285750">
              <a:lnSpc>
                <a:spcPct val="105000"/>
              </a:lnSpc>
              <a:spcBef>
                <a:spcPct val="5000"/>
              </a:spcBef>
            </a:pPr>
            <a:r>
              <a:rPr lang="zh-CN" altLang="en-US" sz="2000" smtClean="0">
                <a:solidFill>
                  <a:srgbClr val="D1390F"/>
                </a:solidFill>
                <a:ea typeface="黑体" pitchFamily="49" charset="-122"/>
              </a:rPr>
              <a:t>独立请求（并行判优）</a:t>
            </a:r>
          </a:p>
        </p:txBody>
      </p:sp>
      <p:sp>
        <p:nvSpPr>
          <p:cNvPr id="256005" name="Rectangle 5"/>
          <p:cNvSpPr>
            <a:spLocks noChangeArrowheads="1"/>
          </p:cNvSpPr>
          <p:nvPr/>
        </p:nvSpPr>
        <p:spPr bwMode="auto">
          <a:xfrm>
            <a:off x="568325" y="5527675"/>
            <a:ext cx="7497763" cy="396875"/>
          </a:xfrm>
          <a:prstGeom prst="rect">
            <a:avLst/>
          </a:prstGeom>
          <a:noFill/>
          <a:ln w="12700">
            <a:noFill/>
            <a:miter lim="800000"/>
            <a:headEnd/>
            <a:tailEnd/>
          </a:ln>
          <a:effectLst/>
        </p:spPr>
        <p:txBody>
          <a:bodyPr>
            <a:spAutoFit/>
          </a:bodyPr>
          <a:lstStyle/>
          <a:p>
            <a:r>
              <a:rPr lang="zh-CN" altLang="en-US" sz="2000">
                <a:solidFill>
                  <a:srgbClr val="146C18"/>
                </a:solidFill>
                <a:latin typeface="Arial" charset="0"/>
                <a:ea typeface="黑体" pitchFamily="49" charset="-122"/>
              </a:rPr>
              <a:t>中断控制器中的“</a:t>
            </a:r>
            <a:r>
              <a:rPr lang="zh-CN" altLang="en-US" sz="2000">
                <a:solidFill>
                  <a:srgbClr val="146C18"/>
                </a:solidFill>
                <a:latin typeface="Arial" charset="0"/>
                <a:ea typeface="黑体" pitchFamily="49" charset="-122"/>
                <a:hlinkClick r:id="" action="ppaction://hlinkshowjump?jump=nextslide"/>
              </a:rPr>
              <a:t>中断优先权编码器</a:t>
            </a:r>
            <a:r>
              <a:rPr lang="zh-CN" altLang="en-US" sz="2000">
                <a:solidFill>
                  <a:srgbClr val="146C18"/>
                </a:solidFill>
                <a:latin typeface="Arial" charset="0"/>
                <a:ea typeface="黑体" pitchFamily="49" charset="-122"/>
              </a:rPr>
              <a:t>” 专门用来进行中断源识别</a:t>
            </a:r>
            <a:endParaRPr lang="en-US" altLang="zh-CN" sz="2000">
              <a:solidFill>
                <a:srgbClr val="146C18"/>
              </a:solidFill>
              <a:latin typeface="Arial" charset="0"/>
              <a:ea typeface="黑体" pitchFamily="49" charset="-122"/>
            </a:endParaRPr>
          </a:p>
        </p:txBody>
      </p:sp>
      <p:pic>
        <p:nvPicPr>
          <p:cNvPr id="256006" name="Picture 6" descr="中断查询流程图"/>
          <p:cNvPicPr>
            <a:picLocks noGrp="1" noChangeAspect="1" noChangeArrowheads="1"/>
          </p:cNvPicPr>
          <p:nvPr>
            <p:ph sz="half" idx="2"/>
          </p:nvPr>
        </p:nvPicPr>
        <p:blipFill>
          <a:blip r:embed="rId2"/>
          <a:srcRect/>
          <a:stretch>
            <a:fillRect/>
          </a:stretch>
        </p:blipFill>
        <p:spPr>
          <a:xfrm>
            <a:off x="3690938" y="706438"/>
            <a:ext cx="5238750" cy="4822825"/>
          </a:xfrm>
          <a:noFill/>
        </p:spPr>
      </p:pic>
      <p:sp>
        <p:nvSpPr>
          <p:cNvPr id="256008" name="Text Box 8"/>
          <p:cNvSpPr txBox="1">
            <a:spLocks noChangeArrowheads="1"/>
          </p:cNvSpPr>
          <p:nvPr/>
        </p:nvSpPr>
        <p:spPr bwMode="auto">
          <a:xfrm>
            <a:off x="763588" y="5878513"/>
            <a:ext cx="7432675" cy="701675"/>
          </a:xfrm>
          <a:prstGeom prst="rect">
            <a:avLst/>
          </a:prstGeom>
          <a:noFill/>
          <a:ln w="12700">
            <a:noFill/>
            <a:miter lim="800000"/>
            <a:headEnd/>
            <a:tailEnd/>
          </a:ln>
          <a:effectLst/>
        </p:spPr>
        <p:txBody>
          <a:bodyPr>
            <a:spAutoFit/>
          </a:bodyPr>
          <a:lstStyle/>
          <a:p>
            <a:pPr>
              <a:spcBef>
                <a:spcPct val="50000"/>
              </a:spcBef>
            </a:pPr>
            <a:r>
              <a:rPr lang="zh-CN" altLang="en-US" sz="2000">
                <a:latin typeface="Arial" charset="0"/>
                <a:ea typeface="黑体" pitchFamily="49" charset="-122"/>
              </a:rPr>
              <a:t>注：内部异常和外部中断都有优先级，通常所有内部异常的优先级都比外部中断高。为什么？</a:t>
            </a:r>
          </a:p>
        </p:txBody>
      </p:sp>
      <p:sp>
        <p:nvSpPr>
          <p:cNvPr id="256009" name="Text Box 9"/>
          <p:cNvSpPr txBox="1">
            <a:spLocks noChangeArrowheads="1"/>
          </p:cNvSpPr>
          <p:nvPr/>
        </p:nvSpPr>
        <p:spPr bwMode="auto">
          <a:xfrm>
            <a:off x="7388225" y="4891088"/>
            <a:ext cx="1016000" cy="33655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 action="ppaction://noaction"/>
              </a:rPr>
              <a:t>SKIP</a:t>
            </a:r>
            <a:endParaRPr lang="en-US" altLang="zh-CN">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03">
                                            <p:txEl>
                                              <p:pRg st="1" end="1"/>
                                            </p:txEl>
                                          </p:spTgt>
                                        </p:tgtEl>
                                        <p:attrNameLst>
                                          <p:attrName>style.visibility</p:attrName>
                                        </p:attrNameLst>
                                      </p:cBhvr>
                                      <p:to>
                                        <p:strVal val="visible"/>
                                      </p:to>
                                    </p:set>
                                    <p:animEffect transition="in" filter="blinds(horizontal)">
                                      <p:cBhvr>
                                        <p:cTn id="7" dur="500"/>
                                        <p:tgtEl>
                                          <p:spTgt spid="2560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03">
                                            <p:txEl>
                                              <p:pRg st="2" end="2"/>
                                            </p:txEl>
                                          </p:spTgt>
                                        </p:tgtEl>
                                        <p:attrNameLst>
                                          <p:attrName>style.visibility</p:attrName>
                                        </p:attrNameLst>
                                      </p:cBhvr>
                                      <p:to>
                                        <p:strVal val="visible"/>
                                      </p:to>
                                    </p:set>
                                    <p:animEffect transition="in" filter="blinds(horizontal)">
                                      <p:cBhvr>
                                        <p:cTn id="10" dur="500"/>
                                        <p:tgtEl>
                                          <p:spTgt spid="2560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6003">
                                            <p:txEl>
                                              <p:pRg st="3" end="3"/>
                                            </p:txEl>
                                          </p:spTgt>
                                        </p:tgtEl>
                                        <p:attrNameLst>
                                          <p:attrName>style.visibility</p:attrName>
                                        </p:attrNameLst>
                                      </p:cBhvr>
                                      <p:to>
                                        <p:strVal val="visible"/>
                                      </p:to>
                                    </p:set>
                                    <p:animEffect transition="in" filter="blinds(horizontal)">
                                      <p:cBhvr>
                                        <p:cTn id="13" dur="500"/>
                                        <p:tgtEl>
                                          <p:spTgt spid="25600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56006"/>
                                        </p:tgtEl>
                                        <p:attrNameLst>
                                          <p:attrName>style.visibility</p:attrName>
                                        </p:attrNameLst>
                                      </p:cBhvr>
                                      <p:to>
                                        <p:strVal val="visible"/>
                                      </p:to>
                                    </p:set>
                                    <p:animEffect transition="in" filter="blinds(horizontal)">
                                      <p:cBhvr>
                                        <p:cTn id="18" dur="500"/>
                                        <p:tgtEl>
                                          <p:spTgt spid="2560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56003">
                                            <p:txEl>
                                              <p:pRg st="4" end="4"/>
                                            </p:txEl>
                                          </p:spTgt>
                                        </p:tgtEl>
                                        <p:attrNameLst>
                                          <p:attrName>style.visibility</p:attrName>
                                        </p:attrNameLst>
                                      </p:cBhvr>
                                      <p:to>
                                        <p:strVal val="visible"/>
                                      </p:to>
                                    </p:set>
                                    <p:animEffect transition="in" filter="blinds(horizontal)">
                                      <p:cBhvr>
                                        <p:cTn id="23" dur="500"/>
                                        <p:tgtEl>
                                          <p:spTgt spid="25600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56003">
                                            <p:txEl>
                                              <p:pRg st="5" end="5"/>
                                            </p:txEl>
                                          </p:spTgt>
                                        </p:tgtEl>
                                        <p:attrNameLst>
                                          <p:attrName>style.visibility</p:attrName>
                                        </p:attrNameLst>
                                      </p:cBhvr>
                                      <p:to>
                                        <p:strVal val="visible"/>
                                      </p:to>
                                    </p:set>
                                    <p:animEffect transition="in" filter="blinds(horizontal)">
                                      <p:cBhvr>
                                        <p:cTn id="26" dur="500"/>
                                        <p:tgtEl>
                                          <p:spTgt spid="25600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6003">
                                            <p:txEl>
                                              <p:pRg st="6" end="6"/>
                                            </p:txEl>
                                          </p:spTgt>
                                        </p:tgtEl>
                                        <p:attrNameLst>
                                          <p:attrName>style.visibility</p:attrName>
                                        </p:attrNameLst>
                                      </p:cBhvr>
                                      <p:to>
                                        <p:strVal val="visible"/>
                                      </p:to>
                                    </p:set>
                                    <p:animEffect transition="in" filter="blinds(horizontal)">
                                      <p:cBhvr>
                                        <p:cTn id="29" dur="500"/>
                                        <p:tgtEl>
                                          <p:spTgt spid="25600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56003">
                                            <p:txEl>
                                              <p:pRg st="8" end="8"/>
                                            </p:txEl>
                                          </p:spTgt>
                                        </p:tgtEl>
                                        <p:attrNameLst>
                                          <p:attrName>style.visibility</p:attrName>
                                        </p:attrNameLst>
                                      </p:cBhvr>
                                      <p:to>
                                        <p:strVal val="visible"/>
                                      </p:to>
                                    </p:set>
                                    <p:animEffect transition="in" filter="blinds(horizontal)">
                                      <p:cBhvr>
                                        <p:cTn id="34" dur="500"/>
                                        <p:tgtEl>
                                          <p:spTgt spid="256003">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56003">
                                            <p:txEl>
                                              <p:pRg st="9" end="9"/>
                                            </p:txEl>
                                          </p:spTgt>
                                        </p:tgtEl>
                                        <p:attrNameLst>
                                          <p:attrName>style.visibility</p:attrName>
                                        </p:attrNameLst>
                                      </p:cBhvr>
                                      <p:to>
                                        <p:strVal val="visible"/>
                                      </p:to>
                                    </p:set>
                                    <p:animEffect transition="in" filter="blinds(horizontal)">
                                      <p:cBhvr>
                                        <p:cTn id="37" dur="500"/>
                                        <p:tgtEl>
                                          <p:spTgt spid="256003">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56003">
                                            <p:txEl>
                                              <p:pRg st="10" end="10"/>
                                            </p:txEl>
                                          </p:spTgt>
                                        </p:tgtEl>
                                        <p:attrNameLst>
                                          <p:attrName>style.visibility</p:attrName>
                                        </p:attrNameLst>
                                      </p:cBhvr>
                                      <p:to>
                                        <p:strVal val="visible"/>
                                      </p:to>
                                    </p:set>
                                    <p:animEffect transition="in" filter="blinds(horizontal)">
                                      <p:cBhvr>
                                        <p:cTn id="40" dur="500"/>
                                        <p:tgtEl>
                                          <p:spTgt spid="256003">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56003">
                                            <p:txEl>
                                              <p:pRg st="11" end="11"/>
                                            </p:txEl>
                                          </p:spTgt>
                                        </p:tgtEl>
                                        <p:attrNameLst>
                                          <p:attrName>style.visibility</p:attrName>
                                        </p:attrNameLst>
                                      </p:cBhvr>
                                      <p:to>
                                        <p:strVal val="visible"/>
                                      </p:to>
                                    </p:set>
                                    <p:animEffect transition="in" filter="blinds(horizontal)">
                                      <p:cBhvr>
                                        <p:cTn id="43" dur="500"/>
                                        <p:tgtEl>
                                          <p:spTgt spid="256003">
                                            <p:txEl>
                                              <p:pRg st="11" end="1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56003">
                                            <p:txEl>
                                              <p:pRg st="12" end="12"/>
                                            </p:txEl>
                                          </p:spTgt>
                                        </p:tgtEl>
                                        <p:attrNameLst>
                                          <p:attrName>style.visibility</p:attrName>
                                        </p:attrNameLst>
                                      </p:cBhvr>
                                      <p:to>
                                        <p:strVal val="visible"/>
                                      </p:to>
                                    </p:set>
                                    <p:animEffect transition="in" filter="blinds(horizontal)">
                                      <p:cBhvr>
                                        <p:cTn id="48" dur="500"/>
                                        <p:tgtEl>
                                          <p:spTgt spid="256003">
                                            <p:txEl>
                                              <p:pRg st="12" end="12"/>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56003">
                                            <p:txEl>
                                              <p:pRg st="13" end="13"/>
                                            </p:txEl>
                                          </p:spTgt>
                                        </p:tgtEl>
                                        <p:attrNameLst>
                                          <p:attrName>style.visibility</p:attrName>
                                        </p:attrNameLst>
                                      </p:cBhvr>
                                      <p:to>
                                        <p:strVal val="visible"/>
                                      </p:to>
                                    </p:set>
                                    <p:animEffect transition="in" filter="blinds(horizontal)">
                                      <p:cBhvr>
                                        <p:cTn id="53" dur="500"/>
                                        <p:tgtEl>
                                          <p:spTgt spid="256003">
                                            <p:txEl>
                                              <p:pRg st="13" end="13"/>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56005"/>
                                        </p:tgtEl>
                                        <p:attrNameLst>
                                          <p:attrName>style.visibility</p:attrName>
                                        </p:attrNameLst>
                                      </p:cBhvr>
                                      <p:to>
                                        <p:strVal val="visible"/>
                                      </p:to>
                                    </p:set>
                                    <p:animEffect transition="in" filter="blinds(horizontal)">
                                      <p:cBhvr>
                                        <p:cTn id="58" dur="500"/>
                                        <p:tgtEl>
                                          <p:spTgt spid="25600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56008"/>
                                        </p:tgtEl>
                                        <p:attrNameLst>
                                          <p:attrName>style.visibility</p:attrName>
                                        </p:attrNameLst>
                                      </p:cBhvr>
                                      <p:to>
                                        <p:strVal val="visible"/>
                                      </p:to>
                                    </p:set>
                                    <p:animEffect transition="in" filter="blinds(horizontal)">
                                      <p:cBhvr>
                                        <p:cTn id="63" dur="500"/>
                                        <p:tgtEl>
                                          <p:spTgt spid="25600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56009"/>
                                        </p:tgtEl>
                                        <p:attrNameLst>
                                          <p:attrName>style.visibility</p:attrName>
                                        </p:attrNameLst>
                                      </p:cBhvr>
                                      <p:to>
                                        <p:strVal val="visible"/>
                                      </p:to>
                                    </p:set>
                                    <p:animEffect transition="in" filter="blinds(horizontal)">
                                      <p:cBhvr>
                                        <p:cTn id="68" dur="500"/>
                                        <p:tgtEl>
                                          <p:spTgt spid="256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p:bldP spid="256008" grpId="0"/>
      <p:bldP spid="25600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44500" y="174625"/>
            <a:ext cx="8467725" cy="422275"/>
          </a:xfrm>
        </p:spPr>
        <p:txBody>
          <a:bodyPr/>
          <a:lstStyle/>
          <a:p>
            <a:r>
              <a:rPr lang="en-US" altLang="zh-CN" dirty="0" smtClean="0">
                <a:ea typeface="宋体" panose="02010600030101010101" pitchFamily="2" charset="-122"/>
                <a:cs typeface="Arial" panose="020B0604020202020204" pitchFamily="34" charset="0"/>
              </a:rPr>
              <a:t>MIPS</a:t>
            </a:r>
            <a:r>
              <a:rPr lang="zh-CN" altLang="en-US" dirty="0" smtClean="0">
                <a:ea typeface="宋体" panose="02010600030101010101" pitchFamily="2" charset="-122"/>
                <a:cs typeface="Arial" panose="020B0604020202020204" pitchFamily="34" charset="0"/>
              </a:rPr>
              <a:t>中断系统  </a:t>
            </a:r>
            <a:r>
              <a:rPr lang="en-US" altLang="zh-CN" dirty="0" smtClean="0">
                <a:ea typeface="宋体" panose="02010600030101010101" pitchFamily="2" charset="-122"/>
                <a:cs typeface="Arial" panose="020B0604020202020204" pitchFamily="34" charset="0"/>
              </a:rPr>
              <a:t>(ARM, RISC-V</a:t>
            </a:r>
            <a:r>
              <a:rPr lang="zh-CN" altLang="en-US" dirty="0" smtClean="0">
                <a:ea typeface="宋体" panose="02010600030101010101" pitchFamily="2" charset="-122"/>
                <a:cs typeface="Arial" panose="020B0604020202020204" pitchFamily="34" charset="0"/>
              </a:rPr>
              <a:t>类似）</a:t>
            </a:r>
          </a:p>
        </p:txBody>
      </p:sp>
      <p:sp>
        <p:nvSpPr>
          <p:cNvPr id="342020" name="Rectangle 4"/>
          <p:cNvSpPr>
            <a:spLocks noChangeArrowheads="1"/>
          </p:cNvSpPr>
          <p:nvPr/>
        </p:nvSpPr>
        <p:spPr bwMode="auto">
          <a:xfrm>
            <a:off x="93423" y="596900"/>
            <a:ext cx="9060302" cy="626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lvl="0" indent="0">
              <a:buNone/>
            </a:pPr>
            <a:r>
              <a:rPr lang="zh-CN" altLang="en-US" sz="2000" dirty="0" smtClean="0">
                <a:solidFill>
                  <a:srgbClr val="0000FF"/>
                </a:solidFill>
                <a:ea typeface="黑体" pitchFamily="49" charset="-122"/>
                <a:cs typeface="Arial" charset="0"/>
              </a:rPr>
              <a:t>中断请求</a:t>
            </a:r>
            <a:r>
              <a:rPr lang="en-US" altLang="zh-CN" sz="2000" dirty="0" smtClean="0">
                <a:solidFill>
                  <a:srgbClr val="0000FF"/>
                </a:solidFill>
                <a:ea typeface="黑体" pitchFamily="49" charset="-122"/>
                <a:cs typeface="Arial" charset="0"/>
              </a:rPr>
              <a:t>: </a:t>
            </a:r>
            <a:r>
              <a:rPr lang="en-US" altLang="zh-CN" dirty="0" smtClean="0"/>
              <a:t> CPU</a:t>
            </a:r>
            <a:r>
              <a:rPr lang="zh-CN" altLang="zh-CN" dirty="0"/>
              <a:t>每条指令指令结束时，检查是否有中断请求，即</a:t>
            </a:r>
            <a:r>
              <a:rPr lang="en-US" altLang="zh-CN" dirty="0"/>
              <a:t>:</a:t>
            </a:r>
            <a:r>
              <a:rPr lang="zh-CN" altLang="zh-CN" dirty="0"/>
              <a:t>判断</a:t>
            </a:r>
            <a:r>
              <a:rPr lang="en-US" altLang="zh-CN" dirty="0"/>
              <a:t>ISR</a:t>
            </a:r>
            <a:r>
              <a:rPr lang="zh-CN" altLang="zh-CN" dirty="0"/>
              <a:t>是否为</a:t>
            </a:r>
            <a:r>
              <a:rPr lang="en-US" altLang="zh-CN" dirty="0"/>
              <a:t>1</a:t>
            </a:r>
            <a:r>
              <a:rPr lang="en-US" altLang="zh-CN" dirty="0" smtClean="0"/>
              <a:t>?(</a:t>
            </a:r>
            <a:r>
              <a:rPr lang="zh-CN" altLang="en-US" dirty="0" smtClean="0">
                <a:solidFill>
                  <a:srgbClr val="C00000"/>
                </a:solidFill>
              </a:rPr>
              <a:t>硬件完成</a:t>
            </a:r>
            <a:r>
              <a:rPr lang="en-US" altLang="zh-CN" dirty="0" smtClean="0"/>
              <a:t>)</a:t>
            </a:r>
            <a:endParaRPr lang="zh-CN" altLang="zh-CN" dirty="0"/>
          </a:p>
          <a:p>
            <a:pPr marL="0" indent="0">
              <a:buNone/>
            </a:pPr>
            <a:r>
              <a:rPr lang="en-US" altLang="zh-CN" sz="2000" dirty="0">
                <a:solidFill>
                  <a:srgbClr val="0000FF"/>
                </a:solidFill>
                <a:ea typeface="黑体" pitchFamily="49" charset="-122"/>
                <a:cs typeface="Arial" charset="0"/>
              </a:rPr>
              <a:t>CPU</a:t>
            </a:r>
            <a:r>
              <a:rPr lang="zh-CN" altLang="en-US" sz="2000" dirty="0" smtClean="0">
                <a:solidFill>
                  <a:srgbClr val="0000FF"/>
                </a:solidFill>
                <a:ea typeface="黑体" pitchFamily="49" charset="-122"/>
                <a:cs typeface="Arial" charset="0"/>
              </a:rPr>
              <a:t>响应</a:t>
            </a:r>
            <a:r>
              <a:rPr lang="en-US" altLang="zh-CN" sz="2000" dirty="0" smtClean="0">
                <a:solidFill>
                  <a:srgbClr val="0000FF"/>
                </a:solidFill>
                <a:ea typeface="黑体" pitchFamily="49" charset="-122"/>
                <a:cs typeface="Arial" charset="0"/>
                <a:sym typeface="Wingdings" panose="05000000000000000000" pitchFamily="2" charset="2"/>
              </a:rPr>
              <a:t>: </a:t>
            </a:r>
            <a:r>
              <a:rPr lang="zh-CN" altLang="en-US" dirty="0">
                <a:sym typeface="Wingdings" panose="05000000000000000000" pitchFamily="2" charset="2"/>
              </a:rPr>
              <a:t>如</a:t>
            </a:r>
            <a:r>
              <a:rPr lang="zh-CN" altLang="zh-CN" dirty="0"/>
              <a:t>果有中断请求，即</a:t>
            </a:r>
            <a:r>
              <a:rPr lang="en-US" altLang="zh-CN" dirty="0"/>
              <a:t>ISR=1</a:t>
            </a:r>
            <a:r>
              <a:rPr lang="zh-CN" altLang="zh-CN" dirty="0"/>
              <a:t>，则保存断点</a:t>
            </a:r>
            <a:r>
              <a:rPr lang="en-US" altLang="zh-CN" dirty="0"/>
              <a:t>(</a:t>
            </a:r>
            <a:r>
              <a:rPr lang="en-US" altLang="zh-CN" dirty="0" smtClean="0"/>
              <a:t>PC</a:t>
            </a:r>
            <a:r>
              <a:rPr lang="zh-CN" altLang="zh-CN" dirty="0" smtClean="0"/>
              <a:t>），</a:t>
            </a:r>
            <a:r>
              <a:rPr lang="zh-CN" altLang="zh-CN" dirty="0"/>
              <a:t>并转到</a:t>
            </a:r>
            <a:r>
              <a:rPr lang="zh-CN" altLang="zh-CN" dirty="0" smtClean="0"/>
              <a:t>中断服务程序</a:t>
            </a:r>
            <a:r>
              <a:rPr lang="zh-CN" altLang="en-US" dirty="0"/>
              <a:t>。</a:t>
            </a:r>
            <a:r>
              <a:rPr lang="en-US" altLang="zh-CN" dirty="0" smtClean="0"/>
              <a:t>(</a:t>
            </a:r>
            <a:r>
              <a:rPr lang="zh-CN" altLang="en-US" dirty="0" smtClean="0">
                <a:solidFill>
                  <a:srgbClr val="C00000"/>
                </a:solidFill>
              </a:rPr>
              <a:t>硬件完成</a:t>
            </a:r>
            <a:r>
              <a:rPr lang="en-US" altLang="zh-CN" dirty="0" smtClean="0"/>
              <a:t>)</a:t>
            </a:r>
            <a:endParaRPr lang="zh-CN" altLang="zh-CN" dirty="0"/>
          </a:p>
          <a:p>
            <a:pPr marL="800100" lvl="2" indent="0">
              <a:buNone/>
            </a:pPr>
            <a:r>
              <a:rPr lang="en-US" altLang="zh-CN" dirty="0" smtClean="0">
                <a:solidFill>
                  <a:schemeClr val="tx2">
                    <a:lumMod val="75000"/>
                    <a:lumOff val="25000"/>
                  </a:schemeClr>
                </a:solidFill>
              </a:rPr>
              <a:t>EPC</a:t>
            </a:r>
            <a:r>
              <a:rPr lang="en-US" altLang="zh-CN" dirty="0" smtClean="0">
                <a:solidFill>
                  <a:schemeClr val="tx2">
                    <a:lumMod val="75000"/>
                    <a:lumOff val="25000"/>
                  </a:schemeClr>
                </a:solidFill>
                <a:sym typeface="Wingdings" panose="05000000000000000000" pitchFamily="2" charset="2"/>
              </a:rPr>
              <a:t></a:t>
            </a:r>
            <a:r>
              <a:rPr lang="en-US" altLang="zh-CN" dirty="0" smtClean="0">
                <a:solidFill>
                  <a:schemeClr val="tx2">
                    <a:lumMod val="75000"/>
                    <a:lumOff val="25000"/>
                  </a:schemeClr>
                </a:solidFill>
              </a:rPr>
              <a:t>PC</a:t>
            </a:r>
          </a:p>
          <a:p>
            <a:pPr marL="800100" lvl="2" indent="0">
              <a:buNone/>
            </a:pPr>
            <a:r>
              <a:rPr lang="en-US" altLang="zh-CN" dirty="0">
                <a:solidFill>
                  <a:schemeClr val="tx2">
                    <a:lumMod val="75000"/>
                    <a:lumOff val="25000"/>
                  </a:schemeClr>
                </a:solidFill>
              </a:rPr>
              <a:t>ESR</a:t>
            </a:r>
            <a:r>
              <a:rPr lang="en-US" altLang="zh-CN" dirty="0">
                <a:solidFill>
                  <a:schemeClr val="tx2">
                    <a:lumMod val="75000"/>
                    <a:lumOff val="25000"/>
                  </a:schemeClr>
                </a:solidFill>
                <a:sym typeface="Wingdings" panose="05000000000000000000" pitchFamily="2" charset="2"/>
              </a:rPr>
              <a:t></a:t>
            </a:r>
            <a:r>
              <a:rPr lang="en-US" altLang="zh-CN" dirty="0">
                <a:solidFill>
                  <a:schemeClr val="tx2">
                    <a:lumMod val="75000"/>
                    <a:lumOff val="25000"/>
                  </a:schemeClr>
                </a:solidFill>
              </a:rPr>
              <a:t>SR                       </a:t>
            </a:r>
            <a:r>
              <a:rPr lang="en-US" altLang="zh-CN" dirty="0" smtClean="0"/>
              <a:t>; Status </a:t>
            </a:r>
            <a:r>
              <a:rPr lang="en-US" altLang="zh-CN" dirty="0" err="1" smtClean="0"/>
              <a:t>Rigister</a:t>
            </a:r>
            <a:endParaRPr lang="en-US" altLang="zh-CN" dirty="0" smtClean="0">
              <a:solidFill>
                <a:schemeClr val="tx2">
                  <a:lumMod val="75000"/>
                  <a:lumOff val="25000"/>
                </a:schemeClr>
              </a:solidFill>
            </a:endParaRPr>
          </a:p>
          <a:p>
            <a:pPr marL="800100" lvl="2" indent="0">
              <a:buNone/>
            </a:pPr>
            <a:r>
              <a:rPr lang="en-US" altLang="zh-CN" dirty="0" smtClean="0">
                <a:solidFill>
                  <a:schemeClr val="tx2">
                    <a:lumMod val="75000"/>
                    <a:lumOff val="25000"/>
                  </a:schemeClr>
                </a:solidFill>
              </a:rPr>
              <a:t>PC</a:t>
            </a:r>
            <a:r>
              <a:rPr lang="en-US" altLang="zh-CN" dirty="0" smtClean="0">
                <a:solidFill>
                  <a:schemeClr val="tx2">
                    <a:lumMod val="75000"/>
                    <a:lumOff val="25000"/>
                  </a:schemeClr>
                </a:solidFill>
                <a:sym typeface="Wingdings" panose="05000000000000000000" pitchFamily="2" charset="2"/>
              </a:rPr>
              <a:t></a:t>
            </a:r>
            <a:r>
              <a:rPr lang="en-US" altLang="zh-CN" dirty="0">
                <a:solidFill>
                  <a:schemeClr val="tx2">
                    <a:lumMod val="75000"/>
                    <a:lumOff val="25000"/>
                  </a:schemeClr>
                </a:solidFill>
              </a:rPr>
              <a:t> 0x8000 </a:t>
            </a:r>
            <a:r>
              <a:rPr lang="en-US" altLang="zh-CN" dirty="0" smtClean="0">
                <a:solidFill>
                  <a:schemeClr val="tx2">
                    <a:lumMod val="75000"/>
                    <a:lumOff val="25000"/>
                  </a:schemeClr>
                </a:solidFill>
              </a:rPr>
              <a:t>0180</a:t>
            </a:r>
          </a:p>
          <a:p>
            <a:pPr marL="0" lvl="0" indent="0">
              <a:buNone/>
            </a:pPr>
            <a:r>
              <a:rPr lang="zh-CN" altLang="en-US" sz="2000" dirty="0" smtClean="0">
                <a:solidFill>
                  <a:srgbClr val="0000FF"/>
                </a:solidFill>
                <a:ea typeface="黑体" pitchFamily="49" charset="-122"/>
                <a:cs typeface="Arial" charset="0"/>
              </a:rPr>
              <a:t>中断处理</a:t>
            </a:r>
            <a:r>
              <a:rPr lang="en-US" altLang="zh-CN" sz="2000" dirty="0" smtClean="0">
                <a:solidFill>
                  <a:srgbClr val="0000FF"/>
                </a:solidFill>
                <a:ea typeface="黑体" pitchFamily="49" charset="-122"/>
                <a:cs typeface="Arial" charset="0"/>
              </a:rPr>
              <a:t>: </a:t>
            </a:r>
            <a:r>
              <a:rPr lang="zh-CN" altLang="en-US" dirty="0"/>
              <a:t> </a:t>
            </a:r>
            <a:r>
              <a:rPr lang="zh-CN" altLang="en-US" dirty="0" smtClean="0"/>
              <a:t>中断服务程序，</a:t>
            </a:r>
            <a:r>
              <a:rPr lang="zh-CN" altLang="en-US" dirty="0" smtClean="0">
                <a:solidFill>
                  <a:srgbClr val="C00000"/>
                </a:solidFill>
              </a:rPr>
              <a:t>软件</a:t>
            </a:r>
            <a:endParaRPr lang="en-US" altLang="zh-CN" dirty="0" smtClean="0">
              <a:solidFill>
                <a:srgbClr val="C00000"/>
              </a:solidFill>
            </a:endParaRPr>
          </a:p>
          <a:p>
            <a:pPr marL="0" indent="0">
              <a:buNone/>
            </a:pPr>
            <a:r>
              <a:rPr lang="zh-CN" altLang="en-US" sz="2000" dirty="0">
                <a:solidFill>
                  <a:srgbClr val="0000FF"/>
                </a:solidFill>
                <a:ea typeface="黑体" pitchFamily="49" charset="-122"/>
                <a:cs typeface="Arial" charset="0"/>
              </a:rPr>
              <a:t>中断</a:t>
            </a:r>
            <a:r>
              <a:rPr lang="zh-CN" altLang="en-US" sz="2000" dirty="0" smtClean="0">
                <a:solidFill>
                  <a:srgbClr val="0000FF"/>
                </a:solidFill>
                <a:ea typeface="黑体" pitchFamily="49" charset="-122"/>
                <a:cs typeface="Arial" charset="0"/>
              </a:rPr>
              <a:t>返回</a:t>
            </a:r>
            <a:r>
              <a:rPr lang="en-US" altLang="zh-CN" sz="2000" dirty="0" smtClean="0">
                <a:solidFill>
                  <a:srgbClr val="0000FF"/>
                </a:solidFill>
                <a:ea typeface="黑体" pitchFamily="49" charset="-122"/>
                <a:cs typeface="Arial" charset="0"/>
              </a:rPr>
              <a:t>:  </a:t>
            </a:r>
            <a:r>
              <a:rPr lang="zh-CN" altLang="zh-CN" dirty="0" smtClean="0"/>
              <a:t>中断服务程序</a:t>
            </a:r>
            <a:r>
              <a:rPr lang="zh-CN" altLang="zh-CN" dirty="0"/>
              <a:t>结束时，在</a:t>
            </a:r>
            <a:r>
              <a:rPr lang="zh-CN" altLang="zh-CN" dirty="0" smtClean="0"/>
              <a:t>最后安排</a:t>
            </a:r>
            <a:r>
              <a:rPr lang="zh-CN" altLang="zh-CN" dirty="0"/>
              <a:t>一条中断返回指令</a:t>
            </a:r>
            <a:r>
              <a:rPr lang="en-US" altLang="zh-CN" dirty="0" err="1" smtClean="0"/>
              <a:t>eret</a:t>
            </a:r>
            <a:r>
              <a:rPr lang="zh-CN" altLang="zh-CN" dirty="0" smtClean="0"/>
              <a:t>。</a:t>
            </a:r>
            <a:r>
              <a:rPr lang="en-US" altLang="zh-CN" dirty="0" err="1" smtClean="0"/>
              <a:t>eret</a:t>
            </a:r>
            <a:r>
              <a:rPr lang="en-US" altLang="zh-CN" dirty="0" smtClean="0"/>
              <a:t> </a:t>
            </a:r>
            <a:r>
              <a:rPr lang="zh-CN" altLang="en-US" dirty="0" smtClean="0"/>
              <a:t>指令</a:t>
            </a:r>
            <a:r>
              <a:rPr lang="en-US" altLang="zh-CN" dirty="0" smtClean="0"/>
              <a:t>: </a:t>
            </a:r>
            <a:r>
              <a:rPr lang="en-US" altLang="zh-CN" dirty="0" smtClean="0">
                <a:solidFill>
                  <a:schemeClr val="tx2">
                    <a:lumMod val="50000"/>
                    <a:lumOff val="50000"/>
                  </a:schemeClr>
                </a:solidFill>
              </a:rPr>
              <a:t>PC</a:t>
            </a:r>
            <a:r>
              <a:rPr lang="en-US" altLang="zh-CN" dirty="0" smtClean="0">
                <a:solidFill>
                  <a:schemeClr val="tx2">
                    <a:lumMod val="50000"/>
                    <a:lumOff val="50000"/>
                  </a:schemeClr>
                </a:solidFill>
                <a:sym typeface="Wingdings" panose="05000000000000000000" pitchFamily="2" charset="2"/>
              </a:rPr>
              <a:t>EPC</a:t>
            </a:r>
          </a:p>
          <a:p>
            <a:pPr marL="800100" lvl="2" indent="0">
              <a:buNone/>
            </a:pPr>
            <a:r>
              <a:rPr lang="en-US" altLang="zh-CN" dirty="0" smtClean="0">
                <a:solidFill>
                  <a:schemeClr val="tx2">
                    <a:lumMod val="50000"/>
                    <a:lumOff val="50000"/>
                  </a:schemeClr>
                </a:solidFill>
                <a:sym typeface="Wingdings" panose="05000000000000000000" pitchFamily="2" charset="2"/>
              </a:rPr>
              <a:t>                                                                                                                     SRESR</a:t>
            </a:r>
          </a:p>
          <a:p>
            <a:pPr marL="800100" lvl="2" indent="0">
              <a:buNone/>
            </a:pPr>
            <a:endParaRPr lang="en-US" altLang="zh-CN" dirty="0" smtClean="0">
              <a:sym typeface="Wingdings" panose="05000000000000000000" pitchFamily="2" charset="2"/>
            </a:endParaRPr>
          </a:p>
        </p:txBody>
      </p:sp>
      <p:sp>
        <p:nvSpPr>
          <p:cNvPr id="342023" name="Text Box 7"/>
          <p:cNvSpPr txBox="1">
            <a:spLocks noChangeArrowheads="1"/>
          </p:cNvSpPr>
          <p:nvPr/>
        </p:nvSpPr>
        <p:spPr bwMode="auto">
          <a:xfrm>
            <a:off x="93423" y="3353813"/>
            <a:ext cx="8724878" cy="323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marL="0" lvl="1" indent="0">
              <a:lnSpc>
                <a:spcPts val="1500"/>
              </a:lnSpc>
              <a:spcBef>
                <a:spcPct val="35000"/>
              </a:spcBef>
            </a:pPr>
            <a:r>
              <a:rPr lang="zh-CN" altLang="en-US" dirty="0" smtClean="0">
                <a:solidFill>
                  <a:schemeClr val="tx2">
                    <a:lumMod val="75000"/>
                    <a:lumOff val="25000"/>
                  </a:schemeClr>
                </a:solidFill>
              </a:rPr>
              <a:t>中断服务程序</a:t>
            </a:r>
            <a:endParaRPr lang="en-US" altLang="zh-CN" dirty="0" smtClean="0">
              <a:solidFill>
                <a:schemeClr val="tx2">
                  <a:lumMod val="75000"/>
                  <a:lumOff val="25000"/>
                </a:schemeClr>
              </a:solidFill>
            </a:endParaRPr>
          </a:p>
          <a:p>
            <a:pPr marL="0" lvl="1" indent="0">
              <a:lnSpc>
                <a:spcPts val="1100"/>
              </a:lnSpc>
              <a:spcBef>
                <a:spcPct val="35000"/>
              </a:spcBef>
            </a:pPr>
            <a:r>
              <a:rPr lang="en-US" altLang="zh-CN" dirty="0" smtClean="0">
                <a:solidFill>
                  <a:schemeClr val="tx2">
                    <a:lumMod val="75000"/>
                    <a:lumOff val="25000"/>
                  </a:schemeClr>
                </a:solidFill>
              </a:rPr>
              <a:t>0x8000 0180</a:t>
            </a:r>
            <a:r>
              <a:rPr lang="zh-CN" altLang="en-US" dirty="0" smtClean="0">
                <a:solidFill>
                  <a:schemeClr val="tx2">
                    <a:lumMod val="75000"/>
                    <a:lumOff val="25000"/>
                  </a:schemeClr>
                </a:solidFill>
              </a:rPr>
              <a:t>： </a:t>
            </a:r>
            <a:r>
              <a:rPr lang="en-US" altLang="zh-CN" dirty="0">
                <a:solidFill>
                  <a:schemeClr val="tx2">
                    <a:lumMod val="75000"/>
                    <a:lumOff val="25000"/>
                  </a:schemeClr>
                </a:solidFill>
              </a:rPr>
              <a:t> </a:t>
            </a:r>
            <a:r>
              <a:rPr lang="en-US" altLang="zh-CN" dirty="0" err="1" smtClean="0">
                <a:solidFill>
                  <a:schemeClr val="tx2">
                    <a:lumMod val="75000"/>
                    <a:lumOff val="25000"/>
                  </a:schemeClr>
                </a:solidFill>
              </a:rPr>
              <a:t>lw</a:t>
            </a:r>
            <a:r>
              <a:rPr lang="en-US" altLang="zh-CN" dirty="0" smtClean="0">
                <a:solidFill>
                  <a:schemeClr val="tx2">
                    <a:lumMod val="75000"/>
                    <a:lumOff val="25000"/>
                  </a:schemeClr>
                </a:solidFill>
              </a:rPr>
              <a:t>    $3, cause(r0) </a:t>
            </a:r>
            <a:r>
              <a:rPr lang="zh-CN" altLang="en-US" dirty="0">
                <a:solidFill>
                  <a:schemeClr val="tx2">
                    <a:lumMod val="75000"/>
                    <a:lumOff val="25000"/>
                  </a:schemeClr>
                </a:solidFill>
              </a:rPr>
              <a:t>；根据</a:t>
            </a:r>
            <a:r>
              <a:rPr lang="en-US" altLang="zh-CN" dirty="0">
                <a:solidFill>
                  <a:schemeClr val="accent2"/>
                </a:solidFill>
                <a:ea typeface="黑体" panose="02010609060101010101" pitchFamily="49" charset="-122"/>
              </a:rPr>
              <a:t>cause </a:t>
            </a:r>
            <a:r>
              <a:rPr lang="zh-CN" altLang="en-US" dirty="0">
                <a:solidFill>
                  <a:schemeClr val="accent2"/>
                </a:solidFill>
                <a:ea typeface="黑体" panose="02010609060101010101" pitchFamily="49" charset="-122"/>
              </a:rPr>
              <a:t>转到相应的中断处理部分</a:t>
            </a:r>
            <a:endParaRPr lang="en-US" altLang="zh-CN" dirty="0" smtClean="0">
              <a:solidFill>
                <a:schemeClr val="tx2">
                  <a:lumMod val="75000"/>
                  <a:lumOff val="25000"/>
                </a:schemeClr>
              </a:solidFill>
            </a:endParaRPr>
          </a:p>
          <a:p>
            <a:pPr marL="0" lvl="1" indent="0">
              <a:lnSpc>
                <a:spcPts val="1100"/>
              </a:lnSpc>
              <a:spcBef>
                <a:spcPct val="35000"/>
              </a:spcBef>
            </a:pPr>
            <a:r>
              <a:rPr lang="en-US" altLang="zh-CN" dirty="0">
                <a:solidFill>
                  <a:schemeClr val="tx2">
                    <a:lumMod val="75000"/>
                    <a:lumOff val="25000"/>
                  </a:schemeClr>
                </a:solidFill>
              </a:rPr>
              <a:t> </a:t>
            </a:r>
            <a:r>
              <a:rPr lang="en-US" altLang="zh-CN" dirty="0" smtClean="0">
                <a:solidFill>
                  <a:schemeClr val="tx2">
                    <a:lumMod val="75000"/>
                    <a:lumOff val="25000"/>
                  </a:schemeClr>
                </a:solidFill>
              </a:rPr>
              <a:t>                         add $1, $3, #0</a:t>
            </a:r>
          </a:p>
          <a:p>
            <a:pPr marL="0" lvl="1" indent="0">
              <a:lnSpc>
                <a:spcPts val="1100"/>
              </a:lnSpc>
              <a:spcBef>
                <a:spcPct val="35000"/>
              </a:spcBef>
            </a:pPr>
            <a:r>
              <a:rPr lang="en-US" altLang="zh-CN" dirty="0">
                <a:solidFill>
                  <a:schemeClr val="tx2">
                    <a:lumMod val="75000"/>
                    <a:lumOff val="25000"/>
                  </a:schemeClr>
                </a:solidFill>
              </a:rPr>
              <a:t>	 </a:t>
            </a:r>
            <a:r>
              <a:rPr lang="en-US" altLang="zh-CN" dirty="0" smtClean="0">
                <a:solidFill>
                  <a:schemeClr val="tx2">
                    <a:lumMod val="75000"/>
                    <a:lumOff val="25000"/>
                  </a:schemeClr>
                </a:solidFill>
              </a:rPr>
              <a:t>        </a:t>
            </a:r>
            <a:r>
              <a:rPr lang="zh-CN" altLang="en-US" dirty="0" smtClean="0">
                <a:solidFill>
                  <a:schemeClr val="tx2">
                    <a:lumMod val="75000"/>
                    <a:lumOff val="25000"/>
                  </a:schemeClr>
                </a:solidFill>
              </a:rPr>
              <a:t> </a:t>
            </a:r>
            <a:r>
              <a:rPr lang="en-US" altLang="zh-CN" dirty="0" err="1" smtClean="0">
                <a:solidFill>
                  <a:schemeClr val="tx2">
                    <a:lumMod val="75000"/>
                    <a:lumOff val="25000"/>
                  </a:schemeClr>
                </a:solidFill>
              </a:rPr>
              <a:t>xori</a:t>
            </a:r>
            <a:r>
              <a:rPr lang="en-US" altLang="zh-CN" dirty="0" smtClean="0">
                <a:solidFill>
                  <a:schemeClr val="tx2">
                    <a:lumMod val="75000"/>
                    <a:lumOff val="25000"/>
                  </a:schemeClr>
                </a:solidFill>
              </a:rPr>
              <a:t>  $1,  #0x0001</a:t>
            </a:r>
            <a:endParaRPr lang="en-US" altLang="zh-CN" dirty="0" smtClean="0">
              <a:solidFill>
                <a:schemeClr val="accent2"/>
              </a:solidFill>
              <a:ea typeface="黑体" panose="02010609060101010101" pitchFamily="49" charset="-122"/>
            </a:endParaRPr>
          </a:p>
          <a:p>
            <a:pPr marL="0" lvl="1" indent="0">
              <a:lnSpc>
                <a:spcPts val="1100"/>
              </a:lnSpc>
              <a:spcBef>
                <a:spcPct val="35000"/>
              </a:spcBef>
            </a:pPr>
            <a:r>
              <a:rPr lang="en-US" altLang="zh-CN" dirty="0" smtClean="0">
                <a:solidFill>
                  <a:schemeClr val="accent2"/>
                </a:solidFill>
                <a:ea typeface="黑体" panose="02010609060101010101" pitchFamily="49" charset="-122"/>
              </a:rPr>
              <a:t>                          </a:t>
            </a:r>
            <a:r>
              <a:rPr lang="en-US" altLang="zh-CN" dirty="0" err="1" smtClean="0">
                <a:solidFill>
                  <a:schemeClr val="accent2"/>
                </a:solidFill>
                <a:ea typeface="黑体" panose="02010609060101010101" pitchFamily="49" charset="-122"/>
              </a:rPr>
              <a:t>beq</a:t>
            </a:r>
            <a:r>
              <a:rPr lang="en-US" altLang="zh-CN" dirty="0" smtClean="0">
                <a:solidFill>
                  <a:schemeClr val="accent2"/>
                </a:solidFill>
                <a:ea typeface="黑体" panose="02010609060101010101" pitchFamily="49" charset="-122"/>
              </a:rPr>
              <a:t>  $1, #0x0001 ,  </a:t>
            </a:r>
            <a:r>
              <a:rPr lang="en-US" altLang="zh-CN" dirty="0" err="1" smtClean="0">
                <a:solidFill>
                  <a:schemeClr val="accent2"/>
                </a:solidFill>
                <a:ea typeface="黑体" panose="02010609060101010101" pitchFamily="49" charset="-122"/>
              </a:rPr>
              <a:t>key_int</a:t>
            </a:r>
            <a:endParaRPr lang="en-US" altLang="zh-CN" dirty="0" smtClean="0">
              <a:solidFill>
                <a:schemeClr val="accent2"/>
              </a:solidFill>
              <a:ea typeface="黑体" panose="02010609060101010101" pitchFamily="49" charset="-122"/>
            </a:endParaRPr>
          </a:p>
          <a:p>
            <a:pPr marL="0" lvl="1" indent="0">
              <a:lnSpc>
                <a:spcPts val="1100"/>
              </a:lnSpc>
              <a:spcBef>
                <a:spcPct val="35000"/>
              </a:spcBef>
            </a:pPr>
            <a:r>
              <a:rPr lang="en-US" altLang="zh-CN" dirty="0" smtClean="0">
                <a:solidFill>
                  <a:schemeClr val="accent2"/>
                </a:solidFill>
                <a:ea typeface="黑体" panose="02010609060101010101" pitchFamily="49" charset="-122"/>
              </a:rPr>
              <a:t>                          add $1, $3, #0</a:t>
            </a:r>
          </a:p>
          <a:p>
            <a:pPr marL="0" lvl="1" indent="0">
              <a:lnSpc>
                <a:spcPts val="1100"/>
              </a:lnSpc>
              <a:spcBef>
                <a:spcPct val="35000"/>
              </a:spcBef>
            </a:pPr>
            <a:r>
              <a:rPr lang="en-US" altLang="zh-CN" dirty="0">
                <a:solidFill>
                  <a:schemeClr val="accent2"/>
                </a:solidFill>
                <a:ea typeface="黑体" panose="02010609060101010101" pitchFamily="49" charset="-122"/>
              </a:rPr>
              <a:t> </a:t>
            </a:r>
            <a:r>
              <a:rPr lang="en-US" altLang="zh-CN" dirty="0" smtClean="0">
                <a:solidFill>
                  <a:schemeClr val="accent2"/>
                </a:solidFill>
                <a:ea typeface="黑体" panose="02010609060101010101" pitchFamily="49" charset="-122"/>
              </a:rPr>
              <a:t>                         </a:t>
            </a:r>
            <a:r>
              <a:rPr lang="en-US" altLang="zh-CN" dirty="0" err="1" smtClean="0">
                <a:solidFill>
                  <a:schemeClr val="accent2"/>
                </a:solidFill>
                <a:ea typeface="黑体" panose="02010609060101010101" pitchFamily="49" charset="-122"/>
              </a:rPr>
              <a:t>xor</a:t>
            </a:r>
            <a:r>
              <a:rPr lang="en-US" altLang="zh-CN" dirty="0" smtClean="0">
                <a:solidFill>
                  <a:schemeClr val="accent2"/>
                </a:solidFill>
                <a:ea typeface="黑体" panose="02010609060101010101" pitchFamily="49" charset="-122"/>
              </a:rPr>
              <a:t>   $1, #0x0004</a:t>
            </a:r>
          </a:p>
          <a:p>
            <a:pPr marL="0" lvl="1" indent="0">
              <a:lnSpc>
                <a:spcPts val="1100"/>
              </a:lnSpc>
              <a:spcBef>
                <a:spcPct val="35000"/>
              </a:spcBef>
            </a:pPr>
            <a:r>
              <a:rPr lang="en-US" altLang="zh-CN" dirty="0">
                <a:solidFill>
                  <a:schemeClr val="accent2"/>
                </a:solidFill>
                <a:ea typeface="黑体" panose="02010609060101010101" pitchFamily="49" charset="-122"/>
              </a:rPr>
              <a:t> </a:t>
            </a:r>
            <a:r>
              <a:rPr lang="en-US" altLang="zh-CN" dirty="0" smtClean="0">
                <a:solidFill>
                  <a:schemeClr val="accent2"/>
                </a:solidFill>
                <a:ea typeface="黑体" panose="02010609060101010101" pitchFamily="49" charset="-122"/>
              </a:rPr>
              <a:t>                         </a:t>
            </a:r>
            <a:r>
              <a:rPr lang="en-US" altLang="zh-CN" dirty="0" err="1" smtClean="0">
                <a:solidFill>
                  <a:schemeClr val="accent2"/>
                </a:solidFill>
                <a:ea typeface="黑体" panose="02010609060101010101" pitchFamily="49" charset="-122"/>
              </a:rPr>
              <a:t>beq</a:t>
            </a:r>
            <a:r>
              <a:rPr lang="en-US" altLang="zh-CN" dirty="0">
                <a:solidFill>
                  <a:schemeClr val="accent2"/>
                </a:solidFill>
                <a:ea typeface="黑体" panose="02010609060101010101" pitchFamily="49" charset="-122"/>
              </a:rPr>
              <a:t> </a:t>
            </a:r>
            <a:r>
              <a:rPr lang="en-US" altLang="zh-CN" dirty="0" smtClean="0">
                <a:solidFill>
                  <a:schemeClr val="accent2"/>
                </a:solidFill>
                <a:ea typeface="黑体" panose="02010609060101010101" pitchFamily="49" charset="-122"/>
              </a:rPr>
              <a:t> $1 , #0x0004,   </a:t>
            </a:r>
            <a:r>
              <a:rPr lang="en-US" altLang="zh-CN" dirty="0" err="1" smtClean="0">
                <a:solidFill>
                  <a:schemeClr val="accent2"/>
                </a:solidFill>
                <a:ea typeface="黑体" panose="02010609060101010101" pitchFamily="49" charset="-122"/>
              </a:rPr>
              <a:t>miss_page</a:t>
            </a:r>
            <a:endParaRPr lang="en-US" altLang="zh-CN" dirty="0" smtClean="0">
              <a:solidFill>
                <a:schemeClr val="accent2"/>
              </a:solidFill>
              <a:ea typeface="黑体" panose="02010609060101010101" pitchFamily="49" charset="-122"/>
            </a:endParaRPr>
          </a:p>
          <a:p>
            <a:pPr marL="0" lvl="1" indent="0">
              <a:lnSpc>
                <a:spcPts val="1100"/>
              </a:lnSpc>
              <a:spcBef>
                <a:spcPct val="35000"/>
              </a:spcBef>
            </a:pPr>
            <a:r>
              <a:rPr lang="en-US" altLang="zh-CN" dirty="0">
                <a:solidFill>
                  <a:schemeClr val="tx2">
                    <a:lumMod val="75000"/>
                    <a:lumOff val="25000"/>
                  </a:schemeClr>
                </a:solidFill>
              </a:rPr>
              <a:t> </a:t>
            </a:r>
            <a:r>
              <a:rPr lang="en-US" altLang="zh-CN" dirty="0" smtClean="0">
                <a:solidFill>
                  <a:schemeClr val="tx2">
                    <a:lumMod val="75000"/>
                    <a:lumOff val="25000"/>
                  </a:schemeClr>
                </a:solidFill>
              </a:rPr>
              <a:t>                         .….….</a:t>
            </a:r>
          </a:p>
          <a:p>
            <a:pPr marL="0" lvl="1" indent="0">
              <a:lnSpc>
                <a:spcPts val="1100"/>
              </a:lnSpc>
              <a:spcBef>
                <a:spcPct val="35000"/>
              </a:spcBef>
            </a:pPr>
            <a:r>
              <a:rPr lang="en-US" altLang="zh-CN" dirty="0" err="1" smtClean="0">
                <a:solidFill>
                  <a:schemeClr val="tx2">
                    <a:lumMod val="75000"/>
                    <a:lumOff val="25000"/>
                  </a:schemeClr>
                </a:solidFill>
              </a:rPr>
              <a:t>key_int</a:t>
            </a:r>
            <a:r>
              <a:rPr lang="en-US" altLang="zh-CN" dirty="0" smtClean="0">
                <a:solidFill>
                  <a:schemeClr val="tx2">
                    <a:lumMod val="75000"/>
                    <a:lumOff val="25000"/>
                  </a:schemeClr>
                </a:solidFill>
              </a:rPr>
              <a:t>:             ……..</a:t>
            </a:r>
          </a:p>
          <a:p>
            <a:pPr marL="0" lvl="1" indent="0">
              <a:lnSpc>
                <a:spcPts val="1100"/>
              </a:lnSpc>
              <a:spcBef>
                <a:spcPct val="35000"/>
              </a:spcBef>
            </a:pPr>
            <a:endParaRPr lang="en-US" altLang="zh-CN" dirty="0" smtClean="0">
              <a:solidFill>
                <a:schemeClr val="tx2">
                  <a:lumMod val="75000"/>
                  <a:lumOff val="25000"/>
                </a:schemeClr>
              </a:solidFill>
            </a:endParaRPr>
          </a:p>
          <a:p>
            <a:pPr marL="0" lvl="1" indent="0">
              <a:lnSpc>
                <a:spcPts val="1100"/>
              </a:lnSpc>
              <a:spcBef>
                <a:spcPct val="35000"/>
              </a:spcBef>
            </a:pPr>
            <a:r>
              <a:rPr lang="en-US" altLang="zh-CN" dirty="0" err="1">
                <a:solidFill>
                  <a:schemeClr val="tx2">
                    <a:lumMod val="75000"/>
                    <a:lumOff val="25000"/>
                  </a:schemeClr>
                </a:solidFill>
              </a:rPr>
              <a:t>m</a:t>
            </a:r>
            <a:r>
              <a:rPr lang="en-US" altLang="zh-CN" dirty="0" err="1" smtClean="0">
                <a:solidFill>
                  <a:schemeClr val="tx2">
                    <a:lumMod val="75000"/>
                    <a:lumOff val="25000"/>
                  </a:schemeClr>
                </a:solidFill>
              </a:rPr>
              <a:t>iss_page</a:t>
            </a:r>
            <a:r>
              <a:rPr lang="en-US" altLang="zh-CN" dirty="0" smtClean="0">
                <a:solidFill>
                  <a:schemeClr val="tx2">
                    <a:lumMod val="75000"/>
                    <a:lumOff val="25000"/>
                  </a:schemeClr>
                </a:solidFill>
              </a:rPr>
              <a:t>:      ………   </a:t>
            </a:r>
          </a:p>
          <a:p>
            <a:pPr marL="0" lvl="1" indent="0">
              <a:lnSpc>
                <a:spcPts val="1100"/>
              </a:lnSpc>
              <a:spcBef>
                <a:spcPct val="35000"/>
              </a:spcBef>
            </a:pPr>
            <a:r>
              <a:rPr lang="en-US" altLang="zh-CN" dirty="0">
                <a:solidFill>
                  <a:schemeClr val="tx2">
                    <a:lumMod val="75000"/>
                    <a:lumOff val="25000"/>
                  </a:schemeClr>
                </a:solidFill>
              </a:rPr>
              <a:t> </a:t>
            </a:r>
            <a:r>
              <a:rPr lang="en-US" altLang="zh-CN" dirty="0" smtClean="0">
                <a:solidFill>
                  <a:schemeClr val="tx2">
                    <a:lumMod val="75000"/>
                    <a:lumOff val="25000"/>
                  </a:schemeClr>
                </a:solidFill>
              </a:rPr>
              <a:t>                         ………</a:t>
            </a:r>
            <a:endParaRPr lang="en-US" altLang="zh-CN" dirty="0">
              <a:solidFill>
                <a:schemeClr val="tx2">
                  <a:lumMod val="75000"/>
                  <a:lumOff val="25000"/>
                </a:schemeClr>
              </a:solidFill>
            </a:endParaRPr>
          </a:p>
          <a:p>
            <a:pPr marL="0" lvl="1" indent="0">
              <a:lnSpc>
                <a:spcPts val="1100"/>
              </a:lnSpc>
              <a:spcBef>
                <a:spcPct val="35000"/>
              </a:spcBef>
            </a:pPr>
            <a:r>
              <a:rPr lang="en-US" altLang="zh-CN" dirty="0" smtClean="0">
                <a:solidFill>
                  <a:schemeClr val="tx2">
                    <a:lumMod val="75000"/>
                    <a:lumOff val="25000"/>
                  </a:schemeClr>
                </a:solidFill>
              </a:rPr>
              <a:t>	          </a:t>
            </a:r>
            <a:r>
              <a:rPr lang="en-US" altLang="zh-CN" dirty="0" err="1" smtClean="0">
                <a:solidFill>
                  <a:schemeClr val="tx2">
                    <a:lumMod val="75000"/>
                    <a:lumOff val="25000"/>
                  </a:schemeClr>
                </a:solidFill>
              </a:rPr>
              <a:t>eret</a:t>
            </a:r>
            <a:endParaRPr lang="en-US" altLang="zh-CN" dirty="0" smtClean="0">
              <a:solidFill>
                <a:schemeClr val="tx2">
                  <a:lumMod val="75000"/>
                  <a:lumOff val="25000"/>
                </a:schemeClr>
              </a:solidFill>
            </a:endParaRPr>
          </a:p>
        </p:txBody>
      </p:sp>
      <p:sp>
        <p:nvSpPr>
          <p:cNvPr id="2" name="灯片编号占位符 1"/>
          <p:cNvSpPr>
            <a:spLocks noGrp="1"/>
          </p:cNvSpPr>
          <p:nvPr>
            <p:ph type="sldNum" sz="quarter" idx="4294967295"/>
          </p:nvPr>
        </p:nvSpPr>
        <p:spPr/>
        <p:txBody>
          <a:bodyPr/>
          <a:lstStyle/>
          <a:p>
            <a:fld id="{70802E8F-0752-4B92-8D61-85EF13D2DB20}" type="slidenum">
              <a:rPr lang="zh-CN" altLang="en-US" smtClean="0"/>
              <a:pPr/>
              <a:t>46</a:t>
            </a:fld>
            <a:endParaRPr lang="zh-CN" altLang="en-US"/>
          </a:p>
        </p:txBody>
      </p:sp>
      <p:sp>
        <p:nvSpPr>
          <p:cNvPr id="3" name="文本框 2"/>
          <p:cNvSpPr txBox="1"/>
          <p:nvPr/>
        </p:nvSpPr>
        <p:spPr>
          <a:xfrm>
            <a:off x="4979915" y="5844440"/>
            <a:ext cx="2059723" cy="830997"/>
          </a:xfrm>
          <a:prstGeom prst="rect">
            <a:avLst/>
          </a:prstGeom>
          <a:noFill/>
        </p:spPr>
        <p:txBody>
          <a:bodyPr wrap="square" rtlCol="0">
            <a:spAutoFit/>
          </a:bodyPr>
          <a:lstStyle/>
          <a:p>
            <a:r>
              <a:rPr lang="zh-CN" altLang="en-US" dirty="0" smtClean="0"/>
              <a:t>课后思考：</a:t>
            </a:r>
            <a:endParaRPr lang="en-US" altLang="zh-CN" dirty="0" smtClean="0"/>
          </a:p>
          <a:p>
            <a:r>
              <a:rPr lang="zh-CN" altLang="en-US" dirty="0" smtClean="0"/>
              <a:t>如何修改数据通路，完成中断功能</a:t>
            </a:r>
            <a:endParaRPr lang="zh-CN" altLang="en-US" dirty="0"/>
          </a:p>
        </p:txBody>
      </p:sp>
      <p:pic>
        <p:nvPicPr>
          <p:cNvPr id="5" name="图片 4"/>
          <p:cNvPicPr>
            <a:picLocks noChangeAspect="1"/>
          </p:cNvPicPr>
          <p:nvPr/>
        </p:nvPicPr>
        <p:blipFill>
          <a:blip r:embed="rId2"/>
          <a:stretch>
            <a:fillRect/>
          </a:stretch>
        </p:blipFill>
        <p:spPr>
          <a:xfrm>
            <a:off x="4822915" y="1637219"/>
            <a:ext cx="3857625" cy="676275"/>
          </a:xfrm>
          <a:prstGeom prst="rect">
            <a:avLst/>
          </a:prstGeom>
        </p:spPr>
      </p:pic>
      <p:pic>
        <p:nvPicPr>
          <p:cNvPr id="8" name="图片 7"/>
          <p:cNvPicPr>
            <a:picLocks noChangeAspect="1"/>
          </p:cNvPicPr>
          <p:nvPr/>
        </p:nvPicPr>
        <p:blipFill>
          <a:blip r:embed="rId3"/>
          <a:stretch>
            <a:fillRect/>
          </a:stretch>
        </p:blipFill>
        <p:spPr>
          <a:xfrm>
            <a:off x="6989017" y="3799840"/>
            <a:ext cx="1727976" cy="2693035"/>
          </a:xfrm>
          <a:prstGeom prst="rect">
            <a:avLst/>
          </a:prstGeom>
        </p:spPr>
      </p:pic>
    </p:spTree>
    <p:extLst>
      <p:ext uri="{BB962C8B-B14F-4D97-AF65-F5344CB8AC3E}">
        <p14:creationId xmlns:p14="http://schemas.microsoft.com/office/powerpoint/2010/main" val="247946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42023"/>
                                        </p:tgtEl>
                                        <p:attrNameLst>
                                          <p:attrName>style.visibility</p:attrName>
                                        </p:attrNameLst>
                                      </p:cBhvr>
                                      <p:to>
                                        <p:strVal val="visible"/>
                                      </p:to>
                                    </p:set>
                                    <p:animEffect transition="in" filter="blinds(horizontal)">
                                      <p:cBhvr>
                                        <p:cTn id="11" dur="500"/>
                                        <p:tgtEl>
                                          <p:spTgt spid="3420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3"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165100"/>
            <a:ext cx="8001000" cy="422275"/>
          </a:xfrm>
        </p:spPr>
        <p:txBody>
          <a:bodyPr/>
          <a:lstStyle/>
          <a:p>
            <a:r>
              <a:rPr lang="en-US" altLang="zh-CN" smtClean="0">
                <a:ea typeface="宋体" charset="-122"/>
              </a:rPr>
              <a:t>8086/8088</a:t>
            </a:r>
            <a:r>
              <a:rPr lang="zh-CN" altLang="en-US" smtClean="0">
                <a:ea typeface="宋体" charset="-122"/>
              </a:rPr>
              <a:t>的中断向量表</a:t>
            </a:r>
          </a:p>
        </p:txBody>
      </p:sp>
      <p:sp>
        <p:nvSpPr>
          <p:cNvPr id="80899" name="Rectangle 3"/>
          <p:cNvSpPr>
            <a:spLocks noChangeArrowheads="1"/>
          </p:cNvSpPr>
          <p:nvPr/>
        </p:nvSpPr>
        <p:spPr bwMode="auto">
          <a:xfrm>
            <a:off x="349250" y="742950"/>
            <a:ext cx="8266113" cy="784225"/>
          </a:xfrm>
          <a:prstGeom prst="rect">
            <a:avLst/>
          </a:prstGeom>
          <a:noFill/>
          <a:ln w="9525">
            <a:noFill/>
            <a:miter lim="800000"/>
            <a:headEnd/>
            <a:tailEnd/>
          </a:ln>
          <a:effectLst/>
        </p:spPr>
        <p:txBody>
          <a:bodyPr>
            <a:spAutoFit/>
          </a:bodyPr>
          <a:lstStyle/>
          <a:p>
            <a:pPr eaLnBrk="1" hangingPunct="1">
              <a:lnSpc>
                <a:spcPct val="120000"/>
              </a:lnSpc>
              <a:spcBef>
                <a:spcPct val="20000"/>
              </a:spcBef>
            </a:pPr>
            <a:r>
              <a:rPr kumimoji="1" lang="zh-CN" altLang="en-US" sz="1900">
                <a:solidFill>
                  <a:schemeClr val="accent2"/>
                </a:solidFill>
                <a:latin typeface="Arial" charset="0"/>
                <a:ea typeface="黑体" pitchFamily="49" charset="-122"/>
                <a:cs typeface="Arial" charset="0"/>
              </a:rPr>
              <a:t>中断向量表，也称中断入口地址表（或异常表），位于</a:t>
            </a:r>
            <a:r>
              <a:rPr kumimoji="1" lang="en-US" altLang="zh-CN" sz="1900">
                <a:solidFill>
                  <a:schemeClr val="accent2"/>
                </a:solidFill>
                <a:latin typeface="Arial" charset="0"/>
                <a:ea typeface="黑体" pitchFamily="49" charset="-122"/>
                <a:cs typeface="Arial" charset="0"/>
              </a:rPr>
              <a:t>0000H</a:t>
            </a:r>
            <a:r>
              <a:rPr kumimoji="1" lang="zh-CN" altLang="en-US" sz="1900">
                <a:solidFill>
                  <a:schemeClr val="accent2"/>
                </a:solidFill>
                <a:latin typeface="Arial" charset="0"/>
                <a:ea typeface="黑体" pitchFamily="49" charset="-122"/>
                <a:cs typeface="Arial" charset="0"/>
              </a:rPr>
              <a:t>～</a:t>
            </a:r>
            <a:r>
              <a:rPr kumimoji="1" lang="en-US" altLang="zh-CN" sz="1900">
                <a:solidFill>
                  <a:schemeClr val="accent2"/>
                </a:solidFill>
                <a:latin typeface="Arial" charset="0"/>
                <a:ea typeface="黑体" pitchFamily="49" charset="-122"/>
                <a:cs typeface="Arial" charset="0"/>
              </a:rPr>
              <a:t>03FFH</a:t>
            </a:r>
            <a:r>
              <a:rPr kumimoji="1" lang="zh-CN" altLang="en-US" sz="1900">
                <a:solidFill>
                  <a:schemeClr val="accent2"/>
                </a:solidFill>
                <a:latin typeface="Arial" charset="0"/>
                <a:ea typeface="黑体" pitchFamily="49" charset="-122"/>
                <a:cs typeface="Arial" charset="0"/>
              </a:rPr>
              <a:t>。共</a:t>
            </a:r>
            <a:r>
              <a:rPr kumimoji="1" lang="en-US" altLang="zh-CN" sz="1900">
                <a:solidFill>
                  <a:schemeClr val="accent2"/>
                </a:solidFill>
                <a:latin typeface="Arial" charset="0"/>
                <a:ea typeface="黑体" pitchFamily="49" charset="-122"/>
                <a:cs typeface="Arial" charset="0"/>
              </a:rPr>
              <a:t>256</a:t>
            </a:r>
            <a:r>
              <a:rPr kumimoji="1" lang="zh-CN" altLang="en-US" sz="1900">
                <a:solidFill>
                  <a:schemeClr val="accent2"/>
                </a:solidFill>
                <a:latin typeface="Arial" charset="0"/>
                <a:ea typeface="黑体" pitchFamily="49" charset="-122"/>
                <a:cs typeface="Arial" charset="0"/>
              </a:rPr>
              <a:t>组，每组占四个字节 </a:t>
            </a:r>
            <a:r>
              <a:rPr kumimoji="1" lang="en-US" altLang="zh-CN" sz="1900">
                <a:solidFill>
                  <a:schemeClr val="accent2"/>
                </a:solidFill>
                <a:latin typeface="Arial" charset="0"/>
                <a:ea typeface="黑体" pitchFamily="49" charset="-122"/>
                <a:cs typeface="Arial" charset="0"/>
              </a:rPr>
              <a:t>CS:IP  </a:t>
            </a:r>
            <a:r>
              <a:rPr kumimoji="1" lang="zh-CN" altLang="en-US" sz="1900">
                <a:solidFill>
                  <a:schemeClr val="accent2"/>
                </a:solidFill>
                <a:latin typeface="Arial" charset="0"/>
                <a:ea typeface="黑体" pitchFamily="49" charset="-122"/>
                <a:cs typeface="Arial" charset="0"/>
              </a:rPr>
              <a:t>。向量地址</a:t>
            </a:r>
            <a:r>
              <a:rPr kumimoji="1" lang="en-US" altLang="zh-CN" sz="1900">
                <a:solidFill>
                  <a:schemeClr val="accent2"/>
                </a:solidFill>
                <a:latin typeface="Arial" charset="0"/>
                <a:ea typeface="黑体" pitchFamily="49" charset="-122"/>
                <a:cs typeface="Arial" charset="0"/>
              </a:rPr>
              <a:t>=</a:t>
            </a:r>
            <a:r>
              <a:rPr kumimoji="1" lang="zh-CN" altLang="en-US" sz="1900">
                <a:solidFill>
                  <a:schemeClr val="accent2"/>
                </a:solidFill>
                <a:latin typeface="Arial" charset="0"/>
                <a:ea typeface="黑体" pitchFamily="49" charset="-122"/>
                <a:cs typeface="Arial" charset="0"/>
              </a:rPr>
              <a:t>中断类型号</a:t>
            </a:r>
            <a:r>
              <a:rPr kumimoji="1" lang="en-US" altLang="zh-CN" sz="1900">
                <a:solidFill>
                  <a:schemeClr val="accent2"/>
                </a:solidFill>
                <a:latin typeface="Arial" charset="0"/>
                <a:ea typeface="黑体" pitchFamily="49" charset="-122"/>
                <a:cs typeface="Arial" charset="0"/>
              </a:rPr>
              <a:t>x4</a:t>
            </a:r>
          </a:p>
        </p:txBody>
      </p:sp>
      <p:sp>
        <p:nvSpPr>
          <p:cNvPr id="80900" name="Rectangle 4"/>
          <p:cNvSpPr>
            <a:spLocks noChangeArrowheads="1"/>
          </p:cNvSpPr>
          <p:nvPr/>
        </p:nvSpPr>
        <p:spPr bwMode="auto">
          <a:xfrm>
            <a:off x="4514850" y="1643063"/>
            <a:ext cx="2757488" cy="2824162"/>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80901" name="Line 5"/>
          <p:cNvSpPr>
            <a:spLocks noChangeShapeType="1"/>
          </p:cNvSpPr>
          <p:nvPr/>
        </p:nvSpPr>
        <p:spPr bwMode="auto">
          <a:xfrm>
            <a:off x="4516438" y="2071688"/>
            <a:ext cx="2755900" cy="0"/>
          </a:xfrm>
          <a:prstGeom prst="line">
            <a:avLst/>
          </a:prstGeom>
          <a:noFill/>
          <a:ln w="9525">
            <a:solidFill>
              <a:schemeClr val="tx1"/>
            </a:solidFill>
            <a:round/>
            <a:headEnd/>
            <a:tailEnd/>
          </a:ln>
          <a:effectLst/>
        </p:spPr>
        <p:txBody>
          <a:bodyPr/>
          <a:lstStyle/>
          <a:p>
            <a:endParaRPr lang="zh-CN" altLang="en-US"/>
          </a:p>
        </p:txBody>
      </p:sp>
      <p:sp>
        <p:nvSpPr>
          <p:cNvPr id="80902" name="Line 6"/>
          <p:cNvSpPr>
            <a:spLocks noChangeShapeType="1"/>
          </p:cNvSpPr>
          <p:nvPr/>
        </p:nvSpPr>
        <p:spPr bwMode="auto">
          <a:xfrm>
            <a:off x="4533900" y="2479675"/>
            <a:ext cx="2755900" cy="0"/>
          </a:xfrm>
          <a:prstGeom prst="line">
            <a:avLst/>
          </a:prstGeom>
          <a:noFill/>
          <a:ln w="9525">
            <a:solidFill>
              <a:schemeClr val="tx1"/>
            </a:solidFill>
            <a:round/>
            <a:headEnd/>
            <a:tailEnd/>
          </a:ln>
          <a:effectLst/>
        </p:spPr>
        <p:txBody>
          <a:bodyPr/>
          <a:lstStyle/>
          <a:p>
            <a:endParaRPr lang="zh-CN" altLang="en-US"/>
          </a:p>
        </p:txBody>
      </p:sp>
      <p:sp>
        <p:nvSpPr>
          <p:cNvPr id="80903" name="Line 7"/>
          <p:cNvSpPr>
            <a:spLocks noChangeShapeType="1"/>
          </p:cNvSpPr>
          <p:nvPr/>
        </p:nvSpPr>
        <p:spPr bwMode="auto">
          <a:xfrm>
            <a:off x="4516438" y="3616325"/>
            <a:ext cx="2755900" cy="0"/>
          </a:xfrm>
          <a:prstGeom prst="line">
            <a:avLst/>
          </a:prstGeom>
          <a:noFill/>
          <a:ln w="9525">
            <a:solidFill>
              <a:schemeClr val="tx1"/>
            </a:solidFill>
            <a:round/>
            <a:headEnd/>
            <a:tailEnd/>
          </a:ln>
          <a:effectLst/>
        </p:spPr>
        <p:txBody>
          <a:bodyPr/>
          <a:lstStyle/>
          <a:p>
            <a:endParaRPr lang="zh-CN" altLang="en-US"/>
          </a:p>
        </p:txBody>
      </p:sp>
      <p:sp>
        <p:nvSpPr>
          <p:cNvPr id="80904" name="Line 8"/>
          <p:cNvSpPr>
            <a:spLocks noChangeShapeType="1"/>
          </p:cNvSpPr>
          <p:nvPr/>
        </p:nvSpPr>
        <p:spPr bwMode="auto">
          <a:xfrm>
            <a:off x="4518025" y="4052888"/>
            <a:ext cx="2755900" cy="0"/>
          </a:xfrm>
          <a:prstGeom prst="line">
            <a:avLst/>
          </a:prstGeom>
          <a:noFill/>
          <a:ln w="9525">
            <a:solidFill>
              <a:schemeClr val="tx1"/>
            </a:solidFill>
            <a:round/>
            <a:headEnd/>
            <a:tailEnd/>
          </a:ln>
          <a:effectLst/>
        </p:spPr>
        <p:txBody>
          <a:bodyPr/>
          <a:lstStyle/>
          <a:p>
            <a:endParaRPr lang="zh-CN" altLang="en-US"/>
          </a:p>
        </p:txBody>
      </p:sp>
      <p:sp>
        <p:nvSpPr>
          <p:cNvPr id="80905" name="Line 9"/>
          <p:cNvSpPr>
            <a:spLocks noChangeShapeType="1"/>
          </p:cNvSpPr>
          <p:nvPr/>
        </p:nvSpPr>
        <p:spPr bwMode="auto">
          <a:xfrm>
            <a:off x="5199063" y="3021013"/>
            <a:ext cx="11112" cy="481012"/>
          </a:xfrm>
          <a:prstGeom prst="line">
            <a:avLst/>
          </a:prstGeom>
          <a:noFill/>
          <a:ln w="38100">
            <a:solidFill>
              <a:schemeClr val="tx1"/>
            </a:solidFill>
            <a:prstDash val="sysDot"/>
            <a:round/>
            <a:headEnd/>
            <a:tailEnd/>
          </a:ln>
          <a:effectLst/>
        </p:spPr>
        <p:txBody>
          <a:bodyPr/>
          <a:lstStyle/>
          <a:p>
            <a:endParaRPr lang="zh-CN" altLang="en-US"/>
          </a:p>
        </p:txBody>
      </p:sp>
      <p:sp>
        <p:nvSpPr>
          <p:cNvPr id="80906" name="Text Box 10"/>
          <p:cNvSpPr txBox="1">
            <a:spLocks noChangeArrowheads="1"/>
          </p:cNvSpPr>
          <p:nvPr/>
        </p:nvSpPr>
        <p:spPr bwMode="auto">
          <a:xfrm>
            <a:off x="4727575" y="1617663"/>
            <a:ext cx="1169988"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a:ea typeface="宋体" charset="-122"/>
              </a:rPr>
              <a:t>CS:IP</a:t>
            </a:r>
          </a:p>
        </p:txBody>
      </p:sp>
      <p:sp>
        <p:nvSpPr>
          <p:cNvPr id="80907" name="Text Box 11"/>
          <p:cNvSpPr txBox="1">
            <a:spLocks noChangeArrowheads="1"/>
          </p:cNvSpPr>
          <p:nvPr/>
        </p:nvSpPr>
        <p:spPr bwMode="auto">
          <a:xfrm>
            <a:off x="4745038" y="2022475"/>
            <a:ext cx="1169987"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a:ea typeface="宋体" charset="-122"/>
              </a:rPr>
              <a:t>CS:IP</a:t>
            </a:r>
          </a:p>
        </p:txBody>
      </p:sp>
      <p:sp>
        <p:nvSpPr>
          <p:cNvPr id="80908" name="Text Box 12"/>
          <p:cNvSpPr txBox="1">
            <a:spLocks noChangeArrowheads="1"/>
          </p:cNvSpPr>
          <p:nvPr/>
        </p:nvSpPr>
        <p:spPr bwMode="auto">
          <a:xfrm>
            <a:off x="4767263" y="3584575"/>
            <a:ext cx="1169987"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a:ea typeface="宋体" charset="-122"/>
              </a:rPr>
              <a:t>CS:IP</a:t>
            </a:r>
          </a:p>
        </p:txBody>
      </p:sp>
      <p:sp>
        <p:nvSpPr>
          <p:cNvPr id="80909" name="Text Box 13"/>
          <p:cNvSpPr txBox="1">
            <a:spLocks noChangeArrowheads="1"/>
          </p:cNvSpPr>
          <p:nvPr/>
        </p:nvSpPr>
        <p:spPr bwMode="auto">
          <a:xfrm>
            <a:off x="4768850" y="4021138"/>
            <a:ext cx="1169988"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a:ea typeface="宋体" charset="-122"/>
              </a:rPr>
              <a:t>CS:IP</a:t>
            </a:r>
          </a:p>
        </p:txBody>
      </p:sp>
      <p:sp>
        <p:nvSpPr>
          <p:cNvPr id="566286" name="Text Box 14"/>
          <p:cNvSpPr txBox="1">
            <a:spLocks noChangeArrowheads="1"/>
          </p:cNvSpPr>
          <p:nvPr/>
        </p:nvSpPr>
        <p:spPr bwMode="auto">
          <a:xfrm>
            <a:off x="377825" y="1606550"/>
            <a:ext cx="3359150" cy="2252663"/>
          </a:xfrm>
          <a:prstGeom prst="rect">
            <a:avLst/>
          </a:prstGeom>
          <a:noFill/>
          <a:ln w="9525">
            <a:noFill/>
            <a:miter lim="800000"/>
            <a:headEnd/>
            <a:tailEnd/>
          </a:ln>
          <a:effectLst/>
        </p:spPr>
        <p:txBody>
          <a:bodyPr>
            <a:spAutoFit/>
          </a:bodyPr>
          <a:lstStyle/>
          <a:p>
            <a:pPr eaLnBrk="1" hangingPunct="1">
              <a:lnSpc>
                <a:spcPct val="110000"/>
              </a:lnSpc>
              <a:spcBef>
                <a:spcPct val="10000"/>
              </a:spcBef>
            </a:pPr>
            <a:r>
              <a:rPr kumimoji="1" lang="zh-CN" altLang="en-US" sz="2000">
                <a:latin typeface="Arial" charset="0"/>
                <a:ea typeface="宋体" charset="-122"/>
                <a:cs typeface="Arial" charset="0"/>
              </a:rPr>
              <a:t>例</a:t>
            </a:r>
            <a:r>
              <a:rPr kumimoji="1" lang="en-US" altLang="zh-CN" sz="2000">
                <a:latin typeface="Arial" charset="0"/>
                <a:ea typeface="宋体" charset="-122"/>
                <a:cs typeface="Arial" charset="0"/>
              </a:rPr>
              <a:t>1</a:t>
            </a:r>
            <a:r>
              <a:rPr kumimoji="1" lang="zh-CN" altLang="en-US" sz="2000">
                <a:latin typeface="Arial" charset="0"/>
                <a:ea typeface="宋体" charset="-122"/>
                <a:cs typeface="Arial" charset="0"/>
              </a:rPr>
              <a:t>：除法错的中断类型号</a:t>
            </a:r>
          </a:p>
          <a:p>
            <a:pPr eaLnBrk="1" hangingPunct="1">
              <a:lnSpc>
                <a:spcPct val="110000"/>
              </a:lnSpc>
              <a:spcBef>
                <a:spcPct val="10000"/>
              </a:spcBef>
            </a:pPr>
            <a:r>
              <a:rPr kumimoji="1" lang="zh-CN" altLang="en-US" sz="2000">
                <a:latin typeface="Arial" charset="0"/>
                <a:ea typeface="宋体" charset="-122"/>
                <a:cs typeface="Arial" charset="0"/>
              </a:rPr>
              <a:t>         为</a:t>
            </a:r>
            <a:r>
              <a:rPr kumimoji="1" lang="en-US" altLang="zh-CN" sz="2000">
                <a:latin typeface="Arial" charset="0"/>
                <a:ea typeface="宋体" charset="-122"/>
                <a:cs typeface="Arial" charset="0"/>
              </a:rPr>
              <a:t>0</a:t>
            </a:r>
            <a:r>
              <a:rPr kumimoji="1" lang="zh-CN" altLang="en-US" sz="2000">
                <a:latin typeface="Arial" charset="0"/>
                <a:ea typeface="宋体" charset="-122"/>
                <a:cs typeface="Arial" charset="0"/>
              </a:rPr>
              <a:t>，故其向量地址 </a:t>
            </a:r>
          </a:p>
          <a:p>
            <a:pPr eaLnBrk="1" hangingPunct="1">
              <a:lnSpc>
                <a:spcPct val="110000"/>
              </a:lnSpc>
              <a:spcBef>
                <a:spcPct val="10000"/>
              </a:spcBef>
            </a:pPr>
            <a:r>
              <a:rPr kumimoji="1" lang="zh-CN" altLang="en-US" sz="2000">
                <a:latin typeface="Arial" charset="0"/>
                <a:ea typeface="宋体" charset="-122"/>
                <a:cs typeface="Arial" charset="0"/>
              </a:rPr>
              <a:t>         为：</a:t>
            </a:r>
            <a:r>
              <a:rPr kumimoji="1" lang="en-US" altLang="zh-CN" sz="2000">
                <a:latin typeface="Arial" charset="0"/>
                <a:ea typeface="宋体" charset="-122"/>
                <a:cs typeface="Arial" charset="0"/>
              </a:rPr>
              <a:t>0x4=0</a:t>
            </a:r>
          </a:p>
          <a:p>
            <a:pPr eaLnBrk="1" hangingPunct="1">
              <a:lnSpc>
                <a:spcPct val="110000"/>
              </a:lnSpc>
              <a:spcBef>
                <a:spcPct val="10000"/>
              </a:spcBef>
            </a:pPr>
            <a:r>
              <a:rPr kumimoji="1" lang="zh-CN" altLang="en-US" sz="2000">
                <a:latin typeface="Arial" charset="0"/>
                <a:ea typeface="宋体" charset="-122"/>
                <a:cs typeface="Arial" charset="0"/>
              </a:rPr>
              <a:t>例</a:t>
            </a:r>
            <a:r>
              <a:rPr kumimoji="1" lang="en-US" altLang="zh-CN" sz="2000">
                <a:latin typeface="Arial" charset="0"/>
                <a:ea typeface="宋体" charset="-122"/>
                <a:cs typeface="Arial" charset="0"/>
              </a:rPr>
              <a:t>2</a:t>
            </a:r>
            <a:r>
              <a:rPr kumimoji="1" lang="zh-CN" altLang="en-US" sz="2000">
                <a:latin typeface="Arial" charset="0"/>
                <a:ea typeface="宋体" charset="-122"/>
                <a:cs typeface="Arial" charset="0"/>
              </a:rPr>
              <a:t>：</a:t>
            </a:r>
            <a:r>
              <a:rPr kumimoji="1" lang="en-US" altLang="zh-CN" sz="2000">
                <a:latin typeface="Arial" charset="0"/>
                <a:ea typeface="宋体" charset="-122"/>
                <a:cs typeface="Arial" charset="0"/>
              </a:rPr>
              <a:t>NMI</a:t>
            </a:r>
            <a:r>
              <a:rPr kumimoji="1" lang="zh-CN" altLang="en-US" sz="2000">
                <a:latin typeface="Arial" charset="0"/>
                <a:ea typeface="宋体" charset="-122"/>
                <a:cs typeface="Arial" charset="0"/>
              </a:rPr>
              <a:t>的中断类型号为</a:t>
            </a:r>
          </a:p>
          <a:p>
            <a:pPr eaLnBrk="1" hangingPunct="1">
              <a:lnSpc>
                <a:spcPct val="110000"/>
              </a:lnSpc>
              <a:spcBef>
                <a:spcPct val="10000"/>
              </a:spcBef>
            </a:pPr>
            <a:r>
              <a:rPr kumimoji="1" lang="en-US" altLang="zh-CN" sz="2000">
                <a:latin typeface="Arial" charset="0"/>
                <a:ea typeface="宋体" charset="-122"/>
                <a:cs typeface="Arial" charset="0"/>
              </a:rPr>
              <a:t>          2</a:t>
            </a:r>
            <a:r>
              <a:rPr kumimoji="1" lang="zh-CN" altLang="en-US" sz="2000">
                <a:latin typeface="Arial" charset="0"/>
                <a:ea typeface="宋体" charset="-122"/>
                <a:cs typeface="Arial" charset="0"/>
              </a:rPr>
              <a:t>，故其向量地址为：</a:t>
            </a:r>
          </a:p>
          <a:p>
            <a:pPr eaLnBrk="1" hangingPunct="1">
              <a:lnSpc>
                <a:spcPct val="110000"/>
              </a:lnSpc>
              <a:spcBef>
                <a:spcPct val="10000"/>
              </a:spcBef>
            </a:pPr>
            <a:r>
              <a:rPr kumimoji="1" lang="en-US" altLang="zh-CN" sz="2000">
                <a:latin typeface="Arial" charset="0"/>
                <a:ea typeface="宋体" charset="-122"/>
                <a:cs typeface="Arial" charset="0"/>
              </a:rPr>
              <a:t>          2x4=8</a:t>
            </a:r>
          </a:p>
        </p:txBody>
      </p:sp>
      <p:sp>
        <p:nvSpPr>
          <p:cNvPr id="566287" name="Line 15"/>
          <p:cNvSpPr>
            <a:spLocks noChangeShapeType="1"/>
          </p:cNvSpPr>
          <p:nvPr/>
        </p:nvSpPr>
        <p:spPr bwMode="auto">
          <a:xfrm>
            <a:off x="2503488" y="2579688"/>
            <a:ext cx="1162050" cy="0"/>
          </a:xfrm>
          <a:prstGeom prst="line">
            <a:avLst/>
          </a:prstGeom>
          <a:noFill/>
          <a:ln w="38100">
            <a:solidFill>
              <a:schemeClr val="tx1"/>
            </a:solidFill>
            <a:round/>
            <a:headEnd/>
            <a:tailEnd/>
          </a:ln>
          <a:effectLst/>
        </p:spPr>
        <p:txBody>
          <a:bodyPr/>
          <a:lstStyle/>
          <a:p>
            <a:endParaRPr lang="zh-CN" altLang="en-US"/>
          </a:p>
        </p:txBody>
      </p:sp>
      <p:sp>
        <p:nvSpPr>
          <p:cNvPr id="80912" name="Line 16"/>
          <p:cNvSpPr>
            <a:spLocks noChangeShapeType="1"/>
          </p:cNvSpPr>
          <p:nvPr/>
        </p:nvSpPr>
        <p:spPr bwMode="auto">
          <a:xfrm>
            <a:off x="4524375" y="2928938"/>
            <a:ext cx="2755900" cy="0"/>
          </a:xfrm>
          <a:prstGeom prst="line">
            <a:avLst/>
          </a:prstGeom>
          <a:noFill/>
          <a:ln w="9525">
            <a:solidFill>
              <a:schemeClr val="tx1"/>
            </a:solidFill>
            <a:round/>
            <a:headEnd/>
            <a:tailEnd/>
          </a:ln>
          <a:effectLst/>
        </p:spPr>
        <p:txBody>
          <a:bodyPr/>
          <a:lstStyle/>
          <a:p>
            <a:endParaRPr lang="zh-CN" altLang="en-US"/>
          </a:p>
        </p:txBody>
      </p:sp>
      <p:sp>
        <p:nvSpPr>
          <p:cNvPr id="80913" name="Text Box 17"/>
          <p:cNvSpPr txBox="1">
            <a:spLocks noChangeArrowheads="1"/>
          </p:cNvSpPr>
          <p:nvPr/>
        </p:nvSpPr>
        <p:spPr bwMode="auto">
          <a:xfrm>
            <a:off x="4735513" y="2471738"/>
            <a:ext cx="1169987"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a:ea typeface="宋体" charset="-122"/>
              </a:rPr>
              <a:t>CS:IP</a:t>
            </a:r>
          </a:p>
        </p:txBody>
      </p:sp>
      <p:sp>
        <p:nvSpPr>
          <p:cNvPr id="566290" name="Line 18"/>
          <p:cNvSpPr>
            <a:spLocks noChangeShapeType="1"/>
          </p:cNvSpPr>
          <p:nvPr/>
        </p:nvSpPr>
        <p:spPr bwMode="auto">
          <a:xfrm flipV="1">
            <a:off x="3667125" y="1857375"/>
            <a:ext cx="0" cy="717550"/>
          </a:xfrm>
          <a:prstGeom prst="line">
            <a:avLst/>
          </a:prstGeom>
          <a:noFill/>
          <a:ln w="38100">
            <a:solidFill>
              <a:schemeClr val="tx1"/>
            </a:solidFill>
            <a:round/>
            <a:headEnd/>
            <a:tailEnd/>
          </a:ln>
          <a:effectLst/>
        </p:spPr>
        <p:txBody>
          <a:bodyPr/>
          <a:lstStyle/>
          <a:p>
            <a:endParaRPr lang="zh-CN" altLang="en-US"/>
          </a:p>
        </p:txBody>
      </p:sp>
      <p:sp>
        <p:nvSpPr>
          <p:cNvPr id="566291" name="Line 19"/>
          <p:cNvSpPr>
            <a:spLocks noChangeShapeType="1"/>
          </p:cNvSpPr>
          <p:nvPr/>
        </p:nvSpPr>
        <p:spPr bwMode="auto">
          <a:xfrm flipV="1">
            <a:off x="3652838" y="1858963"/>
            <a:ext cx="865187" cy="0"/>
          </a:xfrm>
          <a:prstGeom prst="line">
            <a:avLst/>
          </a:prstGeom>
          <a:noFill/>
          <a:ln w="38100">
            <a:solidFill>
              <a:schemeClr val="tx1"/>
            </a:solidFill>
            <a:round/>
            <a:headEnd/>
            <a:tailEnd type="triangle" w="med" len="med"/>
          </a:ln>
          <a:effectLst/>
        </p:spPr>
        <p:txBody>
          <a:bodyPr/>
          <a:lstStyle/>
          <a:p>
            <a:endParaRPr lang="zh-CN" altLang="en-US"/>
          </a:p>
        </p:txBody>
      </p:sp>
      <p:sp>
        <p:nvSpPr>
          <p:cNvPr id="566292" name="Line 20"/>
          <p:cNvSpPr>
            <a:spLocks noChangeShapeType="1"/>
          </p:cNvSpPr>
          <p:nvPr/>
        </p:nvSpPr>
        <p:spPr bwMode="auto">
          <a:xfrm flipH="1" flipV="1">
            <a:off x="3851275" y="2765425"/>
            <a:ext cx="1588" cy="935038"/>
          </a:xfrm>
          <a:prstGeom prst="line">
            <a:avLst/>
          </a:prstGeom>
          <a:noFill/>
          <a:ln w="38100">
            <a:solidFill>
              <a:schemeClr val="tx1"/>
            </a:solidFill>
            <a:round/>
            <a:headEnd/>
            <a:tailEnd/>
          </a:ln>
          <a:effectLst/>
        </p:spPr>
        <p:txBody>
          <a:bodyPr/>
          <a:lstStyle/>
          <a:p>
            <a:endParaRPr lang="zh-CN" altLang="en-US"/>
          </a:p>
        </p:txBody>
      </p:sp>
      <p:sp>
        <p:nvSpPr>
          <p:cNvPr id="566293" name="Line 21"/>
          <p:cNvSpPr>
            <a:spLocks noChangeShapeType="1"/>
          </p:cNvSpPr>
          <p:nvPr/>
        </p:nvSpPr>
        <p:spPr bwMode="auto">
          <a:xfrm>
            <a:off x="3849688" y="2778125"/>
            <a:ext cx="619125" cy="0"/>
          </a:xfrm>
          <a:prstGeom prst="line">
            <a:avLst/>
          </a:prstGeom>
          <a:noFill/>
          <a:ln w="38100">
            <a:solidFill>
              <a:schemeClr val="tx1"/>
            </a:solidFill>
            <a:round/>
            <a:headEnd/>
            <a:tailEnd type="triangle" w="med" len="med"/>
          </a:ln>
          <a:effectLst/>
        </p:spPr>
        <p:txBody>
          <a:bodyPr/>
          <a:lstStyle/>
          <a:p>
            <a:endParaRPr lang="zh-CN" altLang="en-US"/>
          </a:p>
        </p:txBody>
      </p:sp>
      <p:sp>
        <p:nvSpPr>
          <p:cNvPr id="80918" name="Text Box 22"/>
          <p:cNvSpPr txBox="1">
            <a:spLocks noChangeArrowheads="1"/>
          </p:cNvSpPr>
          <p:nvPr/>
        </p:nvSpPr>
        <p:spPr bwMode="auto">
          <a:xfrm>
            <a:off x="7237413" y="1619250"/>
            <a:ext cx="1557337" cy="2830513"/>
          </a:xfrm>
          <a:prstGeom prst="rect">
            <a:avLst/>
          </a:prstGeom>
          <a:noFill/>
          <a:ln w="9525">
            <a:noFill/>
            <a:miter lim="800000"/>
            <a:headEnd/>
            <a:tailEnd/>
          </a:ln>
          <a:effectLst/>
        </p:spPr>
        <p:txBody>
          <a:bodyPr>
            <a:spAutoFit/>
          </a:bodyPr>
          <a:lstStyle/>
          <a:p>
            <a:pPr eaLnBrk="1" hangingPunct="1">
              <a:spcBef>
                <a:spcPct val="20000"/>
              </a:spcBef>
            </a:pPr>
            <a:r>
              <a:rPr kumimoji="1" lang="en-US" altLang="zh-CN" sz="2400" b="0">
                <a:ea typeface="宋体" charset="-122"/>
              </a:rPr>
              <a:t>00</a:t>
            </a:r>
            <a:r>
              <a:rPr kumimoji="1" lang="zh-CN" altLang="en-US" sz="2400" b="0">
                <a:ea typeface="宋体" charset="-122"/>
              </a:rPr>
              <a:t>～</a:t>
            </a:r>
            <a:r>
              <a:rPr kumimoji="1" lang="en-US" altLang="zh-CN" sz="2400" b="0">
                <a:ea typeface="宋体" charset="-122"/>
              </a:rPr>
              <a:t>03</a:t>
            </a:r>
          </a:p>
          <a:p>
            <a:pPr eaLnBrk="1" hangingPunct="1">
              <a:spcBef>
                <a:spcPct val="20000"/>
              </a:spcBef>
            </a:pPr>
            <a:r>
              <a:rPr kumimoji="1" lang="en-US" altLang="zh-CN" sz="2400" b="0">
                <a:ea typeface="宋体" charset="-122"/>
              </a:rPr>
              <a:t>04</a:t>
            </a:r>
            <a:r>
              <a:rPr kumimoji="1" lang="zh-CN" altLang="en-US" sz="2400" b="0">
                <a:ea typeface="宋体" charset="-122"/>
              </a:rPr>
              <a:t>～</a:t>
            </a:r>
            <a:r>
              <a:rPr kumimoji="1" lang="en-US" altLang="zh-CN" sz="2400" b="0">
                <a:ea typeface="宋体" charset="-122"/>
              </a:rPr>
              <a:t>07</a:t>
            </a:r>
          </a:p>
          <a:p>
            <a:pPr eaLnBrk="1" hangingPunct="1">
              <a:spcBef>
                <a:spcPct val="20000"/>
              </a:spcBef>
            </a:pPr>
            <a:r>
              <a:rPr kumimoji="1" lang="en-US" altLang="zh-CN" sz="2400" b="0">
                <a:ea typeface="宋体" charset="-122"/>
              </a:rPr>
              <a:t>08</a:t>
            </a:r>
            <a:r>
              <a:rPr kumimoji="1" lang="zh-CN" altLang="en-US" sz="2400" b="0">
                <a:ea typeface="宋体" charset="-122"/>
              </a:rPr>
              <a:t>～</a:t>
            </a:r>
            <a:r>
              <a:rPr kumimoji="1" lang="en-US" altLang="zh-CN" sz="2400" b="0">
                <a:ea typeface="宋体" charset="-122"/>
              </a:rPr>
              <a:t>0B</a:t>
            </a:r>
          </a:p>
          <a:p>
            <a:pPr eaLnBrk="1" hangingPunct="1">
              <a:spcBef>
                <a:spcPct val="20000"/>
              </a:spcBef>
            </a:pPr>
            <a:endParaRPr kumimoji="1" lang="en-US" altLang="zh-CN" sz="2400" b="0">
              <a:ea typeface="宋体" charset="-122"/>
            </a:endParaRPr>
          </a:p>
          <a:p>
            <a:pPr eaLnBrk="1" hangingPunct="1">
              <a:spcBef>
                <a:spcPct val="20000"/>
              </a:spcBef>
            </a:pPr>
            <a:endParaRPr kumimoji="1" lang="en-US" altLang="zh-CN" sz="2400" b="0">
              <a:ea typeface="宋体" charset="-122"/>
            </a:endParaRPr>
          </a:p>
          <a:p>
            <a:pPr eaLnBrk="1" hangingPunct="1">
              <a:spcBef>
                <a:spcPct val="20000"/>
              </a:spcBef>
            </a:pPr>
            <a:endParaRPr kumimoji="1" lang="en-US" altLang="zh-CN" sz="1000" b="0">
              <a:ea typeface="宋体" charset="-122"/>
            </a:endParaRPr>
          </a:p>
          <a:p>
            <a:pPr eaLnBrk="1" hangingPunct="1">
              <a:spcBef>
                <a:spcPct val="20000"/>
              </a:spcBef>
            </a:pPr>
            <a:r>
              <a:rPr kumimoji="1" lang="en-US" altLang="zh-CN" sz="2400" b="0">
                <a:ea typeface="宋体" charset="-122"/>
              </a:rPr>
              <a:t>3FC</a:t>
            </a:r>
            <a:r>
              <a:rPr kumimoji="1" lang="zh-CN" altLang="en-US" sz="2400" b="0">
                <a:ea typeface="宋体" charset="-122"/>
              </a:rPr>
              <a:t>～</a:t>
            </a:r>
            <a:r>
              <a:rPr kumimoji="1" lang="en-US" altLang="zh-CN" sz="2400" b="0">
                <a:ea typeface="宋体" charset="-122"/>
              </a:rPr>
              <a:t>3FF</a:t>
            </a:r>
          </a:p>
        </p:txBody>
      </p:sp>
      <p:sp>
        <p:nvSpPr>
          <p:cNvPr id="80919" name="Line 23"/>
          <p:cNvSpPr>
            <a:spLocks noChangeShapeType="1"/>
          </p:cNvSpPr>
          <p:nvPr/>
        </p:nvSpPr>
        <p:spPr bwMode="auto">
          <a:xfrm>
            <a:off x="5943600" y="1643063"/>
            <a:ext cx="0" cy="2824162"/>
          </a:xfrm>
          <a:prstGeom prst="line">
            <a:avLst/>
          </a:prstGeom>
          <a:noFill/>
          <a:ln w="9525">
            <a:solidFill>
              <a:schemeClr val="tx1"/>
            </a:solidFill>
            <a:round/>
            <a:headEnd/>
            <a:tailEnd/>
          </a:ln>
          <a:effectLst/>
        </p:spPr>
        <p:txBody>
          <a:bodyPr/>
          <a:lstStyle/>
          <a:p>
            <a:endParaRPr lang="zh-CN" altLang="en-US"/>
          </a:p>
        </p:txBody>
      </p:sp>
      <p:sp>
        <p:nvSpPr>
          <p:cNvPr id="80920" name="Text Box 24"/>
          <p:cNvSpPr txBox="1">
            <a:spLocks noChangeArrowheads="1"/>
          </p:cNvSpPr>
          <p:nvPr/>
        </p:nvSpPr>
        <p:spPr bwMode="auto">
          <a:xfrm>
            <a:off x="6048375" y="1649413"/>
            <a:ext cx="1169988" cy="42703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a:solidFill>
                  <a:srgbClr val="3333CC"/>
                </a:solidFill>
                <a:ea typeface="黑体" pitchFamily="49" charset="-122"/>
              </a:rPr>
              <a:t>除法错</a:t>
            </a:r>
          </a:p>
        </p:txBody>
      </p:sp>
      <p:sp>
        <p:nvSpPr>
          <p:cNvPr id="80921" name="Text Box 25"/>
          <p:cNvSpPr txBox="1">
            <a:spLocks noChangeArrowheads="1"/>
          </p:cNvSpPr>
          <p:nvPr/>
        </p:nvSpPr>
        <p:spPr bwMode="auto">
          <a:xfrm>
            <a:off x="6154738" y="2054225"/>
            <a:ext cx="1169987" cy="427038"/>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a:solidFill>
                  <a:srgbClr val="3333CC"/>
                </a:solidFill>
                <a:ea typeface="黑体" pitchFamily="49" charset="-122"/>
              </a:rPr>
              <a:t>单步</a:t>
            </a:r>
          </a:p>
        </p:txBody>
      </p:sp>
      <p:sp>
        <p:nvSpPr>
          <p:cNvPr id="80922" name="Text Box 26"/>
          <p:cNvSpPr txBox="1">
            <a:spLocks noChangeArrowheads="1"/>
          </p:cNvSpPr>
          <p:nvPr/>
        </p:nvSpPr>
        <p:spPr bwMode="auto">
          <a:xfrm>
            <a:off x="6132513" y="2503488"/>
            <a:ext cx="1169987" cy="42703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200">
                <a:solidFill>
                  <a:srgbClr val="3333CC"/>
                </a:solidFill>
                <a:ea typeface="黑体" pitchFamily="49" charset="-122"/>
              </a:rPr>
              <a:t>NMI</a:t>
            </a:r>
          </a:p>
        </p:txBody>
      </p:sp>
      <p:sp>
        <p:nvSpPr>
          <p:cNvPr id="80923" name="Line 27"/>
          <p:cNvSpPr>
            <a:spLocks noChangeShapeType="1"/>
          </p:cNvSpPr>
          <p:nvPr/>
        </p:nvSpPr>
        <p:spPr bwMode="auto">
          <a:xfrm>
            <a:off x="6521450" y="3078163"/>
            <a:ext cx="11113" cy="481012"/>
          </a:xfrm>
          <a:prstGeom prst="line">
            <a:avLst/>
          </a:prstGeom>
          <a:noFill/>
          <a:ln w="38100">
            <a:solidFill>
              <a:schemeClr val="tx1"/>
            </a:solidFill>
            <a:prstDash val="sysDot"/>
            <a:round/>
            <a:headEnd/>
            <a:tailEnd/>
          </a:ln>
          <a:effectLst/>
        </p:spPr>
        <p:txBody>
          <a:bodyPr/>
          <a:lstStyle/>
          <a:p>
            <a:endParaRPr lang="zh-CN" altLang="en-US"/>
          </a:p>
        </p:txBody>
      </p:sp>
      <p:sp>
        <p:nvSpPr>
          <p:cNvPr id="566300" name="Line 28"/>
          <p:cNvSpPr>
            <a:spLocks noChangeShapeType="1"/>
          </p:cNvSpPr>
          <p:nvPr/>
        </p:nvSpPr>
        <p:spPr bwMode="auto">
          <a:xfrm>
            <a:off x="1978025" y="3681413"/>
            <a:ext cx="1860550" cy="0"/>
          </a:xfrm>
          <a:prstGeom prst="line">
            <a:avLst/>
          </a:prstGeom>
          <a:noFill/>
          <a:ln w="38100">
            <a:solidFill>
              <a:schemeClr val="tx1"/>
            </a:solidFill>
            <a:round/>
            <a:headEnd/>
            <a:tailEnd/>
          </a:ln>
          <a:effectLst/>
        </p:spPr>
        <p:txBody>
          <a:bodyPr/>
          <a:lstStyle/>
          <a:p>
            <a:endParaRPr lang="zh-CN" altLang="en-US"/>
          </a:p>
        </p:txBody>
      </p:sp>
      <p:sp>
        <p:nvSpPr>
          <p:cNvPr id="566301" name="Text Box 29"/>
          <p:cNvSpPr txBox="1">
            <a:spLocks noChangeArrowheads="1"/>
          </p:cNvSpPr>
          <p:nvPr/>
        </p:nvSpPr>
        <p:spPr bwMode="auto">
          <a:xfrm>
            <a:off x="442913" y="3963988"/>
            <a:ext cx="3698875" cy="793750"/>
          </a:xfrm>
          <a:prstGeom prst="rect">
            <a:avLst/>
          </a:prstGeom>
          <a:noFill/>
          <a:ln w="50800">
            <a:noFill/>
            <a:miter lim="800000"/>
            <a:headEnd/>
            <a:tailEnd/>
          </a:ln>
          <a:effectLst/>
        </p:spPr>
        <p:txBody>
          <a:bodyPr>
            <a:spAutoFit/>
          </a:bodyPr>
          <a:lstStyle/>
          <a:p>
            <a:pPr>
              <a:lnSpc>
                <a:spcPct val="115000"/>
              </a:lnSpc>
              <a:spcBef>
                <a:spcPct val="50000"/>
              </a:spcBef>
              <a:buFont typeface="Wingdings" pitchFamily="2" charset="2"/>
              <a:buNone/>
            </a:pPr>
            <a:r>
              <a:rPr kumimoji="1" lang="zh-CN" altLang="en-US" sz="2000">
                <a:solidFill>
                  <a:srgbClr val="3333CC"/>
                </a:solidFill>
                <a:ea typeface="黑体" pitchFamily="49" charset="-122"/>
                <a:cs typeface="Arial" charset="0"/>
              </a:rPr>
              <a:t>中断向量表的起始地址存放在一个</a:t>
            </a:r>
            <a:r>
              <a:rPr kumimoji="1" lang="zh-CN" altLang="en-US" sz="2000">
                <a:solidFill>
                  <a:srgbClr val="D1390F"/>
                </a:solidFill>
                <a:ea typeface="黑体" pitchFamily="49" charset="-122"/>
                <a:cs typeface="Arial" charset="0"/>
              </a:rPr>
              <a:t>异常表基址寄存器</a:t>
            </a:r>
            <a:r>
              <a:rPr kumimoji="1" lang="zh-CN" altLang="en-US" sz="2000">
                <a:solidFill>
                  <a:srgbClr val="3333CC"/>
                </a:solidFill>
                <a:ea typeface="黑体" pitchFamily="49" charset="-122"/>
                <a:cs typeface="Arial" charset="0"/>
              </a:rPr>
              <a:t>中。</a:t>
            </a:r>
          </a:p>
        </p:txBody>
      </p:sp>
      <p:sp>
        <p:nvSpPr>
          <p:cNvPr id="566302" name="Text Box 30"/>
          <p:cNvSpPr txBox="1">
            <a:spLocks noChangeArrowheads="1"/>
          </p:cNvSpPr>
          <p:nvPr/>
        </p:nvSpPr>
        <p:spPr bwMode="auto">
          <a:xfrm>
            <a:off x="352425" y="4818063"/>
            <a:ext cx="8258175" cy="793750"/>
          </a:xfrm>
          <a:prstGeom prst="rect">
            <a:avLst/>
          </a:prstGeom>
          <a:noFill/>
          <a:ln w="50800">
            <a:noFill/>
            <a:miter lim="800000"/>
            <a:headEnd/>
            <a:tailEnd/>
          </a:ln>
          <a:effectLst/>
        </p:spPr>
        <p:txBody>
          <a:bodyPr>
            <a:spAutoFit/>
          </a:bodyPr>
          <a:lstStyle/>
          <a:p>
            <a:pPr>
              <a:lnSpc>
                <a:spcPct val="115000"/>
              </a:lnSpc>
              <a:spcBef>
                <a:spcPct val="50000"/>
              </a:spcBef>
              <a:buFont typeface="Wingdings" pitchFamily="2" charset="2"/>
              <a:buNone/>
            </a:pPr>
            <a:r>
              <a:rPr kumimoji="1" lang="zh-CN" altLang="en-US" sz="2000">
                <a:solidFill>
                  <a:srgbClr val="3333CC"/>
                </a:solidFill>
                <a:ea typeface="黑体" pitchFamily="49" charset="-122"/>
                <a:cs typeface="Arial" charset="0"/>
              </a:rPr>
              <a:t>中断向量表（异常表）中每一项是对应异常处理程序的入口地址，被称为中断向量</a:t>
            </a:r>
            <a:r>
              <a:rPr kumimoji="1" lang="en-US" altLang="zh-CN" sz="2000">
                <a:solidFill>
                  <a:srgbClr val="3333CC"/>
                </a:solidFill>
                <a:ea typeface="黑体" pitchFamily="49" charset="-122"/>
                <a:cs typeface="Arial" charset="0"/>
              </a:rPr>
              <a:t>(Interrupt Vector)</a:t>
            </a:r>
            <a:endParaRPr kumimoji="1" lang="zh-CN" altLang="en-US" sz="2000">
              <a:solidFill>
                <a:srgbClr val="3333CC"/>
              </a:solidFill>
              <a:ea typeface="黑体" pitchFamily="49" charset="-122"/>
              <a:cs typeface="Arial" charset="0"/>
            </a:endParaRPr>
          </a:p>
        </p:txBody>
      </p:sp>
      <p:sp>
        <p:nvSpPr>
          <p:cNvPr id="566303" name="Text Box 31"/>
          <p:cNvSpPr txBox="1">
            <a:spLocks noChangeArrowheads="1"/>
          </p:cNvSpPr>
          <p:nvPr/>
        </p:nvSpPr>
        <p:spPr bwMode="auto">
          <a:xfrm>
            <a:off x="441325" y="5630863"/>
            <a:ext cx="8199438" cy="793750"/>
          </a:xfrm>
          <a:prstGeom prst="rect">
            <a:avLst/>
          </a:prstGeom>
          <a:noFill/>
          <a:ln w="50800">
            <a:noFill/>
            <a:miter lim="800000"/>
            <a:headEnd/>
            <a:tailEnd/>
          </a:ln>
          <a:effectLst/>
        </p:spPr>
        <p:txBody>
          <a:bodyPr>
            <a:spAutoFit/>
          </a:bodyPr>
          <a:lstStyle/>
          <a:p>
            <a:pPr>
              <a:lnSpc>
                <a:spcPct val="115000"/>
              </a:lnSpc>
              <a:spcBef>
                <a:spcPct val="50000"/>
              </a:spcBef>
              <a:buFont typeface="Wingdings" pitchFamily="2" charset="2"/>
              <a:buNone/>
            </a:pPr>
            <a:r>
              <a:rPr kumimoji="1" lang="zh-CN" altLang="en-US" sz="2000">
                <a:solidFill>
                  <a:srgbClr val="3333CC"/>
                </a:solidFill>
                <a:ea typeface="黑体" pitchFamily="49" charset="-122"/>
                <a:cs typeface="Arial" charset="0"/>
              </a:rPr>
              <a:t>有了中断类型号，就可得到中断向量，从而转到</a:t>
            </a:r>
            <a:r>
              <a:rPr kumimoji="1" lang="zh-CN" altLang="en-US" sz="2000">
                <a:solidFill>
                  <a:schemeClr val="accent2"/>
                </a:solidFill>
                <a:ea typeface="黑体" pitchFamily="49" charset="-122"/>
                <a:cs typeface="Arial" charset="0"/>
              </a:rPr>
              <a:t>中断服务程序执行</a:t>
            </a:r>
            <a:r>
              <a:rPr kumimoji="1" lang="zh-CN" altLang="en-US" sz="2000">
                <a:solidFill>
                  <a:srgbClr val="3333CC"/>
                </a:solidFill>
                <a:ea typeface="黑体" pitchFamily="49" charset="-122"/>
                <a:cs typeface="Arial" charset="0"/>
              </a:rPr>
              <a:t>。</a:t>
            </a:r>
          </a:p>
          <a:p>
            <a:pPr>
              <a:spcBef>
                <a:spcPct val="15000"/>
              </a:spcBef>
              <a:buFont typeface="Wingdings" pitchFamily="2" charset="2"/>
              <a:buNone/>
            </a:pPr>
            <a:r>
              <a:rPr kumimoji="1" lang="zh-CN" altLang="en-US" sz="2000">
                <a:solidFill>
                  <a:srgbClr val="3333CC"/>
                </a:solidFill>
                <a:ea typeface="黑体" pitchFamily="49" charset="-122"/>
                <a:cs typeface="Arial" charset="0"/>
              </a:rPr>
              <a:t>但是，</a:t>
            </a:r>
            <a:r>
              <a:rPr kumimoji="1" lang="zh-CN" altLang="en-US" sz="2000">
                <a:solidFill>
                  <a:srgbClr val="D1390F"/>
                </a:solidFill>
                <a:ea typeface="黑体" pitchFamily="49" charset="-122"/>
                <a:cs typeface="Arial" charset="0"/>
              </a:rPr>
              <a:t>中断类型号怎么得到呢？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6286">
                                            <p:txEl>
                                              <p:pRg st="0" end="0"/>
                                            </p:txEl>
                                          </p:spTgt>
                                        </p:tgtEl>
                                        <p:attrNameLst>
                                          <p:attrName>style.visibility</p:attrName>
                                        </p:attrNameLst>
                                      </p:cBhvr>
                                      <p:to>
                                        <p:strVal val="visible"/>
                                      </p:to>
                                    </p:set>
                                    <p:animEffect transition="in" filter="blinds(horizontal)">
                                      <p:cBhvr>
                                        <p:cTn id="7" dur="500"/>
                                        <p:tgtEl>
                                          <p:spTgt spid="56628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6286">
                                            <p:txEl>
                                              <p:pRg st="1" end="1"/>
                                            </p:txEl>
                                          </p:spTgt>
                                        </p:tgtEl>
                                        <p:attrNameLst>
                                          <p:attrName>style.visibility</p:attrName>
                                        </p:attrNameLst>
                                      </p:cBhvr>
                                      <p:to>
                                        <p:strVal val="visible"/>
                                      </p:to>
                                    </p:set>
                                    <p:animEffect transition="in" filter="blinds(horizontal)">
                                      <p:cBhvr>
                                        <p:cTn id="10" dur="500"/>
                                        <p:tgtEl>
                                          <p:spTgt spid="56628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66286">
                                            <p:txEl>
                                              <p:pRg st="2" end="2"/>
                                            </p:txEl>
                                          </p:spTgt>
                                        </p:tgtEl>
                                        <p:attrNameLst>
                                          <p:attrName>style.visibility</p:attrName>
                                        </p:attrNameLst>
                                      </p:cBhvr>
                                      <p:to>
                                        <p:strVal val="visible"/>
                                      </p:to>
                                    </p:set>
                                    <p:animEffect transition="in" filter="blinds(horizontal)">
                                      <p:cBhvr>
                                        <p:cTn id="13" dur="500"/>
                                        <p:tgtEl>
                                          <p:spTgt spid="56628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566287"/>
                                        </p:tgtEl>
                                        <p:attrNameLst>
                                          <p:attrName>style.visibility</p:attrName>
                                        </p:attrNameLst>
                                      </p:cBhvr>
                                      <p:to>
                                        <p:strVal val="visible"/>
                                      </p:to>
                                    </p:set>
                                    <p:animEffect transition="in" filter="slide(fromLeft)">
                                      <p:cBhvr>
                                        <p:cTn id="18" dur="500"/>
                                        <p:tgtEl>
                                          <p:spTgt spid="566287"/>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566290"/>
                                        </p:tgtEl>
                                        <p:attrNameLst>
                                          <p:attrName>style.visibility</p:attrName>
                                        </p:attrNameLst>
                                      </p:cBhvr>
                                      <p:to>
                                        <p:strVal val="visible"/>
                                      </p:to>
                                    </p:set>
                                    <p:animEffect transition="in" filter="slide(fromLeft)">
                                      <p:cBhvr>
                                        <p:cTn id="21" dur="500"/>
                                        <p:tgtEl>
                                          <p:spTgt spid="566290"/>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566291"/>
                                        </p:tgtEl>
                                        <p:attrNameLst>
                                          <p:attrName>style.visibility</p:attrName>
                                        </p:attrNameLst>
                                      </p:cBhvr>
                                      <p:to>
                                        <p:strVal val="visible"/>
                                      </p:to>
                                    </p:set>
                                    <p:animEffect transition="in" filter="slide(fromLeft)">
                                      <p:cBhvr>
                                        <p:cTn id="24" dur="500"/>
                                        <p:tgtEl>
                                          <p:spTgt spid="5662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66286">
                                            <p:txEl>
                                              <p:pRg st="3" end="3"/>
                                            </p:txEl>
                                          </p:spTgt>
                                        </p:tgtEl>
                                        <p:attrNameLst>
                                          <p:attrName>style.visibility</p:attrName>
                                        </p:attrNameLst>
                                      </p:cBhvr>
                                      <p:to>
                                        <p:strVal val="visible"/>
                                      </p:to>
                                    </p:set>
                                    <p:animEffect transition="in" filter="blinds(horizontal)">
                                      <p:cBhvr>
                                        <p:cTn id="29" dur="500"/>
                                        <p:tgtEl>
                                          <p:spTgt spid="566286">
                                            <p:txEl>
                                              <p:pRg st="3" end="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66286">
                                            <p:txEl>
                                              <p:pRg st="4" end="4"/>
                                            </p:txEl>
                                          </p:spTgt>
                                        </p:tgtEl>
                                        <p:attrNameLst>
                                          <p:attrName>style.visibility</p:attrName>
                                        </p:attrNameLst>
                                      </p:cBhvr>
                                      <p:to>
                                        <p:strVal val="visible"/>
                                      </p:to>
                                    </p:set>
                                    <p:animEffect transition="in" filter="blinds(horizontal)">
                                      <p:cBhvr>
                                        <p:cTn id="32" dur="500"/>
                                        <p:tgtEl>
                                          <p:spTgt spid="566286">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66286">
                                            <p:txEl>
                                              <p:pRg st="5" end="5"/>
                                            </p:txEl>
                                          </p:spTgt>
                                        </p:tgtEl>
                                        <p:attrNameLst>
                                          <p:attrName>style.visibility</p:attrName>
                                        </p:attrNameLst>
                                      </p:cBhvr>
                                      <p:to>
                                        <p:strVal val="visible"/>
                                      </p:to>
                                    </p:set>
                                    <p:animEffect transition="in" filter="blinds(horizontal)">
                                      <p:cBhvr>
                                        <p:cTn id="35" dur="500"/>
                                        <p:tgtEl>
                                          <p:spTgt spid="566286">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566300"/>
                                        </p:tgtEl>
                                        <p:attrNameLst>
                                          <p:attrName>style.visibility</p:attrName>
                                        </p:attrNameLst>
                                      </p:cBhvr>
                                      <p:to>
                                        <p:strVal val="visible"/>
                                      </p:to>
                                    </p:set>
                                    <p:animEffect transition="in" filter="slide(fromLeft)">
                                      <p:cBhvr>
                                        <p:cTn id="40" dur="500"/>
                                        <p:tgtEl>
                                          <p:spTgt spid="566300"/>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566292"/>
                                        </p:tgtEl>
                                        <p:attrNameLst>
                                          <p:attrName>style.visibility</p:attrName>
                                        </p:attrNameLst>
                                      </p:cBhvr>
                                      <p:to>
                                        <p:strVal val="visible"/>
                                      </p:to>
                                    </p:set>
                                    <p:animEffect transition="in" filter="slide(fromLeft)">
                                      <p:cBhvr>
                                        <p:cTn id="43" dur="500"/>
                                        <p:tgtEl>
                                          <p:spTgt spid="566292"/>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566293"/>
                                        </p:tgtEl>
                                        <p:attrNameLst>
                                          <p:attrName>style.visibility</p:attrName>
                                        </p:attrNameLst>
                                      </p:cBhvr>
                                      <p:to>
                                        <p:strVal val="visible"/>
                                      </p:to>
                                    </p:set>
                                    <p:animEffect transition="in" filter="slide(fromLeft)">
                                      <p:cBhvr>
                                        <p:cTn id="46" dur="500"/>
                                        <p:tgtEl>
                                          <p:spTgt spid="56629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566301">
                                            <p:txEl>
                                              <p:pRg st="0" end="0"/>
                                            </p:txEl>
                                          </p:spTgt>
                                        </p:tgtEl>
                                        <p:attrNameLst>
                                          <p:attrName>style.visibility</p:attrName>
                                        </p:attrNameLst>
                                      </p:cBhvr>
                                      <p:to>
                                        <p:strVal val="visible"/>
                                      </p:to>
                                    </p:set>
                                    <p:animEffect transition="in" filter="blinds(horizontal)">
                                      <p:cBhvr>
                                        <p:cTn id="51" dur="500"/>
                                        <p:tgtEl>
                                          <p:spTgt spid="566301">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566302">
                                            <p:txEl>
                                              <p:pRg st="0" end="0"/>
                                            </p:txEl>
                                          </p:spTgt>
                                        </p:tgtEl>
                                        <p:attrNameLst>
                                          <p:attrName>style.visibility</p:attrName>
                                        </p:attrNameLst>
                                      </p:cBhvr>
                                      <p:to>
                                        <p:strVal val="visible"/>
                                      </p:to>
                                    </p:set>
                                    <p:animEffect transition="in" filter="blinds(horizontal)">
                                      <p:cBhvr>
                                        <p:cTn id="56" dur="500"/>
                                        <p:tgtEl>
                                          <p:spTgt spid="566302">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566303">
                                            <p:txEl>
                                              <p:pRg st="0" end="0"/>
                                            </p:txEl>
                                          </p:spTgt>
                                        </p:tgtEl>
                                        <p:attrNameLst>
                                          <p:attrName>style.visibility</p:attrName>
                                        </p:attrNameLst>
                                      </p:cBhvr>
                                      <p:to>
                                        <p:strVal val="visible"/>
                                      </p:to>
                                    </p:set>
                                    <p:animEffect transition="in" filter="blinds(horizontal)">
                                      <p:cBhvr>
                                        <p:cTn id="61" dur="500"/>
                                        <p:tgtEl>
                                          <p:spTgt spid="566303">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566303">
                                            <p:txEl>
                                              <p:pRg st="1" end="1"/>
                                            </p:txEl>
                                          </p:spTgt>
                                        </p:tgtEl>
                                        <p:attrNameLst>
                                          <p:attrName>style.visibility</p:attrName>
                                        </p:attrNameLst>
                                      </p:cBhvr>
                                      <p:to>
                                        <p:strVal val="visible"/>
                                      </p:to>
                                    </p:set>
                                    <p:animEffect transition="in" filter="blinds(horizontal)">
                                      <p:cBhvr>
                                        <p:cTn id="66" dur="500"/>
                                        <p:tgtEl>
                                          <p:spTgt spid="5663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7" grpId="0" animBg="1"/>
      <p:bldP spid="566290" grpId="0" animBg="1"/>
      <p:bldP spid="566291" grpId="0" animBg="1"/>
      <p:bldP spid="566292" grpId="0" animBg="1"/>
      <p:bldP spid="566293" grpId="0" animBg="1"/>
      <p:bldP spid="56630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14363" y="114300"/>
            <a:ext cx="6927850" cy="422275"/>
          </a:xfrm>
        </p:spPr>
        <p:txBody>
          <a:bodyPr/>
          <a:lstStyle/>
          <a:p>
            <a:r>
              <a:rPr lang="zh-CN" altLang="en-US" smtClean="0">
                <a:ea typeface="宋体" charset="-122"/>
              </a:rPr>
              <a:t>中断控制器的基本结构（如：</a:t>
            </a:r>
            <a:r>
              <a:rPr lang="en-US" altLang="zh-CN" smtClean="0">
                <a:ea typeface="宋体" charset="-122"/>
              </a:rPr>
              <a:t>8259A</a:t>
            </a:r>
            <a:r>
              <a:rPr lang="zh-CN" altLang="en-US" smtClean="0">
                <a:ea typeface="宋体" charset="-122"/>
              </a:rPr>
              <a:t>）</a:t>
            </a:r>
          </a:p>
        </p:txBody>
      </p:sp>
      <p:sp>
        <p:nvSpPr>
          <p:cNvPr id="81923" name="Text Box 4"/>
          <p:cNvSpPr txBox="1">
            <a:spLocks noChangeArrowheads="1"/>
          </p:cNvSpPr>
          <p:nvPr/>
        </p:nvSpPr>
        <p:spPr bwMode="auto">
          <a:xfrm>
            <a:off x="1493838" y="4976813"/>
            <a:ext cx="2259012"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a:ea typeface="黑体" pitchFamily="49" charset="-122"/>
              </a:rPr>
              <a:t>屏蔽寄存器</a:t>
            </a:r>
          </a:p>
        </p:txBody>
      </p:sp>
      <p:sp>
        <p:nvSpPr>
          <p:cNvPr id="81924" name="Text Box 5"/>
          <p:cNvSpPr txBox="1">
            <a:spLocks noChangeArrowheads="1"/>
          </p:cNvSpPr>
          <p:nvPr/>
        </p:nvSpPr>
        <p:spPr bwMode="auto">
          <a:xfrm>
            <a:off x="4630738" y="5021263"/>
            <a:ext cx="2432050"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a:ea typeface="黑体" pitchFamily="49" charset="-122"/>
              </a:rPr>
              <a:t>中断请求寄存器</a:t>
            </a:r>
          </a:p>
        </p:txBody>
      </p:sp>
      <p:sp>
        <p:nvSpPr>
          <p:cNvPr id="81925" name="Line 6"/>
          <p:cNvSpPr>
            <a:spLocks noChangeShapeType="1"/>
          </p:cNvSpPr>
          <p:nvPr/>
        </p:nvSpPr>
        <p:spPr bwMode="auto">
          <a:xfrm>
            <a:off x="1612900" y="4262438"/>
            <a:ext cx="0" cy="727075"/>
          </a:xfrm>
          <a:prstGeom prst="line">
            <a:avLst/>
          </a:prstGeom>
          <a:noFill/>
          <a:ln w="9525">
            <a:solidFill>
              <a:schemeClr val="tx1"/>
            </a:solidFill>
            <a:round/>
            <a:headEnd type="triangle" w="med" len="med"/>
            <a:tailEnd/>
          </a:ln>
          <a:effectLst/>
        </p:spPr>
        <p:txBody>
          <a:bodyPr/>
          <a:lstStyle/>
          <a:p>
            <a:endParaRPr lang="zh-CN" altLang="en-US"/>
          </a:p>
        </p:txBody>
      </p:sp>
      <p:sp>
        <p:nvSpPr>
          <p:cNvPr id="81926" name="AutoShape 7"/>
          <p:cNvSpPr>
            <a:spLocks noChangeArrowheads="1"/>
          </p:cNvSpPr>
          <p:nvPr/>
        </p:nvSpPr>
        <p:spPr bwMode="auto">
          <a:xfrm rot="-5400000">
            <a:off x="1503363" y="3840163"/>
            <a:ext cx="442912" cy="442912"/>
          </a:xfrm>
          <a:prstGeom prst="flowChartDelay">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81927" name="Line 8"/>
          <p:cNvSpPr>
            <a:spLocks noChangeShapeType="1"/>
          </p:cNvSpPr>
          <p:nvPr/>
        </p:nvSpPr>
        <p:spPr bwMode="auto">
          <a:xfrm flipV="1">
            <a:off x="1852613" y="4262438"/>
            <a:ext cx="0" cy="471487"/>
          </a:xfrm>
          <a:prstGeom prst="line">
            <a:avLst/>
          </a:prstGeom>
          <a:noFill/>
          <a:ln w="9525">
            <a:solidFill>
              <a:schemeClr val="tx1"/>
            </a:solidFill>
            <a:round/>
            <a:headEnd/>
            <a:tailEnd type="triangle" w="med" len="med"/>
          </a:ln>
          <a:effectLst/>
        </p:spPr>
        <p:txBody>
          <a:bodyPr/>
          <a:lstStyle/>
          <a:p>
            <a:endParaRPr lang="zh-CN" altLang="en-US"/>
          </a:p>
        </p:txBody>
      </p:sp>
      <p:sp>
        <p:nvSpPr>
          <p:cNvPr id="81928" name="Line 9"/>
          <p:cNvSpPr>
            <a:spLocks noChangeShapeType="1"/>
          </p:cNvSpPr>
          <p:nvPr/>
        </p:nvSpPr>
        <p:spPr bwMode="auto">
          <a:xfrm>
            <a:off x="1868488" y="4733925"/>
            <a:ext cx="2836862" cy="0"/>
          </a:xfrm>
          <a:prstGeom prst="line">
            <a:avLst/>
          </a:prstGeom>
          <a:noFill/>
          <a:ln w="9525">
            <a:solidFill>
              <a:schemeClr val="tx1"/>
            </a:solidFill>
            <a:round/>
            <a:headEnd/>
            <a:tailEnd/>
          </a:ln>
          <a:effectLst/>
        </p:spPr>
        <p:txBody>
          <a:bodyPr/>
          <a:lstStyle/>
          <a:p>
            <a:endParaRPr lang="zh-CN" altLang="en-US"/>
          </a:p>
        </p:txBody>
      </p:sp>
      <p:sp>
        <p:nvSpPr>
          <p:cNvPr id="81929" name="Line 10"/>
          <p:cNvSpPr>
            <a:spLocks noChangeShapeType="1"/>
          </p:cNvSpPr>
          <p:nvPr/>
        </p:nvSpPr>
        <p:spPr bwMode="auto">
          <a:xfrm>
            <a:off x="4705350" y="4733925"/>
            <a:ext cx="0" cy="282575"/>
          </a:xfrm>
          <a:prstGeom prst="line">
            <a:avLst/>
          </a:prstGeom>
          <a:noFill/>
          <a:ln w="9525">
            <a:solidFill>
              <a:schemeClr val="tx1"/>
            </a:solidFill>
            <a:round/>
            <a:headEnd/>
            <a:tailEnd/>
          </a:ln>
          <a:effectLst/>
        </p:spPr>
        <p:txBody>
          <a:bodyPr/>
          <a:lstStyle/>
          <a:p>
            <a:endParaRPr lang="zh-CN" altLang="en-US"/>
          </a:p>
        </p:txBody>
      </p:sp>
      <p:sp>
        <p:nvSpPr>
          <p:cNvPr id="81930" name="AutoShape 11"/>
          <p:cNvSpPr>
            <a:spLocks noChangeArrowheads="1"/>
          </p:cNvSpPr>
          <p:nvPr/>
        </p:nvSpPr>
        <p:spPr bwMode="auto">
          <a:xfrm rot="-5400000">
            <a:off x="3517106" y="3820320"/>
            <a:ext cx="415925" cy="442912"/>
          </a:xfrm>
          <a:prstGeom prst="flowChartDelay">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81931" name="Line 12"/>
          <p:cNvSpPr>
            <a:spLocks noChangeShapeType="1"/>
          </p:cNvSpPr>
          <p:nvPr/>
        </p:nvSpPr>
        <p:spPr bwMode="auto">
          <a:xfrm flipH="1">
            <a:off x="3598863" y="4248150"/>
            <a:ext cx="0" cy="739775"/>
          </a:xfrm>
          <a:prstGeom prst="line">
            <a:avLst/>
          </a:prstGeom>
          <a:noFill/>
          <a:ln w="9525">
            <a:solidFill>
              <a:schemeClr val="tx1"/>
            </a:solidFill>
            <a:round/>
            <a:headEnd type="triangle" w="med" len="med"/>
            <a:tailEnd/>
          </a:ln>
          <a:effectLst/>
        </p:spPr>
        <p:txBody>
          <a:bodyPr/>
          <a:lstStyle/>
          <a:p>
            <a:endParaRPr lang="zh-CN" altLang="en-US"/>
          </a:p>
        </p:txBody>
      </p:sp>
      <p:sp>
        <p:nvSpPr>
          <p:cNvPr id="81932" name="Line 13"/>
          <p:cNvSpPr>
            <a:spLocks noChangeShapeType="1"/>
          </p:cNvSpPr>
          <p:nvPr/>
        </p:nvSpPr>
        <p:spPr bwMode="auto">
          <a:xfrm flipV="1">
            <a:off x="3857625" y="4248150"/>
            <a:ext cx="0" cy="284163"/>
          </a:xfrm>
          <a:prstGeom prst="line">
            <a:avLst/>
          </a:prstGeom>
          <a:noFill/>
          <a:ln w="9525">
            <a:solidFill>
              <a:schemeClr val="tx1"/>
            </a:solidFill>
            <a:round/>
            <a:headEnd/>
            <a:tailEnd type="triangle" w="med" len="med"/>
          </a:ln>
          <a:effectLst/>
        </p:spPr>
        <p:txBody>
          <a:bodyPr/>
          <a:lstStyle/>
          <a:p>
            <a:endParaRPr lang="zh-CN" altLang="en-US"/>
          </a:p>
        </p:txBody>
      </p:sp>
      <p:sp>
        <p:nvSpPr>
          <p:cNvPr id="81933" name="Line 14"/>
          <p:cNvSpPr>
            <a:spLocks noChangeShapeType="1"/>
          </p:cNvSpPr>
          <p:nvPr/>
        </p:nvSpPr>
        <p:spPr bwMode="auto">
          <a:xfrm>
            <a:off x="3857625" y="4530725"/>
            <a:ext cx="3011488" cy="0"/>
          </a:xfrm>
          <a:prstGeom prst="line">
            <a:avLst/>
          </a:prstGeom>
          <a:noFill/>
          <a:ln w="9525">
            <a:solidFill>
              <a:schemeClr val="tx1"/>
            </a:solidFill>
            <a:round/>
            <a:headEnd/>
            <a:tailEnd/>
          </a:ln>
          <a:effectLst/>
        </p:spPr>
        <p:txBody>
          <a:bodyPr/>
          <a:lstStyle/>
          <a:p>
            <a:endParaRPr lang="zh-CN" altLang="en-US"/>
          </a:p>
        </p:txBody>
      </p:sp>
      <p:sp>
        <p:nvSpPr>
          <p:cNvPr id="81934" name="Line 15"/>
          <p:cNvSpPr>
            <a:spLocks noChangeShapeType="1"/>
          </p:cNvSpPr>
          <p:nvPr/>
        </p:nvSpPr>
        <p:spPr bwMode="auto">
          <a:xfrm>
            <a:off x="6869113" y="4532313"/>
            <a:ext cx="0" cy="484187"/>
          </a:xfrm>
          <a:prstGeom prst="line">
            <a:avLst/>
          </a:prstGeom>
          <a:noFill/>
          <a:ln w="9525">
            <a:solidFill>
              <a:schemeClr val="tx1"/>
            </a:solidFill>
            <a:round/>
            <a:headEnd/>
            <a:tailEnd/>
          </a:ln>
          <a:effectLst/>
        </p:spPr>
        <p:txBody>
          <a:bodyPr/>
          <a:lstStyle/>
          <a:p>
            <a:endParaRPr lang="zh-CN" altLang="en-US"/>
          </a:p>
        </p:txBody>
      </p:sp>
      <p:grpSp>
        <p:nvGrpSpPr>
          <p:cNvPr id="2" name="Group 66"/>
          <p:cNvGrpSpPr>
            <a:grpSpLocks/>
          </p:cNvGrpSpPr>
          <p:nvPr/>
        </p:nvGrpSpPr>
        <p:grpSpPr bwMode="auto">
          <a:xfrm>
            <a:off x="1733550" y="3554413"/>
            <a:ext cx="2006600" cy="249237"/>
            <a:chOff x="1092" y="2239"/>
            <a:chExt cx="1264" cy="221"/>
          </a:xfrm>
        </p:grpSpPr>
        <p:sp>
          <p:nvSpPr>
            <p:cNvPr id="81976" name="Line 16"/>
            <p:cNvSpPr>
              <a:spLocks noChangeShapeType="1"/>
            </p:cNvSpPr>
            <p:nvPr/>
          </p:nvSpPr>
          <p:spPr bwMode="auto">
            <a:xfrm flipH="1" flipV="1">
              <a:off x="1092" y="2240"/>
              <a:ext cx="1" cy="220"/>
            </a:xfrm>
            <a:prstGeom prst="line">
              <a:avLst/>
            </a:prstGeom>
            <a:noFill/>
            <a:ln w="9525">
              <a:solidFill>
                <a:schemeClr val="tx1"/>
              </a:solidFill>
              <a:round/>
              <a:headEnd/>
              <a:tailEnd type="triangle" w="med" len="med"/>
            </a:ln>
            <a:effectLst/>
          </p:spPr>
          <p:txBody>
            <a:bodyPr/>
            <a:lstStyle/>
            <a:p>
              <a:endParaRPr lang="zh-CN" altLang="en-US"/>
            </a:p>
          </p:txBody>
        </p:sp>
        <p:sp>
          <p:nvSpPr>
            <p:cNvPr id="81977" name="Line 17"/>
            <p:cNvSpPr>
              <a:spLocks noChangeShapeType="1"/>
            </p:cNvSpPr>
            <p:nvPr/>
          </p:nvSpPr>
          <p:spPr bwMode="auto">
            <a:xfrm flipV="1">
              <a:off x="2355" y="2239"/>
              <a:ext cx="1" cy="212"/>
            </a:xfrm>
            <a:prstGeom prst="line">
              <a:avLst/>
            </a:prstGeom>
            <a:noFill/>
            <a:ln w="9525">
              <a:solidFill>
                <a:schemeClr val="tx1"/>
              </a:solidFill>
              <a:round/>
              <a:headEnd/>
              <a:tailEnd type="triangle" w="med" len="med"/>
            </a:ln>
            <a:effectLst/>
          </p:spPr>
          <p:txBody>
            <a:bodyPr/>
            <a:lstStyle/>
            <a:p>
              <a:endParaRPr lang="zh-CN" altLang="en-US"/>
            </a:p>
          </p:txBody>
        </p:sp>
      </p:grpSp>
      <p:sp>
        <p:nvSpPr>
          <p:cNvPr id="81936" name="Text Box 18"/>
          <p:cNvSpPr txBox="1">
            <a:spLocks noChangeArrowheads="1"/>
          </p:cNvSpPr>
          <p:nvPr/>
        </p:nvSpPr>
        <p:spPr bwMode="auto">
          <a:xfrm>
            <a:off x="2309813" y="3814763"/>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a:ea typeface="宋体" charset="-122"/>
              </a:rPr>
              <a:t>……</a:t>
            </a:r>
          </a:p>
        </p:txBody>
      </p:sp>
      <p:sp>
        <p:nvSpPr>
          <p:cNvPr id="81937" name="Text Box 19"/>
          <p:cNvSpPr txBox="1">
            <a:spLocks noChangeArrowheads="1"/>
          </p:cNvSpPr>
          <p:nvPr/>
        </p:nvSpPr>
        <p:spPr bwMode="auto">
          <a:xfrm>
            <a:off x="1544638" y="3113088"/>
            <a:ext cx="2447925"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a:latin typeface="黑体" pitchFamily="49" charset="-122"/>
                <a:ea typeface="黑体" pitchFamily="49" charset="-122"/>
              </a:rPr>
              <a:t>判 优 线 路</a:t>
            </a:r>
          </a:p>
        </p:txBody>
      </p:sp>
      <p:sp>
        <p:nvSpPr>
          <p:cNvPr id="81938" name="Line 20"/>
          <p:cNvSpPr>
            <a:spLocks noChangeShapeType="1"/>
          </p:cNvSpPr>
          <p:nvPr/>
        </p:nvSpPr>
        <p:spPr bwMode="auto">
          <a:xfrm flipV="1">
            <a:off x="2743200" y="2708275"/>
            <a:ext cx="0" cy="428625"/>
          </a:xfrm>
          <a:prstGeom prst="line">
            <a:avLst/>
          </a:prstGeom>
          <a:noFill/>
          <a:ln w="9525">
            <a:solidFill>
              <a:schemeClr val="tx1"/>
            </a:solidFill>
            <a:round/>
            <a:headEnd/>
            <a:tailEnd type="triangle" w="med" len="med"/>
          </a:ln>
          <a:effectLst/>
        </p:spPr>
        <p:txBody>
          <a:bodyPr/>
          <a:lstStyle/>
          <a:p>
            <a:endParaRPr lang="zh-CN" altLang="en-US"/>
          </a:p>
        </p:txBody>
      </p:sp>
      <p:sp>
        <p:nvSpPr>
          <p:cNvPr id="81939" name="Text Box 21"/>
          <p:cNvSpPr txBox="1">
            <a:spLocks noChangeArrowheads="1"/>
          </p:cNvSpPr>
          <p:nvPr/>
        </p:nvSpPr>
        <p:spPr bwMode="auto">
          <a:xfrm>
            <a:off x="1355725" y="2251075"/>
            <a:ext cx="2770188" cy="436563"/>
          </a:xfrm>
          <a:prstGeom prst="rect">
            <a:avLst/>
          </a:prstGeom>
          <a:noFill/>
          <a:ln w="9525">
            <a:solidFill>
              <a:schemeClr val="tx1"/>
            </a:solidFill>
            <a:miter lim="800000"/>
            <a:headEnd/>
            <a:tailEnd/>
          </a:ln>
          <a:effectLst/>
        </p:spPr>
        <p:txBody>
          <a:bodyPr>
            <a:spAutoFit/>
          </a:bodyPr>
          <a:lstStyle/>
          <a:p>
            <a:pPr eaLnBrk="1" hangingPunct="1">
              <a:spcBef>
                <a:spcPct val="50000"/>
              </a:spcBef>
            </a:pPr>
            <a:r>
              <a:rPr kumimoji="1" lang="zh-CN" altLang="en-US" sz="2200">
                <a:ea typeface="黑体" pitchFamily="49" charset="-122"/>
              </a:rPr>
              <a:t>中断类型号形成线路</a:t>
            </a:r>
          </a:p>
        </p:txBody>
      </p:sp>
      <p:sp>
        <p:nvSpPr>
          <p:cNvPr id="81940" name="Line 22"/>
          <p:cNvSpPr>
            <a:spLocks noChangeShapeType="1"/>
          </p:cNvSpPr>
          <p:nvPr/>
        </p:nvSpPr>
        <p:spPr bwMode="auto">
          <a:xfrm>
            <a:off x="3994150" y="3357563"/>
            <a:ext cx="1841500" cy="0"/>
          </a:xfrm>
          <a:prstGeom prst="line">
            <a:avLst/>
          </a:prstGeom>
          <a:noFill/>
          <a:ln w="9525">
            <a:solidFill>
              <a:schemeClr val="tx1"/>
            </a:solidFill>
            <a:round/>
            <a:headEnd/>
            <a:tailEnd/>
          </a:ln>
          <a:effectLst/>
        </p:spPr>
        <p:txBody>
          <a:bodyPr/>
          <a:lstStyle/>
          <a:p>
            <a:endParaRPr lang="zh-CN" altLang="en-US"/>
          </a:p>
        </p:txBody>
      </p:sp>
      <p:sp>
        <p:nvSpPr>
          <p:cNvPr id="81941" name="Line 23"/>
          <p:cNvSpPr>
            <a:spLocks noChangeShapeType="1"/>
          </p:cNvSpPr>
          <p:nvPr/>
        </p:nvSpPr>
        <p:spPr bwMode="auto">
          <a:xfrm>
            <a:off x="5837238" y="2851150"/>
            <a:ext cx="0" cy="527050"/>
          </a:xfrm>
          <a:prstGeom prst="line">
            <a:avLst/>
          </a:prstGeom>
          <a:noFill/>
          <a:ln w="9525">
            <a:solidFill>
              <a:schemeClr val="tx1"/>
            </a:solidFill>
            <a:round/>
            <a:headEnd type="triangle" w="med" len="med"/>
            <a:tailEnd/>
          </a:ln>
          <a:effectLst/>
        </p:spPr>
        <p:txBody>
          <a:bodyPr/>
          <a:lstStyle/>
          <a:p>
            <a:endParaRPr lang="zh-CN" altLang="en-US"/>
          </a:p>
        </p:txBody>
      </p:sp>
      <p:sp>
        <p:nvSpPr>
          <p:cNvPr id="81942" name="AutoShape 24"/>
          <p:cNvSpPr>
            <a:spLocks noChangeArrowheads="1"/>
          </p:cNvSpPr>
          <p:nvPr/>
        </p:nvSpPr>
        <p:spPr bwMode="auto">
          <a:xfrm>
            <a:off x="2667000" y="1704975"/>
            <a:ext cx="292100" cy="544513"/>
          </a:xfrm>
          <a:prstGeom prst="upArrow">
            <a:avLst>
              <a:gd name="adj1" fmla="val 50000"/>
              <a:gd name="adj2" fmla="val 46603"/>
            </a:avLst>
          </a:prstGeom>
          <a:noFill/>
          <a:ln w="9525">
            <a:solidFill>
              <a:schemeClr val="tx1"/>
            </a:solidFill>
            <a:miter lim="800000"/>
            <a:headEnd/>
            <a:tailEnd/>
          </a:ln>
          <a:effectLst/>
        </p:spPr>
        <p:txBody>
          <a:bodyPr vert="eaVert" wrap="none" anchor="ctr"/>
          <a:lstStyle/>
          <a:p>
            <a:endParaRPr lang="zh-CN" altLang="en-US">
              <a:ea typeface="宋体" charset="-122"/>
            </a:endParaRPr>
          </a:p>
        </p:txBody>
      </p:sp>
      <p:sp>
        <p:nvSpPr>
          <p:cNvPr id="81943" name="Text Box 25"/>
          <p:cNvSpPr txBox="1">
            <a:spLocks noChangeArrowheads="1"/>
          </p:cNvSpPr>
          <p:nvPr/>
        </p:nvSpPr>
        <p:spPr bwMode="auto">
          <a:xfrm>
            <a:off x="1506538" y="1728788"/>
            <a:ext cx="1976437" cy="3810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a:solidFill>
                  <a:srgbClr val="0000FF"/>
                </a:solidFill>
                <a:ea typeface="黑体" pitchFamily="49" charset="-122"/>
              </a:rPr>
              <a:t>中断类型</a:t>
            </a:r>
            <a:endParaRPr kumimoji="1" lang="en-US" altLang="zh-CN" sz="1900">
              <a:solidFill>
                <a:srgbClr val="0000FF"/>
              </a:solidFill>
              <a:ea typeface="黑体" pitchFamily="49" charset="-122"/>
            </a:endParaRPr>
          </a:p>
        </p:txBody>
      </p:sp>
      <p:sp>
        <p:nvSpPr>
          <p:cNvPr id="81944" name="Text Box 26"/>
          <p:cNvSpPr txBox="1">
            <a:spLocks noChangeArrowheads="1"/>
          </p:cNvSpPr>
          <p:nvPr/>
        </p:nvSpPr>
        <p:spPr bwMode="auto">
          <a:xfrm>
            <a:off x="5594350" y="1847850"/>
            <a:ext cx="2449513" cy="381000"/>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1900">
                <a:solidFill>
                  <a:srgbClr val="0000FF"/>
                </a:solidFill>
                <a:latin typeface="Arial" charset="0"/>
                <a:ea typeface="黑体" pitchFamily="49" charset="-122"/>
              </a:rPr>
              <a:t>中断请求信号</a:t>
            </a:r>
            <a:r>
              <a:rPr kumimoji="1" lang="en-US" altLang="zh-CN" sz="1900">
                <a:solidFill>
                  <a:srgbClr val="0000FF"/>
                </a:solidFill>
                <a:latin typeface="Arial" charset="0"/>
                <a:ea typeface="黑体" pitchFamily="49" charset="-122"/>
              </a:rPr>
              <a:t>INT</a:t>
            </a:r>
          </a:p>
        </p:txBody>
      </p:sp>
      <p:sp>
        <p:nvSpPr>
          <p:cNvPr id="81945" name="Text Box 27"/>
          <p:cNvSpPr txBox="1">
            <a:spLocks noChangeArrowheads="1"/>
          </p:cNvSpPr>
          <p:nvPr/>
        </p:nvSpPr>
        <p:spPr bwMode="auto">
          <a:xfrm>
            <a:off x="5248275" y="2406650"/>
            <a:ext cx="1149350" cy="466725"/>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en-US" altLang="zh-CN" sz="2400">
                <a:ea typeface="宋体" charset="-122"/>
              </a:rPr>
              <a:t>INTR</a:t>
            </a:r>
          </a:p>
        </p:txBody>
      </p:sp>
      <p:sp>
        <p:nvSpPr>
          <p:cNvPr id="81946" name="Line 28"/>
          <p:cNvSpPr>
            <a:spLocks noChangeShapeType="1"/>
          </p:cNvSpPr>
          <p:nvPr/>
        </p:nvSpPr>
        <p:spPr bwMode="auto">
          <a:xfrm flipV="1">
            <a:off x="5835650" y="1704975"/>
            <a:ext cx="0" cy="690563"/>
          </a:xfrm>
          <a:prstGeom prst="line">
            <a:avLst/>
          </a:prstGeom>
          <a:noFill/>
          <a:ln w="9525">
            <a:solidFill>
              <a:schemeClr val="tx1"/>
            </a:solidFill>
            <a:round/>
            <a:headEnd/>
            <a:tailEnd type="triangle" w="med" len="med"/>
          </a:ln>
          <a:effectLst/>
        </p:spPr>
        <p:txBody>
          <a:bodyPr/>
          <a:lstStyle/>
          <a:p>
            <a:endParaRPr lang="zh-CN" altLang="en-US"/>
          </a:p>
        </p:txBody>
      </p:sp>
      <p:sp>
        <p:nvSpPr>
          <p:cNvPr id="81947" name="Line 29"/>
          <p:cNvSpPr>
            <a:spLocks noChangeShapeType="1"/>
          </p:cNvSpPr>
          <p:nvPr/>
        </p:nvSpPr>
        <p:spPr bwMode="auto">
          <a:xfrm>
            <a:off x="1192213" y="4546600"/>
            <a:ext cx="2543175" cy="1588"/>
          </a:xfrm>
          <a:prstGeom prst="line">
            <a:avLst/>
          </a:prstGeom>
          <a:noFill/>
          <a:ln w="38100">
            <a:solidFill>
              <a:srgbClr val="CC3300"/>
            </a:solidFill>
            <a:round/>
            <a:headEnd/>
            <a:tailEnd/>
          </a:ln>
          <a:effectLst/>
        </p:spPr>
        <p:txBody>
          <a:bodyPr/>
          <a:lstStyle/>
          <a:p>
            <a:endParaRPr lang="zh-CN" altLang="en-US"/>
          </a:p>
        </p:txBody>
      </p:sp>
      <p:sp>
        <p:nvSpPr>
          <p:cNvPr id="81948" name="Line 30"/>
          <p:cNvSpPr>
            <a:spLocks noChangeShapeType="1"/>
          </p:cNvSpPr>
          <p:nvPr/>
        </p:nvSpPr>
        <p:spPr bwMode="auto">
          <a:xfrm flipV="1">
            <a:off x="1719263" y="4276725"/>
            <a:ext cx="0" cy="282575"/>
          </a:xfrm>
          <a:prstGeom prst="line">
            <a:avLst/>
          </a:prstGeom>
          <a:noFill/>
          <a:ln w="38100">
            <a:solidFill>
              <a:srgbClr val="CC3300"/>
            </a:solidFill>
            <a:round/>
            <a:headEnd/>
            <a:tailEnd type="triangle" w="med" len="med"/>
          </a:ln>
          <a:effectLst/>
        </p:spPr>
        <p:txBody>
          <a:bodyPr/>
          <a:lstStyle/>
          <a:p>
            <a:endParaRPr lang="zh-CN" altLang="en-US"/>
          </a:p>
        </p:txBody>
      </p:sp>
      <p:sp>
        <p:nvSpPr>
          <p:cNvPr id="81949" name="Line 31"/>
          <p:cNvSpPr>
            <a:spLocks noChangeShapeType="1"/>
          </p:cNvSpPr>
          <p:nvPr/>
        </p:nvSpPr>
        <p:spPr bwMode="auto">
          <a:xfrm flipV="1">
            <a:off x="3740150" y="4252913"/>
            <a:ext cx="0" cy="296862"/>
          </a:xfrm>
          <a:prstGeom prst="line">
            <a:avLst/>
          </a:prstGeom>
          <a:noFill/>
          <a:ln w="38100">
            <a:solidFill>
              <a:srgbClr val="CC3300"/>
            </a:solidFill>
            <a:round/>
            <a:headEnd/>
            <a:tailEnd type="triangle" w="med" len="med"/>
          </a:ln>
          <a:effectLst/>
        </p:spPr>
        <p:txBody>
          <a:bodyPr/>
          <a:lstStyle/>
          <a:p>
            <a:endParaRPr lang="zh-CN" altLang="en-US"/>
          </a:p>
        </p:txBody>
      </p:sp>
      <p:sp>
        <p:nvSpPr>
          <p:cNvPr id="81950" name="Oval 32"/>
          <p:cNvSpPr>
            <a:spLocks noChangeArrowheads="1"/>
          </p:cNvSpPr>
          <p:nvPr/>
        </p:nvSpPr>
        <p:spPr bwMode="auto">
          <a:xfrm>
            <a:off x="1692275" y="4505325"/>
            <a:ext cx="61913" cy="61913"/>
          </a:xfrm>
          <a:prstGeom prst="ellipse">
            <a:avLst/>
          </a:prstGeom>
          <a:solidFill>
            <a:schemeClr val="tx1"/>
          </a:solidFill>
          <a:ln w="9525">
            <a:solidFill>
              <a:schemeClr val="tx1"/>
            </a:solidFill>
            <a:round/>
            <a:headEnd/>
            <a:tailEnd/>
          </a:ln>
          <a:effectLst/>
        </p:spPr>
        <p:txBody>
          <a:bodyPr wrap="none" anchor="ctr"/>
          <a:lstStyle/>
          <a:p>
            <a:endParaRPr lang="zh-CN" altLang="en-US">
              <a:ea typeface="宋体" charset="-122"/>
            </a:endParaRPr>
          </a:p>
        </p:txBody>
      </p:sp>
      <p:sp>
        <p:nvSpPr>
          <p:cNvPr id="81951" name="Text Box 33"/>
          <p:cNvSpPr txBox="1">
            <a:spLocks noChangeArrowheads="1"/>
          </p:cNvSpPr>
          <p:nvPr/>
        </p:nvSpPr>
        <p:spPr bwMode="auto">
          <a:xfrm>
            <a:off x="58738" y="4156075"/>
            <a:ext cx="1227137" cy="958850"/>
          </a:xfrm>
          <a:prstGeom prst="rect">
            <a:avLst/>
          </a:prstGeom>
          <a:noFill/>
          <a:ln w="9525">
            <a:noFill/>
            <a:miter lim="800000"/>
            <a:headEnd/>
            <a:tailEnd/>
          </a:ln>
          <a:effectLst/>
        </p:spPr>
        <p:txBody>
          <a:bodyPr>
            <a:spAutoFit/>
          </a:bodyPr>
          <a:lstStyle/>
          <a:p>
            <a:pPr eaLnBrk="1" hangingPunct="1">
              <a:spcBef>
                <a:spcPct val="50000"/>
              </a:spcBef>
            </a:pPr>
            <a:r>
              <a:rPr lang="en-US" altLang="zh-CN" sz="1900">
                <a:solidFill>
                  <a:srgbClr val="D1390F"/>
                </a:solidFill>
                <a:latin typeface="Arial" charset="0"/>
                <a:ea typeface="黑体" pitchFamily="49" charset="-122"/>
              </a:rPr>
              <a:t>CPU</a:t>
            </a:r>
            <a:r>
              <a:rPr lang="zh-CN" altLang="en-US" sz="1900">
                <a:solidFill>
                  <a:srgbClr val="D1390F"/>
                </a:solidFill>
                <a:latin typeface="Arial" charset="0"/>
                <a:ea typeface="黑体" pitchFamily="49" charset="-122"/>
              </a:rPr>
              <a:t>发出中</a:t>
            </a:r>
            <a:r>
              <a:rPr kumimoji="1" lang="zh-CN" altLang="en-US" sz="1900">
                <a:solidFill>
                  <a:srgbClr val="D1390F"/>
                </a:solidFill>
                <a:latin typeface="Arial" charset="0"/>
                <a:ea typeface="黑体" pitchFamily="49" charset="-122"/>
              </a:rPr>
              <a:t>断查询请求信号</a:t>
            </a:r>
          </a:p>
        </p:txBody>
      </p:sp>
      <p:sp>
        <p:nvSpPr>
          <p:cNvPr id="81952" name="AutoShape 34"/>
          <p:cNvSpPr>
            <a:spLocks noChangeArrowheads="1"/>
          </p:cNvSpPr>
          <p:nvPr/>
        </p:nvSpPr>
        <p:spPr bwMode="auto">
          <a:xfrm>
            <a:off x="2352675" y="5446713"/>
            <a:ext cx="425450" cy="336550"/>
          </a:xfrm>
          <a:prstGeom prst="upArrow">
            <a:avLst>
              <a:gd name="adj1" fmla="val 50000"/>
              <a:gd name="adj2" fmla="val 25000"/>
            </a:avLst>
          </a:prstGeom>
          <a:noFill/>
          <a:ln w="9525">
            <a:solidFill>
              <a:schemeClr val="tx1"/>
            </a:solidFill>
            <a:miter lim="800000"/>
            <a:headEnd/>
            <a:tailEnd/>
          </a:ln>
          <a:effectLst/>
        </p:spPr>
        <p:txBody>
          <a:bodyPr vert="eaVert" wrap="none" anchor="ctr"/>
          <a:lstStyle/>
          <a:p>
            <a:endParaRPr lang="zh-CN" altLang="en-US">
              <a:ea typeface="宋体" charset="-122"/>
            </a:endParaRPr>
          </a:p>
        </p:txBody>
      </p:sp>
      <p:sp>
        <p:nvSpPr>
          <p:cNvPr id="81953" name="Line 35"/>
          <p:cNvSpPr>
            <a:spLocks noChangeShapeType="1"/>
          </p:cNvSpPr>
          <p:nvPr/>
        </p:nvSpPr>
        <p:spPr bwMode="auto">
          <a:xfrm flipV="1">
            <a:off x="4784725" y="5487988"/>
            <a:ext cx="0" cy="531812"/>
          </a:xfrm>
          <a:prstGeom prst="line">
            <a:avLst/>
          </a:prstGeom>
          <a:noFill/>
          <a:ln w="9525">
            <a:solidFill>
              <a:schemeClr val="tx1"/>
            </a:solidFill>
            <a:round/>
            <a:headEnd/>
            <a:tailEnd type="triangle" w="med" len="med"/>
          </a:ln>
          <a:effectLst/>
        </p:spPr>
        <p:txBody>
          <a:bodyPr/>
          <a:lstStyle/>
          <a:p>
            <a:endParaRPr lang="zh-CN" altLang="en-US"/>
          </a:p>
        </p:txBody>
      </p:sp>
      <p:sp>
        <p:nvSpPr>
          <p:cNvPr id="81954" name="Line 36"/>
          <p:cNvSpPr>
            <a:spLocks noChangeShapeType="1"/>
          </p:cNvSpPr>
          <p:nvPr/>
        </p:nvSpPr>
        <p:spPr bwMode="auto">
          <a:xfrm flipV="1">
            <a:off x="5057775" y="5470525"/>
            <a:ext cx="0" cy="415925"/>
          </a:xfrm>
          <a:prstGeom prst="line">
            <a:avLst/>
          </a:prstGeom>
          <a:noFill/>
          <a:ln w="9525">
            <a:solidFill>
              <a:schemeClr val="tx1"/>
            </a:solidFill>
            <a:round/>
            <a:headEnd/>
            <a:tailEnd type="triangle" w="med" len="med"/>
          </a:ln>
          <a:effectLst/>
        </p:spPr>
        <p:txBody>
          <a:bodyPr/>
          <a:lstStyle/>
          <a:p>
            <a:endParaRPr lang="zh-CN" altLang="en-US"/>
          </a:p>
        </p:txBody>
      </p:sp>
      <p:sp>
        <p:nvSpPr>
          <p:cNvPr id="81955" name="Line 37"/>
          <p:cNvSpPr>
            <a:spLocks noChangeShapeType="1"/>
          </p:cNvSpPr>
          <p:nvPr/>
        </p:nvSpPr>
        <p:spPr bwMode="auto">
          <a:xfrm flipV="1">
            <a:off x="6205538" y="5495925"/>
            <a:ext cx="0" cy="357188"/>
          </a:xfrm>
          <a:prstGeom prst="line">
            <a:avLst/>
          </a:prstGeom>
          <a:noFill/>
          <a:ln w="9525">
            <a:solidFill>
              <a:schemeClr val="tx1"/>
            </a:solidFill>
            <a:round/>
            <a:headEnd/>
            <a:tailEnd type="triangle" w="med" len="med"/>
          </a:ln>
          <a:effectLst/>
        </p:spPr>
        <p:txBody>
          <a:bodyPr/>
          <a:lstStyle/>
          <a:p>
            <a:endParaRPr lang="zh-CN" altLang="en-US"/>
          </a:p>
        </p:txBody>
      </p:sp>
      <p:sp>
        <p:nvSpPr>
          <p:cNvPr id="81956" name="Line 38"/>
          <p:cNvSpPr>
            <a:spLocks noChangeShapeType="1"/>
          </p:cNvSpPr>
          <p:nvPr/>
        </p:nvSpPr>
        <p:spPr bwMode="auto">
          <a:xfrm flipH="1" flipV="1">
            <a:off x="6519863" y="5473700"/>
            <a:ext cx="0" cy="371475"/>
          </a:xfrm>
          <a:prstGeom prst="line">
            <a:avLst/>
          </a:prstGeom>
          <a:noFill/>
          <a:ln w="9525">
            <a:solidFill>
              <a:schemeClr val="tx1"/>
            </a:solidFill>
            <a:round/>
            <a:headEnd/>
            <a:tailEnd type="triangle" w="med" len="med"/>
          </a:ln>
          <a:effectLst/>
        </p:spPr>
        <p:txBody>
          <a:bodyPr/>
          <a:lstStyle/>
          <a:p>
            <a:endParaRPr lang="zh-CN" altLang="en-US"/>
          </a:p>
        </p:txBody>
      </p:sp>
      <p:sp>
        <p:nvSpPr>
          <p:cNvPr id="81957" name="Line 39"/>
          <p:cNvSpPr>
            <a:spLocks noChangeShapeType="1"/>
          </p:cNvSpPr>
          <p:nvPr/>
        </p:nvSpPr>
        <p:spPr bwMode="auto">
          <a:xfrm flipV="1">
            <a:off x="6805613" y="5448300"/>
            <a:ext cx="14287" cy="357188"/>
          </a:xfrm>
          <a:prstGeom prst="line">
            <a:avLst/>
          </a:prstGeom>
          <a:noFill/>
          <a:ln w="9525">
            <a:solidFill>
              <a:schemeClr val="tx1"/>
            </a:solidFill>
            <a:round/>
            <a:headEnd/>
            <a:tailEnd type="triangle" w="med" len="med"/>
          </a:ln>
          <a:effectLst/>
        </p:spPr>
        <p:txBody>
          <a:bodyPr/>
          <a:lstStyle/>
          <a:p>
            <a:endParaRPr lang="zh-CN" altLang="en-US"/>
          </a:p>
        </p:txBody>
      </p:sp>
      <p:sp>
        <p:nvSpPr>
          <p:cNvPr id="81958" name="Text Box 40"/>
          <p:cNvSpPr txBox="1">
            <a:spLocks noChangeArrowheads="1"/>
          </p:cNvSpPr>
          <p:nvPr/>
        </p:nvSpPr>
        <p:spPr bwMode="auto">
          <a:xfrm>
            <a:off x="5260975" y="5286375"/>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a:ea typeface="宋体" charset="-122"/>
              </a:rPr>
              <a:t>……</a:t>
            </a:r>
          </a:p>
        </p:txBody>
      </p:sp>
      <p:sp>
        <p:nvSpPr>
          <p:cNvPr id="251945" name="AutoShape 41"/>
          <p:cNvSpPr>
            <a:spLocks noChangeArrowheads="1"/>
          </p:cNvSpPr>
          <p:nvPr/>
        </p:nvSpPr>
        <p:spPr bwMode="auto">
          <a:xfrm>
            <a:off x="4530725" y="5907088"/>
            <a:ext cx="3046413" cy="950912"/>
          </a:xfrm>
          <a:prstGeom prst="cloudCallout">
            <a:avLst>
              <a:gd name="adj1" fmla="val -29884"/>
              <a:gd name="adj2" fmla="val -50500"/>
            </a:avLst>
          </a:prstGeom>
          <a:noFill/>
          <a:ln w="12700">
            <a:solidFill>
              <a:schemeClr val="tx1"/>
            </a:solidFill>
            <a:round/>
            <a:headEnd/>
            <a:tailEnd/>
          </a:ln>
          <a:effectLst/>
        </p:spPr>
        <p:txBody>
          <a:bodyPr/>
          <a:lstStyle/>
          <a:p>
            <a:pPr algn="ctr"/>
            <a:r>
              <a:rPr lang="zh-CN" altLang="en-US" sz="1800">
                <a:solidFill>
                  <a:srgbClr val="0000FF"/>
                </a:solidFill>
                <a:latin typeface="Arial" charset="0"/>
                <a:ea typeface="黑体" pitchFamily="49" charset="-122"/>
              </a:rPr>
              <a:t>来自不同外设，由外设硬件直接设置</a:t>
            </a:r>
          </a:p>
        </p:txBody>
      </p:sp>
      <p:sp>
        <p:nvSpPr>
          <p:cNvPr id="251946" name="AutoShape 42"/>
          <p:cNvSpPr>
            <a:spLocks noChangeArrowheads="1"/>
          </p:cNvSpPr>
          <p:nvPr/>
        </p:nvSpPr>
        <p:spPr bwMode="auto">
          <a:xfrm>
            <a:off x="738188" y="5915025"/>
            <a:ext cx="2963862" cy="760413"/>
          </a:xfrm>
          <a:prstGeom prst="cloudCallout">
            <a:avLst>
              <a:gd name="adj1" fmla="val 3509"/>
              <a:gd name="adj2" fmla="val -48537"/>
            </a:avLst>
          </a:prstGeom>
          <a:noFill/>
          <a:ln w="12700">
            <a:solidFill>
              <a:schemeClr val="tx1"/>
            </a:solidFill>
            <a:round/>
            <a:headEnd/>
            <a:tailEnd/>
          </a:ln>
          <a:effectLst/>
        </p:spPr>
        <p:txBody>
          <a:bodyPr/>
          <a:lstStyle/>
          <a:p>
            <a:pPr algn="ctr"/>
            <a:r>
              <a:rPr lang="zh-CN" altLang="en-US" sz="1800">
                <a:solidFill>
                  <a:srgbClr val="D1390F"/>
                </a:solidFill>
                <a:latin typeface="Arial" charset="0"/>
                <a:ea typeface="黑体" pitchFamily="49" charset="-122"/>
              </a:rPr>
              <a:t>来自</a:t>
            </a:r>
            <a:r>
              <a:rPr lang="en-US" altLang="zh-CN" sz="1800">
                <a:solidFill>
                  <a:srgbClr val="D1390F"/>
                </a:solidFill>
                <a:latin typeface="Arial" charset="0"/>
                <a:ea typeface="黑体" pitchFamily="49" charset="-122"/>
              </a:rPr>
              <a:t>CPU</a:t>
            </a:r>
            <a:r>
              <a:rPr lang="zh-CN" altLang="en-US" sz="1800">
                <a:solidFill>
                  <a:srgbClr val="D1390F"/>
                </a:solidFill>
                <a:latin typeface="Arial" charset="0"/>
                <a:ea typeface="黑体" pitchFamily="49" charset="-122"/>
              </a:rPr>
              <a:t>，通过</a:t>
            </a:r>
            <a:r>
              <a:rPr lang="en-US" altLang="zh-CN" sz="1800">
                <a:solidFill>
                  <a:srgbClr val="D1390F"/>
                </a:solidFill>
                <a:latin typeface="Arial" charset="0"/>
                <a:ea typeface="黑体" pitchFamily="49" charset="-122"/>
              </a:rPr>
              <a:t>I/O</a:t>
            </a:r>
            <a:r>
              <a:rPr lang="zh-CN" altLang="en-US" sz="1800">
                <a:solidFill>
                  <a:srgbClr val="D1390F"/>
                </a:solidFill>
                <a:latin typeface="Arial" charset="0"/>
                <a:ea typeface="黑体" pitchFamily="49" charset="-122"/>
              </a:rPr>
              <a:t>指令为其赋值</a:t>
            </a:r>
          </a:p>
        </p:txBody>
      </p:sp>
      <p:sp>
        <p:nvSpPr>
          <p:cNvPr id="81961" name="Text Box 44"/>
          <p:cNvSpPr txBox="1">
            <a:spLocks noChangeArrowheads="1"/>
          </p:cNvSpPr>
          <p:nvPr/>
        </p:nvSpPr>
        <p:spPr bwMode="auto">
          <a:xfrm>
            <a:off x="2438400" y="1320800"/>
            <a:ext cx="3933825" cy="379413"/>
          </a:xfrm>
          <a:prstGeom prst="rect">
            <a:avLst/>
          </a:prstGeom>
          <a:noFill/>
          <a:ln w="12700">
            <a:solidFill>
              <a:schemeClr val="tx1"/>
            </a:solidFill>
            <a:miter lim="800000"/>
            <a:headEnd/>
            <a:tailEnd/>
          </a:ln>
          <a:effectLst/>
        </p:spPr>
        <p:txBody>
          <a:bodyPr>
            <a:spAutoFit/>
          </a:bodyPr>
          <a:lstStyle/>
          <a:p>
            <a:pPr>
              <a:spcBef>
                <a:spcPct val="50000"/>
              </a:spcBef>
            </a:pPr>
            <a:r>
              <a:rPr lang="zh-CN" altLang="en-US">
                <a:ea typeface="宋体" charset="-122"/>
              </a:rPr>
              <a:t>                                  </a:t>
            </a:r>
            <a:r>
              <a:rPr lang="en-US" altLang="zh-CN" sz="1800">
                <a:solidFill>
                  <a:srgbClr val="D1390F"/>
                </a:solidFill>
                <a:latin typeface="Arial" charset="0"/>
                <a:ea typeface="宋体" charset="-122"/>
                <a:cs typeface="Arial" charset="0"/>
              </a:rPr>
              <a:t>CPU</a:t>
            </a:r>
          </a:p>
        </p:txBody>
      </p:sp>
      <p:sp>
        <p:nvSpPr>
          <p:cNvPr id="251949" name="Text Box 45"/>
          <p:cNvSpPr txBox="1">
            <a:spLocks noChangeArrowheads="1"/>
          </p:cNvSpPr>
          <p:nvPr/>
        </p:nvSpPr>
        <p:spPr bwMode="auto">
          <a:xfrm>
            <a:off x="260350" y="684213"/>
            <a:ext cx="4445000" cy="381000"/>
          </a:xfrm>
          <a:prstGeom prst="rect">
            <a:avLst/>
          </a:prstGeom>
          <a:noFill/>
          <a:ln w="12700">
            <a:noFill/>
            <a:miter lim="800000"/>
            <a:headEnd/>
            <a:tailEnd/>
          </a:ln>
          <a:effectLst/>
        </p:spPr>
        <p:txBody>
          <a:bodyPr>
            <a:spAutoFit/>
          </a:bodyPr>
          <a:lstStyle/>
          <a:p>
            <a:pPr>
              <a:spcBef>
                <a:spcPct val="20000"/>
              </a:spcBef>
            </a:pPr>
            <a:r>
              <a:rPr lang="zh-CN" altLang="en-US" sz="1900">
                <a:solidFill>
                  <a:srgbClr val="D1390F"/>
                </a:solidFill>
                <a:latin typeface="Arial" charset="0"/>
                <a:ea typeface="黑体" pitchFamily="49" charset="-122"/>
              </a:rPr>
              <a:t>中断类型号送到什么线上？</a:t>
            </a:r>
          </a:p>
        </p:txBody>
      </p:sp>
      <p:sp>
        <p:nvSpPr>
          <p:cNvPr id="251950" name="Rectangle 46"/>
          <p:cNvSpPr>
            <a:spLocks noChangeArrowheads="1"/>
          </p:cNvSpPr>
          <p:nvPr/>
        </p:nvSpPr>
        <p:spPr bwMode="auto">
          <a:xfrm>
            <a:off x="279400" y="1017588"/>
            <a:ext cx="2452688" cy="381000"/>
          </a:xfrm>
          <a:prstGeom prst="rect">
            <a:avLst/>
          </a:prstGeom>
          <a:noFill/>
          <a:ln w="12700">
            <a:noFill/>
            <a:miter lim="800000"/>
            <a:headEnd/>
            <a:tailEnd/>
          </a:ln>
          <a:effectLst/>
        </p:spPr>
        <p:txBody>
          <a:bodyPr>
            <a:spAutoFit/>
          </a:bodyPr>
          <a:lstStyle/>
          <a:p>
            <a:r>
              <a:rPr lang="zh-CN" altLang="en-US" sz="1900">
                <a:solidFill>
                  <a:schemeClr val="accent2"/>
                </a:solidFill>
                <a:latin typeface="Arial" charset="0"/>
                <a:ea typeface="黑体" pitchFamily="49" charset="-122"/>
              </a:rPr>
              <a:t>数据线上！为什么？</a:t>
            </a:r>
          </a:p>
        </p:txBody>
      </p:sp>
      <p:sp>
        <p:nvSpPr>
          <p:cNvPr id="251952" name="Text Box 48"/>
          <p:cNvSpPr txBox="1">
            <a:spLocks noChangeArrowheads="1"/>
          </p:cNvSpPr>
          <p:nvPr/>
        </p:nvSpPr>
        <p:spPr bwMode="auto">
          <a:xfrm>
            <a:off x="4514850" y="3570288"/>
            <a:ext cx="3598863" cy="381000"/>
          </a:xfrm>
          <a:prstGeom prst="rect">
            <a:avLst/>
          </a:prstGeom>
          <a:noFill/>
          <a:ln w="12700">
            <a:noFill/>
            <a:miter lim="800000"/>
            <a:headEnd/>
            <a:tailEnd/>
          </a:ln>
          <a:effectLst/>
        </p:spPr>
        <p:txBody>
          <a:bodyPr>
            <a:spAutoFit/>
          </a:bodyPr>
          <a:lstStyle/>
          <a:p>
            <a:pPr>
              <a:spcBef>
                <a:spcPct val="50000"/>
              </a:spcBef>
            </a:pPr>
            <a:r>
              <a:rPr lang="zh-CN" altLang="en-US" sz="1900">
                <a:solidFill>
                  <a:srgbClr val="D1390F"/>
                </a:solidFill>
                <a:latin typeface="Arial" charset="0"/>
                <a:ea typeface="黑体" pitchFamily="49" charset="-122"/>
              </a:rPr>
              <a:t>中断查询信号何时发出？</a:t>
            </a:r>
          </a:p>
        </p:txBody>
      </p:sp>
      <p:sp>
        <p:nvSpPr>
          <p:cNvPr id="251953" name="Text Box 49"/>
          <p:cNvSpPr txBox="1">
            <a:spLocks noChangeArrowheads="1"/>
          </p:cNvSpPr>
          <p:nvPr/>
        </p:nvSpPr>
        <p:spPr bwMode="auto">
          <a:xfrm>
            <a:off x="4514850" y="3854450"/>
            <a:ext cx="4152900" cy="669925"/>
          </a:xfrm>
          <a:prstGeom prst="rect">
            <a:avLst/>
          </a:prstGeom>
          <a:noFill/>
          <a:ln w="12700">
            <a:noFill/>
            <a:miter lim="800000"/>
            <a:headEnd/>
            <a:tailEnd/>
          </a:ln>
          <a:effectLst/>
        </p:spPr>
        <p:txBody>
          <a:bodyPr>
            <a:spAutoFit/>
          </a:bodyPr>
          <a:lstStyle/>
          <a:p>
            <a:pPr>
              <a:spcBef>
                <a:spcPct val="50000"/>
              </a:spcBef>
            </a:pPr>
            <a:r>
              <a:rPr lang="zh-CN" altLang="en-US" sz="1900">
                <a:solidFill>
                  <a:schemeClr val="accent2"/>
                </a:solidFill>
                <a:latin typeface="Arial" charset="0"/>
                <a:ea typeface="黑体" pitchFamily="49" charset="-122"/>
              </a:rPr>
              <a:t>每条指令执行的最后一个操作控制信号（还记得“</a:t>
            </a:r>
            <a:r>
              <a:rPr lang="en-US" altLang="zh-CN" sz="1900">
                <a:solidFill>
                  <a:schemeClr val="accent2"/>
                </a:solidFill>
                <a:latin typeface="Arial" charset="0"/>
                <a:ea typeface="黑体" pitchFamily="49" charset="-122"/>
              </a:rPr>
              <a:t>end”</a:t>
            </a:r>
            <a:r>
              <a:rPr lang="zh-CN" altLang="en-US" sz="1900">
                <a:solidFill>
                  <a:schemeClr val="accent2"/>
                </a:solidFill>
                <a:latin typeface="Arial" charset="0"/>
                <a:ea typeface="黑体" pitchFamily="49" charset="-122"/>
              </a:rPr>
              <a:t>控制信号吗）！</a:t>
            </a:r>
          </a:p>
        </p:txBody>
      </p:sp>
      <p:sp>
        <p:nvSpPr>
          <p:cNvPr id="251955" name="Rectangle 51"/>
          <p:cNvSpPr>
            <a:spLocks noChangeArrowheads="1"/>
          </p:cNvSpPr>
          <p:nvPr/>
        </p:nvSpPr>
        <p:spPr bwMode="auto">
          <a:xfrm>
            <a:off x="5059363" y="647700"/>
            <a:ext cx="3111500" cy="381000"/>
          </a:xfrm>
          <a:prstGeom prst="rect">
            <a:avLst/>
          </a:prstGeom>
          <a:noFill/>
          <a:ln w="12700">
            <a:noFill/>
            <a:miter lim="800000"/>
            <a:headEnd/>
            <a:tailEnd/>
          </a:ln>
          <a:effectLst/>
        </p:spPr>
        <p:txBody>
          <a:bodyPr>
            <a:spAutoFit/>
          </a:bodyPr>
          <a:lstStyle/>
          <a:p>
            <a:r>
              <a:rPr kumimoji="1" lang="zh-CN" altLang="en-US" sz="1900">
                <a:solidFill>
                  <a:srgbClr val="D1390F"/>
                </a:solidFill>
                <a:latin typeface="Arial" charset="0"/>
                <a:ea typeface="黑体" pitchFamily="49" charset="-122"/>
              </a:rPr>
              <a:t>何时采样中断请求信号？</a:t>
            </a:r>
            <a:endParaRPr kumimoji="1" lang="en-US" altLang="zh-CN" sz="1900">
              <a:solidFill>
                <a:srgbClr val="D1390F"/>
              </a:solidFill>
              <a:latin typeface="Arial" charset="0"/>
              <a:ea typeface="黑体" pitchFamily="49" charset="-122"/>
            </a:endParaRPr>
          </a:p>
        </p:txBody>
      </p:sp>
      <p:sp>
        <p:nvSpPr>
          <p:cNvPr id="251956" name="Text Box 52"/>
          <p:cNvSpPr txBox="1">
            <a:spLocks noChangeArrowheads="1"/>
          </p:cNvSpPr>
          <p:nvPr/>
        </p:nvSpPr>
        <p:spPr bwMode="auto">
          <a:xfrm>
            <a:off x="4995863" y="955675"/>
            <a:ext cx="3963987" cy="381000"/>
          </a:xfrm>
          <a:prstGeom prst="rect">
            <a:avLst/>
          </a:prstGeom>
          <a:noFill/>
          <a:ln w="12700">
            <a:noFill/>
            <a:miter lim="800000"/>
            <a:headEnd/>
            <a:tailEnd/>
          </a:ln>
          <a:effectLst/>
        </p:spPr>
        <p:txBody>
          <a:bodyPr>
            <a:spAutoFit/>
          </a:bodyPr>
          <a:lstStyle/>
          <a:p>
            <a:pPr>
              <a:spcBef>
                <a:spcPct val="50000"/>
              </a:spcBef>
            </a:pPr>
            <a:r>
              <a:rPr lang="zh-CN" altLang="en-US" sz="1900">
                <a:solidFill>
                  <a:schemeClr val="accent2"/>
                </a:solidFill>
                <a:ea typeface="黑体" pitchFamily="49" charset="-122"/>
              </a:rPr>
              <a:t>中断查询信号发出后的固定时间内</a:t>
            </a:r>
          </a:p>
        </p:txBody>
      </p:sp>
      <p:sp>
        <p:nvSpPr>
          <p:cNvPr id="251957" name="Text Box 53"/>
          <p:cNvSpPr txBox="1">
            <a:spLocks noChangeArrowheads="1"/>
          </p:cNvSpPr>
          <p:nvPr/>
        </p:nvSpPr>
        <p:spPr bwMode="auto">
          <a:xfrm>
            <a:off x="7840663" y="1525588"/>
            <a:ext cx="1136650" cy="1739900"/>
          </a:xfrm>
          <a:prstGeom prst="rect">
            <a:avLst/>
          </a:prstGeom>
          <a:noFill/>
          <a:ln w="12700">
            <a:noFill/>
            <a:miter lim="800000"/>
            <a:headEnd/>
            <a:tailEnd/>
          </a:ln>
          <a:effectLst/>
        </p:spPr>
        <p:txBody>
          <a:bodyPr>
            <a:spAutoFit/>
          </a:bodyPr>
          <a:lstStyle/>
          <a:p>
            <a:pPr>
              <a:spcBef>
                <a:spcPct val="50000"/>
              </a:spcBef>
            </a:pPr>
            <a:r>
              <a:rPr lang="en-US" altLang="zh-CN" sz="1800">
                <a:solidFill>
                  <a:srgbClr val="2E9267"/>
                </a:solidFill>
                <a:latin typeface="Arial" charset="0"/>
                <a:ea typeface="黑体" pitchFamily="49" charset="-122"/>
              </a:rPr>
              <a:t>CPU</a:t>
            </a:r>
            <a:r>
              <a:rPr lang="zh-CN" altLang="en-US" sz="1800">
                <a:solidFill>
                  <a:srgbClr val="2E9267"/>
                </a:solidFill>
                <a:latin typeface="Arial" charset="0"/>
                <a:ea typeface="黑体" pitchFamily="49" charset="-122"/>
              </a:rPr>
              <a:t>采样到</a:t>
            </a:r>
            <a:r>
              <a:rPr lang="en-US" altLang="zh-CN" sz="1800">
                <a:solidFill>
                  <a:srgbClr val="2E9267"/>
                </a:solidFill>
                <a:latin typeface="Arial" charset="0"/>
                <a:ea typeface="黑体" pitchFamily="49" charset="-122"/>
              </a:rPr>
              <a:t>INT</a:t>
            </a:r>
            <a:r>
              <a:rPr lang="zh-CN" altLang="en-US" sz="1800">
                <a:solidFill>
                  <a:srgbClr val="2E9267"/>
                </a:solidFill>
                <a:latin typeface="Arial" charset="0"/>
                <a:ea typeface="黑体" pitchFamily="49" charset="-122"/>
              </a:rPr>
              <a:t>信号有效，则进入</a:t>
            </a:r>
            <a:r>
              <a:rPr lang="zh-CN" altLang="en-US" sz="1800">
                <a:solidFill>
                  <a:schemeClr val="accent1"/>
                </a:solidFill>
                <a:latin typeface="Arial" charset="0"/>
                <a:ea typeface="黑体" pitchFamily="49" charset="-122"/>
              </a:rPr>
              <a:t>“中断响应周期”</a:t>
            </a:r>
            <a:r>
              <a:rPr lang="zh-CN" altLang="en-US" sz="1800">
                <a:solidFill>
                  <a:srgbClr val="2E9267"/>
                </a:solidFill>
                <a:latin typeface="Arial" charset="0"/>
                <a:ea typeface="黑体" pitchFamily="49" charset="-122"/>
              </a:rPr>
              <a:t>！</a:t>
            </a:r>
          </a:p>
        </p:txBody>
      </p:sp>
      <p:sp>
        <p:nvSpPr>
          <p:cNvPr id="251959" name="Rectangle 55"/>
          <p:cNvSpPr>
            <a:spLocks noChangeArrowheads="1"/>
          </p:cNvSpPr>
          <p:nvPr/>
        </p:nvSpPr>
        <p:spPr bwMode="auto">
          <a:xfrm>
            <a:off x="190500" y="3551238"/>
            <a:ext cx="1335088" cy="366712"/>
          </a:xfrm>
          <a:prstGeom prst="rect">
            <a:avLst/>
          </a:prstGeom>
          <a:noFill/>
          <a:ln w="12700">
            <a:noFill/>
            <a:miter lim="800000"/>
            <a:headEnd/>
            <a:tailEnd/>
          </a:ln>
          <a:effectLst/>
        </p:spPr>
        <p:txBody>
          <a:bodyPr wrap="none">
            <a:spAutoFit/>
          </a:bodyPr>
          <a:lstStyle/>
          <a:p>
            <a:r>
              <a:rPr lang="zh-CN" altLang="en-US" sz="1800">
                <a:solidFill>
                  <a:schemeClr val="accent1"/>
                </a:solidFill>
                <a:ea typeface="黑体" pitchFamily="49" charset="-122"/>
              </a:rPr>
              <a:t>总线裁决！</a:t>
            </a:r>
          </a:p>
        </p:txBody>
      </p:sp>
      <p:grpSp>
        <p:nvGrpSpPr>
          <p:cNvPr id="3" name="Group 57"/>
          <p:cNvGrpSpPr>
            <a:grpSpLocks/>
          </p:cNvGrpSpPr>
          <p:nvPr/>
        </p:nvGrpSpPr>
        <p:grpSpPr bwMode="auto">
          <a:xfrm>
            <a:off x="144463" y="2298700"/>
            <a:ext cx="1765300" cy="915988"/>
            <a:chOff x="128" y="1448"/>
            <a:chExt cx="848" cy="577"/>
          </a:xfrm>
        </p:grpSpPr>
        <p:sp>
          <p:nvSpPr>
            <p:cNvPr id="81974" name="Text Box 54"/>
            <p:cNvSpPr txBox="1">
              <a:spLocks noChangeArrowheads="1"/>
            </p:cNvSpPr>
            <p:nvPr/>
          </p:nvSpPr>
          <p:spPr bwMode="auto">
            <a:xfrm>
              <a:off x="128" y="1448"/>
              <a:ext cx="544" cy="577"/>
            </a:xfrm>
            <a:prstGeom prst="rect">
              <a:avLst/>
            </a:prstGeom>
            <a:noFill/>
            <a:ln w="12700">
              <a:noFill/>
              <a:miter lim="800000"/>
              <a:headEnd/>
              <a:tailEnd/>
            </a:ln>
            <a:effectLst/>
          </p:spPr>
          <p:txBody>
            <a:bodyPr>
              <a:spAutoFit/>
            </a:bodyPr>
            <a:lstStyle/>
            <a:p>
              <a:pPr>
                <a:spcBef>
                  <a:spcPct val="50000"/>
                </a:spcBef>
              </a:pPr>
              <a:r>
                <a:rPr lang="zh-CN" altLang="en-US" sz="1800">
                  <a:latin typeface="Arial" charset="0"/>
                  <a:ea typeface="黑体" pitchFamily="49" charset="-122"/>
                </a:rPr>
                <a:t>回忆：哪里讲过并行判优？</a:t>
              </a:r>
            </a:p>
          </p:txBody>
        </p:sp>
        <p:sp>
          <p:nvSpPr>
            <p:cNvPr id="81975" name="Line 56"/>
            <p:cNvSpPr>
              <a:spLocks noChangeShapeType="1"/>
            </p:cNvSpPr>
            <p:nvPr/>
          </p:nvSpPr>
          <p:spPr bwMode="auto">
            <a:xfrm>
              <a:off x="600" y="1816"/>
              <a:ext cx="376" cy="168"/>
            </a:xfrm>
            <a:prstGeom prst="line">
              <a:avLst/>
            </a:prstGeom>
            <a:noFill/>
            <a:ln w="12700">
              <a:solidFill>
                <a:schemeClr val="tx1"/>
              </a:solidFill>
              <a:round/>
              <a:headEnd/>
              <a:tailEnd type="triangle" w="med" len="med"/>
            </a:ln>
            <a:effectLst/>
          </p:spPr>
          <p:txBody>
            <a:bodyPr/>
            <a:lstStyle/>
            <a:p>
              <a:endParaRPr lang="zh-CN" altLang="en-US"/>
            </a:p>
          </p:txBody>
        </p:sp>
      </p:grpSp>
      <p:grpSp>
        <p:nvGrpSpPr>
          <p:cNvPr id="4" name="Group 65"/>
          <p:cNvGrpSpPr>
            <a:grpSpLocks/>
          </p:cNvGrpSpPr>
          <p:nvPr/>
        </p:nvGrpSpPr>
        <p:grpSpPr bwMode="auto">
          <a:xfrm>
            <a:off x="1209675" y="2019300"/>
            <a:ext cx="7634288" cy="3884613"/>
            <a:chOff x="685" y="1265"/>
            <a:chExt cx="4846" cy="2492"/>
          </a:xfrm>
        </p:grpSpPr>
        <p:sp>
          <p:nvSpPr>
            <p:cNvPr id="81972" name="Freeform 61"/>
            <p:cNvSpPr>
              <a:spLocks/>
            </p:cNvSpPr>
            <p:nvPr/>
          </p:nvSpPr>
          <p:spPr bwMode="auto">
            <a:xfrm>
              <a:off x="685" y="1265"/>
              <a:ext cx="4244" cy="2384"/>
            </a:xfrm>
            <a:custGeom>
              <a:avLst/>
              <a:gdLst>
                <a:gd name="T0" fmla="*/ 0 w 4563"/>
                <a:gd name="T1" fmla="*/ 88 h 2374"/>
                <a:gd name="T2" fmla="*/ 181 w 4563"/>
                <a:gd name="T3" fmla="*/ 61 h 2374"/>
                <a:gd name="T4" fmla="*/ 693 w 4563"/>
                <a:gd name="T5" fmla="*/ 33 h 2374"/>
                <a:gd name="T6" fmla="*/ 910 w 4563"/>
                <a:gd name="T7" fmla="*/ 6 h 2374"/>
                <a:gd name="T8" fmla="*/ 2009 w 4563"/>
                <a:gd name="T9" fmla="*/ 33 h 2374"/>
                <a:gd name="T10" fmla="*/ 2103 w 4563"/>
                <a:gd name="T11" fmla="*/ 61 h 2374"/>
                <a:gd name="T12" fmla="*/ 2135 w 4563"/>
                <a:gd name="T13" fmla="*/ 79 h 2374"/>
                <a:gd name="T14" fmla="*/ 2229 w 4563"/>
                <a:gd name="T15" fmla="*/ 168 h 2374"/>
                <a:gd name="T16" fmla="*/ 2279 w 4563"/>
                <a:gd name="T17" fmla="*/ 196 h 2374"/>
                <a:gd name="T18" fmla="*/ 2295 w 4563"/>
                <a:gd name="T19" fmla="*/ 205 h 2374"/>
                <a:gd name="T20" fmla="*/ 2345 w 4563"/>
                <a:gd name="T21" fmla="*/ 260 h 2374"/>
                <a:gd name="T22" fmla="*/ 2406 w 4563"/>
                <a:gd name="T23" fmla="*/ 351 h 2374"/>
                <a:gd name="T24" fmla="*/ 2444 w 4563"/>
                <a:gd name="T25" fmla="*/ 431 h 2374"/>
                <a:gd name="T26" fmla="*/ 2468 w 4563"/>
                <a:gd name="T27" fmla="*/ 486 h 2374"/>
                <a:gd name="T28" fmla="*/ 2478 w 4563"/>
                <a:gd name="T29" fmla="*/ 550 h 2374"/>
                <a:gd name="T30" fmla="*/ 2510 w 4563"/>
                <a:gd name="T31" fmla="*/ 703 h 2374"/>
                <a:gd name="T32" fmla="*/ 2533 w 4563"/>
                <a:gd name="T33" fmla="*/ 777 h 2374"/>
                <a:gd name="T34" fmla="*/ 2549 w 4563"/>
                <a:gd name="T35" fmla="*/ 866 h 2374"/>
                <a:gd name="T36" fmla="*/ 2576 w 4563"/>
                <a:gd name="T37" fmla="*/ 930 h 2374"/>
                <a:gd name="T38" fmla="*/ 2593 w 4563"/>
                <a:gd name="T39" fmla="*/ 976 h 2374"/>
                <a:gd name="T40" fmla="*/ 2626 w 4563"/>
                <a:gd name="T41" fmla="*/ 1089 h 2374"/>
                <a:gd name="T42" fmla="*/ 2630 w 4563"/>
                <a:gd name="T43" fmla="*/ 1120 h 2374"/>
                <a:gd name="T44" fmla="*/ 2642 w 4563"/>
                <a:gd name="T45" fmla="*/ 1138 h 2374"/>
                <a:gd name="T46" fmla="*/ 2670 w 4563"/>
                <a:gd name="T47" fmla="*/ 1257 h 2374"/>
                <a:gd name="T48" fmla="*/ 2703 w 4563"/>
                <a:gd name="T49" fmla="*/ 1456 h 2374"/>
                <a:gd name="T50" fmla="*/ 2720 w 4563"/>
                <a:gd name="T51" fmla="*/ 1618 h 2374"/>
                <a:gd name="T52" fmla="*/ 2698 w 4563"/>
                <a:gd name="T53" fmla="*/ 2079 h 2374"/>
                <a:gd name="T54" fmla="*/ 2620 w 4563"/>
                <a:gd name="T55" fmla="*/ 2208 h 2374"/>
                <a:gd name="T56" fmla="*/ 2571 w 4563"/>
                <a:gd name="T57" fmla="*/ 2245 h 2374"/>
                <a:gd name="T58" fmla="*/ 2478 w 4563"/>
                <a:gd name="T59" fmla="*/ 2314 h 2374"/>
                <a:gd name="T60" fmla="*/ 2394 w 4563"/>
                <a:gd name="T61" fmla="*/ 2371 h 2374"/>
                <a:gd name="T62" fmla="*/ 2322 w 4563"/>
                <a:gd name="T63" fmla="*/ 2398 h 2374"/>
                <a:gd name="T64" fmla="*/ 2191 w 4563"/>
                <a:gd name="T65" fmla="*/ 2444 h 2374"/>
                <a:gd name="T66" fmla="*/ 1635 w 4563"/>
                <a:gd name="T67" fmla="*/ 2407 h 2374"/>
                <a:gd name="T68" fmla="*/ 1469 w 4563"/>
                <a:gd name="T69" fmla="*/ 2362 h 2374"/>
                <a:gd name="T70" fmla="*/ 951 w 4563"/>
                <a:gd name="T71" fmla="*/ 2389 h 2374"/>
                <a:gd name="T72" fmla="*/ 452 w 4563"/>
                <a:gd name="T73" fmla="*/ 2343 h 2374"/>
                <a:gd name="T74" fmla="*/ 236 w 4563"/>
                <a:gd name="T75" fmla="*/ 2324 h 2374"/>
                <a:gd name="T76" fmla="*/ 126 w 4563"/>
                <a:gd name="T77" fmla="*/ 2283 h 2374"/>
                <a:gd name="T78" fmla="*/ 77 w 4563"/>
                <a:gd name="T79" fmla="*/ 2254 h 2374"/>
                <a:gd name="T80" fmla="*/ 60 w 4563"/>
                <a:gd name="T81" fmla="*/ 2245 h 2374"/>
                <a:gd name="T82" fmla="*/ 44 w 4563"/>
                <a:gd name="T83" fmla="*/ 2172 h 2374"/>
                <a:gd name="T84" fmla="*/ 66 w 4563"/>
                <a:gd name="T85" fmla="*/ 1909 h 2374"/>
                <a:gd name="T86" fmla="*/ 82 w 4563"/>
                <a:gd name="T87" fmla="*/ 1824 h 2374"/>
                <a:gd name="T88" fmla="*/ 87 w 4563"/>
                <a:gd name="T89" fmla="*/ 1793 h 2374"/>
                <a:gd name="T90" fmla="*/ 56 w 4563"/>
                <a:gd name="T91" fmla="*/ 1383 h 2374"/>
                <a:gd name="T92" fmla="*/ 7 w 4563"/>
                <a:gd name="T93" fmla="*/ 324 h 2374"/>
                <a:gd name="T94" fmla="*/ 0 w 4563"/>
                <a:gd name="T95" fmla="*/ 88 h 23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63" h="2374">
                  <a:moveTo>
                    <a:pt x="0" y="88"/>
                  </a:moveTo>
                  <a:cubicBezTo>
                    <a:pt x="106" y="54"/>
                    <a:pt x="163" y="65"/>
                    <a:pt x="302" y="61"/>
                  </a:cubicBezTo>
                  <a:cubicBezTo>
                    <a:pt x="1173" y="33"/>
                    <a:pt x="665" y="53"/>
                    <a:pt x="1152" y="33"/>
                  </a:cubicBezTo>
                  <a:cubicBezTo>
                    <a:pt x="1255" y="0"/>
                    <a:pt x="1417" y="9"/>
                    <a:pt x="1509" y="6"/>
                  </a:cubicBezTo>
                  <a:cubicBezTo>
                    <a:pt x="2124" y="16"/>
                    <a:pt x="2717" y="28"/>
                    <a:pt x="3337" y="33"/>
                  </a:cubicBezTo>
                  <a:cubicBezTo>
                    <a:pt x="3393" y="39"/>
                    <a:pt x="3439" y="47"/>
                    <a:pt x="3493" y="61"/>
                  </a:cubicBezTo>
                  <a:cubicBezTo>
                    <a:pt x="3512" y="66"/>
                    <a:pt x="3548" y="79"/>
                    <a:pt x="3548" y="79"/>
                  </a:cubicBezTo>
                  <a:cubicBezTo>
                    <a:pt x="3599" y="114"/>
                    <a:pt x="3646" y="138"/>
                    <a:pt x="3703" y="161"/>
                  </a:cubicBezTo>
                  <a:cubicBezTo>
                    <a:pt x="3711" y="164"/>
                    <a:pt x="3767" y="183"/>
                    <a:pt x="3785" y="189"/>
                  </a:cubicBezTo>
                  <a:cubicBezTo>
                    <a:pt x="3794" y="192"/>
                    <a:pt x="3813" y="198"/>
                    <a:pt x="3813" y="198"/>
                  </a:cubicBezTo>
                  <a:cubicBezTo>
                    <a:pt x="3840" y="225"/>
                    <a:pt x="3859" y="241"/>
                    <a:pt x="3895" y="253"/>
                  </a:cubicBezTo>
                  <a:cubicBezTo>
                    <a:pt x="3928" y="286"/>
                    <a:pt x="3963" y="310"/>
                    <a:pt x="3996" y="344"/>
                  </a:cubicBezTo>
                  <a:cubicBezTo>
                    <a:pt x="4019" y="368"/>
                    <a:pt x="4036" y="394"/>
                    <a:pt x="4060" y="417"/>
                  </a:cubicBezTo>
                  <a:cubicBezTo>
                    <a:pt x="4082" y="484"/>
                    <a:pt x="4051" y="403"/>
                    <a:pt x="4096" y="472"/>
                  </a:cubicBezTo>
                  <a:cubicBezTo>
                    <a:pt x="4101" y="480"/>
                    <a:pt x="4112" y="531"/>
                    <a:pt x="4114" y="536"/>
                  </a:cubicBezTo>
                  <a:cubicBezTo>
                    <a:pt x="4128" y="581"/>
                    <a:pt x="4143" y="643"/>
                    <a:pt x="4169" y="682"/>
                  </a:cubicBezTo>
                  <a:cubicBezTo>
                    <a:pt x="4179" y="712"/>
                    <a:pt x="4184" y="733"/>
                    <a:pt x="4206" y="756"/>
                  </a:cubicBezTo>
                  <a:cubicBezTo>
                    <a:pt x="4215" y="783"/>
                    <a:pt x="4215" y="815"/>
                    <a:pt x="4233" y="838"/>
                  </a:cubicBezTo>
                  <a:cubicBezTo>
                    <a:pt x="4245" y="853"/>
                    <a:pt x="4270" y="883"/>
                    <a:pt x="4279" y="902"/>
                  </a:cubicBezTo>
                  <a:cubicBezTo>
                    <a:pt x="4302" y="949"/>
                    <a:pt x="4271" y="911"/>
                    <a:pt x="4306" y="948"/>
                  </a:cubicBezTo>
                  <a:cubicBezTo>
                    <a:pt x="4320" y="985"/>
                    <a:pt x="4339" y="1024"/>
                    <a:pt x="4361" y="1057"/>
                  </a:cubicBezTo>
                  <a:cubicBezTo>
                    <a:pt x="4364" y="1066"/>
                    <a:pt x="4365" y="1077"/>
                    <a:pt x="4370" y="1085"/>
                  </a:cubicBezTo>
                  <a:cubicBezTo>
                    <a:pt x="4375" y="1092"/>
                    <a:pt x="4385" y="1095"/>
                    <a:pt x="4389" y="1103"/>
                  </a:cubicBezTo>
                  <a:cubicBezTo>
                    <a:pt x="4410" y="1144"/>
                    <a:pt x="4409" y="1183"/>
                    <a:pt x="4434" y="1222"/>
                  </a:cubicBezTo>
                  <a:cubicBezTo>
                    <a:pt x="4446" y="1288"/>
                    <a:pt x="4476" y="1349"/>
                    <a:pt x="4489" y="1414"/>
                  </a:cubicBezTo>
                  <a:cubicBezTo>
                    <a:pt x="4499" y="1466"/>
                    <a:pt x="4504" y="1518"/>
                    <a:pt x="4517" y="1569"/>
                  </a:cubicBezTo>
                  <a:cubicBezTo>
                    <a:pt x="4534" y="1710"/>
                    <a:pt x="4563" y="1893"/>
                    <a:pt x="4480" y="2017"/>
                  </a:cubicBezTo>
                  <a:cubicBezTo>
                    <a:pt x="4459" y="2081"/>
                    <a:pt x="4411" y="2116"/>
                    <a:pt x="4352" y="2145"/>
                  </a:cubicBezTo>
                  <a:cubicBezTo>
                    <a:pt x="4327" y="2171"/>
                    <a:pt x="4305" y="2173"/>
                    <a:pt x="4270" y="2182"/>
                  </a:cubicBezTo>
                  <a:cubicBezTo>
                    <a:pt x="4221" y="2218"/>
                    <a:pt x="4172" y="2227"/>
                    <a:pt x="4114" y="2246"/>
                  </a:cubicBezTo>
                  <a:cubicBezTo>
                    <a:pt x="4067" y="2261"/>
                    <a:pt x="4023" y="2285"/>
                    <a:pt x="3977" y="2301"/>
                  </a:cubicBezTo>
                  <a:cubicBezTo>
                    <a:pt x="3940" y="2314"/>
                    <a:pt x="3896" y="2318"/>
                    <a:pt x="3858" y="2328"/>
                  </a:cubicBezTo>
                  <a:cubicBezTo>
                    <a:pt x="3785" y="2348"/>
                    <a:pt x="3714" y="2363"/>
                    <a:pt x="3639" y="2374"/>
                  </a:cubicBezTo>
                  <a:cubicBezTo>
                    <a:pt x="3269" y="2369"/>
                    <a:pt x="3037" y="2372"/>
                    <a:pt x="2716" y="2337"/>
                  </a:cubicBezTo>
                  <a:cubicBezTo>
                    <a:pt x="2622" y="2307"/>
                    <a:pt x="2541" y="2299"/>
                    <a:pt x="2441" y="2292"/>
                  </a:cubicBezTo>
                  <a:cubicBezTo>
                    <a:pt x="2155" y="2301"/>
                    <a:pt x="1868" y="2308"/>
                    <a:pt x="1582" y="2319"/>
                  </a:cubicBezTo>
                  <a:cubicBezTo>
                    <a:pt x="1301" y="2312"/>
                    <a:pt x="1030" y="2287"/>
                    <a:pt x="750" y="2273"/>
                  </a:cubicBezTo>
                  <a:cubicBezTo>
                    <a:pt x="631" y="2267"/>
                    <a:pt x="393" y="2255"/>
                    <a:pt x="393" y="2255"/>
                  </a:cubicBezTo>
                  <a:cubicBezTo>
                    <a:pt x="331" y="2243"/>
                    <a:pt x="270" y="2237"/>
                    <a:pt x="210" y="2218"/>
                  </a:cubicBezTo>
                  <a:cubicBezTo>
                    <a:pt x="182" y="2210"/>
                    <a:pt x="155" y="2200"/>
                    <a:pt x="128" y="2191"/>
                  </a:cubicBezTo>
                  <a:cubicBezTo>
                    <a:pt x="119" y="2188"/>
                    <a:pt x="101" y="2182"/>
                    <a:pt x="101" y="2182"/>
                  </a:cubicBezTo>
                  <a:cubicBezTo>
                    <a:pt x="73" y="2156"/>
                    <a:pt x="73" y="2163"/>
                    <a:pt x="73" y="2109"/>
                  </a:cubicBezTo>
                  <a:cubicBezTo>
                    <a:pt x="73" y="1997"/>
                    <a:pt x="82" y="1946"/>
                    <a:pt x="110" y="1853"/>
                  </a:cubicBezTo>
                  <a:cubicBezTo>
                    <a:pt x="118" y="1825"/>
                    <a:pt x="128" y="1798"/>
                    <a:pt x="137" y="1770"/>
                  </a:cubicBezTo>
                  <a:cubicBezTo>
                    <a:pt x="140" y="1761"/>
                    <a:pt x="146" y="1743"/>
                    <a:pt x="146" y="1743"/>
                  </a:cubicBezTo>
                  <a:cubicBezTo>
                    <a:pt x="140" y="1600"/>
                    <a:pt x="137" y="1475"/>
                    <a:pt x="92" y="1341"/>
                  </a:cubicBezTo>
                  <a:cubicBezTo>
                    <a:pt x="66" y="1007"/>
                    <a:pt x="121" y="641"/>
                    <a:pt x="9" y="317"/>
                  </a:cubicBezTo>
                  <a:cubicBezTo>
                    <a:pt x="19" y="111"/>
                    <a:pt x="46" y="183"/>
                    <a:pt x="0" y="88"/>
                  </a:cubicBezTo>
                  <a:close/>
                </a:path>
              </a:pathLst>
            </a:custGeom>
            <a:solidFill>
              <a:srgbClr val="D1390F">
                <a:alpha val="23921"/>
              </a:srgbClr>
            </a:solidFill>
            <a:ln w="12700" cap="flat" cmpd="sng">
              <a:solidFill>
                <a:srgbClr val="AC2E0C"/>
              </a:solidFill>
              <a:prstDash val="solid"/>
              <a:round/>
              <a:headEnd/>
              <a:tailEnd/>
            </a:ln>
            <a:effectLst/>
          </p:spPr>
          <p:txBody>
            <a:bodyPr/>
            <a:lstStyle/>
            <a:p>
              <a:endParaRPr lang="zh-CN" altLang="en-US"/>
            </a:p>
          </p:txBody>
        </p:sp>
        <p:sp>
          <p:nvSpPr>
            <p:cNvPr id="81973" name="AutoShape 64"/>
            <p:cNvSpPr>
              <a:spLocks/>
            </p:cNvSpPr>
            <p:nvPr/>
          </p:nvSpPr>
          <p:spPr bwMode="auto">
            <a:xfrm>
              <a:off x="4779" y="3565"/>
              <a:ext cx="752" cy="192"/>
            </a:xfrm>
            <a:prstGeom prst="borderCallout2">
              <a:avLst>
                <a:gd name="adj1" fmla="val 37500"/>
                <a:gd name="adj2" fmla="val -6384"/>
                <a:gd name="adj3" fmla="val 37500"/>
                <a:gd name="adj4" fmla="val -16889"/>
                <a:gd name="adj5" fmla="val -59898"/>
                <a:gd name="adj6" fmla="val -17287"/>
              </a:avLst>
            </a:prstGeom>
            <a:noFill/>
            <a:ln w="12700">
              <a:solidFill>
                <a:schemeClr val="tx1"/>
              </a:solidFill>
              <a:miter lim="800000"/>
              <a:headEnd/>
              <a:tailEnd/>
            </a:ln>
            <a:effectLst/>
          </p:spPr>
          <p:txBody>
            <a:bodyPr lIns="0" tIns="0" rIns="0" bIns="0"/>
            <a:lstStyle/>
            <a:p>
              <a:pPr algn="ctr"/>
              <a:r>
                <a:rPr lang="zh-CN" altLang="en-US" sz="1800">
                  <a:solidFill>
                    <a:srgbClr val="D1390F"/>
                  </a:solidFill>
                  <a:ea typeface="黑体" pitchFamily="49" charset="-122"/>
                </a:rPr>
                <a:t>中断控制器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1952"/>
                                        </p:tgtEl>
                                        <p:attrNameLst>
                                          <p:attrName>style.visibility</p:attrName>
                                        </p:attrNameLst>
                                      </p:cBhvr>
                                      <p:to>
                                        <p:strVal val="visible"/>
                                      </p:to>
                                    </p:set>
                                    <p:animEffect transition="in" filter="blinds(horizontal)">
                                      <p:cBhvr>
                                        <p:cTn id="12" dur="500"/>
                                        <p:tgtEl>
                                          <p:spTgt spid="2519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1953"/>
                                        </p:tgtEl>
                                        <p:attrNameLst>
                                          <p:attrName>style.visibility</p:attrName>
                                        </p:attrNameLst>
                                      </p:cBhvr>
                                      <p:to>
                                        <p:strVal val="visible"/>
                                      </p:to>
                                    </p:set>
                                    <p:animEffect transition="in" filter="blinds(horizontal)">
                                      <p:cBhvr>
                                        <p:cTn id="17" dur="500"/>
                                        <p:tgtEl>
                                          <p:spTgt spid="2519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1946"/>
                                        </p:tgtEl>
                                        <p:attrNameLst>
                                          <p:attrName>style.visibility</p:attrName>
                                        </p:attrNameLst>
                                      </p:cBhvr>
                                      <p:to>
                                        <p:strVal val="visible"/>
                                      </p:to>
                                    </p:set>
                                    <p:animEffect transition="in" filter="blinds(horizontal)">
                                      <p:cBhvr>
                                        <p:cTn id="22" dur="500"/>
                                        <p:tgtEl>
                                          <p:spTgt spid="2519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1945"/>
                                        </p:tgtEl>
                                        <p:attrNameLst>
                                          <p:attrName>style.visibility</p:attrName>
                                        </p:attrNameLst>
                                      </p:cBhvr>
                                      <p:to>
                                        <p:strVal val="visible"/>
                                      </p:to>
                                    </p:set>
                                    <p:animEffect transition="in" filter="blinds(horizontal)">
                                      <p:cBhvr>
                                        <p:cTn id="27" dur="500"/>
                                        <p:tgtEl>
                                          <p:spTgt spid="2519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1959"/>
                                        </p:tgtEl>
                                        <p:attrNameLst>
                                          <p:attrName>style.visibility</p:attrName>
                                        </p:attrNameLst>
                                      </p:cBhvr>
                                      <p:to>
                                        <p:strVal val="visible"/>
                                      </p:to>
                                    </p:set>
                                    <p:animEffect transition="in" filter="blinds(horizontal)">
                                      <p:cBhvr>
                                        <p:cTn id="37" dur="500"/>
                                        <p:tgtEl>
                                          <p:spTgt spid="2519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51955">
                                            <p:txEl>
                                              <p:pRg st="0" end="0"/>
                                            </p:txEl>
                                          </p:spTgt>
                                        </p:tgtEl>
                                        <p:attrNameLst>
                                          <p:attrName>style.visibility</p:attrName>
                                        </p:attrNameLst>
                                      </p:cBhvr>
                                      <p:to>
                                        <p:strVal val="visible"/>
                                      </p:to>
                                    </p:set>
                                    <p:animEffect transition="in" filter="blinds(horizontal)">
                                      <p:cBhvr>
                                        <p:cTn id="42" dur="500"/>
                                        <p:tgtEl>
                                          <p:spTgt spid="251955">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1956"/>
                                        </p:tgtEl>
                                        <p:attrNameLst>
                                          <p:attrName>style.visibility</p:attrName>
                                        </p:attrNameLst>
                                      </p:cBhvr>
                                      <p:to>
                                        <p:strVal val="visible"/>
                                      </p:to>
                                    </p:set>
                                    <p:animEffect transition="in" filter="blinds(horizontal)">
                                      <p:cBhvr>
                                        <p:cTn id="47" dur="500"/>
                                        <p:tgtEl>
                                          <p:spTgt spid="2519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51957"/>
                                        </p:tgtEl>
                                        <p:attrNameLst>
                                          <p:attrName>style.visibility</p:attrName>
                                        </p:attrNameLst>
                                      </p:cBhvr>
                                      <p:to>
                                        <p:strVal val="visible"/>
                                      </p:to>
                                    </p:set>
                                    <p:animEffect transition="in" filter="blinds(horizontal)">
                                      <p:cBhvr>
                                        <p:cTn id="52" dur="500"/>
                                        <p:tgtEl>
                                          <p:spTgt spid="25195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51949"/>
                                        </p:tgtEl>
                                        <p:attrNameLst>
                                          <p:attrName>style.visibility</p:attrName>
                                        </p:attrNameLst>
                                      </p:cBhvr>
                                      <p:to>
                                        <p:strVal val="visible"/>
                                      </p:to>
                                    </p:set>
                                    <p:animEffect transition="in" filter="blinds(horizontal)">
                                      <p:cBhvr>
                                        <p:cTn id="57" dur="500"/>
                                        <p:tgtEl>
                                          <p:spTgt spid="25194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1950"/>
                                        </p:tgtEl>
                                        <p:attrNameLst>
                                          <p:attrName>style.visibility</p:attrName>
                                        </p:attrNameLst>
                                      </p:cBhvr>
                                      <p:to>
                                        <p:strVal val="visible"/>
                                      </p:to>
                                    </p:set>
                                    <p:animEffect transition="in" filter="blinds(horizontal)">
                                      <p:cBhvr>
                                        <p:cTn id="62" dur="500"/>
                                        <p:tgtEl>
                                          <p:spTgt spid="251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45" grpId="0" animBg="1"/>
      <p:bldP spid="251946" grpId="0" animBg="1"/>
      <p:bldP spid="251949" grpId="0"/>
      <p:bldP spid="251950" grpId="0"/>
      <p:bldP spid="251952" grpId="0"/>
      <p:bldP spid="251953" grpId="0"/>
      <p:bldP spid="251956" grpId="0"/>
      <p:bldP spid="251957" grpId="0"/>
      <p:bldP spid="25195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85775" y="171450"/>
            <a:ext cx="8123238" cy="422275"/>
          </a:xfrm>
        </p:spPr>
        <p:txBody>
          <a:bodyPr/>
          <a:lstStyle/>
          <a:p>
            <a:r>
              <a:rPr lang="zh-CN" altLang="en-US" smtClean="0">
                <a:ea typeface="宋体" charset="-122"/>
                <a:cs typeface="Arial" charset="0"/>
              </a:rPr>
              <a:t>中断驱动</a:t>
            </a:r>
            <a:r>
              <a:rPr lang="en-US" altLang="zh-CN" smtClean="0">
                <a:ea typeface="宋体" charset="-122"/>
                <a:cs typeface="Arial" charset="0"/>
              </a:rPr>
              <a:t>I/O</a:t>
            </a:r>
            <a:r>
              <a:rPr lang="zh-CN" altLang="en-US" smtClean="0">
                <a:ea typeface="宋体" charset="-122"/>
                <a:cs typeface="Arial" charset="0"/>
              </a:rPr>
              <a:t>方式</a:t>
            </a:r>
          </a:p>
        </p:txBody>
      </p:sp>
      <p:sp>
        <p:nvSpPr>
          <p:cNvPr id="252931" name="Rectangle 3"/>
          <p:cNvSpPr>
            <a:spLocks noGrp="1" noChangeArrowheads="1"/>
          </p:cNvSpPr>
          <p:nvPr>
            <p:ph type="body" idx="1"/>
          </p:nvPr>
        </p:nvSpPr>
        <p:spPr>
          <a:xfrm>
            <a:off x="307975" y="676275"/>
            <a:ext cx="8191500" cy="4402138"/>
          </a:xfrm>
        </p:spPr>
        <p:txBody>
          <a:bodyPr/>
          <a:lstStyle/>
          <a:p>
            <a:pPr marL="533400" indent="-533400">
              <a:lnSpc>
                <a:spcPct val="110000"/>
              </a:lnSpc>
              <a:spcBef>
                <a:spcPct val="10000"/>
              </a:spcBef>
            </a:pPr>
            <a:r>
              <a:rPr lang="zh-CN" altLang="en-US" sz="2200" smtClean="0">
                <a:ea typeface="黑体" pitchFamily="49" charset="-122"/>
              </a:rPr>
              <a:t>中断过程</a:t>
            </a:r>
          </a:p>
          <a:p>
            <a:pPr marL="952500" lvl="1" indent="-495300">
              <a:lnSpc>
                <a:spcPct val="110000"/>
              </a:lnSpc>
              <a:spcBef>
                <a:spcPct val="10000"/>
              </a:spcBef>
            </a:pPr>
            <a:r>
              <a:rPr lang="zh-CN" altLang="en-US" sz="2200" smtClean="0">
                <a:solidFill>
                  <a:schemeClr val="accent2"/>
                </a:solidFill>
                <a:ea typeface="黑体" pitchFamily="49" charset="-122"/>
              </a:rPr>
              <a:t>中断检测（硬件实现）</a:t>
            </a:r>
          </a:p>
          <a:p>
            <a:pPr marL="952500" lvl="1" indent="-495300">
              <a:lnSpc>
                <a:spcPct val="110000"/>
              </a:lnSpc>
              <a:spcBef>
                <a:spcPct val="10000"/>
              </a:spcBef>
            </a:pPr>
            <a:r>
              <a:rPr lang="zh-CN" altLang="en-US" sz="2200" smtClean="0">
                <a:solidFill>
                  <a:schemeClr val="accent2"/>
                </a:solidFill>
                <a:ea typeface="黑体" pitchFamily="49" charset="-122"/>
              </a:rPr>
              <a:t>中断响应（硬件实现）</a:t>
            </a:r>
          </a:p>
          <a:p>
            <a:pPr marL="952500" lvl="1" indent="-495300">
              <a:lnSpc>
                <a:spcPct val="110000"/>
              </a:lnSpc>
              <a:spcBef>
                <a:spcPct val="10000"/>
              </a:spcBef>
            </a:pPr>
            <a:r>
              <a:rPr lang="zh-CN" altLang="en-US" sz="2200" smtClean="0">
                <a:solidFill>
                  <a:schemeClr val="accent2"/>
                </a:solidFill>
                <a:ea typeface="黑体" pitchFamily="49" charset="-122"/>
              </a:rPr>
              <a:t>中断处理（软件实现）</a:t>
            </a:r>
          </a:p>
          <a:p>
            <a:pPr marL="533400" indent="-533400">
              <a:lnSpc>
                <a:spcPct val="110000"/>
              </a:lnSpc>
              <a:spcBef>
                <a:spcPct val="10000"/>
              </a:spcBef>
            </a:pPr>
            <a:r>
              <a:rPr lang="zh-CN" altLang="en-US" sz="2200" smtClean="0">
                <a:ea typeface="黑体" pitchFamily="49" charset="-122"/>
              </a:rPr>
              <a:t>中断响应</a:t>
            </a:r>
          </a:p>
          <a:p>
            <a:pPr marL="952500" lvl="1" indent="-495300">
              <a:lnSpc>
                <a:spcPct val="110000"/>
              </a:lnSpc>
              <a:spcBef>
                <a:spcPct val="10000"/>
              </a:spcBef>
            </a:pPr>
            <a:r>
              <a:rPr lang="zh-CN" altLang="en-US" sz="2200" smtClean="0">
                <a:solidFill>
                  <a:srgbClr val="D1390F"/>
                </a:solidFill>
                <a:ea typeface="黑体" pitchFamily="49" charset="-122"/>
              </a:rPr>
              <a:t>中断响应是指主机发现外部中断请求，中止现行程序的执行，到调出中断服务程序这一过程。</a:t>
            </a:r>
          </a:p>
          <a:p>
            <a:pPr marL="952500" lvl="1" indent="-495300">
              <a:lnSpc>
                <a:spcPct val="110000"/>
              </a:lnSpc>
              <a:spcBef>
                <a:spcPct val="10000"/>
              </a:spcBef>
              <a:buFontTx/>
              <a:buAutoNum type="arabicParenBoth"/>
            </a:pPr>
            <a:r>
              <a:rPr lang="zh-CN" altLang="en-US" sz="2200" smtClean="0">
                <a:solidFill>
                  <a:schemeClr val="tx1"/>
                </a:solidFill>
                <a:ea typeface="黑体" pitchFamily="49" charset="-122"/>
              </a:rPr>
              <a:t>中断响应的条件</a:t>
            </a:r>
          </a:p>
          <a:p>
            <a:pPr marL="1371600" lvl="2" indent="-457200">
              <a:lnSpc>
                <a:spcPct val="110000"/>
              </a:lnSpc>
              <a:spcBef>
                <a:spcPct val="10000"/>
              </a:spcBef>
              <a:buFontTx/>
              <a:buNone/>
            </a:pPr>
            <a:r>
              <a:rPr lang="en-US" altLang="zh-CN" sz="2200" smtClean="0">
                <a:solidFill>
                  <a:schemeClr val="accent2"/>
                </a:solidFill>
                <a:ea typeface="黑体" pitchFamily="49" charset="-122"/>
              </a:rPr>
              <a:t>①  CPU</a:t>
            </a:r>
            <a:r>
              <a:rPr lang="zh-CN" altLang="en-US" sz="2200" smtClean="0">
                <a:solidFill>
                  <a:schemeClr val="accent2"/>
                </a:solidFill>
                <a:ea typeface="黑体" pitchFamily="49" charset="-122"/>
              </a:rPr>
              <a:t>处于开中断状态</a:t>
            </a:r>
          </a:p>
          <a:p>
            <a:pPr marL="1371600" lvl="2" indent="-457200">
              <a:lnSpc>
                <a:spcPct val="110000"/>
              </a:lnSpc>
              <a:spcBef>
                <a:spcPct val="10000"/>
              </a:spcBef>
              <a:buFontTx/>
              <a:buNone/>
            </a:pPr>
            <a:r>
              <a:rPr lang="en-US" altLang="zh-CN" sz="2200" smtClean="0">
                <a:solidFill>
                  <a:schemeClr val="accent2"/>
                </a:solidFill>
                <a:ea typeface="黑体" pitchFamily="49" charset="-122"/>
              </a:rPr>
              <a:t>②  </a:t>
            </a:r>
            <a:r>
              <a:rPr lang="zh-CN" altLang="en-US" sz="2200" smtClean="0">
                <a:solidFill>
                  <a:schemeClr val="accent2"/>
                </a:solidFill>
                <a:ea typeface="黑体" pitchFamily="49" charset="-122"/>
              </a:rPr>
              <a:t>在一条指令执行完</a:t>
            </a:r>
          </a:p>
          <a:p>
            <a:pPr marL="1371600" lvl="2" indent="-457200">
              <a:lnSpc>
                <a:spcPct val="110000"/>
              </a:lnSpc>
              <a:spcBef>
                <a:spcPct val="10000"/>
              </a:spcBef>
              <a:buFontTx/>
              <a:buAutoNum type="circleNumDbPlain" startAt="3"/>
            </a:pPr>
            <a:r>
              <a:rPr lang="zh-CN" altLang="en-US" sz="2200" smtClean="0">
                <a:solidFill>
                  <a:schemeClr val="accent2"/>
                </a:solidFill>
                <a:ea typeface="黑体" pitchFamily="49" charset="-122"/>
              </a:rPr>
              <a:t>至少要有一个未被屏蔽的中断请求</a:t>
            </a:r>
          </a:p>
        </p:txBody>
      </p:sp>
      <p:sp>
        <p:nvSpPr>
          <p:cNvPr id="82948" name="Line 4"/>
          <p:cNvSpPr>
            <a:spLocks noChangeShapeType="1"/>
          </p:cNvSpPr>
          <p:nvPr/>
        </p:nvSpPr>
        <p:spPr bwMode="auto">
          <a:xfrm>
            <a:off x="6238875" y="857250"/>
            <a:ext cx="0" cy="700088"/>
          </a:xfrm>
          <a:prstGeom prst="line">
            <a:avLst/>
          </a:prstGeom>
          <a:noFill/>
          <a:ln w="9525">
            <a:solidFill>
              <a:schemeClr val="tx1"/>
            </a:solidFill>
            <a:round/>
            <a:headEnd/>
            <a:tailEnd type="triangle" w="med" len="med"/>
          </a:ln>
          <a:effectLst/>
        </p:spPr>
        <p:txBody>
          <a:bodyPr/>
          <a:lstStyle/>
          <a:p>
            <a:endParaRPr lang="zh-CN" altLang="en-US"/>
          </a:p>
        </p:txBody>
      </p:sp>
      <p:sp>
        <p:nvSpPr>
          <p:cNvPr id="82949" name="Line 5"/>
          <p:cNvSpPr>
            <a:spLocks noChangeShapeType="1"/>
          </p:cNvSpPr>
          <p:nvPr/>
        </p:nvSpPr>
        <p:spPr bwMode="auto">
          <a:xfrm flipV="1">
            <a:off x="6292850" y="1004888"/>
            <a:ext cx="928688" cy="631825"/>
          </a:xfrm>
          <a:prstGeom prst="line">
            <a:avLst/>
          </a:prstGeom>
          <a:noFill/>
          <a:ln w="9525">
            <a:solidFill>
              <a:schemeClr val="tx1"/>
            </a:solidFill>
            <a:round/>
            <a:headEnd/>
            <a:tailEnd type="triangle" w="med" len="med"/>
          </a:ln>
          <a:effectLst/>
        </p:spPr>
        <p:txBody>
          <a:bodyPr/>
          <a:lstStyle/>
          <a:p>
            <a:endParaRPr lang="zh-CN" altLang="en-US"/>
          </a:p>
        </p:txBody>
      </p:sp>
      <p:sp>
        <p:nvSpPr>
          <p:cNvPr id="82950" name="Line 6"/>
          <p:cNvSpPr>
            <a:spLocks noChangeShapeType="1"/>
          </p:cNvSpPr>
          <p:nvPr/>
        </p:nvSpPr>
        <p:spPr bwMode="auto">
          <a:xfrm>
            <a:off x="7210425" y="1112838"/>
            <a:ext cx="0" cy="1089025"/>
          </a:xfrm>
          <a:prstGeom prst="line">
            <a:avLst/>
          </a:prstGeom>
          <a:noFill/>
          <a:ln w="9525">
            <a:solidFill>
              <a:schemeClr val="tx1"/>
            </a:solidFill>
            <a:round/>
            <a:headEnd/>
            <a:tailEnd type="triangle" w="med" len="med"/>
          </a:ln>
          <a:effectLst/>
        </p:spPr>
        <p:txBody>
          <a:bodyPr/>
          <a:lstStyle/>
          <a:p>
            <a:endParaRPr lang="zh-CN" altLang="en-US"/>
          </a:p>
        </p:txBody>
      </p:sp>
      <p:sp>
        <p:nvSpPr>
          <p:cNvPr id="82951" name="Line 7"/>
          <p:cNvSpPr>
            <a:spLocks noChangeShapeType="1"/>
          </p:cNvSpPr>
          <p:nvPr/>
        </p:nvSpPr>
        <p:spPr bwMode="auto">
          <a:xfrm flipH="1" flipV="1">
            <a:off x="6280150" y="1677988"/>
            <a:ext cx="900113" cy="550862"/>
          </a:xfrm>
          <a:prstGeom prst="line">
            <a:avLst/>
          </a:prstGeom>
          <a:noFill/>
          <a:ln w="9525">
            <a:solidFill>
              <a:schemeClr val="tx1"/>
            </a:solidFill>
            <a:round/>
            <a:headEnd/>
            <a:tailEnd type="triangle" w="med" len="med"/>
          </a:ln>
          <a:effectLst/>
        </p:spPr>
        <p:txBody>
          <a:bodyPr/>
          <a:lstStyle/>
          <a:p>
            <a:endParaRPr lang="zh-CN" altLang="en-US"/>
          </a:p>
        </p:txBody>
      </p:sp>
      <p:sp>
        <p:nvSpPr>
          <p:cNvPr id="82952" name="Line 8"/>
          <p:cNvSpPr>
            <a:spLocks noChangeShapeType="1"/>
          </p:cNvSpPr>
          <p:nvPr/>
        </p:nvSpPr>
        <p:spPr bwMode="auto">
          <a:xfrm>
            <a:off x="6238875" y="1812925"/>
            <a:ext cx="0" cy="711200"/>
          </a:xfrm>
          <a:prstGeom prst="line">
            <a:avLst/>
          </a:prstGeom>
          <a:noFill/>
          <a:ln w="9525">
            <a:solidFill>
              <a:schemeClr val="tx1"/>
            </a:solidFill>
            <a:round/>
            <a:headEnd/>
            <a:tailEnd type="triangle" w="med" len="med"/>
          </a:ln>
          <a:effectLst/>
        </p:spPr>
        <p:txBody>
          <a:bodyPr/>
          <a:lstStyle/>
          <a:p>
            <a:endParaRPr lang="zh-CN" altLang="en-US"/>
          </a:p>
        </p:txBody>
      </p:sp>
      <p:sp>
        <p:nvSpPr>
          <p:cNvPr id="82953" name="Text Box 9"/>
          <p:cNvSpPr txBox="1">
            <a:spLocks noChangeArrowheads="1"/>
          </p:cNvSpPr>
          <p:nvPr/>
        </p:nvSpPr>
        <p:spPr bwMode="auto">
          <a:xfrm>
            <a:off x="7234238" y="1246188"/>
            <a:ext cx="750887" cy="7016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a:ea typeface="宋体" charset="-122"/>
              </a:rPr>
              <a:t>中断处理</a:t>
            </a:r>
          </a:p>
        </p:txBody>
      </p:sp>
      <p:sp>
        <p:nvSpPr>
          <p:cNvPr id="82954" name="Text Box 10"/>
          <p:cNvSpPr txBox="1">
            <a:spLocks noChangeArrowheads="1"/>
          </p:cNvSpPr>
          <p:nvPr/>
        </p:nvSpPr>
        <p:spPr bwMode="auto">
          <a:xfrm>
            <a:off x="5503863" y="1389063"/>
            <a:ext cx="898525" cy="7016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a:ea typeface="宋体" charset="-122"/>
              </a:rPr>
              <a:t>中断响应</a:t>
            </a:r>
          </a:p>
        </p:txBody>
      </p:sp>
      <p:sp>
        <p:nvSpPr>
          <p:cNvPr id="252939" name="Rectangle 11"/>
          <p:cNvSpPr>
            <a:spLocks noChangeArrowheads="1"/>
          </p:cNvSpPr>
          <p:nvPr/>
        </p:nvSpPr>
        <p:spPr bwMode="auto">
          <a:xfrm>
            <a:off x="273050" y="5033963"/>
            <a:ext cx="8685213" cy="1504950"/>
          </a:xfrm>
          <a:prstGeom prst="rect">
            <a:avLst/>
          </a:prstGeom>
          <a:noFill/>
          <a:ln w="12700">
            <a:noFill/>
            <a:miter lim="800000"/>
            <a:headEnd/>
            <a:tailEnd/>
          </a:ln>
          <a:effectLst/>
        </p:spPr>
        <p:txBody>
          <a:bodyPr>
            <a:spAutoFit/>
          </a:bodyPr>
          <a:lstStyle/>
          <a:p>
            <a:pPr>
              <a:lnSpc>
                <a:spcPct val="120000"/>
              </a:lnSpc>
              <a:spcBef>
                <a:spcPct val="10000"/>
              </a:spcBef>
            </a:pPr>
            <a:r>
              <a:rPr lang="zh-CN" altLang="en-US" sz="1900">
                <a:solidFill>
                  <a:srgbClr val="D1390F"/>
                </a:solidFill>
                <a:latin typeface="Arial" charset="0"/>
                <a:ea typeface="黑体" pitchFamily="49" charset="-122"/>
              </a:rPr>
              <a:t>问题：中断响应的时点与异常处理的时点是否相同？为什么？</a:t>
            </a:r>
          </a:p>
          <a:p>
            <a:pPr>
              <a:lnSpc>
                <a:spcPct val="120000"/>
              </a:lnSpc>
              <a:spcBef>
                <a:spcPct val="10000"/>
              </a:spcBef>
            </a:pPr>
            <a:r>
              <a:rPr lang="zh-CN" altLang="en-US" sz="1900">
                <a:solidFill>
                  <a:srgbClr val="146C18"/>
                </a:solidFill>
                <a:latin typeface="Arial" charset="0"/>
                <a:ea typeface="黑体" pitchFamily="49" charset="-122"/>
              </a:rPr>
              <a:t>通常在一条指令执行结束后开始查询有无中断请求，有的话立即响应，所以，一般在指令执行完时响应中断；而“异常”发生在指令执行过程中，所以，不能等到指令执行完才进行异常处理。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2931">
                                            <p:txEl>
                                              <p:pRg st="5" end="5"/>
                                            </p:txEl>
                                          </p:spTgt>
                                        </p:tgtEl>
                                        <p:attrNameLst>
                                          <p:attrName>style.visibility</p:attrName>
                                        </p:attrNameLst>
                                      </p:cBhvr>
                                      <p:to>
                                        <p:strVal val="visible"/>
                                      </p:to>
                                    </p:set>
                                    <p:animEffect transition="in" filter="blinds(horizontal)">
                                      <p:cBhvr>
                                        <p:cTn id="7" dur="500"/>
                                        <p:tgtEl>
                                          <p:spTgt spid="25293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2931">
                                            <p:txEl>
                                              <p:pRg st="6" end="6"/>
                                            </p:txEl>
                                          </p:spTgt>
                                        </p:tgtEl>
                                        <p:attrNameLst>
                                          <p:attrName>style.visibility</p:attrName>
                                        </p:attrNameLst>
                                      </p:cBhvr>
                                      <p:to>
                                        <p:strVal val="visible"/>
                                      </p:to>
                                    </p:set>
                                    <p:animEffect transition="in" filter="blinds(horizontal)">
                                      <p:cBhvr>
                                        <p:cTn id="12" dur="500"/>
                                        <p:tgtEl>
                                          <p:spTgt spid="252931">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2931">
                                            <p:txEl>
                                              <p:pRg st="7" end="7"/>
                                            </p:txEl>
                                          </p:spTgt>
                                        </p:tgtEl>
                                        <p:attrNameLst>
                                          <p:attrName>style.visibility</p:attrName>
                                        </p:attrNameLst>
                                      </p:cBhvr>
                                      <p:to>
                                        <p:strVal val="visible"/>
                                      </p:to>
                                    </p:set>
                                    <p:animEffect transition="in" filter="blinds(horizontal)">
                                      <p:cBhvr>
                                        <p:cTn id="17" dur="500"/>
                                        <p:tgtEl>
                                          <p:spTgt spid="252931">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2931">
                                            <p:txEl>
                                              <p:pRg st="8" end="8"/>
                                            </p:txEl>
                                          </p:spTgt>
                                        </p:tgtEl>
                                        <p:attrNameLst>
                                          <p:attrName>style.visibility</p:attrName>
                                        </p:attrNameLst>
                                      </p:cBhvr>
                                      <p:to>
                                        <p:strVal val="visible"/>
                                      </p:to>
                                    </p:set>
                                    <p:animEffect transition="in" filter="blinds(horizontal)">
                                      <p:cBhvr>
                                        <p:cTn id="22" dur="500"/>
                                        <p:tgtEl>
                                          <p:spTgt spid="252931">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2931">
                                            <p:txEl>
                                              <p:pRg st="9" end="9"/>
                                            </p:txEl>
                                          </p:spTgt>
                                        </p:tgtEl>
                                        <p:attrNameLst>
                                          <p:attrName>style.visibility</p:attrName>
                                        </p:attrNameLst>
                                      </p:cBhvr>
                                      <p:to>
                                        <p:strVal val="visible"/>
                                      </p:to>
                                    </p:set>
                                    <p:animEffect transition="in" filter="blinds(horizontal)">
                                      <p:cBhvr>
                                        <p:cTn id="27" dur="500"/>
                                        <p:tgtEl>
                                          <p:spTgt spid="252931">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2939">
                                            <p:txEl>
                                              <p:pRg st="0" end="0"/>
                                            </p:txEl>
                                          </p:spTgt>
                                        </p:tgtEl>
                                        <p:attrNameLst>
                                          <p:attrName>style.visibility</p:attrName>
                                        </p:attrNameLst>
                                      </p:cBhvr>
                                      <p:to>
                                        <p:strVal val="visible"/>
                                      </p:to>
                                    </p:set>
                                    <p:animEffect transition="in" filter="blinds(horizontal)">
                                      <p:cBhvr>
                                        <p:cTn id="32" dur="500"/>
                                        <p:tgtEl>
                                          <p:spTgt spid="25293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52939">
                                            <p:txEl>
                                              <p:pRg st="1" end="1"/>
                                            </p:txEl>
                                          </p:spTgt>
                                        </p:tgtEl>
                                        <p:attrNameLst>
                                          <p:attrName>style.visibility</p:attrName>
                                        </p:attrNameLst>
                                      </p:cBhvr>
                                      <p:to>
                                        <p:strVal val="visible"/>
                                      </p:to>
                                    </p:set>
                                    <p:animEffect transition="in" filter="blinds(horizontal)">
                                      <p:cBhvr>
                                        <p:cTn id="37" dur="500"/>
                                        <p:tgtEl>
                                          <p:spTgt spid="252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07117" y="165755"/>
            <a:ext cx="8343900" cy="422275"/>
          </a:xfrm>
        </p:spPr>
        <p:txBody>
          <a:bodyPr/>
          <a:lstStyle/>
          <a:p>
            <a:r>
              <a:rPr lang="zh-CN" altLang="en-US" smtClean="0">
                <a:ea typeface="宋体" panose="02010600030101010101" pitchFamily="2" charset="-122"/>
              </a:rPr>
              <a:t>外设发展与分类</a:t>
            </a:r>
          </a:p>
        </p:txBody>
      </p:sp>
      <p:sp>
        <p:nvSpPr>
          <p:cNvPr id="590851" name="Rectangle 3"/>
          <p:cNvSpPr>
            <a:spLocks noGrp="1" noChangeArrowheads="1"/>
          </p:cNvSpPr>
          <p:nvPr>
            <p:ph type="body" idx="1"/>
          </p:nvPr>
        </p:nvSpPr>
        <p:spPr>
          <a:xfrm>
            <a:off x="261861" y="589617"/>
            <a:ext cx="8634412" cy="6268383"/>
          </a:xfrm>
        </p:spPr>
        <p:txBody>
          <a:bodyPr/>
          <a:lstStyle/>
          <a:p>
            <a:pPr>
              <a:lnSpc>
                <a:spcPct val="100000"/>
              </a:lnSpc>
            </a:pPr>
            <a:r>
              <a:rPr lang="zh-CN" altLang="en-US" sz="2000" dirty="0" smtClean="0">
                <a:ea typeface="黑体" panose="02010609060101010101" pitchFamily="49" charset="-122"/>
              </a:rPr>
              <a:t>按信息传输方向来分，外设分为：</a:t>
            </a:r>
            <a:endParaRPr lang="en-US" altLang="zh-CN" sz="2000" dirty="0" smtClean="0">
              <a:ea typeface="黑体" panose="02010609060101010101" pitchFamily="49" charset="-122"/>
            </a:endParaRPr>
          </a:p>
          <a:p>
            <a:pPr lvl="1">
              <a:lnSpc>
                <a:spcPct val="100000"/>
              </a:lnSpc>
            </a:pPr>
            <a:r>
              <a:rPr lang="zh-CN" altLang="en-US" sz="2000" dirty="0" smtClean="0">
                <a:ea typeface="黑体" panose="02010609060101010101" pitchFamily="49" charset="-122"/>
              </a:rPr>
              <a:t>输入设备</a:t>
            </a:r>
            <a:endParaRPr lang="en-US" altLang="zh-CN" sz="2000" dirty="0" smtClean="0">
              <a:ea typeface="黑体" panose="02010609060101010101" pitchFamily="49" charset="-122"/>
            </a:endParaRPr>
          </a:p>
          <a:p>
            <a:pPr lvl="2">
              <a:lnSpc>
                <a:spcPct val="100000"/>
              </a:lnSpc>
            </a:pPr>
            <a:r>
              <a:rPr lang="zh-CN" altLang="en-US" sz="2000" dirty="0" smtClean="0">
                <a:ea typeface="黑体" panose="02010609060101010101" pitchFamily="49" charset="-122"/>
              </a:rPr>
              <a:t>从外部向计算机输入信息，如：键盘</a:t>
            </a:r>
            <a:r>
              <a:rPr lang="zh-CN" altLang="en-US" sz="2000" dirty="0">
                <a:ea typeface="黑体" panose="02010609060101010101" pitchFamily="49" charset="-122"/>
              </a:rPr>
              <a:t>、鼠标、扫描仪等</a:t>
            </a:r>
          </a:p>
          <a:p>
            <a:pPr lvl="1">
              <a:lnSpc>
                <a:spcPct val="100000"/>
              </a:lnSpc>
            </a:pPr>
            <a:r>
              <a:rPr lang="zh-CN" altLang="en-US" sz="2000" dirty="0" smtClean="0">
                <a:ea typeface="黑体" panose="02010609060101010101" pitchFamily="49" charset="-122"/>
              </a:rPr>
              <a:t>输出设备</a:t>
            </a:r>
            <a:endParaRPr lang="en-US" altLang="zh-CN" sz="2000" dirty="0" smtClean="0">
              <a:ea typeface="黑体" panose="02010609060101010101" pitchFamily="49" charset="-122"/>
            </a:endParaRPr>
          </a:p>
          <a:p>
            <a:pPr lvl="2">
              <a:lnSpc>
                <a:spcPct val="100000"/>
              </a:lnSpc>
            </a:pPr>
            <a:r>
              <a:rPr lang="zh-CN" altLang="en-US" sz="2000" dirty="0" smtClean="0">
                <a:ea typeface="黑体" panose="02010609060101010101" pitchFamily="49" charset="-122"/>
              </a:rPr>
              <a:t>从计算机向外部输出信息，如：打印机</a:t>
            </a:r>
            <a:r>
              <a:rPr lang="zh-CN" altLang="en-US" sz="2000" dirty="0">
                <a:ea typeface="黑体" panose="02010609060101010101" pitchFamily="49" charset="-122"/>
              </a:rPr>
              <a:t>、显示器</a:t>
            </a:r>
            <a:r>
              <a:rPr lang="zh-CN" altLang="en-US" sz="2000" dirty="0" smtClean="0">
                <a:ea typeface="黑体" panose="02010609060101010101" pitchFamily="49" charset="-122"/>
              </a:rPr>
              <a:t>等</a:t>
            </a:r>
            <a:endParaRPr lang="en-US" altLang="zh-CN" sz="2000" dirty="0" smtClean="0">
              <a:ea typeface="黑体" panose="02010609060101010101" pitchFamily="49" charset="-122"/>
            </a:endParaRPr>
          </a:p>
          <a:p>
            <a:pPr lvl="1">
              <a:lnSpc>
                <a:spcPct val="100000"/>
              </a:lnSpc>
            </a:pPr>
            <a:r>
              <a:rPr lang="zh-CN" altLang="en-US" sz="2000" dirty="0" smtClean="0">
                <a:ea typeface="黑体" panose="02010609060101010101" pitchFamily="49" charset="-122"/>
              </a:rPr>
              <a:t>输入输出设备</a:t>
            </a:r>
            <a:endParaRPr lang="en-US" altLang="zh-CN" sz="2000" dirty="0" smtClean="0">
              <a:ea typeface="黑体" panose="02010609060101010101" pitchFamily="49" charset="-122"/>
            </a:endParaRPr>
          </a:p>
          <a:p>
            <a:pPr lvl="2">
              <a:lnSpc>
                <a:spcPct val="100000"/>
              </a:lnSpc>
            </a:pPr>
            <a:r>
              <a:rPr lang="zh-CN" altLang="en-US" sz="2000" smtClean="0">
                <a:ea typeface="黑体" panose="02010609060101010101" pitchFamily="49" charset="-122"/>
              </a:rPr>
              <a:t>既可输入又可</a:t>
            </a:r>
            <a:r>
              <a:rPr lang="zh-CN" altLang="en-US" sz="2000" dirty="0" smtClean="0">
                <a:ea typeface="黑体" panose="02010609060101010101" pitchFamily="49" charset="-122"/>
              </a:rPr>
              <a:t>输出，如：磁盘存储器、光盘存储器、网卡等</a:t>
            </a:r>
            <a:endParaRPr lang="en-US" altLang="zh-CN" sz="2000" dirty="0" smtClean="0">
              <a:ea typeface="黑体" panose="02010609060101010101" pitchFamily="49" charset="-122"/>
            </a:endParaRPr>
          </a:p>
          <a:p>
            <a:pPr>
              <a:lnSpc>
                <a:spcPct val="100000"/>
              </a:lnSpc>
            </a:pPr>
            <a:r>
              <a:rPr lang="zh-CN" altLang="en-US" sz="2000" dirty="0" smtClean="0">
                <a:ea typeface="黑体" panose="02010609060101010101" pitchFamily="49" charset="-122"/>
              </a:rPr>
              <a:t>按功能来分，外设分为：</a:t>
            </a:r>
          </a:p>
          <a:p>
            <a:pPr lvl="1">
              <a:lnSpc>
                <a:spcPct val="100000"/>
              </a:lnSpc>
            </a:pPr>
            <a:r>
              <a:rPr lang="zh-CN" altLang="en-US" sz="2000" dirty="0" smtClean="0">
                <a:ea typeface="黑体" panose="02010609060101010101" pitchFamily="49" charset="-122"/>
              </a:rPr>
              <a:t>人</a:t>
            </a:r>
            <a:r>
              <a:rPr lang="en-US" altLang="zh-CN" sz="2000" dirty="0" smtClean="0">
                <a:ea typeface="黑体" panose="02010609060101010101" pitchFamily="49" charset="-122"/>
              </a:rPr>
              <a:t>-</a:t>
            </a:r>
            <a:r>
              <a:rPr lang="zh-CN" altLang="en-US" sz="2000" dirty="0" smtClean="0">
                <a:ea typeface="黑体" panose="02010609060101010101" pitchFamily="49" charset="-122"/>
              </a:rPr>
              <a:t>机交互设备</a:t>
            </a:r>
          </a:p>
          <a:p>
            <a:pPr lvl="2">
              <a:lnSpc>
                <a:spcPct val="100000"/>
              </a:lnSpc>
            </a:pPr>
            <a:r>
              <a:rPr lang="zh-CN" altLang="en-US" sz="2000" dirty="0" smtClean="0">
                <a:ea typeface="黑体" panose="02010609060101010101" pitchFamily="49" charset="-122"/>
              </a:rPr>
              <a:t>输入</a:t>
            </a:r>
            <a:r>
              <a:rPr lang="en-US" altLang="zh-CN" sz="2000" dirty="0" smtClean="0">
                <a:ea typeface="黑体" panose="02010609060101010101" pitchFamily="49" charset="-122"/>
              </a:rPr>
              <a:t>/</a:t>
            </a:r>
            <a:r>
              <a:rPr lang="zh-CN" altLang="en-US" sz="2000" dirty="0" smtClean="0">
                <a:ea typeface="黑体" panose="02010609060101010101" pitchFamily="49" charset="-122"/>
              </a:rPr>
              <a:t>输出的信息是人可读的，或可操作的</a:t>
            </a:r>
          </a:p>
          <a:p>
            <a:pPr lvl="2">
              <a:lnSpc>
                <a:spcPct val="100000"/>
              </a:lnSpc>
            </a:pPr>
            <a:r>
              <a:rPr lang="zh-CN" altLang="en-US" sz="2000" dirty="0" smtClean="0">
                <a:ea typeface="黑体" panose="02010609060101010101" pitchFamily="49" charset="-122"/>
              </a:rPr>
              <a:t>如：键盘、鼠标、扫描仪、打印机、显示器等</a:t>
            </a:r>
          </a:p>
          <a:p>
            <a:pPr lvl="1">
              <a:lnSpc>
                <a:spcPct val="100000"/>
              </a:lnSpc>
            </a:pPr>
            <a:r>
              <a:rPr lang="zh-CN" altLang="en-US" sz="2000" dirty="0" smtClean="0">
                <a:ea typeface="黑体" panose="02010609060101010101" pitchFamily="49" charset="-122"/>
              </a:rPr>
              <a:t>外部存储设备</a:t>
            </a:r>
            <a:r>
              <a:rPr lang="zh-CN" altLang="en-US" sz="2000" dirty="0" smtClean="0">
                <a:solidFill>
                  <a:srgbClr val="990000"/>
                </a:solidFill>
                <a:ea typeface="黑体" panose="02010609060101010101" pitchFamily="49" charset="-122"/>
              </a:rPr>
              <a:t>（大部分为成块传送设备）</a:t>
            </a:r>
          </a:p>
          <a:p>
            <a:pPr lvl="2">
              <a:lnSpc>
                <a:spcPct val="100000"/>
              </a:lnSpc>
            </a:pPr>
            <a:r>
              <a:rPr lang="zh-CN" altLang="en-US" sz="2000" dirty="0" smtClean="0">
                <a:ea typeface="黑体" panose="02010609060101010101" pitchFamily="49" charset="-122"/>
              </a:rPr>
              <a:t>用于信息的存储（其输入</a:t>
            </a:r>
            <a:r>
              <a:rPr lang="en-US" altLang="zh-CN" sz="2000" dirty="0" smtClean="0">
                <a:ea typeface="黑体" panose="02010609060101010101" pitchFamily="49" charset="-122"/>
              </a:rPr>
              <a:t>/</a:t>
            </a:r>
            <a:r>
              <a:rPr lang="zh-CN" altLang="en-US" sz="2000" dirty="0" smtClean="0">
                <a:ea typeface="黑体" panose="02010609060101010101" pitchFamily="49" charset="-122"/>
              </a:rPr>
              <a:t>出的信息是机器可读的）</a:t>
            </a:r>
          </a:p>
          <a:p>
            <a:pPr lvl="2">
              <a:lnSpc>
                <a:spcPct val="100000"/>
              </a:lnSpc>
            </a:pPr>
            <a:r>
              <a:rPr lang="zh-CN" altLang="en-US" sz="2000" dirty="0" smtClean="0">
                <a:ea typeface="黑体" panose="02010609060101010101" pitchFamily="49" charset="-122"/>
              </a:rPr>
              <a:t>如：磁盘、磁带、光盘等</a:t>
            </a:r>
            <a:endParaRPr lang="en-US" altLang="zh-CN" sz="2000" dirty="0" smtClean="0">
              <a:ea typeface="黑体" panose="02010609060101010101" pitchFamily="49" charset="-122"/>
            </a:endParaRPr>
          </a:p>
          <a:p>
            <a:pPr lvl="1">
              <a:lnSpc>
                <a:spcPct val="100000"/>
              </a:lnSpc>
            </a:pPr>
            <a:r>
              <a:rPr lang="zh-CN" altLang="en-US" sz="2000" dirty="0" smtClean="0">
                <a:ea typeface="黑体" panose="02010609060101010101" pitchFamily="49" charset="-122"/>
              </a:rPr>
              <a:t>机</a:t>
            </a:r>
            <a:r>
              <a:rPr lang="en-US" altLang="zh-CN" sz="2000" dirty="0" smtClean="0">
                <a:ea typeface="黑体" panose="02010609060101010101" pitchFamily="49" charset="-122"/>
              </a:rPr>
              <a:t>-</a:t>
            </a:r>
            <a:r>
              <a:rPr lang="zh-CN" altLang="en-US" sz="2000" dirty="0" smtClean="0">
                <a:ea typeface="黑体" panose="02010609060101010101" pitchFamily="49" charset="-122"/>
              </a:rPr>
              <a:t>机通信设备</a:t>
            </a:r>
            <a:endParaRPr lang="en-US" altLang="zh-CN" sz="2000" dirty="0" smtClean="0">
              <a:ea typeface="黑体" panose="02010609060101010101" pitchFamily="49" charset="-122"/>
            </a:endParaRPr>
          </a:p>
          <a:p>
            <a:pPr lvl="2">
              <a:lnSpc>
                <a:spcPct val="100000"/>
              </a:lnSpc>
            </a:pPr>
            <a:r>
              <a:rPr lang="zh-CN" altLang="en-US" sz="2000" dirty="0" smtClean="0">
                <a:ea typeface="黑体" panose="02010609060101010101" pitchFamily="49" charset="-122"/>
              </a:rPr>
              <a:t>主要用于计算机和计算机之间的通信</a:t>
            </a:r>
            <a:endParaRPr lang="en-US" altLang="zh-CN" sz="2000" dirty="0" smtClean="0">
              <a:ea typeface="黑体" panose="02010609060101010101" pitchFamily="49" charset="-122"/>
            </a:endParaRPr>
          </a:p>
          <a:p>
            <a:pPr lvl="2">
              <a:lnSpc>
                <a:spcPct val="100000"/>
              </a:lnSpc>
            </a:pPr>
            <a:r>
              <a:rPr lang="zh-CN" altLang="en-US" sz="2000" dirty="0" smtClean="0">
                <a:ea typeface="黑体" panose="02010609060101010101" pitchFamily="49" charset="-122"/>
              </a:rPr>
              <a:t>如：网卡、调制解调器、</a:t>
            </a:r>
            <a:r>
              <a:rPr lang="en-US" altLang="zh-CN" sz="2000" dirty="0" smtClean="0">
                <a:ea typeface="黑体" panose="02010609060101010101" pitchFamily="49" charset="-122"/>
              </a:rPr>
              <a:t>A/D</a:t>
            </a:r>
            <a:r>
              <a:rPr lang="zh-CN" altLang="en-US" sz="2000" dirty="0" smtClean="0">
                <a:ea typeface="黑体" panose="02010609060101010101" pitchFamily="49" charset="-122"/>
              </a:rPr>
              <a:t>、</a:t>
            </a:r>
            <a:r>
              <a:rPr lang="en-US" altLang="zh-CN" sz="2000" dirty="0" smtClean="0">
                <a:ea typeface="黑体" panose="02010609060101010101" pitchFamily="49" charset="-122"/>
              </a:rPr>
              <a:t>D/A</a:t>
            </a:r>
            <a:r>
              <a:rPr lang="zh-CN" altLang="en-US" sz="2000" dirty="0" smtClean="0">
                <a:ea typeface="黑体" panose="02010609060101010101" pitchFamily="49" charset="-122"/>
              </a:rPr>
              <a:t>等</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64ED68E-D8F8-4134-B829-E4557C2D2FE6}" type="slidenum">
              <a:rPr lang="zh-CN" altLang="en-US" sz="1200">
                <a:solidFill>
                  <a:srgbClr val="898989"/>
                </a:solidFill>
              </a:rPr>
              <a:pPr/>
              <a:t>5</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0851">
                                            <p:txEl>
                                              <p:pRg st="7" end="7"/>
                                            </p:txEl>
                                          </p:spTgt>
                                        </p:tgtEl>
                                        <p:attrNameLst>
                                          <p:attrName>style.visibility</p:attrName>
                                        </p:attrNameLst>
                                      </p:cBhvr>
                                      <p:to>
                                        <p:strVal val="visible"/>
                                      </p:to>
                                    </p:set>
                                    <p:animEffect transition="in" filter="wipe(down)">
                                      <p:cBhvr>
                                        <p:cTn id="7" dur="500"/>
                                        <p:tgtEl>
                                          <p:spTgt spid="590851">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90851">
                                            <p:txEl>
                                              <p:pRg st="0" end="0"/>
                                            </p:txEl>
                                          </p:spTgt>
                                        </p:tgtEl>
                                        <p:attrNameLst>
                                          <p:attrName>style.visibility</p:attrName>
                                        </p:attrNameLst>
                                      </p:cBhvr>
                                      <p:to>
                                        <p:strVal val="visible"/>
                                      </p:to>
                                    </p:set>
                                    <p:animEffect transition="in" filter="wipe(down)">
                                      <p:cBhvr>
                                        <p:cTn id="12" dur="500"/>
                                        <p:tgtEl>
                                          <p:spTgt spid="5908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90851">
                                            <p:txEl>
                                              <p:pRg st="1" end="1"/>
                                            </p:txEl>
                                          </p:spTgt>
                                        </p:tgtEl>
                                        <p:attrNameLst>
                                          <p:attrName>style.visibility</p:attrName>
                                        </p:attrNameLst>
                                      </p:cBhvr>
                                      <p:to>
                                        <p:strVal val="visible"/>
                                      </p:to>
                                    </p:set>
                                    <p:animEffect transition="in" filter="wipe(down)">
                                      <p:cBhvr>
                                        <p:cTn id="17" dur="500"/>
                                        <p:tgtEl>
                                          <p:spTgt spid="5908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90851">
                                            <p:txEl>
                                              <p:pRg st="2" end="2"/>
                                            </p:txEl>
                                          </p:spTgt>
                                        </p:tgtEl>
                                        <p:attrNameLst>
                                          <p:attrName>style.visibility</p:attrName>
                                        </p:attrNameLst>
                                      </p:cBhvr>
                                      <p:to>
                                        <p:strVal val="visible"/>
                                      </p:to>
                                    </p:set>
                                    <p:animEffect transition="in" filter="wipe(down)">
                                      <p:cBhvr>
                                        <p:cTn id="22" dur="500"/>
                                        <p:tgtEl>
                                          <p:spTgt spid="5908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90851">
                                            <p:txEl>
                                              <p:pRg st="3" end="3"/>
                                            </p:txEl>
                                          </p:spTgt>
                                        </p:tgtEl>
                                        <p:attrNameLst>
                                          <p:attrName>style.visibility</p:attrName>
                                        </p:attrNameLst>
                                      </p:cBhvr>
                                      <p:to>
                                        <p:strVal val="visible"/>
                                      </p:to>
                                    </p:set>
                                    <p:animEffect transition="in" filter="wipe(down)">
                                      <p:cBhvr>
                                        <p:cTn id="27" dur="500"/>
                                        <p:tgtEl>
                                          <p:spTgt spid="59085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90851">
                                            <p:txEl>
                                              <p:pRg st="4" end="4"/>
                                            </p:txEl>
                                          </p:spTgt>
                                        </p:tgtEl>
                                        <p:attrNameLst>
                                          <p:attrName>style.visibility</p:attrName>
                                        </p:attrNameLst>
                                      </p:cBhvr>
                                      <p:to>
                                        <p:strVal val="visible"/>
                                      </p:to>
                                    </p:set>
                                    <p:animEffect transition="in" filter="wipe(down)">
                                      <p:cBhvr>
                                        <p:cTn id="32" dur="500"/>
                                        <p:tgtEl>
                                          <p:spTgt spid="59085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90851">
                                            <p:txEl>
                                              <p:pRg st="5" end="5"/>
                                            </p:txEl>
                                          </p:spTgt>
                                        </p:tgtEl>
                                        <p:attrNameLst>
                                          <p:attrName>style.visibility</p:attrName>
                                        </p:attrNameLst>
                                      </p:cBhvr>
                                      <p:to>
                                        <p:strVal val="visible"/>
                                      </p:to>
                                    </p:set>
                                    <p:animEffect transition="in" filter="wipe(down)">
                                      <p:cBhvr>
                                        <p:cTn id="37" dur="500"/>
                                        <p:tgtEl>
                                          <p:spTgt spid="59085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90851">
                                            <p:txEl>
                                              <p:pRg st="6" end="6"/>
                                            </p:txEl>
                                          </p:spTgt>
                                        </p:tgtEl>
                                        <p:attrNameLst>
                                          <p:attrName>style.visibility</p:attrName>
                                        </p:attrNameLst>
                                      </p:cBhvr>
                                      <p:to>
                                        <p:strVal val="visible"/>
                                      </p:to>
                                    </p:set>
                                    <p:animEffect transition="in" filter="wipe(down)">
                                      <p:cBhvr>
                                        <p:cTn id="42" dur="500"/>
                                        <p:tgtEl>
                                          <p:spTgt spid="59085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90851">
                                            <p:txEl>
                                              <p:pRg st="8" end="8"/>
                                            </p:txEl>
                                          </p:spTgt>
                                        </p:tgtEl>
                                        <p:attrNameLst>
                                          <p:attrName>style.visibility</p:attrName>
                                        </p:attrNameLst>
                                      </p:cBhvr>
                                      <p:to>
                                        <p:strVal val="visible"/>
                                      </p:to>
                                    </p:set>
                                    <p:animEffect transition="in" filter="wipe(down)">
                                      <p:cBhvr>
                                        <p:cTn id="47" dur="500"/>
                                        <p:tgtEl>
                                          <p:spTgt spid="5908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90851">
                                            <p:txEl>
                                              <p:pRg st="9" end="9"/>
                                            </p:txEl>
                                          </p:spTgt>
                                        </p:tgtEl>
                                        <p:attrNameLst>
                                          <p:attrName>style.visibility</p:attrName>
                                        </p:attrNameLst>
                                      </p:cBhvr>
                                      <p:to>
                                        <p:strVal val="visible"/>
                                      </p:to>
                                    </p:set>
                                    <p:animEffect transition="in" filter="blinds(horizontal)">
                                      <p:cBhvr>
                                        <p:cTn id="52" dur="500"/>
                                        <p:tgtEl>
                                          <p:spTgt spid="590851">
                                            <p:txEl>
                                              <p:pRg st="9" end="9"/>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590851">
                                            <p:txEl>
                                              <p:pRg st="10" end="10"/>
                                            </p:txEl>
                                          </p:spTgt>
                                        </p:tgtEl>
                                        <p:attrNameLst>
                                          <p:attrName>style.visibility</p:attrName>
                                        </p:attrNameLst>
                                      </p:cBhvr>
                                      <p:to>
                                        <p:strVal val="visible"/>
                                      </p:to>
                                    </p:set>
                                    <p:animEffect transition="in" filter="blinds(horizontal)">
                                      <p:cBhvr>
                                        <p:cTn id="55" dur="500"/>
                                        <p:tgtEl>
                                          <p:spTgt spid="590851">
                                            <p:txEl>
                                              <p:pRg st="10" end="10"/>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590851">
                                            <p:txEl>
                                              <p:pRg st="11" end="11"/>
                                            </p:txEl>
                                          </p:spTgt>
                                        </p:tgtEl>
                                        <p:attrNameLst>
                                          <p:attrName>style.visibility</p:attrName>
                                        </p:attrNameLst>
                                      </p:cBhvr>
                                      <p:to>
                                        <p:strVal val="visible"/>
                                      </p:to>
                                    </p:set>
                                    <p:animEffect transition="in" filter="wipe(down)">
                                      <p:cBhvr>
                                        <p:cTn id="58" dur="500"/>
                                        <p:tgtEl>
                                          <p:spTgt spid="590851">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590851">
                                            <p:txEl>
                                              <p:pRg st="12" end="12"/>
                                            </p:txEl>
                                          </p:spTgt>
                                        </p:tgtEl>
                                        <p:attrNameLst>
                                          <p:attrName>style.visibility</p:attrName>
                                        </p:attrNameLst>
                                      </p:cBhvr>
                                      <p:to>
                                        <p:strVal val="visible"/>
                                      </p:to>
                                    </p:set>
                                    <p:animEffect transition="in" filter="blinds(horizontal)">
                                      <p:cBhvr>
                                        <p:cTn id="63" dur="500"/>
                                        <p:tgtEl>
                                          <p:spTgt spid="590851">
                                            <p:txEl>
                                              <p:pRg st="12" end="12"/>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590851">
                                            <p:txEl>
                                              <p:pRg st="13" end="13"/>
                                            </p:txEl>
                                          </p:spTgt>
                                        </p:tgtEl>
                                        <p:attrNameLst>
                                          <p:attrName>style.visibility</p:attrName>
                                        </p:attrNameLst>
                                      </p:cBhvr>
                                      <p:to>
                                        <p:strVal val="visible"/>
                                      </p:to>
                                    </p:set>
                                    <p:animEffect transition="in" filter="blinds(horizontal)">
                                      <p:cBhvr>
                                        <p:cTn id="66" dur="500"/>
                                        <p:tgtEl>
                                          <p:spTgt spid="590851">
                                            <p:txEl>
                                              <p:pRg st="13" end="13"/>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590851">
                                            <p:txEl>
                                              <p:pRg st="14" end="14"/>
                                            </p:txEl>
                                          </p:spTgt>
                                        </p:tgtEl>
                                        <p:attrNameLst>
                                          <p:attrName>style.visibility</p:attrName>
                                        </p:attrNameLst>
                                      </p:cBhvr>
                                      <p:to>
                                        <p:strVal val="visible"/>
                                      </p:to>
                                    </p:set>
                                    <p:animEffect transition="in" filter="blinds(horizontal)">
                                      <p:cBhvr>
                                        <p:cTn id="69" dur="500"/>
                                        <p:tgtEl>
                                          <p:spTgt spid="590851">
                                            <p:txEl>
                                              <p:pRg st="14" end="14"/>
                                            </p:txEl>
                                          </p:spTgt>
                                        </p:tgtEl>
                                      </p:cBhvr>
                                    </p:animEffect>
                                  </p:childTnLst>
                                </p:cTn>
                              </p:par>
                              <p:par>
                                <p:cTn id="70" presetID="3" presetClass="entr" presetSubtype="10" fill="hold" nodeType="withEffect">
                                  <p:stCondLst>
                                    <p:cond delay="0"/>
                                  </p:stCondLst>
                                  <p:childTnLst>
                                    <p:set>
                                      <p:cBhvr>
                                        <p:cTn id="71" dur="1" fill="hold">
                                          <p:stCondLst>
                                            <p:cond delay="0"/>
                                          </p:stCondLst>
                                        </p:cTn>
                                        <p:tgtEl>
                                          <p:spTgt spid="590851">
                                            <p:txEl>
                                              <p:pRg st="15" end="15"/>
                                            </p:txEl>
                                          </p:spTgt>
                                        </p:tgtEl>
                                        <p:attrNameLst>
                                          <p:attrName>style.visibility</p:attrName>
                                        </p:attrNameLst>
                                      </p:cBhvr>
                                      <p:to>
                                        <p:strVal val="visible"/>
                                      </p:to>
                                    </p:set>
                                    <p:animEffect transition="in" filter="blinds(horizontal)">
                                      <p:cBhvr>
                                        <p:cTn id="72" dur="500"/>
                                        <p:tgtEl>
                                          <p:spTgt spid="590851">
                                            <p:txEl>
                                              <p:pRg st="15" end="15"/>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590851">
                                            <p:txEl>
                                              <p:pRg st="16" end="16"/>
                                            </p:txEl>
                                          </p:spTgt>
                                        </p:tgtEl>
                                        <p:attrNameLst>
                                          <p:attrName>style.visibility</p:attrName>
                                        </p:attrNameLst>
                                      </p:cBhvr>
                                      <p:to>
                                        <p:strVal val="visible"/>
                                      </p:to>
                                    </p:set>
                                    <p:animEffect transition="in" filter="blinds(horizontal)">
                                      <p:cBhvr>
                                        <p:cTn id="75" dur="500"/>
                                        <p:tgtEl>
                                          <p:spTgt spid="59085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00100" y="134938"/>
            <a:ext cx="5068888" cy="422275"/>
          </a:xfrm>
        </p:spPr>
        <p:txBody>
          <a:bodyPr/>
          <a:lstStyle/>
          <a:p>
            <a:r>
              <a:rPr lang="zh-CN" altLang="en-US" smtClean="0">
                <a:ea typeface="宋体" charset="-122"/>
                <a:cs typeface="Arial" charset="0"/>
              </a:rPr>
              <a:t>中断</a:t>
            </a:r>
            <a:r>
              <a:rPr lang="en-US" altLang="zh-CN" smtClean="0">
                <a:ea typeface="宋体" charset="-122"/>
                <a:cs typeface="Arial" charset="0"/>
              </a:rPr>
              <a:t>I/O</a:t>
            </a:r>
            <a:r>
              <a:rPr lang="zh-CN" altLang="en-US" smtClean="0">
                <a:ea typeface="宋体" charset="-122"/>
                <a:cs typeface="Arial" charset="0"/>
              </a:rPr>
              <a:t>方式</a:t>
            </a:r>
          </a:p>
        </p:txBody>
      </p:sp>
      <p:sp>
        <p:nvSpPr>
          <p:cNvPr id="253955" name="Rectangle 3"/>
          <p:cNvSpPr>
            <a:spLocks noGrp="1" noChangeArrowheads="1"/>
          </p:cNvSpPr>
          <p:nvPr>
            <p:ph type="body" idx="1"/>
          </p:nvPr>
        </p:nvSpPr>
        <p:spPr>
          <a:xfrm>
            <a:off x="0" y="312738"/>
            <a:ext cx="4948238" cy="5162550"/>
          </a:xfrm>
        </p:spPr>
        <p:txBody>
          <a:bodyPr/>
          <a:lstStyle/>
          <a:p>
            <a:pPr marL="533400" indent="-533400">
              <a:buFontTx/>
              <a:buNone/>
            </a:pPr>
            <a:endParaRPr lang="zh-CN" altLang="en-US" sz="2000" smtClean="0">
              <a:ea typeface="宋体" charset="-122"/>
            </a:endParaRPr>
          </a:p>
          <a:p>
            <a:pPr marL="952500" lvl="1" indent="-495300">
              <a:buFontTx/>
              <a:buNone/>
            </a:pPr>
            <a:r>
              <a:rPr lang="en-US" altLang="zh-CN" sz="2000" smtClean="0">
                <a:ea typeface="黑体" pitchFamily="49" charset="-122"/>
              </a:rPr>
              <a:t>(2) </a:t>
            </a:r>
            <a:r>
              <a:rPr lang="zh-CN" altLang="en-US" sz="2000" smtClean="0">
                <a:ea typeface="黑体" pitchFamily="49" charset="-122"/>
              </a:rPr>
              <a:t>中断响应过程</a:t>
            </a:r>
            <a:endParaRPr lang="en-US" altLang="zh-CN" sz="2000" smtClean="0">
              <a:ea typeface="黑体" pitchFamily="49" charset="-122"/>
            </a:endParaRPr>
          </a:p>
          <a:p>
            <a:pPr marL="533400" indent="-533400">
              <a:lnSpc>
                <a:spcPct val="100000"/>
              </a:lnSpc>
              <a:spcBef>
                <a:spcPct val="5000"/>
              </a:spcBef>
              <a:buFontTx/>
              <a:buNone/>
            </a:pPr>
            <a:r>
              <a:rPr lang="zh-CN" altLang="en-US" sz="2000" smtClean="0">
                <a:solidFill>
                  <a:srgbClr val="CC3300"/>
                </a:solidFill>
                <a:ea typeface="黑体" pitchFamily="49" charset="-122"/>
              </a:rPr>
              <a:t>       执行一条隐指令，需完成一次总线操作，从总线上取中断类型号</a:t>
            </a:r>
            <a:endParaRPr lang="en-US" altLang="zh-CN" sz="2000" smtClean="0">
              <a:ea typeface="黑体" pitchFamily="49" charset="-122"/>
            </a:endParaRPr>
          </a:p>
          <a:p>
            <a:pPr marL="533400" indent="-533400">
              <a:spcBef>
                <a:spcPct val="5000"/>
              </a:spcBef>
              <a:buFontTx/>
              <a:buNone/>
            </a:pPr>
            <a:r>
              <a:rPr lang="en-US" altLang="zh-CN" sz="2000" smtClean="0">
                <a:ea typeface="黑体" pitchFamily="49" charset="-122"/>
              </a:rPr>
              <a:t>       </a:t>
            </a:r>
            <a:r>
              <a:rPr lang="zh-CN" altLang="en-US" sz="2000" smtClean="0">
                <a:ea typeface="黑体" pitchFamily="49" charset="-122"/>
              </a:rPr>
              <a:t>具体来说，处理器做三件事：</a:t>
            </a:r>
            <a:endParaRPr lang="en-US" altLang="zh-CN" sz="2000" smtClean="0">
              <a:solidFill>
                <a:schemeClr val="accent2"/>
              </a:solidFill>
              <a:ea typeface="黑体" pitchFamily="49" charset="-122"/>
            </a:endParaRPr>
          </a:p>
          <a:p>
            <a:pPr marL="952500" lvl="1" indent="-495300">
              <a:buFontTx/>
              <a:buNone/>
            </a:pPr>
            <a:r>
              <a:rPr lang="en-US" altLang="zh-CN" sz="2000" smtClean="0">
                <a:solidFill>
                  <a:schemeClr val="accent2"/>
                </a:solidFill>
                <a:ea typeface="黑体" pitchFamily="49" charset="-122"/>
              </a:rPr>
              <a:t>① </a:t>
            </a:r>
            <a:r>
              <a:rPr lang="zh-CN" altLang="en-US" sz="2000" smtClean="0">
                <a:solidFill>
                  <a:schemeClr val="accent2"/>
                </a:solidFill>
                <a:ea typeface="黑体" pitchFamily="49" charset="-122"/>
              </a:rPr>
              <a:t>关中断</a:t>
            </a:r>
          </a:p>
          <a:p>
            <a:pPr marL="952500" lvl="1" indent="-495300">
              <a:buFontTx/>
              <a:buNone/>
            </a:pPr>
            <a:r>
              <a:rPr lang="zh-CN" altLang="en-US" sz="2000" smtClean="0">
                <a:solidFill>
                  <a:schemeClr val="accent2"/>
                </a:solidFill>
                <a:ea typeface="黑体" pitchFamily="49" charset="-122"/>
              </a:rPr>
              <a:t>     </a:t>
            </a:r>
            <a:r>
              <a:rPr lang="en-US" altLang="zh-CN" sz="2000" smtClean="0">
                <a:solidFill>
                  <a:srgbClr val="146C18"/>
                </a:solidFill>
                <a:ea typeface="黑体" pitchFamily="49" charset="-122"/>
              </a:rPr>
              <a:t>0 =&gt; </a:t>
            </a:r>
            <a:r>
              <a:rPr lang="zh-CN" altLang="en-US" sz="2000" smtClean="0">
                <a:solidFill>
                  <a:srgbClr val="146C18"/>
                </a:solidFill>
                <a:ea typeface="黑体" pitchFamily="49" charset="-122"/>
              </a:rPr>
              <a:t>中断允许触发器</a:t>
            </a:r>
            <a:r>
              <a:rPr lang="en-US" altLang="zh-CN" sz="2000" smtClean="0">
                <a:solidFill>
                  <a:srgbClr val="146C18"/>
                </a:solidFill>
                <a:ea typeface="黑体" pitchFamily="49" charset="-122"/>
              </a:rPr>
              <a:t>C</a:t>
            </a:r>
            <a:r>
              <a:rPr lang="en-US" altLang="zh-CN" sz="2000" baseline="-18000" smtClean="0">
                <a:solidFill>
                  <a:srgbClr val="146C18"/>
                </a:solidFill>
                <a:ea typeface="黑体" pitchFamily="49" charset="-122"/>
              </a:rPr>
              <a:t>IEN</a:t>
            </a:r>
            <a:endParaRPr lang="zh-CN" altLang="en-US" sz="2000" baseline="-18000" smtClean="0">
              <a:solidFill>
                <a:srgbClr val="146C18"/>
              </a:solidFill>
              <a:ea typeface="黑体" pitchFamily="49" charset="-122"/>
            </a:endParaRPr>
          </a:p>
          <a:p>
            <a:pPr marL="952500" lvl="1" indent="-495300">
              <a:buFontTx/>
              <a:buNone/>
            </a:pPr>
            <a:r>
              <a:rPr lang="en-US" altLang="zh-CN" sz="2000" smtClean="0">
                <a:solidFill>
                  <a:schemeClr val="accent2"/>
                </a:solidFill>
                <a:ea typeface="黑体" pitchFamily="49" charset="-122"/>
              </a:rPr>
              <a:t>② </a:t>
            </a:r>
            <a:r>
              <a:rPr lang="zh-CN" altLang="en-US" sz="2000" smtClean="0">
                <a:solidFill>
                  <a:schemeClr val="accent2"/>
                </a:solidFill>
                <a:ea typeface="黑体" pitchFamily="49" charset="-122"/>
              </a:rPr>
              <a:t>保护断点和程序状态</a:t>
            </a:r>
            <a:endParaRPr lang="en-US" altLang="zh-CN" sz="2000" smtClean="0">
              <a:solidFill>
                <a:schemeClr val="accent2"/>
              </a:solidFill>
              <a:ea typeface="黑体" pitchFamily="49" charset="-122"/>
            </a:endParaRPr>
          </a:p>
          <a:p>
            <a:pPr marL="952500" lvl="1" indent="-495300">
              <a:buFontTx/>
              <a:buNone/>
            </a:pPr>
            <a:r>
              <a:rPr lang="zh-CN" altLang="en-US" sz="2000" smtClean="0">
                <a:solidFill>
                  <a:schemeClr val="accent2"/>
                </a:solidFill>
                <a:ea typeface="黑体" pitchFamily="49" charset="-122"/>
              </a:rPr>
              <a:t>    </a:t>
            </a:r>
            <a:r>
              <a:rPr lang="en-US" altLang="zh-CN" sz="2000" smtClean="0">
                <a:solidFill>
                  <a:srgbClr val="146C18"/>
                </a:solidFill>
                <a:ea typeface="黑体" pitchFamily="49" charset="-122"/>
              </a:rPr>
              <a:t>PC =&gt; </a:t>
            </a:r>
            <a:r>
              <a:rPr lang="zh-CN" altLang="en-US" sz="2000" smtClean="0">
                <a:solidFill>
                  <a:srgbClr val="146C18"/>
                </a:solidFill>
                <a:ea typeface="黑体" pitchFamily="49" charset="-122"/>
              </a:rPr>
              <a:t>堆栈（或特殊寄存器</a:t>
            </a:r>
            <a:r>
              <a:rPr lang="en-US" altLang="zh-CN" sz="2000" smtClean="0">
                <a:solidFill>
                  <a:srgbClr val="146C18"/>
                </a:solidFill>
                <a:ea typeface="黑体" pitchFamily="49" charset="-122"/>
              </a:rPr>
              <a:t>EPC</a:t>
            </a:r>
            <a:r>
              <a:rPr lang="zh-CN" altLang="en-US" sz="2000" smtClean="0">
                <a:solidFill>
                  <a:srgbClr val="146C18"/>
                </a:solidFill>
                <a:ea typeface="黑体" pitchFamily="49" charset="-122"/>
              </a:rPr>
              <a:t>）</a:t>
            </a:r>
          </a:p>
          <a:p>
            <a:pPr marL="952500" lvl="1" indent="-495300">
              <a:buFontTx/>
              <a:buNone/>
            </a:pPr>
            <a:r>
              <a:rPr lang="zh-CN" altLang="en-US" sz="2000" smtClean="0">
                <a:solidFill>
                  <a:srgbClr val="146C18"/>
                </a:solidFill>
                <a:ea typeface="黑体" pitchFamily="49" charset="-122"/>
              </a:rPr>
              <a:t>    </a:t>
            </a:r>
            <a:r>
              <a:rPr lang="en-US" altLang="zh-CN" sz="2000" smtClean="0">
                <a:solidFill>
                  <a:srgbClr val="146C18"/>
                </a:solidFill>
                <a:ea typeface="黑体" pitchFamily="49" charset="-122"/>
              </a:rPr>
              <a:t>PSW =&gt; </a:t>
            </a:r>
            <a:r>
              <a:rPr lang="zh-CN" altLang="en-US" sz="2000" smtClean="0">
                <a:solidFill>
                  <a:srgbClr val="146C18"/>
                </a:solidFill>
                <a:ea typeface="黑体" pitchFamily="49" charset="-122"/>
              </a:rPr>
              <a:t>堆栈</a:t>
            </a:r>
          </a:p>
          <a:p>
            <a:pPr marL="952500" lvl="1" indent="-495300">
              <a:buFontTx/>
              <a:buNone/>
            </a:pPr>
            <a:r>
              <a:rPr lang="en-US" altLang="zh-CN" sz="2000" smtClean="0">
                <a:solidFill>
                  <a:schemeClr val="accent2"/>
                </a:solidFill>
                <a:ea typeface="黑体" pitchFamily="49" charset="-122"/>
              </a:rPr>
              <a:t>③ </a:t>
            </a:r>
            <a:r>
              <a:rPr lang="zh-CN" altLang="en-US" sz="2000" smtClean="0">
                <a:solidFill>
                  <a:schemeClr val="accent2"/>
                </a:solidFill>
                <a:ea typeface="黑体" pitchFamily="49" charset="-122"/>
              </a:rPr>
              <a:t>识别中断源</a:t>
            </a:r>
          </a:p>
          <a:p>
            <a:pPr marL="533400" indent="-533400">
              <a:lnSpc>
                <a:spcPct val="110000"/>
              </a:lnSpc>
              <a:spcBef>
                <a:spcPct val="30000"/>
              </a:spcBef>
              <a:buFontTx/>
              <a:buNone/>
            </a:pPr>
            <a:r>
              <a:rPr lang="zh-CN" altLang="en-US" sz="2000" smtClean="0">
                <a:solidFill>
                  <a:schemeClr val="accent2"/>
                </a:solidFill>
                <a:ea typeface="黑体" pitchFamily="49" charset="-122"/>
              </a:rPr>
              <a:t>        </a:t>
            </a:r>
            <a:r>
              <a:rPr lang="zh-CN" altLang="en-US" sz="2000" smtClean="0">
                <a:solidFill>
                  <a:srgbClr val="146C18"/>
                </a:solidFill>
                <a:ea typeface="黑体" pitchFamily="49" charset="-122"/>
              </a:rPr>
              <a:t>取得中断服务程序首地址和初始   </a:t>
            </a:r>
            <a:r>
              <a:rPr lang="en-US" altLang="zh-CN" sz="2000" smtClean="0">
                <a:solidFill>
                  <a:srgbClr val="146C18"/>
                </a:solidFill>
                <a:ea typeface="黑体" pitchFamily="49" charset="-122"/>
              </a:rPr>
              <a:t>PSW</a:t>
            </a:r>
            <a:r>
              <a:rPr lang="zh-CN" altLang="en-US" sz="2000" smtClean="0">
                <a:solidFill>
                  <a:srgbClr val="146C18"/>
                </a:solidFill>
                <a:ea typeface="黑体" pitchFamily="49" charset="-122"/>
              </a:rPr>
              <a:t>分别送</a:t>
            </a:r>
            <a:r>
              <a:rPr lang="en-US" altLang="zh-CN" sz="2000" smtClean="0">
                <a:solidFill>
                  <a:srgbClr val="146C18"/>
                </a:solidFill>
                <a:ea typeface="黑体" pitchFamily="49" charset="-122"/>
              </a:rPr>
              <a:t>PC</a:t>
            </a:r>
            <a:r>
              <a:rPr lang="zh-CN" altLang="en-US" sz="2000" smtClean="0">
                <a:solidFill>
                  <a:srgbClr val="146C18"/>
                </a:solidFill>
                <a:ea typeface="黑体" pitchFamily="49" charset="-122"/>
              </a:rPr>
              <a:t>和</a:t>
            </a:r>
            <a:r>
              <a:rPr lang="en-US" altLang="zh-CN" sz="2000" smtClean="0">
                <a:solidFill>
                  <a:srgbClr val="146C18"/>
                </a:solidFill>
                <a:ea typeface="黑体" pitchFamily="49" charset="-122"/>
              </a:rPr>
              <a:t>PSWR</a:t>
            </a:r>
          </a:p>
        </p:txBody>
      </p:sp>
      <p:pic>
        <p:nvPicPr>
          <p:cNvPr id="83972" name="Picture 4" descr="中断响应过程"/>
          <p:cNvPicPr>
            <a:picLocks noChangeAspect="1" noChangeArrowheads="1"/>
          </p:cNvPicPr>
          <p:nvPr/>
        </p:nvPicPr>
        <p:blipFill>
          <a:blip r:embed="rId2"/>
          <a:srcRect/>
          <a:stretch>
            <a:fillRect/>
          </a:stretch>
        </p:blipFill>
        <p:spPr bwMode="auto">
          <a:xfrm>
            <a:off x="4772025" y="1062038"/>
            <a:ext cx="4371975" cy="5041900"/>
          </a:xfrm>
          <a:prstGeom prst="rect">
            <a:avLst/>
          </a:prstGeom>
          <a:noFill/>
          <a:ln w="9525">
            <a:noFill/>
            <a:miter lim="800000"/>
            <a:headEnd/>
            <a:tailEnd/>
          </a:ln>
        </p:spPr>
      </p:pic>
      <p:sp>
        <p:nvSpPr>
          <p:cNvPr id="253957" name="Text Box 5"/>
          <p:cNvSpPr txBox="1">
            <a:spLocks noChangeArrowheads="1"/>
          </p:cNvSpPr>
          <p:nvPr/>
        </p:nvSpPr>
        <p:spPr bwMode="auto">
          <a:xfrm>
            <a:off x="6299200" y="4354513"/>
            <a:ext cx="1189038" cy="971550"/>
          </a:xfrm>
          <a:prstGeom prst="rect">
            <a:avLst/>
          </a:prstGeom>
          <a:noFill/>
          <a:ln w="12700">
            <a:solidFill>
              <a:schemeClr val="tx1"/>
            </a:solidFill>
            <a:prstDash val="dash"/>
            <a:miter lim="800000"/>
            <a:headEnd/>
            <a:tailEnd/>
          </a:ln>
          <a:effectLst/>
        </p:spPr>
        <p:txBody>
          <a:bodyPr>
            <a:spAutoFit/>
          </a:bodyPr>
          <a:lstStyle/>
          <a:p>
            <a:pPr>
              <a:spcBef>
                <a:spcPct val="50000"/>
              </a:spcBef>
            </a:pPr>
            <a:r>
              <a:rPr lang="zh-CN" altLang="en-US" sz="1900">
                <a:solidFill>
                  <a:srgbClr val="D1390F"/>
                </a:solidFill>
                <a:latin typeface="Arial" charset="0"/>
                <a:ea typeface="黑体" pitchFamily="49" charset="-122"/>
              </a:rPr>
              <a:t>由处理器硬件完成三个操作</a:t>
            </a:r>
          </a:p>
        </p:txBody>
      </p:sp>
      <p:sp>
        <p:nvSpPr>
          <p:cNvPr id="253958" name="Text Box 6"/>
          <p:cNvSpPr txBox="1">
            <a:spLocks noChangeArrowheads="1"/>
          </p:cNvSpPr>
          <p:nvPr/>
        </p:nvSpPr>
        <p:spPr bwMode="auto">
          <a:xfrm>
            <a:off x="6384925" y="2805113"/>
            <a:ext cx="2292350" cy="682625"/>
          </a:xfrm>
          <a:prstGeom prst="rect">
            <a:avLst/>
          </a:prstGeom>
          <a:noFill/>
          <a:ln w="12700">
            <a:solidFill>
              <a:schemeClr val="tx1"/>
            </a:solidFill>
            <a:prstDash val="dash"/>
            <a:miter lim="800000"/>
            <a:headEnd/>
            <a:tailEnd/>
          </a:ln>
          <a:effectLst/>
        </p:spPr>
        <p:txBody>
          <a:bodyPr>
            <a:spAutoFit/>
          </a:bodyPr>
          <a:lstStyle/>
          <a:p>
            <a:pPr>
              <a:spcBef>
                <a:spcPct val="50000"/>
              </a:spcBef>
            </a:pPr>
            <a:r>
              <a:rPr lang="zh-CN" altLang="en-US" sz="1900">
                <a:solidFill>
                  <a:srgbClr val="D1390F"/>
                </a:solidFill>
                <a:latin typeface="黑体" pitchFamily="49" charset="-122"/>
                <a:ea typeface="黑体" pitchFamily="49" charset="-122"/>
              </a:rPr>
              <a:t>执行指令的最后一步：启动中断查询</a:t>
            </a:r>
          </a:p>
        </p:txBody>
      </p:sp>
      <p:grpSp>
        <p:nvGrpSpPr>
          <p:cNvPr id="2" name="Group 9"/>
          <p:cNvGrpSpPr>
            <a:grpSpLocks/>
          </p:cNvGrpSpPr>
          <p:nvPr/>
        </p:nvGrpSpPr>
        <p:grpSpPr bwMode="auto">
          <a:xfrm>
            <a:off x="336550" y="5786438"/>
            <a:ext cx="4467225" cy="971550"/>
            <a:chOff x="212" y="3645"/>
            <a:chExt cx="2814" cy="612"/>
          </a:xfrm>
        </p:grpSpPr>
        <p:sp>
          <p:nvSpPr>
            <p:cNvPr id="83976" name="Text Box 7"/>
            <p:cNvSpPr txBox="1">
              <a:spLocks noChangeArrowheads="1"/>
            </p:cNvSpPr>
            <p:nvPr/>
          </p:nvSpPr>
          <p:spPr bwMode="auto">
            <a:xfrm>
              <a:off x="212" y="3645"/>
              <a:ext cx="2578" cy="612"/>
            </a:xfrm>
            <a:prstGeom prst="rect">
              <a:avLst/>
            </a:prstGeom>
            <a:solidFill>
              <a:schemeClr val="bg1"/>
            </a:solidFill>
            <a:ln w="12700">
              <a:solidFill>
                <a:schemeClr val="tx1"/>
              </a:solidFill>
              <a:prstDash val="dash"/>
              <a:miter lim="800000"/>
              <a:headEnd/>
              <a:tailEnd/>
            </a:ln>
            <a:effectLst/>
          </p:spPr>
          <p:txBody>
            <a:bodyPr>
              <a:spAutoFit/>
            </a:bodyPr>
            <a:lstStyle/>
            <a:p>
              <a:pPr>
                <a:spcBef>
                  <a:spcPct val="50000"/>
                </a:spcBef>
              </a:pPr>
              <a:r>
                <a:rPr lang="zh-CN" altLang="en-US" sz="1900">
                  <a:solidFill>
                    <a:srgbClr val="D1390F"/>
                  </a:solidFill>
                  <a:latin typeface="Arial" charset="0"/>
                  <a:ea typeface="黑体" pitchFamily="49" charset="-122"/>
                </a:rPr>
                <a:t>从总线的数据线上取得中断类型号后得到中断服务程序首址</a:t>
              </a:r>
              <a:r>
                <a:rPr lang="zh-CN" altLang="en-US" sz="1900">
                  <a:solidFill>
                    <a:srgbClr val="2E9267"/>
                  </a:solidFill>
                  <a:latin typeface="Arial" charset="0"/>
                  <a:ea typeface="黑体" pitchFamily="49" charset="-122"/>
                </a:rPr>
                <a:t>（向量中断）</a:t>
              </a:r>
              <a:r>
                <a:rPr lang="zh-CN" altLang="en-US" sz="1900">
                  <a:solidFill>
                    <a:srgbClr val="D1390F"/>
                  </a:solidFill>
                  <a:latin typeface="Arial" charset="0"/>
                  <a:ea typeface="黑体" pitchFamily="49" charset="-122"/>
                </a:rPr>
                <a:t>或直接转中断查询程序</a:t>
              </a:r>
              <a:r>
                <a:rPr lang="zh-CN" altLang="en-US" sz="1900">
                  <a:solidFill>
                    <a:srgbClr val="2E9267"/>
                  </a:solidFill>
                  <a:latin typeface="Arial" charset="0"/>
                  <a:ea typeface="黑体" pitchFamily="49" charset="-122"/>
                </a:rPr>
                <a:t>（软件查询）</a:t>
              </a:r>
            </a:p>
          </p:txBody>
        </p:sp>
        <p:sp>
          <p:nvSpPr>
            <p:cNvPr id="83977" name="Line 8"/>
            <p:cNvSpPr>
              <a:spLocks noChangeShapeType="1"/>
            </p:cNvSpPr>
            <p:nvPr/>
          </p:nvSpPr>
          <p:spPr bwMode="auto">
            <a:xfrm flipV="1">
              <a:off x="2724" y="3803"/>
              <a:ext cx="302" cy="156"/>
            </a:xfrm>
            <a:prstGeom prst="line">
              <a:avLst/>
            </a:prstGeom>
            <a:noFill/>
            <a:ln w="38100">
              <a:solidFill>
                <a:srgbClr val="AC2E0C"/>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3955">
                                            <p:txEl>
                                              <p:pRg st="2" end="2"/>
                                            </p:txEl>
                                          </p:spTgt>
                                        </p:tgtEl>
                                        <p:attrNameLst>
                                          <p:attrName>style.visibility</p:attrName>
                                        </p:attrNameLst>
                                      </p:cBhvr>
                                      <p:to>
                                        <p:strVal val="visible"/>
                                      </p:to>
                                    </p:set>
                                    <p:animEffect transition="in" filter="blinds(horizontal)">
                                      <p:cBhvr>
                                        <p:cTn id="7" dur="500"/>
                                        <p:tgtEl>
                                          <p:spTgt spid="2539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3955">
                                            <p:txEl>
                                              <p:pRg st="3" end="3"/>
                                            </p:txEl>
                                          </p:spTgt>
                                        </p:tgtEl>
                                        <p:attrNameLst>
                                          <p:attrName>style.visibility</p:attrName>
                                        </p:attrNameLst>
                                      </p:cBhvr>
                                      <p:to>
                                        <p:strVal val="visible"/>
                                      </p:to>
                                    </p:set>
                                    <p:animEffect transition="in" filter="blinds(horizontal)">
                                      <p:cBhvr>
                                        <p:cTn id="12" dur="500"/>
                                        <p:tgtEl>
                                          <p:spTgt spid="25395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3955">
                                            <p:txEl>
                                              <p:pRg st="4" end="4"/>
                                            </p:txEl>
                                          </p:spTgt>
                                        </p:tgtEl>
                                        <p:attrNameLst>
                                          <p:attrName>style.visibility</p:attrName>
                                        </p:attrNameLst>
                                      </p:cBhvr>
                                      <p:to>
                                        <p:strVal val="visible"/>
                                      </p:to>
                                    </p:set>
                                    <p:animEffect transition="in" filter="blinds(horizontal)">
                                      <p:cBhvr>
                                        <p:cTn id="17" dur="500"/>
                                        <p:tgtEl>
                                          <p:spTgt spid="25395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53955">
                                            <p:txEl>
                                              <p:pRg st="5" end="5"/>
                                            </p:txEl>
                                          </p:spTgt>
                                        </p:tgtEl>
                                        <p:attrNameLst>
                                          <p:attrName>style.visibility</p:attrName>
                                        </p:attrNameLst>
                                      </p:cBhvr>
                                      <p:to>
                                        <p:strVal val="visible"/>
                                      </p:to>
                                    </p:set>
                                    <p:animEffect transition="in" filter="blinds(horizontal)">
                                      <p:cBhvr>
                                        <p:cTn id="20" dur="500"/>
                                        <p:tgtEl>
                                          <p:spTgt spid="253955">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53955">
                                            <p:txEl>
                                              <p:pRg st="6" end="6"/>
                                            </p:txEl>
                                          </p:spTgt>
                                        </p:tgtEl>
                                        <p:attrNameLst>
                                          <p:attrName>style.visibility</p:attrName>
                                        </p:attrNameLst>
                                      </p:cBhvr>
                                      <p:to>
                                        <p:strVal val="visible"/>
                                      </p:to>
                                    </p:set>
                                    <p:animEffect transition="in" filter="blinds(horizontal)">
                                      <p:cBhvr>
                                        <p:cTn id="23" dur="500"/>
                                        <p:tgtEl>
                                          <p:spTgt spid="25395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53955">
                                            <p:txEl>
                                              <p:pRg st="7" end="7"/>
                                            </p:txEl>
                                          </p:spTgt>
                                        </p:tgtEl>
                                        <p:attrNameLst>
                                          <p:attrName>style.visibility</p:attrName>
                                        </p:attrNameLst>
                                      </p:cBhvr>
                                      <p:to>
                                        <p:strVal val="visible"/>
                                      </p:to>
                                    </p:set>
                                    <p:animEffect transition="in" filter="blinds(horizontal)">
                                      <p:cBhvr>
                                        <p:cTn id="26" dur="500"/>
                                        <p:tgtEl>
                                          <p:spTgt spid="253955">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3955">
                                            <p:txEl>
                                              <p:pRg st="8" end="8"/>
                                            </p:txEl>
                                          </p:spTgt>
                                        </p:tgtEl>
                                        <p:attrNameLst>
                                          <p:attrName>style.visibility</p:attrName>
                                        </p:attrNameLst>
                                      </p:cBhvr>
                                      <p:to>
                                        <p:strVal val="visible"/>
                                      </p:to>
                                    </p:set>
                                    <p:animEffect transition="in" filter="blinds(horizontal)">
                                      <p:cBhvr>
                                        <p:cTn id="29" dur="500"/>
                                        <p:tgtEl>
                                          <p:spTgt spid="253955">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53955">
                                            <p:txEl>
                                              <p:pRg st="9" end="9"/>
                                            </p:txEl>
                                          </p:spTgt>
                                        </p:tgtEl>
                                        <p:attrNameLst>
                                          <p:attrName>style.visibility</p:attrName>
                                        </p:attrNameLst>
                                      </p:cBhvr>
                                      <p:to>
                                        <p:strVal val="visible"/>
                                      </p:to>
                                    </p:set>
                                    <p:animEffect transition="in" filter="blinds(horizontal)">
                                      <p:cBhvr>
                                        <p:cTn id="32" dur="500"/>
                                        <p:tgtEl>
                                          <p:spTgt spid="253955">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53955">
                                            <p:txEl>
                                              <p:pRg st="10" end="10"/>
                                            </p:txEl>
                                          </p:spTgt>
                                        </p:tgtEl>
                                        <p:attrNameLst>
                                          <p:attrName>style.visibility</p:attrName>
                                        </p:attrNameLst>
                                      </p:cBhvr>
                                      <p:to>
                                        <p:strVal val="visible"/>
                                      </p:to>
                                    </p:set>
                                    <p:animEffect transition="in" filter="blinds(horizontal)">
                                      <p:cBhvr>
                                        <p:cTn id="35" dur="500"/>
                                        <p:tgtEl>
                                          <p:spTgt spid="253955">
                                            <p:txEl>
                                              <p:pRg st="10" end="1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3958"/>
                                        </p:tgtEl>
                                        <p:attrNameLst>
                                          <p:attrName>style.visibility</p:attrName>
                                        </p:attrNameLst>
                                      </p:cBhvr>
                                      <p:to>
                                        <p:strVal val="visible"/>
                                      </p:to>
                                    </p:set>
                                    <p:animEffect transition="in" filter="blinds(horizontal)">
                                      <p:cBhvr>
                                        <p:cTn id="40" dur="500"/>
                                        <p:tgtEl>
                                          <p:spTgt spid="25395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53957"/>
                                        </p:tgtEl>
                                        <p:attrNameLst>
                                          <p:attrName>style.visibility</p:attrName>
                                        </p:attrNameLst>
                                      </p:cBhvr>
                                      <p:to>
                                        <p:strVal val="visible"/>
                                      </p:to>
                                    </p:set>
                                    <p:animEffect transition="in" filter="blinds(horizontal)">
                                      <p:cBhvr>
                                        <p:cTn id="45" dur="500"/>
                                        <p:tgtEl>
                                          <p:spTgt spid="2539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animBg="1"/>
      <p:bldP spid="25395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828800" y="1495425"/>
            <a:ext cx="9144000" cy="0"/>
          </a:xfrm>
          <a:prstGeom prst="rect">
            <a:avLst/>
          </a:prstGeom>
          <a:noFill/>
          <a:ln w="9525">
            <a:noFill/>
            <a:miter lim="800000"/>
            <a:headEnd/>
            <a:tailEnd/>
          </a:ln>
          <a:effectLst/>
        </p:spPr>
        <p:txBody>
          <a:bodyPr>
            <a:spAutoFit/>
          </a:bodyPr>
          <a:lstStyle/>
          <a:p>
            <a:endParaRPr lang="zh-CN" altLang="en-US">
              <a:ea typeface="宋体" charset="-122"/>
            </a:endParaRPr>
          </a:p>
        </p:txBody>
      </p:sp>
      <p:graphicFrame>
        <p:nvGraphicFramePr>
          <p:cNvPr id="86019" name="Object 3"/>
          <p:cNvGraphicFramePr>
            <a:graphicFrameLocks noChangeAspect="1"/>
          </p:cNvGraphicFramePr>
          <p:nvPr/>
        </p:nvGraphicFramePr>
        <p:xfrm>
          <a:off x="0" y="958850"/>
          <a:ext cx="8824913" cy="5607050"/>
        </p:xfrm>
        <a:graphic>
          <a:graphicData uri="http://schemas.openxmlformats.org/presentationml/2006/ole">
            <mc:AlternateContent xmlns:mc="http://schemas.openxmlformats.org/markup-compatibility/2006">
              <mc:Choice xmlns:v="urn:schemas-microsoft-com:vml" Requires="v">
                <p:oleObj spid="_x0000_s118803" name="芞" r:id="rId3" imgW="5914644" imgH="4276344" progId="Word.Picture.8">
                  <p:embed/>
                </p:oleObj>
              </mc:Choice>
              <mc:Fallback>
                <p:oleObj name="芞" r:id="rId3" imgW="5914644" imgH="4276344"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8850"/>
                        <a:ext cx="8824913" cy="560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0" name="Rectangle 4"/>
          <p:cNvSpPr>
            <a:spLocks noGrp="1" noChangeArrowheads="1"/>
          </p:cNvSpPr>
          <p:nvPr>
            <p:ph type="title"/>
          </p:nvPr>
        </p:nvSpPr>
        <p:spPr>
          <a:xfrm>
            <a:off x="485775" y="171450"/>
            <a:ext cx="5486400" cy="422275"/>
          </a:xfrm>
          <a:noFill/>
        </p:spPr>
        <p:txBody>
          <a:bodyPr/>
          <a:lstStyle/>
          <a:p>
            <a:r>
              <a:rPr lang="zh-CN" altLang="en-US" smtClean="0">
                <a:ea typeface="宋体" charset="-122"/>
              </a:rPr>
              <a:t>中断优先权编码器</a:t>
            </a:r>
          </a:p>
        </p:txBody>
      </p:sp>
      <p:sp>
        <p:nvSpPr>
          <p:cNvPr id="86021" name="Text Box 5"/>
          <p:cNvSpPr txBox="1">
            <a:spLocks noChangeArrowheads="1"/>
          </p:cNvSpPr>
          <p:nvPr/>
        </p:nvSpPr>
        <p:spPr bwMode="auto">
          <a:xfrm>
            <a:off x="5187950" y="622300"/>
            <a:ext cx="2728913" cy="396875"/>
          </a:xfrm>
          <a:prstGeom prst="rect">
            <a:avLst/>
          </a:prstGeom>
          <a:noFill/>
          <a:ln w="12700">
            <a:noFill/>
            <a:miter lim="800000"/>
            <a:headEnd/>
            <a:tailEnd/>
          </a:ln>
          <a:effectLst/>
        </p:spPr>
        <p:txBody>
          <a:bodyPr>
            <a:spAutoFit/>
          </a:bodyPr>
          <a:lstStyle/>
          <a:p>
            <a:pPr>
              <a:spcBef>
                <a:spcPct val="50000"/>
              </a:spcBef>
            </a:pPr>
            <a:r>
              <a:rPr lang="zh-CN" altLang="en-US" sz="2000">
                <a:latin typeface="Arial" charset="0"/>
                <a:ea typeface="黑体" pitchFamily="49" charset="-122"/>
              </a:rPr>
              <a:t>中     断     类    型    号</a:t>
            </a:r>
          </a:p>
        </p:txBody>
      </p:sp>
      <p:sp>
        <p:nvSpPr>
          <p:cNvPr id="86022" name="Text Box 6"/>
          <p:cNvSpPr txBox="1">
            <a:spLocks noChangeArrowheads="1"/>
          </p:cNvSpPr>
          <p:nvPr/>
        </p:nvSpPr>
        <p:spPr bwMode="auto">
          <a:xfrm>
            <a:off x="522288" y="1133475"/>
            <a:ext cx="536575" cy="1096963"/>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200">
                <a:latin typeface="黑体" pitchFamily="49" charset="-122"/>
                <a:ea typeface="黑体" pitchFamily="49" charset="-122"/>
              </a:rPr>
              <a:t>编码器</a:t>
            </a:r>
          </a:p>
        </p:txBody>
      </p:sp>
      <p:sp>
        <p:nvSpPr>
          <p:cNvPr id="86023" name="Text Box 7"/>
          <p:cNvSpPr txBox="1">
            <a:spLocks noChangeArrowheads="1"/>
          </p:cNvSpPr>
          <p:nvPr/>
        </p:nvSpPr>
        <p:spPr bwMode="auto">
          <a:xfrm>
            <a:off x="498475" y="2546350"/>
            <a:ext cx="536575" cy="2101850"/>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200">
                <a:latin typeface="黑体" pitchFamily="49" charset="-122"/>
                <a:ea typeface="黑体" pitchFamily="49" charset="-122"/>
              </a:rPr>
              <a:t>并行判优线路</a:t>
            </a:r>
          </a:p>
        </p:txBody>
      </p:sp>
      <p:sp>
        <p:nvSpPr>
          <p:cNvPr id="86024" name="Text Box 8"/>
          <p:cNvSpPr txBox="1">
            <a:spLocks noChangeArrowheads="1"/>
          </p:cNvSpPr>
          <p:nvPr/>
        </p:nvSpPr>
        <p:spPr bwMode="auto">
          <a:xfrm>
            <a:off x="147638" y="5219700"/>
            <a:ext cx="854075" cy="762000"/>
          </a:xfrm>
          <a:prstGeom prst="rect">
            <a:avLst/>
          </a:prstGeom>
          <a:solidFill>
            <a:schemeClr val="bg1"/>
          </a:solidFill>
          <a:ln w="12700">
            <a:noFill/>
            <a:miter lim="800000"/>
            <a:headEnd/>
            <a:tailEnd/>
          </a:ln>
          <a:effectLst/>
        </p:spPr>
        <p:txBody>
          <a:bodyPr lIns="36000" rIns="0">
            <a:spAutoFit/>
          </a:bodyPr>
          <a:lstStyle/>
          <a:p>
            <a:pPr>
              <a:spcBef>
                <a:spcPct val="50000"/>
              </a:spcBef>
            </a:pPr>
            <a:r>
              <a:rPr lang="zh-CN" altLang="en-US" sz="2200">
                <a:latin typeface="黑体" pitchFamily="49" charset="-122"/>
                <a:ea typeface="黑体" pitchFamily="49" charset="-122"/>
              </a:rPr>
              <a:t> 中断 </a:t>
            </a:r>
          </a:p>
          <a:p>
            <a:r>
              <a:rPr lang="zh-CN" altLang="en-US" sz="2200">
                <a:latin typeface="黑体" pitchFamily="49" charset="-122"/>
                <a:ea typeface="黑体" pitchFamily="49" charset="-122"/>
              </a:rPr>
              <a:t> 查询</a:t>
            </a:r>
          </a:p>
        </p:txBody>
      </p:sp>
      <p:sp>
        <p:nvSpPr>
          <p:cNvPr id="86025" name="Text Box 9"/>
          <p:cNvSpPr txBox="1">
            <a:spLocks noChangeArrowheads="1"/>
          </p:cNvSpPr>
          <p:nvPr/>
        </p:nvSpPr>
        <p:spPr bwMode="auto">
          <a:xfrm>
            <a:off x="1527175" y="1749425"/>
            <a:ext cx="1624013" cy="762000"/>
          </a:xfrm>
          <a:prstGeom prst="rect">
            <a:avLst/>
          </a:prstGeom>
          <a:solidFill>
            <a:schemeClr val="bg1"/>
          </a:solidFill>
          <a:ln w="12700">
            <a:noFill/>
            <a:miter lim="800000"/>
            <a:headEnd/>
            <a:tailEnd/>
          </a:ln>
          <a:effectLst/>
        </p:spPr>
        <p:txBody>
          <a:bodyPr>
            <a:spAutoFit/>
          </a:bodyPr>
          <a:lstStyle/>
          <a:p>
            <a:pPr algn="ctr">
              <a:spcBef>
                <a:spcPct val="50000"/>
              </a:spcBef>
            </a:pPr>
            <a:r>
              <a:rPr lang="zh-CN" altLang="en-US" sz="2200">
                <a:latin typeface="黑体" pitchFamily="49" charset="-122"/>
                <a:ea typeface="黑体" pitchFamily="49" charset="-122"/>
              </a:rPr>
              <a:t>中断类型号形成线路</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42925" y="144463"/>
            <a:ext cx="6775450" cy="422275"/>
          </a:xfrm>
        </p:spPr>
        <p:txBody>
          <a:bodyPr/>
          <a:lstStyle/>
          <a:p>
            <a:r>
              <a:rPr lang="zh-CN" altLang="en-US" smtClean="0">
                <a:ea typeface="宋体" charset="-122"/>
              </a:rPr>
              <a:t>中断控制器举例</a:t>
            </a:r>
            <a:r>
              <a:rPr lang="en-US" altLang="zh-CN" smtClean="0">
                <a:ea typeface="宋体" charset="-122"/>
              </a:rPr>
              <a:t>-8259A</a:t>
            </a:r>
          </a:p>
        </p:txBody>
      </p:sp>
      <p:sp>
        <p:nvSpPr>
          <p:cNvPr id="270339" name="Rectangle 3"/>
          <p:cNvSpPr>
            <a:spLocks noGrp="1" noChangeArrowheads="1"/>
          </p:cNvSpPr>
          <p:nvPr>
            <p:ph type="body" idx="1"/>
          </p:nvPr>
        </p:nvSpPr>
        <p:spPr>
          <a:xfrm>
            <a:off x="71438" y="830263"/>
            <a:ext cx="3714750" cy="4430712"/>
          </a:xfrm>
        </p:spPr>
        <p:txBody>
          <a:bodyPr/>
          <a:lstStyle/>
          <a:p>
            <a:pPr marL="342900" indent="-342900">
              <a:spcBef>
                <a:spcPct val="40000"/>
              </a:spcBef>
            </a:pPr>
            <a:r>
              <a:rPr lang="en-US" altLang="zh-CN" sz="2000" smtClean="0">
                <a:ea typeface="黑体" pitchFamily="49" charset="-122"/>
              </a:rPr>
              <a:t>8259A</a:t>
            </a:r>
            <a:r>
              <a:rPr lang="zh-CN" altLang="en-US" sz="2000" smtClean="0">
                <a:ea typeface="黑体" pitchFamily="49" charset="-122"/>
              </a:rPr>
              <a:t>是可编程中断控制器</a:t>
            </a:r>
          </a:p>
          <a:p>
            <a:pPr marL="342900" indent="-342900">
              <a:spcBef>
                <a:spcPct val="40000"/>
              </a:spcBef>
            </a:pPr>
            <a:r>
              <a:rPr lang="en-US" altLang="zh-CN" sz="2000" smtClean="0">
                <a:ea typeface="黑体" pitchFamily="49" charset="-122"/>
              </a:rPr>
              <a:t>8259A</a:t>
            </a:r>
            <a:r>
              <a:rPr lang="zh-CN" altLang="en-US" sz="2000" smtClean="0">
                <a:ea typeface="黑体" pitchFamily="49" charset="-122"/>
              </a:rPr>
              <a:t>的功能</a:t>
            </a:r>
          </a:p>
          <a:p>
            <a:pPr marL="742950" lvl="1" indent="-285750"/>
            <a:r>
              <a:rPr lang="zh-CN" altLang="en-US" sz="2000" smtClean="0">
                <a:ea typeface="黑体" pitchFamily="49" charset="-122"/>
              </a:rPr>
              <a:t>包含中断请求锁存、中断屏蔽、优先级排队、中断优先权编码器等电路</a:t>
            </a:r>
          </a:p>
          <a:p>
            <a:pPr marL="742950" lvl="1" indent="-285750"/>
            <a:r>
              <a:rPr lang="zh-CN" altLang="en-US" sz="2000" smtClean="0">
                <a:ea typeface="黑体" pitchFamily="49" charset="-122"/>
              </a:rPr>
              <a:t>既可支持程序查询式中断，又可支持向量式中断</a:t>
            </a:r>
          </a:p>
          <a:p>
            <a:pPr marL="742950" lvl="1" indent="-285750"/>
            <a:r>
              <a:rPr lang="zh-CN" altLang="en-US" sz="2000" smtClean="0">
                <a:ea typeface="黑体" pitchFamily="49" charset="-122"/>
              </a:rPr>
              <a:t>支持</a:t>
            </a:r>
            <a:r>
              <a:rPr lang="en-US" altLang="zh-CN" sz="2000" smtClean="0">
                <a:ea typeface="黑体" pitchFamily="49" charset="-122"/>
              </a:rPr>
              <a:t>8</a:t>
            </a:r>
            <a:r>
              <a:rPr lang="zh-CN" altLang="en-US" sz="2000" smtClean="0">
                <a:ea typeface="黑体" pitchFamily="49" charset="-122"/>
              </a:rPr>
              <a:t>级中断，通过多片级联最多可构成</a:t>
            </a:r>
            <a:r>
              <a:rPr lang="en-US" altLang="zh-CN" sz="2000" smtClean="0">
                <a:ea typeface="黑体" pitchFamily="49" charset="-122"/>
              </a:rPr>
              <a:t>64</a:t>
            </a:r>
            <a:r>
              <a:rPr lang="zh-CN" altLang="en-US" sz="2000" smtClean="0">
                <a:ea typeface="黑体" pitchFamily="49" charset="-122"/>
              </a:rPr>
              <a:t>级中断</a:t>
            </a:r>
          </a:p>
          <a:p>
            <a:pPr marL="742950" lvl="1" indent="-285750"/>
            <a:r>
              <a:rPr lang="zh-CN" altLang="en-US" sz="2000" smtClean="0">
                <a:ea typeface="黑体" pitchFamily="49" charset="-122"/>
              </a:rPr>
              <a:t>各种中断功能可通过编程设定或更改</a:t>
            </a:r>
          </a:p>
        </p:txBody>
      </p:sp>
      <p:pic>
        <p:nvPicPr>
          <p:cNvPr id="87044" name="Picture 5"/>
          <p:cNvPicPr>
            <a:picLocks noChangeAspect="1" noChangeArrowheads="1"/>
          </p:cNvPicPr>
          <p:nvPr/>
        </p:nvPicPr>
        <p:blipFill>
          <a:blip r:embed="rId2"/>
          <a:srcRect/>
          <a:stretch>
            <a:fillRect/>
          </a:stretch>
        </p:blipFill>
        <p:spPr bwMode="auto">
          <a:xfrm>
            <a:off x="3971925" y="665163"/>
            <a:ext cx="4943475" cy="5875337"/>
          </a:xfrm>
          <a:prstGeom prst="rect">
            <a:avLst/>
          </a:prstGeom>
          <a:noFill/>
          <a:ln w="9525">
            <a:noFill/>
            <a:miter lim="800000"/>
            <a:headEnd/>
            <a:tailEnd/>
          </a:ln>
        </p:spPr>
      </p:pic>
      <p:sp>
        <p:nvSpPr>
          <p:cNvPr id="87045" name="Text Box 6"/>
          <p:cNvSpPr txBox="1">
            <a:spLocks noChangeArrowheads="1"/>
          </p:cNvSpPr>
          <p:nvPr/>
        </p:nvSpPr>
        <p:spPr bwMode="auto">
          <a:xfrm>
            <a:off x="379413" y="5407025"/>
            <a:ext cx="3336925" cy="958850"/>
          </a:xfrm>
          <a:prstGeom prst="rect">
            <a:avLst/>
          </a:prstGeom>
          <a:noFill/>
          <a:ln w="12700">
            <a:noFill/>
            <a:miter lim="800000"/>
            <a:headEnd/>
            <a:tailEnd/>
          </a:ln>
          <a:effectLst/>
        </p:spPr>
        <p:txBody>
          <a:bodyPr>
            <a:spAutoFit/>
          </a:bodyPr>
          <a:lstStyle/>
          <a:p>
            <a:pPr>
              <a:spcBef>
                <a:spcPct val="50000"/>
              </a:spcBef>
            </a:pPr>
            <a:r>
              <a:rPr lang="zh-CN" altLang="en-US" sz="1900">
                <a:solidFill>
                  <a:srgbClr val="D1390F"/>
                </a:solidFill>
                <a:latin typeface="Arial" charset="0"/>
                <a:ea typeface="黑体" pitchFamily="49" charset="-122"/>
              </a:rPr>
              <a:t>芯片有</a:t>
            </a:r>
            <a:r>
              <a:rPr lang="en-US" altLang="zh-CN" sz="1900">
                <a:solidFill>
                  <a:srgbClr val="D1390F"/>
                </a:solidFill>
                <a:latin typeface="Arial" charset="0"/>
                <a:ea typeface="黑体" pitchFamily="49" charset="-122"/>
              </a:rPr>
              <a:t>8</a:t>
            </a:r>
            <a:r>
              <a:rPr lang="zh-CN" altLang="en-US" sz="1900">
                <a:solidFill>
                  <a:srgbClr val="D1390F"/>
                </a:solidFill>
                <a:latin typeface="Arial" charset="0"/>
                <a:ea typeface="黑体" pitchFamily="49" charset="-122"/>
              </a:rPr>
              <a:t>个数据引脚，中断类型号最大范围为</a:t>
            </a:r>
            <a:r>
              <a:rPr lang="en-US" altLang="zh-CN" sz="1900">
                <a:solidFill>
                  <a:srgbClr val="D1390F"/>
                </a:solidFill>
                <a:latin typeface="Arial" charset="0"/>
                <a:ea typeface="黑体" pitchFamily="49" charset="-122"/>
              </a:rPr>
              <a:t>0-63</a:t>
            </a:r>
            <a:r>
              <a:rPr lang="zh-CN" altLang="en-US" sz="1900">
                <a:solidFill>
                  <a:srgbClr val="D1390F"/>
                </a:solidFill>
                <a:latin typeface="Arial" charset="0"/>
                <a:ea typeface="黑体" pitchFamily="49" charset="-122"/>
              </a:rPr>
              <a:t>，即最多可支持</a:t>
            </a:r>
            <a:r>
              <a:rPr lang="en-US" altLang="zh-CN" sz="1900">
                <a:solidFill>
                  <a:srgbClr val="D1390F"/>
                </a:solidFill>
                <a:latin typeface="Arial" charset="0"/>
                <a:ea typeface="黑体" pitchFamily="49" charset="-122"/>
              </a:rPr>
              <a:t>64</a:t>
            </a:r>
            <a:r>
              <a:rPr lang="zh-CN" altLang="en-US" sz="1900">
                <a:solidFill>
                  <a:srgbClr val="D1390F"/>
                </a:solidFill>
                <a:latin typeface="Arial" charset="0"/>
                <a:ea typeface="黑体" pitchFamily="49" charset="-122"/>
              </a:rPr>
              <a:t>级中断。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0339">
                                            <p:txEl>
                                              <p:pRg st="2" end="2"/>
                                            </p:txEl>
                                          </p:spTgt>
                                        </p:tgtEl>
                                        <p:attrNameLst>
                                          <p:attrName>style.visibility</p:attrName>
                                        </p:attrNameLst>
                                      </p:cBhvr>
                                      <p:to>
                                        <p:strVal val="visible"/>
                                      </p:to>
                                    </p:set>
                                    <p:animEffect transition="in" filter="blinds(horizontal)">
                                      <p:cBhvr>
                                        <p:cTn id="7" dur="500"/>
                                        <p:tgtEl>
                                          <p:spTgt spid="2703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0339">
                                            <p:txEl>
                                              <p:pRg st="3" end="3"/>
                                            </p:txEl>
                                          </p:spTgt>
                                        </p:tgtEl>
                                        <p:attrNameLst>
                                          <p:attrName>style.visibility</p:attrName>
                                        </p:attrNameLst>
                                      </p:cBhvr>
                                      <p:to>
                                        <p:strVal val="visible"/>
                                      </p:to>
                                    </p:set>
                                    <p:animEffect transition="in" filter="blinds(horizontal)">
                                      <p:cBhvr>
                                        <p:cTn id="12" dur="500"/>
                                        <p:tgtEl>
                                          <p:spTgt spid="2703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0339">
                                            <p:txEl>
                                              <p:pRg st="4" end="4"/>
                                            </p:txEl>
                                          </p:spTgt>
                                        </p:tgtEl>
                                        <p:attrNameLst>
                                          <p:attrName>style.visibility</p:attrName>
                                        </p:attrNameLst>
                                      </p:cBhvr>
                                      <p:to>
                                        <p:strVal val="visible"/>
                                      </p:to>
                                    </p:set>
                                    <p:animEffect transition="in" filter="blinds(horizontal)">
                                      <p:cBhvr>
                                        <p:cTn id="17" dur="500"/>
                                        <p:tgtEl>
                                          <p:spTgt spid="2703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0339">
                                            <p:txEl>
                                              <p:pRg st="5" end="5"/>
                                            </p:txEl>
                                          </p:spTgt>
                                        </p:tgtEl>
                                        <p:attrNameLst>
                                          <p:attrName>style.visibility</p:attrName>
                                        </p:attrNameLst>
                                      </p:cBhvr>
                                      <p:to>
                                        <p:strVal val="visible"/>
                                      </p:to>
                                    </p:set>
                                    <p:animEffect transition="in" filter="blinds(horizontal)">
                                      <p:cBhvr>
                                        <p:cTn id="22" dur="500"/>
                                        <p:tgtEl>
                                          <p:spTgt spid="270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14363" y="128588"/>
            <a:ext cx="6107112" cy="422275"/>
          </a:xfrm>
        </p:spPr>
        <p:txBody>
          <a:bodyPr/>
          <a:lstStyle/>
          <a:p>
            <a:r>
              <a:rPr lang="en-US" altLang="zh-CN" smtClean="0">
                <a:ea typeface="宋体" charset="-122"/>
              </a:rPr>
              <a:t>8259A</a:t>
            </a:r>
            <a:r>
              <a:rPr lang="zh-CN" altLang="en-US" smtClean="0">
                <a:ea typeface="宋体" charset="-122"/>
              </a:rPr>
              <a:t>的内部结构</a:t>
            </a:r>
          </a:p>
        </p:txBody>
      </p:sp>
      <p:pic>
        <p:nvPicPr>
          <p:cNvPr id="88067" name="Picture 3" descr="8259A内部结构框图"/>
          <p:cNvPicPr>
            <a:picLocks noChangeAspect="1" noChangeArrowheads="1"/>
          </p:cNvPicPr>
          <p:nvPr/>
        </p:nvPicPr>
        <p:blipFill>
          <a:blip r:embed="rId2"/>
          <a:srcRect/>
          <a:stretch>
            <a:fillRect/>
          </a:stretch>
        </p:blipFill>
        <p:spPr bwMode="auto">
          <a:xfrm>
            <a:off x="185738" y="638175"/>
            <a:ext cx="8828087" cy="5815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00100" y="114300"/>
            <a:ext cx="5011738" cy="422275"/>
          </a:xfrm>
        </p:spPr>
        <p:txBody>
          <a:bodyPr/>
          <a:lstStyle/>
          <a:p>
            <a:r>
              <a:rPr lang="zh-CN" altLang="en-US" smtClean="0">
                <a:latin typeface="宋体" charset="-122"/>
                <a:ea typeface="宋体" charset="-122"/>
              </a:rPr>
              <a:t>中断处理过程</a:t>
            </a:r>
          </a:p>
        </p:txBody>
      </p:sp>
      <p:sp>
        <p:nvSpPr>
          <p:cNvPr id="274435" name="Rectangle 3"/>
          <p:cNvSpPr>
            <a:spLocks noGrp="1" noChangeArrowheads="1"/>
          </p:cNvSpPr>
          <p:nvPr>
            <p:ph type="body" idx="1"/>
          </p:nvPr>
        </p:nvSpPr>
        <p:spPr>
          <a:xfrm>
            <a:off x="414338" y="655638"/>
            <a:ext cx="7723187" cy="5648325"/>
          </a:xfrm>
        </p:spPr>
        <p:txBody>
          <a:bodyPr/>
          <a:lstStyle/>
          <a:p>
            <a:pPr marL="342900" indent="-342900">
              <a:lnSpc>
                <a:spcPct val="100000"/>
              </a:lnSpc>
              <a:spcBef>
                <a:spcPct val="15000"/>
              </a:spcBef>
              <a:buFontTx/>
              <a:buNone/>
            </a:pPr>
            <a:r>
              <a:rPr lang="zh-CN" altLang="en-US" sz="1900" smtClean="0">
                <a:solidFill>
                  <a:srgbClr val="996633"/>
                </a:solidFill>
                <a:ea typeface="黑体" pitchFamily="49" charset="-122"/>
              </a:rPr>
              <a:t>中断过程：中断响应 </a:t>
            </a:r>
            <a:r>
              <a:rPr lang="en-US" altLang="zh-CN" sz="1900" smtClean="0">
                <a:solidFill>
                  <a:srgbClr val="996633"/>
                </a:solidFill>
                <a:ea typeface="黑体" pitchFamily="49" charset="-122"/>
              </a:rPr>
              <a:t>+ </a:t>
            </a:r>
            <a:r>
              <a:rPr lang="zh-CN" altLang="en-US" sz="1900" smtClean="0">
                <a:solidFill>
                  <a:srgbClr val="996633"/>
                </a:solidFill>
                <a:ea typeface="黑体" pitchFamily="49" charset="-122"/>
              </a:rPr>
              <a:t>中断处理</a:t>
            </a:r>
          </a:p>
          <a:p>
            <a:pPr marL="342900" indent="-342900">
              <a:lnSpc>
                <a:spcPct val="100000"/>
              </a:lnSpc>
              <a:spcBef>
                <a:spcPct val="15000"/>
              </a:spcBef>
              <a:buFontTx/>
              <a:buNone/>
            </a:pPr>
            <a:r>
              <a:rPr lang="zh-CN" altLang="en-US" sz="1900" smtClean="0">
                <a:solidFill>
                  <a:srgbClr val="D1390F"/>
                </a:solidFill>
                <a:ea typeface="黑体" pitchFamily="49" charset="-122"/>
              </a:rPr>
              <a:t>中断响应</a:t>
            </a:r>
            <a:r>
              <a:rPr lang="zh-CN" altLang="en-US" sz="1900" smtClean="0">
                <a:ea typeface="黑体" pitchFamily="49" charset="-122"/>
              </a:rPr>
              <a:t>的结果就是</a:t>
            </a:r>
            <a:r>
              <a:rPr lang="zh-CN" altLang="en-US" sz="1900" smtClean="0">
                <a:solidFill>
                  <a:srgbClr val="D1390F"/>
                </a:solidFill>
                <a:ea typeface="黑体" pitchFamily="49" charset="-122"/>
              </a:rPr>
              <a:t>调出</a:t>
            </a:r>
            <a:r>
              <a:rPr lang="zh-CN" altLang="en-US" sz="1900" smtClean="0">
                <a:ea typeface="黑体" pitchFamily="49" charset="-122"/>
              </a:rPr>
              <a:t>相应的中断服务程序 </a:t>
            </a:r>
            <a:r>
              <a:rPr lang="zh-CN" altLang="en-US" sz="1900" smtClean="0">
                <a:solidFill>
                  <a:srgbClr val="146C18"/>
                </a:solidFill>
                <a:ea typeface="黑体" pitchFamily="49" charset="-122"/>
              </a:rPr>
              <a:t>（处在“禁止中断”状态）</a:t>
            </a:r>
          </a:p>
          <a:p>
            <a:pPr marL="342900" indent="-342900">
              <a:lnSpc>
                <a:spcPct val="100000"/>
              </a:lnSpc>
              <a:spcBef>
                <a:spcPct val="15000"/>
              </a:spcBef>
              <a:buFontTx/>
              <a:buNone/>
            </a:pPr>
            <a:r>
              <a:rPr lang="zh-CN" altLang="en-US" sz="1900" smtClean="0">
                <a:solidFill>
                  <a:srgbClr val="D1390F"/>
                </a:solidFill>
                <a:ea typeface="黑体" pitchFamily="49" charset="-122"/>
              </a:rPr>
              <a:t>中断处理</a:t>
            </a:r>
            <a:r>
              <a:rPr lang="zh-CN" altLang="en-US" sz="1900" smtClean="0">
                <a:ea typeface="黑体" pitchFamily="49" charset="-122"/>
              </a:rPr>
              <a:t>是指</a:t>
            </a:r>
            <a:r>
              <a:rPr lang="zh-CN" altLang="en-US" sz="1900" smtClean="0">
                <a:solidFill>
                  <a:srgbClr val="D1390F"/>
                </a:solidFill>
                <a:ea typeface="黑体" pitchFamily="49" charset="-122"/>
              </a:rPr>
              <a:t>执行</a:t>
            </a:r>
            <a:r>
              <a:rPr lang="zh-CN" altLang="en-US" sz="1900" smtClean="0">
                <a:ea typeface="黑体" pitchFamily="49" charset="-122"/>
              </a:rPr>
              <a:t>相应中断服务程序的过程</a:t>
            </a:r>
          </a:p>
          <a:p>
            <a:pPr marL="742950" lvl="1" indent="-285750">
              <a:lnSpc>
                <a:spcPct val="100000"/>
              </a:lnSpc>
              <a:spcBef>
                <a:spcPct val="15000"/>
              </a:spcBef>
            </a:pPr>
            <a:r>
              <a:rPr lang="zh-CN" altLang="en-US" sz="1900" smtClean="0">
                <a:ea typeface="黑体" pitchFamily="49" charset="-122"/>
              </a:rPr>
              <a:t>不同的中断源其对应的中断服务程序不同。</a:t>
            </a:r>
          </a:p>
          <a:p>
            <a:pPr marL="742950" lvl="1" indent="-285750">
              <a:lnSpc>
                <a:spcPct val="100000"/>
              </a:lnSpc>
              <a:spcBef>
                <a:spcPct val="15000"/>
              </a:spcBef>
            </a:pPr>
            <a:r>
              <a:rPr lang="zh-CN" altLang="en-US" sz="1900" smtClean="0">
                <a:ea typeface="黑体" pitchFamily="49" charset="-122"/>
              </a:rPr>
              <a:t>典型的</a:t>
            </a:r>
            <a:r>
              <a:rPr lang="zh-CN" altLang="en-US" sz="1900" smtClean="0">
                <a:solidFill>
                  <a:schemeClr val="accent1"/>
                </a:solidFill>
                <a:ea typeface="黑体" pitchFamily="49" charset="-122"/>
              </a:rPr>
              <a:t>多重中断</a:t>
            </a:r>
            <a:r>
              <a:rPr lang="zh-CN" altLang="en-US" sz="1900" smtClean="0">
                <a:ea typeface="黑体" pitchFamily="49" charset="-122"/>
              </a:rPr>
              <a:t>处理（中断服务程序）分为三个阶段：</a:t>
            </a:r>
          </a:p>
          <a:p>
            <a:pPr marL="1143000" lvl="2" indent="-228600">
              <a:lnSpc>
                <a:spcPct val="100000"/>
              </a:lnSpc>
              <a:spcBef>
                <a:spcPct val="15000"/>
              </a:spcBef>
            </a:pPr>
            <a:r>
              <a:rPr lang="zh-CN" altLang="en-US" sz="1900" smtClean="0">
                <a:ea typeface="黑体" pitchFamily="49" charset="-122"/>
              </a:rPr>
              <a:t>先行段（准备阶段）</a:t>
            </a:r>
          </a:p>
          <a:p>
            <a:pPr marL="1600200" lvl="3" indent="-228600">
              <a:spcBef>
                <a:spcPct val="15000"/>
              </a:spcBef>
              <a:buFontTx/>
              <a:buNone/>
            </a:pPr>
            <a:r>
              <a:rPr lang="zh-CN" altLang="en-US" sz="1900" b="1" smtClean="0">
                <a:solidFill>
                  <a:srgbClr val="D1390F"/>
                </a:solidFill>
                <a:latin typeface="Arial" charset="0"/>
                <a:ea typeface="黑体" pitchFamily="49" charset="-122"/>
              </a:rPr>
              <a:t>保护现场及旧屏蔽字</a:t>
            </a:r>
          </a:p>
          <a:p>
            <a:pPr marL="1600200" lvl="3" indent="-228600">
              <a:spcBef>
                <a:spcPct val="15000"/>
              </a:spcBef>
              <a:buFontTx/>
              <a:buNone/>
            </a:pPr>
            <a:r>
              <a:rPr lang="zh-CN" altLang="en-US" sz="1900" b="1" smtClean="0">
                <a:solidFill>
                  <a:srgbClr val="D1390F"/>
                </a:solidFill>
                <a:latin typeface="Arial" charset="0"/>
                <a:ea typeface="黑体" pitchFamily="49" charset="-122"/>
              </a:rPr>
              <a:t>查明原因（软件识别中断时）</a:t>
            </a:r>
          </a:p>
          <a:p>
            <a:pPr marL="1600200" lvl="3" indent="-228600">
              <a:spcBef>
                <a:spcPct val="15000"/>
              </a:spcBef>
              <a:buFontTx/>
              <a:buNone/>
            </a:pPr>
            <a:r>
              <a:rPr lang="zh-CN" altLang="en-US" sz="1900" b="1" smtClean="0">
                <a:solidFill>
                  <a:srgbClr val="D1390F"/>
                </a:solidFill>
                <a:latin typeface="Arial" charset="0"/>
                <a:ea typeface="黑体" pitchFamily="49" charset="-122"/>
              </a:rPr>
              <a:t>设置新屏蔽字</a:t>
            </a:r>
          </a:p>
          <a:p>
            <a:pPr marL="1600200" lvl="3" indent="-228600">
              <a:spcBef>
                <a:spcPct val="15000"/>
              </a:spcBef>
              <a:buFontTx/>
              <a:buNone/>
            </a:pPr>
            <a:r>
              <a:rPr lang="zh-CN" altLang="en-US" sz="1900" b="1" smtClean="0">
                <a:solidFill>
                  <a:srgbClr val="D1390F"/>
                </a:solidFill>
                <a:latin typeface="Arial" charset="0"/>
                <a:ea typeface="黑体" pitchFamily="49" charset="-122"/>
              </a:rPr>
              <a:t>开中断</a:t>
            </a:r>
          </a:p>
          <a:p>
            <a:pPr marL="1143000" lvl="2" indent="-228600">
              <a:lnSpc>
                <a:spcPct val="100000"/>
              </a:lnSpc>
              <a:spcBef>
                <a:spcPct val="15000"/>
              </a:spcBef>
            </a:pPr>
            <a:r>
              <a:rPr lang="zh-CN" altLang="en-US" sz="1900" smtClean="0">
                <a:ea typeface="黑体" pitchFamily="49" charset="-122"/>
              </a:rPr>
              <a:t>本体段</a:t>
            </a:r>
            <a:r>
              <a:rPr lang="zh-CN" altLang="en-US" sz="1900" smtClean="0">
                <a:solidFill>
                  <a:srgbClr val="D1390F"/>
                </a:solidFill>
                <a:ea typeface="黑体" pitchFamily="49" charset="-122"/>
              </a:rPr>
              <a:t>（具体的中断处理阶段）</a:t>
            </a:r>
          </a:p>
          <a:p>
            <a:pPr marL="1143000" lvl="2" indent="-228600">
              <a:lnSpc>
                <a:spcPct val="100000"/>
              </a:lnSpc>
              <a:spcBef>
                <a:spcPct val="15000"/>
              </a:spcBef>
            </a:pPr>
            <a:r>
              <a:rPr lang="zh-CN" altLang="en-US" sz="1900" smtClean="0">
                <a:ea typeface="黑体" pitchFamily="49" charset="-122"/>
              </a:rPr>
              <a:t>结束段（恢复阶段）</a:t>
            </a:r>
          </a:p>
          <a:p>
            <a:pPr marL="1600200" lvl="3" indent="-228600">
              <a:spcBef>
                <a:spcPct val="15000"/>
              </a:spcBef>
              <a:buFontTx/>
              <a:buNone/>
            </a:pPr>
            <a:r>
              <a:rPr lang="zh-CN" altLang="en-US" sz="1900" b="1" smtClean="0">
                <a:solidFill>
                  <a:srgbClr val="D1390F"/>
                </a:solidFill>
                <a:latin typeface="Arial" charset="0"/>
                <a:ea typeface="黑体" pitchFamily="49" charset="-122"/>
              </a:rPr>
              <a:t>关中断</a:t>
            </a:r>
          </a:p>
          <a:p>
            <a:pPr marL="1600200" lvl="3" indent="-228600">
              <a:spcBef>
                <a:spcPct val="15000"/>
              </a:spcBef>
              <a:buFontTx/>
              <a:buNone/>
            </a:pPr>
            <a:r>
              <a:rPr lang="zh-CN" altLang="en-US" sz="1900" b="1" smtClean="0">
                <a:solidFill>
                  <a:srgbClr val="D1390F"/>
                </a:solidFill>
                <a:latin typeface="Arial" charset="0"/>
                <a:ea typeface="黑体" pitchFamily="49" charset="-122"/>
              </a:rPr>
              <a:t>恢复现场及旧屏蔽字</a:t>
            </a:r>
          </a:p>
          <a:p>
            <a:pPr marL="1600200" lvl="3" indent="-228600">
              <a:spcBef>
                <a:spcPct val="15000"/>
              </a:spcBef>
              <a:buFontTx/>
              <a:buNone/>
            </a:pPr>
            <a:r>
              <a:rPr lang="zh-CN" altLang="en-US" sz="1900" b="1" smtClean="0">
                <a:solidFill>
                  <a:srgbClr val="D1390F"/>
                </a:solidFill>
                <a:latin typeface="Arial" charset="0"/>
                <a:ea typeface="黑体" pitchFamily="49" charset="-122"/>
              </a:rPr>
              <a:t>清“中断请求”</a:t>
            </a:r>
          </a:p>
          <a:p>
            <a:pPr marL="1600200" lvl="3" indent="-228600">
              <a:spcBef>
                <a:spcPct val="15000"/>
              </a:spcBef>
              <a:buFontTx/>
              <a:buNone/>
            </a:pPr>
            <a:r>
              <a:rPr lang="zh-CN" altLang="en-US" sz="1900" b="1" smtClean="0">
                <a:solidFill>
                  <a:srgbClr val="D1390F"/>
                </a:solidFill>
                <a:latin typeface="Arial" charset="0"/>
                <a:ea typeface="黑体" pitchFamily="49" charset="-122"/>
              </a:rPr>
              <a:t>开中断</a:t>
            </a:r>
          </a:p>
          <a:p>
            <a:pPr marL="1600200" lvl="3" indent="-228600">
              <a:spcBef>
                <a:spcPct val="15000"/>
              </a:spcBef>
              <a:buFontTx/>
              <a:buNone/>
            </a:pPr>
            <a:r>
              <a:rPr lang="zh-CN" altLang="en-US" sz="1900" b="1" smtClean="0">
                <a:solidFill>
                  <a:srgbClr val="D1390F"/>
                </a:solidFill>
                <a:latin typeface="Arial" charset="0"/>
                <a:ea typeface="黑体" pitchFamily="49" charset="-122"/>
              </a:rPr>
              <a:t>中断返回</a:t>
            </a:r>
            <a:endParaRPr lang="zh-CN" altLang="en-US" sz="1900" smtClean="0">
              <a:solidFill>
                <a:srgbClr val="D1390F"/>
              </a:solidFill>
              <a:latin typeface="Arial" charset="0"/>
              <a:ea typeface="黑体" pitchFamily="49" charset="-122"/>
            </a:endParaRPr>
          </a:p>
        </p:txBody>
      </p:sp>
      <p:grpSp>
        <p:nvGrpSpPr>
          <p:cNvPr id="2" name="Group 12"/>
          <p:cNvGrpSpPr>
            <a:grpSpLocks/>
          </p:cNvGrpSpPr>
          <p:nvPr/>
        </p:nvGrpSpPr>
        <p:grpSpPr bwMode="auto">
          <a:xfrm>
            <a:off x="4978400" y="2613025"/>
            <a:ext cx="3365500" cy="884238"/>
            <a:chOff x="3136" y="1646"/>
            <a:chExt cx="2120" cy="557"/>
          </a:xfrm>
        </p:grpSpPr>
        <p:sp>
          <p:nvSpPr>
            <p:cNvPr id="90122" name="AutoShape 4"/>
            <p:cNvSpPr>
              <a:spLocks/>
            </p:cNvSpPr>
            <p:nvPr/>
          </p:nvSpPr>
          <p:spPr bwMode="auto">
            <a:xfrm>
              <a:off x="3136" y="1646"/>
              <a:ext cx="238" cy="557"/>
            </a:xfrm>
            <a:prstGeom prst="rightBrace">
              <a:avLst>
                <a:gd name="adj1" fmla="val 19503"/>
                <a:gd name="adj2" fmla="val 50000"/>
              </a:avLst>
            </a:prstGeom>
            <a:noFill/>
            <a:ln w="12700">
              <a:solidFill>
                <a:schemeClr val="tx1"/>
              </a:solidFill>
              <a:round/>
              <a:headEnd/>
              <a:tailEnd/>
            </a:ln>
            <a:effectLst/>
          </p:spPr>
          <p:txBody>
            <a:bodyPr wrap="none" anchor="ctr"/>
            <a:lstStyle/>
            <a:p>
              <a:endParaRPr lang="zh-CN" altLang="en-US">
                <a:ea typeface="宋体" charset="-122"/>
              </a:endParaRPr>
            </a:p>
          </p:txBody>
        </p:sp>
        <p:sp>
          <p:nvSpPr>
            <p:cNvPr id="90123" name="Text Box 6"/>
            <p:cNvSpPr txBox="1">
              <a:spLocks noChangeArrowheads="1"/>
            </p:cNvSpPr>
            <p:nvPr/>
          </p:nvSpPr>
          <p:spPr bwMode="auto">
            <a:xfrm>
              <a:off x="3382" y="1703"/>
              <a:ext cx="1874" cy="422"/>
            </a:xfrm>
            <a:prstGeom prst="rect">
              <a:avLst/>
            </a:prstGeom>
            <a:noFill/>
            <a:ln w="12700">
              <a:noFill/>
              <a:miter lim="800000"/>
              <a:headEnd/>
              <a:tailEnd/>
            </a:ln>
            <a:effectLst/>
          </p:spPr>
          <p:txBody>
            <a:bodyPr>
              <a:spAutoFit/>
            </a:bodyPr>
            <a:lstStyle/>
            <a:p>
              <a:r>
                <a:rPr lang="zh-CN" altLang="en-US" sz="1900">
                  <a:solidFill>
                    <a:srgbClr val="146C18"/>
                  </a:solidFill>
                  <a:latin typeface="Arial" charset="0"/>
                  <a:ea typeface="黑体" pitchFamily="49" charset="-122"/>
                </a:rPr>
                <a:t>处在“禁止中断”状态，</a:t>
              </a:r>
            </a:p>
            <a:p>
              <a:r>
                <a:rPr lang="zh-CN" altLang="en-US" sz="1900">
                  <a:solidFill>
                    <a:srgbClr val="146C18"/>
                  </a:solidFill>
                  <a:latin typeface="Arial" charset="0"/>
                  <a:ea typeface="黑体" pitchFamily="49" charset="-122"/>
                </a:rPr>
                <a:t>不允许被打断</a:t>
              </a:r>
            </a:p>
          </p:txBody>
        </p:sp>
      </p:grpSp>
      <p:grpSp>
        <p:nvGrpSpPr>
          <p:cNvPr id="3" name="Group 11"/>
          <p:cNvGrpSpPr>
            <a:grpSpLocks/>
          </p:cNvGrpSpPr>
          <p:nvPr/>
        </p:nvGrpSpPr>
        <p:grpSpPr bwMode="auto">
          <a:xfrm>
            <a:off x="4071938" y="4926013"/>
            <a:ext cx="4524375" cy="623887"/>
            <a:chOff x="2565" y="3103"/>
            <a:chExt cx="2530" cy="393"/>
          </a:xfrm>
        </p:grpSpPr>
        <p:sp>
          <p:nvSpPr>
            <p:cNvPr id="90120" name="AutoShape 5"/>
            <p:cNvSpPr>
              <a:spLocks/>
            </p:cNvSpPr>
            <p:nvPr/>
          </p:nvSpPr>
          <p:spPr bwMode="auto">
            <a:xfrm>
              <a:off x="2565" y="3103"/>
              <a:ext cx="183" cy="393"/>
            </a:xfrm>
            <a:prstGeom prst="rightBrace">
              <a:avLst>
                <a:gd name="adj1" fmla="val 17896"/>
                <a:gd name="adj2" fmla="val 50000"/>
              </a:avLst>
            </a:prstGeom>
            <a:noFill/>
            <a:ln w="12700">
              <a:solidFill>
                <a:schemeClr val="tx1"/>
              </a:solidFill>
              <a:round/>
              <a:headEnd/>
              <a:tailEnd/>
            </a:ln>
            <a:effectLst/>
          </p:spPr>
          <p:txBody>
            <a:bodyPr wrap="none" anchor="ctr"/>
            <a:lstStyle/>
            <a:p>
              <a:endParaRPr lang="zh-CN" altLang="en-US">
                <a:ea typeface="宋体" charset="-122"/>
              </a:endParaRPr>
            </a:p>
          </p:txBody>
        </p:sp>
        <p:sp>
          <p:nvSpPr>
            <p:cNvPr id="90121" name="Text Box 7"/>
            <p:cNvSpPr txBox="1">
              <a:spLocks noChangeArrowheads="1"/>
            </p:cNvSpPr>
            <p:nvPr/>
          </p:nvSpPr>
          <p:spPr bwMode="auto">
            <a:xfrm>
              <a:off x="2756" y="3169"/>
              <a:ext cx="2339" cy="240"/>
            </a:xfrm>
            <a:prstGeom prst="rect">
              <a:avLst/>
            </a:prstGeom>
            <a:noFill/>
            <a:ln w="12700">
              <a:noFill/>
              <a:miter lim="800000"/>
              <a:headEnd/>
              <a:tailEnd/>
            </a:ln>
            <a:effectLst/>
          </p:spPr>
          <p:txBody>
            <a:bodyPr>
              <a:spAutoFit/>
            </a:bodyPr>
            <a:lstStyle/>
            <a:p>
              <a:pPr>
                <a:spcBef>
                  <a:spcPct val="50000"/>
                </a:spcBef>
              </a:pPr>
              <a:r>
                <a:rPr lang="zh-CN" altLang="en-US" sz="1900">
                  <a:solidFill>
                    <a:srgbClr val="146C18"/>
                  </a:solidFill>
                  <a:latin typeface="Arial" charset="0"/>
                  <a:ea typeface="黑体" pitchFamily="49" charset="-122"/>
                </a:rPr>
                <a:t>处在“禁止中断”状态，不允许被打断</a:t>
              </a:r>
            </a:p>
          </p:txBody>
        </p:sp>
      </p:grpSp>
      <p:sp>
        <p:nvSpPr>
          <p:cNvPr id="274440" name="Text Box 8"/>
          <p:cNvSpPr txBox="1">
            <a:spLocks noChangeArrowheads="1"/>
          </p:cNvSpPr>
          <p:nvPr/>
        </p:nvSpPr>
        <p:spPr bwMode="auto">
          <a:xfrm>
            <a:off x="5099050" y="3852863"/>
            <a:ext cx="3392488" cy="669925"/>
          </a:xfrm>
          <a:prstGeom prst="rect">
            <a:avLst/>
          </a:prstGeom>
          <a:noFill/>
          <a:ln w="12700">
            <a:noFill/>
            <a:miter lim="800000"/>
            <a:headEnd/>
            <a:tailEnd/>
          </a:ln>
          <a:effectLst/>
        </p:spPr>
        <p:txBody>
          <a:bodyPr>
            <a:spAutoFit/>
          </a:bodyPr>
          <a:lstStyle/>
          <a:p>
            <a:pPr>
              <a:spcBef>
                <a:spcPct val="50000"/>
              </a:spcBef>
            </a:pPr>
            <a:r>
              <a:rPr lang="zh-CN" altLang="en-US" sz="1900">
                <a:solidFill>
                  <a:srgbClr val="146C18"/>
                </a:solidFill>
                <a:latin typeface="Arial" charset="0"/>
                <a:ea typeface="黑体" pitchFamily="49" charset="-122"/>
              </a:rPr>
              <a:t>处在“允许中断”状态，可被新的</a:t>
            </a:r>
            <a:r>
              <a:rPr lang="zh-CN" altLang="en-US" sz="1900">
                <a:solidFill>
                  <a:schemeClr val="accent1"/>
                </a:solidFill>
                <a:latin typeface="Arial" charset="0"/>
                <a:ea typeface="黑体" pitchFamily="49" charset="-122"/>
              </a:rPr>
              <a:t>处理优先级</a:t>
            </a:r>
            <a:r>
              <a:rPr lang="zh-CN" altLang="en-US" sz="1900">
                <a:solidFill>
                  <a:srgbClr val="146C18"/>
                </a:solidFill>
                <a:latin typeface="Arial" charset="0"/>
                <a:ea typeface="黑体" pitchFamily="49" charset="-122"/>
              </a:rPr>
              <a:t>更高的中断打断</a:t>
            </a:r>
          </a:p>
        </p:txBody>
      </p:sp>
      <p:sp>
        <p:nvSpPr>
          <p:cNvPr id="274441" name="Text Box 9"/>
          <p:cNvSpPr txBox="1">
            <a:spLocks noChangeArrowheads="1"/>
          </p:cNvSpPr>
          <p:nvPr/>
        </p:nvSpPr>
        <p:spPr bwMode="auto">
          <a:xfrm>
            <a:off x="3830638" y="5630863"/>
            <a:ext cx="4921250" cy="1006475"/>
          </a:xfrm>
          <a:prstGeom prst="rect">
            <a:avLst/>
          </a:prstGeom>
          <a:noFill/>
          <a:ln w="12700">
            <a:noFill/>
            <a:miter lim="800000"/>
            <a:headEnd/>
            <a:tailEnd/>
          </a:ln>
          <a:effectLst/>
        </p:spPr>
        <p:txBody>
          <a:bodyPr>
            <a:spAutoFit/>
          </a:bodyPr>
          <a:lstStyle/>
          <a:p>
            <a:pPr>
              <a:spcBef>
                <a:spcPct val="50000"/>
              </a:spcBef>
            </a:pPr>
            <a:r>
              <a:rPr lang="zh-CN" altLang="en-US" sz="2000">
                <a:solidFill>
                  <a:schemeClr val="accent1"/>
                </a:solidFill>
                <a:latin typeface="黑体" pitchFamily="49" charset="-122"/>
                <a:ea typeface="黑体" pitchFamily="49" charset="-122"/>
              </a:rPr>
              <a:t>单重中断</a:t>
            </a:r>
            <a:r>
              <a:rPr lang="zh-CN" altLang="en-US" sz="2000">
                <a:latin typeface="黑体" pitchFamily="49" charset="-122"/>
                <a:ea typeface="黑体" pitchFamily="49" charset="-122"/>
              </a:rPr>
              <a:t>不允许在中断处理时被新的中断打断，因而直到中断返回前才会开中断。单重中断系统无需设置中断屏蔽字。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4435">
                                            <p:txEl>
                                              <p:pRg st="3" end="3"/>
                                            </p:txEl>
                                          </p:spTgt>
                                        </p:tgtEl>
                                        <p:attrNameLst>
                                          <p:attrName>style.visibility</p:attrName>
                                        </p:attrNameLst>
                                      </p:cBhvr>
                                      <p:to>
                                        <p:strVal val="visible"/>
                                      </p:to>
                                    </p:set>
                                    <p:animEffect transition="in" filter="checkerboard(across)">
                                      <p:cBhvr>
                                        <p:cTn id="7" dur="500"/>
                                        <p:tgtEl>
                                          <p:spTgt spid="27443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74435">
                                            <p:txEl>
                                              <p:pRg st="4" end="4"/>
                                            </p:txEl>
                                          </p:spTgt>
                                        </p:tgtEl>
                                        <p:attrNameLst>
                                          <p:attrName>style.visibility</p:attrName>
                                        </p:attrNameLst>
                                      </p:cBhvr>
                                      <p:to>
                                        <p:strVal val="visible"/>
                                      </p:to>
                                    </p:set>
                                    <p:animEffect transition="in" filter="checkerboard(across)">
                                      <p:cBhvr>
                                        <p:cTn id="12" dur="500"/>
                                        <p:tgtEl>
                                          <p:spTgt spid="27443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74435">
                                            <p:txEl>
                                              <p:pRg st="5" end="5"/>
                                            </p:txEl>
                                          </p:spTgt>
                                        </p:tgtEl>
                                        <p:attrNameLst>
                                          <p:attrName>style.visibility</p:attrName>
                                        </p:attrNameLst>
                                      </p:cBhvr>
                                      <p:to>
                                        <p:strVal val="visible"/>
                                      </p:to>
                                    </p:set>
                                    <p:animEffect transition="in" filter="checkerboard(across)">
                                      <p:cBhvr>
                                        <p:cTn id="17" dur="500"/>
                                        <p:tgtEl>
                                          <p:spTgt spid="274435">
                                            <p:txEl>
                                              <p:pRg st="5" end="5"/>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74435">
                                            <p:txEl>
                                              <p:pRg st="6" end="6"/>
                                            </p:txEl>
                                          </p:spTgt>
                                        </p:tgtEl>
                                        <p:attrNameLst>
                                          <p:attrName>style.visibility</p:attrName>
                                        </p:attrNameLst>
                                      </p:cBhvr>
                                      <p:to>
                                        <p:strVal val="visible"/>
                                      </p:to>
                                    </p:set>
                                    <p:animEffect transition="in" filter="checkerboard(across)">
                                      <p:cBhvr>
                                        <p:cTn id="20" dur="500"/>
                                        <p:tgtEl>
                                          <p:spTgt spid="274435">
                                            <p:txEl>
                                              <p:pRg st="6" end="6"/>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74435">
                                            <p:txEl>
                                              <p:pRg st="7" end="7"/>
                                            </p:txEl>
                                          </p:spTgt>
                                        </p:tgtEl>
                                        <p:attrNameLst>
                                          <p:attrName>style.visibility</p:attrName>
                                        </p:attrNameLst>
                                      </p:cBhvr>
                                      <p:to>
                                        <p:strVal val="visible"/>
                                      </p:to>
                                    </p:set>
                                    <p:animEffect transition="in" filter="checkerboard(across)">
                                      <p:cBhvr>
                                        <p:cTn id="23" dur="500"/>
                                        <p:tgtEl>
                                          <p:spTgt spid="274435">
                                            <p:txEl>
                                              <p:pRg st="7" end="7"/>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74435">
                                            <p:txEl>
                                              <p:pRg st="8" end="8"/>
                                            </p:txEl>
                                          </p:spTgt>
                                        </p:tgtEl>
                                        <p:attrNameLst>
                                          <p:attrName>style.visibility</p:attrName>
                                        </p:attrNameLst>
                                      </p:cBhvr>
                                      <p:to>
                                        <p:strVal val="visible"/>
                                      </p:to>
                                    </p:set>
                                    <p:animEffect transition="in" filter="checkerboard(across)">
                                      <p:cBhvr>
                                        <p:cTn id="26" dur="500"/>
                                        <p:tgtEl>
                                          <p:spTgt spid="274435">
                                            <p:txEl>
                                              <p:pRg st="8" end="8"/>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74435">
                                            <p:txEl>
                                              <p:pRg st="9" end="9"/>
                                            </p:txEl>
                                          </p:spTgt>
                                        </p:tgtEl>
                                        <p:attrNameLst>
                                          <p:attrName>style.visibility</p:attrName>
                                        </p:attrNameLst>
                                      </p:cBhvr>
                                      <p:to>
                                        <p:strVal val="visible"/>
                                      </p:to>
                                    </p:set>
                                    <p:animEffect transition="in" filter="checkerboard(across)">
                                      <p:cBhvr>
                                        <p:cTn id="29" dur="500"/>
                                        <p:tgtEl>
                                          <p:spTgt spid="274435">
                                            <p:txEl>
                                              <p:pRg st="9" end="9"/>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274435">
                                            <p:txEl>
                                              <p:pRg st="10" end="10"/>
                                            </p:txEl>
                                          </p:spTgt>
                                        </p:tgtEl>
                                        <p:attrNameLst>
                                          <p:attrName>style.visibility</p:attrName>
                                        </p:attrNameLst>
                                      </p:cBhvr>
                                      <p:to>
                                        <p:strVal val="visible"/>
                                      </p:to>
                                    </p:set>
                                    <p:animEffect transition="in" filter="checkerboard(across)">
                                      <p:cBhvr>
                                        <p:cTn id="34" dur="500"/>
                                        <p:tgtEl>
                                          <p:spTgt spid="274435">
                                            <p:txEl>
                                              <p:pRg st="10" end="1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274435">
                                            <p:txEl>
                                              <p:pRg st="11" end="11"/>
                                            </p:txEl>
                                          </p:spTgt>
                                        </p:tgtEl>
                                        <p:attrNameLst>
                                          <p:attrName>style.visibility</p:attrName>
                                        </p:attrNameLst>
                                      </p:cBhvr>
                                      <p:to>
                                        <p:strVal val="visible"/>
                                      </p:to>
                                    </p:set>
                                    <p:animEffect transition="in" filter="checkerboard(across)">
                                      <p:cBhvr>
                                        <p:cTn id="39" dur="500"/>
                                        <p:tgtEl>
                                          <p:spTgt spid="274435">
                                            <p:txEl>
                                              <p:pRg st="11" end="11"/>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274435">
                                            <p:txEl>
                                              <p:pRg st="12" end="12"/>
                                            </p:txEl>
                                          </p:spTgt>
                                        </p:tgtEl>
                                        <p:attrNameLst>
                                          <p:attrName>style.visibility</p:attrName>
                                        </p:attrNameLst>
                                      </p:cBhvr>
                                      <p:to>
                                        <p:strVal val="visible"/>
                                      </p:to>
                                    </p:set>
                                    <p:animEffect transition="in" filter="checkerboard(across)">
                                      <p:cBhvr>
                                        <p:cTn id="42" dur="500"/>
                                        <p:tgtEl>
                                          <p:spTgt spid="274435">
                                            <p:txEl>
                                              <p:pRg st="12" end="12"/>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274435">
                                            <p:txEl>
                                              <p:pRg st="13" end="13"/>
                                            </p:txEl>
                                          </p:spTgt>
                                        </p:tgtEl>
                                        <p:attrNameLst>
                                          <p:attrName>style.visibility</p:attrName>
                                        </p:attrNameLst>
                                      </p:cBhvr>
                                      <p:to>
                                        <p:strVal val="visible"/>
                                      </p:to>
                                    </p:set>
                                    <p:animEffect transition="in" filter="checkerboard(across)">
                                      <p:cBhvr>
                                        <p:cTn id="45" dur="500"/>
                                        <p:tgtEl>
                                          <p:spTgt spid="274435">
                                            <p:txEl>
                                              <p:pRg st="13" end="13"/>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274435">
                                            <p:txEl>
                                              <p:pRg st="14" end="14"/>
                                            </p:txEl>
                                          </p:spTgt>
                                        </p:tgtEl>
                                        <p:attrNameLst>
                                          <p:attrName>style.visibility</p:attrName>
                                        </p:attrNameLst>
                                      </p:cBhvr>
                                      <p:to>
                                        <p:strVal val="visible"/>
                                      </p:to>
                                    </p:set>
                                    <p:animEffect transition="in" filter="checkerboard(across)">
                                      <p:cBhvr>
                                        <p:cTn id="48" dur="500"/>
                                        <p:tgtEl>
                                          <p:spTgt spid="274435">
                                            <p:txEl>
                                              <p:pRg st="14" end="14"/>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274435">
                                            <p:txEl>
                                              <p:pRg st="15" end="15"/>
                                            </p:txEl>
                                          </p:spTgt>
                                        </p:tgtEl>
                                        <p:attrNameLst>
                                          <p:attrName>style.visibility</p:attrName>
                                        </p:attrNameLst>
                                      </p:cBhvr>
                                      <p:to>
                                        <p:strVal val="visible"/>
                                      </p:to>
                                    </p:set>
                                    <p:animEffect transition="in" filter="checkerboard(across)">
                                      <p:cBhvr>
                                        <p:cTn id="51" dur="500"/>
                                        <p:tgtEl>
                                          <p:spTgt spid="274435">
                                            <p:txEl>
                                              <p:pRg st="15" end="15"/>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274435">
                                            <p:txEl>
                                              <p:pRg st="16" end="16"/>
                                            </p:txEl>
                                          </p:spTgt>
                                        </p:tgtEl>
                                        <p:attrNameLst>
                                          <p:attrName>style.visibility</p:attrName>
                                        </p:attrNameLst>
                                      </p:cBhvr>
                                      <p:to>
                                        <p:strVal val="visible"/>
                                      </p:to>
                                    </p:set>
                                    <p:animEffect transition="in" filter="checkerboard(across)">
                                      <p:cBhvr>
                                        <p:cTn id="54" dur="500"/>
                                        <p:tgtEl>
                                          <p:spTgt spid="274435">
                                            <p:txEl>
                                              <p:pRg st="16" end="16"/>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linds(horizontal)">
                                      <p:cBhvr>
                                        <p:cTn id="59" dur="500"/>
                                        <p:tgtEl>
                                          <p:spTgt spid="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74440"/>
                                        </p:tgtEl>
                                        <p:attrNameLst>
                                          <p:attrName>style.visibility</p:attrName>
                                        </p:attrNameLst>
                                      </p:cBhvr>
                                      <p:to>
                                        <p:strVal val="visible"/>
                                      </p:to>
                                    </p:set>
                                    <p:animEffect transition="in" filter="blinds(horizontal)">
                                      <p:cBhvr>
                                        <p:cTn id="64" dur="500"/>
                                        <p:tgtEl>
                                          <p:spTgt spid="27444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blinds(horizontal)">
                                      <p:cBhvr>
                                        <p:cTn id="69" dur="500"/>
                                        <p:tgtEl>
                                          <p:spTgt spid="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74441"/>
                                        </p:tgtEl>
                                        <p:attrNameLst>
                                          <p:attrName>style.visibility</p:attrName>
                                        </p:attrNameLst>
                                      </p:cBhvr>
                                      <p:to>
                                        <p:strVal val="visible"/>
                                      </p:to>
                                    </p:set>
                                    <p:animEffect transition="in" filter="blinds(horizontal)">
                                      <p:cBhvr>
                                        <p:cTn id="74" dur="500"/>
                                        <p:tgtEl>
                                          <p:spTgt spid="274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0" grpId="0"/>
      <p:bldP spid="27444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757238" y="128588"/>
            <a:ext cx="4937125" cy="422275"/>
          </a:xfrm>
        </p:spPr>
        <p:txBody>
          <a:bodyPr/>
          <a:lstStyle/>
          <a:p>
            <a:r>
              <a:rPr lang="zh-CN" altLang="en-US" smtClean="0">
                <a:latin typeface="宋体" charset="-122"/>
                <a:ea typeface="宋体" charset="-122"/>
              </a:rPr>
              <a:t>多重中断的概念</a:t>
            </a:r>
          </a:p>
        </p:txBody>
      </p:sp>
      <p:sp>
        <p:nvSpPr>
          <p:cNvPr id="277507" name="Rectangle 3"/>
          <p:cNvSpPr>
            <a:spLocks noGrp="1" noChangeArrowheads="1"/>
          </p:cNvSpPr>
          <p:nvPr>
            <p:ph type="body" idx="1"/>
          </p:nvPr>
        </p:nvSpPr>
        <p:spPr>
          <a:xfrm>
            <a:off x="147638" y="673100"/>
            <a:ext cx="8782050" cy="5270500"/>
          </a:xfrm>
        </p:spPr>
        <p:txBody>
          <a:bodyPr/>
          <a:lstStyle/>
          <a:p>
            <a:pPr marL="342900" indent="-342900"/>
            <a:r>
              <a:rPr lang="zh-CN" altLang="en-US" sz="2200" smtClean="0">
                <a:ea typeface="黑体" pitchFamily="49" charset="-122"/>
              </a:rPr>
              <a:t>多重中断和中断处理优先权的动态分配</a:t>
            </a:r>
          </a:p>
          <a:p>
            <a:pPr marL="742950" lvl="1" indent="-285750"/>
            <a:r>
              <a:rPr lang="zh-CN" altLang="en-US" sz="2200" smtClean="0">
                <a:solidFill>
                  <a:schemeClr val="accent2"/>
                </a:solidFill>
                <a:ea typeface="黑体" pitchFamily="49" charset="-122"/>
              </a:rPr>
              <a:t>多重中断的概念</a:t>
            </a:r>
            <a:r>
              <a:rPr lang="zh-CN" altLang="en-US" sz="2200" smtClean="0">
                <a:ea typeface="黑体" pitchFamily="49" charset="-122"/>
              </a:rPr>
              <a:t>：</a:t>
            </a:r>
          </a:p>
          <a:p>
            <a:pPr marL="742950" lvl="1" indent="-285750">
              <a:buFontTx/>
              <a:buNone/>
            </a:pPr>
            <a:r>
              <a:rPr lang="zh-CN" altLang="en-US" sz="2200" smtClean="0">
                <a:ea typeface="黑体" pitchFamily="49" charset="-122"/>
              </a:rPr>
              <a:t>  </a:t>
            </a:r>
            <a:r>
              <a:rPr lang="zh-CN" altLang="en-US" sz="2200" smtClean="0">
                <a:solidFill>
                  <a:srgbClr val="008000"/>
                </a:solidFill>
                <a:ea typeface="黑体" pitchFamily="49" charset="-122"/>
              </a:rPr>
              <a:t>在一个中断处理（即执行中断服务程序）过程中，若又有新的中断请求发生，而新中断优先级高于正在执行的中断，则应立即中止正在执行的中断服务程序，转去处理新的中断。这种情况为多重中断，也称中断嵌套。</a:t>
            </a:r>
          </a:p>
          <a:p>
            <a:pPr marL="742950" lvl="1" indent="-285750"/>
            <a:r>
              <a:rPr lang="zh-CN" altLang="en-US" sz="2200" smtClean="0">
                <a:solidFill>
                  <a:srgbClr val="3333CC"/>
                </a:solidFill>
                <a:ea typeface="黑体" pitchFamily="49" charset="-122"/>
              </a:rPr>
              <a:t>中断优先级的概念：</a:t>
            </a:r>
          </a:p>
          <a:p>
            <a:pPr marL="742950" lvl="1" indent="-285750">
              <a:buFontTx/>
              <a:buNone/>
            </a:pPr>
            <a:r>
              <a:rPr lang="zh-CN" altLang="en-US" sz="2200" smtClean="0">
                <a:solidFill>
                  <a:srgbClr val="CC3399"/>
                </a:solidFill>
                <a:ea typeface="黑体" pitchFamily="49" charset="-122"/>
              </a:rPr>
              <a:t>  </a:t>
            </a:r>
            <a:r>
              <a:rPr lang="zh-CN" altLang="en-US" sz="2200" smtClean="0">
                <a:solidFill>
                  <a:srgbClr val="D1390F"/>
                </a:solidFill>
                <a:ea typeface="黑体" pitchFamily="49" charset="-122"/>
              </a:rPr>
              <a:t>中断响应优先级</a:t>
            </a:r>
            <a:r>
              <a:rPr lang="en-US" altLang="zh-CN" sz="2200" smtClean="0">
                <a:solidFill>
                  <a:srgbClr val="008000"/>
                </a:solidFill>
                <a:ea typeface="黑体" pitchFamily="49" charset="-122"/>
              </a:rPr>
              <a:t>----</a:t>
            </a:r>
            <a:r>
              <a:rPr lang="zh-CN" altLang="en-US" sz="2200" smtClean="0">
                <a:solidFill>
                  <a:srgbClr val="008000"/>
                </a:solidFill>
                <a:ea typeface="黑体" pitchFamily="49" charset="-122"/>
              </a:rPr>
              <a:t>由</a:t>
            </a:r>
            <a:r>
              <a:rPr lang="zh-CN" altLang="en-US" sz="2200" smtClean="0">
                <a:solidFill>
                  <a:schemeClr val="accent1"/>
                </a:solidFill>
                <a:ea typeface="黑体" pitchFamily="49" charset="-122"/>
              </a:rPr>
              <a:t>查询程序或硬联排队线路决定</a:t>
            </a:r>
            <a:r>
              <a:rPr lang="zh-CN" altLang="en-US" sz="2200" smtClean="0">
                <a:solidFill>
                  <a:srgbClr val="008000"/>
                </a:solidFill>
                <a:ea typeface="黑体" pitchFamily="49" charset="-122"/>
              </a:rPr>
              <a:t>的优先权，反映多个中断同时请求时选择哪个响应。</a:t>
            </a:r>
          </a:p>
          <a:p>
            <a:pPr marL="742950" lvl="1" indent="-285750">
              <a:buFontTx/>
              <a:buNone/>
            </a:pPr>
            <a:r>
              <a:rPr lang="zh-CN" altLang="en-US" sz="2200" smtClean="0">
                <a:solidFill>
                  <a:srgbClr val="008000"/>
                </a:solidFill>
                <a:ea typeface="黑体" pitchFamily="49" charset="-122"/>
              </a:rPr>
              <a:t>  </a:t>
            </a:r>
            <a:r>
              <a:rPr lang="zh-CN" altLang="en-US" sz="2200" smtClean="0">
                <a:solidFill>
                  <a:srgbClr val="D1390F"/>
                </a:solidFill>
                <a:ea typeface="黑体" pitchFamily="49" charset="-122"/>
              </a:rPr>
              <a:t>中断处理优先级</a:t>
            </a:r>
            <a:r>
              <a:rPr lang="en-US" altLang="zh-CN" sz="2200" smtClean="0">
                <a:solidFill>
                  <a:srgbClr val="008000"/>
                </a:solidFill>
                <a:ea typeface="黑体" pitchFamily="49" charset="-122"/>
              </a:rPr>
              <a:t>----</a:t>
            </a:r>
            <a:r>
              <a:rPr lang="zh-CN" altLang="en-US" sz="2200" smtClean="0">
                <a:solidFill>
                  <a:srgbClr val="008000"/>
                </a:solidFill>
                <a:ea typeface="黑体" pitchFamily="49" charset="-122"/>
              </a:rPr>
              <a:t>由各自的</a:t>
            </a:r>
            <a:r>
              <a:rPr lang="zh-CN" altLang="en-US" sz="2200" smtClean="0">
                <a:solidFill>
                  <a:schemeClr val="accent1"/>
                </a:solidFill>
                <a:ea typeface="黑体" pitchFamily="49" charset="-122"/>
              </a:rPr>
              <a:t>中断屏蔽字来动态设定</a:t>
            </a:r>
            <a:r>
              <a:rPr lang="zh-CN" altLang="en-US" sz="2200" smtClean="0">
                <a:solidFill>
                  <a:srgbClr val="008000"/>
                </a:solidFill>
                <a:ea typeface="黑体" pitchFamily="49" charset="-122"/>
              </a:rPr>
              <a:t>，反映本中断与其它中断间的关系。</a:t>
            </a:r>
          </a:p>
          <a:p>
            <a:pPr marL="742950" lvl="1" indent="-285750">
              <a:buFontTx/>
              <a:buNone/>
            </a:pPr>
            <a:endParaRPr lang="zh-CN" altLang="en-US" sz="2200" smtClean="0">
              <a:solidFill>
                <a:schemeClr val="accent1"/>
              </a:solidFill>
              <a:ea typeface="黑体" pitchFamily="49" charset="-122"/>
            </a:endParaRPr>
          </a:p>
        </p:txBody>
      </p:sp>
      <p:sp>
        <p:nvSpPr>
          <p:cNvPr id="91140" name="Text Box 4"/>
          <p:cNvSpPr txBox="1">
            <a:spLocks noChangeArrowheads="1"/>
          </p:cNvSpPr>
          <p:nvPr/>
        </p:nvSpPr>
        <p:spPr bwMode="auto">
          <a:xfrm>
            <a:off x="1074738" y="5849938"/>
            <a:ext cx="6299200" cy="381000"/>
          </a:xfrm>
          <a:prstGeom prst="rect">
            <a:avLst/>
          </a:prstGeom>
          <a:noFill/>
          <a:ln w="12700">
            <a:noFill/>
            <a:miter lim="800000"/>
            <a:headEnd/>
            <a:tailEnd/>
          </a:ln>
          <a:effectLst/>
        </p:spPr>
        <p:txBody>
          <a:bodyPr>
            <a:spAutoFit/>
          </a:bodyPr>
          <a:lstStyle/>
          <a:p>
            <a:pPr>
              <a:spcBef>
                <a:spcPct val="50000"/>
              </a:spcBef>
            </a:pPr>
            <a:r>
              <a:rPr lang="zh-CN" altLang="en-US" sz="1900">
                <a:latin typeface="黑体" pitchFamily="49" charset="-122"/>
                <a:ea typeface="黑体" pitchFamily="49" charset="-122"/>
              </a:rPr>
              <a:t>回想一下，中断屏蔽字在何处用到的？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animEffect transition="in" filter="checkerboard(across)">
                                      <p:cBhvr>
                                        <p:cTn id="7" dur="500"/>
                                        <p:tgtEl>
                                          <p:spTgt spid="27750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77507">
                                            <p:txEl>
                                              <p:pRg st="2" end="2"/>
                                            </p:txEl>
                                          </p:spTgt>
                                        </p:tgtEl>
                                        <p:attrNameLst>
                                          <p:attrName>style.visibility</p:attrName>
                                        </p:attrNameLst>
                                      </p:cBhvr>
                                      <p:to>
                                        <p:strVal val="visible"/>
                                      </p:to>
                                    </p:set>
                                    <p:animEffect transition="in" filter="checkerboard(across)">
                                      <p:cBhvr>
                                        <p:cTn id="10" dur="500"/>
                                        <p:tgtEl>
                                          <p:spTgt spid="27750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animEffect transition="in" filter="checkerboard(across)">
                                      <p:cBhvr>
                                        <p:cTn id="15" dur="500"/>
                                        <p:tgtEl>
                                          <p:spTgt spid="277507">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77507">
                                            <p:txEl>
                                              <p:pRg st="4" end="4"/>
                                            </p:txEl>
                                          </p:spTgt>
                                        </p:tgtEl>
                                        <p:attrNameLst>
                                          <p:attrName>style.visibility</p:attrName>
                                        </p:attrNameLst>
                                      </p:cBhvr>
                                      <p:to>
                                        <p:strVal val="visible"/>
                                      </p:to>
                                    </p:set>
                                    <p:animEffect transition="in" filter="checkerboard(across)">
                                      <p:cBhvr>
                                        <p:cTn id="18" dur="500"/>
                                        <p:tgtEl>
                                          <p:spTgt spid="277507">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77507">
                                            <p:txEl>
                                              <p:pRg st="5" end="5"/>
                                            </p:txEl>
                                          </p:spTgt>
                                        </p:tgtEl>
                                        <p:attrNameLst>
                                          <p:attrName>style.visibility</p:attrName>
                                        </p:attrNameLst>
                                      </p:cBhvr>
                                      <p:to>
                                        <p:strVal val="visible"/>
                                      </p:to>
                                    </p:set>
                                    <p:animEffect transition="in" filter="checkerboard(across)">
                                      <p:cBhvr>
                                        <p:cTn id="21" dur="500"/>
                                        <p:tgtEl>
                                          <p:spTgt spid="277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14363" y="114300"/>
            <a:ext cx="6927850" cy="422275"/>
          </a:xfrm>
        </p:spPr>
        <p:txBody>
          <a:bodyPr/>
          <a:lstStyle/>
          <a:p>
            <a:r>
              <a:rPr lang="zh-CN" altLang="en-US" smtClean="0">
                <a:ea typeface="宋体" charset="-122"/>
              </a:rPr>
              <a:t>中断控制器的基本结构（如：</a:t>
            </a:r>
            <a:r>
              <a:rPr lang="en-US" altLang="zh-CN" smtClean="0">
                <a:ea typeface="宋体" charset="-122"/>
              </a:rPr>
              <a:t>8259A</a:t>
            </a:r>
            <a:r>
              <a:rPr lang="zh-CN" altLang="en-US" smtClean="0">
                <a:ea typeface="宋体" charset="-122"/>
              </a:rPr>
              <a:t>）</a:t>
            </a:r>
          </a:p>
        </p:txBody>
      </p:sp>
      <p:sp>
        <p:nvSpPr>
          <p:cNvPr id="92163" name="Text Box 3"/>
          <p:cNvSpPr txBox="1">
            <a:spLocks noChangeArrowheads="1"/>
          </p:cNvSpPr>
          <p:nvPr/>
        </p:nvSpPr>
        <p:spPr bwMode="auto">
          <a:xfrm>
            <a:off x="1493838" y="4519613"/>
            <a:ext cx="2259012"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a:ea typeface="黑体" pitchFamily="49" charset="-122"/>
              </a:rPr>
              <a:t>屏蔽字寄存器</a:t>
            </a:r>
          </a:p>
        </p:txBody>
      </p:sp>
      <p:sp>
        <p:nvSpPr>
          <p:cNvPr id="92164" name="Text Box 4"/>
          <p:cNvSpPr txBox="1">
            <a:spLocks noChangeArrowheads="1"/>
          </p:cNvSpPr>
          <p:nvPr/>
        </p:nvSpPr>
        <p:spPr bwMode="auto">
          <a:xfrm>
            <a:off x="4630738" y="4564063"/>
            <a:ext cx="2432050"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a:ea typeface="黑体" pitchFamily="49" charset="-122"/>
              </a:rPr>
              <a:t>中断请求寄存器</a:t>
            </a:r>
          </a:p>
        </p:txBody>
      </p:sp>
      <p:sp>
        <p:nvSpPr>
          <p:cNvPr id="92165" name="Line 5"/>
          <p:cNvSpPr>
            <a:spLocks noChangeShapeType="1"/>
          </p:cNvSpPr>
          <p:nvPr/>
        </p:nvSpPr>
        <p:spPr bwMode="auto">
          <a:xfrm>
            <a:off x="1612900" y="3805238"/>
            <a:ext cx="0" cy="727075"/>
          </a:xfrm>
          <a:prstGeom prst="line">
            <a:avLst/>
          </a:prstGeom>
          <a:noFill/>
          <a:ln w="9525">
            <a:solidFill>
              <a:schemeClr val="tx1"/>
            </a:solidFill>
            <a:round/>
            <a:headEnd type="triangle" w="med" len="med"/>
            <a:tailEnd/>
          </a:ln>
          <a:effectLst/>
        </p:spPr>
        <p:txBody>
          <a:bodyPr/>
          <a:lstStyle/>
          <a:p>
            <a:endParaRPr lang="zh-CN" altLang="en-US"/>
          </a:p>
        </p:txBody>
      </p:sp>
      <p:sp>
        <p:nvSpPr>
          <p:cNvPr id="92166" name="AutoShape 6"/>
          <p:cNvSpPr>
            <a:spLocks noChangeArrowheads="1"/>
          </p:cNvSpPr>
          <p:nvPr/>
        </p:nvSpPr>
        <p:spPr bwMode="auto">
          <a:xfrm rot="-5400000">
            <a:off x="1503363" y="3382963"/>
            <a:ext cx="442912" cy="442912"/>
          </a:xfrm>
          <a:prstGeom prst="flowChartDelay">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92167" name="Line 7"/>
          <p:cNvSpPr>
            <a:spLocks noChangeShapeType="1"/>
          </p:cNvSpPr>
          <p:nvPr/>
        </p:nvSpPr>
        <p:spPr bwMode="auto">
          <a:xfrm flipV="1">
            <a:off x="1852613" y="3805238"/>
            <a:ext cx="0" cy="471487"/>
          </a:xfrm>
          <a:prstGeom prst="line">
            <a:avLst/>
          </a:prstGeom>
          <a:noFill/>
          <a:ln w="9525">
            <a:solidFill>
              <a:schemeClr val="tx1"/>
            </a:solidFill>
            <a:round/>
            <a:headEnd/>
            <a:tailEnd type="triangle" w="med" len="med"/>
          </a:ln>
          <a:effectLst/>
        </p:spPr>
        <p:txBody>
          <a:bodyPr/>
          <a:lstStyle/>
          <a:p>
            <a:endParaRPr lang="zh-CN" altLang="en-US"/>
          </a:p>
        </p:txBody>
      </p:sp>
      <p:sp>
        <p:nvSpPr>
          <p:cNvPr id="92168" name="Line 8"/>
          <p:cNvSpPr>
            <a:spLocks noChangeShapeType="1"/>
          </p:cNvSpPr>
          <p:nvPr/>
        </p:nvSpPr>
        <p:spPr bwMode="auto">
          <a:xfrm>
            <a:off x="1868488" y="4276725"/>
            <a:ext cx="2836862" cy="0"/>
          </a:xfrm>
          <a:prstGeom prst="line">
            <a:avLst/>
          </a:prstGeom>
          <a:noFill/>
          <a:ln w="9525">
            <a:solidFill>
              <a:schemeClr val="tx1"/>
            </a:solidFill>
            <a:round/>
            <a:headEnd/>
            <a:tailEnd/>
          </a:ln>
          <a:effectLst/>
        </p:spPr>
        <p:txBody>
          <a:bodyPr/>
          <a:lstStyle/>
          <a:p>
            <a:endParaRPr lang="zh-CN" altLang="en-US"/>
          </a:p>
        </p:txBody>
      </p:sp>
      <p:sp>
        <p:nvSpPr>
          <p:cNvPr id="92169" name="Line 9"/>
          <p:cNvSpPr>
            <a:spLocks noChangeShapeType="1"/>
          </p:cNvSpPr>
          <p:nvPr/>
        </p:nvSpPr>
        <p:spPr bwMode="auto">
          <a:xfrm>
            <a:off x="4705350" y="4276725"/>
            <a:ext cx="0" cy="282575"/>
          </a:xfrm>
          <a:prstGeom prst="line">
            <a:avLst/>
          </a:prstGeom>
          <a:noFill/>
          <a:ln w="9525">
            <a:solidFill>
              <a:schemeClr val="tx1"/>
            </a:solidFill>
            <a:round/>
            <a:headEnd/>
            <a:tailEnd/>
          </a:ln>
          <a:effectLst/>
        </p:spPr>
        <p:txBody>
          <a:bodyPr/>
          <a:lstStyle/>
          <a:p>
            <a:endParaRPr lang="zh-CN" altLang="en-US"/>
          </a:p>
        </p:txBody>
      </p:sp>
      <p:sp>
        <p:nvSpPr>
          <p:cNvPr id="92170" name="AutoShape 10"/>
          <p:cNvSpPr>
            <a:spLocks noChangeArrowheads="1"/>
          </p:cNvSpPr>
          <p:nvPr/>
        </p:nvSpPr>
        <p:spPr bwMode="auto">
          <a:xfrm rot="-5400000">
            <a:off x="3517106" y="3363120"/>
            <a:ext cx="415925" cy="442912"/>
          </a:xfrm>
          <a:prstGeom prst="flowChartDelay">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92171" name="Line 11"/>
          <p:cNvSpPr>
            <a:spLocks noChangeShapeType="1"/>
          </p:cNvSpPr>
          <p:nvPr/>
        </p:nvSpPr>
        <p:spPr bwMode="auto">
          <a:xfrm flipH="1">
            <a:off x="3598863" y="3790950"/>
            <a:ext cx="0" cy="739775"/>
          </a:xfrm>
          <a:prstGeom prst="line">
            <a:avLst/>
          </a:prstGeom>
          <a:noFill/>
          <a:ln w="9525">
            <a:solidFill>
              <a:schemeClr val="tx1"/>
            </a:solidFill>
            <a:round/>
            <a:headEnd type="triangle" w="med" len="med"/>
            <a:tailEnd/>
          </a:ln>
          <a:effectLst/>
        </p:spPr>
        <p:txBody>
          <a:bodyPr/>
          <a:lstStyle/>
          <a:p>
            <a:endParaRPr lang="zh-CN" altLang="en-US"/>
          </a:p>
        </p:txBody>
      </p:sp>
      <p:sp>
        <p:nvSpPr>
          <p:cNvPr id="92172" name="Line 12"/>
          <p:cNvSpPr>
            <a:spLocks noChangeShapeType="1"/>
          </p:cNvSpPr>
          <p:nvPr/>
        </p:nvSpPr>
        <p:spPr bwMode="auto">
          <a:xfrm flipV="1">
            <a:off x="3857625" y="3790950"/>
            <a:ext cx="0" cy="284163"/>
          </a:xfrm>
          <a:prstGeom prst="line">
            <a:avLst/>
          </a:prstGeom>
          <a:noFill/>
          <a:ln w="9525">
            <a:solidFill>
              <a:schemeClr val="tx1"/>
            </a:solidFill>
            <a:round/>
            <a:headEnd/>
            <a:tailEnd type="triangle" w="med" len="med"/>
          </a:ln>
          <a:effectLst/>
        </p:spPr>
        <p:txBody>
          <a:bodyPr/>
          <a:lstStyle/>
          <a:p>
            <a:endParaRPr lang="zh-CN" altLang="en-US"/>
          </a:p>
        </p:txBody>
      </p:sp>
      <p:sp>
        <p:nvSpPr>
          <p:cNvPr id="92173" name="Line 13"/>
          <p:cNvSpPr>
            <a:spLocks noChangeShapeType="1"/>
          </p:cNvSpPr>
          <p:nvPr/>
        </p:nvSpPr>
        <p:spPr bwMode="auto">
          <a:xfrm>
            <a:off x="3857625" y="4073525"/>
            <a:ext cx="3011488" cy="0"/>
          </a:xfrm>
          <a:prstGeom prst="line">
            <a:avLst/>
          </a:prstGeom>
          <a:noFill/>
          <a:ln w="9525">
            <a:solidFill>
              <a:schemeClr val="tx1"/>
            </a:solidFill>
            <a:round/>
            <a:headEnd/>
            <a:tailEnd/>
          </a:ln>
          <a:effectLst/>
        </p:spPr>
        <p:txBody>
          <a:bodyPr/>
          <a:lstStyle/>
          <a:p>
            <a:endParaRPr lang="zh-CN" altLang="en-US"/>
          </a:p>
        </p:txBody>
      </p:sp>
      <p:sp>
        <p:nvSpPr>
          <p:cNvPr id="92174" name="Line 14"/>
          <p:cNvSpPr>
            <a:spLocks noChangeShapeType="1"/>
          </p:cNvSpPr>
          <p:nvPr/>
        </p:nvSpPr>
        <p:spPr bwMode="auto">
          <a:xfrm>
            <a:off x="6869113" y="4075113"/>
            <a:ext cx="0" cy="484187"/>
          </a:xfrm>
          <a:prstGeom prst="line">
            <a:avLst/>
          </a:prstGeom>
          <a:noFill/>
          <a:ln w="9525">
            <a:solidFill>
              <a:schemeClr val="tx1"/>
            </a:solidFill>
            <a:round/>
            <a:headEnd/>
            <a:tailEnd/>
          </a:ln>
          <a:effectLst/>
        </p:spPr>
        <p:txBody>
          <a:bodyPr/>
          <a:lstStyle/>
          <a:p>
            <a:endParaRPr lang="zh-CN" altLang="en-US"/>
          </a:p>
        </p:txBody>
      </p:sp>
      <p:grpSp>
        <p:nvGrpSpPr>
          <p:cNvPr id="2" name="Group 15"/>
          <p:cNvGrpSpPr>
            <a:grpSpLocks/>
          </p:cNvGrpSpPr>
          <p:nvPr/>
        </p:nvGrpSpPr>
        <p:grpSpPr bwMode="auto">
          <a:xfrm>
            <a:off x="1733550" y="3097213"/>
            <a:ext cx="2006600" cy="249237"/>
            <a:chOff x="1092" y="2239"/>
            <a:chExt cx="1264" cy="221"/>
          </a:xfrm>
        </p:grpSpPr>
        <p:sp>
          <p:nvSpPr>
            <p:cNvPr id="92205" name="Line 16"/>
            <p:cNvSpPr>
              <a:spLocks noChangeShapeType="1"/>
            </p:cNvSpPr>
            <p:nvPr/>
          </p:nvSpPr>
          <p:spPr bwMode="auto">
            <a:xfrm flipH="1" flipV="1">
              <a:off x="1092" y="2240"/>
              <a:ext cx="1" cy="220"/>
            </a:xfrm>
            <a:prstGeom prst="line">
              <a:avLst/>
            </a:prstGeom>
            <a:noFill/>
            <a:ln w="9525">
              <a:solidFill>
                <a:schemeClr val="tx1"/>
              </a:solidFill>
              <a:round/>
              <a:headEnd/>
              <a:tailEnd type="triangle" w="med" len="med"/>
            </a:ln>
            <a:effectLst/>
          </p:spPr>
          <p:txBody>
            <a:bodyPr/>
            <a:lstStyle/>
            <a:p>
              <a:endParaRPr lang="zh-CN" altLang="en-US"/>
            </a:p>
          </p:txBody>
        </p:sp>
        <p:sp>
          <p:nvSpPr>
            <p:cNvPr id="92206" name="Line 17"/>
            <p:cNvSpPr>
              <a:spLocks noChangeShapeType="1"/>
            </p:cNvSpPr>
            <p:nvPr/>
          </p:nvSpPr>
          <p:spPr bwMode="auto">
            <a:xfrm flipV="1">
              <a:off x="2355" y="2239"/>
              <a:ext cx="1" cy="212"/>
            </a:xfrm>
            <a:prstGeom prst="line">
              <a:avLst/>
            </a:prstGeom>
            <a:noFill/>
            <a:ln w="9525">
              <a:solidFill>
                <a:schemeClr val="tx1"/>
              </a:solidFill>
              <a:round/>
              <a:headEnd/>
              <a:tailEnd type="triangle" w="med" len="med"/>
            </a:ln>
            <a:effectLst/>
          </p:spPr>
          <p:txBody>
            <a:bodyPr/>
            <a:lstStyle/>
            <a:p>
              <a:endParaRPr lang="zh-CN" altLang="en-US"/>
            </a:p>
          </p:txBody>
        </p:sp>
      </p:grpSp>
      <p:sp>
        <p:nvSpPr>
          <p:cNvPr id="92176" name="Text Box 18"/>
          <p:cNvSpPr txBox="1">
            <a:spLocks noChangeArrowheads="1"/>
          </p:cNvSpPr>
          <p:nvPr/>
        </p:nvSpPr>
        <p:spPr bwMode="auto">
          <a:xfrm>
            <a:off x="2309813" y="3357563"/>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a:ea typeface="宋体" charset="-122"/>
              </a:rPr>
              <a:t>……</a:t>
            </a:r>
          </a:p>
        </p:txBody>
      </p:sp>
      <p:sp>
        <p:nvSpPr>
          <p:cNvPr id="92177" name="Text Box 19"/>
          <p:cNvSpPr txBox="1">
            <a:spLocks noChangeArrowheads="1"/>
          </p:cNvSpPr>
          <p:nvPr/>
        </p:nvSpPr>
        <p:spPr bwMode="auto">
          <a:xfrm>
            <a:off x="1544638" y="2655888"/>
            <a:ext cx="2447925"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a:latin typeface="黑体" pitchFamily="49" charset="-122"/>
                <a:ea typeface="黑体" pitchFamily="49" charset="-122"/>
              </a:rPr>
              <a:t>判 优 线 路</a:t>
            </a:r>
          </a:p>
        </p:txBody>
      </p:sp>
      <p:sp>
        <p:nvSpPr>
          <p:cNvPr id="92178" name="Line 20"/>
          <p:cNvSpPr>
            <a:spLocks noChangeShapeType="1"/>
          </p:cNvSpPr>
          <p:nvPr/>
        </p:nvSpPr>
        <p:spPr bwMode="auto">
          <a:xfrm flipV="1">
            <a:off x="2743200" y="2251075"/>
            <a:ext cx="0" cy="428625"/>
          </a:xfrm>
          <a:prstGeom prst="line">
            <a:avLst/>
          </a:prstGeom>
          <a:noFill/>
          <a:ln w="9525">
            <a:solidFill>
              <a:schemeClr val="tx1"/>
            </a:solidFill>
            <a:round/>
            <a:headEnd/>
            <a:tailEnd type="triangle" w="med" len="med"/>
          </a:ln>
          <a:effectLst/>
        </p:spPr>
        <p:txBody>
          <a:bodyPr/>
          <a:lstStyle/>
          <a:p>
            <a:endParaRPr lang="zh-CN" altLang="en-US"/>
          </a:p>
        </p:txBody>
      </p:sp>
      <p:sp>
        <p:nvSpPr>
          <p:cNvPr id="92179" name="Text Box 21"/>
          <p:cNvSpPr txBox="1">
            <a:spLocks noChangeArrowheads="1"/>
          </p:cNvSpPr>
          <p:nvPr/>
        </p:nvSpPr>
        <p:spPr bwMode="auto">
          <a:xfrm>
            <a:off x="1355725" y="1793875"/>
            <a:ext cx="2770188" cy="436563"/>
          </a:xfrm>
          <a:prstGeom prst="rect">
            <a:avLst/>
          </a:prstGeom>
          <a:noFill/>
          <a:ln w="9525">
            <a:solidFill>
              <a:schemeClr val="tx1"/>
            </a:solidFill>
            <a:miter lim="800000"/>
            <a:headEnd/>
            <a:tailEnd/>
          </a:ln>
          <a:effectLst/>
        </p:spPr>
        <p:txBody>
          <a:bodyPr>
            <a:spAutoFit/>
          </a:bodyPr>
          <a:lstStyle/>
          <a:p>
            <a:pPr eaLnBrk="1" hangingPunct="1">
              <a:spcBef>
                <a:spcPct val="50000"/>
              </a:spcBef>
            </a:pPr>
            <a:r>
              <a:rPr kumimoji="1" lang="zh-CN" altLang="en-US" sz="2200">
                <a:ea typeface="黑体" pitchFamily="49" charset="-122"/>
              </a:rPr>
              <a:t>中断类型号形成线路</a:t>
            </a:r>
          </a:p>
        </p:txBody>
      </p:sp>
      <p:sp>
        <p:nvSpPr>
          <p:cNvPr id="92180" name="Line 22"/>
          <p:cNvSpPr>
            <a:spLocks noChangeShapeType="1"/>
          </p:cNvSpPr>
          <p:nvPr/>
        </p:nvSpPr>
        <p:spPr bwMode="auto">
          <a:xfrm>
            <a:off x="3994150" y="2900363"/>
            <a:ext cx="1841500" cy="0"/>
          </a:xfrm>
          <a:prstGeom prst="line">
            <a:avLst/>
          </a:prstGeom>
          <a:noFill/>
          <a:ln w="9525">
            <a:solidFill>
              <a:schemeClr val="tx1"/>
            </a:solidFill>
            <a:round/>
            <a:headEnd/>
            <a:tailEnd/>
          </a:ln>
          <a:effectLst/>
        </p:spPr>
        <p:txBody>
          <a:bodyPr/>
          <a:lstStyle/>
          <a:p>
            <a:endParaRPr lang="zh-CN" altLang="en-US"/>
          </a:p>
        </p:txBody>
      </p:sp>
      <p:sp>
        <p:nvSpPr>
          <p:cNvPr id="92181" name="Line 23"/>
          <p:cNvSpPr>
            <a:spLocks noChangeShapeType="1"/>
          </p:cNvSpPr>
          <p:nvPr/>
        </p:nvSpPr>
        <p:spPr bwMode="auto">
          <a:xfrm>
            <a:off x="5837238" y="2393950"/>
            <a:ext cx="0" cy="527050"/>
          </a:xfrm>
          <a:prstGeom prst="line">
            <a:avLst/>
          </a:prstGeom>
          <a:noFill/>
          <a:ln w="9525">
            <a:solidFill>
              <a:schemeClr val="tx1"/>
            </a:solidFill>
            <a:round/>
            <a:headEnd type="triangle" w="med" len="med"/>
            <a:tailEnd/>
          </a:ln>
          <a:effectLst/>
        </p:spPr>
        <p:txBody>
          <a:bodyPr/>
          <a:lstStyle/>
          <a:p>
            <a:endParaRPr lang="zh-CN" altLang="en-US"/>
          </a:p>
        </p:txBody>
      </p:sp>
      <p:sp>
        <p:nvSpPr>
          <p:cNvPr id="92182" name="AutoShape 24"/>
          <p:cNvSpPr>
            <a:spLocks noChangeArrowheads="1"/>
          </p:cNvSpPr>
          <p:nvPr/>
        </p:nvSpPr>
        <p:spPr bwMode="auto">
          <a:xfrm>
            <a:off x="2667000" y="1247775"/>
            <a:ext cx="292100" cy="544513"/>
          </a:xfrm>
          <a:prstGeom prst="upArrow">
            <a:avLst>
              <a:gd name="adj1" fmla="val 50000"/>
              <a:gd name="adj2" fmla="val 46603"/>
            </a:avLst>
          </a:prstGeom>
          <a:noFill/>
          <a:ln w="9525">
            <a:solidFill>
              <a:schemeClr val="tx1"/>
            </a:solidFill>
            <a:miter lim="800000"/>
            <a:headEnd/>
            <a:tailEnd/>
          </a:ln>
          <a:effectLst/>
        </p:spPr>
        <p:txBody>
          <a:bodyPr vert="eaVert" wrap="none" anchor="ctr"/>
          <a:lstStyle/>
          <a:p>
            <a:endParaRPr lang="zh-CN" altLang="en-US">
              <a:ea typeface="宋体" charset="-122"/>
            </a:endParaRPr>
          </a:p>
        </p:txBody>
      </p:sp>
      <p:sp>
        <p:nvSpPr>
          <p:cNvPr id="92183" name="Text Box 25"/>
          <p:cNvSpPr txBox="1">
            <a:spLocks noChangeArrowheads="1"/>
          </p:cNvSpPr>
          <p:nvPr/>
        </p:nvSpPr>
        <p:spPr bwMode="auto">
          <a:xfrm>
            <a:off x="1506538" y="1271588"/>
            <a:ext cx="1976437" cy="3810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a:solidFill>
                  <a:srgbClr val="0000FF"/>
                </a:solidFill>
                <a:ea typeface="黑体" pitchFamily="49" charset="-122"/>
              </a:rPr>
              <a:t>中断类型</a:t>
            </a:r>
            <a:endParaRPr kumimoji="1" lang="en-US" altLang="zh-CN" sz="1900">
              <a:solidFill>
                <a:srgbClr val="0000FF"/>
              </a:solidFill>
              <a:ea typeface="黑体" pitchFamily="49" charset="-122"/>
            </a:endParaRPr>
          </a:p>
        </p:txBody>
      </p:sp>
      <p:sp>
        <p:nvSpPr>
          <p:cNvPr id="92184" name="Text Box 26"/>
          <p:cNvSpPr txBox="1">
            <a:spLocks noChangeArrowheads="1"/>
          </p:cNvSpPr>
          <p:nvPr/>
        </p:nvSpPr>
        <p:spPr bwMode="auto">
          <a:xfrm>
            <a:off x="5594350" y="1390650"/>
            <a:ext cx="2449513" cy="381000"/>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1900">
                <a:solidFill>
                  <a:srgbClr val="0000FF"/>
                </a:solidFill>
                <a:latin typeface="Arial" charset="0"/>
                <a:ea typeface="黑体" pitchFamily="49" charset="-122"/>
              </a:rPr>
              <a:t>中断请求信号</a:t>
            </a:r>
            <a:r>
              <a:rPr kumimoji="1" lang="en-US" altLang="zh-CN" sz="1900">
                <a:solidFill>
                  <a:srgbClr val="0000FF"/>
                </a:solidFill>
                <a:latin typeface="Arial" charset="0"/>
                <a:ea typeface="黑体" pitchFamily="49" charset="-122"/>
              </a:rPr>
              <a:t>INT</a:t>
            </a:r>
          </a:p>
        </p:txBody>
      </p:sp>
      <p:sp>
        <p:nvSpPr>
          <p:cNvPr id="92185" name="Text Box 27"/>
          <p:cNvSpPr txBox="1">
            <a:spLocks noChangeArrowheads="1"/>
          </p:cNvSpPr>
          <p:nvPr/>
        </p:nvSpPr>
        <p:spPr bwMode="auto">
          <a:xfrm>
            <a:off x="5248275" y="1949450"/>
            <a:ext cx="1149350" cy="466725"/>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en-US" altLang="zh-CN" sz="2400">
                <a:ea typeface="宋体" charset="-122"/>
              </a:rPr>
              <a:t>INTR</a:t>
            </a:r>
          </a:p>
        </p:txBody>
      </p:sp>
      <p:sp>
        <p:nvSpPr>
          <p:cNvPr id="92186" name="Line 28"/>
          <p:cNvSpPr>
            <a:spLocks noChangeShapeType="1"/>
          </p:cNvSpPr>
          <p:nvPr/>
        </p:nvSpPr>
        <p:spPr bwMode="auto">
          <a:xfrm flipV="1">
            <a:off x="5835650" y="1247775"/>
            <a:ext cx="0" cy="690563"/>
          </a:xfrm>
          <a:prstGeom prst="line">
            <a:avLst/>
          </a:prstGeom>
          <a:noFill/>
          <a:ln w="9525">
            <a:solidFill>
              <a:schemeClr val="tx1"/>
            </a:solidFill>
            <a:round/>
            <a:headEnd/>
            <a:tailEnd type="triangle" w="med" len="med"/>
          </a:ln>
          <a:effectLst/>
        </p:spPr>
        <p:txBody>
          <a:bodyPr/>
          <a:lstStyle/>
          <a:p>
            <a:endParaRPr lang="zh-CN" altLang="en-US"/>
          </a:p>
        </p:txBody>
      </p:sp>
      <p:sp>
        <p:nvSpPr>
          <p:cNvPr id="92187" name="Line 29"/>
          <p:cNvSpPr>
            <a:spLocks noChangeShapeType="1"/>
          </p:cNvSpPr>
          <p:nvPr/>
        </p:nvSpPr>
        <p:spPr bwMode="auto">
          <a:xfrm>
            <a:off x="1192213" y="4089400"/>
            <a:ext cx="2543175" cy="1588"/>
          </a:xfrm>
          <a:prstGeom prst="line">
            <a:avLst/>
          </a:prstGeom>
          <a:noFill/>
          <a:ln w="38100">
            <a:solidFill>
              <a:srgbClr val="CC3300"/>
            </a:solidFill>
            <a:round/>
            <a:headEnd/>
            <a:tailEnd/>
          </a:ln>
          <a:effectLst/>
        </p:spPr>
        <p:txBody>
          <a:bodyPr/>
          <a:lstStyle/>
          <a:p>
            <a:endParaRPr lang="zh-CN" altLang="en-US"/>
          </a:p>
        </p:txBody>
      </p:sp>
      <p:sp>
        <p:nvSpPr>
          <p:cNvPr id="92188" name="Line 30"/>
          <p:cNvSpPr>
            <a:spLocks noChangeShapeType="1"/>
          </p:cNvSpPr>
          <p:nvPr/>
        </p:nvSpPr>
        <p:spPr bwMode="auto">
          <a:xfrm flipV="1">
            <a:off x="1719263" y="3819525"/>
            <a:ext cx="0" cy="282575"/>
          </a:xfrm>
          <a:prstGeom prst="line">
            <a:avLst/>
          </a:prstGeom>
          <a:noFill/>
          <a:ln w="38100">
            <a:solidFill>
              <a:srgbClr val="CC3300"/>
            </a:solidFill>
            <a:round/>
            <a:headEnd/>
            <a:tailEnd type="triangle" w="med" len="med"/>
          </a:ln>
          <a:effectLst/>
        </p:spPr>
        <p:txBody>
          <a:bodyPr/>
          <a:lstStyle/>
          <a:p>
            <a:endParaRPr lang="zh-CN" altLang="en-US"/>
          </a:p>
        </p:txBody>
      </p:sp>
      <p:sp>
        <p:nvSpPr>
          <p:cNvPr id="92189" name="Line 31"/>
          <p:cNvSpPr>
            <a:spLocks noChangeShapeType="1"/>
          </p:cNvSpPr>
          <p:nvPr/>
        </p:nvSpPr>
        <p:spPr bwMode="auto">
          <a:xfrm flipV="1">
            <a:off x="3740150" y="3795713"/>
            <a:ext cx="0" cy="296862"/>
          </a:xfrm>
          <a:prstGeom prst="line">
            <a:avLst/>
          </a:prstGeom>
          <a:noFill/>
          <a:ln w="38100">
            <a:solidFill>
              <a:srgbClr val="CC3300"/>
            </a:solidFill>
            <a:round/>
            <a:headEnd/>
            <a:tailEnd type="triangle" w="med" len="med"/>
          </a:ln>
          <a:effectLst/>
        </p:spPr>
        <p:txBody>
          <a:bodyPr/>
          <a:lstStyle/>
          <a:p>
            <a:endParaRPr lang="zh-CN" altLang="en-US"/>
          </a:p>
        </p:txBody>
      </p:sp>
      <p:sp>
        <p:nvSpPr>
          <p:cNvPr id="92190" name="Oval 32"/>
          <p:cNvSpPr>
            <a:spLocks noChangeArrowheads="1"/>
          </p:cNvSpPr>
          <p:nvPr/>
        </p:nvSpPr>
        <p:spPr bwMode="auto">
          <a:xfrm>
            <a:off x="1692275" y="4048125"/>
            <a:ext cx="61913" cy="61913"/>
          </a:xfrm>
          <a:prstGeom prst="ellipse">
            <a:avLst/>
          </a:prstGeom>
          <a:solidFill>
            <a:schemeClr val="tx1"/>
          </a:solidFill>
          <a:ln w="9525">
            <a:solidFill>
              <a:schemeClr val="tx1"/>
            </a:solidFill>
            <a:round/>
            <a:headEnd/>
            <a:tailEnd/>
          </a:ln>
          <a:effectLst/>
        </p:spPr>
        <p:txBody>
          <a:bodyPr wrap="none" anchor="ctr"/>
          <a:lstStyle/>
          <a:p>
            <a:endParaRPr lang="zh-CN" altLang="en-US">
              <a:ea typeface="宋体" charset="-122"/>
            </a:endParaRPr>
          </a:p>
        </p:txBody>
      </p:sp>
      <p:sp>
        <p:nvSpPr>
          <p:cNvPr id="92191" name="Text Box 33"/>
          <p:cNvSpPr txBox="1">
            <a:spLocks noChangeArrowheads="1"/>
          </p:cNvSpPr>
          <p:nvPr/>
        </p:nvSpPr>
        <p:spPr bwMode="auto">
          <a:xfrm>
            <a:off x="58738" y="3698875"/>
            <a:ext cx="1227137" cy="958850"/>
          </a:xfrm>
          <a:prstGeom prst="rect">
            <a:avLst/>
          </a:prstGeom>
          <a:noFill/>
          <a:ln w="9525">
            <a:noFill/>
            <a:miter lim="800000"/>
            <a:headEnd/>
            <a:tailEnd/>
          </a:ln>
          <a:effectLst/>
        </p:spPr>
        <p:txBody>
          <a:bodyPr>
            <a:spAutoFit/>
          </a:bodyPr>
          <a:lstStyle/>
          <a:p>
            <a:pPr eaLnBrk="1" hangingPunct="1">
              <a:spcBef>
                <a:spcPct val="50000"/>
              </a:spcBef>
            </a:pPr>
            <a:r>
              <a:rPr lang="en-US" altLang="zh-CN" sz="1900">
                <a:solidFill>
                  <a:srgbClr val="D1390F"/>
                </a:solidFill>
                <a:latin typeface="Arial" charset="0"/>
                <a:ea typeface="黑体" pitchFamily="49" charset="-122"/>
              </a:rPr>
              <a:t>CPU</a:t>
            </a:r>
            <a:r>
              <a:rPr lang="zh-CN" altLang="en-US" sz="1900">
                <a:solidFill>
                  <a:srgbClr val="D1390F"/>
                </a:solidFill>
                <a:latin typeface="Arial" charset="0"/>
                <a:ea typeface="黑体" pitchFamily="49" charset="-122"/>
              </a:rPr>
              <a:t>发出中</a:t>
            </a:r>
            <a:r>
              <a:rPr kumimoji="1" lang="zh-CN" altLang="en-US" sz="1900">
                <a:solidFill>
                  <a:srgbClr val="D1390F"/>
                </a:solidFill>
                <a:latin typeface="Arial" charset="0"/>
                <a:ea typeface="黑体" pitchFamily="49" charset="-122"/>
              </a:rPr>
              <a:t>断查询请求信号</a:t>
            </a:r>
          </a:p>
        </p:txBody>
      </p:sp>
      <p:sp>
        <p:nvSpPr>
          <p:cNvPr id="92192" name="AutoShape 34"/>
          <p:cNvSpPr>
            <a:spLocks noChangeArrowheads="1"/>
          </p:cNvSpPr>
          <p:nvPr/>
        </p:nvSpPr>
        <p:spPr bwMode="auto">
          <a:xfrm>
            <a:off x="2352675" y="4989513"/>
            <a:ext cx="425450" cy="336550"/>
          </a:xfrm>
          <a:prstGeom prst="upArrow">
            <a:avLst>
              <a:gd name="adj1" fmla="val 50000"/>
              <a:gd name="adj2" fmla="val 25000"/>
            </a:avLst>
          </a:prstGeom>
          <a:noFill/>
          <a:ln w="9525">
            <a:solidFill>
              <a:schemeClr val="tx1"/>
            </a:solidFill>
            <a:miter lim="800000"/>
            <a:headEnd/>
            <a:tailEnd/>
          </a:ln>
          <a:effectLst/>
        </p:spPr>
        <p:txBody>
          <a:bodyPr vert="eaVert" wrap="none" anchor="ctr"/>
          <a:lstStyle/>
          <a:p>
            <a:endParaRPr lang="zh-CN" altLang="en-US">
              <a:ea typeface="宋体" charset="-122"/>
            </a:endParaRPr>
          </a:p>
        </p:txBody>
      </p:sp>
      <p:sp>
        <p:nvSpPr>
          <p:cNvPr id="92193" name="Line 35"/>
          <p:cNvSpPr>
            <a:spLocks noChangeShapeType="1"/>
          </p:cNvSpPr>
          <p:nvPr/>
        </p:nvSpPr>
        <p:spPr bwMode="auto">
          <a:xfrm flipV="1">
            <a:off x="4784725" y="5030788"/>
            <a:ext cx="0" cy="531812"/>
          </a:xfrm>
          <a:prstGeom prst="line">
            <a:avLst/>
          </a:prstGeom>
          <a:noFill/>
          <a:ln w="9525">
            <a:solidFill>
              <a:schemeClr val="tx1"/>
            </a:solidFill>
            <a:round/>
            <a:headEnd/>
            <a:tailEnd type="triangle" w="med" len="med"/>
          </a:ln>
          <a:effectLst/>
        </p:spPr>
        <p:txBody>
          <a:bodyPr/>
          <a:lstStyle/>
          <a:p>
            <a:endParaRPr lang="zh-CN" altLang="en-US"/>
          </a:p>
        </p:txBody>
      </p:sp>
      <p:sp>
        <p:nvSpPr>
          <p:cNvPr id="92194" name="Line 36"/>
          <p:cNvSpPr>
            <a:spLocks noChangeShapeType="1"/>
          </p:cNvSpPr>
          <p:nvPr/>
        </p:nvSpPr>
        <p:spPr bwMode="auto">
          <a:xfrm flipV="1">
            <a:off x="5057775" y="5013325"/>
            <a:ext cx="0" cy="415925"/>
          </a:xfrm>
          <a:prstGeom prst="line">
            <a:avLst/>
          </a:prstGeom>
          <a:noFill/>
          <a:ln w="9525">
            <a:solidFill>
              <a:schemeClr val="tx1"/>
            </a:solidFill>
            <a:round/>
            <a:headEnd/>
            <a:tailEnd type="triangle" w="med" len="med"/>
          </a:ln>
          <a:effectLst/>
        </p:spPr>
        <p:txBody>
          <a:bodyPr/>
          <a:lstStyle/>
          <a:p>
            <a:endParaRPr lang="zh-CN" altLang="en-US"/>
          </a:p>
        </p:txBody>
      </p:sp>
      <p:sp>
        <p:nvSpPr>
          <p:cNvPr id="92195" name="Line 37"/>
          <p:cNvSpPr>
            <a:spLocks noChangeShapeType="1"/>
          </p:cNvSpPr>
          <p:nvPr/>
        </p:nvSpPr>
        <p:spPr bwMode="auto">
          <a:xfrm flipV="1">
            <a:off x="6205538" y="5038725"/>
            <a:ext cx="0"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196" name="Line 38"/>
          <p:cNvSpPr>
            <a:spLocks noChangeShapeType="1"/>
          </p:cNvSpPr>
          <p:nvPr/>
        </p:nvSpPr>
        <p:spPr bwMode="auto">
          <a:xfrm flipH="1" flipV="1">
            <a:off x="6519863" y="5016500"/>
            <a:ext cx="0" cy="371475"/>
          </a:xfrm>
          <a:prstGeom prst="line">
            <a:avLst/>
          </a:prstGeom>
          <a:noFill/>
          <a:ln w="9525">
            <a:solidFill>
              <a:schemeClr val="tx1"/>
            </a:solidFill>
            <a:round/>
            <a:headEnd/>
            <a:tailEnd type="triangle" w="med" len="med"/>
          </a:ln>
          <a:effectLst/>
        </p:spPr>
        <p:txBody>
          <a:bodyPr/>
          <a:lstStyle/>
          <a:p>
            <a:endParaRPr lang="zh-CN" altLang="en-US"/>
          </a:p>
        </p:txBody>
      </p:sp>
      <p:sp>
        <p:nvSpPr>
          <p:cNvPr id="92197" name="Line 39"/>
          <p:cNvSpPr>
            <a:spLocks noChangeShapeType="1"/>
          </p:cNvSpPr>
          <p:nvPr/>
        </p:nvSpPr>
        <p:spPr bwMode="auto">
          <a:xfrm flipV="1">
            <a:off x="6805613" y="4991100"/>
            <a:ext cx="14287"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198" name="Text Box 40"/>
          <p:cNvSpPr txBox="1">
            <a:spLocks noChangeArrowheads="1"/>
          </p:cNvSpPr>
          <p:nvPr/>
        </p:nvSpPr>
        <p:spPr bwMode="auto">
          <a:xfrm>
            <a:off x="5260975" y="4829175"/>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a:ea typeface="宋体" charset="-122"/>
              </a:rPr>
              <a:t>……</a:t>
            </a:r>
          </a:p>
        </p:txBody>
      </p:sp>
      <p:sp>
        <p:nvSpPr>
          <p:cNvPr id="92199" name="AutoShape 41"/>
          <p:cNvSpPr>
            <a:spLocks noChangeArrowheads="1"/>
          </p:cNvSpPr>
          <p:nvPr/>
        </p:nvSpPr>
        <p:spPr bwMode="auto">
          <a:xfrm>
            <a:off x="4530725" y="5449888"/>
            <a:ext cx="3046413" cy="950912"/>
          </a:xfrm>
          <a:prstGeom prst="cloudCallout">
            <a:avLst>
              <a:gd name="adj1" fmla="val -29884"/>
              <a:gd name="adj2" fmla="val -50500"/>
            </a:avLst>
          </a:prstGeom>
          <a:noFill/>
          <a:ln w="12700">
            <a:solidFill>
              <a:schemeClr val="tx1"/>
            </a:solidFill>
            <a:round/>
            <a:headEnd/>
            <a:tailEnd/>
          </a:ln>
          <a:effectLst/>
        </p:spPr>
        <p:txBody>
          <a:bodyPr/>
          <a:lstStyle/>
          <a:p>
            <a:pPr algn="ctr"/>
            <a:r>
              <a:rPr lang="zh-CN" altLang="en-US" sz="1800">
                <a:solidFill>
                  <a:srgbClr val="0000FF"/>
                </a:solidFill>
                <a:latin typeface="Arial" charset="0"/>
                <a:ea typeface="黑体" pitchFamily="49" charset="-122"/>
              </a:rPr>
              <a:t>来自不同外设，由外设硬件直接设置</a:t>
            </a:r>
          </a:p>
        </p:txBody>
      </p:sp>
      <p:sp>
        <p:nvSpPr>
          <p:cNvPr id="92200" name="AutoShape 42"/>
          <p:cNvSpPr>
            <a:spLocks noChangeArrowheads="1"/>
          </p:cNvSpPr>
          <p:nvPr/>
        </p:nvSpPr>
        <p:spPr bwMode="auto">
          <a:xfrm>
            <a:off x="738188" y="5472113"/>
            <a:ext cx="3167062" cy="1093787"/>
          </a:xfrm>
          <a:prstGeom prst="cloudCallout">
            <a:avLst>
              <a:gd name="adj1" fmla="val 74"/>
              <a:gd name="adj2" fmla="val -48986"/>
            </a:avLst>
          </a:prstGeom>
          <a:noFill/>
          <a:ln w="12700">
            <a:solidFill>
              <a:schemeClr val="tx1"/>
            </a:solidFill>
            <a:round/>
            <a:headEnd/>
            <a:tailEnd/>
          </a:ln>
          <a:effectLst/>
        </p:spPr>
        <p:txBody>
          <a:bodyPr/>
          <a:lstStyle/>
          <a:p>
            <a:pPr algn="ctr"/>
            <a:r>
              <a:rPr lang="zh-CN" altLang="en-US" sz="1800">
                <a:solidFill>
                  <a:srgbClr val="D1390F"/>
                </a:solidFill>
                <a:latin typeface="Arial" charset="0"/>
                <a:ea typeface="黑体" pitchFamily="49" charset="-122"/>
              </a:rPr>
              <a:t>来自</a:t>
            </a:r>
            <a:r>
              <a:rPr lang="en-US" altLang="zh-CN" sz="1800">
                <a:solidFill>
                  <a:srgbClr val="D1390F"/>
                </a:solidFill>
                <a:latin typeface="Arial" charset="0"/>
                <a:ea typeface="黑体" pitchFamily="49" charset="-122"/>
              </a:rPr>
              <a:t>CPU</a:t>
            </a:r>
            <a:r>
              <a:rPr lang="zh-CN" altLang="en-US" sz="1800">
                <a:solidFill>
                  <a:srgbClr val="D1390F"/>
                </a:solidFill>
                <a:latin typeface="Arial" charset="0"/>
                <a:ea typeface="黑体" pitchFamily="49" charset="-122"/>
              </a:rPr>
              <a:t>，通过</a:t>
            </a:r>
            <a:r>
              <a:rPr lang="en-US" altLang="zh-CN" sz="1800">
                <a:solidFill>
                  <a:srgbClr val="D1390F"/>
                </a:solidFill>
                <a:latin typeface="Arial" charset="0"/>
                <a:ea typeface="黑体" pitchFamily="49" charset="-122"/>
              </a:rPr>
              <a:t>I/O</a:t>
            </a:r>
            <a:r>
              <a:rPr lang="zh-CN" altLang="en-US" sz="1800">
                <a:solidFill>
                  <a:srgbClr val="D1390F"/>
                </a:solidFill>
                <a:latin typeface="Arial" charset="0"/>
                <a:ea typeface="黑体" pitchFamily="49" charset="-122"/>
              </a:rPr>
              <a:t>指令为其赋值</a:t>
            </a:r>
          </a:p>
        </p:txBody>
      </p:sp>
      <p:sp>
        <p:nvSpPr>
          <p:cNvPr id="92201" name="Text Box 43"/>
          <p:cNvSpPr txBox="1">
            <a:spLocks noChangeArrowheads="1"/>
          </p:cNvSpPr>
          <p:nvPr/>
        </p:nvSpPr>
        <p:spPr bwMode="auto">
          <a:xfrm>
            <a:off x="2438400" y="863600"/>
            <a:ext cx="3933825" cy="379413"/>
          </a:xfrm>
          <a:prstGeom prst="rect">
            <a:avLst/>
          </a:prstGeom>
          <a:noFill/>
          <a:ln w="12700">
            <a:solidFill>
              <a:schemeClr val="tx1"/>
            </a:solidFill>
            <a:miter lim="800000"/>
            <a:headEnd/>
            <a:tailEnd/>
          </a:ln>
          <a:effectLst/>
        </p:spPr>
        <p:txBody>
          <a:bodyPr>
            <a:spAutoFit/>
          </a:bodyPr>
          <a:lstStyle/>
          <a:p>
            <a:pPr>
              <a:spcBef>
                <a:spcPct val="50000"/>
              </a:spcBef>
            </a:pPr>
            <a:r>
              <a:rPr lang="zh-CN" altLang="en-US">
                <a:ea typeface="宋体" charset="-122"/>
              </a:rPr>
              <a:t>                                  </a:t>
            </a:r>
            <a:r>
              <a:rPr lang="en-US" altLang="zh-CN" sz="1800">
                <a:solidFill>
                  <a:srgbClr val="D1390F"/>
                </a:solidFill>
                <a:latin typeface="Arial" charset="0"/>
                <a:ea typeface="宋体" charset="-122"/>
                <a:cs typeface="Arial" charset="0"/>
              </a:rPr>
              <a:t>CPU</a:t>
            </a:r>
          </a:p>
        </p:txBody>
      </p:sp>
      <p:grpSp>
        <p:nvGrpSpPr>
          <p:cNvPr id="3" name="Group 55"/>
          <p:cNvGrpSpPr>
            <a:grpSpLocks/>
          </p:cNvGrpSpPr>
          <p:nvPr/>
        </p:nvGrpSpPr>
        <p:grpSpPr bwMode="auto">
          <a:xfrm>
            <a:off x="1122363" y="1589088"/>
            <a:ext cx="7634287" cy="3884612"/>
            <a:chOff x="685" y="1265"/>
            <a:chExt cx="4846" cy="2492"/>
          </a:xfrm>
        </p:grpSpPr>
        <p:sp>
          <p:nvSpPr>
            <p:cNvPr id="92203" name="Freeform 56"/>
            <p:cNvSpPr>
              <a:spLocks/>
            </p:cNvSpPr>
            <p:nvPr/>
          </p:nvSpPr>
          <p:spPr bwMode="auto">
            <a:xfrm>
              <a:off x="685" y="1265"/>
              <a:ext cx="4244" cy="2384"/>
            </a:xfrm>
            <a:custGeom>
              <a:avLst/>
              <a:gdLst>
                <a:gd name="T0" fmla="*/ 0 w 4563"/>
                <a:gd name="T1" fmla="*/ 88 h 2374"/>
                <a:gd name="T2" fmla="*/ 181 w 4563"/>
                <a:gd name="T3" fmla="*/ 61 h 2374"/>
                <a:gd name="T4" fmla="*/ 693 w 4563"/>
                <a:gd name="T5" fmla="*/ 33 h 2374"/>
                <a:gd name="T6" fmla="*/ 910 w 4563"/>
                <a:gd name="T7" fmla="*/ 6 h 2374"/>
                <a:gd name="T8" fmla="*/ 2009 w 4563"/>
                <a:gd name="T9" fmla="*/ 33 h 2374"/>
                <a:gd name="T10" fmla="*/ 2103 w 4563"/>
                <a:gd name="T11" fmla="*/ 61 h 2374"/>
                <a:gd name="T12" fmla="*/ 2135 w 4563"/>
                <a:gd name="T13" fmla="*/ 79 h 2374"/>
                <a:gd name="T14" fmla="*/ 2229 w 4563"/>
                <a:gd name="T15" fmla="*/ 168 h 2374"/>
                <a:gd name="T16" fmla="*/ 2279 w 4563"/>
                <a:gd name="T17" fmla="*/ 196 h 2374"/>
                <a:gd name="T18" fmla="*/ 2295 w 4563"/>
                <a:gd name="T19" fmla="*/ 205 h 2374"/>
                <a:gd name="T20" fmla="*/ 2345 w 4563"/>
                <a:gd name="T21" fmla="*/ 260 h 2374"/>
                <a:gd name="T22" fmla="*/ 2406 w 4563"/>
                <a:gd name="T23" fmla="*/ 351 h 2374"/>
                <a:gd name="T24" fmla="*/ 2444 w 4563"/>
                <a:gd name="T25" fmla="*/ 431 h 2374"/>
                <a:gd name="T26" fmla="*/ 2468 w 4563"/>
                <a:gd name="T27" fmla="*/ 486 h 2374"/>
                <a:gd name="T28" fmla="*/ 2478 w 4563"/>
                <a:gd name="T29" fmla="*/ 550 h 2374"/>
                <a:gd name="T30" fmla="*/ 2510 w 4563"/>
                <a:gd name="T31" fmla="*/ 703 h 2374"/>
                <a:gd name="T32" fmla="*/ 2533 w 4563"/>
                <a:gd name="T33" fmla="*/ 777 h 2374"/>
                <a:gd name="T34" fmla="*/ 2549 w 4563"/>
                <a:gd name="T35" fmla="*/ 866 h 2374"/>
                <a:gd name="T36" fmla="*/ 2576 w 4563"/>
                <a:gd name="T37" fmla="*/ 930 h 2374"/>
                <a:gd name="T38" fmla="*/ 2593 w 4563"/>
                <a:gd name="T39" fmla="*/ 976 h 2374"/>
                <a:gd name="T40" fmla="*/ 2626 w 4563"/>
                <a:gd name="T41" fmla="*/ 1089 h 2374"/>
                <a:gd name="T42" fmla="*/ 2630 w 4563"/>
                <a:gd name="T43" fmla="*/ 1120 h 2374"/>
                <a:gd name="T44" fmla="*/ 2642 w 4563"/>
                <a:gd name="T45" fmla="*/ 1138 h 2374"/>
                <a:gd name="T46" fmla="*/ 2670 w 4563"/>
                <a:gd name="T47" fmla="*/ 1257 h 2374"/>
                <a:gd name="T48" fmla="*/ 2703 w 4563"/>
                <a:gd name="T49" fmla="*/ 1456 h 2374"/>
                <a:gd name="T50" fmla="*/ 2720 w 4563"/>
                <a:gd name="T51" fmla="*/ 1618 h 2374"/>
                <a:gd name="T52" fmla="*/ 2698 w 4563"/>
                <a:gd name="T53" fmla="*/ 2079 h 2374"/>
                <a:gd name="T54" fmla="*/ 2620 w 4563"/>
                <a:gd name="T55" fmla="*/ 2208 h 2374"/>
                <a:gd name="T56" fmla="*/ 2571 w 4563"/>
                <a:gd name="T57" fmla="*/ 2245 h 2374"/>
                <a:gd name="T58" fmla="*/ 2478 w 4563"/>
                <a:gd name="T59" fmla="*/ 2314 h 2374"/>
                <a:gd name="T60" fmla="*/ 2394 w 4563"/>
                <a:gd name="T61" fmla="*/ 2371 h 2374"/>
                <a:gd name="T62" fmla="*/ 2322 w 4563"/>
                <a:gd name="T63" fmla="*/ 2398 h 2374"/>
                <a:gd name="T64" fmla="*/ 2191 w 4563"/>
                <a:gd name="T65" fmla="*/ 2444 h 2374"/>
                <a:gd name="T66" fmla="*/ 1635 w 4563"/>
                <a:gd name="T67" fmla="*/ 2407 h 2374"/>
                <a:gd name="T68" fmla="*/ 1469 w 4563"/>
                <a:gd name="T69" fmla="*/ 2362 h 2374"/>
                <a:gd name="T70" fmla="*/ 951 w 4563"/>
                <a:gd name="T71" fmla="*/ 2389 h 2374"/>
                <a:gd name="T72" fmla="*/ 452 w 4563"/>
                <a:gd name="T73" fmla="*/ 2343 h 2374"/>
                <a:gd name="T74" fmla="*/ 236 w 4563"/>
                <a:gd name="T75" fmla="*/ 2324 h 2374"/>
                <a:gd name="T76" fmla="*/ 126 w 4563"/>
                <a:gd name="T77" fmla="*/ 2283 h 2374"/>
                <a:gd name="T78" fmla="*/ 77 w 4563"/>
                <a:gd name="T79" fmla="*/ 2254 h 2374"/>
                <a:gd name="T80" fmla="*/ 60 w 4563"/>
                <a:gd name="T81" fmla="*/ 2245 h 2374"/>
                <a:gd name="T82" fmla="*/ 44 w 4563"/>
                <a:gd name="T83" fmla="*/ 2172 h 2374"/>
                <a:gd name="T84" fmla="*/ 66 w 4563"/>
                <a:gd name="T85" fmla="*/ 1909 h 2374"/>
                <a:gd name="T86" fmla="*/ 82 w 4563"/>
                <a:gd name="T87" fmla="*/ 1824 h 2374"/>
                <a:gd name="T88" fmla="*/ 87 w 4563"/>
                <a:gd name="T89" fmla="*/ 1793 h 2374"/>
                <a:gd name="T90" fmla="*/ 56 w 4563"/>
                <a:gd name="T91" fmla="*/ 1383 h 2374"/>
                <a:gd name="T92" fmla="*/ 7 w 4563"/>
                <a:gd name="T93" fmla="*/ 324 h 2374"/>
                <a:gd name="T94" fmla="*/ 0 w 4563"/>
                <a:gd name="T95" fmla="*/ 88 h 23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63" h="2374">
                  <a:moveTo>
                    <a:pt x="0" y="88"/>
                  </a:moveTo>
                  <a:cubicBezTo>
                    <a:pt x="106" y="54"/>
                    <a:pt x="163" y="65"/>
                    <a:pt x="302" y="61"/>
                  </a:cubicBezTo>
                  <a:cubicBezTo>
                    <a:pt x="1173" y="33"/>
                    <a:pt x="665" y="53"/>
                    <a:pt x="1152" y="33"/>
                  </a:cubicBezTo>
                  <a:cubicBezTo>
                    <a:pt x="1255" y="0"/>
                    <a:pt x="1417" y="9"/>
                    <a:pt x="1509" y="6"/>
                  </a:cubicBezTo>
                  <a:cubicBezTo>
                    <a:pt x="2124" y="16"/>
                    <a:pt x="2717" y="28"/>
                    <a:pt x="3337" y="33"/>
                  </a:cubicBezTo>
                  <a:cubicBezTo>
                    <a:pt x="3393" y="39"/>
                    <a:pt x="3439" y="47"/>
                    <a:pt x="3493" y="61"/>
                  </a:cubicBezTo>
                  <a:cubicBezTo>
                    <a:pt x="3512" y="66"/>
                    <a:pt x="3548" y="79"/>
                    <a:pt x="3548" y="79"/>
                  </a:cubicBezTo>
                  <a:cubicBezTo>
                    <a:pt x="3599" y="114"/>
                    <a:pt x="3646" y="138"/>
                    <a:pt x="3703" y="161"/>
                  </a:cubicBezTo>
                  <a:cubicBezTo>
                    <a:pt x="3711" y="164"/>
                    <a:pt x="3767" y="183"/>
                    <a:pt x="3785" y="189"/>
                  </a:cubicBezTo>
                  <a:cubicBezTo>
                    <a:pt x="3794" y="192"/>
                    <a:pt x="3813" y="198"/>
                    <a:pt x="3813" y="198"/>
                  </a:cubicBezTo>
                  <a:cubicBezTo>
                    <a:pt x="3840" y="225"/>
                    <a:pt x="3859" y="241"/>
                    <a:pt x="3895" y="253"/>
                  </a:cubicBezTo>
                  <a:cubicBezTo>
                    <a:pt x="3928" y="286"/>
                    <a:pt x="3963" y="310"/>
                    <a:pt x="3996" y="344"/>
                  </a:cubicBezTo>
                  <a:cubicBezTo>
                    <a:pt x="4019" y="368"/>
                    <a:pt x="4036" y="394"/>
                    <a:pt x="4060" y="417"/>
                  </a:cubicBezTo>
                  <a:cubicBezTo>
                    <a:pt x="4082" y="484"/>
                    <a:pt x="4051" y="403"/>
                    <a:pt x="4096" y="472"/>
                  </a:cubicBezTo>
                  <a:cubicBezTo>
                    <a:pt x="4101" y="480"/>
                    <a:pt x="4112" y="531"/>
                    <a:pt x="4114" y="536"/>
                  </a:cubicBezTo>
                  <a:cubicBezTo>
                    <a:pt x="4128" y="581"/>
                    <a:pt x="4143" y="643"/>
                    <a:pt x="4169" y="682"/>
                  </a:cubicBezTo>
                  <a:cubicBezTo>
                    <a:pt x="4179" y="712"/>
                    <a:pt x="4184" y="733"/>
                    <a:pt x="4206" y="756"/>
                  </a:cubicBezTo>
                  <a:cubicBezTo>
                    <a:pt x="4215" y="783"/>
                    <a:pt x="4215" y="815"/>
                    <a:pt x="4233" y="838"/>
                  </a:cubicBezTo>
                  <a:cubicBezTo>
                    <a:pt x="4245" y="853"/>
                    <a:pt x="4270" y="883"/>
                    <a:pt x="4279" y="902"/>
                  </a:cubicBezTo>
                  <a:cubicBezTo>
                    <a:pt x="4302" y="949"/>
                    <a:pt x="4271" y="911"/>
                    <a:pt x="4306" y="948"/>
                  </a:cubicBezTo>
                  <a:cubicBezTo>
                    <a:pt x="4320" y="985"/>
                    <a:pt x="4339" y="1024"/>
                    <a:pt x="4361" y="1057"/>
                  </a:cubicBezTo>
                  <a:cubicBezTo>
                    <a:pt x="4364" y="1066"/>
                    <a:pt x="4365" y="1077"/>
                    <a:pt x="4370" y="1085"/>
                  </a:cubicBezTo>
                  <a:cubicBezTo>
                    <a:pt x="4375" y="1092"/>
                    <a:pt x="4385" y="1095"/>
                    <a:pt x="4389" y="1103"/>
                  </a:cubicBezTo>
                  <a:cubicBezTo>
                    <a:pt x="4410" y="1144"/>
                    <a:pt x="4409" y="1183"/>
                    <a:pt x="4434" y="1222"/>
                  </a:cubicBezTo>
                  <a:cubicBezTo>
                    <a:pt x="4446" y="1288"/>
                    <a:pt x="4476" y="1349"/>
                    <a:pt x="4489" y="1414"/>
                  </a:cubicBezTo>
                  <a:cubicBezTo>
                    <a:pt x="4499" y="1466"/>
                    <a:pt x="4504" y="1518"/>
                    <a:pt x="4517" y="1569"/>
                  </a:cubicBezTo>
                  <a:cubicBezTo>
                    <a:pt x="4534" y="1710"/>
                    <a:pt x="4563" y="1893"/>
                    <a:pt x="4480" y="2017"/>
                  </a:cubicBezTo>
                  <a:cubicBezTo>
                    <a:pt x="4459" y="2081"/>
                    <a:pt x="4411" y="2116"/>
                    <a:pt x="4352" y="2145"/>
                  </a:cubicBezTo>
                  <a:cubicBezTo>
                    <a:pt x="4327" y="2171"/>
                    <a:pt x="4305" y="2173"/>
                    <a:pt x="4270" y="2182"/>
                  </a:cubicBezTo>
                  <a:cubicBezTo>
                    <a:pt x="4221" y="2218"/>
                    <a:pt x="4172" y="2227"/>
                    <a:pt x="4114" y="2246"/>
                  </a:cubicBezTo>
                  <a:cubicBezTo>
                    <a:pt x="4067" y="2261"/>
                    <a:pt x="4023" y="2285"/>
                    <a:pt x="3977" y="2301"/>
                  </a:cubicBezTo>
                  <a:cubicBezTo>
                    <a:pt x="3940" y="2314"/>
                    <a:pt x="3896" y="2318"/>
                    <a:pt x="3858" y="2328"/>
                  </a:cubicBezTo>
                  <a:cubicBezTo>
                    <a:pt x="3785" y="2348"/>
                    <a:pt x="3714" y="2363"/>
                    <a:pt x="3639" y="2374"/>
                  </a:cubicBezTo>
                  <a:cubicBezTo>
                    <a:pt x="3269" y="2369"/>
                    <a:pt x="3037" y="2372"/>
                    <a:pt x="2716" y="2337"/>
                  </a:cubicBezTo>
                  <a:cubicBezTo>
                    <a:pt x="2622" y="2307"/>
                    <a:pt x="2541" y="2299"/>
                    <a:pt x="2441" y="2292"/>
                  </a:cubicBezTo>
                  <a:cubicBezTo>
                    <a:pt x="2155" y="2301"/>
                    <a:pt x="1868" y="2308"/>
                    <a:pt x="1582" y="2319"/>
                  </a:cubicBezTo>
                  <a:cubicBezTo>
                    <a:pt x="1301" y="2312"/>
                    <a:pt x="1030" y="2287"/>
                    <a:pt x="750" y="2273"/>
                  </a:cubicBezTo>
                  <a:cubicBezTo>
                    <a:pt x="631" y="2267"/>
                    <a:pt x="393" y="2255"/>
                    <a:pt x="393" y="2255"/>
                  </a:cubicBezTo>
                  <a:cubicBezTo>
                    <a:pt x="331" y="2243"/>
                    <a:pt x="270" y="2237"/>
                    <a:pt x="210" y="2218"/>
                  </a:cubicBezTo>
                  <a:cubicBezTo>
                    <a:pt x="182" y="2210"/>
                    <a:pt x="155" y="2200"/>
                    <a:pt x="128" y="2191"/>
                  </a:cubicBezTo>
                  <a:cubicBezTo>
                    <a:pt x="119" y="2188"/>
                    <a:pt x="101" y="2182"/>
                    <a:pt x="101" y="2182"/>
                  </a:cubicBezTo>
                  <a:cubicBezTo>
                    <a:pt x="73" y="2156"/>
                    <a:pt x="73" y="2163"/>
                    <a:pt x="73" y="2109"/>
                  </a:cubicBezTo>
                  <a:cubicBezTo>
                    <a:pt x="73" y="1997"/>
                    <a:pt x="82" y="1946"/>
                    <a:pt x="110" y="1853"/>
                  </a:cubicBezTo>
                  <a:cubicBezTo>
                    <a:pt x="118" y="1825"/>
                    <a:pt x="128" y="1798"/>
                    <a:pt x="137" y="1770"/>
                  </a:cubicBezTo>
                  <a:cubicBezTo>
                    <a:pt x="140" y="1761"/>
                    <a:pt x="146" y="1743"/>
                    <a:pt x="146" y="1743"/>
                  </a:cubicBezTo>
                  <a:cubicBezTo>
                    <a:pt x="140" y="1600"/>
                    <a:pt x="137" y="1475"/>
                    <a:pt x="92" y="1341"/>
                  </a:cubicBezTo>
                  <a:cubicBezTo>
                    <a:pt x="66" y="1007"/>
                    <a:pt x="121" y="641"/>
                    <a:pt x="9" y="317"/>
                  </a:cubicBezTo>
                  <a:cubicBezTo>
                    <a:pt x="19" y="111"/>
                    <a:pt x="46" y="183"/>
                    <a:pt x="0" y="88"/>
                  </a:cubicBezTo>
                  <a:close/>
                </a:path>
              </a:pathLst>
            </a:custGeom>
            <a:solidFill>
              <a:srgbClr val="D1390F">
                <a:alpha val="23921"/>
              </a:srgbClr>
            </a:solidFill>
            <a:ln w="12700" cap="flat" cmpd="sng">
              <a:solidFill>
                <a:srgbClr val="AC2E0C"/>
              </a:solidFill>
              <a:prstDash val="solid"/>
              <a:round/>
              <a:headEnd/>
              <a:tailEnd/>
            </a:ln>
            <a:effectLst/>
          </p:spPr>
          <p:txBody>
            <a:bodyPr/>
            <a:lstStyle/>
            <a:p>
              <a:endParaRPr lang="zh-CN" altLang="en-US"/>
            </a:p>
          </p:txBody>
        </p:sp>
        <p:sp>
          <p:nvSpPr>
            <p:cNvPr id="92204" name="AutoShape 57"/>
            <p:cNvSpPr>
              <a:spLocks/>
            </p:cNvSpPr>
            <p:nvPr/>
          </p:nvSpPr>
          <p:spPr bwMode="auto">
            <a:xfrm>
              <a:off x="4779" y="3565"/>
              <a:ext cx="752" cy="192"/>
            </a:xfrm>
            <a:prstGeom prst="borderCallout2">
              <a:avLst>
                <a:gd name="adj1" fmla="val 37500"/>
                <a:gd name="adj2" fmla="val -6384"/>
                <a:gd name="adj3" fmla="val 37500"/>
                <a:gd name="adj4" fmla="val -16889"/>
                <a:gd name="adj5" fmla="val -59898"/>
                <a:gd name="adj6" fmla="val -17287"/>
              </a:avLst>
            </a:prstGeom>
            <a:noFill/>
            <a:ln w="12700">
              <a:solidFill>
                <a:schemeClr val="tx1"/>
              </a:solidFill>
              <a:miter lim="800000"/>
              <a:headEnd/>
              <a:tailEnd/>
            </a:ln>
            <a:effectLst/>
          </p:spPr>
          <p:txBody>
            <a:bodyPr lIns="0" tIns="0" rIns="0" bIns="0"/>
            <a:lstStyle/>
            <a:p>
              <a:pPr algn="ctr"/>
              <a:r>
                <a:rPr lang="zh-CN" altLang="en-US" sz="1800">
                  <a:solidFill>
                    <a:srgbClr val="D1390F"/>
                  </a:solidFill>
                  <a:ea typeface="黑体" pitchFamily="49" charset="-122"/>
                </a:rPr>
                <a:t>中断控制器</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11188" y="131763"/>
            <a:ext cx="2973387" cy="422275"/>
          </a:xfrm>
        </p:spPr>
        <p:txBody>
          <a:bodyPr/>
          <a:lstStyle/>
          <a:p>
            <a:r>
              <a:rPr lang="zh-CN" altLang="en-US" smtClean="0">
                <a:ea typeface="宋体" charset="-122"/>
              </a:rPr>
              <a:t>多重中断嵌套</a:t>
            </a:r>
          </a:p>
        </p:txBody>
      </p:sp>
      <p:pic>
        <p:nvPicPr>
          <p:cNvPr id="93187" name="Picture 3" descr="中断嵌套"/>
          <p:cNvPicPr>
            <a:picLocks noChangeAspect="1" noChangeArrowheads="1"/>
          </p:cNvPicPr>
          <p:nvPr/>
        </p:nvPicPr>
        <p:blipFill>
          <a:blip r:embed="rId2"/>
          <a:srcRect/>
          <a:stretch>
            <a:fillRect/>
          </a:stretch>
        </p:blipFill>
        <p:spPr bwMode="auto">
          <a:xfrm>
            <a:off x="215900" y="844550"/>
            <a:ext cx="8432800" cy="5029200"/>
          </a:xfrm>
          <a:prstGeom prst="rect">
            <a:avLst/>
          </a:prstGeom>
          <a:noFill/>
          <a:ln w="9525">
            <a:noFill/>
            <a:miter lim="800000"/>
            <a:headEnd/>
            <a:tailEnd/>
          </a:ln>
        </p:spPr>
      </p:pic>
      <p:sp>
        <p:nvSpPr>
          <p:cNvPr id="278534" name="Text Box 6"/>
          <p:cNvSpPr txBox="1">
            <a:spLocks noChangeArrowheads="1"/>
          </p:cNvSpPr>
          <p:nvPr/>
        </p:nvSpPr>
        <p:spPr bwMode="auto">
          <a:xfrm>
            <a:off x="814388" y="5851525"/>
            <a:ext cx="3598862" cy="731838"/>
          </a:xfrm>
          <a:prstGeom prst="rect">
            <a:avLst/>
          </a:prstGeom>
          <a:noFill/>
          <a:ln w="12700">
            <a:noFill/>
            <a:miter lim="800000"/>
            <a:headEnd/>
            <a:tailEnd/>
          </a:ln>
          <a:effectLst/>
        </p:spPr>
        <p:txBody>
          <a:bodyPr>
            <a:spAutoFit/>
          </a:bodyPr>
          <a:lstStyle/>
          <a:p>
            <a:pPr>
              <a:spcBef>
                <a:spcPct val="10000"/>
              </a:spcBef>
            </a:pPr>
            <a:r>
              <a:rPr lang="zh-CN" altLang="en-US" sz="2000">
                <a:solidFill>
                  <a:srgbClr val="D1390F"/>
                </a:solidFill>
                <a:latin typeface="Arial" charset="0"/>
                <a:ea typeface="黑体" pitchFamily="49" charset="-122"/>
              </a:rPr>
              <a:t>中断优先级的顺序是：</a:t>
            </a:r>
          </a:p>
          <a:p>
            <a:pPr>
              <a:spcBef>
                <a:spcPct val="10000"/>
              </a:spcBef>
            </a:pPr>
            <a:r>
              <a:rPr lang="en-US" altLang="zh-CN" sz="2000">
                <a:solidFill>
                  <a:srgbClr val="D1390F"/>
                </a:solidFill>
                <a:latin typeface="Arial" charset="0"/>
                <a:ea typeface="黑体" pitchFamily="49" charset="-122"/>
              </a:rPr>
              <a:t>                  3# </a:t>
            </a:r>
            <a:r>
              <a:rPr lang="en-US" altLang="zh-CN" sz="2000">
                <a:solidFill>
                  <a:srgbClr val="D1390F"/>
                </a:solidFill>
                <a:latin typeface="Arial" charset="0"/>
                <a:ea typeface="黑体" pitchFamily="49" charset="-122"/>
                <a:cs typeface="Times New Roman" pitchFamily="18" charset="0"/>
              </a:rPr>
              <a:t>&gt; 2# </a:t>
            </a:r>
            <a:r>
              <a:rPr lang="en-US" altLang="zh-CN" sz="2000">
                <a:solidFill>
                  <a:srgbClr val="D1390F"/>
                </a:solidFill>
                <a:latin typeface="Arial" charset="0"/>
                <a:ea typeface="黑体" pitchFamily="49" charset="-122"/>
              </a:rPr>
              <a:t>&gt; 1#</a:t>
            </a:r>
          </a:p>
        </p:txBody>
      </p:sp>
      <p:sp>
        <p:nvSpPr>
          <p:cNvPr id="278537" name="Text Box 9"/>
          <p:cNvSpPr txBox="1">
            <a:spLocks noChangeArrowheads="1"/>
          </p:cNvSpPr>
          <p:nvPr/>
        </p:nvSpPr>
        <p:spPr bwMode="auto">
          <a:xfrm>
            <a:off x="4041775" y="5856288"/>
            <a:ext cx="3598863" cy="698500"/>
          </a:xfrm>
          <a:prstGeom prst="rect">
            <a:avLst/>
          </a:prstGeom>
          <a:noFill/>
          <a:ln w="12700">
            <a:noFill/>
            <a:miter lim="800000"/>
            <a:headEnd/>
            <a:tailEnd/>
          </a:ln>
          <a:effectLst/>
        </p:spPr>
        <p:txBody>
          <a:bodyPr>
            <a:spAutoFit/>
          </a:bodyPr>
          <a:lstStyle/>
          <a:p>
            <a:pPr>
              <a:spcBef>
                <a:spcPct val="10000"/>
              </a:spcBef>
            </a:pPr>
            <a:r>
              <a:rPr lang="en-US" altLang="zh-CN" sz="1900">
                <a:solidFill>
                  <a:srgbClr val="D1390F"/>
                </a:solidFill>
                <a:latin typeface="Arial" charset="0"/>
                <a:ea typeface="黑体" pitchFamily="49" charset="-122"/>
              </a:rPr>
              <a:t>1#</a:t>
            </a:r>
            <a:r>
              <a:rPr lang="zh-CN" altLang="en-US" sz="1900">
                <a:solidFill>
                  <a:srgbClr val="D1390F"/>
                </a:solidFill>
                <a:latin typeface="Arial" charset="0"/>
                <a:ea typeface="黑体" pitchFamily="49" charset="-122"/>
              </a:rPr>
              <a:t>对</a:t>
            </a:r>
            <a:r>
              <a:rPr lang="en-US" altLang="zh-CN" sz="1900">
                <a:solidFill>
                  <a:srgbClr val="D1390F"/>
                </a:solidFill>
                <a:latin typeface="Arial" charset="0"/>
                <a:ea typeface="黑体" pitchFamily="49" charset="-122"/>
              </a:rPr>
              <a:t>2#</a:t>
            </a:r>
            <a:r>
              <a:rPr lang="zh-CN" altLang="en-US" sz="1900">
                <a:solidFill>
                  <a:srgbClr val="D1390F"/>
                </a:solidFill>
                <a:latin typeface="Arial" charset="0"/>
                <a:ea typeface="黑体" pitchFamily="49" charset="-122"/>
              </a:rPr>
              <a:t>开放（不屏蔽）</a:t>
            </a:r>
          </a:p>
          <a:p>
            <a:pPr>
              <a:spcBef>
                <a:spcPct val="10000"/>
              </a:spcBef>
            </a:pPr>
            <a:r>
              <a:rPr lang="en-US" altLang="zh-CN" sz="1900">
                <a:solidFill>
                  <a:srgbClr val="D1390F"/>
                </a:solidFill>
                <a:latin typeface="Arial" charset="0"/>
                <a:ea typeface="黑体" pitchFamily="49" charset="-122"/>
              </a:rPr>
              <a:t>2#</a:t>
            </a:r>
            <a:r>
              <a:rPr lang="zh-CN" altLang="en-US" sz="1900">
                <a:solidFill>
                  <a:srgbClr val="D1390F"/>
                </a:solidFill>
                <a:latin typeface="Arial" charset="0"/>
                <a:ea typeface="黑体" pitchFamily="49" charset="-122"/>
              </a:rPr>
              <a:t>对</a:t>
            </a:r>
            <a:r>
              <a:rPr lang="en-US" altLang="zh-CN" sz="1900">
                <a:solidFill>
                  <a:srgbClr val="D1390F"/>
                </a:solidFill>
                <a:latin typeface="Arial" charset="0"/>
                <a:ea typeface="黑体" pitchFamily="49" charset="-122"/>
              </a:rPr>
              <a:t>3#</a:t>
            </a:r>
            <a:r>
              <a:rPr lang="zh-CN" altLang="en-US" sz="1900">
                <a:solidFill>
                  <a:srgbClr val="D1390F"/>
                </a:solidFill>
                <a:latin typeface="Arial" charset="0"/>
                <a:ea typeface="黑体" pitchFamily="49" charset="-122"/>
              </a:rPr>
              <a:t>开放（不屏蔽）</a:t>
            </a:r>
            <a:endParaRPr lang="en-US" altLang="zh-CN" sz="1900">
              <a:solidFill>
                <a:srgbClr val="D1390F"/>
              </a:solidFill>
              <a:latin typeface="Arial"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8534">
                                            <p:txEl>
                                              <p:pRg st="0" end="0"/>
                                            </p:txEl>
                                          </p:spTgt>
                                        </p:tgtEl>
                                        <p:attrNameLst>
                                          <p:attrName>style.visibility</p:attrName>
                                        </p:attrNameLst>
                                      </p:cBhvr>
                                      <p:to>
                                        <p:strVal val="visible"/>
                                      </p:to>
                                    </p:set>
                                    <p:animEffect transition="in" filter="checkerboard(across)">
                                      <p:cBhvr>
                                        <p:cTn id="7" dur="500"/>
                                        <p:tgtEl>
                                          <p:spTgt spid="2785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78534">
                                            <p:txEl>
                                              <p:pRg st="1" end="1"/>
                                            </p:txEl>
                                          </p:spTgt>
                                        </p:tgtEl>
                                        <p:attrNameLst>
                                          <p:attrName>style.visibility</p:attrName>
                                        </p:attrNameLst>
                                      </p:cBhvr>
                                      <p:to>
                                        <p:strVal val="visible"/>
                                      </p:to>
                                    </p:set>
                                    <p:animEffect transition="in" filter="checkerboard(across)">
                                      <p:cBhvr>
                                        <p:cTn id="12" dur="500"/>
                                        <p:tgtEl>
                                          <p:spTgt spid="2785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78537">
                                            <p:txEl>
                                              <p:pRg st="0" end="0"/>
                                            </p:txEl>
                                          </p:spTgt>
                                        </p:tgtEl>
                                        <p:attrNameLst>
                                          <p:attrName>style.visibility</p:attrName>
                                        </p:attrNameLst>
                                      </p:cBhvr>
                                      <p:to>
                                        <p:strVal val="visible"/>
                                      </p:to>
                                    </p:set>
                                    <p:animEffect transition="in" filter="checkerboard(across)">
                                      <p:cBhvr>
                                        <p:cTn id="17" dur="500"/>
                                        <p:tgtEl>
                                          <p:spTgt spid="27853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78537">
                                            <p:txEl>
                                              <p:pRg st="1" end="1"/>
                                            </p:txEl>
                                          </p:spTgt>
                                        </p:tgtEl>
                                        <p:attrNameLst>
                                          <p:attrName>style.visibility</p:attrName>
                                        </p:attrNameLst>
                                      </p:cBhvr>
                                      <p:to>
                                        <p:strVal val="visible"/>
                                      </p:to>
                                    </p:set>
                                    <p:animEffect transition="in" filter="checkerboard(across)">
                                      <p:cBhvr>
                                        <p:cTn id="22" dur="500"/>
                                        <p:tgtEl>
                                          <p:spTgt spid="2785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ea typeface="宋体" charset="-122"/>
              </a:rPr>
              <a:t>中断优先权的动态分配</a:t>
            </a:r>
          </a:p>
        </p:txBody>
      </p:sp>
      <p:sp>
        <p:nvSpPr>
          <p:cNvPr id="94211" name="Rectangle 3"/>
          <p:cNvSpPr>
            <a:spLocks noGrp="1" noChangeArrowheads="1"/>
          </p:cNvSpPr>
          <p:nvPr>
            <p:ph type="body" sz="half" idx="1"/>
          </p:nvPr>
        </p:nvSpPr>
        <p:spPr>
          <a:xfrm>
            <a:off x="206375" y="692150"/>
            <a:ext cx="8547100" cy="1620838"/>
          </a:xfrm>
        </p:spPr>
        <p:txBody>
          <a:bodyPr/>
          <a:lstStyle/>
          <a:p>
            <a:pPr marL="342900" indent="-342900">
              <a:lnSpc>
                <a:spcPct val="100000"/>
              </a:lnSpc>
              <a:spcBef>
                <a:spcPct val="15000"/>
              </a:spcBef>
            </a:pPr>
            <a:r>
              <a:rPr lang="zh-CN" altLang="en-US" sz="2000" smtClean="0">
                <a:ea typeface="黑体" pitchFamily="49" charset="-122"/>
                <a:cs typeface="Arial" charset="0"/>
              </a:rPr>
              <a:t>举例：假定某中断系统有四个中断源，其响应优先级为</a:t>
            </a:r>
            <a:r>
              <a:rPr lang="en-US" altLang="zh-CN" sz="2000" smtClean="0">
                <a:ea typeface="黑体" pitchFamily="49" charset="-122"/>
                <a:cs typeface="Arial" charset="0"/>
              </a:rPr>
              <a:t>1&gt;2&gt;3&gt;4</a:t>
            </a:r>
            <a:r>
              <a:rPr lang="zh-CN" altLang="en-US" sz="2000" smtClean="0">
                <a:ea typeface="黑体" pitchFamily="49" charset="-122"/>
                <a:cs typeface="Arial" charset="0"/>
              </a:rPr>
              <a:t>。假定在用户程序时同时发生</a:t>
            </a:r>
            <a:r>
              <a:rPr lang="en-US" altLang="zh-CN" sz="2000" smtClean="0">
                <a:ea typeface="黑体" pitchFamily="49" charset="-122"/>
                <a:cs typeface="Arial" charset="0"/>
              </a:rPr>
              <a:t>1</a:t>
            </a:r>
            <a:r>
              <a:rPr lang="zh-CN" altLang="en-US" sz="2000" smtClean="0">
                <a:ea typeface="黑体" pitchFamily="49" charset="-122"/>
                <a:cs typeface="Arial" charset="0"/>
              </a:rPr>
              <a:t>、</a:t>
            </a:r>
            <a:r>
              <a:rPr lang="en-US" altLang="zh-CN" sz="2000" smtClean="0">
                <a:ea typeface="黑体" pitchFamily="49" charset="-122"/>
                <a:cs typeface="Arial" charset="0"/>
              </a:rPr>
              <a:t>3</a:t>
            </a:r>
            <a:r>
              <a:rPr lang="zh-CN" altLang="en-US" sz="2000" smtClean="0">
                <a:ea typeface="黑体" pitchFamily="49" charset="-122"/>
                <a:cs typeface="Arial" charset="0"/>
              </a:rPr>
              <a:t>、和</a:t>
            </a:r>
            <a:r>
              <a:rPr lang="en-US" altLang="zh-CN" sz="2000" smtClean="0">
                <a:ea typeface="黑体" pitchFamily="49" charset="-122"/>
                <a:cs typeface="Arial" charset="0"/>
              </a:rPr>
              <a:t>4</a:t>
            </a:r>
            <a:r>
              <a:rPr lang="zh-CN" altLang="en-US" sz="2000" smtClean="0">
                <a:ea typeface="黑体" pitchFamily="49" charset="-122"/>
                <a:cs typeface="Arial" charset="0"/>
              </a:rPr>
              <a:t>级中断请求，执行</a:t>
            </a:r>
            <a:r>
              <a:rPr lang="en-US" altLang="zh-CN" sz="2000" smtClean="0">
                <a:ea typeface="黑体" pitchFamily="49" charset="-122"/>
                <a:cs typeface="Arial" charset="0"/>
              </a:rPr>
              <a:t>3</a:t>
            </a:r>
            <a:r>
              <a:rPr lang="zh-CN" altLang="en-US" sz="2000" smtClean="0">
                <a:ea typeface="黑体" pitchFamily="49" charset="-122"/>
                <a:cs typeface="Arial" charset="0"/>
              </a:rPr>
              <a:t>级中断服务程序时发生</a:t>
            </a:r>
            <a:r>
              <a:rPr lang="en-US" altLang="zh-CN" sz="2000" smtClean="0">
                <a:ea typeface="黑体" pitchFamily="49" charset="-122"/>
                <a:cs typeface="Arial" charset="0"/>
              </a:rPr>
              <a:t>2</a:t>
            </a:r>
            <a:r>
              <a:rPr lang="zh-CN" altLang="en-US" sz="2000" smtClean="0">
                <a:ea typeface="黑体" pitchFamily="49" charset="-122"/>
                <a:cs typeface="Arial" charset="0"/>
              </a:rPr>
              <a:t>级中断请求。分别写出处理优先级为</a:t>
            </a:r>
            <a:r>
              <a:rPr lang="en-US" altLang="zh-CN" sz="2000" smtClean="0">
                <a:ea typeface="黑体" pitchFamily="49" charset="-122"/>
                <a:cs typeface="Arial" charset="0"/>
              </a:rPr>
              <a:t>1&gt;2&gt;3&gt;4</a:t>
            </a:r>
            <a:r>
              <a:rPr lang="zh-CN" altLang="en-US" sz="2000" smtClean="0">
                <a:ea typeface="黑体" pitchFamily="49" charset="-122"/>
                <a:cs typeface="Arial" charset="0"/>
              </a:rPr>
              <a:t>和</a:t>
            </a:r>
            <a:r>
              <a:rPr lang="en-US" altLang="zh-CN" sz="2000" smtClean="0">
                <a:ea typeface="黑体" pitchFamily="49" charset="-122"/>
                <a:cs typeface="Arial" charset="0"/>
              </a:rPr>
              <a:t>1&gt;4&gt;3&gt;2</a:t>
            </a:r>
            <a:r>
              <a:rPr lang="zh-CN" altLang="en-US" sz="2000" smtClean="0">
                <a:ea typeface="黑体" pitchFamily="49" charset="-122"/>
                <a:cs typeface="Arial" charset="0"/>
              </a:rPr>
              <a:t>时各中断的屏蔽字及</a:t>
            </a:r>
            <a:r>
              <a:rPr lang="en-US" altLang="zh-CN" sz="2000" smtClean="0">
                <a:ea typeface="黑体" pitchFamily="49" charset="-122"/>
                <a:cs typeface="Arial" charset="0"/>
              </a:rPr>
              <a:t>CPU</a:t>
            </a:r>
            <a:r>
              <a:rPr lang="zh-CN" altLang="en-US" sz="2000" smtClean="0">
                <a:ea typeface="黑体" pitchFamily="49" charset="-122"/>
                <a:cs typeface="Arial" charset="0"/>
              </a:rPr>
              <a:t>完成中断处理的过程。</a:t>
            </a:r>
          </a:p>
          <a:p>
            <a:pPr marL="342900" indent="-342900">
              <a:lnSpc>
                <a:spcPct val="100000"/>
              </a:lnSpc>
              <a:spcBef>
                <a:spcPct val="15000"/>
              </a:spcBef>
              <a:buFontTx/>
              <a:buNone/>
            </a:pPr>
            <a:r>
              <a:rPr lang="en-US" altLang="zh-CN" sz="2000" smtClean="0">
                <a:solidFill>
                  <a:srgbClr val="3333CC"/>
                </a:solidFill>
                <a:ea typeface="黑体" pitchFamily="49" charset="-122"/>
                <a:cs typeface="Arial" charset="0"/>
              </a:rPr>
              <a:t>     (1) </a:t>
            </a:r>
            <a:r>
              <a:rPr lang="zh-CN" altLang="en-US" sz="2000" smtClean="0">
                <a:solidFill>
                  <a:srgbClr val="3333CC"/>
                </a:solidFill>
                <a:ea typeface="黑体" pitchFamily="49" charset="-122"/>
                <a:cs typeface="Arial" charset="0"/>
              </a:rPr>
              <a:t>中断处理优先级为</a:t>
            </a:r>
            <a:r>
              <a:rPr lang="en-US" altLang="zh-CN" sz="2000" smtClean="0">
                <a:solidFill>
                  <a:srgbClr val="3333CC"/>
                </a:solidFill>
                <a:ea typeface="黑体" pitchFamily="49" charset="-122"/>
                <a:cs typeface="Arial" charset="0"/>
              </a:rPr>
              <a:t>1&gt;2&gt;3&gt;4</a:t>
            </a:r>
            <a:r>
              <a:rPr lang="zh-CN" altLang="en-US" sz="2000" smtClean="0">
                <a:solidFill>
                  <a:srgbClr val="3333CC"/>
                </a:solidFill>
                <a:ea typeface="黑体" pitchFamily="49" charset="-122"/>
                <a:cs typeface="Arial" charset="0"/>
              </a:rPr>
              <a:t>时：</a:t>
            </a:r>
          </a:p>
        </p:txBody>
      </p:sp>
      <p:pic>
        <p:nvPicPr>
          <p:cNvPr id="279556" name="Picture 4" descr="中断屏蔽字1"/>
          <p:cNvPicPr>
            <a:picLocks noChangeAspect="1" noChangeArrowheads="1"/>
          </p:cNvPicPr>
          <p:nvPr/>
        </p:nvPicPr>
        <p:blipFill>
          <a:blip r:embed="rId2"/>
          <a:srcRect/>
          <a:stretch>
            <a:fillRect/>
          </a:stretch>
        </p:blipFill>
        <p:spPr bwMode="auto">
          <a:xfrm>
            <a:off x="227013" y="2535238"/>
            <a:ext cx="8507412" cy="39100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9556"/>
                                        </p:tgtEl>
                                        <p:attrNameLst>
                                          <p:attrName>style.visibility</p:attrName>
                                        </p:attrNameLst>
                                      </p:cBhvr>
                                      <p:to>
                                        <p:strVal val="visible"/>
                                      </p:to>
                                    </p:set>
                                    <p:animEffect transition="in" filter="blinds(horizontal)">
                                      <p:cBhvr>
                                        <p:cTn id="7" dur="500"/>
                                        <p:tgtEl>
                                          <p:spTgt spid="27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smtClean="0">
                <a:ea typeface="宋体" charset="-122"/>
              </a:rPr>
              <a:t>中断优先权的动态分配</a:t>
            </a:r>
          </a:p>
        </p:txBody>
      </p:sp>
      <p:sp>
        <p:nvSpPr>
          <p:cNvPr id="95235" name="Rectangle 3"/>
          <p:cNvSpPr>
            <a:spLocks noGrp="1" noChangeArrowheads="1"/>
          </p:cNvSpPr>
          <p:nvPr>
            <p:ph type="body" sz="half" idx="1"/>
          </p:nvPr>
        </p:nvSpPr>
        <p:spPr>
          <a:xfrm>
            <a:off x="220663" y="660400"/>
            <a:ext cx="8547100" cy="1620838"/>
          </a:xfrm>
        </p:spPr>
        <p:txBody>
          <a:bodyPr/>
          <a:lstStyle/>
          <a:p>
            <a:pPr marL="342900" indent="-342900">
              <a:lnSpc>
                <a:spcPct val="100000"/>
              </a:lnSpc>
              <a:spcBef>
                <a:spcPct val="15000"/>
              </a:spcBef>
            </a:pPr>
            <a:r>
              <a:rPr lang="zh-CN" altLang="en-US" sz="2000" smtClean="0">
                <a:ea typeface="黑体" pitchFamily="49" charset="-122"/>
                <a:cs typeface="Arial" charset="0"/>
              </a:rPr>
              <a:t>举例：假定某中断系统有四个中断源，其响应优先级为</a:t>
            </a:r>
            <a:r>
              <a:rPr lang="en-US" altLang="zh-CN" sz="2000" smtClean="0">
                <a:ea typeface="黑体" pitchFamily="49" charset="-122"/>
                <a:cs typeface="Arial" charset="0"/>
              </a:rPr>
              <a:t>1&gt;2&gt;3&gt;4</a:t>
            </a:r>
            <a:r>
              <a:rPr lang="zh-CN" altLang="en-US" sz="2000" smtClean="0">
                <a:ea typeface="黑体" pitchFamily="49" charset="-122"/>
                <a:cs typeface="Arial" charset="0"/>
              </a:rPr>
              <a:t>。假定在用户程序时同时发生</a:t>
            </a:r>
            <a:r>
              <a:rPr lang="en-US" altLang="zh-CN" sz="2000" smtClean="0">
                <a:ea typeface="黑体" pitchFamily="49" charset="-122"/>
                <a:cs typeface="Arial" charset="0"/>
              </a:rPr>
              <a:t>1</a:t>
            </a:r>
            <a:r>
              <a:rPr lang="zh-CN" altLang="en-US" sz="2000" smtClean="0">
                <a:ea typeface="黑体" pitchFamily="49" charset="-122"/>
                <a:cs typeface="Arial" charset="0"/>
              </a:rPr>
              <a:t>、</a:t>
            </a:r>
            <a:r>
              <a:rPr lang="en-US" altLang="zh-CN" sz="2000" smtClean="0">
                <a:ea typeface="黑体" pitchFamily="49" charset="-122"/>
                <a:cs typeface="Arial" charset="0"/>
              </a:rPr>
              <a:t>3</a:t>
            </a:r>
            <a:r>
              <a:rPr lang="zh-CN" altLang="en-US" sz="2000" smtClean="0">
                <a:ea typeface="黑体" pitchFamily="49" charset="-122"/>
                <a:cs typeface="Arial" charset="0"/>
              </a:rPr>
              <a:t>、和</a:t>
            </a:r>
            <a:r>
              <a:rPr lang="en-US" altLang="zh-CN" sz="2000" smtClean="0">
                <a:ea typeface="黑体" pitchFamily="49" charset="-122"/>
                <a:cs typeface="Arial" charset="0"/>
              </a:rPr>
              <a:t>4</a:t>
            </a:r>
            <a:r>
              <a:rPr lang="zh-CN" altLang="en-US" sz="2000" smtClean="0">
                <a:ea typeface="黑体" pitchFamily="49" charset="-122"/>
                <a:cs typeface="Arial" charset="0"/>
              </a:rPr>
              <a:t>级中断请求，执行</a:t>
            </a:r>
            <a:r>
              <a:rPr lang="en-US" altLang="zh-CN" sz="2000" smtClean="0">
                <a:ea typeface="黑体" pitchFamily="49" charset="-122"/>
                <a:cs typeface="Arial" charset="0"/>
              </a:rPr>
              <a:t>3</a:t>
            </a:r>
            <a:r>
              <a:rPr lang="zh-CN" altLang="en-US" sz="2000" smtClean="0">
                <a:ea typeface="黑体" pitchFamily="49" charset="-122"/>
                <a:cs typeface="Arial" charset="0"/>
              </a:rPr>
              <a:t>级中断服务程序时发生</a:t>
            </a:r>
            <a:r>
              <a:rPr lang="en-US" altLang="zh-CN" sz="2000" smtClean="0">
                <a:ea typeface="黑体" pitchFamily="49" charset="-122"/>
                <a:cs typeface="Arial" charset="0"/>
              </a:rPr>
              <a:t>2</a:t>
            </a:r>
            <a:r>
              <a:rPr lang="zh-CN" altLang="en-US" sz="2000" smtClean="0">
                <a:ea typeface="黑体" pitchFamily="49" charset="-122"/>
                <a:cs typeface="Arial" charset="0"/>
              </a:rPr>
              <a:t>级中断请求。分别写出处理优先级为</a:t>
            </a:r>
            <a:r>
              <a:rPr lang="en-US" altLang="zh-CN" sz="2000" smtClean="0">
                <a:ea typeface="黑体" pitchFamily="49" charset="-122"/>
                <a:cs typeface="Arial" charset="0"/>
              </a:rPr>
              <a:t>1&gt;2&gt;3&gt;4</a:t>
            </a:r>
            <a:r>
              <a:rPr lang="zh-CN" altLang="en-US" sz="2000" smtClean="0">
                <a:ea typeface="黑体" pitchFamily="49" charset="-122"/>
                <a:cs typeface="Arial" charset="0"/>
              </a:rPr>
              <a:t>和</a:t>
            </a:r>
            <a:r>
              <a:rPr lang="en-US" altLang="zh-CN" sz="2000" smtClean="0">
                <a:ea typeface="黑体" pitchFamily="49" charset="-122"/>
                <a:cs typeface="Arial" charset="0"/>
              </a:rPr>
              <a:t>1&gt;4&gt;3&gt;2</a:t>
            </a:r>
            <a:r>
              <a:rPr lang="zh-CN" altLang="en-US" sz="2000" smtClean="0">
                <a:ea typeface="黑体" pitchFamily="49" charset="-122"/>
                <a:cs typeface="Arial" charset="0"/>
              </a:rPr>
              <a:t>时各中断的屏蔽字及</a:t>
            </a:r>
            <a:r>
              <a:rPr lang="en-US" altLang="zh-CN" sz="2000" smtClean="0">
                <a:ea typeface="黑体" pitchFamily="49" charset="-122"/>
                <a:cs typeface="Arial" charset="0"/>
              </a:rPr>
              <a:t>CPU</a:t>
            </a:r>
            <a:r>
              <a:rPr lang="zh-CN" altLang="en-US" sz="2000" smtClean="0">
                <a:ea typeface="黑体" pitchFamily="49" charset="-122"/>
                <a:cs typeface="Arial" charset="0"/>
              </a:rPr>
              <a:t>完成中断处理的过程。</a:t>
            </a:r>
          </a:p>
          <a:p>
            <a:pPr marL="342900" indent="-342900">
              <a:lnSpc>
                <a:spcPct val="100000"/>
              </a:lnSpc>
              <a:spcBef>
                <a:spcPct val="15000"/>
              </a:spcBef>
              <a:buFontTx/>
              <a:buNone/>
            </a:pPr>
            <a:r>
              <a:rPr lang="en-US" altLang="zh-CN" sz="2000" smtClean="0">
                <a:solidFill>
                  <a:srgbClr val="3333CC"/>
                </a:solidFill>
                <a:ea typeface="黑体" pitchFamily="49" charset="-122"/>
                <a:cs typeface="Arial" charset="0"/>
              </a:rPr>
              <a:t>     (1) </a:t>
            </a:r>
            <a:r>
              <a:rPr lang="zh-CN" altLang="en-US" sz="2000" smtClean="0">
                <a:solidFill>
                  <a:srgbClr val="3333CC"/>
                </a:solidFill>
                <a:ea typeface="黑体" pitchFamily="49" charset="-122"/>
                <a:cs typeface="Arial" charset="0"/>
              </a:rPr>
              <a:t>中断处理优先级为</a:t>
            </a:r>
            <a:r>
              <a:rPr lang="en-US" altLang="zh-CN" sz="2000" smtClean="0">
                <a:solidFill>
                  <a:srgbClr val="3333CC"/>
                </a:solidFill>
                <a:ea typeface="黑体" pitchFamily="49" charset="-122"/>
                <a:cs typeface="Arial" charset="0"/>
              </a:rPr>
              <a:t>1&gt;2&gt;3&gt;4</a:t>
            </a:r>
            <a:r>
              <a:rPr lang="zh-CN" altLang="en-US" sz="2000" smtClean="0">
                <a:solidFill>
                  <a:srgbClr val="3333CC"/>
                </a:solidFill>
                <a:ea typeface="黑体" pitchFamily="49" charset="-122"/>
                <a:cs typeface="Arial" charset="0"/>
              </a:rPr>
              <a:t>时：</a:t>
            </a:r>
          </a:p>
        </p:txBody>
      </p:sp>
      <p:pic>
        <p:nvPicPr>
          <p:cNvPr id="672773" name="Picture 5" descr="CPU运动轨迹1"/>
          <p:cNvPicPr>
            <a:picLocks noGrp="1" noChangeAspect="1" noChangeArrowheads="1"/>
          </p:cNvPicPr>
          <p:nvPr>
            <p:ph sz="half" idx="2"/>
          </p:nvPr>
        </p:nvPicPr>
        <p:blipFill>
          <a:blip r:embed="rId2"/>
          <a:srcRect/>
          <a:stretch>
            <a:fillRect/>
          </a:stretch>
        </p:blipFill>
        <p:spPr>
          <a:xfrm>
            <a:off x="309563" y="2392363"/>
            <a:ext cx="8588375" cy="4276725"/>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2773"/>
                                        </p:tgtEl>
                                        <p:attrNameLst>
                                          <p:attrName>style.visibility</p:attrName>
                                        </p:attrNameLst>
                                      </p:cBhvr>
                                      <p:to>
                                        <p:strVal val="visible"/>
                                      </p:to>
                                    </p:set>
                                    <p:animEffect transition="in" filter="blinds(horizontal)">
                                      <p:cBhvr>
                                        <p:cTn id="7" dur="500"/>
                                        <p:tgtEl>
                                          <p:spTgt spid="67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latin typeface="宋体" panose="02010600030101010101" pitchFamily="2" charset="-122"/>
                <a:ea typeface="宋体" panose="02010600030101010101" pitchFamily="2" charset="-122"/>
              </a:rPr>
              <a:t>常用外部设备</a:t>
            </a:r>
          </a:p>
        </p:txBody>
      </p:sp>
      <p:sp>
        <p:nvSpPr>
          <p:cNvPr id="11267" name="Rectangle 3"/>
          <p:cNvSpPr>
            <a:spLocks noGrp="1" noChangeArrowheads="1"/>
          </p:cNvSpPr>
          <p:nvPr>
            <p:ph type="body" idx="1"/>
          </p:nvPr>
        </p:nvSpPr>
        <p:spPr>
          <a:xfrm>
            <a:off x="736600" y="793750"/>
            <a:ext cx="7894638" cy="5524500"/>
          </a:xfrm>
        </p:spPr>
        <p:txBody>
          <a:bodyPr/>
          <a:lstStyle/>
          <a:p>
            <a:pPr marL="342900" indent="-342900">
              <a:lnSpc>
                <a:spcPct val="110000"/>
              </a:lnSpc>
            </a:pPr>
            <a:r>
              <a:rPr lang="zh-CN" altLang="en-US" sz="2000" dirty="0" smtClean="0">
                <a:ea typeface="黑体" panose="02010609060101010101" pitchFamily="49" charset="-122"/>
              </a:rPr>
              <a:t>输入设备：</a:t>
            </a:r>
          </a:p>
          <a:p>
            <a:pPr marL="742950" lvl="1" indent="-285750">
              <a:lnSpc>
                <a:spcPct val="110000"/>
              </a:lnSpc>
            </a:pPr>
            <a:r>
              <a:rPr lang="zh-CN" altLang="en-US" sz="2000" dirty="0" smtClean="0">
                <a:ea typeface="黑体" panose="02010609060101010101" pitchFamily="49" charset="-122"/>
              </a:rPr>
              <a:t>键盘、触摸屏</a:t>
            </a:r>
          </a:p>
          <a:p>
            <a:pPr marL="742950" lvl="1" indent="-285750">
              <a:lnSpc>
                <a:spcPct val="110000"/>
              </a:lnSpc>
            </a:pPr>
            <a:r>
              <a:rPr lang="zh-CN" altLang="en-US" sz="2000" dirty="0" smtClean="0">
                <a:ea typeface="黑体" panose="02010609060101010101" pitchFamily="49" charset="-122"/>
              </a:rPr>
              <a:t>图形输入设备</a:t>
            </a:r>
            <a:r>
              <a:rPr lang="en-US" altLang="zh-CN" sz="2000" dirty="0" smtClean="0">
                <a:ea typeface="黑体" panose="02010609060101010101" pitchFamily="49" charset="-122"/>
              </a:rPr>
              <a:t>(</a:t>
            </a:r>
            <a:r>
              <a:rPr lang="zh-CN" altLang="en-US" sz="2000" dirty="0" smtClean="0">
                <a:ea typeface="黑体" panose="02010609060101010101" pitchFamily="49" charset="-122"/>
              </a:rPr>
              <a:t>鼠标、图形板、跟踪球、操纵杆、光笔</a:t>
            </a:r>
            <a:r>
              <a:rPr lang="en-US" altLang="zh-CN" sz="2000" dirty="0" smtClean="0">
                <a:ea typeface="黑体" panose="02010609060101010101" pitchFamily="49" charset="-122"/>
              </a:rPr>
              <a:t>)</a:t>
            </a:r>
          </a:p>
          <a:p>
            <a:pPr marL="742950" lvl="1" indent="-285750">
              <a:lnSpc>
                <a:spcPct val="110000"/>
              </a:lnSpc>
            </a:pPr>
            <a:r>
              <a:rPr lang="zh-CN" altLang="en-US" sz="2000" dirty="0" smtClean="0">
                <a:ea typeface="黑体" panose="02010609060101010101" pitchFamily="49" charset="-122"/>
              </a:rPr>
              <a:t>图像输入设备</a:t>
            </a:r>
            <a:r>
              <a:rPr lang="en-US" altLang="zh-CN" sz="2000" dirty="0" smtClean="0">
                <a:ea typeface="黑体" panose="02010609060101010101" pitchFamily="49" charset="-122"/>
              </a:rPr>
              <a:t>(</a:t>
            </a:r>
            <a:r>
              <a:rPr lang="zh-CN" altLang="en-US" sz="2000" dirty="0" smtClean="0">
                <a:ea typeface="黑体" panose="02010609060101010101" pitchFamily="49" charset="-122"/>
              </a:rPr>
              <a:t>摄像机、扫描仪、传真机</a:t>
            </a:r>
            <a:r>
              <a:rPr lang="en-US" altLang="zh-CN" sz="2000" dirty="0" smtClean="0">
                <a:ea typeface="黑体" panose="02010609060101010101" pitchFamily="49" charset="-122"/>
              </a:rPr>
              <a:t>)</a:t>
            </a:r>
          </a:p>
          <a:p>
            <a:pPr marL="742950" lvl="1" indent="-285750">
              <a:lnSpc>
                <a:spcPct val="110000"/>
              </a:lnSpc>
            </a:pPr>
            <a:r>
              <a:rPr lang="zh-CN" altLang="en-US" sz="2000" dirty="0" smtClean="0">
                <a:ea typeface="黑体" panose="02010609060101010101" pitchFamily="49" charset="-122"/>
              </a:rPr>
              <a:t>条形码阅读机、光学字符识别设备</a:t>
            </a:r>
            <a:r>
              <a:rPr lang="en-US" altLang="zh-CN" sz="2000" dirty="0" smtClean="0">
                <a:ea typeface="黑体" panose="02010609060101010101" pitchFamily="49" charset="-122"/>
              </a:rPr>
              <a:t>(OCR)</a:t>
            </a:r>
          </a:p>
          <a:p>
            <a:pPr marL="742950" lvl="1" indent="-285750">
              <a:lnSpc>
                <a:spcPct val="110000"/>
              </a:lnSpc>
            </a:pPr>
            <a:r>
              <a:rPr lang="zh-CN" altLang="en-US" sz="2000" dirty="0" smtClean="0">
                <a:ea typeface="黑体" panose="02010609060101010101" pitchFamily="49" charset="-122"/>
              </a:rPr>
              <a:t>音、视频输入设备</a:t>
            </a:r>
          </a:p>
          <a:p>
            <a:pPr marL="342900" indent="-342900">
              <a:lnSpc>
                <a:spcPct val="110000"/>
              </a:lnSpc>
            </a:pPr>
            <a:r>
              <a:rPr lang="zh-CN" altLang="en-US" sz="2000" dirty="0" smtClean="0">
                <a:ea typeface="黑体" panose="02010609060101010101" pitchFamily="49" charset="-122"/>
              </a:rPr>
              <a:t>输出设备：</a:t>
            </a:r>
          </a:p>
          <a:p>
            <a:pPr marL="742950" lvl="1" indent="-285750">
              <a:lnSpc>
                <a:spcPct val="110000"/>
              </a:lnSpc>
            </a:pPr>
            <a:r>
              <a:rPr lang="zh-CN" altLang="en-US" sz="2000" dirty="0" smtClean="0">
                <a:ea typeface="黑体" panose="02010609060101010101" pitchFamily="49" charset="-122"/>
              </a:rPr>
              <a:t>显示器</a:t>
            </a:r>
            <a:r>
              <a:rPr lang="en-US" altLang="zh-CN" sz="2000" dirty="0" smtClean="0">
                <a:ea typeface="黑体" panose="02010609060101010101" pitchFamily="49" charset="-122"/>
              </a:rPr>
              <a:t>(</a:t>
            </a:r>
            <a:r>
              <a:rPr lang="zh-CN" altLang="en-US" sz="2000" dirty="0" smtClean="0">
                <a:ea typeface="黑体" panose="02010609060101010101" pitchFamily="49" charset="-122"/>
              </a:rPr>
              <a:t>字符、汉字、图形、图像</a:t>
            </a:r>
            <a:r>
              <a:rPr lang="en-US" altLang="zh-CN" sz="2000" dirty="0" smtClean="0">
                <a:ea typeface="黑体" panose="02010609060101010101" pitchFamily="49" charset="-122"/>
              </a:rPr>
              <a:t>)</a:t>
            </a:r>
          </a:p>
          <a:p>
            <a:pPr marL="742950" lvl="1" indent="-285750">
              <a:lnSpc>
                <a:spcPct val="110000"/>
              </a:lnSpc>
            </a:pPr>
            <a:r>
              <a:rPr lang="zh-CN" altLang="en-US" sz="2000" dirty="0" smtClean="0">
                <a:ea typeface="黑体" panose="02010609060101010101" pitchFamily="49" charset="-122"/>
              </a:rPr>
              <a:t>打印设备</a:t>
            </a:r>
            <a:r>
              <a:rPr lang="en-US" altLang="zh-CN" sz="2000" dirty="0" smtClean="0">
                <a:ea typeface="黑体" panose="02010609060101010101" pitchFamily="49" charset="-122"/>
              </a:rPr>
              <a:t>(</a:t>
            </a:r>
            <a:r>
              <a:rPr lang="zh-CN" altLang="en-US" sz="2000" dirty="0" smtClean="0">
                <a:ea typeface="黑体" panose="02010609060101010101" pitchFamily="49" charset="-122"/>
              </a:rPr>
              <a:t>点阵、激光、喷墨</a:t>
            </a:r>
            <a:r>
              <a:rPr lang="en-US" altLang="zh-CN" sz="2000" dirty="0" smtClean="0">
                <a:ea typeface="黑体" panose="02010609060101010101" pitchFamily="49" charset="-122"/>
              </a:rPr>
              <a:t>)</a:t>
            </a:r>
          </a:p>
          <a:p>
            <a:pPr marL="742950" lvl="1" indent="-285750">
              <a:lnSpc>
                <a:spcPct val="110000"/>
              </a:lnSpc>
            </a:pPr>
            <a:r>
              <a:rPr lang="zh-CN" altLang="en-US" sz="2000" dirty="0" smtClean="0">
                <a:ea typeface="黑体" panose="02010609060101010101" pitchFamily="49" charset="-122"/>
              </a:rPr>
              <a:t>绘图仪 </a:t>
            </a:r>
            <a:r>
              <a:rPr lang="en-US" altLang="zh-CN" sz="2000" dirty="0" smtClean="0">
                <a:ea typeface="黑体" panose="02010609060101010101" pitchFamily="49" charset="-122"/>
              </a:rPr>
              <a:t>(</a:t>
            </a:r>
            <a:r>
              <a:rPr lang="zh-CN" altLang="en-US" sz="2000" dirty="0" smtClean="0">
                <a:ea typeface="黑体" panose="02010609060101010101" pitchFamily="49" charset="-122"/>
              </a:rPr>
              <a:t>平板式、滚筒式</a:t>
            </a:r>
            <a:r>
              <a:rPr lang="en-US" altLang="zh-CN" sz="2000" dirty="0" smtClean="0">
                <a:ea typeface="黑体" panose="02010609060101010101" pitchFamily="49" charset="-122"/>
              </a:rPr>
              <a:t>)</a:t>
            </a:r>
          </a:p>
          <a:p>
            <a:pPr marL="742950" lvl="1" indent="-285750">
              <a:lnSpc>
                <a:spcPct val="110000"/>
              </a:lnSpc>
            </a:pPr>
            <a:r>
              <a:rPr lang="zh-CN" altLang="en-US" sz="2000" dirty="0" smtClean="0">
                <a:ea typeface="黑体" panose="02010609060101010101" pitchFamily="49" charset="-122"/>
              </a:rPr>
              <a:t>声音输出设备</a:t>
            </a:r>
          </a:p>
          <a:p>
            <a:pPr marL="342900" indent="-342900">
              <a:lnSpc>
                <a:spcPct val="110000"/>
              </a:lnSpc>
            </a:pPr>
            <a:r>
              <a:rPr lang="zh-CN" altLang="en-US" sz="2000" dirty="0" smtClean="0">
                <a:ea typeface="黑体" panose="02010609060101010101" pitchFamily="49" charset="-122"/>
              </a:rPr>
              <a:t>其它：</a:t>
            </a:r>
          </a:p>
          <a:p>
            <a:pPr marL="742950" lvl="1" indent="-285750">
              <a:lnSpc>
                <a:spcPct val="110000"/>
              </a:lnSpc>
            </a:pPr>
            <a:r>
              <a:rPr lang="zh-CN" altLang="en-US" sz="2000" dirty="0" smtClean="0">
                <a:ea typeface="黑体" panose="02010609060101010101" pitchFamily="49" charset="-122"/>
              </a:rPr>
              <a:t>终端设备</a:t>
            </a:r>
            <a:r>
              <a:rPr lang="en-US" altLang="zh-CN" sz="2000" dirty="0" smtClean="0">
                <a:ea typeface="黑体" panose="02010609060101010101" pitchFamily="49" charset="-122"/>
              </a:rPr>
              <a:t>(</a:t>
            </a:r>
            <a:r>
              <a:rPr lang="zh-CN" altLang="en-US" sz="2000" dirty="0" smtClean="0">
                <a:ea typeface="黑体" panose="02010609060101010101" pitchFamily="49" charset="-122"/>
              </a:rPr>
              <a:t>键盘</a:t>
            </a:r>
            <a:r>
              <a:rPr lang="en-US" altLang="zh-CN" sz="2000" dirty="0" smtClean="0">
                <a:ea typeface="黑体" panose="02010609060101010101" pitchFamily="49" charset="-122"/>
              </a:rPr>
              <a:t>+</a:t>
            </a:r>
            <a:r>
              <a:rPr lang="zh-CN" altLang="en-US" sz="2000" dirty="0" smtClean="0">
                <a:ea typeface="黑体" panose="02010609060101010101" pitchFamily="49" charset="-122"/>
              </a:rPr>
              <a:t>显示器</a:t>
            </a:r>
            <a:r>
              <a:rPr lang="en-US" altLang="zh-CN" sz="2000" dirty="0" smtClean="0">
                <a:ea typeface="黑体" panose="02010609060101010101" pitchFamily="49" charset="-122"/>
              </a:rPr>
              <a:t>)</a:t>
            </a:r>
          </a:p>
          <a:p>
            <a:pPr marL="742950" lvl="1" indent="-285750">
              <a:lnSpc>
                <a:spcPct val="110000"/>
              </a:lnSpc>
            </a:pPr>
            <a:r>
              <a:rPr lang="zh-CN" altLang="en-US" sz="2000" dirty="0" smtClean="0">
                <a:ea typeface="黑体" panose="02010609060101010101" pitchFamily="49" charset="-122"/>
              </a:rPr>
              <a:t>外存储器</a:t>
            </a:r>
            <a:r>
              <a:rPr lang="en-US" altLang="zh-CN" sz="2000" dirty="0" smtClean="0">
                <a:ea typeface="黑体" panose="02010609060101010101" pitchFamily="49" charset="-122"/>
              </a:rPr>
              <a:t>(</a:t>
            </a:r>
            <a:r>
              <a:rPr lang="zh-CN" altLang="en-US" sz="2000" dirty="0" smtClean="0">
                <a:ea typeface="黑体" panose="02010609060101010101" pitchFamily="49" charset="-122"/>
              </a:rPr>
              <a:t>磁盘、磁带、光盘</a:t>
            </a:r>
            <a:r>
              <a:rPr lang="en-US" altLang="zh-CN" sz="2000" dirty="0" smtClean="0">
                <a:ea typeface="黑体" panose="02010609060101010101" pitchFamily="49" charset="-122"/>
              </a:rPr>
              <a:t>)</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BC4FEC9-CC35-49FB-BDE0-12427C9FF3F6}" type="slidenum">
              <a:rPr lang="zh-CN" altLang="en-US" sz="1200">
                <a:solidFill>
                  <a:srgbClr val="898989"/>
                </a:solidFill>
              </a:rPr>
              <a:pPr/>
              <a:t>6</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down)">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down)">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down)">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wipe(down)">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wipe(down)">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wipe(down)">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wipe(down)">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wipe(down)">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wipe(down)">
                                      <p:cBhvr>
                                        <p:cTn id="47" dur="500"/>
                                        <p:tgtEl>
                                          <p:spTgt spid="112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267">
                                            <p:txEl>
                                              <p:pRg st="9" end="9"/>
                                            </p:txEl>
                                          </p:spTgt>
                                        </p:tgtEl>
                                        <p:attrNameLst>
                                          <p:attrName>style.visibility</p:attrName>
                                        </p:attrNameLst>
                                      </p:cBhvr>
                                      <p:to>
                                        <p:strVal val="visible"/>
                                      </p:to>
                                    </p:set>
                                    <p:animEffect transition="in" filter="wipe(down)">
                                      <p:cBhvr>
                                        <p:cTn id="52" dur="500"/>
                                        <p:tgtEl>
                                          <p:spTgt spid="1126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1267">
                                            <p:txEl>
                                              <p:pRg st="10" end="10"/>
                                            </p:txEl>
                                          </p:spTgt>
                                        </p:tgtEl>
                                        <p:attrNameLst>
                                          <p:attrName>style.visibility</p:attrName>
                                        </p:attrNameLst>
                                      </p:cBhvr>
                                      <p:to>
                                        <p:strVal val="visible"/>
                                      </p:to>
                                    </p:set>
                                    <p:animEffect transition="in" filter="wipe(down)">
                                      <p:cBhvr>
                                        <p:cTn id="57" dur="500"/>
                                        <p:tgtEl>
                                          <p:spTgt spid="1126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267">
                                            <p:txEl>
                                              <p:pRg st="11" end="11"/>
                                            </p:txEl>
                                          </p:spTgt>
                                        </p:tgtEl>
                                        <p:attrNameLst>
                                          <p:attrName>style.visibility</p:attrName>
                                        </p:attrNameLst>
                                      </p:cBhvr>
                                      <p:to>
                                        <p:strVal val="visible"/>
                                      </p:to>
                                    </p:set>
                                    <p:animEffect transition="in" filter="wipe(down)">
                                      <p:cBhvr>
                                        <p:cTn id="62" dur="500"/>
                                        <p:tgtEl>
                                          <p:spTgt spid="1126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267">
                                            <p:txEl>
                                              <p:pRg st="12" end="12"/>
                                            </p:txEl>
                                          </p:spTgt>
                                        </p:tgtEl>
                                        <p:attrNameLst>
                                          <p:attrName>style.visibility</p:attrName>
                                        </p:attrNameLst>
                                      </p:cBhvr>
                                      <p:to>
                                        <p:strVal val="visible"/>
                                      </p:to>
                                    </p:set>
                                    <p:animEffect transition="in" filter="wipe(down)">
                                      <p:cBhvr>
                                        <p:cTn id="67" dur="500"/>
                                        <p:tgtEl>
                                          <p:spTgt spid="1126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1267">
                                            <p:txEl>
                                              <p:pRg st="13" end="13"/>
                                            </p:txEl>
                                          </p:spTgt>
                                        </p:tgtEl>
                                        <p:attrNameLst>
                                          <p:attrName>style.visibility</p:attrName>
                                        </p:attrNameLst>
                                      </p:cBhvr>
                                      <p:to>
                                        <p:strVal val="visible"/>
                                      </p:to>
                                    </p:set>
                                    <p:animEffect transition="in" filter="wipe(down)">
                                      <p:cBhvr>
                                        <p:cTn id="72" dur="500"/>
                                        <p:tgtEl>
                                          <p:spTgt spid="1126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smtClean="0">
                <a:ea typeface="宋体" charset="-122"/>
              </a:rPr>
              <a:t>中断优先权的动态分配</a:t>
            </a:r>
          </a:p>
        </p:txBody>
      </p:sp>
      <p:pic>
        <p:nvPicPr>
          <p:cNvPr id="569352" name="Picture 8" descr="中断屏蔽字2"/>
          <p:cNvPicPr>
            <a:picLocks noGrp="1" noChangeAspect="1" noChangeArrowheads="1"/>
          </p:cNvPicPr>
          <p:nvPr>
            <p:ph sz="half" idx="1"/>
          </p:nvPr>
        </p:nvPicPr>
        <p:blipFill>
          <a:blip r:embed="rId2"/>
          <a:srcRect/>
          <a:stretch>
            <a:fillRect/>
          </a:stretch>
        </p:blipFill>
        <p:spPr>
          <a:xfrm>
            <a:off x="358775" y="2806700"/>
            <a:ext cx="8315325" cy="3527425"/>
          </a:xfrm>
          <a:noFill/>
        </p:spPr>
      </p:pic>
      <p:sp>
        <p:nvSpPr>
          <p:cNvPr id="96260" name="Rectangle 5"/>
          <p:cNvSpPr>
            <a:spLocks noChangeArrowheads="1"/>
          </p:cNvSpPr>
          <p:nvPr/>
        </p:nvSpPr>
        <p:spPr bwMode="auto">
          <a:xfrm>
            <a:off x="249238" y="774700"/>
            <a:ext cx="8504237" cy="1771650"/>
          </a:xfrm>
          <a:prstGeom prst="rect">
            <a:avLst/>
          </a:prstGeom>
          <a:noFill/>
          <a:ln w="12700">
            <a:noFill/>
            <a:miter lim="800000"/>
            <a:headEnd/>
            <a:tailEnd/>
          </a:ln>
          <a:effectLst/>
        </p:spPr>
        <p:txBody>
          <a:bodyPr lIns="63500" tIns="25400" rIns="63500" bIns="25400">
            <a:spAutoFit/>
          </a:bodyPr>
          <a:lstStyle/>
          <a:p>
            <a:pPr marL="342900" indent="-342900">
              <a:lnSpc>
                <a:spcPct val="110000"/>
              </a:lnSpc>
              <a:spcBef>
                <a:spcPct val="15000"/>
              </a:spcBef>
              <a:buSzPct val="100000"/>
              <a:buFontTx/>
              <a:buChar char="°"/>
            </a:pPr>
            <a:r>
              <a:rPr lang="zh-CN" altLang="en-US" sz="2000">
                <a:latin typeface="Arial" charset="0"/>
                <a:ea typeface="黑体" pitchFamily="49" charset="-122"/>
                <a:cs typeface="Arial" charset="0"/>
              </a:rPr>
              <a:t>举例：假定某中断系统有四个中断源，其响应优先级为</a:t>
            </a:r>
            <a:r>
              <a:rPr lang="en-US" altLang="zh-CN" sz="2000">
                <a:latin typeface="Arial" charset="0"/>
                <a:ea typeface="黑体" pitchFamily="49" charset="-122"/>
                <a:cs typeface="Arial" charset="0"/>
              </a:rPr>
              <a:t>1&gt;2&gt;3&gt;4</a:t>
            </a:r>
            <a:r>
              <a:rPr lang="zh-CN" altLang="en-US" sz="2000">
                <a:latin typeface="Arial" charset="0"/>
                <a:ea typeface="黑体" pitchFamily="49" charset="-122"/>
                <a:cs typeface="Arial" charset="0"/>
              </a:rPr>
              <a:t>。假定在用户程序时同时发生</a:t>
            </a:r>
            <a:r>
              <a:rPr lang="en-US" altLang="zh-CN" sz="2000">
                <a:latin typeface="Arial" charset="0"/>
                <a:ea typeface="黑体" pitchFamily="49" charset="-122"/>
                <a:cs typeface="Arial" charset="0"/>
              </a:rPr>
              <a:t>1</a:t>
            </a:r>
            <a:r>
              <a:rPr lang="zh-CN" altLang="en-US" sz="2000">
                <a:latin typeface="Arial" charset="0"/>
                <a:ea typeface="黑体" pitchFamily="49" charset="-122"/>
                <a:cs typeface="Arial" charset="0"/>
              </a:rPr>
              <a:t>、</a:t>
            </a:r>
            <a:r>
              <a:rPr lang="en-US" altLang="zh-CN" sz="2000">
                <a:latin typeface="Arial" charset="0"/>
                <a:ea typeface="黑体" pitchFamily="49" charset="-122"/>
                <a:cs typeface="Arial" charset="0"/>
              </a:rPr>
              <a:t>3</a:t>
            </a:r>
            <a:r>
              <a:rPr lang="zh-CN" altLang="en-US" sz="2000">
                <a:latin typeface="Arial" charset="0"/>
                <a:ea typeface="黑体" pitchFamily="49" charset="-122"/>
                <a:cs typeface="Arial" charset="0"/>
              </a:rPr>
              <a:t>、和</a:t>
            </a:r>
            <a:r>
              <a:rPr lang="en-US" altLang="zh-CN" sz="2000">
                <a:latin typeface="Arial" charset="0"/>
                <a:ea typeface="黑体" pitchFamily="49" charset="-122"/>
                <a:cs typeface="Arial" charset="0"/>
              </a:rPr>
              <a:t>4</a:t>
            </a:r>
            <a:r>
              <a:rPr lang="zh-CN" altLang="en-US" sz="2000">
                <a:latin typeface="Arial" charset="0"/>
                <a:ea typeface="黑体" pitchFamily="49" charset="-122"/>
                <a:cs typeface="Arial" charset="0"/>
              </a:rPr>
              <a:t>级中断请求，执行</a:t>
            </a:r>
            <a:r>
              <a:rPr lang="en-US" altLang="zh-CN" sz="2000">
                <a:latin typeface="Arial" charset="0"/>
                <a:ea typeface="黑体" pitchFamily="49" charset="-122"/>
                <a:cs typeface="Arial" charset="0"/>
              </a:rPr>
              <a:t>3</a:t>
            </a:r>
            <a:r>
              <a:rPr lang="zh-CN" altLang="en-US" sz="2000">
                <a:latin typeface="Arial" charset="0"/>
                <a:ea typeface="黑体" pitchFamily="49" charset="-122"/>
                <a:cs typeface="Arial" charset="0"/>
              </a:rPr>
              <a:t>级中断服务程序时发生</a:t>
            </a:r>
            <a:r>
              <a:rPr lang="en-US" altLang="zh-CN" sz="2000">
                <a:latin typeface="Arial" charset="0"/>
                <a:ea typeface="黑体" pitchFamily="49" charset="-122"/>
                <a:cs typeface="Arial" charset="0"/>
              </a:rPr>
              <a:t>2</a:t>
            </a:r>
            <a:r>
              <a:rPr lang="zh-CN" altLang="en-US" sz="2000">
                <a:latin typeface="Arial" charset="0"/>
                <a:ea typeface="黑体" pitchFamily="49" charset="-122"/>
                <a:cs typeface="Arial" charset="0"/>
              </a:rPr>
              <a:t>级中断请求。分别写出处理优先级为</a:t>
            </a:r>
            <a:r>
              <a:rPr lang="en-US" altLang="zh-CN" sz="2000">
                <a:latin typeface="Arial" charset="0"/>
                <a:ea typeface="黑体" pitchFamily="49" charset="-122"/>
                <a:cs typeface="Arial" charset="0"/>
              </a:rPr>
              <a:t>1&gt;2&gt;3&gt;4</a:t>
            </a:r>
            <a:r>
              <a:rPr lang="zh-CN" altLang="en-US" sz="2000">
                <a:latin typeface="Arial" charset="0"/>
                <a:ea typeface="黑体" pitchFamily="49" charset="-122"/>
                <a:cs typeface="Arial" charset="0"/>
              </a:rPr>
              <a:t>和</a:t>
            </a:r>
            <a:r>
              <a:rPr lang="en-US" altLang="zh-CN" sz="2000">
                <a:latin typeface="Arial" charset="0"/>
                <a:ea typeface="黑体" pitchFamily="49" charset="-122"/>
                <a:cs typeface="Arial" charset="0"/>
              </a:rPr>
              <a:t>1&gt;4&gt;3&gt;2</a:t>
            </a:r>
            <a:r>
              <a:rPr lang="zh-CN" altLang="en-US" sz="2000">
                <a:latin typeface="Arial" charset="0"/>
                <a:ea typeface="黑体" pitchFamily="49" charset="-122"/>
                <a:cs typeface="Arial" charset="0"/>
              </a:rPr>
              <a:t>时各中断的屏蔽字及</a:t>
            </a:r>
            <a:r>
              <a:rPr lang="en-US" altLang="zh-CN" sz="2000">
                <a:latin typeface="Arial" charset="0"/>
                <a:ea typeface="黑体" pitchFamily="49" charset="-122"/>
                <a:cs typeface="Arial" charset="0"/>
              </a:rPr>
              <a:t>CPU</a:t>
            </a:r>
            <a:r>
              <a:rPr lang="zh-CN" altLang="en-US" sz="2000">
                <a:latin typeface="Arial" charset="0"/>
                <a:ea typeface="黑体" pitchFamily="49" charset="-122"/>
                <a:cs typeface="Arial" charset="0"/>
              </a:rPr>
              <a:t>完成中断处理的过程。</a:t>
            </a:r>
          </a:p>
          <a:p>
            <a:pPr marL="342900" indent="-342900">
              <a:lnSpc>
                <a:spcPct val="110000"/>
              </a:lnSpc>
              <a:spcBef>
                <a:spcPct val="15000"/>
              </a:spcBef>
              <a:buSzPct val="100000"/>
            </a:pPr>
            <a:r>
              <a:rPr lang="en-US" altLang="zh-CN" sz="2000">
                <a:solidFill>
                  <a:srgbClr val="3333CC"/>
                </a:solidFill>
                <a:latin typeface="Arial" charset="0"/>
                <a:ea typeface="黑体" pitchFamily="49" charset="-122"/>
                <a:cs typeface="Arial" charset="0"/>
              </a:rPr>
              <a:t>     (2) </a:t>
            </a:r>
            <a:r>
              <a:rPr lang="zh-CN" altLang="en-US" sz="2000">
                <a:solidFill>
                  <a:srgbClr val="3333CC"/>
                </a:solidFill>
                <a:latin typeface="Arial" charset="0"/>
                <a:ea typeface="黑体" pitchFamily="49" charset="-122"/>
                <a:cs typeface="Arial" charset="0"/>
              </a:rPr>
              <a:t>中断处理优先级为</a:t>
            </a:r>
            <a:r>
              <a:rPr lang="en-US" altLang="zh-CN" sz="2000">
                <a:solidFill>
                  <a:srgbClr val="3333CC"/>
                </a:solidFill>
                <a:latin typeface="Arial" charset="0"/>
                <a:ea typeface="黑体" pitchFamily="49" charset="-122"/>
                <a:cs typeface="Arial" charset="0"/>
              </a:rPr>
              <a:t>1&gt;4&gt;3&gt;2</a:t>
            </a:r>
            <a:r>
              <a:rPr lang="zh-CN" altLang="en-US" sz="2000">
                <a:solidFill>
                  <a:srgbClr val="3333CC"/>
                </a:solidFill>
                <a:latin typeface="Arial" charset="0"/>
                <a:ea typeface="黑体" pitchFamily="49" charset="-122"/>
                <a:cs typeface="Arial" charset="0"/>
              </a:rPr>
              <a:t>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9352"/>
                                        </p:tgtEl>
                                        <p:attrNameLst>
                                          <p:attrName>style.visibility</p:attrName>
                                        </p:attrNameLst>
                                      </p:cBhvr>
                                      <p:to>
                                        <p:strVal val="visible"/>
                                      </p:to>
                                    </p:set>
                                    <p:animEffect transition="in" filter="blinds(horizontal)">
                                      <p:cBhvr>
                                        <p:cTn id="7" dur="500"/>
                                        <p:tgtEl>
                                          <p:spTgt spid="569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smtClean="0">
                <a:ea typeface="宋体" charset="-122"/>
              </a:rPr>
              <a:t>中断优先权的动态分配</a:t>
            </a:r>
          </a:p>
        </p:txBody>
      </p:sp>
      <p:sp>
        <p:nvSpPr>
          <p:cNvPr id="97283" name="Rectangle 4"/>
          <p:cNvSpPr>
            <a:spLocks noChangeArrowheads="1"/>
          </p:cNvSpPr>
          <p:nvPr/>
        </p:nvSpPr>
        <p:spPr bwMode="auto">
          <a:xfrm>
            <a:off x="249238" y="731838"/>
            <a:ext cx="8504237" cy="1771650"/>
          </a:xfrm>
          <a:prstGeom prst="rect">
            <a:avLst/>
          </a:prstGeom>
          <a:noFill/>
          <a:ln w="12700">
            <a:noFill/>
            <a:miter lim="800000"/>
            <a:headEnd/>
            <a:tailEnd/>
          </a:ln>
          <a:effectLst/>
        </p:spPr>
        <p:txBody>
          <a:bodyPr lIns="63500" tIns="25400" rIns="63500" bIns="25400">
            <a:spAutoFit/>
          </a:bodyPr>
          <a:lstStyle/>
          <a:p>
            <a:pPr marL="342900" indent="-342900">
              <a:lnSpc>
                <a:spcPct val="110000"/>
              </a:lnSpc>
              <a:spcBef>
                <a:spcPct val="15000"/>
              </a:spcBef>
              <a:buSzPct val="100000"/>
              <a:buFontTx/>
              <a:buChar char="°"/>
            </a:pPr>
            <a:r>
              <a:rPr lang="zh-CN" altLang="en-US" sz="2000">
                <a:latin typeface="Arial" charset="0"/>
                <a:ea typeface="黑体" pitchFamily="49" charset="-122"/>
                <a:cs typeface="Arial" charset="0"/>
              </a:rPr>
              <a:t>举例：假定某中断系统有四个中断源，其响应优先级为</a:t>
            </a:r>
            <a:r>
              <a:rPr lang="en-US" altLang="zh-CN" sz="2000">
                <a:latin typeface="Arial" charset="0"/>
                <a:ea typeface="黑体" pitchFamily="49" charset="-122"/>
                <a:cs typeface="Arial" charset="0"/>
              </a:rPr>
              <a:t>1&gt;2&gt;3&gt;4</a:t>
            </a:r>
            <a:r>
              <a:rPr lang="zh-CN" altLang="en-US" sz="2000">
                <a:latin typeface="Arial" charset="0"/>
                <a:ea typeface="黑体" pitchFamily="49" charset="-122"/>
                <a:cs typeface="Arial" charset="0"/>
              </a:rPr>
              <a:t>。假定在用户程序时同时发生</a:t>
            </a:r>
            <a:r>
              <a:rPr lang="en-US" altLang="zh-CN" sz="2000">
                <a:latin typeface="Arial" charset="0"/>
                <a:ea typeface="黑体" pitchFamily="49" charset="-122"/>
                <a:cs typeface="Arial" charset="0"/>
              </a:rPr>
              <a:t>1</a:t>
            </a:r>
            <a:r>
              <a:rPr lang="zh-CN" altLang="en-US" sz="2000">
                <a:latin typeface="Arial" charset="0"/>
                <a:ea typeface="黑体" pitchFamily="49" charset="-122"/>
                <a:cs typeface="Arial" charset="0"/>
              </a:rPr>
              <a:t>、</a:t>
            </a:r>
            <a:r>
              <a:rPr lang="en-US" altLang="zh-CN" sz="2000">
                <a:latin typeface="Arial" charset="0"/>
                <a:ea typeface="黑体" pitchFamily="49" charset="-122"/>
                <a:cs typeface="Arial" charset="0"/>
              </a:rPr>
              <a:t>3</a:t>
            </a:r>
            <a:r>
              <a:rPr lang="zh-CN" altLang="en-US" sz="2000">
                <a:latin typeface="Arial" charset="0"/>
                <a:ea typeface="黑体" pitchFamily="49" charset="-122"/>
                <a:cs typeface="Arial" charset="0"/>
              </a:rPr>
              <a:t>、和</a:t>
            </a:r>
            <a:r>
              <a:rPr lang="en-US" altLang="zh-CN" sz="2000">
                <a:latin typeface="Arial" charset="0"/>
                <a:ea typeface="黑体" pitchFamily="49" charset="-122"/>
                <a:cs typeface="Arial" charset="0"/>
              </a:rPr>
              <a:t>4</a:t>
            </a:r>
            <a:r>
              <a:rPr lang="zh-CN" altLang="en-US" sz="2000">
                <a:latin typeface="Arial" charset="0"/>
                <a:ea typeface="黑体" pitchFamily="49" charset="-122"/>
                <a:cs typeface="Arial" charset="0"/>
              </a:rPr>
              <a:t>级中断请求，执行</a:t>
            </a:r>
            <a:r>
              <a:rPr lang="en-US" altLang="zh-CN" sz="2000">
                <a:latin typeface="Arial" charset="0"/>
                <a:ea typeface="黑体" pitchFamily="49" charset="-122"/>
                <a:cs typeface="Arial" charset="0"/>
              </a:rPr>
              <a:t>3</a:t>
            </a:r>
            <a:r>
              <a:rPr lang="zh-CN" altLang="en-US" sz="2000">
                <a:latin typeface="Arial" charset="0"/>
                <a:ea typeface="黑体" pitchFamily="49" charset="-122"/>
                <a:cs typeface="Arial" charset="0"/>
              </a:rPr>
              <a:t>级中断服务程序时发生</a:t>
            </a:r>
            <a:r>
              <a:rPr lang="en-US" altLang="zh-CN" sz="2000">
                <a:latin typeface="Arial" charset="0"/>
                <a:ea typeface="黑体" pitchFamily="49" charset="-122"/>
                <a:cs typeface="Arial" charset="0"/>
              </a:rPr>
              <a:t>2</a:t>
            </a:r>
            <a:r>
              <a:rPr lang="zh-CN" altLang="en-US" sz="2000">
                <a:latin typeface="Arial" charset="0"/>
                <a:ea typeface="黑体" pitchFamily="49" charset="-122"/>
                <a:cs typeface="Arial" charset="0"/>
              </a:rPr>
              <a:t>级中断请求。分别写出处理优先级为</a:t>
            </a:r>
            <a:r>
              <a:rPr lang="en-US" altLang="zh-CN" sz="2000">
                <a:latin typeface="Arial" charset="0"/>
                <a:ea typeface="黑体" pitchFamily="49" charset="-122"/>
                <a:cs typeface="Arial" charset="0"/>
              </a:rPr>
              <a:t>1&gt;2&gt;3&gt;4</a:t>
            </a:r>
            <a:r>
              <a:rPr lang="zh-CN" altLang="en-US" sz="2000">
                <a:latin typeface="Arial" charset="0"/>
                <a:ea typeface="黑体" pitchFamily="49" charset="-122"/>
                <a:cs typeface="Arial" charset="0"/>
              </a:rPr>
              <a:t>和</a:t>
            </a:r>
            <a:r>
              <a:rPr lang="en-US" altLang="zh-CN" sz="2000">
                <a:latin typeface="Arial" charset="0"/>
                <a:ea typeface="黑体" pitchFamily="49" charset="-122"/>
                <a:cs typeface="Arial" charset="0"/>
              </a:rPr>
              <a:t>1&gt;4&gt;3&gt;2</a:t>
            </a:r>
            <a:r>
              <a:rPr lang="zh-CN" altLang="en-US" sz="2000">
                <a:latin typeface="Arial" charset="0"/>
                <a:ea typeface="黑体" pitchFamily="49" charset="-122"/>
                <a:cs typeface="Arial" charset="0"/>
              </a:rPr>
              <a:t>时各中断的屏蔽字及</a:t>
            </a:r>
            <a:r>
              <a:rPr lang="en-US" altLang="zh-CN" sz="2000">
                <a:latin typeface="Arial" charset="0"/>
                <a:ea typeface="黑体" pitchFamily="49" charset="-122"/>
                <a:cs typeface="Arial" charset="0"/>
              </a:rPr>
              <a:t>CPU</a:t>
            </a:r>
            <a:r>
              <a:rPr lang="zh-CN" altLang="en-US" sz="2000">
                <a:latin typeface="Arial" charset="0"/>
                <a:ea typeface="黑体" pitchFamily="49" charset="-122"/>
                <a:cs typeface="Arial" charset="0"/>
              </a:rPr>
              <a:t>完成中断处理的过程。</a:t>
            </a:r>
          </a:p>
          <a:p>
            <a:pPr marL="342900" indent="-342900">
              <a:lnSpc>
                <a:spcPct val="110000"/>
              </a:lnSpc>
              <a:spcBef>
                <a:spcPct val="15000"/>
              </a:spcBef>
              <a:buSzPct val="100000"/>
            </a:pPr>
            <a:r>
              <a:rPr lang="en-US" altLang="zh-CN" sz="2000">
                <a:solidFill>
                  <a:srgbClr val="3333CC"/>
                </a:solidFill>
                <a:latin typeface="Arial" charset="0"/>
                <a:ea typeface="黑体" pitchFamily="49" charset="-122"/>
                <a:cs typeface="Arial" charset="0"/>
              </a:rPr>
              <a:t>     (2) </a:t>
            </a:r>
            <a:r>
              <a:rPr lang="zh-CN" altLang="en-US" sz="2000">
                <a:solidFill>
                  <a:srgbClr val="3333CC"/>
                </a:solidFill>
                <a:latin typeface="Arial" charset="0"/>
                <a:ea typeface="黑体" pitchFamily="49" charset="-122"/>
                <a:cs typeface="Arial" charset="0"/>
              </a:rPr>
              <a:t>中断处理优先级为</a:t>
            </a:r>
            <a:r>
              <a:rPr lang="en-US" altLang="zh-CN" sz="2000">
                <a:solidFill>
                  <a:srgbClr val="3333CC"/>
                </a:solidFill>
                <a:latin typeface="Arial" charset="0"/>
                <a:ea typeface="黑体" pitchFamily="49" charset="-122"/>
                <a:cs typeface="Arial" charset="0"/>
              </a:rPr>
              <a:t>1&gt;4&gt;3&gt;2</a:t>
            </a:r>
            <a:r>
              <a:rPr lang="zh-CN" altLang="en-US" sz="2000">
                <a:solidFill>
                  <a:srgbClr val="3333CC"/>
                </a:solidFill>
                <a:latin typeface="Arial" charset="0"/>
                <a:ea typeface="黑体" pitchFamily="49" charset="-122"/>
                <a:cs typeface="Arial" charset="0"/>
              </a:rPr>
              <a:t>时：</a:t>
            </a:r>
          </a:p>
        </p:txBody>
      </p:sp>
      <p:pic>
        <p:nvPicPr>
          <p:cNvPr id="673797" name="Picture 5" descr="CPU运动轨迹2"/>
          <p:cNvPicPr>
            <a:picLocks noGrp="1" noChangeAspect="1" noChangeArrowheads="1"/>
          </p:cNvPicPr>
          <p:nvPr>
            <p:ph sz="half" idx="2"/>
          </p:nvPr>
        </p:nvPicPr>
        <p:blipFill>
          <a:blip r:embed="rId2"/>
          <a:srcRect/>
          <a:stretch>
            <a:fillRect/>
          </a:stretch>
        </p:blipFill>
        <p:spPr>
          <a:xfrm>
            <a:off x="307975" y="2640013"/>
            <a:ext cx="8547100" cy="4217987"/>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3797"/>
                                        </p:tgtEl>
                                        <p:attrNameLst>
                                          <p:attrName>style.visibility</p:attrName>
                                        </p:attrNameLst>
                                      </p:cBhvr>
                                      <p:to>
                                        <p:strVal val="visible"/>
                                      </p:to>
                                    </p:set>
                                    <p:animEffect transition="in" filter="blinds(horizontal)">
                                      <p:cBhvr>
                                        <p:cTn id="7" dur="500"/>
                                        <p:tgtEl>
                                          <p:spTgt spid="67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71513" y="130175"/>
            <a:ext cx="5707062" cy="422275"/>
          </a:xfrm>
        </p:spPr>
        <p:txBody>
          <a:bodyPr/>
          <a:lstStyle/>
          <a:p>
            <a:r>
              <a:rPr lang="zh-CN" altLang="en-US" smtClean="0">
                <a:latin typeface="宋体" charset="-122"/>
                <a:ea typeface="宋体" charset="-122"/>
              </a:rPr>
              <a:t>轮询方式和中断方式的比较</a:t>
            </a:r>
          </a:p>
        </p:txBody>
      </p:sp>
      <p:sp>
        <p:nvSpPr>
          <p:cNvPr id="98307" name="Rectangle 3"/>
          <p:cNvSpPr>
            <a:spLocks noGrp="1" noChangeArrowheads="1"/>
          </p:cNvSpPr>
          <p:nvPr>
            <p:ph type="body" idx="1"/>
          </p:nvPr>
        </p:nvSpPr>
        <p:spPr>
          <a:xfrm>
            <a:off x="390525" y="701675"/>
            <a:ext cx="8156575" cy="1574800"/>
          </a:xfrm>
        </p:spPr>
        <p:txBody>
          <a:bodyPr/>
          <a:lstStyle/>
          <a:p>
            <a:pPr marL="342900" indent="-342900">
              <a:lnSpc>
                <a:spcPct val="125000"/>
              </a:lnSpc>
            </a:pPr>
            <a:r>
              <a:rPr lang="zh-CN" altLang="en-US" sz="2000" smtClean="0">
                <a:ea typeface="黑体" pitchFamily="49" charset="-122"/>
              </a:rPr>
              <a:t>举例：假定某机控制一台设备输出一批数据。数据由主机输出到接口的数据缓冲器</a:t>
            </a:r>
            <a:r>
              <a:rPr lang="en-US" altLang="zh-CN" sz="2000" smtClean="0">
                <a:ea typeface="黑体" pitchFamily="49" charset="-122"/>
              </a:rPr>
              <a:t>OBR</a:t>
            </a:r>
            <a:r>
              <a:rPr lang="zh-CN" altLang="en-US" sz="2000" smtClean="0">
                <a:ea typeface="黑体" pitchFamily="49" charset="-122"/>
              </a:rPr>
              <a:t>，需要</a:t>
            </a:r>
            <a:r>
              <a:rPr lang="en-US" altLang="zh-CN" sz="2000" smtClean="0">
                <a:ea typeface="黑体" pitchFamily="49" charset="-122"/>
              </a:rPr>
              <a:t>1μs</a:t>
            </a:r>
            <a:r>
              <a:rPr lang="zh-CN" altLang="en-US" sz="2000" smtClean="0">
                <a:ea typeface="黑体" pitchFamily="49" charset="-122"/>
              </a:rPr>
              <a:t>。再由</a:t>
            </a:r>
            <a:r>
              <a:rPr lang="en-US" altLang="zh-CN" sz="2000" smtClean="0">
                <a:ea typeface="黑体" pitchFamily="49" charset="-122"/>
              </a:rPr>
              <a:t>OBR</a:t>
            </a:r>
            <a:r>
              <a:rPr lang="zh-CN" altLang="en-US" sz="2000" smtClean="0">
                <a:ea typeface="黑体" pitchFamily="49" charset="-122"/>
              </a:rPr>
              <a:t>输出到设备，需要</a:t>
            </a:r>
            <a:r>
              <a:rPr lang="en-US" altLang="zh-CN" sz="2000" smtClean="0">
                <a:ea typeface="黑体" pitchFamily="49" charset="-122"/>
              </a:rPr>
              <a:t>1ms</a:t>
            </a:r>
            <a:r>
              <a:rPr lang="zh-CN" altLang="en-US" sz="2000" smtClean="0">
                <a:ea typeface="黑体" pitchFamily="49" charset="-122"/>
              </a:rPr>
              <a:t>。设一条指令的执行时间为</a:t>
            </a:r>
            <a:r>
              <a:rPr lang="en-US" altLang="zh-CN" sz="2000" smtClean="0">
                <a:ea typeface="黑体" pitchFamily="49" charset="-122"/>
              </a:rPr>
              <a:t>1μs(</a:t>
            </a:r>
            <a:r>
              <a:rPr lang="zh-CN" altLang="en-US" sz="2000" smtClean="0">
                <a:ea typeface="黑体" pitchFamily="49" charset="-122"/>
              </a:rPr>
              <a:t>包括隐指令</a:t>
            </a:r>
            <a:r>
              <a:rPr lang="en-US" altLang="zh-CN" sz="2000" smtClean="0">
                <a:ea typeface="黑体" pitchFamily="49" charset="-122"/>
              </a:rPr>
              <a:t>)</a:t>
            </a:r>
            <a:r>
              <a:rPr lang="zh-CN" altLang="en-US" sz="2000" smtClean="0">
                <a:ea typeface="黑体" pitchFamily="49" charset="-122"/>
              </a:rPr>
              <a:t>。试计算采用程序传送方式和中断传送方式的数据传输速度和对主机的占用率。</a:t>
            </a:r>
          </a:p>
        </p:txBody>
      </p:sp>
      <p:pic>
        <p:nvPicPr>
          <p:cNvPr id="98308" name="Picture 4" descr="举例"/>
          <p:cNvPicPr>
            <a:picLocks noChangeAspect="1" noChangeArrowheads="1"/>
          </p:cNvPicPr>
          <p:nvPr/>
        </p:nvPicPr>
        <p:blipFill>
          <a:blip r:embed="rId2"/>
          <a:srcRect/>
          <a:stretch>
            <a:fillRect/>
          </a:stretch>
        </p:blipFill>
        <p:spPr bwMode="auto">
          <a:xfrm>
            <a:off x="3702050" y="2473325"/>
            <a:ext cx="5399088" cy="2044700"/>
          </a:xfrm>
          <a:prstGeom prst="rect">
            <a:avLst/>
          </a:prstGeom>
          <a:noFill/>
          <a:ln w="9525">
            <a:noFill/>
            <a:miter lim="800000"/>
            <a:headEnd/>
            <a:tailEnd/>
          </a:ln>
        </p:spPr>
      </p:pic>
      <p:sp>
        <p:nvSpPr>
          <p:cNvPr id="275461" name="Text Box 5"/>
          <p:cNvSpPr txBox="1">
            <a:spLocks noChangeArrowheads="1"/>
          </p:cNvSpPr>
          <p:nvPr/>
        </p:nvSpPr>
        <p:spPr bwMode="auto">
          <a:xfrm>
            <a:off x="290513" y="4748213"/>
            <a:ext cx="7851775" cy="1587500"/>
          </a:xfrm>
          <a:prstGeom prst="rect">
            <a:avLst/>
          </a:prstGeom>
          <a:noFill/>
          <a:ln w="12700">
            <a:noFill/>
            <a:miter lim="800000"/>
            <a:headEnd/>
            <a:tailEnd/>
          </a:ln>
          <a:effectLst/>
        </p:spPr>
        <p:txBody>
          <a:bodyPr>
            <a:spAutoFit/>
          </a:bodyPr>
          <a:lstStyle/>
          <a:p>
            <a:pPr>
              <a:spcBef>
                <a:spcPct val="30000"/>
              </a:spcBef>
            </a:pPr>
            <a:r>
              <a:rPr lang="zh-CN" altLang="en-US" sz="2000">
                <a:solidFill>
                  <a:srgbClr val="D1390F"/>
                </a:solidFill>
                <a:latin typeface="Arial" charset="0"/>
                <a:ea typeface="黑体" pitchFamily="49" charset="-122"/>
              </a:rPr>
              <a:t>对主机占用率：</a:t>
            </a:r>
          </a:p>
          <a:p>
            <a:pPr>
              <a:spcBef>
                <a:spcPct val="30000"/>
              </a:spcBef>
            </a:pPr>
            <a:r>
              <a:rPr lang="zh-CN" altLang="en-US" sz="2000">
                <a:latin typeface="Arial" charset="0"/>
                <a:ea typeface="黑体" pitchFamily="49" charset="-122"/>
              </a:rPr>
              <a:t>在进行</a:t>
            </a:r>
            <a:r>
              <a:rPr lang="en-US" altLang="zh-CN" sz="2000">
                <a:latin typeface="Arial" charset="0"/>
                <a:ea typeface="黑体" pitchFamily="49" charset="-122"/>
              </a:rPr>
              <a:t>I/O</a:t>
            </a:r>
            <a:r>
              <a:rPr lang="zh-CN" altLang="en-US" sz="2000">
                <a:latin typeface="Arial" charset="0"/>
                <a:ea typeface="黑体" pitchFamily="49" charset="-122"/>
              </a:rPr>
              <a:t>操作过程中，处理器有多少时间花费在输入</a:t>
            </a:r>
            <a:r>
              <a:rPr lang="en-US" altLang="zh-CN" sz="2000">
                <a:latin typeface="Arial" charset="0"/>
                <a:ea typeface="黑体" pitchFamily="49" charset="-122"/>
              </a:rPr>
              <a:t>/</a:t>
            </a:r>
            <a:r>
              <a:rPr lang="zh-CN" altLang="en-US" sz="2000">
                <a:latin typeface="Arial" charset="0"/>
                <a:ea typeface="黑体" pitchFamily="49" charset="-122"/>
              </a:rPr>
              <a:t>出操作上。</a:t>
            </a:r>
          </a:p>
          <a:p>
            <a:pPr>
              <a:spcBef>
                <a:spcPct val="30000"/>
              </a:spcBef>
            </a:pPr>
            <a:r>
              <a:rPr lang="zh-CN" altLang="en-US" sz="2000">
                <a:solidFill>
                  <a:srgbClr val="D1390F"/>
                </a:solidFill>
                <a:latin typeface="Arial" charset="0"/>
                <a:ea typeface="黑体" pitchFamily="49" charset="-122"/>
              </a:rPr>
              <a:t>数据传送速度（吞吐量、</a:t>
            </a:r>
            <a:r>
              <a:rPr lang="en-US" altLang="zh-CN" sz="2000">
                <a:solidFill>
                  <a:srgbClr val="D1390F"/>
                </a:solidFill>
                <a:latin typeface="Arial" charset="0"/>
                <a:ea typeface="黑体" pitchFamily="49" charset="-122"/>
              </a:rPr>
              <a:t>I/O</a:t>
            </a:r>
            <a:r>
              <a:rPr lang="zh-CN" altLang="en-US" sz="2000">
                <a:solidFill>
                  <a:srgbClr val="D1390F"/>
                </a:solidFill>
                <a:latin typeface="Arial" charset="0"/>
                <a:ea typeface="黑体" pitchFamily="49" charset="-122"/>
              </a:rPr>
              <a:t>带宽）：</a:t>
            </a:r>
          </a:p>
          <a:p>
            <a:pPr>
              <a:spcBef>
                <a:spcPct val="30000"/>
              </a:spcBef>
            </a:pPr>
            <a:r>
              <a:rPr lang="zh-CN" altLang="en-US" sz="2000">
                <a:latin typeface="Arial" charset="0"/>
                <a:ea typeface="黑体" pitchFamily="49" charset="-122"/>
              </a:rPr>
              <a:t>单位时间内传送的数据量。</a:t>
            </a:r>
          </a:p>
        </p:txBody>
      </p:sp>
      <p:sp>
        <p:nvSpPr>
          <p:cNvPr id="275462" name="Text Box 6"/>
          <p:cNvSpPr txBox="1">
            <a:spLocks noChangeArrowheads="1"/>
          </p:cNvSpPr>
          <p:nvPr/>
        </p:nvSpPr>
        <p:spPr bwMode="auto">
          <a:xfrm>
            <a:off x="4948238" y="5781675"/>
            <a:ext cx="3716337" cy="701675"/>
          </a:xfrm>
          <a:prstGeom prst="rect">
            <a:avLst/>
          </a:prstGeom>
          <a:noFill/>
          <a:ln w="12700">
            <a:noFill/>
            <a:miter lim="800000"/>
            <a:headEnd/>
            <a:tailEnd/>
          </a:ln>
          <a:effectLst/>
        </p:spPr>
        <p:txBody>
          <a:bodyPr>
            <a:spAutoFit/>
          </a:bodyPr>
          <a:lstStyle/>
          <a:p>
            <a:pPr>
              <a:spcBef>
                <a:spcPct val="50000"/>
              </a:spcBef>
            </a:pPr>
            <a:r>
              <a:rPr lang="zh-CN" altLang="en-US" sz="2000">
                <a:solidFill>
                  <a:schemeClr val="accent2"/>
                </a:solidFill>
                <a:latin typeface="Arial" charset="0"/>
                <a:ea typeface="黑体" pitchFamily="49" charset="-122"/>
              </a:rPr>
              <a:t>假定每个数据的传送都要重新启动！即是字符型设备</a:t>
            </a:r>
          </a:p>
        </p:txBody>
      </p:sp>
      <p:sp>
        <p:nvSpPr>
          <p:cNvPr id="275464" name="Text Box 8"/>
          <p:cNvSpPr txBox="1">
            <a:spLocks noChangeArrowheads="1"/>
          </p:cNvSpPr>
          <p:nvPr/>
        </p:nvSpPr>
        <p:spPr bwMode="auto">
          <a:xfrm>
            <a:off x="217488" y="2446338"/>
            <a:ext cx="3236912" cy="958850"/>
          </a:xfrm>
          <a:prstGeom prst="rect">
            <a:avLst/>
          </a:prstGeom>
          <a:noFill/>
          <a:ln w="12700">
            <a:noFill/>
            <a:miter lim="800000"/>
            <a:headEnd/>
            <a:tailEnd/>
          </a:ln>
          <a:effectLst/>
        </p:spPr>
        <p:txBody>
          <a:bodyPr>
            <a:spAutoFit/>
          </a:bodyPr>
          <a:lstStyle/>
          <a:p>
            <a:pPr>
              <a:spcBef>
                <a:spcPct val="50000"/>
              </a:spcBef>
            </a:pPr>
            <a:r>
              <a:rPr lang="zh-CN" altLang="en-US" sz="1900">
                <a:solidFill>
                  <a:schemeClr val="accent1"/>
                </a:solidFill>
                <a:latin typeface="Arial" charset="0"/>
                <a:ea typeface="黑体" pitchFamily="49" charset="-122"/>
              </a:rPr>
              <a:t>问题：</a:t>
            </a:r>
            <a:r>
              <a:rPr lang="en-US" altLang="zh-CN" sz="1900">
                <a:solidFill>
                  <a:schemeClr val="accent1"/>
                </a:solidFill>
                <a:latin typeface="Arial" charset="0"/>
                <a:ea typeface="黑体" pitchFamily="49" charset="-122"/>
              </a:rPr>
              <a:t>CPU</a:t>
            </a:r>
            <a:r>
              <a:rPr lang="zh-CN" altLang="en-US" sz="1900">
                <a:solidFill>
                  <a:schemeClr val="accent1"/>
                </a:solidFill>
                <a:latin typeface="Arial" charset="0"/>
                <a:ea typeface="黑体" pitchFamily="49" charset="-122"/>
              </a:rPr>
              <a:t>如何把数据送到</a:t>
            </a:r>
            <a:r>
              <a:rPr lang="en-US" altLang="zh-CN" sz="1900">
                <a:solidFill>
                  <a:schemeClr val="accent1"/>
                </a:solidFill>
                <a:latin typeface="Arial" charset="0"/>
                <a:ea typeface="黑体" pitchFamily="49" charset="-122"/>
              </a:rPr>
              <a:t>OBR</a:t>
            </a:r>
            <a:r>
              <a:rPr lang="zh-CN" altLang="en-US" sz="1900">
                <a:solidFill>
                  <a:schemeClr val="accent1"/>
                </a:solidFill>
                <a:latin typeface="Arial" charset="0"/>
                <a:ea typeface="黑体" pitchFamily="49" charset="-122"/>
              </a:rPr>
              <a:t>，</a:t>
            </a:r>
            <a:r>
              <a:rPr lang="en-US" altLang="zh-CN" sz="1900">
                <a:solidFill>
                  <a:schemeClr val="accent1"/>
                </a:solidFill>
                <a:latin typeface="Arial" charset="0"/>
                <a:ea typeface="黑体" pitchFamily="49" charset="-122"/>
              </a:rPr>
              <a:t>I/O</a:t>
            </a:r>
            <a:r>
              <a:rPr lang="zh-CN" altLang="en-US" sz="1900">
                <a:solidFill>
                  <a:schemeClr val="accent1"/>
                </a:solidFill>
                <a:latin typeface="Arial" charset="0"/>
                <a:ea typeface="黑体" pitchFamily="49" charset="-122"/>
              </a:rPr>
              <a:t>接口如何把</a:t>
            </a:r>
            <a:r>
              <a:rPr lang="en-US" altLang="zh-CN" sz="1900">
                <a:solidFill>
                  <a:schemeClr val="accent1"/>
                </a:solidFill>
                <a:latin typeface="Arial" charset="0"/>
                <a:ea typeface="黑体" pitchFamily="49" charset="-122"/>
              </a:rPr>
              <a:t>OBR</a:t>
            </a:r>
            <a:r>
              <a:rPr lang="zh-CN" altLang="en-US" sz="1900">
                <a:solidFill>
                  <a:schemeClr val="accent1"/>
                </a:solidFill>
                <a:latin typeface="Arial" charset="0"/>
                <a:ea typeface="黑体" pitchFamily="49" charset="-122"/>
              </a:rPr>
              <a:t>中的数据送到设备？</a:t>
            </a:r>
          </a:p>
        </p:txBody>
      </p:sp>
      <p:sp>
        <p:nvSpPr>
          <p:cNvPr id="275465" name="Text Box 9"/>
          <p:cNvSpPr txBox="1">
            <a:spLocks noChangeArrowheads="1"/>
          </p:cNvSpPr>
          <p:nvPr/>
        </p:nvSpPr>
        <p:spPr bwMode="auto">
          <a:xfrm>
            <a:off x="177800" y="3551238"/>
            <a:ext cx="3106738" cy="1006475"/>
          </a:xfrm>
          <a:prstGeom prst="rect">
            <a:avLst/>
          </a:prstGeom>
          <a:noFill/>
          <a:ln w="12700">
            <a:noFill/>
            <a:miter lim="800000"/>
            <a:headEnd/>
            <a:tailEnd/>
          </a:ln>
          <a:effectLst/>
        </p:spPr>
        <p:txBody>
          <a:bodyPr>
            <a:spAutoFit/>
          </a:bodyPr>
          <a:lstStyle/>
          <a:p>
            <a:pPr>
              <a:spcBef>
                <a:spcPct val="50000"/>
              </a:spcBef>
            </a:pPr>
            <a:r>
              <a:rPr lang="en-US" altLang="zh-CN" sz="2000">
                <a:solidFill>
                  <a:schemeClr val="accent2"/>
                </a:solidFill>
                <a:latin typeface="Arial" charset="0"/>
                <a:ea typeface="黑体" pitchFamily="49" charset="-122"/>
              </a:rPr>
              <a:t>CPU</a:t>
            </a:r>
            <a:r>
              <a:rPr lang="zh-CN" altLang="en-US" sz="2000">
                <a:solidFill>
                  <a:schemeClr val="accent2"/>
                </a:solidFill>
                <a:latin typeface="Arial" charset="0"/>
                <a:ea typeface="黑体" pitchFamily="49" charset="-122"/>
              </a:rPr>
              <a:t>执行</a:t>
            </a:r>
            <a:r>
              <a:rPr lang="en-US" altLang="zh-CN" sz="2000">
                <a:solidFill>
                  <a:schemeClr val="accent2"/>
                </a:solidFill>
                <a:latin typeface="Arial" charset="0"/>
                <a:ea typeface="黑体" pitchFamily="49" charset="-122"/>
              </a:rPr>
              <a:t>I/O</a:t>
            </a:r>
            <a:r>
              <a:rPr lang="zh-CN" altLang="en-US" sz="2000">
                <a:solidFill>
                  <a:schemeClr val="accent2"/>
                </a:solidFill>
                <a:latin typeface="Arial" charset="0"/>
                <a:ea typeface="黑体" pitchFamily="49" charset="-122"/>
              </a:rPr>
              <a:t>指令来将数据送</a:t>
            </a:r>
            <a:r>
              <a:rPr lang="en-US" altLang="zh-CN" sz="2000">
                <a:solidFill>
                  <a:schemeClr val="accent2"/>
                </a:solidFill>
                <a:latin typeface="Arial" charset="0"/>
                <a:ea typeface="黑体" pitchFamily="49" charset="-122"/>
              </a:rPr>
              <a:t>OBR</a:t>
            </a:r>
            <a:r>
              <a:rPr lang="zh-CN" altLang="en-US" sz="2000">
                <a:solidFill>
                  <a:schemeClr val="accent2"/>
                </a:solidFill>
                <a:latin typeface="Arial" charset="0"/>
                <a:ea typeface="黑体" pitchFamily="49" charset="-122"/>
              </a:rPr>
              <a:t>；而</a:t>
            </a:r>
            <a:r>
              <a:rPr lang="en-US" altLang="zh-CN" sz="2000">
                <a:solidFill>
                  <a:schemeClr val="accent2"/>
                </a:solidFill>
                <a:latin typeface="Arial" charset="0"/>
                <a:ea typeface="黑体" pitchFamily="49" charset="-122"/>
              </a:rPr>
              <a:t>I/O</a:t>
            </a:r>
            <a:r>
              <a:rPr lang="zh-CN" altLang="en-US" sz="2000">
                <a:solidFill>
                  <a:schemeClr val="accent2"/>
                </a:solidFill>
                <a:latin typeface="Arial" charset="0"/>
                <a:ea typeface="黑体" pitchFamily="49" charset="-122"/>
              </a:rPr>
              <a:t>接口则是自动把数据送到设备。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5461">
                                            <p:txEl>
                                              <p:pRg st="0" end="0"/>
                                            </p:txEl>
                                          </p:spTgt>
                                        </p:tgtEl>
                                        <p:attrNameLst>
                                          <p:attrName>style.visibility</p:attrName>
                                        </p:attrNameLst>
                                      </p:cBhvr>
                                      <p:to>
                                        <p:strVal val="visible"/>
                                      </p:to>
                                    </p:set>
                                    <p:animEffect transition="in" filter="blinds(horizontal)">
                                      <p:cBhvr>
                                        <p:cTn id="7" dur="500"/>
                                        <p:tgtEl>
                                          <p:spTgt spid="27546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5461">
                                            <p:txEl>
                                              <p:pRg st="1" end="1"/>
                                            </p:txEl>
                                          </p:spTgt>
                                        </p:tgtEl>
                                        <p:attrNameLst>
                                          <p:attrName>style.visibility</p:attrName>
                                        </p:attrNameLst>
                                      </p:cBhvr>
                                      <p:to>
                                        <p:strVal val="visible"/>
                                      </p:to>
                                    </p:set>
                                    <p:animEffect transition="in" filter="blinds(horizontal)">
                                      <p:cBhvr>
                                        <p:cTn id="10" dur="500"/>
                                        <p:tgtEl>
                                          <p:spTgt spid="27546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75461">
                                            <p:txEl>
                                              <p:pRg st="2" end="2"/>
                                            </p:txEl>
                                          </p:spTgt>
                                        </p:tgtEl>
                                        <p:attrNameLst>
                                          <p:attrName>style.visibility</p:attrName>
                                        </p:attrNameLst>
                                      </p:cBhvr>
                                      <p:to>
                                        <p:strVal val="visible"/>
                                      </p:to>
                                    </p:set>
                                    <p:animEffect transition="in" filter="blinds(horizontal)">
                                      <p:cBhvr>
                                        <p:cTn id="15" dur="500"/>
                                        <p:tgtEl>
                                          <p:spTgt spid="27546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5461">
                                            <p:txEl>
                                              <p:pRg st="3" end="3"/>
                                            </p:txEl>
                                          </p:spTgt>
                                        </p:tgtEl>
                                        <p:attrNameLst>
                                          <p:attrName>style.visibility</p:attrName>
                                        </p:attrNameLst>
                                      </p:cBhvr>
                                      <p:to>
                                        <p:strVal val="visible"/>
                                      </p:to>
                                    </p:set>
                                    <p:animEffect transition="in" filter="blinds(horizontal)">
                                      <p:cBhvr>
                                        <p:cTn id="18" dur="500"/>
                                        <p:tgtEl>
                                          <p:spTgt spid="27546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5462"/>
                                        </p:tgtEl>
                                        <p:attrNameLst>
                                          <p:attrName>style.visibility</p:attrName>
                                        </p:attrNameLst>
                                      </p:cBhvr>
                                      <p:to>
                                        <p:strVal val="visible"/>
                                      </p:to>
                                    </p:set>
                                    <p:animEffect transition="in" filter="blinds(horizontal)">
                                      <p:cBhvr>
                                        <p:cTn id="23" dur="500"/>
                                        <p:tgtEl>
                                          <p:spTgt spid="27546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5464"/>
                                        </p:tgtEl>
                                        <p:attrNameLst>
                                          <p:attrName>style.visibility</p:attrName>
                                        </p:attrNameLst>
                                      </p:cBhvr>
                                      <p:to>
                                        <p:strVal val="visible"/>
                                      </p:to>
                                    </p:set>
                                    <p:animEffect transition="in" filter="blinds(horizontal)">
                                      <p:cBhvr>
                                        <p:cTn id="28" dur="500"/>
                                        <p:tgtEl>
                                          <p:spTgt spid="2754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5465"/>
                                        </p:tgtEl>
                                        <p:attrNameLst>
                                          <p:attrName>style.visibility</p:attrName>
                                        </p:attrNameLst>
                                      </p:cBhvr>
                                      <p:to>
                                        <p:strVal val="visible"/>
                                      </p:to>
                                    </p:set>
                                    <p:animEffect transition="in" filter="blinds(horizontal)">
                                      <p:cBhvr>
                                        <p:cTn id="33" dur="500"/>
                                        <p:tgtEl>
                                          <p:spTgt spid="275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2" grpId="0"/>
      <p:bldP spid="275464" grpId="0"/>
      <p:bldP spid="27546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42900" y="128588"/>
            <a:ext cx="6345238" cy="422275"/>
          </a:xfrm>
        </p:spPr>
        <p:txBody>
          <a:bodyPr/>
          <a:lstStyle/>
          <a:p>
            <a:r>
              <a:rPr lang="zh-CN" altLang="en-US" smtClean="0">
                <a:latin typeface="宋体" charset="-122"/>
                <a:ea typeface="宋体" charset="-122"/>
              </a:rPr>
              <a:t>轮询方式和中断方式的比较</a:t>
            </a:r>
          </a:p>
        </p:txBody>
      </p:sp>
      <p:sp>
        <p:nvSpPr>
          <p:cNvPr id="276483" name="Rectangle 3"/>
          <p:cNvSpPr>
            <a:spLocks noGrp="1" noChangeArrowheads="1"/>
          </p:cNvSpPr>
          <p:nvPr>
            <p:ph type="body" idx="1"/>
          </p:nvPr>
        </p:nvSpPr>
        <p:spPr>
          <a:xfrm>
            <a:off x="349250" y="658813"/>
            <a:ext cx="7826375" cy="2058987"/>
          </a:xfrm>
        </p:spPr>
        <p:txBody>
          <a:bodyPr/>
          <a:lstStyle/>
          <a:p>
            <a:pPr marL="342900" indent="-342900">
              <a:spcBef>
                <a:spcPct val="0"/>
              </a:spcBef>
              <a:buFontTx/>
              <a:buNone/>
            </a:pPr>
            <a:r>
              <a:rPr lang="zh-CN" altLang="en-US" sz="2200" b="0" smtClean="0">
                <a:solidFill>
                  <a:srgbClr val="3333CC"/>
                </a:solidFill>
                <a:ea typeface="黑体" pitchFamily="49" charset="-122"/>
              </a:rPr>
              <a:t>（</a:t>
            </a:r>
            <a:r>
              <a:rPr lang="en-US" altLang="zh-CN" sz="2200" smtClean="0">
                <a:solidFill>
                  <a:srgbClr val="3333CC"/>
                </a:solidFill>
                <a:ea typeface="黑体" pitchFamily="49" charset="-122"/>
              </a:rPr>
              <a:t>1</a:t>
            </a:r>
            <a:r>
              <a:rPr lang="zh-CN" altLang="en-US" sz="2200" smtClean="0">
                <a:solidFill>
                  <a:srgbClr val="3333CC"/>
                </a:solidFill>
                <a:ea typeface="黑体" pitchFamily="49" charset="-122"/>
              </a:rPr>
              <a:t>）程序直接控制传送方式</a:t>
            </a:r>
          </a:p>
          <a:p>
            <a:pPr marL="342900" indent="-342900">
              <a:spcBef>
                <a:spcPct val="0"/>
              </a:spcBef>
              <a:buFontTx/>
              <a:buNone/>
            </a:pPr>
            <a:r>
              <a:rPr lang="zh-CN" altLang="en-US" sz="2200" smtClean="0">
                <a:solidFill>
                  <a:srgbClr val="3333CC"/>
                </a:solidFill>
                <a:ea typeface="黑体" pitchFamily="49" charset="-122"/>
              </a:rPr>
              <a:t>  若查询程序有</a:t>
            </a:r>
            <a:r>
              <a:rPr lang="en-US" altLang="zh-CN" sz="2200" smtClean="0">
                <a:solidFill>
                  <a:srgbClr val="3333CC"/>
                </a:solidFill>
                <a:ea typeface="黑体" pitchFamily="49" charset="-122"/>
              </a:rPr>
              <a:t>10</a:t>
            </a:r>
            <a:r>
              <a:rPr lang="zh-CN" altLang="en-US" sz="2200" smtClean="0">
                <a:solidFill>
                  <a:srgbClr val="3333CC"/>
                </a:solidFill>
                <a:ea typeface="黑体" pitchFamily="49" charset="-122"/>
              </a:rPr>
              <a:t>条，第</a:t>
            </a:r>
            <a:r>
              <a:rPr lang="en-US" altLang="zh-CN" sz="2200" smtClean="0">
                <a:solidFill>
                  <a:srgbClr val="3333CC"/>
                </a:solidFill>
                <a:ea typeface="黑体" pitchFamily="49" charset="-122"/>
              </a:rPr>
              <a:t>5</a:t>
            </a:r>
            <a:r>
              <a:rPr lang="zh-CN" altLang="en-US" sz="2200" smtClean="0">
                <a:solidFill>
                  <a:srgbClr val="3333CC"/>
                </a:solidFill>
                <a:ea typeface="黑体" pitchFamily="49" charset="-122"/>
              </a:rPr>
              <a:t>条为启动设备的指令，则：</a:t>
            </a:r>
          </a:p>
          <a:p>
            <a:pPr marL="342900" indent="-342900">
              <a:spcBef>
                <a:spcPct val="0"/>
              </a:spcBef>
              <a:buFontTx/>
              <a:buNone/>
            </a:pPr>
            <a:r>
              <a:rPr lang="zh-CN" altLang="en-US" sz="2200" smtClean="0">
                <a:solidFill>
                  <a:srgbClr val="56C61E"/>
                </a:solidFill>
                <a:ea typeface="黑体" pitchFamily="49" charset="-122"/>
              </a:rPr>
              <a:t>    </a:t>
            </a:r>
            <a:r>
              <a:rPr lang="zh-CN" altLang="en-US" sz="2200" smtClean="0">
                <a:solidFill>
                  <a:srgbClr val="146C18"/>
                </a:solidFill>
                <a:ea typeface="黑体" pitchFamily="49" charset="-122"/>
              </a:rPr>
              <a:t>数据传输率为：</a:t>
            </a:r>
            <a:r>
              <a:rPr lang="en-US" altLang="zh-CN" sz="2200" smtClean="0">
                <a:solidFill>
                  <a:srgbClr val="146C18"/>
                </a:solidFill>
                <a:ea typeface="黑体" pitchFamily="49" charset="-122"/>
              </a:rPr>
              <a:t>1/(1000+5) μs</a:t>
            </a:r>
            <a:r>
              <a:rPr lang="zh-CN" altLang="en-US" sz="2200" smtClean="0">
                <a:solidFill>
                  <a:srgbClr val="146C18"/>
                </a:solidFill>
                <a:ea typeface="黑体" pitchFamily="49" charset="-122"/>
              </a:rPr>
              <a:t>，约为每秒</a:t>
            </a:r>
            <a:r>
              <a:rPr lang="en-US" altLang="zh-CN" sz="2200" smtClean="0">
                <a:solidFill>
                  <a:srgbClr val="146C18"/>
                </a:solidFill>
                <a:ea typeface="黑体" pitchFamily="49" charset="-122"/>
              </a:rPr>
              <a:t>995</a:t>
            </a:r>
            <a:r>
              <a:rPr lang="zh-CN" altLang="en-US" sz="2200" smtClean="0">
                <a:solidFill>
                  <a:srgbClr val="146C18"/>
                </a:solidFill>
                <a:ea typeface="黑体" pitchFamily="49" charset="-122"/>
              </a:rPr>
              <a:t>个数据。</a:t>
            </a:r>
          </a:p>
          <a:p>
            <a:pPr marL="342900" indent="-342900">
              <a:spcBef>
                <a:spcPct val="0"/>
              </a:spcBef>
              <a:buFontTx/>
              <a:buNone/>
            </a:pPr>
            <a:r>
              <a:rPr lang="zh-CN" altLang="en-US" sz="2200" smtClean="0">
                <a:solidFill>
                  <a:srgbClr val="146C18"/>
                </a:solidFill>
                <a:ea typeface="黑体" pitchFamily="49" charset="-122"/>
              </a:rPr>
              <a:t>    主机占用率</a:t>
            </a:r>
            <a:r>
              <a:rPr lang="en-US" altLang="zh-CN" sz="2200" smtClean="0">
                <a:solidFill>
                  <a:srgbClr val="146C18"/>
                </a:solidFill>
                <a:ea typeface="黑体" pitchFamily="49" charset="-122"/>
              </a:rPr>
              <a:t>=100%</a:t>
            </a:r>
          </a:p>
          <a:p>
            <a:pPr marL="342900" indent="-342900">
              <a:spcBef>
                <a:spcPct val="0"/>
              </a:spcBef>
            </a:pPr>
            <a:endParaRPr lang="zh-CN" altLang="en-US" sz="2200" smtClean="0">
              <a:solidFill>
                <a:srgbClr val="146C18"/>
              </a:solidFill>
              <a:ea typeface="黑体" pitchFamily="49" charset="-122"/>
            </a:endParaRPr>
          </a:p>
        </p:txBody>
      </p:sp>
      <p:sp>
        <p:nvSpPr>
          <p:cNvPr id="276503" name="Rectangle 23"/>
          <p:cNvSpPr>
            <a:spLocks noChangeArrowheads="1"/>
          </p:cNvSpPr>
          <p:nvPr/>
        </p:nvSpPr>
        <p:spPr bwMode="auto">
          <a:xfrm>
            <a:off x="366191" y="2273257"/>
            <a:ext cx="3408362" cy="3545586"/>
          </a:xfrm>
          <a:prstGeom prst="rect">
            <a:avLst/>
          </a:prstGeom>
          <a:noFill/>
          <a:ln w="9525">
            <a:noFill/>
            <a:miter lim="800000"/>
            <a:headEnd/>
            <a:tailEnd/>
          </a:ln>
          <a:effectLst/>
        </p:spPr>
        <p:txBody>
          <a:bodyPr>
            <a:spAutoFit/>
          </a:bodyPr>
          <a:lstStyle/>
          <a:p>
            <a:pPr eaLnBrk="1" hangingPunct="1">
              <a:spcBef>
                <a:spcPct val="30000"/>
              </a:spcBef>
              <a:buClr>
                <a:schemeClr val="accent1"/>
              </a:buClr>
              <a:buSzPct val="80000"/>
              <a:buFont typeface="Wingdings" pitchFamily="2" charset="2"/>
              <a:buNone/>
            </a:pPr>
            <a:r>
              <a:rPr kumimoji="1" lang="zh-CN" altLang="en-US" sz="2200" dirty="0">
                <a:solidFill>
                  <a:srgbClr val="3333CC"/>
                </a:solidFill>
                <a:latin typeface="Arial" charset="0"/>
                <a:ea typeface="黑体" pitchFamily="49" charset="-122"/>
              </a:rPr>
              <a:t>（</a:t>
            </a:r>
            <a:r>
              <a:rPr kumimoji="1" lang="en-US" altLang="zh-CN" sz="2200" dirty="0">
                <a:solidFill>
                  <a:srgbClr val="3333CC"/>
                </a:solidFill>
                <a:latin typeface="Arial" charset="0"/>
                <a:ea typeface="黑体" pitchFamily="49" charset="-122"/>
              </a:rPr>
              <a:t>2</a:t>
            </a:r>
            <a:r>
              <a:rPr kumimoji="1" lang="zh-CN" altLang="en-US" sz="2200" dirty="0">
                <a:solidFill>
                  <a:srgbClr val="3333CC"/>
                </a:solidFill>
                <a:latin typeface="Arial" charset="0"/>
                <a:ea typeface="黑体" pitchFamily="49" charset="-122"/>
              </a:rPr>
              <a:t>）中断传送方式</a:t>
            </a:r>
          </a:p>
          <a:p>
            <a:pPr eaLnBrk="1" hangingPunct="1">
              <a:spcBef>
                <a:spcPct val="30000"/>
              </a:spcBef>
              <a:buClr>
                <a:schemeClr val="accent1"/>
              </a:buClr>
              <a:buSzPct val="80000"/>
              <a:buFont typeface="Wingdings" pitchFamily="2" charset="2"/>
              <a:buNone/>
            </a:pPr>
            <a:r>
              <a:rPr kumimoji="1" lang="zh-CN" altLang="en-US" sz="2200" dirty="0">
                <a:solidFill>
                  <a:srgbClr val="3333CC"/>
                </a:solidFill>
                <a:latin typeface="Arial" charset="0"/>
                <a:ea typeface="黑体" pitchFamily="49" charset="-122"/>
              </a:rPr>
              <a:t>若中断服务程序有</a:t>
            </a:r>
            <a:r>
              <a:rPr kumimoji="1" lang="en-US" altLang="zh-CN" sz="2200" dirty="0">
                <a:solidFill>
                  <a:srgbClr val="3333CC"/>
                </a:solidFill>
                <a:latin typeface="Arial" charset="0"/>
                <a:ea typeface="黑体" pitchFamily="49" charset="-122"/>
              </a:rPr>
              <a:t>30</a:t>
            </a:r>
            <a:r>
              <a:rPr kumimoji="1" lang="zh-CN" altLang="en-US" sz="2200" dirty="0">
                <a:solidFill>
                  <a:srgbClr val="3333CC"/>
                </a:solidFill>
                <a:latin typeface="Arial" charset="0"/>
                <a:ea typeface="黑体" pitchFamily="49" charset="-122"/>
              </a:rPr>
              <a:t>条，在第</a:t>
            </a:r>
            <a:r>
              <a:rPr kumimoji="1" lang="en-US" altLang="zh-CN" sz="2200" dirty="0">
                <a:solidFill>
                  <a:srgbClr val="3333CC"/>
                </a:solidFill>
                <a:latin typeface="Arial" charset="0"/>
                <a:ea typeface="黑体" pitchFamily="49" charset="-122"/>
              </a:rPr>
              <a:t>20</a:t>
            </a:r>
            <a:r>
              <a:rPr kumimoji="1" lang="zh-CN" altLang="en-US" sz="2200" dirty="0">
                <a:solidFill>
                  <a:srgbClr val="3333CC"/>
                </a:solidFill>
                <a:latin typeface="Arial" charset="0"/>
                <a:ea typeface="黑体" pitchFamily="49" charset="-122"/>
              </a:rPr>
              <a:t>条启动设备，则：</a:t>
            </a:r>
          </a:p>
          <a:p>
            <a:pPr eaLnBrk="1" hangingPunct="1">
              <a:spcBef>
                <a:spcPct val="30000"/>
              </a:spcBef>
              <a:buClr>
                <a:schemeClr val="accent1"/>
              </a:buClr>
              <a:buSzPct val="80000"/>
              <a:buFont typeface="Wingdings" pitchFamily="2" charset="2"/>
              <a:buNone/>
            </a:pPr>
            <a:r>
              <a:rPr kumimoji="1" lang="zh-CN" altLang="en-US" sz="2200" dirty="0">
                <a:solidFill>
                  <a:srgbClr val="146C18"/>
                </a:solidFill>
                <a:latin typeface="Arial" charset="0"/>
                <a:ea typeface="黑体" pitchFamily="49" charset="-122"/>
              </a:rPr>
              <a:t>数据传输率为：</a:t>
            </a:r>
            <a:r>
              <a:rPr kumimoji="1" lang="en-US" altLang="zh-CN" sz="2200" dirty="0">
                <a:solidFill>
                  <a:srgbClr val="146C18"/>
                </a:solidFill>
                <a:latin typeface="Arial" charset="0"/>
                <a:ea typeface="黑体" pitchFamily="49" charset="-122"/>
              </a:rPr>
              <a:t>1/(1000+1+20)</a:t>
            </a:r>
            <a:r>
              <a:rPr kumimoji="1" lang="en-US" altLang="zh-CN" sz="2200" dirty="0" err="1">
                <a:solidFill>
                  <a:srgbClr val="146C18"/>
                </a:solidFill>
                <a:latin typeface="Arial" charset="0"/>
                <a:ea typeface="黑体" pitchFamily="49" charset="-122"/>
              </a:rPr>
              <a:t>μs</a:t>
            </a:r>
            <a:r>
              <a:rPr kumimoji="1" lang="zh-CN" altLang="en-US" sz="2200" dirty="0">
                <a:solidFill>
                  <a:srgbClr val="146C18"/>
                </a:solidFill>
                <a:latin typeface="Arial" charset="0"/>
                <a:ea typeface="黑体" pitchFamily="49" charset="-122"/>
              </a:rPr>
              <a:t>，约为每秒</a:t>
            </a:r>
            <a:r>
              <a:rPr kumimoji="1" lang="en-US" altLang="zh-CN" sz="2200" dirty="0">
                <a:solidFill>
                  <a:srgbClr val="146C18"/>
                </a:solidFill>
                <a:latin typeface="Arial" charset="0"/>
                <a:ea typeface="黑体" pitchFamily="49" charset="-122"/>
              </a:rPr>
              <a:t>979</a:t>
            </a:r>
            <a:r>
              <a:rPr kumimoji="1" lang="zh-CN" altLang="en-US" sz="2200" dirty="0">
                <a:solidFill>
                  <a:srgbClr val="146C18"/>
                </a:solidFill>
                <a:latin typeface="Arial" charset="0"/>
                <a:ea typeface="黑体" pitchFamily="49" charset="-122"/>
              </a:rPr>
              <a:t>个数据。</a:t>
            </a:r>
          </a:p>
          <a:p>
            <a:pPr eaLnBrk="1" hangingPunct="1">
              <a:spcBef>
                <a:spcPct val="30000"/>
              </a:spcBef>
              <a:buClr>
                <a:schemeClr val="accent1"/>
              </a:buClr>
              <a:buSzPct val="80000"/>
              <a:buFont typeface="Wingdings" pitchFamily="2" charset="2"/>
              <a:buNone/>
            </a:pPr>
            <a:r>
              <a:rPr kumimoji="1" lang="zh-CN" altLang="en-US" sz="2200" dirty="0">
                <a:solidFill>
                  <a:srgbClr val="146C18"/>
                </a:solidFill>
                <a:latin typeface="Arial" charset="0"/>
                <a:ea typeface="黑体" pitchFamily="49" charset="-122"/>
              </a:rPr>
              <a:t>主机占用率为：</a:t>
            </a:r>
            <a:r>
              <a:rPr kumimoji="1" lang="en-US" altLang="zh-CN" sz="2200" dirty="0">
                <a:solidFill>
                  <a:srgbClr val="146C18"/>
                </a:solidFill>
                <a:latin typeface="Arial" charset="0"/>
                <a:ea typeface="黑体" pitchFamily="49" charset="-122"/>
              </a:rPr>
              <a:t>(1+30)/(1000+1+20)=3</a:t>
            </a:r>
            <a:r>
              <a:rPr kumimoji="1" lang="en-US" altLang="zh-CN" sz="2200" dirty="0" smtClean="0">
                <a:solidFill>
                  <a:srgbClr val="146C18"/>
                </a:solidFill>
                <a:latin typeface="Arial" charset="0"/>
                <a:ea typeface="黑体" pitchFamily="49" charset="-122"/>
              </a:rPr>
              <a:t>%</a:t>
            </a:r>
          </a:p>
          <a:p>
            <a:pPr eaLnBrk="1" hangingPunct="1">
              <a:spcBef>
                <a:spcPct val="30000"/>
              </a:spcBef>
              <a:buClr>
                <a:schemeClr val="accent1"/>
              </a:buClr>
              <a:buSzPct val="80000"/>
              <a:buFont typeface="Wingdings" pitchFamily="2" charset="2"/>
              <a:buNone/>
            </a:pPr>
            <a:r>
              <a:rPr kumimoji="1" lang="en-US" altLang="zh-CN" sz="2200" dirty="0" smtClean="0">
                <a:solidFill>
                  <a:srgbClr val="146C18"/>
                </a:solidFill>
                <a:latin typeface="Arial" charset="0"/>
                <a:ea typeface="黑体" pitchFamily="49" charset="-122"/>
              </a:rPr>
              <a:t>1:</a:t>
            </a:r>
            <a:r>
              <a:rPr kumimoji="1" lang="zh-CN" altLang="en-US" sz="2200" dirty="0" smtClean="0">
                <a:solidFill>
                  <a:srgbClr val="146C18"/>
                </a:solidFill>
                <a:latin typeface="Arial" charset="0"/>
                <a:ea typeface="黑体" pitchFamily="49" charset="-122"/>
              </a:rPr>
              <a:t>响应中断的时间</a:t>
            </a:r>
            <a:endParaRPr kumimoji="1" lang="en-US" altLang="zh-CN" sz="2200" dirty="0">
              <a:solidFill>
                <a:srgbClr val="146C18"/>
              </a:solidFill>
              <a:latin typeface="Arial" charset="0"/>
              <a:ea typeface="黑体" pitchFamily="49" charset="-122"/>
            </a:endParaRPr>
          </a:p>
        </p:txBody>
      </p:sp>
      <p:grpSp>
        <p:nvGrpSpPr>
          <p:cNvPr id="2" name="Group 53"/>
          <p:cNvGrpSpPr>
            <a:grpSpLocks/>
          </p:cNvGrpSpPr>
          <p:nvPr/>
        </p:nvGrpSpPr>
        <p:grpSpPr bwMode="auto">
          <a:xfrm>
            <a:off x="3862388" y="2017713"/>
            <a:ext cx="5048250" cy="1943100"/>
            <a:chOff x="2433" y="1411"/>
            <a:chExt cx="3143" cy="1192"/>
          </a:xfrm>
        </p:grpSpPr>
        <p:grpSp>
          <p:nvGrpSpPr>
            <p:cNvPr id="3" name="Group 52"/>
            <p:cNvGrpSpPr>
              <a:grpSpLocks/>
            </p:cNvGrpSpPr>
            <p:nvPr/>
          </p:nvGrpSpPr>
          <p:grpSpPr bwMode="auto">
            <a:xfrm>
              <a:off x="2433" y="1411"/>
              <a:ext cx="3143" cy="886"/>
              <a:chOff x="2433" y="1411"/>
              <a:chExt cx="3143" cy="886"/>
            </a:xfrm>
          </p:grpSpPr>
          <p:sp>
            <p:nvSpPr>
              <p:cNvPr id="99365" name="Line 4"/>
              <p:cNvSpPr>
                <a:spLocks noChangeShapeType="1"/>
              </p:cNvSpPr>
              <p:nvPr/>
            </p:nvSpPr>
            <p:spPr bwMode="auto">
              <a:xfrm flipV="1">
                <a:off x="2859" y="2030"/>
                <a:ext cx="639" cy="13"/>
              </a:xfrm>
              <a:prstGeom prst="line">
                <a:avLst/>
              </a:prstGeom>
              <a:noFill/>
              <a:ln w="28575">
                <a:solidFill>
                  <a:schemeClr val="accent1"/>
                </a:solidFill>
                <a:round/>
                <a:headEnd/>
                <a:tailEnd/>
              </a:ln>
              <a:effectLst/>
            </p:spPr>
            <p:txBody>
              <a:bodyPr/>
              <a:lstStyle/>
              <a:p>
                <a:endParaRPr lang="zh-CN" altLang="en-US"/>
              </a:p>
            </p:txBody>
          </p:sp>
          <p:sp>
            <p:nvSpPr>
              <p:cNvPr id="99366" name="Line 5"/>
              <p:cNvSpPr>
                <a:spLocks noChangeShapeType="1"/>
              </p:cNvSpPr>
              <p:nvPr/>
            </p:nvSpPr>
            <p:spPr bwMode="auto">
              <a:xfrm>
                <a:off x="3165" y="1643"/>
                <a:ext cx="0" cy="405"/>
              </a:xfrm>
              <a:prstGeom prst="line">
                <a:avLst/>
              </a:prstGeom>
              <a:noFill/>
              <a:ln w="28575">
                <a:solidFill>
                  <a:schemeClr val="tx1"/>
                </a:solidFill>
                <a:prstDash val="sysDot"/>
                <a:round/>
                <a:headEnd/>
                <a:tailEnd/>
              </a:ln>
              <a:effectLst/>
            </p:spPr>
            <p:txBody>
              <a:bodyPr/>
              <a:lstStyle/>
              <a:p>
                <a:endParaRPr lang="zh-CN" altLang="en-US"/>
              </a:p>
            </p:txBody>
          </p:sp>
          <p:sp>
            <p:nvSpPr>
              <p:cNvPr id="99367" name="Text Box 6"/>
              <p:cNvSpPr txBox="1">
                <a:spLocks noChangeArrowheads="1"/>
              </p:cNvSpPr>
              <p:nvPr/>
            </p:nvSpPr>
            <p:spPr bwMode="auto">
              <a:xfrm>
                <a:off x="2698" y="1411"/>
                <a:ext cx="676" cy="24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a:solidFill>
                      <a:srgbClr val="0066FF"/>
                    </a:solidFill>
                    <a:ea typeface="宋体" charset="-122"/>
                  </a:rPr>
                  <a:t>外设</a:t>
                </a:r>
              </a:p>
            </p:txBody>
          </p:sp>
          <p:sp>
            <p:nvSpPr>
              <p:cNvPr id="99368" name="Text Box 7"/>
              <p:cNvSpPr txBox="1">
                <a:spLocks noChangeArrowheads="1"/>
              </p:cNvSpPr>
              <p:nvPr/>
            </p:nvSpPr>
            <p:spPr bwMode="auto">
              <a:xfrm>
                <a:off x="2433" y="1850"/>
                <a:ext cx="741" cy="244"/>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solidFill>
                      <a:schemeClr val="accent1"/>
                    </a:solidFill>
                    <a:latin typeface="Arial" charset="0"/>
                    <a:ea typeface="宋体" charset="-122"/>
                  </a:rPr>
                  <a:t>CPU</a:t>
                </a:r>
              </a:p>
            </p:txBody>
          </p:sp>
          <p:sp>
            <p:nvSpPr>
              <p:cNvPr id="99369" name="Line 8"/>
              <p:cNvSpPr>
                <a:spLocks noChangeShapeType="1"/>
              </p:cNvSpPr>
              <p:nvPr/>
            </p:nvSpPr>
            <p:spPr bwMode="auto">
              <a:xfrm flipV="1">
                <a:off x="3163" y="1637"/>
                <a:ext cx="738" cy="0"/>
              </a:xfrm>
              <a:prstGeom prst="line">
                <a:avLst/>
              </a:prstGeom>
              <a:noFill/>
              <a:ln w="28575">
                <a:solidFill>
                  <a:srgbClr val="0066FF"/>
                </a:solidFill>
                <a:round/>
                <a:headEnd/>
                <a:tailEnd/>
              </a:ln>
              <a:effectLst/>
            </p:spPr>
            <p:txBody>
              <a:bodyPr/>
              <a:lstStyle/>
              <a:p>
                <a:endParaRPr lang="zh-CN" altLang="en-US"/>
              </a:p>
            </p:txBody>
          </p:sp>
          <p:sp>
            <p:nvSpPr>
              <p:cNvPr id="99370" name="Line 9"/>
              <p:cNvSpPr>
                <a:spLocks noChangeShapeType="1"/>
              </p:cNvSpPr>
              <p:nvPr/>
            </p:nvSpPr>
            <p:spPr bwMode="auto">
              <a:xfrm>
                <a:off x="3905" y="1643"/>
                <a:ext cx="0" cy="411"/>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9371" name="Line 10"/>
              <p:cNvSpPr>
                <a:spLocks noChangeShapeType="1"/>
              </p:cNvSpPr>
              <p:nvPr/>
            </p:nvSpPr>
            <p:spPr bwMode="auto">
              <a:xfrm>
                <a:off x="3905" y="2054"/>
                <a:ext cx="653" cy="0"/>
              </a:xfrm>
              <a:prstGeom prst="line">
                <a:avLst/>
              </a:prstGeom>
              <a:noFill/>
              <a:ln w="28575">
                <a:solidFill>
                  <a:schemeClr val="accent1"/>
                </a:solidFill>
                <a:round/>
                <a:headEnd/>
                <a:tailEnd/>
              </a:ln>
              <a:effectLst/>
            </p:spPr>
            <p:txBody>
              <a:bodyPr/>
              <a:lstStyle/>
              <a:p>
                <a:endParaRPr lang="zh-CN" altLang="en-US"/>
              </a:p>
            </p:txBody>
          </p:sp>
          <p:sp>
            <p:nvSpPr>
              <p:cNvPr id="99372" name="Line 11"/>
              <p:cNvSpPr>
                <a:spLocks noChangeShapeType="1"/>
              </p:cNvSpPr>
              <p:nvPr/>
            </p:nvSpPr>
            <p:spPr bwMode="auto">
              <a:xfrm>
                <a:off x="4327" y="1655"/>
                <a:ext cx="0" cy="408"/>
              </a:xfrm>
              <a:prstGeom prst="line">
                <a:avLst/>
              </a:prstGeom>
              <a:noFill/>
              <a:ln w="28575">
                <a:solidFill>
                  <a:schemeClr val="tx1"/>
                </a:solidFill>
                <a:prstDash val="sysDot"/>
                <a:round/>
                <a:headEnd/>
                <a:tailEnd/>
              </a:ln>
              <a:effectLst/>
            </p:spPr>
            <p:txBody>
              <a:bodyPr/>
              <a:lstStyle/>
              <a:p>
                <a:endParaRPr lang="zh-CN" altLang="en-US"/>
              </a:p>
            </p:txBody>
          </p:sp>
          <p:sp>
            <p:nvSpPr>
              <p:cNvPr id="99373" name="Line 12"/>
              <p:cNvSpPr>
                <a:spLocks noChangeShapeType="1"/>
              </p:cNvSpPr>
              <p:nvPr/>
            </p:nvSpPr>
            <p:spPr bwMode="auto">
              <a:xfrm flipV="1">
                <a:off x="4331" y="1650"/>
                <a:ext cx="723" cy="11"/>
              </a:xfrm>
              <a:prstGeom prst="line">
                <a:avLst/>
              </a:prstGeom>
              <a:noFill/>
              <a:ln w="28575">
                <a:solidFill>
                  <a:srgbClr val="0066FF"/>
                </a:solidFill>
                <a:round/>
                <a:headEnd/>
                <a:tailEnd/>
              </a:ln>
              <a:effectLst/>
            </p:spPr>
            <p:txBody>
              <a:bodyPr/>
              <a:lstStyle/>
              <a:p>
                <a:endParaRPr lang="zh-CN" altLang="en-US"/>
              </a:p>
            </p:txBody>
          </p:sp>
          <p:sp>
            <p:nvSpPr>
              <p:cNvPr id="99374" name="Line 13"/>
              <p:cNvSpPr>
                <a:spLocks noChangeShapeType="1"/>
              </p:cNvSpPr>
              <p:nvPr/>
            </p:nvSpPr>
            <p:spPr bwMode="auto">
              <a:xfrm>
                <a:off x="5052" y="1655"/>
                <a:ext cx="0" cy="412"/>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9375" name="Line 14"/>
              <p:cNvSpPr>
                <a:spLocks noChangeShapeType="1"/>
              </p:cNvSpPr>
              <p:nvPr/>
            </p:nvSpPr>
            <p:spPr bwMode="auto">
              <a:xfrm>
                <a:off x="5062" y="2058"/>
                <a:ext cx="387" cy="0"/>
              </a:xfrm>
              <a:prstGeom prst="line">
                <a:avLst/>
              </a:prstGeom>
              <a:noFill/>
              <a:ln w="28575">
                <a:solidFill>
                  <a:schemeClr val="accent1"/>
                </a:solidFill>
                <a:round/>
                <a:headEnd/>
                <a:tailEnd/>
              </a:ln>
              <a:effectLst/>
            </p:spPr>
            <p:txBody>
              <a:bodyPr/>
              <a:lstStyle/>
              <a:p>
                <a:endParaRPr lang="zh-CN" altLang="en-US"/>
              </a:p>
            </p:txBody>
          </p:sp>
          <p:sp>
            <p:nvSpPr>
              <p:cNvPr id="99376" name="Text Box 15"/>
              <p:cNvSpPr txBox="1">
                <a:spLocks noChangeArrowheads="1"/>
              </p:cNvSpPr>
              <p:nvPr/>
            </p:nvSpPr>
            <p:spPr bwMode="auto">
              <a:xfrm>
                <a:off x="3898" y="1773"/>
                <a:ext cx="626" cy="281"/>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0">
                    <a:ea typeface="宋体" charset="-122"/>
                  </a:rPr>
                  <a:t>5</a:t>
                </a:r>
                <a:r>
                  <a:rPr kumimoji="1" lang="en-US" altLang="zh-CN" sz="2400" b="0">
                    <a:ea typeface="华文行楷" pitchFamily="2" charset="-122"/>
                  </a:rPr>
                  <a:t>μ</a:t>
                </a:r>
                <a:r>
                  <a:rPr kumimoji="1" lang="en-US" altLang="zh-CN" sz="2000" b="0">
                    <a:ea typeface="宋体" charset="-122"/>
                  </a:rPr>
                  <a:t>s</a:t>
                </a:r>
              </a:p>
            </p:txBody>
          </p:sp>
          <p:sp>
            <p:nvSpPr>
              <p:cNvPr id="99377" name="Line 16"/>
              <p:cNvSpPr>
                <a:spLocks noChangeShapeType="1"/>
              </p:cNvSpPr>
              <p:nvPr/>
            </p:nvSpPr>
            <p:spPr bwMode="auto">
              <a:xfrm>
                <a:off x="3164" y="2112"/>
                <a:ext cx="0" cy="179"/>
              </a:xfrm>
              <a:prstGeom prst="line">
                <a:avLst/>
              </a:prstGeom>
              <a:noFill/>
              <a:ln w="9525">
                <a:solidFill>
                  <a:schemeClr val="tx1"/>
                </a:solidFill>
                <a:round/>
                <a:headEnd/>
                <a:tailEnd/>
              </a:ln>
              <a:effectLst/>
            </p:spPr>
            <p:txBody>
              <a:bodyPr/>
              <a:lstStyle/>
              <a:p>
                <a:endParaRPr lang="zh-CN" altLang="en-US"/>
              </a:p>
            </p:txBody>
          </p:sp>
          <p:sp>
            <p:nvSpPr>
              <p:cNvPr id="99378" name="Line 17"/>
              <p:cNvSpPr>
                <a:spLocks noChangeShapeType="1"/>
              </p:cNvSpPr>
              <p:nvPr/>
            </p:nvSpPr>
            <p:spPr bwMode="auto">
              <a:xfrm>
                <a:off x="4335" y="2117"/>
                <a:ext cx="0" cy="180"/>
              </a:xfrm>
              <a:prstGeom prst="line">
                <a:avLst/>
              </a:prstGeom>
              <a:noFill/>
              <a:ln w="9525">
                <a:solidFill>
                  <a:schemeClr val="tx1"/>
                </a:solidFill>
                <a:round/>
                <a:headEnd/>
                <a:tailEnd/>
              </a:ln>
              <a:effectLst/>
            </p:spPr>
            <p:txBody>
              <a:bodyPr/>
              <a:lstStyle/>
              <a:p>
                <a:endParaRPr lang="zh-CN" altLang="en-US"/>
              </a:p>
            </p:txBody>
          </p:sp>
          <p:sp>
            <p:nvSpPr>
              <p:cNvPr id="99379" name="Line 18"/>
              <p:cNvSpPr>
                <a:spLocks noChangeShapeType="1"/>
              </p:cNvSpPr>
              <p:nvPr/>
            </p:nvSpPr>
            <p:spPr bwMode="auto">
              <a:xfrm>
                <a:off x="5383" y="2092"/>
                <a:ext cx="0" cy="180"/>
              </a:xfrm>
              <a:prstGeom prst="line">
                <a:avLst/>
              </a:prstGeom>
              <a:noFill/>
              <a:ln w="9525">
                <a:solidFill>
                  <a:schemeClr val="tx1"/>
                </a:solidFill>
                <a:round/>
                <a:headEnd/>
                <a:tailEnd/>
              </a:ln>
              <a:effectLst/>
            </p:spPr>
            <p:txBody>
              <a:bodyPr/>
              <a:lstStyle/>
              <a:p>
                <a:endParaRPr lang="zh-CN" altLang="en-US"/>
              </a:p>
            </p:txBody>
          </p:sp>
          <p:sp>
            <p:nvSpPr>
              <p:cNvPr id="99380" name="Line 19"/>
              <p:cNvSpPr>
                <a:spLocks noChangeShapeType="1"/>
              </p:cNvSpPr>
              <p:nvPr/>
            </p:nvSpPr>
            <p:spPr bwMode="auto">
              <a:xfrm>
                <a:off x="5384" y="1647"/>
                <a:ext cx="0" cy="406"/>
              </a:xfrm>
              <a:prstGeom prst="line">
                <a:avLst/>
              </a:prstGeom>
              <a:noFill/>
              <a:ln w="28575">
                <a:solidFill>
                  <a:schemeClr val="tx1"/>
                </a:solidFill>
                <a:prstDash val="sysDot"/>
                <a:round/>
                <a:headEnd/>
                <a:tailEnd/>
              </a:ln>
              <a:effectLst/>
            </p:spPr>
            <p:txBody>
              <a:bodyPr/>
              <a:lstStyle/>
              <a:p>
                <a:endParaRPr lang="zh-CN" altLang="en-US"/>
              </a:p>
            </p:txBody>
          </p:sp>
          <p:sp>
            <p:nvSpPr>
              <p:cNvPr id="99381" name="Line 20"/>
              <p:cNvSpPr>
                <a:spLocks noChangeShapeType="1"/>
              </p:cNvSpPr>
              <p:nvPr/>
            </p:nvSpPr>
            <p:spPr bwMode="auto">
              <a:xfrm>
                <a:off x="5371" y="1654"/>
                <a:ext cx="205" cy="0"/>
              </a:xfrm>
              <a:prstGeom prst="line">
                <a:avLst/>
              </a:prstGeom>
              <a:noFill/>
              <a:ln w="28575">
                <a:solidFill>
                  <a:srgbClr val="3333CC"/>
                </a:solidFill>
                <a:round/>
                <a:headEnd/>
                <a:tailEnd/>
              </a:ln>
              <a:effectLst/>
            </p:spPr>
            <p:txBody>
              <a:bodyPr/>
              <a:lstStyle/>
              <a:p>
                <a:endParaRPr lang="zh-CN" altLang="en-US"/>
              </a:p>
            </p:txBody>
          </p:sp>
          <p:sp>
            <p:nvSpPr>
              <p:cNvPr id="99382" name="Line 21"/>
              <p:cNvSpPr>
                <a:spLocks noChangeShapeType="1"/>
              </p:cNvSpPr>
              <p:nvPr/>
            </p:nvSpPr>
            <p:spPr bwMode="auto">
              <a:xfrm>
                <a:off x="3164" y="2213"/>
                <a:ext cx="116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9383" name="Line 22"/>
              <p:cNvSpPr>
                <a:spLocks noChangeShapeType="1"/>
              </p:cNvSpPr>
              <p:nvPr/>
            </p:nvSpPr>
            <p:spPr bwMode="auto">
              <a:xfrm>
                <a:off x="4354" y="2217"/>
                <a:ext cx="102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9384" name="Text Box 42"/>
              <p:cNvSpPr txBox="1">
                <a:spLocks noChangeArrowheads="1"/>
              </p:cNvSpPr>
              <p:nvPr/>
            </p:nvSpPr>
            <p:spPr bwMode="auto">
              <a:xfrm>
                <a:off x="3255" y="1414"/>
                <a:ext cx="626" cy="24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0">
                    <a:ea typeface="宋体" charset="-122"/>
                  </a:rPr>
                  <a:t>1ms</a:t>
                </a:r>
              </a:p>
            </p:txBody>
          </p:sp>
        </p:grpSp>
        <p:sp>
          <p:nvSpPr>
            <p:cNvPr id="99364" name="Rectangle 50"/>
            <p:cNvSpPr>
              <a:spLocks noChangeArrowheads="1"/>
            </p:cNvSpPr>
            <p:nvPr/>
          </p:nvSpPr>
          <p:spPr bwMode="auto">
            <a:xfrm>
              <a:off x="3699" y="2323"/>
              <a:ext cx="1268" cy="280"/>
            </a:xfrm>
            <a:prstGeom prst="rect">
              <a:avLst/>
            </a:prstGeom>
            <a:noFill/>
            <a:ln w="9525">
              <a:noFill/>
              <a:miter lim="800000"/>
              <a:headEnd/>
              <a:tailEnd/>
            </a:ln>
            <a:effectLst/>
          </p:spPr>
          <p:txBody>
            <a:bodyPr>
              <a:spAutoFit/>
            </a:bodyPr>
            <a:lstStyle/>
            <a:p>
              <a:pPr eaLnBrk="1" hangingPunct="1"/>
              <a:r>
                <a:rPr kumimoji="1" lang="zh-CN" altLang="en-US" sz="2400">
                  <a:solidFill>
                    <a:srgbClr val="CC3300"/>
                  </a:solidFill>
                  <a:ea typeface="黑体" pitchFamily="49" charset="-122"/>
                </a:rPr>
                <a:t>程序传送方式</a:t>
              </a:r>
            </a:p>
          </p:txBody>
        </p:sp>
      </p:grpSp>
      <p:grpSp>
        <p:nvGrpSpPr>
          <p:cNvPr id="4" name="Group 54"/>
          <p:cNvGrpSpPr>
            <a:grpSpLocks/>
          </p:cNvGrpSpPr>
          <p:nvPr/>
        </p:nvGrpSpPr>
        <p:grpSpPr bwMode="auto">
          <a:xfrm>
            <a:off x="3792538" y="3930650"/>
            <a:ext cx="5208587" cy="1885950"/>
            <a:chOff x="2444" y="2674"/>
            <a:chExt cx="3281" cy="1188"/>
          </a:xfrm>
        </p:grpSpPr>
        <p:sp>
          <p:nvSpPr>
            <p:cNvPr id="99337" name="Line 24"/>
            <p:cNvSpPr>
              <a:spLocks noChangeShapeType="1"/>
            </p:cNvSpPr>
            <p:nvPr/>
          </p:nvSpPr>
          <p:spPr bwMode="auto">
            <a:xfrm flipV="1">
              <a:off x="2870" y="3316"/>
              <a:ext cx="1054" cy="13"/>
            </a:xfrm>
            <a:prstGeom prst="line">
              <a:avLst/>
            </a:prstGeom>
            <a:noFill/>
            <a:ln w="28575">
              <a:solidFill>
                <a:schemeClr val="accent1"/>
              </a:solidFill>
              <a:round/>
              <a:headEnd/>
              <a:tailEnd/>
            </a:ln>
            <a:effectLst/>
          </p:spPr>
          <p:txBody>
            <a:bodyPr/>
            <a:lstStyle/>
            <a:p>
              <a:endParaRPr lang="zh-CN" altLang="en-US"/>
            </a:p>
          </p:txBody>
        </p:sp>
        <p:sp>
          <p:nvSpPr>
            <p:cNvPr id="99338" name="Line 25"/>
            <p:cNvSpPr>
              <a:spLocks noChangeShapeType="1"/>
            </p:cNvSpPr>
            <p:nvPr/>
          </p:nvSpPr>
          <p:spPr bwMode="auto">
            <a:xfrm>
              <a:off x="3176" y="2913"/>
              <a:ext cx="0" cy="405"/>
            </a:xfrm>
            <a:prstGeom prst="line">
              <a:avLst/>
            </a:prstGeom>
            <a:noFill/>
            <a:ln w="28575">
              <a:solidFill>
                <a:schemeClr val="tx1"/>
              </a:solidFill>
              <a:prstDash val="sysDot"/>
              <a:round/>
              <a:headEnd/>
              <a:tailEnd/>
            </a:ln>
            <a:effectLst/>
          </p:spPr>
          <p:txBody>
            <a:bodyPr/>
            <a:lstStyle/>
            <a:p>
              <a:endParaRPr lang="zh-CN" altLang="en-US"/>
            </a:p>
          </p:txBody>
        </p:sp>
        <p:sp>
          <p:nvSpPr>
            <p:cNvPr id="99339" name="Text Box 26"/>
            <p:cNvSpPr txBox="1">
              <a:spLocks noChangeArrowheads="1"/>
            </p:cNvSpPr>
            <p:nvPr/>
          </p:nvSpPr>
          <p:spPr bwMode="auto">
            <a:xfrm>
              <a:off x="2709" y="2681"/>
              <a:ext cx="676" cy="25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a:solidFill>
                    <a:srgbClr val="0066FF"/>
                  </a:solidFill>
                  <a:ea typeface="宋体" charset="-122"/>
                </a:rPr>
                <a:t>外设</a:t>
              </a:r>
            </a:p>
          </p:txBody>
        </p:sp>
        <p:sp>
          <p:nvSpPr>
            <p:cNvPr id="99340" name="Text Box 27"/>
            <p:cNvSpPr txBox="1">
              <a:spLocks noChangeArrowheads="1"/>
            </p:cNvSpPr>
            <p:nvPr/>
          </p:nvSpPr>
          <p:spPr bwMode="auto">
            <a:xfrm>
              <a:off x="2444" y="3120"/>
              <a:ext cx="741" cy="2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solidFill>
                    <a:schemeClr val="accent1"/>
                  </a:solidFill>
                  <a:latin typeface="Arial" charset="0"/>
                  <a:ea typeface="宋体" charset="-122"/>
                </a:rPr>
                <a:t>CPU</a:t>
              </a:r>
            </a:p>
          </p:txBody>
        </p:sp>
        <p:sp>
          <p:nvSpPr>
            <p:cNvPr id="99341" name="Line 28"/>
            <p:cNvSpPr>
              <a:spLocks noChangeShapeType="1"/>
            </p:cNvSpPr>
            <p:nvPr/>
          </p:nvSpPr>
          <p:spPr bwMode="auto">
            <a:xfrm flipV="1">
              <a:off x="3174" y="2907"/>
              <a:ext cx="738" cy="0"/>
            </a:xfrm>
            <a:prstGeom prst="line">
              <a:avLst/>
            </a:prstGeom>
            <a:noFill/>
            <a:ln w="28575">
              <a:solidFill>
                <a:srgbClr val="0066FF"/>
              </a:solidFill>
              <a:round/>
              <a:headEnd/>
              <a:tailEnd/>
            </a:ln>
            <a:effectLst/>
          </p:spPr>
          <p:txBody>
            <a:bodyPr/>
            <a:lstStyle/>
            <a:p>
              <a:endParaRPr lang="zh-CN" altLang="en-US"/>
            </a:p>
          </p:txBody>
        </p:sp>
        <p:sp>
          <p:nvSpPr>
            <p:cNvPr id="99342" name="Line 29"/>
            <p:cNvSpPr>
              <a:spLocks noChangeShapeType="1"/>
            </p:cNvSpPr>
            <p:nvPr/>
          </p:nvSpPr>
          <p:spPr bwMode="auto">
            <a:xfrm>
              <a:off x="3916" y="2913"/>
              <a:ext cx="0" cy="411"/>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9343" name="Line 30"/>
            <p:cNvSpPr>
              <a:spLocks noChangeShapeType="1"/>
            </p:cNvSpPr>
            <p:nvPr/>
          </p:nvSpPr>
          <p:spPr bwMode="auto">
            <a:xfrm>
              <a:off x="3916" y="3316"/>
              <a:ext cx="152" cy="9"/>
            </a:xfrm>
            <a:prstGeom prst="line">
              <a:avLst/>
            </a:prstGeom>
            <a:noFill/>
            <a:ln w="28575">
              <a:solidFill>
                <a:schemeClr val="accent1"/>
              </a:solidFill>
              <a:round/>
              <a:headEnd/>
              <a:tailEnd/>
            </a:ln>
            <a:effectLst/>
          </p:spPr>
          <p:txBody>
            <a:bodyPr/>
            <a:lstStyle/>
            <a:p>
              <a:endParaRPr lang="zh-CN" altLang="en-US"/>
            </a:p>
          </p:txBody>
        </p:sp>
        <p:sp>
          <p:nvSpPr>
            <p:cNvPr id="99344" name="Line 31"/>
            <p:cNvSpPr>
              <a:spLocks noChangeShapeType="1"/>
            </p:cNvSpPr>
            <p:nvPr/>
          </p:nvSpPr>
          <p:spPr bwMode="auto">
            <a:xfrm flipH="1">
              <a:off x="4050" y="3072"/>
              <a:ext cx="1" cy="255"/>
            </a:xfrm>
            <a:prstGeom prst="line">
              <a:avLst/>
            </a:prstGeom>
            <a:noFill/>
            <a:ln w="28575">
              <a:solidFill>
                <a:schemeClr val="tx1"/>
              </a:solidFill>
              <a:prstDash val="sysDot"/>
              <a:round/>
              <a:headEnd/>
              <a:tailEnd/>
            </a:ln>
            <a:effectLst/>
          </p:spPr>
          <p:txBody>
            <a:bodyPr/>
            <a:lstStyle/>
            <a:p>
              <a:endParaRPr lang="zh-CN" altLang="en-US"/>
            </a:p>
          </p:txBody>
        </p:sp>
        <p:sp>
          <p:nvSpPr>
            <p:cNvPr id="99345" name="Line 32"/>
            <p:cNvSpPr>
              <a:spLocks noChangeShapeType="1"/>
            </p:cNvSpPr>
            <p:nvPr/>
          </p:nvSpPr>
          <p:spPr bwMode="auto">
            <a:xfrm flipV="1">
              <a:off x="4342" y="2920"/>
              <a:ext cx="723" cy="11"/>
            </a:xfrm>
            <a:prstGeom prst="line">
              <a:avLst/>
            </a:prstGeom>
            <a:noFill/>
            <a:ln w="28575">
              <a:solidFill>
                <a:srgbClr val="0066FF"/>
              </a:solidFill>
              <a:round/>
              <a:headEnd/>
              <a:tailEnd/>
            </a:ln>
            <a:effectLst/>
          </p:spPr>
          <p:txBody>
            <a:bodyPr/>
            <a:lstStyle/>
            <a:p>
              <a:endParaRPr lang="zh-CN" altLang="en-US"/>
            </a:p>
          </p:txBody>
        </p:sp>
        <p:sp>
          <p:nvSpPr>
            <p:cNvPr id="99346" name="Line 33"/>
            <p:cNvSpPr>
              <a:spLocks noChangeShapeType="1"/>
            </p:cNvSpPr>
            <p:nvPr/>
          </p:nvSpPr>
          <p:spPr bwMode="auto">
            <a:xfrm>
              <a:off x="5063" y="2925"/>
              <a:ext cx="0" cy="412"/>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9347" name="Line 34"/>
            <p:cNvSpPr>
              <a:spLocks noChangeShapeType="1"/>
            </p:cNvSpPr>
            <p:nvPr/>
          </p:nvSpPr>
          <p:spPr bwMode="auto">
            <a:xfrm>
              <a:off x="5073" y="3328"/>
              <a:ext cx="150" cy="0"/>
            </a:xfrm>
            <a:prstGeom prst="line">
              <a:avLst/>
            </a:prstGeom>
            <a:noFill/>
            <a:ln w="28575">
              <a:solidFill>
                <a:schemeClr val="accent1"/>
              </a:solidFill>
              <a:round/>
              <a:headEnd/>
              <a:tailEnd/>
            </a:ln>
            <a:effectLst/>
          </p:spPr>
          <p:txBody>
            <a:bodyPr/>
            <a:lstStyle/>
            <a:p>
              <a:endParaRPr lang="zh-CN" altLang="en-US"/>
            </a:p>
          </p:txBody>
        </p:sp>
        <p:sp>
          <p:nvSpPr>
            <p:cNvPr id="99348" name="Line 35"/>
            <p:cNvSpPr>
              <a:spLocks noChangeShapeType="1"/>
            </p:cNvSpPr>
            <p:nvPr/>
          </p:nvSpPr>
          <p:spPr bwMode="auto">
            <a:xfrm>
              <a:off x="3175" y="3382"/>
              <a:ext cx="0" cy="179"/>
            </a:xfrm>
            <a:prstGeom prst="line">
              <a:avLst/>
            </a:prstGeom>
            <a:noFill/>
            <a:ln w="9525">
              <a:solidFill>
                <a:schemeClr val="tx1"/>
              </a:solidFill>
              <a:round/>
              <a:headEnd/>
              <a:tailEnd/>
            </a:ln>
            <a:effectLst/>
          </p:spPr>
          <p:txBody>
            <a:bodyPr/>
            <a:lstStyle/>
            <a:p>
              <a:endParaRPr lang="zh-CN" altLang="en-US"/>
            </a:p>
          </p:txBody>
        </p:sp>
        <p:sp>
          <p:nvSpPr>
            <p:cNvPr id="99349" name="Line 36"/>
            <p:cNvSpPr>
              <a:spLocks noChangeShapeType="1"/>
            </p:cNvSpPr>
            <p:nvPr/>
          </p:nvSpPr>
          <p:spPr bwMode="auto">
            <a:xfrm>
              <a:off x="4346" y="3268"/>
              <a:ext cx="0" cy="299"/>
            </a:xfrm>
            <a:prstGeom prst="line">
              <a:avLst/>
            </a:prstGeom>
            <a:noFill/>
            <a:ln w="9525">
              <a:solidFill>
                <a:schemeClr val="tx1"/>
              </a:solidFill>
              <a:round/>
              <a:headEnd/>
              <a:tailEnd/>
            </a:ln>
            <a:effectLst/>
          </p:spPr>
          <p:txBody>
            <a:bodyPr/>
            <a:lstStyle/>
            <a:p>
              <a:endParaRPr lang="zh-CN" altLang="en-US"/>
            </a:p>
          </p:txBody>
        </p:sp>
        <p:sp>
          <p:nvSpPr>
            <p:cNvPr id="99350" name="Line 37"/>
            <p:cNvSpPr>
              <a:spLocks noChangeShapeType="1"/>
            </p:cNvSpPr>
            <p:nvPr/>
          </p:nvSpPr>
          <p:spPr bwMode="auto">
            <a:xfrm>
              <a:off x="5496" y="3385"/>
              <a:ext cx="0" cy="180"/>
            </a:xfrm>
            <a:prstGeom prst="line">
              <a:avLst/>
            </a:prstGeom>
            <a:noFill/>
            <a:ln w="9525">
              <a:solidFill>
                <a:schemeClr val="tx1"/>
              </a:solidFill>
              <a:round/>
              <a:headEnd/>
              <a:tailEnd/>
            </a:ln>
            <a:effectLst/>
          </p:spPr>
          <p:txBody>
            <a:bodyPr/>
            <a:lstStyle/>
            <a:p>
              <a:endParaRPr lang="zh-CN" altLang="en-US"/>
            </a:p>
          </p:txBody>
        </p:sp>
        <p:sp>
          <p:nvSpPr>
            <p:cNvPr id="99351" name="Line 38"/>
            <p:cNvSpPr>
              <a:spLocks noChangeShapeType="1"/>
            </p:cNvSpPr>
            <p:nvPr/>
          </p:nvSpPr>
          <p:spPr bwMode="auto">
            <a:xfrm>
              <a:off x="5227" y="3053"/>
              <a:ext cx="0" cy="270"/>
            </a:xfrm>
            <a:prstGeom prst="line">
              <a:avLst/>
            </a:prstGeom>
            <a:noFill/>
            <a:ln w="28575">
              <a:solidFill>
                <a:schemeClr val="tx1"/>
              </a:solidFill>
              <a:prstDash val="sysDot"/>
              <a:round/>
              <a:headEnd/>
              <a:tailEnd/>
            </a:ln>
            <a:effectLst/>
          </p:spPr>
          <p:txBody>
            <a:bodyPr/>
            <a:lstStyle/>
            <a:p>
              <a:endParaRPr lang="zh-CN" altLang="en-US"/>
            </a:p>
          </p:txBody>
        </p:sp>
        <p:sp>
          <p:nvSpPr>
            <p:cNvPr id="99352" name="Line 39"/>
            <p:cNvSpPr>
              <a:spLocks noChangeShapeType="1"/>
            </p:cNvSpPr>
            <p:nvPr/>
          </p:nvSpPr>
          <p:spPr bwMode="auto">
            <a:xfrm>
              <a:off x="5520" y="2891"/>
              <a:ext cx="205" cy="0"/>
            </a:xfrm>
            <a:prstGeom prst="line">
              <a:avLst/>
            </a:prstGeom>
            <a:noFill/>
            <a:ln w="28575">
              <a:solidFill>
                <a:srgbClr val="3333CC"/>
              </a:solidFill>
              <a:round/>
              <a:headEnd/>
              <a:tailEnd/>
            </a:ln>
            <a:effectLst/>
          </p:spPr>
          <p:txBody>
            <a:bodyPr/>
            <a:lstStyle/>
            <a:p>
              <a:endParaRPr lang="zh-CN" altLang="en-US"/>
            </a:p>
          </p:txBody>
        </p:sp>
        <p:sp>
          <p:nvSpPr>
            <p:cNvPr id="99353" name="Line 40"/>
            <p:cNvSpPr>
              <a:spLocks noChangeShapeType="1"/>
            </p:cNvSpPr>
            <p:nvPr/>
          </p:nvSpPr>
          <p:spPr bwMode="auto">
            <a:xfrm>
              <a:off x="3175" y="3483"/>
              <a:ext cx="116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9354" name="Line 41"/>
            <p:cNvSpPr>
              <a:spLocks noChangeShapeType="1"/>
            </p:cNvSpPr>
            <p:nvPr/>
          </p:nvSpPr>
          <p:spPr bwMode="auto">
            <a:xfrm>
              <a:off x="4365" y="3487"/>
              <a:ext cx="1131" cy="1"/>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9355" name="Text Box 43"/>
            <p:cNvSpPr txBox="1">
              <a:spLocks noChangeArrowheads="1"/>
            </p:cNvSpPr>
            <p:nvPr/>
          </p:nvSpPr>
          <p:spPr bwMode="auto">
            <a:xfrm>
              <a:off x="3342" y="2674"/>
              <a:ext cx="626" cy="2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0">
                  <a:ea typeface="宋体" charset="-122"/>
                </a:rPr>
                <a:t>1ms</a:t>
              </a:r>
            </a:p>
          </p:txBody>
        </p:sp>
        <p:sp>
          <p:nvSpPr>
            <p:cNvPr id="99356" name="Line 44"/>
            <p:cNvSpPr>
              <a:spLocks noChangeShapeType="1"/>
            </p:cNvSpPr>
            <p:nvPr/>
          </p:nvSpPr>
          <p:spPr bwMode="auto">
            <a:xfrm>
              <a:off x="4049" y="3080"/>
              <a:ext cx="416" cy="0"/>
            </a:xfrm>
            <a:prstGeom prst="line">
              <a:avLst/>
            </a:prstGeom>
            <a:noFill/>
            <a:ln w="28575">
              <a:solidFill>
                <a:srgbClr val="56C61E"/>
              </a:solidFill>
              <a:round/>
              <a:headEnd/>
              <a:tailEnd/>
            </a:ln>
            <a:effectLst/>
          </p:spPr>
          <p:txBody>
            <a:bodyPr/>
            <a:lstStyle/>
            <a:p>
              <a:endParaRPr lang="zh-CN" altLang="en-US"/>
            </a:p>
          </p:txBody>
        </p:sp>
        <p:sp>
          <p:nvSpPr>
            <p:cNvPr id="99357" name="Line 45"/>
            <p:cNvSpPr>
              <a:spLocks noChangeShapeType="1"/>
            </p:cNvSpPr>
            <p:nvPr/>
          </p:nvSpPr>
          <p:spPr bwMode="auto">
            <a:xfrm>
              <a:off x="4346" y="2928"/>
              <a:ext cx="0" cy="144"/>
            </a:xfrm>
            <a:prstGeom prst="line">
              <a:avLst/>
            </a:prstGeom>
            <a:noFill/>
            <a:ln w="28575">
              <a:solidFill>
                <a:schemeClr val="tx1"/>
              </a:solidFill>
              <a:prstDash val="sysDot"/>
              <a:round/>
              <a:headEnd/>
              <a:tailEnd/>
            </a:ln>
            <a:effectLst/>
          </p:spPr>
          <p:txBody>
            <a:bodyPr/>
            <a:lstStyle/>
            <a:p>
              <a:endParaRPr lang="zh-CN" altLang="en-US"/>
            </a:p>
          </p:txBody>
        </p:sp>
        <p:sp>
          <p:nvSpPr>
            <p:cNvPr id="99358" name="Line 46"/>
            <p:cNvSpPr>
              <a:spLocks noChangeShapeType="1"/>
            </p:cNvSpPr>
            <p:nvPr/>
          </p:nvSpPr>
          <p:spPr bwMode="auto">
            <a:xfrm>
              <a:off x="4452" y="3074"/>
              <a:ext cx="8" cy="255"/>
            </a:xfrm>
            <a:prstGeom prst="line">
              <a:avLst/>
            </a:prstGeom>
            <a:noFill/>
            <a:ln w="28575">
              <a:solidFill>
                <a:schemeClr val="tx1"/>
              </a:solidFill>
              <a:prstDash val="sysDot"/>
              <a:round/>
              <a:headEnd/>
              <a:tailEnd/>
            </a:ln>
            <a:effectLst/>
          </p:spPr>
          <p:txBody>
            <a:bodyPr/>
            <a:lstStyle/>
            <a:p>
              <a:endParaRPr lang="zh-CN" altLang="en-US"/>
            </a:p>
          </p:txBody>
        </p:sp>
        <p:sp>
          <p:nvSpPr>
            <p:cNvPr id="99359" name="Line 47"/>
            <p:cNvSpPr>
              <a:spLocks noChangeShapeType="1"/>
            </p:cNvSpPr>
            <p:nvPr/>
          </p:nvSpPr>
          <p:spPr bwMode="auto">
            <a:xfrm flipV="1">
              <a:off x="4458" y="3319"/>
              <a:ext cx="758" cy="4"/>
            </a:xfrm>
            <a:prstGeom prst="line">
              <a:avLst/>
            </a:prstGeom>
            <a:noFill/>
            <a:ln w="28575">
              <a:solidFill>
                <a:schemeClr val="accent1"/>
              </a:solidFill>
              <a:round/>
              <a:headEnd/>
              <a:tailEnd/>
            </a:ln>
            <a:effectLst/>
          </p:spPr>
          <p:txBody>
            <a:bodyPr/>
            <a:lstStyle/>
            <a:p>
              <a:endParaRPr lang="zh-CN" altLang="en-US"/>
            </a:p>
          </p:txBody>
        </p:sp>
        <p:sp>
          <p:nvSpPr>
            <p:cNvPr id="99360" name="Line 48"/>
            <p:cNvSpPr>
              <a:spLocks noChangeShapeType="1"/>
            </p:cNvSpPr>
            <p:nvPr/>
          </p:nvSpPr>
          <p:spPr bwMode="auto">
            <a:xfrm>
              <a:off x="5229" y="3057"/>
              <a:ext cx="416" cy="0"/>
            </a:xfrm>
            <a:prstGeom prst="line">
              <a:avLst/>
            </a:prstGeom>
            <a:noFill/>
            <a:ln w="28575">
              <a:solidFill>
                <a:srgbClr val="56C61E"/>
              </a:solidFill>
              <a:round/>
              <a:headEnd/>
              <a:tailEnd/>
            </a:ln>
            <a:effectLst/>
          </p:spPr>
          <p:txBody>
            <a:bodyPr/>
            <a:lstStyle/>
            <a:p>
              <a:endParaRPr lang="zh-CN" altLang="en-US"/>
            </a:p>
          </p:txBody>
        </p:sp>
        <p:sp>
          <p:nvSpPr>
            <p:cNvPr id="99361" name="Line 49"/>
            <p:cNvSpPr>
              <a:spLocks noChangeShapeType="1"/>
            </p:cNvSpPr>
            <p:nvPr/>
          </p:nvSpPr>
          <p:spPr bwMode="auto">
            <a:xfrm>
              <a:off x="5526" y="2897"/>
              <a:ext cx="0" cy="144"/>
            </a:xfrm>
            <a:prstGeom prst="line">
              <a:avLst/>
            </a:prstGeom>
            <a:noFill/>
            <a:ln w="28575">
              <a:solidFill>
                <a:schemeClr val="tx1"/>
              </a:solidFill>
              <a:prstDash val="sysDot"/>
              <a:round/>
              <a:headEnd/>
              <a:tailEnd/>
            </a:ln>
            <a:effectLst/>
          </p:spPr>
          <p:txBody>
            <a:bodyPr/>
            <a:lstStyle/>
            <a:p>
              <a:endParaRPr lang="zh-CN" altLang="en-US"/>
            </a:p>
          </p:txBody>
        </p:sp>
        <p:sp>
          <p:nvSpPr>
            <p:cNvPr id="99362" name="Rectangle 51"/>
            <p:cNvSpPr>
              <a:spLocks noChangeArrowheads="1"/>
            </p:cNvSpPr>
            <p:nvPr/>
          </p:nvSpPr>
          <p:spPr bwMode="auto">
            <a:xfrm>
              <a:off x="3706" y="3593"/>
              <a:ext cx="1178" cy="269"/>
            </a:xfrm>
            <a:prstGeom prst="rect">
              <a:avLst/>
            </a:prstGeom>
            <a:noFill/>
            <a:ln w="9525">
              <a:noFill/>
              <a:miter lim="800000"/>
              <a:headEnd/>
              <a:tailEnd/>
            </a:ln>
            <a:effectLst/>
          </p:spPr>
          <p:txBody>
            <a:bodyPr wrap="none">
              <a:spAutoFit/>
            </a:bodyPr>
            <a:lstStyle/>
            <a:p>
              <a:pPr eaLnBrk="1" hangingPunct="1"/>
              <a:r>
                <a:rPr kumimoji="1" lang="zh-CN" altLang="en-US" sz="2200">
                  <a:solidFill>
                    <a:srgbClr val="CC3300"/>
                  </a:solidFill>
                  <a:ea typeface="黑体" pitchFamily="49" charset="-122"/>
                </a:rPr>
                <a:t>中断传送方式</a:t>
              </a:r>
            </a:p>
          </p:txBody>
        </p:sp>
      </p:grpSp>
      <p:sp>
        <p:nvSpPr>
          <p:cNvPr id="276535" name="Text Box 55"/>
          <p:cNvSpPr txBox="1">
            <a:spLocks noChangeArrowheads="1"/>
          </p:cNvSpPr>
          <p:nvPr/>
        </p:nvSpPr>
        <p:spPr bwMode="auto">
          <a:xfrm>
            <a:off x="841375" y="5653088"/>
            <a:ext cx="4378325" cy="396875"/>
          </a:xfrm>
          <a:prstGeom prst="rect">
            <a:avLst/>
          </a:prstGeom>
          <a:noFill/>
          <a:ln w="12700">
            <a:noFill/>
            <a:miter lim="800000"/>
            <a:headEnd/>
            <a:tailEnd/>
          </a:ln>
          <a:effectLst/>
        </p:spPr>
        <p:txBody>
          <a:bodyPr>
            <a:spAutoFit/>
          </a:bodyPr>
          <a:lstStyle/>
          <a:p>
            <a:pPr>
              <a:spcBef>
                <a:spcPct val="50000"/>
              </a:spcBef>
            </a:pPr>
            <a:r>
              <a:rPr lang="zh-CN" altLang="en-US" sz="2000">
                <a:solidFill>
                  <a:schemeClr val="accent1"/>
                </a:solidFill>
                <a:latin typeface="Arial" charset="0"/>
                <a:ea typeface="黑体" pitchFamily="49" charset="-122"/>
              </a:rPr>
              <a:t>为什么中断服务程序比查询程序长？</a:t>
            </a:r>
          </a:p>
        </p:txBody>
      </p:sp>
      <p:sp>
        <p:nvSpPr>
          <p:cNvPr id="276536" name="Text Box 56"/>
          <p:cNvSpPr txBox="1">
            <a:spLocks noChangeArrowheads="1"/>
          </p:cNvSpPr>
          <p:nvPr/>
        </p:nvSpPr>
        <p:spPr bwMode="auto">
          <a:xfrm>
            <a:off x="830263" y="6013450"/>
            <a:ext cx="7437437" cy="701675"/>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000" dirty="0">
                <a:latin typeface="Arial" charset="0"/>
                <a:ea typeface="黑体" pitchFamily="49" charset="-122"/>
              </a:rPr>
              <a:t>因为中断服务程序有额外开销，如：保存现场、保存旧屏蔽字、开中断、（查询中断源）等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483">
                                            <p:txEl>
                                              <p:pRg st="1" end="1"/>
                                            </p:txEl>
                                          </p:spTgt>
                                        </p:tgtEl>
                                        <p:attrNameLst>
                                          <p:attrName>style.visibility</p:attrName>
                                        </p:attrNameLst>
                                      </p:cBhvr>
                                      <p:to>
                                        <p:strVal val="visible"/>
                                      </p:to>
                                    </p:set>
                                    <p:animEffect transition="in" filter="blinds(horizontal)">
                                      <p:cBhvr>
                                        <p:cTn id="7" dur="500"/>
                                        <p:tgtEl>
                                          <p:spTgt spid="276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17" dur="500"/>
                                        <p:tgtEl>
                                          <p:spTgt spid="276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22" dur="500"/>
                                        <p:tgtEl>
                                          <p:spTgt spid="276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6503">
                                            <p:txEl>
                                              <p:pRg st="1" end="1"/>
                                            </p:txEl>
                                          </p:spTgt>
                                        </p:tgtEl>
                                        <p:attrNameLst>
                                          <p:attrName>style.visibility</p:attrName>
                                        </p:attrNameLst>
                                      </p:cBhvr>
                                      <p:to>
                                        <p:strVal val="visible"/>
                                      </p:to>
                                    </p:set>
                                    <p:animEffect transition="in" filter="blinds(horizontal)">
                                      <p:cBhvr>
                                        <p:cTn id="27" dur="500"/>
                                        <p:tgtEl>
                                          <p:spTgt spid="27650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6503">
                                            <p:txEl>
                                              <p:pRg st="2" end="2"/>
                                            </p:txEl>
                                          </p:spTgt>
                                        </p:tgtEl>
                                        <p:attrNameLst>
                                          <p:attrName>style.visibility</p:attrName>
                                        </p:attrNameLst>
                                      </p:cBhvr>
                                      <p:to>
                                        <p:strVal val="visible"/>
                                      </p:to>
                                    </p:set>
                                    <p:animEffect transition="in" filter="blinds(horizontal)">
                                      <p:cBhvr>
                                        <p:cTn id="37" dur="500"/>
                                        <p:tgtEl>
                                          <p:spTgt spid="276503">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6503">
                                            <p:txEl>
                                              <p:pRg st="3" end="3"/>
                                            </p:txEl>
                                          </p:spTgt>
                                        </p:tgtEl>
                                        <p:attrNameLst>
                                          <p:attrName>style.visibility</p:attrName>
                                        </p:attrNameLst>
                                      </p:cBhvr>
                                      <p:to>
                                        <p:strVal val="visible"/>
                                      </p:to>
                                    </p:set>
                                    <p:animEffect transition="in" filter="blinds(horizontal)">
                                      <p:cBhvr>
                                        <p:cTn id="42" dur="500"/>
                                        <p:tgtEl>
                                          <p:spTgt spid="27650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6503">
                                            <p:txEl>
                                              <p:pRg st="4" end="4"/>
                                            </p:txEl>
                                          </p:spTgt>
                                        </p:tgtEl>
                                        <p:attrNameLst>
                                          <p:attrName>style.visibility</p:attrName>
                                        </p:attrNameLst>
                                      </p:cBhvr>
                                      <p:to>
                                        <p:strVal val="visible"/>
                                      </p:to>
                                    </p:set>
                                    <p:animEffect transition="in" filter="blinds(horizontal)">
                                      <p:cBhvr>
                                        <p:cTn id="47" dur="500"/>
                                        <p:tgtEl>
                                          <p:spTgt spid="276503">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6535"/>
                                        </p:tgtEl>
                                        <p:attrNameLst>
                                          <p:attrName>style.visibility</p:attrName>
                                        </p:attrNameLst>
                                      </p:cBhvr>
                                      <p:to>
                                        <p:strVal val="visible"/>
                                      </p:to>
                                    </p:set>
                                    <p:animEffect transition="in" filter="blinds(horizontal)">
                                      <p:cBhvr>
                                        <p:cTn id="52" dur="500"/>
                                        <p:tgtEl>
                                          <p:spTgt spid="2765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76536"/>
                                        </p:tgtEl>
                                        <p:attrNameLst>
                                          <p:attrName>style.visibility</p:attrName>
                                        </p:attrNameLst>
                                      </p:cBhvr>
                                      <p:to>
                                        <p:strVal val="visible"/>
                                      </p:to>
                                    </p:set>
                                    <p:animEffect transition="in" filter="blinds(horizontal)">
                                      <p:cBhvr>
                                        <p:cTn id="57" dur="500"/>
                                        <p:tgtEl>
                                          <p:spTgt spid="276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5" grpId="0"/>
      <p:bldP spid="27653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06438" y="215900"/>
            <a:ext cx="3959225" cy="422275"/>
          </a:xfrm>
        </p:spPr>
        <p:txBody>
          <a:bodyPr/>
          <a:lstStyle/>
          <a:p>
            <a:r>
              <a:rPr lang="en-US" altLang="zh-CN" dirty="0" smtClean="0">
                <a:ea typeface="宋体" panose="02010600030101010101" pitchFamily="2" charset="-122"/>
                <a:cs typeface="Arial" panose="020B0604020202020204" pitchFamily="34" charset="0"/>
              </a:rPr>
              <a:t>DMA</a:t>
            </a:r>
            <a:r>
              <a:rPr lang="zh-CN" altLang="en-US" dirty="0" smtClean="0">
                <a:ea typeface="宋体" panose="02010600030101010101" pitchFamily="2" charset="-122"/>
                <a:cs typeface="Arial" panose="020B0604020202020204" pitchFamily="34" charset="0"/>
              </a:rPr>
              <a:t>输入</a:t>
            </a:r>
            <a:r>
              <a:rPr lang="en-US" altLang="zh-CN" dirty="0" smtClean="0">
                <a:ea typeface="宋体" panose="02010600030101010101" pitchFamily="2" charset="-122"/>
                <a:cs typeface="Arial" panose="020B0604020202020204" pitchFamily="34" charset="0"/>
              </a:rPr>
              <a:t>/</a:t>
            </a:r>
            <a:r>
              <a:rPr lang="zh-CN" altLang="en-US" dirty="0" smtClean="0">
                <a:ea typeface="宋体" panose="02010600030101010101" pitchFamily="2" charset="-122"/>
                <a:cs typeface="Arial" panose="020B0604020202020204" pitchFamily="34" charset="0"/>
              </a:rPr>
              <a:t>输出方式</a:t>
            </a:r>
          </a:p>
        </p:txBody>
      </p:sp>
      <p:sp>
        <p:nvSpPr>
          <p:cNvPr id="283651" name="Rectangle 3"/>
          <p:cNvSpPr>
            <a:spLocks noGrp="1" noChangeArrowheads="1"/>
          </p:cNvSpPr>
          <p:nvPr>
            <p:ph type="body" idx="1"/>
          </p:nvPr>
        </p:nvSpPr>
        <p:spPr>
          <a:xfrm>
            <a:off x="476250" y="671513"/>
            <a:ext cx="8218488" cy="5224635"/>
          </a:xfrm>
        </p:spPr>
        <p:txBody>
          <a:bodyPr/>
          <a:lstStyle/>
          <a:p>
            <a:pPr marL="342900" indent="-342900" algn="just"/>
            <a:r>
              <a:rPr lang="en-US" altLang="zh-CN" sz="2200" dirty="0" smtClean="0">
                <a:ea typeface="黑体" panose="02010609060101010101" pitchFamily="49" charset="-122"/>
              </a:rPr>
              <a:t>DMA</a:t>
            </a:r>
            <a:r>
              <a:rPr lang="zh-CN" altLang="en-US" sz="2200" dirty="0" smtClean="0">
                <a:ea typeface="黑体" panose="02010609060101010101" pitchFamily="49" charset="-122"/>
              </a:rPr>
              <a:t>的全称：</a:t>
            </a:r>
            <a:r>
              <a:rPr lang="zh-CN" altLang="en-US" sz="2200" dirty="0" smtClean="0">
                <a:solidFill>
                  <a:schemeClr val="accent2"/>
                </a:solidFill>
                <a:ea typeface="黑体" panose="02010609060101010101" pitchFamily="49" charset="-122"/>
              </a:rPr>
              <a:t>直接存储器存取</a:t>
            </a:r>
            <a:r>
              <a:rPr lang="zh-CN" altLang="en-US" sz="2200" dirty="0" smtClean="0">
                <a:ea typeface="黑体" panose="02010609060101010101" pitchFamily="49" charset="-122"/>
              </a:rPr>
              <a:t>（</a:t>
            </a:r>
            <a:r>
              <a:rPr lang="en-US" altLang="zh-CN" sz="2200" dirty="0" smtClean="0">
                <a:ea typeface="黑体" panose="02010609060101010101" pitchFamily="49" charset="-122"/>
              </a:rPr>
              <a:t>Direct Memory Access</a:t>
            </a:r>
            <a:r>
              <a:rPr lang="zh-CN" altLang="en-US" sz="2200" dirty="0" smtClean="0">
                <a:ea typeface="黑体" panose="02010609060101010101" pitchFamily="49" charset="-122"/>
              </a:rPr>
              <a:t>）</a:t>
            </a:r>
          </a:p>
          <a:p>
            <a:pPr marL="342900" indent="-342900" algn="just"/>
            <a:r>
              <a:rPr lang="zh-CN" altLang="en-US" sz="2200" dirty="0" smtClean="0">
                <a:ea typeface="黑体" panose="02010609060101010101" pitchFamily="49" charset="-122"/>
              </a:rPr>
              <a:t>为什么要引入</a:t>
            </a:r>
            <a:r>
              <a:rPr lang="en-US" altLang="zh-CN" sz="2200" dirty="0" smtClean="0">
                <a:ea typeface="黑体" panose="02010609060101010101" pitchFamily="49" charset="-122"/>
              </a:rPr>
              <a:t>DMA</a:t>
            </a:r>
            <a:r>
              <a:rPr lang="zh-CN" altLang="en-US" sz="2200" dirty="0" smtClean="0">
                <a:ea typeface="黑体" panose="02010609060101010101" pitchFamily="49" charset="-122"/>
              </a:rPr>
              <a:t>方式？</a:t>
            </a:r>
          </a:p>
          <a:p>
            <a:pPr marL="742950" lvl="1" indent="-285750" algn="just"/>
            <a:r>
              <a:rPr lang="zh-CN" altLang="en-US" sz="2200" dirty="0" smtClean="0">
                <a:solidFill>
                  <a:srgbClr val="3333CC"/>
                </a:solidFill>
                <a:ea typeface="黑体" panose="02010609060101010101" pitchFamily="49" charset="-122"/>
              </a:rPr>
              <a:t>程序直接控制方式受“踏步”现象的限制，效率低下，不适合高速设备和主机间的数据传送。</a:t>
            </a:r>
          </a:p>
          <a:p>
            <a:pPr marL="742950" lvl="1" indent="-285750" algn="just"/>
            <a:r>
              <a:rPr lang="zh-CN" altLang="en-US" sz="2200" dirty="0" smtClean="0">
                <a:solidFill>
                  <a:srgbClr val="3333CC"/>
                </a:solidFill>
                <a:ea typeface="黑体" panose="02010609060101010101" pitchFamily="49" charset="-122"/>
              </a:rPr>
              <a:t>中断控制方式虽比程序直接控制方式有效，</a:t>
            </a:r>
            <a:r>
              <a:rPr lang="en-US" altLang="zh-CN" sz="2200" dirty="0" smtClean="0">
                <a:solidFill>
                  <a:srgbClr val="3333CC"/>
                </a:solidFill>
                <a:ea typeface="黑体" panose="02010609060101010101" pitchFamily="49" charset="-122"/>
              </a:rPr>
              <a:t>CPU</a:t>
            </a:r>
            <a:r>
              <a:rPr lang="zh-CN" altLang="en-US" sz="2200" dirty="0" smtClean="0">
                <a:solidFill>
                  <a:srgbClr val="3333CC"/>
                </a:solidFill>
                <a:ea typeface="黑体" panose="02010609060101010101" pitchFamily="49" charset="-122"/>
              </a:rPr>
              <a:t>和外设有一定的并行度，但由于下列原因也不适合高速设备和主机间的数据传送。</a:t>
            </a:r>
          </a:p>
          <a:p>
            <a:pPr marL="1143000" lvl="2" indent="-228600" algn="just"/>
            <a:r>
              <a:rPr lang="zh-CN" altLang="en-US" sz="2200" dirty="0" smtClean="0">
                <a:solidFill>
                  <a:srgbClr val="CC3399"/>
                </a:solidFill>
                <a:ea typeface="黑体" panose="02010609060101010101" pitchFamily="49" charset="-122"/>
              </a:rPr>
              <a:t>对</a:t>
            </a:r>
            <a:r>
              <a:rPr lang="en-US" altLang="zh-CN" sz="2200" dirty="0" smtClean="0">
                <a:solidFill>
                  <a:srgbClr val="CC3399"/>
                </a:solidFill>
                <a:ea typeface="黑体" panose="02010609060101010101" pitchFamily="49" charset="-122"/>
              </a:rPr>
              <a:t>I/O</a:t>
            </a:r>
            <a:r>
              <a:rPr lang="zh-CN" altLang="en-US" sz="2200" dirty="0" smtClean="0">
                <a:solidFill>
                  <a:srgbClr val="CC3399"/>
                </a:solidFill>
                <a:ea typeface="黑体" panose="02010609060101010101" pitchFamily="49" charset="-122"/>
              </a:rPr>
              <a:t>请求响应慢。</a:t>
            </a:r>
            <a:r>
              <a:rPr lang="zh-CN" altLang="en-US" sz="2200" dirty="0" smtClean="0">
                <a:ea typeface="黑体" panose="02010609060101010101" pitchFamily="49" charset="-122"/>
              </a:rPr>
              <a:t>每传送一个数据都要等待外设的中断请求，并增加许多中断响应和中断处理前、后的附加开销（保护断点、现场等），不能及时响应</a:t>
            </a:r>
            <a:r>
              <a:rPr lang="en-US" altLang="zh-CN" sz="2200" dirty="0" smtClean="0">
                <a:ea typeface="黑体" panose="02010609060101010101" pitchFamily="49" charset="-122"/>
              </a:rPr>
              <a:t>I/O</a:t>
            </a:r>
            <a:r>
              <a:rPr lang="zh-CN" altLang="en-US" sz="2200" dirty="0" smtClean="0">
                <a:ea typeface="黑体" panose="02010609060101010101" pitchFamily="49" charset="-122"/>
              </a:rPr>
              <a:t>请求。</a:t>
            </a:r>
          </a:p>
          <a:p>
            <a:pPr marL="1143000" lvl="2" indent="-228600" algn="just"/>
            <a:r>
              <a:rPr lang="zh-CN" altLang="en-US" sz="2200" dirty="0" smtClean="0">
                <a:solidFill>
                  <a:srgbClr val="CC3399"/>
                </a:solidFill>
                <a:ea typeface="黑体" panose="02010609060101010101" pitchFamily="49" charset="-122"/>
              </a:rPr>
              <a:t>数据传送速度慢。</a:t>
            </a:r>
            <a:r>
              <a:rPr lang="zh-CN" altLang="en-US" sz="2200" dirty="0" smtClean="0">
                <a:ea typeface="黑体" panose="02010609060101010101" pitchFamily="49" charset="-122"/>
              </a:rPr>
              <a:t>数据传送由软件完成</a:t>
            </a:r>
            <a:r>
              <a:rPr lang="zh-CN" altLang="en-US" sz="2200" dirty="0" smtClean="0">
                <a:solidFill>
                  <a:schemeClr val="accent1"/>
                </a:solidFill>
                <a:ea typeface="黑体" panose="02010609060101010101" pitchFamily="49" charset="-122"/>
              </a:rPr>
              <a:t>（由</a:t>
            </a:r>
            <a:r>
              <a:rPr lang="en-US" altLang="zh-CN" sz="2200" dirty="0" smtClean="0">
                <a:solidFill>
                  <a:schemeClr val="accent1"/>
                </a:solidFill>
                <a:ea typeface="黑体" panose="02010609060101010101" pitchFamily="49" charset="-122"/>
              </a:rPr>
              <a:t>CPU</a:t>
            </a:r>
            <a:r>
              <a:rPr lang="zh-CN" altLang="en-US" sz="2200" dirty="0" smtClean="0">
                <a:solidFill>
                  <a:schemeClr val="accent1"/>
                </a:solidFill>
                <a:ea typeface="黑体" panose="02010609060101010101" pitchFamily="49" charset="-122"/>
              </a:rPr>
              <a:t>执行相应的中断服务程序来完成</a:t>
            </a:r>
            <a:r>
              <a:rPr lang="en-US" altLang="zh-CN" sz="2200" dirty="0" smtClean="0">
                <a:solidFill>
                  <a:schemeClr val="accent1"/>
                </a:solidFill>
                <a:ea typeface="黑体" panose="02010609060101010101" pitchFamily="49" charset="-122"/>
              </a:rPr>
              <a:t>)</a:t>
            </a:r>
            <a:r>
              <a:rPr lang="zh-CN" altLang="en-US" sz="2200" dirty="0" smtClean="0">
                <a:ea typeface="黑体" panose="02010609060101010101" pitchFamily="49" charset="-122"/>
              </a:rPr>
              <a:t>，速度慢 。</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A110248-1744-41FF-8D3E-1C4BE93BEE6C}" type="slidenum">
              <a:rPr lang="zh-CN" altLang="en-US" sz="1200">
                <a:solidFill>
                  <a:srgbClr val="898989"/>
                </a:solidFill>
              </a:rPr>
              <a:pPr/>
              <a:t>64</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down)">
                                      <p:cBhvr>
                                        <p:cTn id="7" dur="500"/>
                                        <p:tgtEl>
                                          <p:spTgt spid="28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checkerboard(across)">
                                      <p:cBhvr>
                                        <p:cTn id="12" dur="500"/>
                                        <p:tgtEl>
                                          <p:spTgt spid="283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checkerboard(across)">
                                      <p:cBhvr>
                                        <p:cTn id="17" dur="500"/>
                                        <p:tgtEl>
                                          <p:spTgt spid="283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83651">
                                            <p:txEl>
                                              <p:pRg st="3" end="3"/>
                                            </p:txEl>
                                          </p:spTgt>
                                        </p:tgtEl>
                                        <p:attrNameLst>
                                          <p:attrName>style.visibility</p:attrName>
                                        </p:attrNameLst>
                                      </p:cBhvr>
                                      <p:to>
                                        <p:strVal val="visible"/>
                                      </p:to>
                                    </p:set>
                                    <p:animEffect transition="in" filter="checkerboard(across)">
                                      <p:cBhvr>
                                        <p:cTn id="22" dur="500"/>
                                        <p:tgtEl>
                                          <p:spTgt spid="283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83651">
                                            <p:txEl>
                                              <p:pRg st="4" end="4"/>
                                            </p:txEl>
                                          </p:spTgt>
                                        </p:tgtEl>
                                        <p:attrNameLst>
                                          <p:attrName>style.visibility</p:attrName>
                                        </p:attrNameLst>
                                      </p:cBhvr>
                                      <p:to>
                                        <p:strVal val="visible"/>
                                      </p:to>
                                    </p:set>
                                    <p:animEffect transition="in" filter="checkerboard(across)">
                                      <p:cBhvr>
                                        <p:cTn id="27" dur="500"/>
                                        <p:tgtEl>
                                          <p:spTgt spid="283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3651">
                                            <p:txEl>
                                              <p:pRg st="5" end="5"/>
                                            </p:txEl>
                                          </p:spTgt>
                                        </p:tgtEl>
                                        <p:attrNameLst>
                                          <p:attrName>style.visibility</p:attrName>
                                        </p:attrNameLst>
                                      </p:cBhvr>
                                      <p:to>
                                        <p:strVal val="visible"/>
                                      </p:to>
                                    </p:set>
                                    <p:animEffect transition="in" filter="checkerboard(across)">
                                      <p:cBhvr>
                                        <p:cTn id="32" dur="500"/>
                                        <p:tgtEl>
                                          <p:spTgt spid="283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42950" y="71438"/>
            <a:ext cx="5032375" cy="474662"/>
          </a:xfrm>
        </p:spPr>
        <p:txBody>
          <a:bodyPr/>
          <a:lstStyle/>
          <a:p>
            <a:r>
              <a:rPr lang="en-US" altLang="zh-CN" sz="3200" smtClean="0">
                <a:ea typeface="宋体" panose="02010600030101010101" pitchFamily="2" charset="-122"/>
                <a:cs typeface="Arial" panose="020B0604020202020204" pitchFamily="34" charset="0"/>
              </a:rPr>
              <a:t>DMA</a:t>
            </a:r>
            <a:r>
              <a:rPr lang="zh-CN" altLang="en-US" sz="3200" smtClean="0">
                <a:ea typeface="宋体" panose="02010600030101010101" pitchFamily="2" charset="-122"/>
                <a:cs typeface="Arial" panose="020B0604020202020204" pitchFamily="34" charset="0"/>
              </a:rPr>
              <a:t>方式</a:t>
            </a:r>
            <a:r>
              <a:rPr lang="zh-CN" altLang="en-US" sz="3200" smtClean="0">
                <a:latin typeface="宋体" panose="02010600030101010101" pitchFamily="2" charset="-122"/>
                <a:ea typeface="宋体" panose="02010600030101010101" pitchFamily="2" charset="-122"/>
                <a:cs typeface="Arial" panose="020B0604020202020204" pitchFamily="34" charset="0"/>
              </a:rPr>
              <a:t>的基本要点</a:t>
            </a:r>
          </a:p>
        </p:txBody>
      </p:sp>
      <p:sp>
        <p:nvSpPr>
          <p:cNvPr id="284675" name="Rectangle 3"/>
          <p:cNvSpPr>
            <a:spLocks noGrp="1" noChangeArrowheads="1"/>
          </p:cNvSpPr>
          <p:nvPr>
            <p:ph type="body" idx="1"/>
          </p:nvPr>
        </p:nvSpPr>
        <p:spPr>
          <a:xfrm>
            <a:off x="242888" y="698500"/>
            <a:ext cx="8648700" cy="5923929"/>
          </a:xfrm>
        </p:spPr>
        <p:txBody>
          <a:bodyPr/>
          <a:lstStyle/>
          <a:p>
            <a:pPr marL="342900" indent="-342900" algn="just">
              <a:spcBef>
                <a:spcPct val="10000"/>
              </a:spcBef>
            </a:pPr>
            <a:r>
              <a:rPr lang="en-US" altLang="zh-CN" sz="2000" dirty="0" smtClean="0">
                <a:ea typeface="黑体" panose="02010609060101010101" pitchFamily="49" charset="-122"/>
              </a:rPr>
              <a:t>DMA</a:t>
            </a:r>
            <a:r>
              <a:rPr lang="zh-CN" altLang="en-US" sz="2000" dirty="0" smtClean="0">
                <a:ea typeface="黑体" panose="02010609060101010101" pitchFamily="49" charset="-122"/>
              </a:rPr>
              <a:t>方式的基本思想</a:t>
            </a:r>
          </a:p>
          <a:p>
            <a:pPr marL="742950" lvl="1" indent="-285750" algn="just">
              <a:spcBef>
                <a:spcPct val="10000"/>
              </a:spcBef>
            </a:pPr>
            <a:r>
              <a:rPr lang="zh-CN" altLang="en-US" sz="2000" dirty="0" smtClean="0">
                <a:solidFill>
                  <a:schemeClr val="accent2"/>
                </a:solidFill>
                <a:ea typeface="黑体" panose="02010609060101010101" pitchFamily="49" charset="-122"/>
              </a:rPr>
              <a:t>在高速外设和主存间直接传送数据</a:t>
            </a:r>
          </a:p>
          <a:p>
            <a:pPr marL="742950" lvl="1" indent="-285750" algn="just">
              <a:spcBef>
                <a:spcPct val="10000"/>
              </a:spcBef>
            </a:pPr>
            <a:r>
              <a:rPr lang="zh-CN" altLang="en-US" sz="2000" dirty="0" smtClean="0">
                <a:solidFill>
                  <a:schemeClr val="accent2"/>
                </a:solidFill>
                <a:ea typeface="黑体" panose="02010609060101010101" pitchFamily="49" charset="-122"/>
              </a:rPr>
              <a:t>由专门硬件</a:t>
            </a:r>
            <a:r>
              <a:rPr lang="zh-CN" altLang="en-US" sz="2000" dirty="0" smtClean="0">
                <a:solidFill>
                  <a:srgbClr val="D1390F"/>
                </a:solidFill>
                <a:ea typeface="黑体" panose="02010609060101010101" pitchFamily="49" charset="-122"/>
              </a:rPr>
              <a:t>（即：</a:t>
            </a:r>
            <a:r>
              <a:rPr lang="en-US" altLang="zh-CN" sz="2000" dirty="0" smtClean="0">
                <a:solidFill>
                  <a:srgbClr val="D1390F"/>
                </a:solidFill>
                <a:ea typeface="黑体" panose="02010609060101010101" pitchFamily="49" charset="-122"/>
              </a:rPr>
              <a:t>DMA</a:t>
            </a:r>
            <a:r>
              <a:rPr lang="zh-CN" altLang="en-US" sz="2000" dirty="0" smtClean="0">
                <a:solidFill>
                  <a:srgbClr val="D1390F"/>
                </a:solidFill>
                <a:ea typeface="黑体" panose="02010609060101010101" pitchFamily="49" charset="-122"/>
              </a:rPr>
              <a:t>接口）</a:t>
            </a:r>
            <a:r>
              <a:rPr lang="zh-CN" altLang="en-US" sz="2000" dirty="0" smtClean="0">
                <a:solidFill>
                  <a:schemeClr val="accent2"/>
                </a:solidFill>
                <a:ea typeface="黑体" panose="02010609060101010101" pitchFamily="49" charset="-122"/>
              </a:rPr>
              <a:t>控制总线进行传输</a:t>
            </a:r>
            <a:endParaRPr lang="en-US" altLang="zh-CN" sz="2000" dirty="0" smtClean="0">
              <a:solidFill>
                <a:schemeClr val="accent2"/>
              </a:solidFill>
              <a:ea typeface="黑体" panose="02010609060101010101" pitchFamily="49" charset="-122"/>
            </a:endParaRPr>
          </a:p>
          <a:p>
            <a:pPr marL="342900" indent="-342900" algn="just">
              <a:spcBef>
                <a:spcPct val="10000"/>
              </a:spcBef>
            </a:pPr>
            <a:r>
              <a:rPr lang="en-US" altLang="zh-CN" sz="2000" dirty="0" smtClean="0">
                <a:ea typeface="黑体" panose="02010609060101010101" pitchFamily="49" charset="-122"/>
              </a:rPr>
              <a:t>DMA</a:t>
            </a:r>
            <a:r>
              <a:rPr lang="zh-CN" altLang="en-US" sz="2000" dirty="0" smtClean="0">
                <a:ea typeface="黑体" panose="02010609060101010101" pitchFamily="49" charset="-122"/>
              </a:rPr>
              <a:t>方式适用场合</a:t>
            </a:r>
          </a:p>
          <a:p>
            <a:pPr marL="742950" lvl="1" indent="-285750" algn="just">
              <a:spcBef>
                <a:spcPct val="10000"/>
              </a:spcBef>
            </a:pPr>
            <a:r>
              <a:rPr lang="zh-CN" altLang="en-US" sz="2000" dirty="0" smtClean="0">
                <a:solidFill>
                  <a:schemeClr val="accent2"/>
                </a:solidFill>
                <a:ea typeface="黑体" panose="02010609060101010101" pitchFamily="49" charset="-122"/>
              </a:rPr>
              <a:t>高速设备（如：磁盘、光盘等）</a:t>
            </a:r>
          </a:p>
          <a:p>
            <a:pPr marL="742950" lvl="1" indent="-285750" algn="just">
              <a:spcBef>
                <a:spcPct val="10000"/>
              </a:spcBef>
            </a:pPr>
            <a:r>
              <a:rPr lang="zh-CN" altLang="en-US" sz="2000" dirty="0" smtClean="0">
                <a:solidFill>
                  <a:schemeClr val="accent2"/>
                </a:solidFill>
                <a:ea typeface="黑体" panose="02010609060101010101" pitchFamily="49" charset="-122"/>
              </a:rPr>
              <a:t>成批数据交换，且数据间的间隔时间短，一旦启动，数据连续读写。</a:t>
            </a:r>
          </a:p>
          <a:p>
            <a:pPr marL="342900" indent="-342900" algn="just">
              <a:spcBef>
                <a:spcPct val="10000"/>
              </a:spcBef>
            </a:pPr>
            <a:r>
              <a:rPr lang="zh-CN" altLang="en-US" sz="2000" dirty="0" smtClean="0">
                <a:ea typeface="黑体" panose="02010609060101010101" pitchFamily="49" charset="-122"/>
              </a:rPr>
              <a:t>采用“请求</a:t>
            </a:r>
            <a:r>
              <a:rPr lang="en-US" altLang="zh-CN" sz="2000" dirty="0" smtClean="0">
                <a:ea typeface="黑体" panose="02010609060101010101" pitchFamily="49" charset="-122"/>
              </a:rPr>
              <a:t>-</a:t>
            </a:r>
            <a:r>
              <a:rPr lang="zh-CN" altLang="en-US" sz="2000" dirty="0" smtClean="0">
                <a:ea typeface="黑体" panose="02010609060101010101" pitchFamily="49" charset="-122"/>
              </a:rPr>
              <a:t>响应”方式</a:t>
            </a:r>
          </a:p>
          <a:p>
            <a:pPr marL="742950" lvl="1" indent="-285750" algn="just">
              <a:spcBef>
                <a:spcPct val="10000"/>
              </a:spcBef>
            </a:pPr>
            <a:r>
              <a:rPr lang="zh-CN" altLang="en-US" sz="2000" dirty="0" smtClean="0">
                <a:ea typeface="黑体" panose="02010609060101010101" pitchFamily="49" charset="-122"/>
              </a:rPr>
              <a:t>每当高速设备准备好数据，就进行一次“</a:t>
            </a:r>
            <a:r>
              <a:rPr lang="en-US" altLang="zh-CN" sz="2000" dirty="0" smtClean="0">
                <a:ea typeface="黑体" panose="02010609060101010101" pitchFamily="49" charset="-122"/>
              </a:rPr>
              <a:t>DMA</a:t>
            </a:r>
            <a:r>
              <a:rPr lang="zh-CN" altLang="en-US" sz="2000" dirty="0" smtClean="0">
                <a:ea typeface="黑体" panose="02010609060101010101" pitchFamily="49" charset="-122"/>
              </a:rPr>
              <a:t>请求”，</a:t>
            </a:r>
            <a:r>
              <a:rPr lang="en-US" altLang="zh-CN" sz="2000" dirty="0" smtClean="0">
                <a:ea typeface="黑体" panose="02010609060101010101" pitchFamily="49" charset="-122"/>
              </a:rPr>
              <a:t>DMA</a:t>
            </a:r>
            <a:r>
              <a:rPr lang="zh-CN" altLang="en-US" sz="2000" dirty="0" smtClean="0">
                <a:ea typeface="黑体" panose="02010609060101010101" pitchFamily="49" charset="-122"/>
              </a:rPr>
              <a:t>控制器接受到</a:t>
            </a:r>
            <a:r>
              <a:rPr lang="en-US" altLang="zh-CN" sz="2000" dirty="0" smtClean="0">
                <a:ea typeface="黑体" panose="02010609060101010101" pitchFamily="49" charset="-122"/>
              </a:rPr>
              <a:t>DMA</a:t>
            </a:r>
            <a:r>
              <a:rPr lang="zh-CN" altLang="en-US" sz="2000" dirty="0" smtClean="0">
                <a:ea typeface="黑体" panose="02010609060101010101" pitchFamily="49" charset="-122"/>
              </a:rPr>
              <a:t>请求后，申请总线使用权。</a:t>
            </a:r>
          </a:p>
          <a:p>
            <a:pPr marL="742950" lvl="1" indent="-285750" algn="just">
              <a:spcBef>
                <a:spcPct val="10000"/>
              </a:spcBef>
            </a:pPr>
            <a:r>
              <a:rPr lang="en-US" altLang="zh-CN" sz="2000" dirty="0" smtClean="0">
                <a:ea typeface="黑体" panose="02010609060101010101" pitchFamily="49" charset="-122"/>
              </a:rPr>
              <a:t>DMA</a:t>
            </a:r>
            <a:r>
              <a:rPr lang="zh-CN" altLang="en-US" sz="2000" dirty="0" smtClean="0">
                <a:ea typeface="黑体" panose="02010609060101010101" pitchFamily="49" charset="-122"/>
              </a:rPr>
              <a:t>控制器的总线使用优先级比</a:t>
            </a:r>
            <a:r>
              <a:rPr lang="en-US" altLang="zh-CN" sz="2000" dirty="0" smtClean="0">
                <a:ea typeface="黑体" panose="02010609060101010101" pitchFamily="49" charset="-122"/>
              </a:rPr>
              <a:t>CPU</a:t>
            </a:r>
            <a:r>
              <a:rPr lang="zh-CN" altLang="en-US" sz="2000" dirty="0" smtClean="0">
                <a:ea typeface="黑体" panose="02010609060101010101" pitchFamily="49" charset="-122"/>
              </a:rPr>
              <a:t>高，为什么？</a:t>
            </a:r>
          </a:p>
          <a:p>
            <a:pPr marL="342900" indent="-342900" algn="just">
              <a:spcBef>
                <a:spcPct val="10000"/>
              </a:spcBef>
            </a:pPr>
            <a:r>
              <a:rPr lang="zh-CN" altLang="en-US" sz="2000" dirty="0" smtClean="0">
                <a:ea typeface="黑体" panose="02010609060101010101" pitchFamily="49" charset="-122"/>
              </a:rPr>
              <a:t>与中断控制方式结合使用</a:t>
            </a:r>
          </a:p>
          <a:p>
            <a:pPr marL="742950" lvl="1" indent="-285750" algn="just">
              <a:spcBef>
                <a:spcPct val="10000"/>
              </a:spcBef>
            </a:pPr>
            <a:r>
              <a:rPr lang="en-US" altLang="zh-CN" sz="2000" dirty="0" smtClean="0">
                <a:ea typeface="黑体" panose="02010609060101010101" pitchFamily="49" charset="-122"/>
              </a:rPr>
              <a:t>DMA</a:t>
            </a:r>
            <a:r>
              <a:rPr lang="zh-CN" altLang="en-US" sz="2000" dirty="0" smtClean="0">
                <a:ea typeface="黑体" panose="02010609060101010101" pitchFamily="49" charset="-122"/>
              </a:rPr>
              <a:t>传送前，“寻道”“旋转”等操作结束时，通过“中断”告知</a:t>
            </a:r>
            <a:r>
              <a:rPr lang="en-US" altLang="zh-CN" sz="2000" dirty="0" smtClean="0">
                <a:ea typeface="黑体" panose="02010609060101010101" pitchFamily="49" charset="-122"/>
              </a:rPr>
              <a:t>CPU</a:t>
            </a:r>
            <a:r>
              <a:rPr lang="zh-CN" altLang="en-US" sz="2000" dirty="0" smtClean="0">
                <a:ea typeface="黑体" panose="02010609060101010101" pitchFamily="49" charset="-122"/>
              </a:rPr>
              <a:t>。</a:t>
            </a:r>
          </a:p>
          <a:p>
            <a:pPr marL="742950" lvl="1" indent="-285750" algn="just">
              <a:spcBef>
                <a:spcPct val="10000"/>
              </a:spcBef>
            </a:pPr>
            <a:r>
              <a:rPr lang="zh-CN" altLang="en-US" sz="2000" dirty="0" smtClean="0">
                <a:ea typeface="黑体" panose="02010609060101010101" pitchFamily="49" charset="-122"/>
              </a:rPr>
              <a:t>在</a:t>
            </a:r>
            <a:r>
              <a:rPr lang="en-US" altLang="zh-CN" sz="2000" dirty="0" smtClean="0">
                <a:ea typeface="黑体" panose="02010609060101010101" pitchFamily="49" charset="-122"/>
              </a:rPr>
              <a:t>DMA</a:t>
            </a:r>
            <a:r>
              <a:rPr lang="zh-CN" altLang="en-US" sz="2000" dirty="0" smtClean="0">
                <a:ea typeface="黑体" panose="02010609060101010101" pitchFamily="49" charset="-122"/>
              </a:rPr>
              <a:t>控制器控制总线进行数据传送时，</a:t>
            </a:r>
            <a:r>
              <a:rPr lang="en-US" altLang="zh-CN" sz="2000" dirty="0" smtClean="0">
                <a:ea typeface="黑体" panose="02010609060101010101" pitchFamily="49" charset="-122"/>
              </a:rPr>
              <a:t>CPU</a:t>
            </a:r>
            <a:r>
              <a:rPr lang="zh-CN" altLang="en-US" sz="2000" dirty="0" smtClean="0">
                <a:ea typeface="黑体" panose="02010609060101010101" pitchFamily="49" charset="-122"/>
              </a:rPr>
              <a:t>执行其他程序。</a:t>
            </a:r>
          </a:p>
          <a:p>
            <a:pPr marL="742950" lvl="1" indent="-285750" algn="just">
              <a:spcBef>
                <a:spcPct val="10000"/>
              </a:spcBef>
            </a:pPr>
            <a:r>
              <a:rPr lang="en-US" altLang="zh-CN" sz="2000" dirty="0" smtClean="0">
                <a:ea typeface="黑体" panose="02010609060101010101" pitchFamily="49" charset="-122"/>
              </a:rPr>
              <a:t>DMA</a:t>
            </a:r>
            <a:r>
              <a:rPr lang="zh-CN" altLang="en-US" sz="2000" dirty="0" smtClean="0">
                <a:ea typeface="黑体" panose="02010609060101010101" pitchFamily="49" charset="-122"/>
              </a:rPr>
              <a:t>传送结束时，要通过“</a:t>
            </a:r>
            <a:r>
              <a:rPr lang="en-US" altLang="zh-CN" sz="2000" dirty="0" smtClean="0">
                <a:solidFill>
                  <a:srgbClr val="D1390F"/>
                </a:solidFill>
                <a:ea typeface="黑体" panose="02010609060101010101" pitchFamily="49" charset="-122"/>
              </a:rPr>
              <a:t>DMA</a:t>
            </a:r>
            <a:r>
              <a:rPr lang="zh-CN" altLang="en-US" sz="2000" dirty="0" smtClean="0">
                <a:solidFill>
                  <a:srgbClr val="D1390F"/>
                </a:solidFill>
                <a:ea typeface="黑体" panose="02010609060101010101" pitchFamily="49" charset="-122"/>
              </a:rPr>
              <a:t>结束中断</a:t>
            </a:r>
            <a:r>
              <a:rPr lang="zh-CN" altLang="en-US" sz="2000" dirty="0" smtClean="0">
                <a:ea typeface="黑体" panose="02010609060101010101" pitchFamily="49" charset="-122"/>
              </a:rPr>
              <a:t>”告知</a:t>
            </a:r>
            <a:r>
              <a:rPr lang="en-US" altLang="zh-CN" sz="2000" dirty="0" smtClean="0">
                <a:ea typeface="黑体" panose="02010609060101010101" pitchFamily="49" charset="-122"/>
              </a:rPr>
              <a:t>CPU</a:t>
            </a:r>
            <a:r>
              <a:rPr lang="zh-CN" altLang="en-US" sz="2000" dirty="0" smtClean="0">
                <a:ea typeface="黑体" panose="02010609060101010101" pitchFamily="49" charset="-122"/>
              </a:rPr>
              <a:t>。</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07B8C152-AB99-46A2-A3A7-60BFFED83CBB}" type="slidenum">
              <a:rPr lang="zh-CN" altLang="en-US" sz="1200">
                <a:solidFill>
                  <a:srgbClr val="898989"/>
                </a:solidFill>
              </a:rPr>
              <a:pPr/>
              <a:t>65</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wipe(down)">
                                      <p:cBhvr>
                                        <p:cTn id="7" dur="500"/>
                                        <p:tgtEl>
                                          <p:spTgt spid="284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checkerboard(across)">
                                      <p:cBhvr>
                                        <p:cTn id="12" dur="500"/>
                                        <p:tgtEl>
                                          <p:spTgt spid="284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4675">
                                            <p:txEl>
                                              <p:pRg st="2" end="2"/>
                                            </p:txEl>
                                          </p:spTgt>
                                        </p:tgtEl>
                                        <p:attrNameLst>
                                          <p:attrName>style.visibility</p:attrName>
                                        </p:attrNameLst>
                                      </p:cBhvr>
                                      <p:to>
                                        <p:strVal val="visible"/>
                                      </p:to>
                                    </p:set>
                                    <p:animEffect transition="in" filter="checkerboard(across)">
                                      <p:cBhvr>
                                        <p:cTn id="17" dur="500"/>
                                        <p:tgtEl>
                                          <p:spTgt spid="284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4675">
                                            <p:txEl>
                                              <p:pRg st="3" end="3"/>
                                            </p:txEl>
                                          </p:spTgt>
                                        </p:tgtEl>
                                        <p:attrNameLst>
                                          <p:attrName>style.visibility</p:attrName>
                                        </p:attrNameLst>
                                      </p:cBhvr>
                                      <p:to>
                                        <p:strVal val="visible"/>
                                      </p:to>
                                    </p:set>
                                    <p:animEffect transition="in" filter="wipe(down)">
                                      <p:cBhvr>
                                        <p:cTn id="22" dur="500"/>
                                        <p:tgtEl>
                                          <p:spTgt spid="284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84675">
                                            <p:txEl>
                                              <p:pRg st="4" end="4"/>
                                            </p:txEl>
                                          </p:spTgt>
                                        </p:tgtEl>
                                        <p:attrNameLst>
                                          <p:attrName>style.visibility</p:attrName>
                                        </p:attrNameLst>
                                      </p:cBhvr>
                                      <p:to>
                                        <p:strVal val="visible"/>
                                      </p:to>
                                    </p:set>
                                    <p:animEffect transition="in" filter="checkerboard(across)">
                                      <p:cBhvr>
                                        <p:cTn id="27" dur="500"/>
                                        <p:tgtEl>
                                          <p:spTgt spid="284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4675">
                                            <p:txEl>
                                              <p:pRg st="5" end="5"/>
                                            </p:txEl>
                                          </p:spTgt>
                                        </p:tgtEl>
                                        <p:attrNameLst>
                                          <p:attrName>style.visibility</p:attrName>
                                        </p:attrNameLst>
                                      </p:cBhvr>
                                      <p:to>
                                        <p:strVal val="visible"/>
                                      </p:to>
                                    </p:set>
                                    <p:animEffect transition="in" filter="checkerboard(across)">
                                      <p:cBhvr>
                                        <p:cTn id="32" dur="500"/>
                                        <p:tgtEl>
                                          <p:spTgt spid="284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4675">
                                            <p:txEl>
                                              <p:pRg st="6" end="6"/>
                                            </p:txEl>
                                          </p:spTgt>
                                        </p:tgtEl>
                                        <p:attrNameLst>
                                          <p:attrName>style.visibility</p:attrName>
                                        </p:attrNameLst>
                                      </p:cBhvr>
                                      <p:to>
                                        <p:strVal val="visible"/>
                                      </p:to>
                                    </p:set>
                                    <p:animEffect transition="in" filter="wipe(down)">
                                      <p:cBhvr>
                                        <p:cTn id="37" dur="500"/>
                                        <p:tgtEl>
                                          <p:spTgt spid="284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84675">
                                            <p:txEl>
                                              <p:pRg st="7" end="7"/>
                                            </p:txEl>
                                          </p:spTgt>
                                        </p:tgtEl>
                                        <p:attrNameLst>
                                          <p:attrName>style.visibility</p:attrName>
                                        </p:attrNameLst>
                                      </p:cBhvr>
                                      <p:to>
                                        <p:strVal val="visible"/>
                                      </p:to>
                                    </p:set>
                                    <p:animEffect transition="in" filter="checkerboard(across)">
                                      <p:cBhvr>
                                        <p:cTn id="42" dur="500"/>
                                        <p:tgtEl>
                                          <p:spTgt spid="284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84675">
                                            <p:txEl>
                                              <p:pRg st="8" end="8"/>
                                            </p:txEl>
                                          </p:spTgt>
                                        </p:tgtEl>
                                        <p:attrNameLst>
                                          <p:attrName>style.visibility</p:attrName>
                                        </p:attrNameLst>
                                      </p:cBhvr>
                                      <p:to>
                                        <p:strVal val="visible"/>
                                      </p:to>
                                    </p:set>
                                    <p:animEffect transition="in" filter="checkerboard(across)">
                                      <p:cBhvr>
                                        <p:cTn id="47" dur="500"/>
                                        <p:tgtEl>
                                          <p:spTgt spid="284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84675">
                                            <p:txEl>
                                              <p:pRg st="9" end="9"/>
                                            </p:txEl>
                                          </p:spTgt>
                                        </p:tgtEl>
                                        <p:attrNameLst>
                                          <p:attrName>style.visibility</p:attrName>
                                        </p:attrNameLst>
                                      </p:cBhvr>
                                      <p:to>
                                        <p:strVal val="visible"/>
                                      </p:to>
                                    </p:set>
                                    <p:animEffect transition="in" filter="wipe(down)">
                                      <p:cBhvr>
                                        <p:cTn id="52" dur="500"/>
                                        <p:tgtEl>
                                          <p:spTgt spid="28467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284675">
                                            <p:txEl>
                                              <p:pRg st="10" end="10"/>
                                            </p:txEl>
                                          </p:spTgt>
                                        </p:tgtEl>
                                        <p:attrNameLst>
                                          <p:attrName>style.visibility</p:attrName>
                                        </p:attrNameLst>
                                      </p:cBhvr>
                                      <p:to>
                                        <p:strVal val="visible"/>
                                      </p:to>
                                    </p:set>
                                    <p:animEffect transition="in" filter="checkerboard(across)">
                                      <p:cBhvr>
                                        <p:cTn id="57" dur="500"/>
                                        <p:tgtEl>
                                          <p:spTgt spid="28467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284675">
                                            <p:txEl>
                                              <p:pRg st="11" end="11"/>
                                            </p:txEl>
                                          </p:spTgt>
                                        </p:tgtEl>
                                        <p:attrNameLst>
                                          <p:attrName>style.visibility</p:attrName>
                                        </p:attrNameLst>
                                      </p:cBhvr>
                                      <p:to>
                                        <p:strVal val="visible"/>
                                      </p:to>
                                    </p:set>
                                    <p:animEffect transition="in" filter="checkerboard(across)">
                                      <p:cBhvr>
                                        <p:cTn id="62" dur="500"/>
                                        <p:tgtEl>
                                          <p:spTgt spid="28467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284675">
                                            <p:txEl>
                                              <p:pRg st="12" end="12"/>
                                            </p:txEl>
                                          </p:spTgt>
                                        </p:tgtEl>
                                        <p:attrNameLst>
                                          <p:attrName>style.visibility</p:attrName>
                                        </p:attrNameLst>
                                      </p:cBhvr>
                                      <p:to>
                                        <p:strVal val="visible"/>
                                      </p:to>
                                    </p:set>
                                    <p:animEffect transition="in" filter="checkerboard(across)">
                                      <p:cBhvr>
                                        <p:cTn id="67" dur="500"/>
                                        <p:tgtEl>
                                          <p:spTgt spid="2846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90538" y="168275"/>
            <a:ext cx="5453062" cy="422275"/>
          </a:xfrm>
        </p:spPr>
        <p:txBody>
          <a:bodyPr/>
          <a:lstStyle/>
          <a:p>
            <a:r>
              <a:rPr lang="zh-CN" altLang="en-US" dirty="0" smtClean="0">
                <a:ea typeface="宋体" panose="02010600030101010101" pitchFamily="2" charset="-122"/>
              </a:rPr>
              <a:t>与中断控制方式结合使用举例</a:t>
            </a:r>
          </a:p>
        </p:txBody>
      </p:sp>
      <p:sp>
        <p:nvSpPr>
          <p:cNvPr id="102403" name="Rectangle 3"/>
          <p:cNvSpPr>
            <a:spLocks noGrp="1" noChangeArrowheads="1"/>
          </p:cNvSpPr>
          <p:nvPr>
            <p:ph type="body" idx="1"/>
          </p:nvPr>
        </p:nvSpPr>
        <p:spPr>
          <a:xfrm>
            <a:off x="619125" y="827088"/>
            <a:ext cx="5743575" cy="450444"/>
          </a:xfrm>
        </p:spPr>
        <p:txBody>
          <a:bodyPr/>
          <a:lstStyle/>
          <a:p>
            <a:pPr marL="342900" indent="-342900"/>
            <a:r>
              <a:rPr lang="zh-CN" altLang="en-US" sz="2400" dirty="0" smtClean="0">
                <a:ea typeface="宋体" panose="02010600030101010101" pitchFamily="2" charset="-122"/>
              </a:rPr>
              <a:t>用于磁盘和主存间数据交换时</a:t>
            </a:r>
          </a:p>
        </p:txBody>
      </p:sp>
      <p:sp>
        <p:nvSpPr>
          <p:cNvPr id="102404" name="Text Box 4"/>
          <p:cNvSpPr txBox="1">
            <a:spLocks noChangeArrowheads="1"/>
          </p:cNvSpPr>
          <p:nvPr/>
        </p:nvSpPr>
        <p:spPr bwMode="auto">
          <a:xfrm>
            <a:off x="2352675" y="2162175"/>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solidFill>
                  <a:srgbClr val="D1390F"/>
                </a:solidFill>
                <a:ea typeface="宋体" panose="02010600030101010101" pitchFamily="2" charset="-122"/>
              </a:rPr>
              <a:t>寻道</a:t>
            </a:r>
          </a:p>
        </p:txBody>
      </p:sp>
      <p:sp>
        <p:nvSpPr>
          <p:cNvPr id="102405" name="Line 5"/>
          <p:cNvSpPr>
            <a:spLocks noChangeShapeType="1"/>
          </p:cNvSpPr>
          <p:nvPr/>
        </p:nvSpPr>
        <p:spPr bwMode="auto">
          <a:xfrm>
            <a:off x="2743200" y="2619375"/>
            <a:ext cx="0" cy="403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06" name="Text Box 6"/>
          <p:cNvSpPr txBox="1">
            <a:spLocks noChangeArrowheads="1"/>
          </p:cNvSpPr>
          <p:nvPr/>
        </p:nvSpPr>
        <p:spPr bwMode="auto">
          <a:xfrm>
            <a:off x="2344738" y="2973388"/>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solidFill>
                  <a:srgbClr val="D1390F"/>
                </a:solidFill>
                <a:ea typeface="宋体" panose="02010600030101010101" pitchFamily="2" charset="-122"/>
              </a:rPr>
              <a:t>旋转</a:t>
            </a:r>
          </a:p>
        </p:txBody>
      </p:sp>
      <p:sp>
        <p:nvSpPr>
          <p:cNvPr id="102407" name="Line 7"/>
          <p:cNvSpPr>
            <a:spLocks noChangeShapeType="1"/>
          </p:cNvSpPr>
          <p:nvPr/>
        </p:nvSpPr>
        <p:spPr bwMode="auto">
          <a:xfrm>
            <a:off x="2743200" y="3438525"/>
            <a:ext cx="0" cy="525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08" name="Text Box 8"/>
          <p:cNvSpPr txBox="1">
            <a:spLocks noChangeArrowheads="1"/>
          </p:cNvSpPr>
          <p:nvPr/>
        </p:nvSpPr>
        <p:spPr bwMode="auto">
          <a:xfrm>
            <a:off x="2020888" y="39751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solidFill>
                  <a:srgbClr val="D1390F"/>
                </a:solidFill>
                <a:ea typeface="宋体" panose="02010600030101010101" pitchFamily="2" charset="-122"/>
              </a:rPr>
              <a:t>连续读写</a:t>
            </a:r>
          </a:p>
        </p:txBody>
      </p:sp>
      <p:sp>
        <p:nvSpPr>
          <p:cNvPr id="102409" name="Line 9"/>
          <p:cNvSpPr>
            <a:spLocks noChangeShapeType="1"/>
          </p:cNvSpPr>
          <p:nvPr/>
        </p:nvSpPr>
        <p:spPr bwMode="auto">
          <a:xfrm>
            <a:off x="2749550" y="4445000"/>
            <a:ext cx="0" cy="525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0" name="Text Box 10"/>
          <p:cNvSpPr txBox="1">
            <a:spLocks noChangeArrowheads="1"/>
          </p:cNvSpPr>
          <p:nvPr/>
        </p:nvSpPr>
        <p:spPr bwMode="auto">
          <a:xfrm>
            <a:off x="1905000" y="4981575"/>
            <a:ext cx="176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solidFill>
                  <a:srgbClr val="D1390F"/>
                </a:solidFill>
                <a:ea typeface="宋体" panose="02010600030101010101" pitchFamily="2" charset="-122"/>
              </a:rPr>
              <a:t>结束、校验</a:t>
            </a:r>
          </a:p>
        </p:txBody>
      </p:sp>
      <p:sp>
        <p:nvSpPr>
          <p:cNvPr id="102411" name="Line 11"/>
          <p:cNvSpPr>
            <a:spLocks noChangeShapeType="1"/>
          </p:cNvSpPr>
          <p:nvPr/>
        </p:nvSpPr>
        <p:spPr bwMode="auto">
          <a:xfrm>
            <a:off x="3362325" y="2390775"/>
            <a:ext cx="1330325"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2" name="Text Box 12"/>
          <p:cNvSpPr txBox="1">
            <a:spLocks noChangeArrowheads="1"/>
          </p:cNvSpPr>
          <p:nvPr/>
        </p:nvSpPr>
        <p:spPr bwMode="auto">
          <a:xfrm>
            <a:off x="4724400" y="2154238"/>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宋体" panose="02010600030101010101" pitchFamily="2" charset="-122"/>
              </a:rPr>
              <a:t>中断方式</a:t>
            </a:r>
          </a:p>
        </p:txBody>
      </p:sp>
      <p:sp>
        <p:nvSpPr>
          <p:cNvPr id="102413" name="Line 13"/>
          <p:cNvSpPr>
            <a:spLocks noChangeShapeType="1"/>
          </p:cNvSpPr>
          <p:nvPr/>
        </p:nvSpPr>
        <p:spPr bwMode="auto">
          <a:xfrm>
            <a:off x="3351213" y="3217863"/>
            <a:ext cx="1330325"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4" name="Text Box 14"/>
          <p:cNvSpPr txBox="1">
            <a:spLocks noChangeArrowheads="1"/>
          </p:cNvSpPr>
          <p:nvPr/>
        </p:nvSpPr>
        <p:spPr bwMode="auto">
          <a:xfrm>
            <a:off x="4687888" y="2981325"/>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宋体" panose="02010600030101010101" pitchFamily="2" charset="-122"/>
              </a:rPr>
              <a:t>中断方式</a:t>
            </a:r>
          </a:p>
        </p:txBody>
      </p:sp>
      <p:sp>
        <p:nvSpPr>
          <p:cNvPr id="102415" name="Line 15"/>
          <p:cNvSpPr>
            <a:spLocks noChangeShapeType="1"/>
          </p:cNvSpPr>
          <p:nvPr/>
        </p:nvSpPr>
        <p:spPr bwMode="auto">
          <a:xfrm>
            <a:off x="3451225" y="4205288"/>
            <a:ext cx="127635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6" name="Text Box 16"/>
          <p:cNvSpPr txBox="1">
            <a:spLocks noChangeArrowheads="1"/>
          </p:cNvSpPr>
          <p:nvPr/>
        </p:nvSpPr>
        <p:spPr bwMode="auto">
          <a:xfrm>
            <a:off x="4721225" y="396875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dirty="0">
                <a:ea typeface="宋体" panose="02010600030101010101" pitchFamily="2" charset="-122"/>
              </a:rPr>
              <a:t>DMA</a:t>
            </a:r>
            <a:r>
              <a:rPr kumimoji="1" lang="zh-CN" altLang="en-US" sz="2400" dirty="0">
                <a:ea typeface="宋体" panose="02010600030101010101" pitchFamily="2" charset="-122"/>
              </a:rPr>
              <a:t>方式</a:t>
            </a:r>
          </a:p>
        </p:txBody>
      </p:sp>
      <p:sp>
        <p:nvSpPr>
          <p:cNvPr id="102417" name="Line 17"/>
          <p:cNvSpPr>
            <a:spLocks noChangeShapeType="1"/>
          </p:cNvSpPr>
          <p:nvPr/>
        </p:nvSpPr>
        <p:spPr bwMode="auto">
          <a:xfrm>
            <a:off x="3630613" y="5221288"/>
            <a:ext cx="1168400" cy="127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8" name="Text Box 18"/>
          <p:cNvSpPr txBox="1">
            <a:spLocks noChangeArrowheads="1"/>
          </p:cNvSpPr>
          <p:nvPr/>
        </p:nvSpPr>
        <p:spPr bwMode="auto">
          <a:xfrm>
            <a:off x="4764088" y="498475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宋体" panose="02010600030101010101" pitchFamily="2" charset="-122"/>
              </a:rPr>
              <a:t>中断方式</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BFF3E53F-2199-4BA0-974D-32A9F28C0FD8}" type="slidenum">
              <a:rPr lang="zh-CN" altLang="en-US" sz="1200">
                <a:solidFill>
                  <a:srgbClr val="898989"/>
                </a:solidFill>
              </a:rPr>
              <a:pPr/>
              <a:t>66</a:t>
            </a:fld>
            <a:endParaRPr lang="zh-CN" altLang="en-US" sz="1200">
              <a:solidFill>
                <a:srgbClr val="898989"/>
              </a:solidFill>
            </a:endParaRPr>
          </a:p>
        </p:txBody>
      </p:sp>
      <p:sp>
        <p:nvSpPr>
          <p:cNvPr id="3" name="文本框 2"/>
          <p:cNvSpPr txBox="1"/>
          <p:nvPr/>
        </p:nvSpPr>
        <p:spPr>
          <a:xfrm>
            <a:off x="1582993" y="1628166"/>
            <a:ext cx="2536723" cy="461665"/>
          </a:xfrm>
          <a:prstGeom prst="rect">
            <a:avLst/>
          </a:prstGeom>
          <a:noFill/>
        </p:spPr>
        <p:txBody>
          <a:bodyPr wrap="square" rtlCol="0">
            <a:spAutoFit/>
          </a:bodyPr>
          <a:lstStyle/>
          <a:p>
            <a:r>
              <a:rPr lang="zh-CN" altLang="en-US" sz="2400" dirty="0" smtClean="0"/>
              <a:t>磁盘的工作过程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down)">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404"/>
                                        </p:tgtEl>
                                        <p:attrNameLst>
                                          <p:attrName>style.visibility</p:attrName>
                                        </p:attrNameLst>
                                      </p:cBhvr>
                                      <p:to>
                                        <p:strVal val="visible"/>
                                      </p:to>
                                    </p:set>
                                    <p:animEffect transition="in" filter="wipe(down)">
                                      <p:cBhvr>
                                        <p:cTn id="17" dur="500"/>
                                        <p:tgtEl>
                                          <p:spTgt spid="102404"/>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02405"/>
                                        </p:tgtEl>
                                        <p:attrNameLst>
                                          <p:attrName>style.visibility</p:attrName>
                                        </p:attrNameLst>
                                      </p:cBhvr>
                                      <p:to>
                                        <p:strVal val="visible"/>
                                      </p:to>
                                    </p:set>
                                    <p:animEffect transition="in" filter="wipe(up)">
                                      <p:cBhvr>
                                        <p:cTn id="21" dur="500"/>
                                        <p:tgtEl>
                                          <p:spTgt spid="102405"/>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02406"/>
                                        </p:tgtEl>
                                        <p:attrNameLst>
                                          <p:attrName>style.visibility</p:attrName>
                                        </p:attrNameLst>
                                      </p:cBhvr>
                                      <p:to>
                                        <p:strVal val="visible"/>
                                      </p:to>
                                    </p:set>
                                    <p:animEffect transition="in" filter="wipe(down)">
                                      <p:cBhvr>
                                        <p:cTn id="25" dur="500"/>
                                        <p:tgtEl>
                                          <p:spTgt spid="102406"/>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02407"/>
                                        </p:tgtEl>
                                        <p:attrNameLst>
                                          <p:attrName>style.visibility</p:attrName>
                                        </p:attrNameLst>
                                      </p:cBhvr>
                                      <p:to>
                                        <p:strVal val="visible"/>
                                      </p:to>
                                    </p:set>
                                    <p:animEffect transition="in" filter="wipe(up)">
                                      <p:cBhvr>
                                        <p:cTn id="29" dur="500"/>
                                        <p:tgtEl>
                                          <p:spTgt spid="102407"/>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102408"/>
                                        </p:tgtEl>
                                        <p:attrNameLst>
                                          <p:attrName>style.visibility</p:attrName>
                                        </p:attrNameLst>
                                      </p:cBhvr>
                                      <p:to>
                                        <p:strVal val="visible"/>
                                      </p:to>
                                    </p:set>
                                    <p:animEffect transition="in" filter="wipe(down)">
                                      <p:cBhvr>
                                        <p:cTn id="33" dur="500"/>
                                        <p:tgtEl>
                                          <p:spTgt spid="102408"/>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102409"/>
                                        </p:tgtEl>
                                        <p:attrNameLst>
                                          <p:attrName>style.visibility</p:attrName>
                                        </p:attrNameLst>
                                      </p:cBhvr>
                                      <p:to>
                                        <p:strVal val="visible"/>
                                      </p:to>
                                    </p:set>
                                    <p:animEffect transition="in" filter="wipe(up)">
                                      <p:cBhvr>
                                        <p:cTn id="37" dur="500"/>
                                        <p:tgtEl>
                                          <p:spTgt spid="102409"/>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102410"/>
                                        </p:tgtEl>
                                        <p:attrNameLst>
                                          <p:attrName>style.visibility</p:attrName>
                                        </p:attrNameLst>
                                      </p:cBhvr>
                                      <p:to>
                                        <p:strVal val="visible"/>
                                      </p:to>
                                    </p:set>
                                    <p:animEffect transition="in" filter="wipe(down)">
                                      <p:cBhvr>
                                        <p:cTn id="41" dur="500"/>
                                        <p:tgtEl>
                                          <p:spTgt spid="1024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2411"/>
                                        </p:tgtEl>
                                        <p:attrNameLst>
                                          <p:attrName>style.visibility</p:attrName>
                                        </p:attrNameLst>
                                      </p:cBhvr>
                                      <p:to>
                                        <p:strVal val="visible"/>
                                      </p:to>
                                    </p:set>
                                    <p:animEffect transition="in" filter="wipe(left)">
                                      <p:cBhvr>
                                        <p:cTn id="46" dur="500"/>
                                        <p:tgtEl>
                                          <p:spTgt spid="102411"/>
                                        </p:tgtEl>
                                      </p:cBhvr>
                                    </p:animEffec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102412"/>
                                        </p:tgtEl>
                                        <p:attrNameLst>
                                          <p:attrName>style.visibility</p:attrName>
                                        </p:attrNameLst>
                                      </p:cBhvr>
                                      <p:to>
                                        <p:strVal val="visible"/>
                                      </p:to>
                                    </p:set>
                                    <p:animEffect transition="in" filter="wipe(down)">
                                      <p:cBhvr>
                                        <p:cTn id="50" dur="500"/>
                                        <p:tgtEl>
                                          <p:spTgt spid="1024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2413"/>
                                        </p:tgtEl>
                                        <p:attrNameLst>
                                          <p:attrName>style.visibility</p:attrName>
                                        </p:attrNameLst>
                                      </p:cBhvr>
                                      <p:to>
                                        <p:strVal val="visible"/>
                                      </p:to>
                                    </p:set>
                                    <p:animEffect transition="in" filter="wipe(left)">
                                      <p:cBhvr>
                                        <p:cTn id="55" dur="500"/>
                                        <p:tgtEl>
                                          <p:spTgt spid="102413"/>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102414"/>
                                        </p:tgtEl>
                                        <p:attrNameLst>
                                          <p:attrName>style.visibility</p:attrName>
                                        </p:attrNameLst>
                                      </p:cBhvr>
                                      <p:to>
                                        <p:strVal val="visible"/>
                                      </p:to>
                                    </p:set>
                                    <p:animEffect transition="in" filter="wipe(down)">
                                      <p:cBhvr>
                                        <p:cTn id="59" dur="500"/>
                                        <p:tgtEl>
                                          <p:spTgt spid="1024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2415"/>
                                        </p:tgtEl>
                                        <p:attrNameLst>
                                          <p:attrName>style.visibility</p:attrName>
                                        </p:attrNameLst>
                                      </p:cBhvr>
                                      <p:to>
                                        <p:strVal val="visible"/>
                                      </p:to>
                                    </p:set>
                                    <p:animEffect transition="in" filter="wipe(left)">
                                      <p:cBhvr>
                                        <p:cTn id="64" dur="500"/>
                                        <p:tgtEl>
                                          <p:spTgt spid="102415"/>
                                        </p:tgtEl>
                                      </p:cBhvr>
                                    </p:animEffec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102416"/>
                                        </p:tgtEl>
                                        <p:attrNameLst>
                                          <p:attrName>style.visibility</p:attrName>
                                        </p:attrNameLst>
                                      </p:cBhvr>
                                      <p:to>
                                        <p:strVal val="visible"/>
                                      </p:to>
                                    </p:set>
                                    <p:animEffect transition="in" filter="wipe(down)">
                                      <p:cBhvr>
                                        <p:cTn id="68" dur="500"/>
                                        <p:tgtEl>
                                          <p:spTgt spid="10241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02417"/>
                                        </p:tgtEl>
                                        <p:attrNameLst>
                                          <p:attrName>style.visibility</p:attrName>
                                        </p:attrNameLst>
                                      </p:cBhvr>
                                      <p:to>
                                        <p:strVal val="visible"/>
                                      </p:to>
                                    </p:set>
                                    <p:animEffect transition="in" filter="wipe(left)">
                                      <p:cBhvr>
                                        <p:cTn id="73" dur="500"/>
                                        <p:tgtEl>
                                          <p:spTgt spid="102417"/>
                                        </p:tgtEl>
                                      </p:cBhvr>
                                    </p:animEffect>
                                  </p:childTnLst>
                                </p:cTn>
                              </p:par>
                            </p:childTnLst>
                          </p:cTn>
                        </p:par>
                        <p:par>
                          <p:cTn id="74" fill="hold">
                            <p:stCondLst>
                              <p:cond delay="500"/>
                            </p:stCondLst>
                            <p:childTnLst>
                              <p:par>
                                <p:cTn id="75" presetID="22" presetClass="entr" presetSubtype="4" fill="hold" grpId="0" nodeType="afterEffect">
                                  <p:stCondLst>
                                    <p:cond delay="0"/>
                                  </p:stCondLst>
                                  <p:childTnLst>
                                    <p:set>
                                      <p:cBhvr>
                                        <p:cTn id="76" dur="1" fill="hold">
                                          <p:stCondLst>
                                            <p:cond delay="0"/>
                                          </p:stCondLst>
                                        </p:cTn>
                                        <p:tgtEl>
                                          <p:spTgt spid="102418"/>
                                        </p:tgtEl>
                                        <p:attrNameLst>
                                          <p:attrName>style.visibility</p:attrName>
                                        </p:attrNameLst>
                                      </p:cBhvr>
                                      <p:to>
                                        <p:strVal val="visible"/>
                                      </p:to>
                                    </p:set>
                                    <p:animEffect transition="in" filter="wipe(down)">
                                      <p:cBhvr>
                                        <p:cTn id="77" dur="500"/>
                                        <p:tgtEl>
                                          <p:spTgt spid="102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102404" grpId="0"/>
      <p:bldP spid="102405" grpId="0" animBg="1"/>
      <p:bldP spid="102406" grpId="0"/>
      <p:bldP spid="102407" grpId="0" animBg="1"/>
      <p:bldP spid="102408" grpId="0"/>
      <p:bldP spid="102409" grpId="0" animBg="1"/>
      <p:bldP spid="102410" grpId="0"/>
      <p:bldP spid="102411" grpId="0" animBg="1"/>
      <p:bldP spid="102412" grpId="0"/>
      <p:bldP spid="102413" grpId="0" animBg="1"/>
      <p:bldP spid="102414" grpId="0"/>
      <p:bldP spid="102415" grpId="0" animBg="1"/>
      <p:bldP spid="102416" grpId="0"/>
      <p:bldP spid="102417" grpId="0" animBg="1"/>
      <p:bldP spid="102418" grpId="0"/>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27075" y="136525"/>
            <a:ext cx="3422650" cy="422275"/>
          </a:xfrm>
        </p:spPr>
        <p:txBody>
          <a:bodyPr/>
          <a:lstStyle/>
          <a:p>
            <a:r>
              <a:rPr lang="en-US" altLang="zh-CN" dirty="0">
                <a:ea typeface="宋体" panose="02010600030101010101" pitchFamily="2" charset="-122"/>
              </a:rPr>
              <a:t>DMA</a:t>
            </a:r>
            <a:r>
              <a:rPr lang="zh-CN" altLang="en-US" dirty="0">
                <a:ea typeface="宋体" panose="02010600030101010101" pitchFamily="2" charset="-122"/>
              </a:rPr>
              <a:t>数据传送方式</a:t>
            </a:r>
            <a:endParaRPr lang="zh-CN" altLang="en-US" dirty="0" smtClean="0">
              <a:ea typeface="宋体" panose="02010600030101010101" pitchFamily="2" charset="-122"/>
            </a:endParaRPr>
          </a:p>
        </p:txBody>
      </p:sp>
      <p:sp>
        <p:nvSpPr>
          <p:cNvPr id="290819" name="Rectangle 3"/>
          <p:cNvSpPr>
            <a:spLocks noGrp="1" noChangeArrowheads="1"/>
          </p:cNvSpPr>
          <p:nvPr>
            <p:ph type="body" idx="1"/>
          </p:nvPr>
        </p:nvSpPr>
        <p:spPr>
          <a:xfrm>
            <a:off x="368300" y="885825"/>
            <a:ext cx="8494713" cy="5400453"/>
          </a:xfrm>
        </p:spPr>
        <p:txBody>
          <a:bodyPr/>
          <a:lstStyle/>
          <a:p>
            <a:pPr marL="342900" indent="-342900">
              <a:lnSpc>
                <a:spcPct val="115000"/>
              </a:lnSpc>
            </a:pPr>
            <a:r>
              <a:rPr lang="en-US" altLang="zh-CN" sz="2200" dirty="0" smtClean="0">
                <a:ea typeface="黑体" panose="02010609060101010101" pitchFamily="49" charset="-122"/>
              </a:rPr>
              <a:t>I/O</a:t>
            </a:r>
            <a:r>
              <a:rPr lang="zh-CN" altLang="en-US" sz="2200" dirty="0" smtClean="0">
                <a:ea typeface="黑体" panose="02010609060101010101" pitchFamily="49" charset="-122"/>
              </a:rPr>
              <a:t>设备要求</a:t>
            </a:r>
            <a:r>
              <a:rPr lang="en-US" altLang="zh-CN" sz="2200" dirty="0" smtClean="0">
                <a:ea typeface="黑体" panose="02010609060101010101" pitchFamily="49" charset="-122"/>
              </a:rPr>
              <a:t>DMA</a:t>
            </a:r>
            <a:r>
              <a:rPr lang="zh-CN" altLang="en-US" sz="2200" dirty="0" smtClean="0">
                <a:ea typeface="黑体" panose="02010609060101010101" pitchFamily="49" charset="-122"/>
              </a:rPr>
              <a:t>传送时可能会遇到以下三种情况之一：</a:t>
            </a:r>
          </a:p>
          <a:p>
            <a:pPr marL="742950" lvl="1" indent="-285750">
              <a:lnSpc>
                <a:spcPct val="115000"/>
              </a:lnSpc>
            </a:pPr>
            <a:r>
              <a:rPr lang="en-US" altLang="zh-CN" sz="2200" dirty="0" smtClean="0">
                <a:ea typeface="黑体" panose="02010609060101010101" pitchFamily="49" charset="-122"/>
              </a:rPr>
              <a:t>CPU</a:t>
            </a:r>
            <a:r>
              <a:rPr lang="zh-CN" altLang="en-US" sz="2200" dirty="0" smtClean="0">
                <a:ea typeface="黑体" panose="02010609060101010101" pitchFamily="49" charset="-122"/>
              </a:rPr>
              <a:t>不需访问主存</a:t>
            </a:r>
            <a:r>
              <a:rPr lang="en-US" altLang="zh-CN" sz="2200" dirty="0" smtClean="0">
                <a:ea typeface="黑体" panose="02010609060101010101" pitchFamily="49" charset="-122"/>
              </a:rPr>
              <a:t>----</a:t>
            </a:r>
            <a:r>
              <a:rPr lang="zh-CN" altLang="en-US" sz="2200" dirty="0" smtClean="0">
                <a:solidFill>
                  <a:srgbClr val="006600"/>
                </a:solidFill>
                <a:ea typeface="黑体" panose="02010609060101010101" pitchFamily="49" charset="-122"/>
              </a:rPr>
              <a:t>不会发生冲突，两者并行。</a:t>
            </a:r>
          </a:p>
          <a:p>
            <a:pPr marL="742950" lvl="1" indent="-285750">
              <a:lnSpc>
                <a:spcPct val="115000"/>
              </a:lnSpc>
              <a:buFontTx/>
              <a:buNone/>
            </a:pPr>
            <a:r>
              <a:rPr lang="zh-CN" altLang="en-US" sz="2200" dirty="0" smtClean="0">
                <a:solidFill>
                  <a:srgbClr val="006600"/>
                </a:solidFill>
                <a:ea typeface="黑体" panose="02010609060101010101" pitchFamily="49" charset="-122"/>
              </a:rPr>
              <a:t>   如</a:t>
            </a:r>
            <a:r>
              <a:rPr lang="en-US" altLang="zh-CN" sz="2200" dirty="0" smtClean="0">
                <a:solidFill>
                  <a:srgbClr val="006600"/>
                </a:solidFill>
                <a:ea typeface="黑体" panose="02010609060101010101" pitchFamily="49" charset="-122"/>
              </a:rPr>
              <a:t>: CPU</a:t>
            </a:r>
            <a:r>
              <a:rPr lang="zh-CN" altLang="en-US" sz="2200" dirty="0" smtClean="0">
                <a:solidFill>
                  <a:srgbClr val="006600"/>
                </a:solidFill>
                <a:ea typeface="黑体" panose="02010609060101010101" pitchFamily="49" charset="-122"/>
              </a:rPr>
              <a:t>正在执行乘法指令，要花很长时间而不需马上访存。</a:t>
            </a:r>
          </a:p>
          <a:p>
            <a:pPr marL="742950" lvl="1" indent="-285750">
              <a:lnSpc>
                <a:spcPct val="115000"/>
              </a:lnSpc>
            </a:pPr>
            <a:r>
              <a:rPr lang="en-US" altLang="zh-CN" sz="2200" dirty="0" smtClean="0">
                <a:ea typeface="黑体" panose="02010609060101010101" pitchFamily="49" charset="-122"/>
              </a:rPr>
              <a:t>CPU</a:t>
            </a:r>
            <a:r>
              <a:rPr lang="zh-CN" altLang="en-US" sz="2200" dirty="0" smtClean="0">
                <a:ea typeface="黑体" panose="02010609060101010101" pitchFamily="49" charset="-122"/>
              </a:rPr>
              <a:t>正在访问主存</a:t>
            </a:r>
          </a:p>
          <a:p>
            <a:pPr marL="742950" lvl="1" indent="-285750">
              <a:lnSpc>
                <a:spcPct val="115000"/>
              </a:lnSpc>
              <a:buFontTx/>
              <a:buNone/>
            </a:pPr>
            <a:r>
              <a:rPr lang="zh-CN" altLang="en-US" sz="2200" dirty="0" smtClean="0">
                <a:ea typeface="黑体" panose="02010609060101010101" pitchFamily="49" charset="-122"/>
              </a:rPr>
              <a:t>   </a:t>
            </a:r>
            <a:r>
              <a:rPr lang="zh-CN" altLang="en-US" sz="2200" dirty="0" smtClean="0">
                <a:solidFill>
                  <a:srgbClr val="006600"/>
                </a:solidFill>
                <a:ea typeface="黑体" panose="02010609060101010101" pitchFamily="49" charset="-122"/>
              </a:rPr>
              <a:t>此时须等到存储周期结束，</a:t>
            </a:r>
            <a:r>
              <a:rPr lang="en-US" altLang="zh-CN" sz="2200" dirty="0" smtClean="0">
                <a:solidFill>
                  <a:srgbClr val="006600"/>
                </a:solidFill>
                <a:ea typeface="黑体" panose="02010609060101010101" pitchFamily="49" charset="-122"/>
              </a:rPr>
              <a:t>CPU</a:t>
            </a:r>
            <a:r>
              <a:rPr lang="zh-CN" altLang="en-US" sz="2200" dirty="0" smtClean="0">
                <a:solidFill>
                  <a:srgbClr val="006600"/>
                </a:solidFill>
                <a:ea typeface="黑体" panose="02010609060101010101" pitchFamily="49" charset="-122"/>
              </a:rPr>
              <a:t>让出总线，</a:t>
            </a:r>
            <a:r>
              <a:rPr lang="en-US" altLang="zh-CN" sz="2200" dirty="0" smtClean="0">
                <a:solidFill>
                  <a:srgbClr val="006600"/>
                </a:solidFill>
                <a:ea typeface="黑体" panose="02010609060101010101" pitchFamily="49" charset="-122"/>
              </a:rPr>
              <a:t>DMA</a:t>
            </a:r>
            <a:r>
              <a:rPr lang="zh-CN" altLang="en-US" sz="2200" dirty="0" smtClean="0">
                <a:solidFill>
                  <a:srgbClr val="006600"/>
                </a:solidFill>
                <a:ea typeface="黑体" panose="02010609060101010101" pitchFamily="49" charset="-122"/>
              </a:rPr>
              <a:t>才能访存。</a:t>
            </a:r>
          </a:p>
          <a:p>
            <a:pPr marL="742950" lvl="1" indent="-285750">
              <a:lnSpc>
                <a:spcPct val="115000"/>
              </a:lnSpc>
            </a:pPr>
            <a:r>
              <a:rPr lang="en-US" altLang="zh-CN" sz="2200" dirty="0" smtClean="0">
                <a:ea typeface="黑体" panose="02010609060101010101" pitchFamily="49" charset="-122"/>
              </a:rPr>
              <a:t>CPU</a:t>
            </a:r>
            <a:r>
              <a:rPr lang="zh-CN" altLang="en-US" sz="2200" dirty="0" smtClean="0">
                <a:ea typeface="黑体" panose="02010609060101010101" pitchFamily="49" charset="-122"/>
              </a:rPr>
              <a:t>也同时要访问主存</a:t>
            </a:r>
            <a:r>
              <a:rPr lang="en-US" altLang="zh-CN" sz="2200" dirty="0" smtClean="0">
                <a:ea typeface="黑体" panose="02010609060101010101" pitchFamily="49" charset="-122"/>
              </a:rPr>
              <a:t>--</a:t>
            </a:r>
            <a:r>
              <a:rPr lang="zh-CN" altLang="en-US" sz="2200" dirty="0" smtClean="0">
                <a:solidFill>
                  <a:srgbClr val="006600"/>
                </a:solidFill>
                <a:ea typeface="黑体" panose="02010609060101010101" pitchFamily="49" charset="-122"/>
              </a:rPr>
              <a:t>此时</a:t>
            </a:r>
            <a:r>
              <a:rPr lang="zh-CN" altLang="en-US" sz="2200" dirty="0">
                <a:solidFill>
                  <a:srgbClr val="006600"/>
                </a:solidFill>
                <a:ea typeface="黑体" panose="02010609060101010101" pitchFamily="49" charset="-122"/>
              </a:rPr>
              <a:t>出现访存冲突。</a:t>
            </a:r>
            <a:endParaRPr lang="zh-CN" altLang="en-US" sz="2200" dirty="0" smtClean="0">
              <a:ea typeface="黑体" panose="02010609060101010101" pitchFamily="49" charset="-122"/>
            </a:endParaRPr>
          </a:p>
          <a:p>
            <a:pPr marL="742950" lvl="1" indent="-285750">
              <a:lnSpc>
                <a:spcPct val="115000"/>
              </a:lnSpc>
              <a:buFontTx/>
              <a:buNone/>
            </a:pPr>
            <a:r>
              <a:rPr lang="zh-CN" altLang="en-US" sz="2200" dirty="0" smtClean="0">
                <a:solidFill>
                  <a:srgbClr val="006600"/>
                </a:solidFill>
                <a:ea typeface="黑体" panose="02010609060101010101" pitchFamily="49" charset="-122"/>
              </a:rPr>
              <a:t>    由于不马上响应</a:t>
            </a:r>
            <a:r>
              <a:rPr lang="en-US" altLang="zh-CN" sz="2200" dirty="0" smtClean="0">
                <a:solidFill>
                  <a:srgbClr val="006600"/>
                </a:solidFill>
                <a:ea typeface="黑体" panose="02010609060101010101" pitchFamily="49" charset="-122"/>
              </a:rPr>
              <a:t>DMA</a:t>
            </a:r>
            <a:r>
              <a:rPr lang="zh-CN" altLang="en-US" sz="2200" dirty="0" smtClean="0">
                <a:solidFill>
                  <a:srgbClr val="006600"/>
                </a:solidFill>
                <a:ea typeface="黑体" panose="02010609060101010101" pitchFamily="49" charset="-122"/>
              </a:rPr>
              <a:t>请求，高速设备可能会发生数据丢失，所以，</a:t>
            </a:r>
            <a:r>
              <a:rPr lang="en-US" altLang="zh-CN" sz="2200" dirty="0" smtClean="0">
                <a:solidFill>
                  <a:srgbClr val="006600"/>
                </a:solidFill>
                <a:ea typeface="黑体" panose="02010609060101010101" pitchFamily="49" charset="-122"/>
              </a:rPr>
              <a:t>DMA</a:t>
            </a:r>
            <a:r>
              <a:rPr lang="zh-CN" altLang="en-US" sz="2200" dirty="0" smtClean="0">
                <a:solidFill>
                  <a:srgbClr val="006600"/>
                </a:solidFill>
                <a:ea typeface="黑体" panose="02010609060101010101" pitchFamily="49" charset="-122"/>
              </a:rPr>
              <a:t>的总线优先权比</a:t>
            </a:r>
            <a:r>
              <a:rPr lang="en-US" altLang="zh-CN" sz="2200" dirty="0" smtClean="0">
                <a:solidFill>
                  <a:srgbClr val="006600"/>
                </a:solidFill>
                <a:ea typeface="黑体" panose="02010609060101010101" pitchFamily="49" charset="-122"/>
              </a:rPr>
              <a:t>CPU</a:t>
            </a:r>
            <a:r>
              <a:rPr lang="zh-CN" altLang="en-US" sz="2200" dirty="0" smtClean="0">
                <a:solidFill>
                  <a:srgbClr val="006600"/>
                </a:solidFill>
                <a:ea typeface="黑体" panose="02010609060101010101" pitchFamily="49" charset="-122"/>
              </a:rPr>
              <a:t>高。</a:t>
            </a:r>
            <a:endParaRPr lang="en-US" altLang="zh-CN" sz="2200" dirty="0" smtClean="0">
              <a:solidFill>
                <a:srgbClr val="006600"/>
              </a:solidFill>
              <a:ea typeface="黑体" panose="02010609060101010101" pitchFamily="49" charset="-122"/>
            </a:endParaRPr>
          </a:p>
          <a:p>
            <a:pPr marL="742950" lvl="1" indent="-285750">
              <a:lnSpc>
                <a:spcPct val="115000"/>
              </a:lnSpc>
              <a:buNone/>
            </a:pPr>
            <a:r>
              <a:rPr lang="en-US" altLang="zh-CN" sz="2200" dirty="0">
                <a:solidFill>
                  <a:srgbClr val="006600"/>
                </a:solidFill>
                <a:ea typeface="黑体" panose="02010609060101010101" pitchFamily="49" charset="-122"/>
              </a:rPr>
              <a:t> </a:t>
            </a:r>
            <a:r>
              <a:rPr lang="en-US" altLang="zh-CN" sz="2200" dirty="0" smtClean="0">
                <a:solidFill>
                  <a:srgbClr val="006600"/>
                </a:solidFill>
                <a:ea typeface="黑体" panose="02010609060101010101" pitchFamily="49" charset="-122"/>
              </a:rPr>
              <a:t>   </a:t>
            </a:r>
            <a:r>
              <a:rPr lang="zh-CN" altLang="en-US" sz="2200" dirty="0" smtClean="0">
                <a:solidFill>
                  <a:srgbClr val="006600"/>
                </a:solidFill>
                <a:ea typeface="黑体" panose="02010609060101010101" pitchFamily="49" charset="-122"/>
              </a:rPr>
              <a:t>针对上述情况，</a:t>
            </a:r>
            <a:r>
              <a:rPr lang="en-US" altLang="zh-CN" sz="2200" dirty="0">
                <a:solidFill>
                  <a:srgbClr val="006600"/>
                </a:solidFill>
                <a:ea typeface="黑体" panose="02010609060101010101" pitchFamily="49" charset="-122"/>
              </a:rPr>
              <a:t>DMA</a:t>
            </a:r>
            <a:r>
              <a:rPr lang="zh-CN" altLang="en-US" sz="2200" dirty="0" smtClean="0">
                <a:solidFill>
                  <a:srgbClr val="006600"/>
                </a:solidFill>
                <a:ea typeface="黑体" panose="02010609060101010101" pitchFamily="49" charset="-122"/>
              </a:rPr>
              <a:t>通常</a:t>
            </a:r>
            <a:r>
              <a:rPr lang="zh-CN" altLang="en-US" sz="2200" dirty="0">
                <a:solidFill>
                  <a:srgbClr val="006600"/>
                </a:solidFill>
                <a:ea typeface="黑体" panose="02010609060101010101" pitchFamily="49" charset="-122"/>
              </a:rPr>
              <a:t>有</a:t>
            </a:r>
            <a:r>
              <a:rPr lang="zh-CN" altLang="en-US" sz="2200" dirty="0" smtClean="0">
                <a:solidFill>
                  <a:srgbClr val="006600"/>
                </a:solidFill>
                <a:ea typeface="黑体" panose="02010609060101010101" pitchFamily="49" charset="-122"/>
              </a:rPr>
              <a:t>以下</a:t>
            </a:r>
            <a:r>
              <a:rPr lang="zh-CN" altLang="en-US" sz="2200" dirty="0">
                <a:solidFill>
                  <a:srgbClr val="006600"/>
                </a:solidFill>
                <a:ea typeface="黑体" panose="02010609060101010101" pitchFamily="49" charset="-122"/>
              </a:rPr>
              <a:t>三种方式进行数据传送</a:t>
            </a:r>
            <a:r>
              <a:rPr lang="zh-CN" altLang="en-US" sz="2200" dirty="0" smtClean="0">
                <a:solidFill>
                  <a:srgbClr val="006600"/>
                </a:solidFill>
                <a:ea typeface="黑体" panose="02010609060101010101" pitchFamily="49" charset="-122"/>
              </a:rPr>
              <a:t>。</a:t>
            </a:r>
            <a:endParaRPr lang="en-US" altLang="zh-CN" sz="2200" dirty="0" smtClean="0">
              <a:solidFill>
                <a:srgbClr val="006600"/>
              </a:solidFill>
              <a:ea typeface="黑体" panose="02010609060101010101" pitchFamily="49" charset="-122"/>
            </a:endParaRPr>
          </a:p>
          <a:p>
            <a:pPr marL="742950" lvl="1" indent="-285750">
              <a:lnSpc>
                <a:spcPct val="115000"/>
              </a:lnSpc>
              <a:buNone/>
            </a:pPr>
            <a:r>
              <a:rPr lang="en-US" altLang="zh-CN" sz="2200" dirty="0">
                <a:solidFill>
                  <a:srgbClr val="3333CC"/>
                </a:solidFill>
                <a:ea typeface="黑体" panose="02010609060101010101" pitchFamily="49" charset="-122"/>
              </a:rPr>
              <a:t>(1) CPU</a:t>
            </a:r>
            <a:r>
              <a:rPr lang="zh-CN" altLang="en-US" sz="2200" dirty="0">
                <a:solidFill>
                  <a:srgbClr val="3333CC"/>
                </a:solidFill>
                <a:ea typeface="黑体" panose="02010609060101010101" pitchFamily="49" charset="-122"/>
              </a:rPr>
              <a:t>停止法</a:t>
            </a:r>
            <a:r>
              <a:rPr lang="en-US" altLang="zh-CN" sz="2200" dirty="0">
                <a:solidFill>
                  <a:srgbClr val="CC3399"/>
                </a:solidFill>
                <a:ea typeface="黑体" panose="02010609060101010101" pitchFamily="49" charset="-122"/>
              </a:rPr>
              <a:t>(</a:t>
            </a:r>
            <a:r>
              <a:rPr lang="zh-CN" altLang="en-US" sz="2200" dirty="0">
                <a:solidFill>
                  <a:srgbClr val="CC3399"/>
                </a:solidFill>
                <a:ea typeface="黑体" panose="02010609060101010101" pitchFamily="49" charset="-122"/>
              </a:rPr>
              <a:t>成组传送</a:t>
            </a:r>
            <a:r>
              <a:rPr lang="en-US" altLang="zh-CN" sz="2200" dirty="0">
                <a:solidFill>
                  <a:srgbClr val="CC3399"/>
                </a:solidFill>
                <a:ea typeface="黑体" panose="02010609060101010101" pitchFamily="49" charset="-122"/>
              </a:rPr>
              <a:t>)</a:t>
            </a:r>
          </a:p>
          <a:p>
            <a:pPr marL="742950" lvl="1" indent="-285750">
              <a:lnSpc>
                <a:spcPct val="115000"/>
              </a:lnSpc>
              <a:buNone/>
            </a:pPr>
            <a:r>
              <a:rPr lang="en-US" altLang="zh-CN" sz="2200" dirty="0">
                <a:solidFill>
                  <a:srgbClr val="3333CC"/>
                </a:solidFill>
                <a:ea typeface="黑体" panose="02010609060101010101" pitchFamily="49" charset="-122"/>
              </a:rPr>
              <a:t>(2) </a:t>
            </a:r>
            <a:r>
              <a:rPr lang="zh-CN" altLang="en-US" sz="2200" dirty="0">
                <a:solidFill>
                  <a:srgbClr val="3333CC"/>
                </a:solidFill>
                <a:ea typeface="黑体" panose="02010609060101010101" pitchFamily="49" charset="-122"/>
              </a:rPr>
              <a:t>周期挪用</a:t>
            </a:r>
            <a:r>
              <a:rPr lang="en-US" altLang="zh-CN" sz="2200" dirty="0">
                <a:solidFill>
                  <a:srgbClr val="3333CC"/>
                </a:solidFill>
                <a:ea typeface="黑体" panose="02010609060101010101" pitchFamily="49" charset="-122"/>
              </a:rPr>
              <a:t>(</a:t>
            </a:r>
            <a:r>
              <a:rPr lang="zh-CN" altLang="en-US" sz="2200" dirty="0">
                <a:solidFill>
                  <a:srgbClr val="3333CC"/>
                </a:solidFill>
                <a:ea typeface="黑体" panose="02010609060101010101" pitchFamily="49" charset="-122"/>
              </a:rPr>
              <a:t>窃取</a:t>
            </a:r>
            <a:r>
              <a:rPr lang="en-US" altLang="zh-CN" sz="2200" dirty="0">
                <a:solidFill>
                  <a:srgbClr val="3333CC"/>
                </a:solidFill>
                <a:ea typeface="黑体" panose="02010609060101010101" pitchFamily="49" charset="-122"/>
              </a:rPr>
              <a:t>)</a:t>
            </a:r>
            <a:r>
              <a:rPr lang="zh-CN" altLang="en-US" sz="2200" dirty="0">
                <a:solidFill>
                  <a:srgbClr val="3333CC"/>
                </a:solidFill>
                <a:ea typeface="黑体" panose="02010609060101010101" pitchFamily="49" charset="-122"/>
              </a:rPr>
              <a:t>法</a:t>
            </a:r>
            <a:r>
              <a:rPr lang="en-US" altLang="zh-CN" sz="2200" dirty="0">
                <a:solidFill>
                  <a:srgbClr val="CC3399"/>
                </a:solidFill>
                <a:ea typeface="黑体" panose="02010609060101010101" pitchFamily="49" charset="-122"/>
              </a:rPr>
              <a:t>(</a:t>
            </a:r>
            <a:r>
              <a:rPr lang="zh-CN" altLang="en-US" sz="2200" dirty="0">
                <a:solidFill>
                  <a:srgbClr val="CC3399"/>
                </a:solidFill>
                <a:ea typeface="黑体" panose="02010609060101010101" pitchFamily="49" charset="-122"/>
              </a:rPr>
              <a:t>单字传送</a:t>
            </a:r>
            <a:r>
              <a:rPr lang="en-US" altLang="zh-CN" sz="2200" dirty="0">
                <a:solidFill>
                  <a:srgbClr val="CC3399"/>
                </a:solidFill>
                <a:ea typeface="黑体" panose="02010609060101010101" pitchFamily="49" charset="-122"/>
              </a:rPr>
              <a:t>)</a:t>
            </a:r>
          </a:p>
          <a:p>
            <a:pPr marL="742950" lvl="1" indent="-285750">
              <a:lnSpc>
                <a:spcPct val="115000"/>
              </a:lnSpc>
              <a:buNone/>
            </a:pPr>
            <a:r>
              <a:rPr lang="en-US" altLang="zh-CN" sz="2200" dirty="0">
                <a:solidFill>
                  <a:srgbClr val="3333CC"/>
                </a:solidFill>
                <a:ea typeface="黑体" panose="02010609060101010101" pitchFamily="49" charset="-122"/>
              </a:rPr>
              <a:t>(3)</a:t>
            </a:r>
            <a:r>
              <a:rPr lang="zh-CN" altLang="en-US" sz="2200" dirty="0">
                <a:solidFill>
                  <a:srgbClr val="3333CC"/>
                </a:solidFill>
                <a:ea typeface="黑体" panose="02010609060101010101" pitchFamily="49" charset="-122"/>
              </a:rPr>
              <a:t>交替分时访问</a:t>
            </a:r>
            <a:r>
              <a:rPr lang="zh-CN" altLang="en-US" sz="2200" dirty="0" smtClean="0">
                <a:solidFill>
                  <a:srgbClr val="3333CC"/>
                </a:solidFill>
                <a:ea typeface="黑体" panose="02010609060101010101" pitchFamily="49" charset="-122"/>
              </a:rPr>
              <a:t>法</a:t>
            </a:r>
            <a:endParaRPr lang="zh-CN" altLang="en-US" sz="2200" dirty="0" smtClean="0">
              <a:solidFill>
                <a:srgbClr val="006600"/>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22F096B-6EE4-40F6-8978-1B35C1DF5E22}" type="slidenum">
              <a:rPr lang="zh-CN" altLang="en-US" sz="1200">
                <a:solidFill>
                  <a:srgbClr val="898989"/>
                </a:solidFill>
              </a:rPr>
              <a:pPr/>
              <a:t>67</a:t>
            </a:fld>
            <a:endParaRPr lang="zh-CN" altLang="en-US" sz="1200">
              <a:solidFill>
                <a:srgbClr val="898989"/>
              </a:solidFill>
            </a:endParaRPr>
          </a:p>
        </p:txBody>
      </p:sp>
    </p:spTree>
    <p:extLst>
      <p:ext uri="{BB962C8B-B14F-4D97-AF65-F5344CB8AC3E}">
        <p14:creationId xmlns:p14="http://schemas.microsoft.com/office/powerpoint/2010/main" val="101943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290819">
                                            <p:txEl>
                                              <p:pRg st="2" end="2"/>
                                            </p:txEl>
                                          </p:spTgt>
                                        </p:tgtEl>
                                        <p:attrNameLst>
                                          <p:attrName>style.visibility</p:attrName>
                                        </p:attrNameLst>
                                      </p:cBhvr>
                                      <p:to>
                                        <p:strVal val="visible"/>
                                      </p:to>
                                    </p:set>
                                    <p:animEffect transition="in" filter="checkerboard(across)">
                                      <p:cBhvr>
                                        <p:cTn id="7" dur="500"/>
                                        <p:tgtEl>
                                          <p:spTgt spid="2908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0819">
                                            <p:txEl>
                                              <p:pRg st="4" end="4"/>
                                            </p:txEl>
                                          </p:spTgt>
                                        </p:tgtEl>
                                        <p:attrNameLst>
                                          <p:attrName>style.visibility</p:attrName>
                                        </p:attrNameLst>
                                      </p:cBhvr>
                                      <p:to>
                                        <p:strVal val="visible"/>
                                      </p:to>
                                    </p:set>
                                    <p:animEffect transition="in" filter="checkerboard(across)">
                                      <p:cBhvr>
                                        <p:cTn id="12" dur="500"/>
                                        <p:tgtEl>
                                          <p:spTgt spid="29081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90819">
                                            <p:txEl>
                                              <p:pRg st="6" end="6"/>
                                            </p:txEl>
                                          </p:spTgt>
                                        </p:tgtEl>
                                        <p:attrNameLst>
                                          <p:attrName>style.visibility</p:attrName>
                                        </p:attrNameLst>
                                      </p:cBhvr>
                                      <p:to>
                                        <p:strVal val="visible"/>
                                      </p:to>
                                    </p:set>
                                    <p:animEffect transition="in" filter="checkerboard(across)">
                                      <p:cBhvr>
                                        <p:cTn id="17" dur="500"/>
                                        <p:tgtEl>
                                          <p:spTgt spid="29081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0819">
                                            <p:txEl>
                                              <p:pRg st="7" end="7"/>
                                            </p:txEl>
                                          </p:spTgt>
                                        </p:tgtEl>
                                        <p:attrNameLst>
                                          <p:attrName>style.visibility</p:attrName>
                                        </p:attrNameLst>
                                      </p:cBhvr>
                                      <p:to>
                                        <p:strVal val="visible"/>
                                      </p:to>
                                    </p:set>
                                    <p:animEffect transition="in" filter="checkerboard(across)">
                                      <p:cBhvr>
                                        <p:cTn id="22" dur="500"/>
                                        <p:tgtEl>
                                          <p:spTgt spid="2908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0819">
                                            <p:txEl>
                                              <p:pRg st="8" end="8"/>
                                            </p:txEl>
                                          </p:spTgt>
                                        </p:tgtEl>
                                        <p:attrNameLst>
                                          <p:attrName>style.visibility</p:attrName>
                                        </p:attrNameLst>
                                      </p:cBhvr>
                                      <p:to>
                                        <p:strVal val="visible"/>
                                      </p:to>
                                    </p:set>
                                    <p:animEffect transition="in" filter="checkerboard(across)">
                                      <p:cBhvr>
                                        <p:cTn id="27" dur="500"/>
                                        <p:tgtEl>
                                          <p:spTgt spid="29081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0819">
                                            <p:txEl>
                                              <p:pRg st="9" end="9"/>
                                            </p:txEl>
                                          </p:spTgt>
                                        </p:tgtEl>
                                        <p:attrNameLst>
                                          <p:attrName>style.visibility</p:attrName>
                                        </p:attrNameLst>
                                      </p:cBhvr>
                                      <p:to>
                                        <p:strVal val="visible"/>
                                      </p:to>
                                    </p:set>
                                    <p:animEffect transition="in" filter="checkerboard(across)">
                                      <p:cBhvr>
                                        <p:cTn id="32" dur="500"/>
                                        <p:tgtEl>
                                          <p:spTgt spid="290819">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0819">
                                            <p:txEl>
                                              <p:pRg st="10" end="10"/>
                                            </p:txEl>
                                          </p:spTgt>
                                        </p:tgtEl>
                                        <p:attrNameLst>
                                          <p:attrName>style.visibility</p:attrName>
                                        </p:attrNameLst>
                                      </p:cBhvr>
                                      <p:to>
                                        <p:strVal val="visible"/>
                                      </p:to>
                                    </p:set>
                                    <p:animEffect transition="in" filter="checkerboard(across)">
                                      <p:cBhvr>
                                        <p:cTn id="37" dur="500"/>
                                        <p:tgtEl>
                                          <p:spTgt spid="2908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07117" y="154"/>
            <a:ext cx="6154738" cy="422275"/>
          </a:xfrm>
        </p:spPr>
        <p:txBody>
          <a:bodyPr/>
          <a:lstStyle/>
          <a:p>
            <a:r>
              <a:rPr lang="en-US" altLang="zh-CN" dirty="0" smtClean="0">
                <a:ea typeface="宋体" panose="02010600030101010101" pitchFamily="2" charset="-122"/>
              </a:rPr>
              <a:t>CPU</a:t>
            </a:r>
            <a:r>
              <a:rPr lang="zh-CN" altLang="en-US" dirty="0" smtClean="0">
                <a:ea typeface="宋体" panose="02010600030101010101" pitchFamily="2" charset="-122"/>
              </a:rPr>
              <a:t>停止法</a:t>
            </a:r>
          </a:p>
        </p:txBody>
      </p:sp>
      <p:sp>
        <p:nvSpPr>
          <p:cNvPr id="287748" name="Text Box 4"/>
          <p:cNvSpPr txBox="1">
            <a:spLocks noChangeArrowheads="1"/>
          </p:cNvSpPr>
          <p:nvPr/>
        </p:nvSpPr>
        <p:spPr bwMode="auto">
          <a:xfrm>
            <a:off x="542925" y="4706938"/>
            <a:ext cx="86010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110000"/>
              </a:lnSpc>
              <a:spcBef>
                <a:spcPct val="50000"/>
              </a:spcBef>
            </a:pPr>
            <a:r>
              <a:rPr kumimoji="1" lang="zh-CN" altLang="en-US" sz="2200" dirty="0">
                <a:latin typeface="Arial" panose="020B0604020202020204" pitchFamily="34" charset="0"/>
                <a:ea typeface="黑体" panose="02010609060101010101" pitchFamily="49" charset="-122"/>
              </a:rPr>
              <a:t>优点：</a:t>
            </a:r>
            <a:r>
              <a:rPr kumimoji="1" lang="zh-CN" altLang="en-US" sz="2200" dirty="0">
                <a:solidFill>
                  <a:srgbClr val="3333CC"/>
                </a:solidFill>
                <a:latin typeface="Arial" panose="020B0604020202020204" pitchFamily="34" charset="0"/>
                <a:ea typeface="黑体" panose="02010609060101010101" pitchFamily="49" charset="-122"/>
              </a:rPr>
              <a:t>控制简单、适用于传输率很高的外设实现成组数据传送。</a:t>
            </a:r>
          </a:p>
          <a:p>
            <a:pPr eaLnBrk="1" hangingPunct="1">
              <a:lnSpc>
                <a:spcPct val="110000"/>
              </a:lnSpc>
              <a:spcBef>
                <a:spcPct val="10000"/>
              </a:spcBef>
            </a:pPr>
            <a:r>
              <a:rPr kumimoji="1" lang="zh-CN" altLang="en-US" sz="2200" dirty="0">
                <a:latin typeface="Arial" panose="020B0604020202020204" pitchFamily="34" charset="0"/>
                <a:ea typeface="黑体" panose="02010609060101010101" pitchFamily="49" charset="-122"/>
              </a:rPr>
              <a:t>缺点：</a:t>
            </a:r>
            <a:r>
              <a:rPr kumimoji="1" lang="en-US" altLang="zh-CN" sz="2200" dirty="0">
                <a:solidFill>
                  <a:srgbClr val="CC3399"/>
                </a:solidFill>
                <a:latin typeface="Arial" panose="020B0604020202020204" pitchFamily="34" charset="0"/>
                <a:ea typeface="黑体" panose="02010609060101010101" pitchFamily="49" charset="-122"/>
              </a:rPr>
              <a:t>CPU</a:t>
            </a:r>
            <a:r>
              <a:rPr kumimoji="1" lang="zh-CN" altLang="en-US" sz="2200" dirty="0">
                <a:solidFill>
                  <a:srgbClr val="CC3399"/>
                </a:solidFill>
                <a:latin typeface="Arial" panose="020B0604020202020204" pitchFamily="34" charset="0"/>
                <a:ea typeface="黑体" panose="02010609060101010101" pitchFamily="49" charset="-122"/>
              </a:rPr>
              <a:t>工作受影响。</a:t>
            </a:r>
            <a:r>
              <a:rPr kumimoji="1" lang="en-US" altLang="zh-CN" sz="2200" dirty="0">
                <a:solidFill>
                  <a:srgbClr val="3333CC"/>
                </a:solidFill>
                <a:latin typeface="Arial" panose="020B0604020202020204" pitchFamily="34" charset="0"/>
                <a:ea typeface="黑体" panose="02010609060101010101" pitchFamily="49" charset="-122"/>
              </a:rPr>
              <a:t>DMA</a:t>
            </a:r>
            <a:r>
              <a:rPr kumimoji="1" lang="zh-CN" altLang="en-US" sz="2200" dirty="0">
                <a:solidFill>
                  <a:srgbClr val="3333CC"/>
                </a:solidFill>
                <a:latin typeface="Arial" panose="020B0604020202020204" pitchFamily="34" charset="0"/>
                <a:ea typeface="黑体" panose="02010609060101010101" pitchFamily="49" charset="-122"/>
              </a:rPr>
              <a:t>访存时</a:t>
            </a:r>
            <a:r>
              <a:rPr kumimoji="1" lang="en-US" altLang="zh-CN" sz="2200" dirty="0">
                <a:solidFill>
                  <a:srgbClr val="3333CC"/>
                </a:solidFill>
                <a:latin typeface="Arial" panose="020B0604020202020204" pitchFamily="34" charset="0"/>
                <a:ea typeface="黑体" panose="02010609060101010101" pitchFamily="49" charset="-122"/>
              </a:rPr>
              <a:t>CPU</a:t>
            </a:r>
            <a:r>
              <a:rPr kumimoji="1" lang="zh-CN" altLang="en-US" sz="2200" dirty="0">
                <a:solidFill>
                  <a:srgbClr val="3333CC"/>
                </a:solidFill>
                <a:latin typeface="Arial" panose="020B0604020202020204" pitchFamily="34" charset="0"/>
                <a:ea typeface="黑体" panose="02010609060101010101" pitchFamily="49" charset="-122"/>
              </a:rPr>
              <a:t>基本上处于停止状态。</a:t>
            </a:r>
          </a:p>
          <a:p>
            <a:pPr eaLnBrk="1" hangingPunct="1">
              <a:lnSpc>
                <a:spcPct val="110000"/>
              </a:lnSpc>
            </a:pPr>
            <a:r>
              <a:rPr kumimoji="1" lang="zh-CN" altLang="en-US" sz="2200" dirty="0">
                <a:solidFill>
                  <a:srgbClr val="3333CC"/>
                </a:solidFill>
                <a:latin typeface="Arial" panose="020B0604020202020204" pitchFamily="34" charset="0"/>
                <a:ea typeface="黑体" panose="02010609060101010101" pitchFamily="49" charset="-122"/>
              </a:rPr>
              <a:t>          </a:t>
            </a:r>
            <a:r>
              <a:rPr kumimoji="1" lang="zh-CN" altLang="en-US" sz="2200" dirty="0">
                <a:solidFill>
                  <a:srgbClr val="CC3399"/>
                </a:solidFill>
                <a:latin typeface="Arial" panose="020B0604020202020204" pitchFamily="34" charset="0"/>
                <a:ea typeface="黑体" panose="02010609060101010101" pitchFamily="49" charset="-122"/>
              </a:rPr>
              <a:t>主存周期没有被充分利用。</a:t>
            </a:r>
            <a:r>
              <a:rPr kumimoji="1" lang="zh-CN" altLang="en-US" sz="2200" dirty="0">
                <a:solidFill>
                  <a:srgbClr val="3333CC"/>
                </a:solidFill>
                <a:latin typeface="Arial" panose="020B0604020202020204" pitchFamily="34" charset="0"/>
                <a:ea typeface="黑体" panose="02010609060101010101" pitchFamily="49" charset="-122"/>
              </a:rPr>
              <a:t>即使</a:t>
            </a:r>
            <a:r>
              <a:rPr kumimoji="1" lang="en-US" altLang="zh-CN" sz="2200" dirty="0">
                <a:solidFill>
                  <a:srgbClr val="3333CC"/>
                </a:solidFill>
                <a:latin typeface="Arial" panose="020B0604020202020204" pitchFamily="34" charset="0"/>
                <a:ea typeface="黑体" panose="02010609060101010101" pitchFamily="49" charset="-122"/>
              </a:rPr>
              <a:t>I/O</a:t>
            </a:r>
            <a:r>
              <a:rPr kumimoji="1" lang="zh-CN" altLang="en-US" sz="2200" dirty="0">
                <a:solidFill>
                  <a:srgbClr val="3333CC"/>
                </a:solidFill>
                <a:latin typeface="Arial" panose="020B0604020202020204" pitchFamily="34" charset="0"/>
                <a:ea typeface="黑体" panose="02010609060101010101" pitchFamily="49" charset="-122"/>
              </a:rPr>
              <a:t>设备高速运行，但两个</a:t>
            </a:r>
          </a:p>
          <a:p>
            <a:pPr eaLnBrk="1" hangingPunct="1">
              <a:lnSpc>
                <a:spcPct val="110000"/>
              </a:lnSpc>
            </a:pPr>
            <a:r>
              <a:rPr kumimoji="1" lang="zh-CN" altLang="en-US" sz="2200" dirty="0">
                <a:solidFill>
                  <a:srgbClr val="3333CC"/>
                </a:solidFill>
                <a:latin typeface="Arial" panose="020B0604020202020204" pitchFamily="34" charset="0"/>
                <a:ea typeface="黑体" panose="02010609060101010101" pitchFamily="49" charset="-122"/>
              </a:rPr>
              <a:t>          数据之间的准备间隔时间也总大于一个存储周期，所以主</a:t>
            </a:r>
          </a:p>
          <a:p>
            <a:pPr eaLnBrk="1" hangingPunct="1"/>
            <a:r>
              <a:rPr kumimoji="1" lang="zh-CN" altLang="en-US" sz="2200" dirty="0">
                <a:solidFill>
                  <a:srgbClr val="3333CC"/>
                </a:solidFill>
                <a:latin typeface="Arial" panose="020B0604020202020204" pitchFamily="34" charset="0"/>
                <a:ea typeface="黑体" panose="02010609060101010101" pitchFamily="49" charset="-122"/>
              </a:rPr>
              <a:t>          存周期没有被充分利用。</a:t>
            </a:r>
          </a:p>
        </p:txBody>
      </p:sp>
      <p:grpSp>
        <p:nvGrpSpPr>
          <p:cNvPr id="104452" name="Group 6"/>
          <p:cNvGrpSpPr>
            <a:grpSpLocks/>
          </p:cNvGrpSpPr>
          <p:nvPr/>
        </p:nvGrpSpPr>
        <p:grpSpPr bwMode="auto">
          <a:xfrm>
            <a:off x="290205" y="1057275"/>
            <a:ext cx="8602662" cy="3649663"/>
            <a:chOff x="189" y="514"/>
            <a:chExt cx="5419" cy="2125"/>
          </a:xfrm>
        </p:grpSpPr>
        <p:pic>
          <p:nvPicPr>
            <p:cNvPr id="104454" name="Picture 3" descr="CPU停止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 y="621"/>
              <a:ext cx="5225" cy="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Rectangle 5"/>
            <p:cNvSpPr>
              <a:spLocks noChangeArrowheads="1"/>
            </p:cNvSpPr>
            <p:nvPr/>
          </p:nvSpPr>
          <p:spPr bwMode="auto">
            <a:xfrm>
              <a:off x="195" y="514"/>
              <a:ext cx="5413" cy="2050"/>
            </a:xfrm>
            <a:prstGeom prst="rect">
              <a:avLst/>
            </a:prstGeom>
            <a:noFill/>
            <a:ln w="2857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5E42BDE-7952-4CCC-833B-B3218F2B509C}" type="slidenum">
              <a:rPr lang="zh-CN" altLang="en-US" sz="1200">
                <a:solidFill>
                  <a:srgbClr val="898989"/>
                </a:solidFill>
              </a:rPr>
              <a:pPr/>
              <a:t>68</a:t>
            </a:fld>
            <a:endParaRPr lang="zh-CN" altLang="en-US" sz="1200">
              <a:solidFill>
                <a:srgbClr val="898989"/>
              </a:solidFill>
            </a:endParaRPr>
          </a:p>
        </p:txBody>
      </p:sp>
      <p:cxnSp>
        <p:nvCxnSpPr>
          <p:cNvPr id="4" name="直接连接符 3"/>
          <p:cNvCxnSpPr/>
          <p:nvPr/>
        </p:nvCxnSpPr>
        <p:spPr bwMode="auto">
          <a:xfrm flipV="1">
            <a:off x="2271251" y="2876345"/>
            <a:ext cx="1582993" cy="19665"/>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3854244" y="2876345"/>
            <a:ext cx="0" cy="1209368"/>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854244" y="4085713"/>
            <a:ext cx="300867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flipV="1">
            <a:off x="6862915" y="2896010"/>
            <a:ext cx="0" cy="1189703"/>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6862915" y="2896010"/>
            <a:ext cx="1582994"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p:cNvSpPr txBox="1"/>
          <p:nvPr/>
        </p:nvSpPr>
        <p:spPr>
          <a:xfrm>
            <a:off x="24298" y="497576"/>
            <a:ext cx="9144000" cy="430887"/>
          </a:xfrm>
          <a:prstGeom prst="rect">
            <a:avLst/>
          </a:prstGeom>
          <a:noFill/>
        </p:spPr>
        <p:txBody>
          <a:bodyPr wrap="square" rtlCol="0">
            <a:spAutoFit/>
          </a:bodyPr>
          <a:lstStyle/>
          <a:p>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传输时，</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脱离总线，停止访问主存，直到</a:t>
            </a:r>
            <a:r>
              <a:rPr lang="en-US" altLang="zh-CN" sz="2200" dirty="0">
                <a:solidFill>
                  <a:srgbClr val="008000"/>
                </a:solidFill>
                <a:ea typeface="黑体" panose="02010609060101010101" pitchFamily="49" charset="-122"/>
              </a:rPr>
              <a:t>DMA</a:t>
            </a:r>
            <a:r>
              <a:rPr lang="zh-CN" altLang="en-US" sz="2200" dirty="0" smtClean="0">
                <a:solidFill>
                  <a:srgbClr val="008000"/>
                </a:solidFill>
                <a:ea typeface="黑体" panose="02010609060101010101" pitchFamily="49" charset="-122"/>
              </a:rPr>
              <a:t>传完一块数据。</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452"/>
                                        </p:tgtEl>
                                        <p:attrNameLst>
                                          <p:attrName>style.visibility</p:attrName>
                                        </p:attrNameLst>
                                      </p:cBhvr>
                                      <p:to>
                                        <p:strVal val="visible"/>
                                      </p:to>
                                    </p:set>
                                    <p:animEffect transition="in" filter="wipe(down)">
                                      <p:cBhvr>
                                        <p:cTn id="12" dur="500"/>
                                        <p:tgtEl>
                                          <p:spTgt spid="104452"/>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7748">
                                            <p:txEl>
                                              <p:pRg st="0" end="0"/>
                                            </p:txEl>
                                          </p:spTgt>
                                        </p:tgtEl>
                                        <p:attrNameLst>
                                          <p:attrName>style.visibility</p:attrName>
                                        </p:attrNameLst>
                                      </p:cBhvr>
                                      <p:to>
                                        <p:strVal val="visible"/>
                                      </p:to>
                                    </p:set>
                                    <p:animEffect transition="in" filter="checkerboard(across)">
                                      <p:cBhvr>
                                        <p:cTn id="32" dur="500"/>
                                        <p:tgtEl>
                                          <p:spTgt spid="28774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87748">
                                            <p:txEl>
                                              <p:pRg st="1" end="1"/>
                                            </p:txEl>
                                          </p:spTgt>
                                        </p:tgtEl>
                                        <p:attrNameLst>
                                          <p:attrName>style.visibility</p:attrName>
                                        </p:attrNameLst>
                                      </p:cBhvr>
                                      <p:to>
                                        <p:strVal val="visible"/>
                                      </p:to>
                                    </p:set>
                                    <p:animEffect transition="in" filter="checkerboard(across)">
                                      <p:cBhvr>
                                        <p:cTn id="37" dur="500"/>
                                        <p:tgtEl>
                                          <p:spTgt spid="28774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7748">
                                            <p:txEl>
                                              <p:pRg st="2" end="2"/>
                                            </p:txEl>
                                          </p:spTgt>
                                        </p:tgtEl>
                                        <p:attrNameLst>
                                          <p:attrName>style.visibility</p:attrName>
                                        </p:attrNameLst>
                                      </p:cBhvr>
                                      <p:to>
                                        <p:strVal val="visible"/>
                                      </p:to>
                                    </p:set>
                                    <p:animEffect transition="in" filter="blinds(horizontal)">
                                      <p:cBhvr>
                                        <p:cTn id="42" dur="500"/>
                                        <p:tgtEl>
                                          <p:spTgt spid="287748">
                                            <p:txEl>
                                              <p:pRg st="2" end="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87748">
                                            <p:txEl>
                                              <p:pRg st="3" end="3"/>
                                            </p:txEl>
                                          </p:spTgt>
                                        </p:tgtEl>
                                        <p:attrNameLst>
                                          <p:attrName>style.visibility</p:attrName>
                                        </p:attrNameLst>
                                      </p:cBhvr>
                                      <p:to>
                                        <p:strVal val="visible"/>
                                      </p:to>
                                    </p:set>
                                    <p:animEffect transition="in" filter="blinds(horizontal)">
                                      <p:cBhvr>
                                        <p:cTn id="45" dur="500"/>
                                        <p:tgtEl>
                                          <p:spTgt spid="287748">
                                            <p:txEl>
                                              <p:pRg st="3" end="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87748">
                                            <p:txEl>
                                              <p:pRg st="4" end="4"/>
                                            </p:txEl>
                                          </p:spTgt>
                                        </p:tgtEl>
                                        <p:attrNameLst>
                                          <p:attrName>style.visibility</p:attrName>
                                        </p:attrNameLst>
                                      </p:cBhvr>
                                      <p:to>
                                        <p:strVal val="visible"/>
                                      </p:to>
                                    </p:set>
                                    <p:animEffect transition="in" filter="blinds(horizontal)">
                                      <p:cBhvr>
                                        <p:cTn id="48" dur="500"/>
                                        <p:tgtEl>
                                          <p:spTgt spid="287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712787" y="144463"/>
            <a:ext cx="4645793" cy="800989"/>
          </a:xfrm>
        </p:spPr>
        <p:txBody>
          <a:bodyPr/>
          <a:lstStyle/>
          <a:p>
            <a:r>
              <a:rPr lang="en-US" altLang="zh-CN" dirty="0" smtClean="0">
                <a:ea typeface="宋体" panose="02010600030101010101" pitchFamily="2" charset="-122"/>
              </a:rPr>
              <a:t>CPU</a:t>
            </a:r>
            <a:r>
              <a:rPr lang="zh-CN" altLang="en-US" dirty="0" smtClean="0">
                <a:ea typeface="宋体" panose="02010600030101010101" pitchFamily="2" charset="-122"/>
              </a:rPr>
              <a:t>停止法的改进</a:t>
            </a:r>
          </a:p>
        </p:txBody>
      </p:sp>
      <p:sp>
        <p:nvSpPr>
          <p:cNvPr id="288771" name="Rectangle 3"/>
          <p:cNvSpPr>
            <a:spLocks noGrp="1" noChangeArrowheads="1"/>
          </p:cNvSpPr>
          <p:nvPr>
            <p:ph type="body" idx="1"/>
          </p:nvPr>
        </p:nvSpPr>
        <p:spPr>
          <a:xfrm>
            <a:off x="396875" y="722518"/>
            <a:ext cx="8344002" cy="5603585"/>
          </a:xfrm>
        </p:spPr>
        <p:txBody>
          <a:bodyPr/>
          <a:lstStyle/>
          <a:p>
            <a:pPr marL="342900" indent="-342900">
              <a:lnSpc>
                <a:spcPct val="110000"/>
              </a:lnSpc>
              <a:spcBef>
                <a:spcPct val="40000"/>
              </a:spcBef>
            </a:pPr>
            <a:r>
              <a:rPr lang="zh-CN" altLang="en-US" sz="2200" dirty="0" smtClean="0">
                <a:ea typeface="黑体" panose="02010609060101010101" pitchFamily="49" charset="-122"/>
              </a:rPr>
              <a:t>为了弥补</a:t>
            </a:r>
            <a:r>
              <a:rPr lang="en-US" altLang="zh-CN" sz="2200" dirty="0" smtClean="0">
                <a:ea typeface="黑体" panose="02010609060101010101" pitchFamily="49" charset="-122"/>
              </a:rPr>
              <a:t>CPU</a:t>
            </a:r>
            <a:r>
              <a:rPr lang="zh-CN" altLang="en-US" sz="2200" dirty="0" smtClean="0">
                <a:ea typeface="黑体" panose="02010609060101010101" pitchFamily="49" charset="-122"/>
              </a:rPr>
              <a:t>停止法的缺点可以采取以下方法：</a:t>
            </a:r>
          </a:p>
          <a:p>
            <a:pPr marL="742950" lvl="1" indent="-285750">
              <a:lnSpc>
                <a:spcPct val="110000"/>
              </a:lnSpc>
              <a:spcBef>
                <a:spcPct val="40000"/>
              </a:spcBef>
            </a:pPr>
            <a:r>
              <a:rPr lang="zh-CN" altLang="en-US" sz="2200" dirty="0" smtClean="0">
                <a:solidFill>
                  <a:srgbClr val="CC3399"/>
                </a:solidFill>
                <a:ea typeface="黑体" panose="02010609060101010101" pitchFamily="49" charset="-122"/>
              </a:rPr>
              <a:t>在</a:t>
            </a:r>
            <a:r>
              <a:rPr lang="en-US" altLang="zh-CN" sz="2200" dirty="0" smtClean="0">
                <a:solidFill>
                  <a:srgbClr val="CC3399"/>
                </a:solidFill>
                <a:ea typeface="黑体" panose="02010609060101010101" pitchFamily="49" charset="-122"/>
              </a:rPr>
              <a:t>DMA</a:t>
            </a:r>
            <a:r>
              <a:rPr lang="zh-CN" altLang="en-US" sz="2200" dirty="0" smtClean="0">
                <a:solidFill>
                  <a:srgbClr val="CC3399"/>
                </a:solidFill>
                <a:ea typeface="黑体" panose="02010609060101010101" pitchFamily="49" charset="-122"/>
              </a:rPr>
              <a:t>接口中引入缓冲器</a:t>
            </a:r>
          </a:p>
          <a:p>
            <a:pPr marL="742950" lvl="1" indent="-285750">
              <a:lnSpc>
                <a:spcPct val="110000"/>
              </a:lnSpc>
              <a:spcBef>
                <a:spcPct val="40000"/>
              </a:spcBef>
              <a:buFontTx/>
              <a:buNone/>
            </a:pPr>
            <a:r>
              <a:rPr lang="zh-CN" altLang="en-US" sz="2200" dirty="0" smtClean="0">
                <a:ea typeface="黑体" panose="02010609060101010101" pitchFamily="49" charset="-122"/>
              </a:rPr>
              <a:t>    在</a:t>
            </a:r>
            <a:r>
              <a:rPr lang="en-US" altLang="zh-CN" sz="2200" dirty="0" smtClean="0">
                <a:ea typeface="黑体" panose="02010609060101010101" pitchFamily="49" charset="-122"/>
              </a:rPr>
              <a:t>DMA</a:t>
            </a:r>
            <a:r>
              <a:rPr lang="zh-CN" altLang="en-US" sz="2200" dirty="0" smtClean="0">
                <a:ea typeface="黑体" panose="02010609060101010101" pitchFamily="49" charset="-122"/>
              </a:rPr>
              <a:t>接口中</a:t>
            </a:r>
            <a:r>
              <a:rPr lang="zh-CN" altLang="en-US" sz="2200" dirty="0">
                <a:ea typeface="黑体" panose="02010609060101010101" pitchFamily="49" charset="-122"/>
              </a:rPr>
              <a:t>设置</a:t>
            </a:r>
            <a:r>
              <a:rPr lang="zh-CN" altLang="en-US" sz="2200" dirty="0" smtClean="0">
                <a:ea typeface="黑体" panose="02010609060101010101" pitchFamily="49" charset="-122"/>
              </a:rPr>
              <a:t>一个小容量的高速缓存，</a:t>
            </a:r>
            <a:r>
              <a:rPr lang="en-US" altLang="zh-CN" sz="2200" dirty="0" smtClean="0">
                <a:ea typeface="黑体" panose="02010609060101010101" pitchFamily="49" charset="-122"/>
              </a:rPr>
              <a:t>I/O</a:t>
            </a:r>
            <a:r>
              <a:rPr lang="zh-CN" altLang="en-US" sz="2200" dirty="0" smtClean="0">
                <a:ea typeface="黑体" panose="02010609060101010101" pitchFamily="49" charset="-122"/>
              </a:rPr>
              <a:t>设备先和缓存交换数据，</a:t>
            </a:r>
            <a:r>
              <a:rPr lang="zh-CN" altLang="en-US" sz="2200" dirty="0">
                <a:ea typeface="黑体" panose="02010609060101010101" pitchFamily="49" charset="-122"/>
              </a:rPr>
              <a:t>然后缓存再</a:t>
            </a:r>
            <a:r>
              <a:rPr lang="zh-CN" altLang="en-US" sz="2200" dirty="0" smtClean="0">
                <a:ea typeface="黑体" panose="02010609060101010101" pitchFamily="49" charset="-122"/>
              </a:rPr>
              <a:t>使用总线与主存快速交换</a:t>
            </a:r>
            <a:r>
              <a:rPr lang="zh-CN" altLang="en-US" sz="2200" dirty="0">
                <a:ea typeface="黑体" panose="02010609060101010101" pitchFamily="49" charset="-122"/>
              </a:rPr>
              <a:t>数据</a:t>
            </a:r>
            <a:r>
              <a:rPr lang="zh-CN" altLang="en-US" sz="2200" dirty="0" smtClean="0">
                <a:ea typeface="黑体" panose="02010609060101010101" pitchFamily="49" charset="-122"/>
              </a:rPr>
              <a:t>。</a:t>
            </a:r>
            <a:endParaRPr lang="en-US" altLang="zh-CN" sz="2200" dirty="0" smtClean="0">
              <a:ea typeface="黑体" panose="02010609060101010101" pitchFamily="49" charset="-122"/>
            </a:endParaRPr>
          </a:p>
          <a:p>
            <a:pPr marL="742950" lvl="1" indent="-285750">
              <a:lnSpc>
                <a:spcPct val="110000"/>
              </a:lnSpc>
              <a:spcBef>
                <a:spcPct val="40000"/>
              </a:spcBef>
              <a:buFontTx/>
              <a:buNone/>
            </a:pPr>
            <a:r>
              <a:rPr lang="en-US" altLang="zh-CN" sz="2200" dirty="0">
                <a:ea typeface="黑体" panose="02010609060101010101" pitchFamily="49" charset="-122"/>
              </a:rPr>
              <a:t> </a:t>
            </a:r>
            <a:r>
              <a:rPr lang="en-US" altLang="zh-CN" sz="2200" dirty="0" smtClean="0">
                <a:ea typeface="黑体" panose="02010609060101010101" pitchFamily="49" charset="-122"/>
              </a:rPr>
              <a:t>   </a:t>
            </a:r>
            <a:r>
              <a:rPr lang="zh-CN" altLang="en-US" sz="2200" dirty="0" smtClean="0">
                <a:ea typeface="黑体" panose="02010609060101010101" pitchFamily="49" charset="-122"/>
              </a:rPr>
              <a:t>可减少</a:t>
            </a:r>
            <a:r>
              <a:rPr lang="en-US" altLang="zh-CN" sz="2200" dirty="0" smtClean="0">
                <a:ea typeface="黑体" panose="02010609060101010101" pitchFamily="49" charset="-122"/>
              </a:rPr>
              <a:t>DMA</a:t>
            </a:r>
            <a:r>
              <a:rPr lang="zh-CN" altLang="en-US" sz="2200" dirty="0" smtClean="0">
                <a:ea typeface="黑体" panose="02010609060101010101" pitchFamily="49" charset="-122"/>
              </a:rPr>
              <a:t>传送数据时占用总线的时间。</a:t>
            </a:r>
          </a:p>
          <a:p>
            <a:pPr marL="742950" lvl="1" indent="-285750">
              <a:lnSpc>
                <a:spcPct val="110000"/>
              </a:lnSpc>
              <a:spcBef>
                <a:spcPct val="40000"/>
              </a:spcBef>
            </a:pPr>
            <a:r>
              <a:rPr lang="zh-CN" altLang="en-US" sz="2200" dirty="0" smtClean="0">
                <a:solidFill>
                  <a:srgbClr val="CC3399"/>
                </a:solidFill>
                <a:ea typeface="黑体" panose="02010609060101010101" pitchFamily="49" charset="-122"/>
              </a:rPr>
              <a:t>采用周期挪用（窃取）法</a:t>
            </a:r>
          </a:p>
          <a:p>
            <a:pPr marL="742950" lvl="1" indent="-285750">
              <a:lnSpc>
                <a:spcPct val="110000"/>
              </a:lnSpc>
              <a:spcBef>
                <a:spcPct val="40000"/>
              </a:spcBef>
              <a:buNone/>
            </a:pPr>
            <a:r>
              <a:rPr lang="zh-CN" altLang="en-US" sz="2200" dirty="0" smtClean="0">
                <a:ea typeface="黑体" panose="02010609060101010101" pitchFamily="49" charset="-122"/>
              </a:rPr>
              <a:t>   </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传输时，</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让出一个总线事务周期，由</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控制器控制总线来访问主存，传送完一个数据后立即释放总线。</a:t>
            </a:r>
          </a:p>
          <a:p>
            <a:pPr marL="742950" lvl="1" indent="-285750">
              <a:lnSpc>
                <a:spcPct val="110000"/>
              </a:lnSpc>
              <a:spcBef>
                <a:spcPct val="40000"/>
              </a:spcBef>
              <a:buFontTx/>
              <a:buNone/>
            </a:pPr>
            <a:r>
              <a:rPr lang="zh-CN" altLang="en-US" sz="2200" dirty="0" smtClean="0">
                <a:ea typeface="黑体" panose="02010609060101010101" pitchFamily="49" charset="-122"/>
              </a:rPr>
              <a:t>    即挪用一个存储周期进行外设和主存交换</a:t>
            </a:r>
            <a:r>
              <a:rPr lang="zh-CN" altLang="en-US" sz="2200" dirty="0">
                <a:ea typeface="黑体" panose="02010609060101010101" pitchFamily="49" charset="-122"/>
              </a:rPr>
              <a:t>一</a:t>
            </a:r>
            <a:r>
              <a:rPr lang="zh-CN" altLang="en-US" sz="2200" dirty="0" smtClean="0">
                <a:ea typeface="黑体" panose="02010609060101010101" pitchFamily="49" charset="-122"/>
              </a:rPr>
              <a:t>个数据。</a:t>
            </a:r>
            <a:endParaRPr lang="en-US" altLang="zh-CN" sz="2200" dirty="0" smtClean="0">
              <a:ea typeface="黑体" panose="02010609060101010101" pitchFamily="49" charset="-122"/>
            </a:endParaRPr>
          </a:p>
          <a:p>
            <a:pPr marL="800100" lvl="1" indent="-342900">
              <a:lnSpc>
                <a:spcPct val="110000"/>
              </a:lnSpc>
              <a:spcBef>
                <a:spcPct val="40000"/>
              </a:spcBef>
              <a:buFont typeface="Arial" panose="020B0604020202020204" pitchFamily="34" charset="0"/>
              <a:buChar char="•"/>
            </a:pPr>
            <a:r>
              <a:rPr lang="zh-CN" altLang="en-US" sz="2200" dirty="0">
                <a:solidFill>
                  <a:srgbClr val="CC3399"/>
                </a:solidFill>
                <a:ea typeface="黑体" panose="02010609060101010101" pitchFamily="49" charset="-122"/>
              </a:rPr>
              <a:t>采用时间</a:t>
            </a:r>
            <a:r>
              <a:rPr lang="zh-CN" altLang="en-US" sz="2200" dirty="0" smtClean="0">
                <a:solidFill>
                  <a:srgbClr val="CC3399"/>
                </a:solidFill>
                <a:ea typeface="黑体" panose="02010609060101010101" pitchFamily="49" charset="-122"/>
              </a:rPr>
              <a:t>交替法</a:t>
            </a:r>
            <a:endParaRPr lang="en-US" altLang="zh-CN" sz="2200" dirty="0" smtClean="0">
              <a:solidFill>
                <a:srgbClr val="CC3399"/>
              </a:solidFill>
              <a:ea typeface="黑体" panose="02010609060101010101" pitchFamily="49" charset="-122"/>
            </a:endParaRPr>
          </a:p>
          <a:p>
            <a:pPr marL="457200" lvl="1" indent="0">
              <a:lnSpc>
                <a:spcPct val="110000"/>
              </a:lnSpc>
              <a:spcBef>
                <a:spcPct val="40000"/>
              </a:spcBef>
              <a:buNone/>
            </a:pPr>
            <a:r>
              <a:rPr lang="zh-CN" altLang="en-US" sz="2200" dirty="0" smtClean="0">
                <a:solidFill>
                  <a:srgbClr val="008000"/>
                </a:solidFill>
                <a:ea typeface="黑体" panose="02010609060101010101" pitchFamily="49" charset="-122"/>
              </a:rPr>
              <a:t>将每个</a:t>
            </a:r>
            <a:r>
              <a:rPr lang="zh-CN" altLang="en-US" sz="2200" dirty="0">
                <a:solidFill>
                  <a:srgbClr val="008000"/>
                </a:solidFill>
                <a:ea typeface="黑体" panose="02010609060101010101" pitchFamily="49" charset="-122"/>
              </a:rPr>
              <a:t>存储周期分成两个时间片，一个给</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，一个给</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，这样在每个存储周期内，</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和</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都可访问存储器</a:t>
            </a:r>
            <a:r>
              <a:rPr lang="zh-CN" altLang="en-US" sz="2200" dirty="0" smtClean="0">
                <a:solidFill>
                  <a:srgbClr val="008000"/>
                </a:solidFill>
                <a:ea typeface="黑体" panose="02010609060101010101" pitchFamily="49" charset="-122"/>
              </a:rPr>
              <a:t>。</a:t>
            </a:r>
            <a:r>
              <a:rPr lang="zh-CN" altLang="en-US" sz="2200" dirty="0" smtClean="0">
                <a:ea typeface="黑体" panose="02010609060101010101" pitchFamily="49" charset="-122"/>
              </a:rPr>
              <a:t>    </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9C2A7D3-6A85-46F3-8249-C9804E87CC3D}" type="slidenum">
              <a:rPr lang="zh-CN" altLang="en-US" sz="1200">
                <a:solidFill>
                  <a:srgbClr val="898989"/>
                </a:solidFill>
              </a:rPr>
              <a:pPr/>
              <a:t>69</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wipe(down)">
                                      <p:cBhvr>
                                        <p:cTn id="7" dur="500"/>
                                        <p:tgtEl>
                                          <p:spTgt spid="288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wipe(down)">
                                      <p:cBhvr>
                                        <p:cTn id="12" dur="500"/>
                                        <p:tgtEl>
                                          <p:spTgt spid="288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checkerboard(across)">
                                      <p:cBhvr>
                                        <p:cTn id="17" dur="500"/>
                                        <p:tgtEl>
                                          <p:spTgt spid="288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88771">
                                            <p:txEl>
                                              <p:pRg st="3" end="3"/>
                                            </p:txEl>
                                          </p:spTgt>
                                        </p:tgtEl>
                                        <p:attrNameLst>
                                          <p:attrName>style.visibility</p:attrName>
                                        </p:attrNameLst>
                                      </p:cBhvr>
                                      <p:to>
                                        <p:strVal val="visible"/>
                                      </p:to>
                                    </p:set>
                                    <p:animEffect transition="in" filter="checkerboard(across)">
                                      <p:cBhvr>
                                        <p:cTn id="22" dur="500"/>
                                        <p:tgtEl>
                                          <p:spTgt spid="288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8771">
                                            <p:txEl>
                                              <p:pRg st="4" end="4"/>
                                            </p:txEl>
                                          </p:spTgt>
                                        </p:tgtEl>
                                        <p:attrNameLst>
                                          <p:attrName>style.visibility</p:attrName>
                                        </p:attrNameLst>
                                      </p:cBhvr>
                                      <p:to>
                                        <p:strVal val="visible"/>
                                      </p:to>
                                    </p:set>
                                    <p:animEffect transition="in" filter="wipe(down)">
                                      <p:cBhvr>
                                        <p:cTn id="27" dur="500"/>
                                        <p:tgtEl>
                                          <p:spTgt spid="288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8771">
                                            <p:txEl>
                                              <p:pRg st="5" end="5"/>
                                            </p:txEl>
                                          </p:spTgt>
                                        </p:tgtEl>
                                        <p:attrNameLst>
                                          <p:attrName>style.visibility</p:attrName>
                                        </p:attrNameLst>
                                      </p:cBhvr>
                                      <p:to>
                                        <p:strVal val="visible"/>
                                      </p:to>
                                    </p:set>
                                    <p:animEffect transition="in" filter="checkerboard(across)">
                                      <p:cBhvr>
                                        <p:cTn id="32" dur="500"/>
                                        <p:tgtEl>
                                          <p:spTgt spid="288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88771">
                                            <p:txEl>
                                              <p:pRg st="6" end="6"/>
                                            </p:txEl>
                                          </p:spTgt>
                                        </p:tgtEl>
                                        <p:attrNameLst>
                                          <p:attrName>style.visibility</p:attrName>
                                        </p:attrNameLst>
                                      </p:cBhvr>
                                      <p:to>
                                        <p:strVal val="visible"/>
                                      </p:to>
                                    </p:set>
                                    <p:animEffect transition="in" filter="checkerboard(across)">
                                      <p:cBhvr>
                                        <p:cTn id="37" dur="500"/>
                                        <p:tgtEl>
                                          <p:spTgt spid="2887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88771">
                                            <p:txEl>
                                              <p:pRg st="7" end="7"/>
                                            </p:txEl>
                                          </p:spTgt>
                                        </p:tgtEl>
                                        <p:attrNameLst>
                                          <p:attrName>style.visibility</p:attrName>
                                        </p:attrNameLst>
                                      </p:cBhvr>
                                      <p:to>
                                        <p:strVal val="visible"/>
                                      </p:to>
                                    </p:set>
                                    <p:animEffect transition="in" filter="checkerboard(across)">
                                      <p:cBhvr>
                                        <p:cTn id="42" dur="500"/>
                                        <p:tgtEl>
                                          <p:spTgt spid="2887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88771">
                                            <p:txEl>
                                              <p:pRg st="8" end="8"/>
                                            </p:txEl>
                                          </p:spTgt>
                                        </p:tgtEl>
                                        <p:attrNameLst>
                                          <p:attrName>style.visibility</p:attrName>
                                        </p:attrNameLst>
                                      </p:cBhvr>
                                      <p:to>
                                        <p:strVal val="visible"/>
                                      </p:to>
                                    </p:set>
                                    <p:animEffect transition="in" filter="checkerboard(across)">
                                      <p:cBhvr>
                                        <p:cTn id="47" dur="500"/>
                                        <p:tgtEl>
                                          <p:spTgt spid="288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latin typeface="宋体" panose="02010600030101010101" pitchFamily="2" charset="-122"/>
                <a:ea typeface="宋体" panose="02010600030101010101" pitchFamily="2" charset="-122"/>
              </a:rPr>
              <a:t>外部设备的通用模型</a:t>
            </a:r>
          </a:p>
        </p:txBody>
      </p:sp>
      <p:sp>
        <p:nvSpPr>
          <p:cNvPr id="592899" name="Rectangle 3"/>
          <p:cNvSpPr>
            <a:spLocks noGrp="1" noChangeArrowheads="1"/>
          </p:cNvSpPr>
          <p:nvPr>
            <p:ph type="body" idx="1"/>
          </p:nvPr>
        </p:nvSpPr>
        <p:spPr>
          <a:xfrm>
            <a:off x="76200" y="1200150"/>
            <a:ext cx="4449763" cy="3863975"/>
          </a:xfrm>
        </p:spPr>
        <p:txBody>
          <a:bodyPr/>
          <a:lstStyle/>
          <a:p>
            <a:pPr marL="342900" indent="-342900">
              <a:lnSpc>
                <a:spcPct val="130000"/>
              </a:lnSpc>
            </a:pPr>
            <a:r>
              <a:rPr lang="zh-CN" altLang="en-US" sz="2000" dirty="0" smtClean="0">
                <a:ea typeface="黑体" panose="02010609060101010101" pitchFamily="49" charset="-122"/>
              </a:rPr>
              <a:t>通过</a:t>
            </a:r>
            <a:r>
              <a:rPr lang="zh-CN" altLang="en-US" sz="2000" dirty="0" smtClean="0">
                <a:solidFill>
                  <a:srgbClr val="D1390F"/>
                </a:solidFill>
                <a:ea typeface="黑体" panose="02010609060101010101" pitchFamily="49" charset="-122"/>
              </a:rPr>
              <a:t>电缆</a:t>
            </a:r>
            <a:r>
              <a:rPr lang="zh-CN" altLang="en-US" sz="2000" dirty="0" smtClean="0">
                <a:ea typeface="黑体" panose="02010609060101010101" pitchFamily="49" charset="-122"/>
              </a:rPr>
              <a:t>与计算机内部</a:t>
            </a:r>
            <a:r>
              <a:rPr lang="en-US" altLang="zh-CN" sz="2000" dirty="0" smtClean="0">
                <a:ea typeface="黑体" panose="02010609060101010101" pitchFamily="49" charset="-122"/>
              </a:rPr>
              <a:t>I/O</a:t>
            </a:r>
            <a:r>
              <a:rPr lang="zh-CN" altLang="en-US" sz="2000" dirty="0" smtClean="0">
                <a:ea typeface="黑体" panose="02010609060101010101" pitchFamily="49" charset="-122"/>
              </a:rPr>
              <a:t>接口进行数据、状态和控制信息的传送</a:t>
            </a:r>
          </a:p>
          <a:p>
            <a:pPr marL="342900" indent="-342900">
              <a:lnSpc>
                <a:spcPct val="130000"/>
              </a:lnSpc>
            </a:pPr>
            <a:r>
              <a:rPr lang="zh-CN" altLang="en-US" sz="2000" dirty="0" smtClean="0">
                <a:solidFill>
                  <a:srgbClr val="D1390F"/>
                </a:solidFill>
                <a:ea typeface="黑体" panose="02010609060101010101" pitchFamily="49" charset="-122"/>
              </a:rPr>
              <a:t>控制逻辑</a:t>
            </a:r>
            <a:r>
              <a:rPr lang="zh-CN" altLang="en-US" sz="2000" dirty="0" smtClean="0">
                <a:ea typeface="黑体" panose="02010609060101010101" pitchFamily="49" charset="-122"/>
              </a:rPr>
              <a:t>根据控制信息控制设备的操作，并检测设备状态</a:t>
            </a:r>
          </a:p>
          <a:p>
            <a:pPr marL="342900" indent="-342900">
              <a:lnSpc>
                <a:spcPct val="130000"/>
              </a:lnSpc>
            </a:pPr>
            <a:r>
              <a:rPr lang="zh-CN" altLang="en-US" sz="2000" dirty="0" smtClean="0">
                <a:solidFill>
                  <a:srgbClr val="D1390F"/>
                </a:solidFill>
                <a:ea typeface="黑体" panose="02010609060101010101" pitchFamily="49" charset="-122"/>
              </a:rPr>
              <a:t>缓冲器</a:t>
            </a:r>
            <a:r>
              <a:rPr lang="zh-CN" altLang="en-US" sz="2000" dirty="0" smtClean="0">
                <a:ea typeface="黑体" panose="02010609060101010101" pitchFamily="49" charset="-122"/>
              </a:rPr>
              <a:t>用于保存交换的数据信息</a:t>
            </a:r>
          </a:p>
          <a:p>
            <a:pPr marL="342900" indent="-342900">
              <a:lnSpc>
                <a:spcPct val="130000"/>
              </a:lnSpc>
            </a:pPr>
            <a:r>
              <a:rPr lang="zh-CN" altLang="en-US" sz="2000" dirty="0" smtClean="0">
                <a:solidFill>
                  <a:srgbClr val="D1390F"/>
                </a:solidFill>
                <a:ea typeface="黑体" panose="02010609060101010101" pitchFamily="49" charset="-122"/>
              </a:rPr>
              <a:t>变换器</a:t>
            </a:r>
            <a:r>
              <a:rPr lang="zh-CN" altLang="en-US" sz="2000" dirty="0" smtClean="0">
                <a:ea typeface="黑体" panose="02010609060101010101" pitchFamily="49" charset="-122"/>
              </a:rPr>
              <a:t>用于实现电信号形式（内部数据）与其他形式的设备数据之间</a:t>
            </a:r>
            <a:r>
              <a:rPr lang="zh-CN" altLang="en-US" sz="2000" dirty="0">
                <a:ea typeface="黑体" panose="02010609060101010101" pitchFamily="49" charset="-122"/>
              </a:rPr>
              <a:t>的</a:t>
            </a:r>
            <a:r>
              <a:rPr lang="zh-CN" altLang="en-US" sz="2000" dirty="0" smtClean="0">
                <a:ea typeface="黑体" panose="02010609060101010101" pitchFamily="49" charset="-122"/>
              </a:rPr>
              <a:t>转换</a:t>
            </a:r>
          </a:p>
          <a:p>
            <a:pPr marL="342900" indent="-342900">
              <a:lnSpc>
                <a:spcPct val="130000"/>
              </a:lnSpc>
            </a:pPr>
            <a:endParaRPr lang="zh-CN" altLang="en-US" sz="2000" dirty="0" smtClean="0">
              <a:ea typeface="黑体" panose="02010609060101010101" pitchFamily="49" charset="-122"/>
            </a:endParaRPr>
          </a:p>
        </p:txBody>
      </p:sp>
      <p:sp>
        <p:nvSpPr>
          <p:cNvPr id="12292" name="Rectangle 4"/>
          <p:cNvSpPr>
            <a:spLocks noChangeArrowheads="1"/>
          </p:cNvSpPr>
          <p:nvPr/>
        </p:nvSpPr>
        <p:spPr bwMode="auto">
          <a:xfrm>
            <a:off x="4627563" y="2362200"/>
            <a:ext cx="4191000" cy="2286000"/>
          </a:xfrm>
          <a:prstGeom prst="rect">
            <a:avLst/>
          </a:prstGeom>
          <a:solidFill>
            <a:schemeClr val="accent1">
              <a:alpha val="7843"/>
            </a:schemeClr>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293" name="Text Box 5"/>
          <p:cNvSpPr txBox="1">
            <a:spLocks noChangeArrowheads="1"/>
          </p:cNvSpPr>
          <p:nvPr/>
        </p:nvSpPr>
        <p:spPr bwMode="auto">
          <a:xfrm>
            <a:off x="4894263" y="3200400"/>
            <a:ext cx="1295400" cy="48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lnSpc>
                <a:spcPct val="120000"/>
              </a:lnSpc>
              <a:spcBef>
                <a:spcPct val="50000"/>
              </a:spcBef>
            </a:pPr>
            <a:r>
              <a:rPr kumimoji="1" lang="zh-CN" altLang="en-US" sz="2000">
                <a:solidFill>
                  <a:srgbClr val="D1390F"/>
                </a:solidFill>
                <a:ea typeface="宋体" panose="02010600030101010101" pitchFamily="2" charset="-122"/>
              </a:rPr>
              <a:t>控制逻辑</a:t>
            </a:r>
          </a:p>
        </p:txBody>
      </p:sp>
      <p:sp>
        <p:nvSpPr>
          <p:cNvPr id="12294" name="Text Box 6"/>
          <p:cNvSpPr txBox="1">
            <a:spLocks noChangeArrowheads="1"/>
          </p:cNvSpPr>
          <p:nvPr/>
        </p:nvSpPr>
        <p:spPr bwMode="auto">
          <a:xfrm>
            <a:off x="6799263" y="3048000"/>
            <a:ext cx="1600200" cy="1000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lnSpc>
                <a:spcPct val="120000"/>
              </a:lnSpc>
              <a:spcBef>
                <a:spcPct val="50000"/>
              </a:spcBef>
            </a:pPr>
            <a:r>
              <a:rPr kumimoji="1" lang="zh-CN" altLang="en-US" sz="2000">
                <a:solidFill>
                  <a:srgbClr val="D1390F"/>
                </a:solidFill>
                <a:ea typeface="宋体" panose="02010600030101010101" pitchFamily="2" charset="-122"/>
              </a:rPr>
              <a:t>缓冲器</a:t>
            </a:r>
          </a:p>
          <a:p>
            <a:pPr algn="ctr" eaLnBrk="1" hangingPunct="1">
              <a:lnSpc>
                <a:spcPct val="120000"/>
              </a:lnSpc>
              <a:spcBef>
                <a:spcPct val="50000"/>
              </a:spcBef>
            </a:pPr>
            <a:r>
              <a:rPr kumimoji="1" lang="zh-CN" altLang="en-US" sz="2000">
                <a:solidFill>
                  <a:srgbClr val="D1390F"/>
                </a:solidFill>
                <a:ea typeface="宋体" panose="02010600030101010101" pitchFamily="2" charset="-122"/>
              </a:rPr>
              <a:t>变换器</a:t>
            </a:r>
          </a:p>
        </p:txBody>
      </p:sp>
      <p:sp>
        <p:nvSpPr>
          <p:cNvPr id="12295" name="Line 7"/>
          <p:cNvSpPr>
            <a:spLocks noChangeShapeType="1"/>
          </p:cNvSpPr>
          <p:nvPr/>
        </p:nvSpPr>
        <p:spPr bwMode="auto">
          <a:xfrm>
            <a:off x="6799263" y="3505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 name="Line 8"/>
          <p:cNvSpPr>
            <a:spLocks noChangeShapeType="1"/>
          </p:cNvSpPr>
          <p:nvPr/>
        </p:nvSpPr>
        <p:spPr bwMode="auto">
          <a:xfrm>
            <a:off x="6189663" y="3352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Line 9"/>
          <p:cNvSpPr>
            <a:spLocks noChangeShapeType="1"/>
          </p:cNvSpPr>
          <p:nvPr/>
        </p:nvSpPr>
        <p:spPr bwMode="auto">
          <a:xfrm>
            <a:off x="5046663" y="1905000"/>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Line 10"/>
          <p:cNvSpPr>
            <a:spLocks noChangeShapeType="1"/>
          </p:cNvSpPr>
          <p:nvPr/>
        </p:nvSpPr>
        <p:spPr bwMode="auto">
          <a:xfrm>
            <a:off x="5961063" y="1905000"/>
            <a:ext cx="0" cy="1295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9" name="Line 11"/>
          <p:cNvSpPr>
            <a:spLocks noChangeShapeType="1"/>
          </p:cNvSpPr>
          <p:nvPr/>
        </p:nvSpPr>
        <p:spPr bwMode="auto">
          <a:xfrm>
            <a:off x="7637463" y="1828800"/>
            <a:ext cx="0" cy="1219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Line 12"/>
          <p:cNvSpPr>
            <a:spLocks noChangeShapeType="1"/>
          </p:cNvSpPr>
          <p:nvPr/>
        </p:nvSpPr>
        <p:spPr bwMode="auto">
          <a:xfrm>
            <a:off x="7637463" y="4038600"/>
            <a:ext cx="0" cy="1295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Rectangle 13"/>
          <p:cNvSpPr>
            <a:spLocks noChangeArrowheads="1"/>
          </p:cNvSpPr>
          <p:nvPr/>
        </p:nvSpPr>
        <p:spPr bwMode="auto">
          <a:xfrm>
            <a:off x="5040313" y="1905000"/>
            <a:ext cx="1089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000">
                <a:solidFill>
                  <a:srgbClr val="008000"/>
                </a:solidFill>
                <a:ea typeface="黑体" panose="02010609060101010101" pitchFamily="49" charset="-122"/>
              </a:rPr>
              <a:t>控制</a:t>
            </a:r>
          </a:p>
        </p:txBody>
      </p:sp>
      <p:sp>
        <p:nvSpPr>
          <p:cNvPr id="12302" name="Rectangle 14"/>
          <p:cNvSpPr>
            <a:spLocks noChangeArrowheads="1"/>
          </p:cNvSpPr>
          <p:nvPr/>
        </p:nvSpPr>
        <p:spPr bwMode="auto">
          <a:xfrm>
            <a:off x="5961063" y="1905000"/>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000">
                <a:solidFill>
                  <a:srgbClr val="008000"/>
                </a:solidFill>
                <a:ea typeface="黑体" panose="02010609060101010101" pitchFamily="49" charset="-122"/>
              </a:rPr>
              <a:t>状态</a:t>
            </a:r>
          </a:p>
        </p:txBody>
      </p:sp>
      <p:sp>
        <p:nvSpPr>
          <p:cNvPr id="12303" name="Rectangle 15"/>
          <p:cNvSpPr>
            <a:spLocks noChangeArrowheads="1"/>
          </p:cNvSpPr>
          <p:nvPr/>
        </p:nvSpPr>
        <p:spPr bwMode="auto">
          <a:xfrm>
            <a:off x="7637463" y="1905000"/>
            <a:ext cx="1482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000">
                <a:solidFill>
                  <a:srgbClr val="008000"/>
                </a:solidFill>
                <a:ea typeface="黑体" panose="02010609060101010101" pitchFamily="49" charset="-122"/>
              </a:rPr>
              <a:t>数据</a:t>
            </a:r>
          </a:p>
        </p:txBody>
      </p:sp>
      <p:sp>
        <p:nvSpPr>
          <p:cNvPr id="12304" name="AutoShape 16"/>
          <p:cNvSpPr>
            <a:spLocks/>
          </p:cNvSpPr>
          <p:nvPr/>
        </p:nvSpPr>
        <p:spPr bwMode="auto">
          <a:xfrm rot="5426823">
            <a:off x="6492875" y="76200"/>
            <a:ext cx="228600" cy="3276600"/>
          </a:xfrm>
          <a:prstGeom prst="leftBrace">
            <a:avLst>
              <a:gd name="adj1" fmla="val 119444"/>
              <a:gd name="adj2" fmla="val 5066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305" name="Text Box 17"/>
          <p:cNvSpPr txBox="1">
            <a:spLocks noChangeArrowheads="1"/>
          </p:cNvSpPr>
          <p:nvPr/>
        </p:nvSpPr>
        <p:spPr bwMode="auto">
          <a:xfrm>
            <a:off x="5613400" y="1200150"/>
            <a:ext cx="2225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a:solidFill>
                  <a:srgbClr val="0000FF"/>
                </a:solidFill>
                <a:latin typeface="Arial" panose="020B0604020202020204" pitchFamily="34" charset="0"/>
                <a:ea typeface="黑体" panose="02010609060101010101" pitchFamily="49" charset="-122"/>
              </a:rPr>
              <a:t>I/O</a:t>
            </a:r>
            <a:r>
              <a:rPr kumimoji="1" lang="zh-CN" altLang="en-US" sz="2000">
                <a:solidFill>
                  <a:srgbClr val="0000FF"/>
                </a:solidFill>
                <a:latin typeface="Arial" panose="020B0604020202020204" pitchFamily="34" charset="0"/>
                <a:ea typeface="黑体" panose="02010609060101010101" pitchFamily="49" charset="-122"/>
              </a:rPr>
              <a:t>接口（电缆）</a:t>
            </a:r>
          </a:p>
        </p:txBody>
      </p:sp>
      <p:sp>
        <p:nvSpPr>
          <p:cNvPr id="12306" name="Rectangle 18"/>
          <p:cNvSpPr>
            <a:spLocks noChangeArrowheads="1"/>
          </p:cNvSpPr>
          <p:nvPr/>
        </p:nvSpPr>
        <p:spPr bwMode="auto">
          <a:xfrm>
            <a:off x="7637463" y="4724400"/>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000">
                <a:solidFill>
                  <a:srgbClr val="008000"/>
                </a:solidFill>
                <a:ea typeface="黑体" panose="02010609060101010101" pitchFamily="49" charset="-122"/>
              </a:rPr>
              <a:t>设备数据</a:t>
            </a:r>
          </a:p>
        </p:txBody>
      </p:sp>
      <p:sp>
        <p:nvSpPr>
          <p:cNvPr id="12307" name="Rectangle 19"/>
          <p:cNvSpPr>
            <a:spLocks noChangeArrowheads="1"/>
          </p:cNvSpPr>
          <p:nvPr/>
        </p:nvSpPr>
        <p:spPr bwMode="auto">
          <a:xfrm>
            <a:off x="7332663" y="5410200"/>
            <a:ext cx="1076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000">
                <a:solidFill>
                  <a:srgbClr val="0000FF"/>
                </a:solidFill>
                <a:ea typeface="宋体" panose="02010600030101010101" pitchFamily="2" charset="-122"/>
              </a:rPr>
              <a:t>环境</a:t>
            </a:r>
          </a:p>
        </p:txBody>
      </p:sp>
      <p:sp>
        <p:nvSpPr>
          <p:cNvPr id="12308" name="Line 20"/>
          <p:cNvSpPr>
            <a:spLocks noChangeShapeType="1"/>
          </p:cNvSpPr>
          <p:nvPr/>
        </p:nvSpPr>
        <p:spPr bwMode="auto">
          <a:xfrm>
            <a:off x="4948238" y="2627313"/>
            <a:ext cx="188912" cy="1444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Line 21"/>
          <p:cNvSpPr>
            <a:spLocks noChangeShapeType="1"/>
          </p:cNvSpPr>
          <p:nvPr/>
        </p:nvSpPr>
        <p:spPr bwMode="auto">
          <a:xfrm>
            <a:off x="5861050" y="2713038"/>
            <a:ext cx="188913" cy="1444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0" name="Line 22"/>
          <p:cNvSpPr>
            <a:spLocks noChangeShapeType="1"/>
          </p:cNvSpPr>
          <p:nvPr/>
        </p:nvSpPr>
        <p:spPr bwMode="auto">
          <a:xfrm>
            <a:off x="7543800" y="2654300"/>
            <a:ext cx="188913" cy="1444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1" name="Line 23"/>
          <p:cNvSpPr>
            <a:spLocks noChangeShapeType="1"/>
          </p:cNvSpPr>
          <p:nvPr/>
        </p:nvSpPr>
        <p:spPr bwMode="auto">
          <a:xfrm>
            <a:off x="7531100" y="4381500"/>
            <a:ext cx="188913" cy="1444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2920" name="Text Box 24"/>
          <p:cNvSpPr txBox="1">
            <a:spLocks noChangeArrowheads="1"/>
          </p:cNvSpPr>
          <p:nvPr/>
        </p:nvSpPr>
        <p:spPr bwMode="auto">
          <a:xfrm>
            <a:off x="250825" y="4729163"/>
            <a:ext cx="48196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rgbClr val="0000FF"/>
                </a:solidFill>
                <a:latin typeface="Arial" panose="020B0604020202020204" pitchFamily="34" charset="0"/>
                <a:ea typeface="黑体" panose="02010609060101010101" pitchFamily="49" charset="-122"/>
              </a:rPr>
              <a:t>所有设备都可以抽象成这个通用模型！</a:t>
            </a:r>
          </a:p>
          <a:p>
            <a:pPr>
              <a:spcBef>
                <a:spcPct val="50000"/>
              </a:spcBef>
            </a:pPr>
            <a:r>
              <a:rPr lang="zh-CN" altLang="en-US" sz="2000">
                <a:solidFill>
                  <a:srgbClr val="0000FF"/>
                </a:solidFill>
                <a:latin typeface="Arial" panose="020B0604020202020204" pitchFamily="34" charset="0"/>
                <a:ea typeface="黑体" panose="02010609060101010101" pitchFamily="49" charset="-122"/>
              </a:rPr>
              <a:t>设备所用的电缆线中有以下三种信号线：</a:t>
            </a:r>
          </a:p>
          <a:p>
            <a:pPr>
              <a:spcBef>
                <a:spcPct val="50000"/>
              </a:spcBef>
            </a:pPr>
            <a:r>
              <a:rPr lang="zh-CN" altLang="en-US" sz="2000">
                <a:solidFill>
                  <a:srgbClr val="008000"/>
                </a:solidFill>
                <a:latin typeface="Arial" panose="020B0604020202020204" pitchFamily="34" charset="0"/>
                <a:ea typeface="黑体" panose="02010609060101010101" pitchFamily="49" charset="-122"/>
              </a:rPr>
              <a:t>控制信号、状态信号、数据信号</a:t>
            </a:r>
          </a:p>
        </p:txBody>
      </p:sp>
      <p:sp>
        <p:nvSpPr>
          <p:cNvPr id="592921" name="Text Box 25"/>
          <p:cNvSpPr txBox="1">
            <a:spLocks noChangeArrowheads="1"/>
          </p:cNvSpPr>
          <p:nvPr/>
        </p:nvSpPr>
        <p:spPr bwMode="auto">
          <a:xfrm>
            <a:off x="2525713" y="6169025"/>
            <a:ext cx="516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rgbClr val="D1390F"/>
                </a:solidFill>
                <a:latin typeface="Arial" panose="020B0604020202020204" pitchFamily="34" charset="0"/>
                <a:ea typeface="黑体" panose="02010609060101010101" pitchFamily="49" charset="-122"/>
              </a:rPr>
              <a:t>下面以磁盘为例，说明外部设备的工作原理</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F80D175-A9DA-43A7-A603-F9E66BFB9E33}" type="slidenum">
              <a:rPr lang="zh-CN" altLang="en-US" sz="1200">
                <a:solidFill>
                  <a:srgbClr val="898989"/>
                </a:solidFill>
              </a:rPr>
              <a:pPr/>
              <a:t>7</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animEffect transition="in" filter="blinds(horizontal)">
                                      <p:cBhvr>
                                        <p:cTn id="7" dur="500"/>
                                        <p:tgtEl>
                                          <p:spTgt spid="592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2899">
                                            <p:txEl>
                                              <p:pRg st="1" end="1"/>
                                            </p:txEl>
                                          </p:spTgt>
                                        </p:tgtEl>
                                        <p:attrNameLst>
                                          <p:attrName>style.visibility</p:attrName>
                                        </p:attrNameLst>
                                      </p:cBhvr>
                                      <p:to>
                                        <p:strVal val="visible"/>
                                      </p:to>
                                    </p:set>
                                    <p:animEffect transition="in" filter="blinds(horizontal)">
                                      <p:cBhvr>
                                        <p:cTn id="12" dur="500"/>
                                        <p:tgtEl>
                                          <p:spTgt spid="592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2899">
                                            <p:txEl>
                                              <p:pRg st="2" end="2"/>
                                            </p:txEl>
                                          </p:spTgt>
                                        </p:tgtEl>
                                        <p:attrNameLst>
                                          <p:attrName>style.visibility</p:attrName>
                                        </p:attrNameLst>
                                      </p:cBhvr>
                                      <p:to>
                                        <p:strVal val="visible"/>
                                      </p:to>
                                    </p:set>
                                    <p:animEffect transition="in" filter="blinds(horizontal)">
                                      <p:cBhvr>
                                        <p:cTn id="17" dur="500"/>
                                        <p:tgtEl>
                                          <p:spTgt spid="592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2899">
                                            <p:txEl>
                                              <p:pRg st="3" end="3"/>
                                            </p:txEl>
                                          </p:spTgt>
                                        </p:tgtEl>
                                        <p:attrNameLst>
                                          <p:attrName>style.visibility</p:attrName>
                                        </p:attrNameLst>
                                      </p:cBhvr>
                                      <p:to>
                                        <p:strVal val="visible"/>
                                      </p:to>
                                    </p:set>
                                    <p:animEffect transition="in" filter="blinds(horizontal)">
                                      <p:cBhvr>
                                        <p:cTn id="22" dur="500"/>
                                        <p:tgtEl>
                                          <p:spTgt spid="592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2920"/>
                                        </p:tgtEl>
                                        <p:attrNameLst>
                                          <p:attrName>style.visibility</p:attrName>
                                        </p:attrNameLst>
                                      </p:cBhvr>
                                      <p:to>
                                        <p:strVal val="visible"/>
                                      </p:to>
                                    </p:set>
                                    <p:animEffect transition="in" filter="blinds(horizontal)">
                                      <p:cBhvr>
                                        <p:cTn id="27" dur="500"/>
                                        <p:tgtEl>
                                          <p:spTgt spid="5929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2921"/>
                                        </p:tgtEl>
                                        <p:attrNameLst>
                                          <p:attrName>style.visibility</p:attrName>
                                        </p:attrNameLst>
                                      </p:cBhvr>
                                      <p:to>
                                        <p:strVal val="visible"/>
                                      </p:to>
                                    </p:set>
                                    <p:animEffect transition="in" filter="blinds(horizontal)">
                                      <p:cBhvr>
                                        <p:cTn id="32" dur="500"/>
                                        <p:tgtEl>
                                          <p:spTgt spid="592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20" grpId="0"/>
      <p:bldP spid="59292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85775" y="171450"/>
            <a:ext cx="5761038" cy="422275"/>
          </a:xfrm>
        </p:spPr>
        <p:txBody>
          <a:bodyPr/>
          <a:lstStyle/>
          <a:p>
            <a:r>
              <a:rPr lang="zh-CN" altLang="en-US" smtClean="0">
                <a:ea typeface="宋体" panose="02010600030101010101" pitchFamily="2" charset="-122"/>
              </a:rPr>
              <a:t>周期挪用法</a:t>
            </a:r>
          </a:p>
        </p:txBody>
      </p:sp>
      <p:pic>
        <p:nvPicPr>
          <p:cNvPr id="106499" name="Picture 3" descr="周期挪用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930275"/>
            <a:ext cx="857250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796" name="Text Box 4"/>
          <p:cNvSpPr txBox="1">
            <a:spLocks noChangeArrowheads="1"/>
          </p:cNvSpPr>
          <p:nvPr/>
        </p:nvSpPr>
        <p:spPr bwMode="auto">
          <a:xfrm>
            <a:off x="368300" y="4821238"/>
            <a:ext cx="8456613"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dirty="0">
                <a:latin typeface="Arial" panose="020B0604020202020204" pitchFamily="34" charset="0"/>
                <a:ea typeface="黑体" panose="02010609060101010101" pitchFamily="49" charset="-122"/>
              </a:rPr>
              <a:t>优点：</a:t>
            </a:r>
            <a:r>
              <a:rPr kumimoji="1" lang="zh-CN" altLang="en-US" sz="2200" dirty="0">
                <a:solidFill>
                  <a:srgbClr val="3333CC"/>
                </a:solidFill>
                <a:latin typeface="Arial" panose="020B0604020202020204" pitchFamily="34" charset="0"/>
                <a:ea typeface="黑体" panose="02010609060101010101" pitchFamily="49" charset="-122"/>
              </a:rPr>
              <a:t>既能及时响应</a:t>
            </a:r>
            <a:r>
              <a:rPr kumimoji="1" lang="en-US" altLang="zh-CN" sz="2200" dirty="0">
                <a:solidFill>
                  <a:srgbClr val="3333CC"/>
                </a:solidFill>
                <a:latin typeface="Arial" panose="020B0604020202020204" pitchFamily="34" charset="0"/>
                <a:ea typeface="黑体" panose="02010609060101010101" pitchFamily="49" charset="-122"/>
              </a:rPr>
              <a:t>I/O</a:t>
            </a:r>
            <a:r>
              <a:rPr kumimoji="1" lang="zh-CN" altLang="en-US" sz="2200" dirty="0">
                <a:solidFill>
                  <a:srgbClr val="3333CC"/>
                </a:solidFill>
                <a:latin typeface="Arial" panose="020B0604020202020204" pitchFamily="34" charset="0"/>
                <a:ea typeface="黑体" panose="02010609060101010101" pitchFamily="49" charset="-122"/>
              </a:rPr>
              <a:t>请求，又能较好地发挥</a:t>
            </a:r>
            <a:r>
              <a:rPr kumimoji="1" lang="en-US" altLang="zh-CN" sz="2200" dirty="0">
                <a:solidFill>
                  <a:srgbClr val="3333CC"/>
                </a:solidFill>
                <a:latin typeface="Arial" panose="020B0604020202020204" pitchFamily="34" charset="0"/>
                <a:ea typeface="黑体" panose="02010609060101010101" pitchFamily="49" charset="-122"/>
              </a:rPr>
              <a:t>CPU</a:t>
            </a:r>
            <a:r>
              <a:rPr kumimoji="1" lang="zh-CN" altLang="en-US" sz="2200" dirty="0">
                <a:solidFill>
                  <a:srgbClr val="3333CC"/>
                </a:solidFill>
                <a:latin typeface="Arial" panose="020B0604020202020204" pitchFamily="34" charset="0"/>
                <a:ea typeface="黑体" panose="02010609060101010101" pitchFamily="49" charset="-122"/>
              </a:rPr>
              <a:t>和主存的效率。</a:t>
            </a:r>
          </a:p>
          <a:p>
            <a:pPr eaLnBrk="1" hangingPunct="1">
              <a:spcBef>
                <a:spcPct val="10000"/>
              </a:spcBef>
            </a:pPr>
            <a:r>
              <a:rPr kumimoji="1" lang="zh-CN" altLang="en-US" sz="2200" dirty="0">
                <a:solidFill>
                  <a:srgbClr val="3333CC"/>
                </a:solidFill>
                <a:latin typeface="Arial" panose="020B0604020202020204" pitchFamily="34" charset="0"/>
                <a:ea typeface="黑体" panose="02010609060101010101" pitchFamily="49" charset="-122"/>
              </a:rPr>
              <a:t>这种方式下，在下一数据的准备阶段，主存周期被</a:t>
            </a:r>
            <a:r>
              <a:rPr kumimoji="1" lang="en-US" altLang="zh-CN" sz="2200" dirty="0">
                <a:solidFill>
                  <a:srgbClr val="3333CC"/>
                </a:solidFill>
                <a:latin typeface="Arial" panose="020B0604020202020204" pitchFamily="34" charset="0"/>
                <a:ea typeface="黑体" panose="02010609060101010101" pitchFamily="49" charset="-122"/>
              </a:rPr>
              <a:t>CPU</a:t>
            </a:r>
            <a:r>
              <a:rPr kumimoji="1" lang="zh-CN" altLang="en-US" sz="2200" dirty="0">
                <a:solidFill>
                  <a:srgbClr val="3333CC"/>
                </a:solidFill>
                <a:latin typeface="Arial" panose="020B0604020202020204" pitchFamily="34" charset="0"/>
                <a:ea typeface="黑体" panose="02010609060101010101" pitchFamily="49" charset="-122"/>
              </a:rPr>
              <a:t>充分利用。因此适合于</a:t>
            </a:r>
            <a:r>
              <a:rPr kumimoji="1" lang="en-US" altLang="zh-CN" sz="2200" dirty="0">
                <a:solidFill>
                  <a:srgbClr val="3333CC"/>
                </a:solidFill>
                <a:latin typeface="Arial" panose="020B0604020202020204" pitchFamily="34" charset="0"/>
                <a:ea typeface="黑体" panose="02010609060101010101" pitchFamily="49" charset="-122"/>
              </a:rPr>
              <a:t>I/O</a:t>
            </a:r>
            <a:r>
              <a:rPr kumimoji="1" lang="zh-CN" altLang="en-US" sz="2200" dirty="0">
                <a:solidFill>
                  <a:srgbClr val="3333CC"/>
                </a:solidFill>
                <a:latin typeface="Arial" panose="020B0604020202020204" pitchFamily="34" charset="0"/>
                <a:ea typeface="黑体" panose="02010609060101010101" pitchFamily="49" charset="-122"/>
              </a:rPr>
              <a:t>设备的读写周期大于主存周期的情况。</a:t>
            </a:r>
          </a:p>
          <a:p>
            <a:pPr eaLnBrk="1" hangingPunct="1">
              <a:spcBef>
                <a:spcPct val="10000"/>
              </a:spcBef>
            </a:pPr>
            <a:r>
              <a:rPr kumimoji="1" lang="zh-CN" altLang="en-US" sz="2200" dirty="0">
                <a:latin typeface="Arial" panose="020B0604020202020204" pitchFamily="34" charset="0"/>
                <a:ea typeface="黑体" panose="02010609060101010101" pitchFamily="49" charset="-122"/>
              </a:rPr>
              <a:t>缺点：</a:t>
            </a:r>
            <a:r>
              <a:rPr kumimoji="1" lang="zh-CN" altLang="en-US" sz="2200" dirty="0">
                <a:solidFill>
                  <a:srgbClr val="3333CC"/>
                </a:solidFill>
                <a:latin typeface="Arial" panose="020B0604020202020204" pitchFamily="34" charset="0"/>
                <a:ea typeface="黑体" panose="02010609060101010101" pitchFamily="49" charset="-122"/>
              </a:rPr>
              <a:t>每次</a:t>
            </a:r>
            <a:r>
              <a:rPr kumimoji="1" lang="en-US" altLang="zh-CN" sz="2200" dirty="0">
                <a:solidFill>
                  <a:srgbClr val="3333CC"/>
                </a:solidFill>
                <a:latin typeface="Arial" panose="020B0604020202020204" pitchFamily="34" charset="0"/>
                <a:ea typeface="黑体" panose="02010609060101010101" pitchFamily="49" charset="-122"/>
              </a:rPr>
              <a:t>DMA</a:t>
            </a:r>
            <a:r>
              <a:rPr kumimoji="1" lang="zh-CN" altLang="en-US" sz="2200" dirty="0">
                <a:solidFill>
                  <a:srgbClr val="3333CC"/>
                </a:solidFill>
                <a:latin typeface="Arial" panose="020B0604020202020204" pitchFamily="34" charset="0"/>
                <a:ea typeface="黑体" panose="02010609060101010101" pitchFamily="49" charset="-122"/>
              </a:rPr>
              <a:t>访存都要申请总线控制权</a:t>
            </a:r>
            <a:r>
              <a:rPr kumimoji="1" lang="zh-CN" altLang="en-US" sz="2200" dirty="0" smtClean="0">
                <a:solidFill>
                  <a:srgbClr val="3333CC"/>
                </a:solidFill>
                <a:latin typeface="Arial" panose="020B0604020202020204" pitchFamily="34" charset="0"/>
                <a:ea typeface="黑体" panose="02010609060101010101" pitchFamily="49" charset="-122"/>
              </a:rPr>
              <a:t>、使用后释放</a:t>
            </a:r>
            <a:r>
              <a:rPr kumimoji="1" lang="zh-CN" altLang="en-US" sz="2200" dirty="0">
                <a:solidFill>
                  <a:srgbClr val="3333CC"/>
                </a:solidFill>
                <a:latin typeface="Arial" panose="020B0604020202020204" pitchFamily="34" charset="0"/>
                <a:ea typeface="黑体" panose="02010609060101010101" pitchFamily="49" charset="-122"/>
              </a:rPr>
              <a:t>总线，因此，会增加传输开销。</a:t>
            </a:r>
          </a:p>
        </p:txBody>
      </p:sp>
      <p:sp>
        <p:nvSpPr>
          <p:cNvPr id="106501" name="Rectangle 5"/>
          <p:cNvSpPr>
            <a:spLocks noChangeArrowheads="1"/>
          </p:cNvSpPr>
          <p:nvPr/>
        </p:nvSpPr>
        <p:spPr bwMode="auto">
          <a:xfrm>
            <a:off x="241300" y="827088"/>
            <a:ext cx="8607425" cy="373062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39280A6-7155-4E58-924D-70581C388E80}" type="slidenum">
              <a:rPr lang="zh-CN" altLang="en-US" sz="1200">
                <a:solidFill>
                  <a:srgbClr val="898989"/>
                </a:solidFill>
              </a:rPr>
              <a:pPr/>
              <a:t>70</a:t>
            </a:fld>
            <a:endParaRPr lang="zh-CN" altLang="en-US" sz="1200">
              <a:solidFill>
                <a:srgbClr val="898989"/>
              </a:solidFill>
            </a:endParaRPr>
          </a:p>
        </p:txBody>
      </p:sp>
      <p:cxnSp>
        <p:nvCxnSpPr>
          <p:cNvPr id="4" name="直接连接符 3"/>
          <p:cNvCxnSpPr/>
          <p:nvPr/>
        </p:nvCxnSpPr>
        <p:spPr bwMode="auto">
          <a:xfrm>
            <a:off x="2300748" y="2654710"/>
            <a:ext cx="1632155"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3932903" y="2635045"/>
            <a:ext cx="0" cy="1209368"/>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932903" y="3854245"/>
            <a:ext cx="78658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flipV="1">
            <a:off x="4709652" y="2635045"/>
            <a:ext cx="0" cy="1209368"/>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4719484" y="2635045"/>
            <a:ext cx="1527329"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6246813" y="2635045"/>
            <a:ext cx="0" cy="1219200"/>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6246813" y="3854245"/>
            <a:ext cx="839787"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flipV="1">
            <a:off x="7086600" y="2654710"/>
            <a:ext cx="0" cy="1199535"/>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7086600" y="2654710"/>
            <a:ext cx="1565787"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9796">
                                            <p:txEl>
                                              <p:pRg st="0" end="0"/>
                                            </p:txEl>
                                          </p:spTgt>
                                        </p:tgtEl>
                                        <p:attrNameLst>
                                          <p:attrName>style.visibility</p:attrName>
                                        </p:attrNameLst>
                                      </p:cBhvr>
                                      <p:to>
                                        <p:strVal val="visible"/>
                                      </p:to>
                                    </p:set>
                                    <p:animEffect transition="in" filter="checkerboard(across)">
                                      <p:cBhvr>
                                        <p:cTn id="7" dur="500"/>
                                        <p:tgtEl>
                                          <p:spTgt spid="289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9796">
                                            <p:txEl>
                                              <p:pRg st="1" end="1"/>
                                            </p:txEl>
                                          </p:spTgt>
                                        </p:tgtEl>
                                        <p:attrNameLst>
                                          <p:attrName>style.visibility</p:attrName>
                                        </p:attrNameLst>
                                      </p:cBhvr>
                                      <p:to>
                                        <p:strVal val="visible"/>
                                      </p:to>
                                    </p:set>
                                    <p:animEffect transition="in" filter="checkerboard(across)">
                                      <p:cBhvr>
                                        <p:cTn id="12" dur="500"/>
                                        <p:tgtEl>
                                          <p:spTgt spid="289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89796">
                                            <p:txEl>
                                              <p:pRg st="2" end="2"/>
                                            </p:txEl>
                                          </p:spTgt>
                                        </p:tgtEl>
                                        <p:attrNameLst>
                                          <p:attrName>style.visibility</p:attrName>
                                        </p:attrNameLst>
                                      </p:cBhvr>
                                      <p:to>
                                        <p:strVal val="visible"/>
                                      </p:to>
                                    </p:set>
                                    <p:animEffect transition="in" filter="checkerboard(across)">
                                      <p:cBhvr>
                                        <p:cTn id="17" dur="500"/>
                                        <p:tgtEl>
                                          <p:spTgt spid="2897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85775" y="171450"/>
            <a:ext cx="8161338" cy="422275"/>
          </a:xfrm>
        </p:spPr>
        <p:txBody>
          <a:bodyPr/>
          <a:lstStyle/>
          <a:p>
            <a:r>
              <a:rPr lang="en-US" altLang="zh-CN" smtClean="0">
                <a:ea typeface="宋体" panose="02010600030101010101" pitchFamily="2" charset="-122"/>
              </a:rPr>
              <a:t>DMA</a:t>
            </a:r>
            <a:r>
              <a:rPr lang="zh-CN" altLang="en-US" smtClean="0">
                <a:ea typeface="宋体" panose="02010600030101010101" pitchFamily="2" charset="-122"/>
              </a:rPr>
              <a:t>方式结构</a:t>
            </a:r>
          </a:p>
        </p:txBody>
      </p:sp>
      <p:sp>
        <p:nvSpPr>
          <p:cNvPr id="108547" name="Rectangle 3"/>
          <p:cNvSpPr>
            <a:spLocks noGrp="1" noChangeArrowheads="1"/>
          </p:cNvSpPr>
          <p:nvPr>
            <p:ph type="body" idx="1"/>
          </p:nvPr>
        </p:nvSpPr>
        <p:spPr>
          <a:xfrm>
            <a:off x="196850" y="746125"/>
            <a:ext cx="8704263" cy="325438"/>
          </a:xfrm>
        </p:spPr>
        <p:txBody>
          <a:bodyPr/>
          <a:lstStyle/>
          <a:p>
            <a:pPr marL="342900" indent="-342900">
              <a:lnSpc>
                <a:spcPct val="90000"/>
              </a:lnSpc>
            </a:pPr>
            <a:r>
              <a:rPr lang="en-US" altLang="zh-CN" sz="2000" smtClean="0">
                <a:ea typeface="黑体" panose="02010609060101010101" pitchFamily="49" charset="-122"/>
              </a:rPr>
              <a:t>DMA</a:t>
            </a:r>
            <a:r>
              <a:rPr lang="zh-CN" altLang="en-US" sz="2000" smtClean="0">
                <a:ea typeface="黑体" panose="02010609060101010101" pitchFamily="49" charset="-122"/>
              </a:rPr>
              <a:t>方式下的系统逻辑结构</a:t>
            </a:r>
            <a:endParaRPr lang="zh-CN" altLang="en-US" sz="1600" smtClean="0">
              <a:ea typeface="黑体" panose="02010609060101010101" pitchFamily="49" charset="-122"/>
            </a:endParaRPr>
          </a:p>
        </p:txBody>
      </p:sp>
      <p:pic>
        <p:nvPicPr>
          <p:cNvPr id="108548" name="Picture 4" descr="DMA的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1036638"/>
            <a:ext cx="86487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Rectangle 6"/>
          <p:cNvSpPr>
            <a:spLocks noChangeArrowheads="1"/>
          </p:cNvSpPr>
          <p:nvPr/>
        </p:nvSpPr>
        <p:spPr bwMode="auto">
          <a:xfrm>
            <a:off x="4413250" y="2452688"/>
            <a:ext cx="1668463" cy="3992562"/>
          </a:xfrm>
          <a:prstGeom prst="rect">
            <a:avLst/>
          </a:prstGeom>
          <a:noFill/>
          <a:ln w="2857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2E9CAA7-9D61-428F-992A-FDF571E99C21}" type="slidenum">
              <a:rPr lang="zh-CN" altLang="en-US" sz="1200">
                <a:solidFill>
                  <a:srgbClr val="898989"/>
                </a:solidFill>
              </a:rPr>
              <a:pPr/>
              <a:t>71</a:t>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134938"/>
            <a:ext cx="4716463" cy="422275"/>
          </a:xfrm>
        </p:spPr>
        <p:txBody>
          <a:bodyPr/>
          <a:lstStyle/>
          <a:p>
            <a:r>
              <a:rPr lang="en-US" altLang="zh-CN" smtClean="0">
                <a:ea typeface="宋体" panose="02010600030101010101" pitchFamily="2" charset="-122"/>
              </a:rPr>
              <a:t>DMA</a:t>
            </a:r>
            <a:r>
              <a:rPr lang="zh-CN" altLang="en-US" smtClean="0">
                <a:ea typeface="宋体" panose="02010600030101010101" pitchFamily="2" charset="-122"/>
              </a:rPr>
              <a:t>控制器的功能</a:t>
            </a:r>
          </a:p>
        </p:txBody>
      </p:sp>
      <p:sp>
        <p:nvSpPr>
          <p:cNvPr id="293891" name="Rectangle 3"/>
          <p:cNvSpPr>
            <a:spLocks noGrp="1" noChangeArrowheads="1"/>
          </p:cNvSpPr>
          <p:nvPr>
            <p:ph type="body" idx="1"/>
          </p:nvPr>
        </p:nvSpPr>
        <p:spPr>
          <a:xfrm>
            <a:off x="263525" y="681038"/>
            <a:ext cx="8274050" cy="5698611"/>
          </a:xfrm>
        </p:spPr>
        <p:txBody>
          <a:bodyPr/>
          <a:lstStyle/>
          <a:p>
            <a:pPr marL="342900" indent="-342900">
              <a:spcBef>
                <a:spcPct val="0"/>
              </a:spcBef>
              <a:buFontTx/>
              <a:buNone/>
            </a:pPr>
            <a:r>
              <a:rPr lang="en-US" altLang="zh-CN" sz="2200" b="0" dirty="0" smtClean="0">
                <a:ea typeface="宋体" panose="02010600030101010101" pitchFamily="2" charset="-122"/>
              </a:rPr>
              <a:t>     </a:t>
            </a:r>
            <a:r>
              <a:rPr lang="en-US" altLang="zh-CN" sz="2200" dirty="0" smtClean="0">
                <a:ea typeface="黑体" panose="02010609060101010101" pitchFamily="49" charset="-122"/>
              </a:rPr>
              <a:t>DMA</a:t>
            </a:r>
            <a:r>
              <a:rPr lang="zh-CN" altLang="en-US" sz="2200" dirty="0" smtClean="0">
                <a:ea typeface="黑体" panose="02010609060101010101" pitchFamily="49" charset="-122"/>
              </a:rPr>
              <a:t>数据传送过程由</a:t>
            </a:r>
            <a:r>
              <a:rPr lang="en-US" altLang="zh-CN" sz="2200" dirty="0" smtClean="0">
                <a:ea typeface="黑体" panose="02010609060101010101" pitchFamily="49" charset="-122"/>
              </a:rPr>
              <a:t>DMA</a:t>
            </a:r>
            <a:r>
              <a:rPr lang="zh-CN" altLang="en-US" sz="2200" dirty="0" smtClean="0">
                <a:ea typeface="黑体" panose="02010609060101010101" pitchFamily="49" charset="-122"/>
              </a:rPr>
              <a:t>接口的控制逻辑完成，所以</a:t>
            </a:r>
            <a:r>
              <a:rPr lang="en-US" altLang="zh-CN" sz="2200" dirty="0" smtClean="0">
                <a:ea typeface="黑体" panose="02010609060101010101" pitchFamily="49" charset="-122"/>
              </a:rPr>
              <a:t>DMA </a:t>
            </a:r>
            <a:r>
              <a:rPr lang="zh-CN" altLang="en-US" sz="2200" dirty="0" smtClean="0">
                <a:ea typeface="黑体" panose="02010609060101010101" pitchFamily="49" charset="-122"/>
              </a:rPr>
              <a:t>接口也称</a:t>
            </a:r>
            <a:r>
              <a:rPr lang="en-US" altLang="zh-CN" sz="2200" dirty="0" smtClean="0">
                <a:ea typeface="黑体" panose="02010609060101010101" pitchFamily="49" charset="-122"/>
              </a:rPr>
              <a:t>DMA</a:t>
            </a:r>
            <a:r>
              <a:rPr lang="zh-CN" altLang="en-US" sz="2200" dirty="0" smtClean="0">
                <a:ea typeface="黑体" panose="02010609060101010101" pitchFamily="49" charset="-122"/>
              </a:rPr>
              <a:t>控制器。</a:t>
            </a:r>
            <a:endParaRPr lang="en-US" altLang="zh-CN" sz="2200" dirty="0" smtClean="0">
              <a:ea typeface="黑体" panose="02010609060101010101" pitchFamily="49" charset="-122"/>
            </a:endParaRPr>
          </a:p>
          <a:p>
            <a:pPr marL="342900" indent="-342900">
              <a:spcBef>
                <a:spcPct val="0"/>
              </a:spcBef>
              <a:buFontTx/>
              <a:buNone/>
            </a:pPr>
            <a:r>
              <a:rPr lang="en-US" altLang="zh-CN" sz="2200" dirty="0">
                <a:ea typeface="黑体" panose="02010609060101010101" pitchFamily="49" charset="-122"/>
              </a:rPr>
              <a:t> </a:t>
            </a:r>
            <a:r>
              <a:rPr lang="en-US" altLang="zh-CN" sz="2200" dirty="0" smtClean="0">
                <a:ea typeface="黑体" panose="02010609060101010101" pitchFamily="49" charset="-122"/>
              </a:rPr>
              <a:t>    </a:t>
            </a:r>
            <a:r>
              <a:rPr lang="zh-CN" altLang="en-US" sz="2200" dirty="0" smtClean="0">
                <a:ea typeface="黑体" panose="02010609060101010101" pitchFamily="49" charset="-122"/>
              </a:rPr>
              <a:t>其功能为：</a:t>
            </a:r>
          </a:p>
          <a:p>
            <a:pPr marL="742950" lvl="1" indent="-285750">
              <a:spcBef>
                <a:spcPct val="0"/>
              </a:spcBef>
              <a:buFontTx/>
              <a:buNone/>
            </a:pPr>
            <a:r>
              <a:rPr lang="en-US" altLang="zh-CN" sz="2200" dirty="0" smtClean="0">
                <a:ea typeface="黑体" panose="02010609060101010101" pitchFamily="49" charset="-122"/>
              </a:rPr>
              <a:t>(1) </a:t>
            </a:r>
            <a:r>
              <a:rPr lang="zh-CN" altLang="en-US" sz="2200" dirty="0" smtClean="0">
                <a:solidFill>
                  <a:srgbClr val="CC3399"/>
                </a:solidFill>
                <a:ea typeface="黑体" panose="02010609060101010101" pitchFamily="49" charset="-122"/>
              </a:rPr>
              <a:t>请求。</a:t>
            </a:r>
            <a:r>
              <a:rPr lang="zh-CN" altLang="en-US" sz="2200" dirty="0" smtClean="0">
                <a:solidFill>
                  <a:schemeClr val="accent2"/>
                </a:solidFill>
                <a:ea typeface="黑体" panose="02010609060101010101" pitchFamily="49" charset="-122"/>
              </a:rPr>
              <a:t>能接收外设发来的“</a:t>
            </a:r>
            <a:r>
              <a:rPr lang="en-US" altLang="zh-CN" sz="2200" dirty="0" smtClean="0">
                <a:solidFill>
                  <a:schemeClr val="accent2"/>
                </a:solidFill>
                <a:ea typeface="黑体" panose="02010609060101010101" pitchFamily="49" charset="-122"/>
              </a:rPr>
              <a:t>DMA</a:t>
            </a:r>
            <a:r>
              <a:rPr lang="zh-CN" altLang="en-US" sz="2200" dirty="0" smtClean="0">
                <a:solidFill>
                  <a:schemeClr val="accent2"/>
                </a:solidFill>
                <a:ea typeface="黑体" panose="02010609060101010101" pitchFamily="49" charset="-122"/>
              </a:rPr>
              <a:t>请求”信号，并能向</a:t>
            </a:r>
            <a:r>
              <a:rPr lang="en-US" altLang="zh-CN" sz="2200" dirty="0" smtClean="0">
                <a:solidFill>
                  <a:schemeClr val="accent2"/>
                </a:solidFill>
                <a:ea typeface="黑体" panose="02010609060101010101" pitchFamily="49" charset="-122"/>
              </a:rPr>
              <a:t>CPU</a:t>
            </a:r>
            <a:r>
              <a:rPr lang="zh-CN" altLang="en-US" sz="2200" dirty="0" smtClean="0">
                <a:solidFill>
                  <a:schemeClr val="accent2"/>
                </a:solidFill>
                <a:ea typeface="黑体" panose="02010609060101010101" pitchFamily="49" charset="-122"/>
              </a:rPr>
              <a:t>发“总线请求”信号。</a:t>
            </a:r>
          </a:p>
          <a:p>
            <a:pPr marL="742950" lvl="1" indent="-285750">
              <a:spcBef>
                <a:spcPct val="0"/>
              </a:spcBef>
              <a:buFontTx/>
              <a:buNone/>
            </a:pPr>
            <a:r>
              <a:rPr lang="en-US" altLang="zh-CN" sz="2200" dirty="0" smtClean="0">
                <a:ea typeface="黑体" panose="02010609060101010101" pitchFamily="49" charset="-122"/>
              </a:rPr>
              <a:t>(2) </a:t>
            </a:r>
            <a:r>
              <a:rPr lang="zh-CN" altLang="en-US" sz="2200" dirty="0" smtClean="0">
                <a:solidFill>
                  <a:srgbClr val="CC3399"/>
                </a:solidFill>
                <a:ea typeface="黑体" panose="02010609060101010101" pitchFamily="49" charset="-122"/>
              </a:rPr>
              <a:t>响应。</a:t>
            </a:r>
            <a:r>
              <a:rPr lang="zh-CN" altLang="en-US" sz="2200" dirty="0" smtClean="0">
                <a:solidFill>
                  <a:srgbClr val="3333CC"/>
                </a:solidFill>
                <a:ea typeface="黑体" panose="02010609060101010101" pitchFamily="49" charset="-122"/>
              </a:rPr>
              <a:t>当</a:t>
            </a:r>
            <a:r>
              <a:rPr lang="en-US" altLang="zh-CN" sz="2200" dirty="0" smtClean="0">
                <a:solidFill>
                  <a:srgbClr val="3333CC"/>
                </a:solidFill>
                <a:ea typeface="黑体" panose="02010609060101010101" pitchFamily="49" charset="-122"/>
              </a:rPr>
              <a:t>CPU</a:t>
            </a:r>
            <a:r>
              <a:rPr lang="zh-CN" altLang="en-US" sz="2200" dirty="0" smtClean="0">
                <a:solidFill>
                  <a:srgbClr val="3333CC"/>
                </a:solidFill>
                <a:ea typeface="黑体" panose="02010609060101010101" pitchFamily="49" charset="-122"/>
              </a:rPr>
              <a:t>发出“总线响应”信号响应请求后，能接管对总线的控制。</a:t>
            </a:r>
          </a:p>
          <a:p>
            <a:pPr marL="742950" lvl="1" indent="-285750">
              <a:spcBef>
                <a:spcPct val="0"/>
              </a:spcBef>
              <a:buFontTx/>
              <a:buNone/>
            </a:pPr>
            <a:r>
              <a:rPr lang="en-US" altLang="zh-CN" sz="2200" dirty="0" smtClean="0">
                <a:solidFill>
                  <a:srgbClr val="3333CC"/>
                </a:solidFill>
                <a:ea typeface="黑体" panose="02010609060101010101" pitchFamily="49" charset="-122"/>
              </a:rPr>
              <a:t>(3)</a:t>
            </a:r>
            <a:r>
              <a:rPr lang="en-US" altLang="zh-CN" sz="2200" dirty="0" smtClean="0">
                <a:solidFill>
                  <a:srgbClr val="CC3399"/>
                </a:solidFill>
                <a:ea typeface="黑体" panose="02010609060101010101" pitchFamily="49" charset="-122"/>
              </a:rPr>
              <a:t> </a:t>
            </a:r>
            <a:r>
              <a:rPr lang="zh-CN" altLang="en-US" sz="2200" dirty="0" smtClean="0">
                <a:solidFill>
                  <a:srgbClr val="CC3399"/>
                </a:solidFill>
                <a:ea typeface="黑体" panose="02010609060101010101" pitchFamily="49" charset="-122"/>
              </a:rPr>
              <a:t>发主存地址并修改。</a:t>
            </a:r>
            <a:r>
              <a:rPr lang="zh-CN" altLang="en-US" sz="2200" dirty="0" smtClean="0">
                <a:solidFill>
                  <a:srgbClr val="3333CC"/>
                </a:solidFill>
                <a:ea typeface="黑体" panose="02010609060101010101" pitchFamily="49" charset="-122"/>
              </a:rPr>
              <a:t>能在地址线上给出主存地址，并自动修改主存地址。</a:t>
            </a:r>
          </a:p>
          <a:p>
            <a:pPr marL="742950" lvl="1" indent="-285750">
              <a:spcBef>
                <a:spcPct val="0"/>
              </a:spcBef>
              <a:buFontTx/>
              <a:buNone/>
            </a:pPr>
            <a:r>
              <a:rPr lang="en-US" altLang="zh-CN" sz="2200" dirty="0" smtClean="0">
                <a:solidFill>
                  <a:srgbClr val="3333CC"/>
                </a:solidFill>
                <a:ea typeface="黑体" panose="02010609060101010101" pitchFamily="49" charset="-122"/>
              </a:rPr>
              <a:t>(4)</a:t>
            </a:r>
            <a:r>
              <a:rPr lang="en-US" altLang="zh-CN" sz="2200" dirty="0" smtClean="0">
                <a:solidFill>
                  <a:srgbClr val="CC3399"/>
                </a:solidFill>
                <a:ea typeface="黑体" panose="02010609060101010101" pitchFamily="49" charset="-122"/>
              </a:rPr>
              <a:t> </a:t>
            </a:r>
            <a:r>
              <a:rPr lang="zh-CN" altLang="en-US" sz="2200" dirty="0" smtClean="0">
                <a:solidFill>
                  <a:srgbClr val="CC3399"/>
                </a:solidFill>
                <a:ea typeface="黑体" panose="02010609060101010101" pitchFamily="49" charset="-122"/>
              </a:rPr>
              <a:t>识别传送方向。</a:t>
            </a:r>
            <a:r>
              <a:rPr lang="zh-CN" altLang="en-US" sz="2200" dirty="0" smtClean="0">
                <a:solidFill>
                  <a:srgbClr val="3333CC"/>
                </a:solidFill>
                <a:ea typeface="黑体" panose="02010609060101010101" pitchFamily="49" charset="-122"/>
              </a:rPr>
              <a:t>能识别传送方向以在控制线上给出正确的读写控制信息。</a:t>
            </a:r>
          </a:p>
          <a:p>
            <a:pPr marL="742950" lvl="1" indent="-285750">
              <a:spcBef>
                <a:spcPct val="0"/>
              </a:spcBef>
              <a:buFontTx/>
              <a:buNone/>
            </a:pPr>
            <a:r>
              <a:rPr lang="en-US" altLang="zh-CN" sz="2200" dirty="0" smtClean="0">
                <a:solidFill>
                  <a:srgbClr val="3333CC"/>
                </a:solidFill>
                <a:ea typeface="黑体" panose="02010609060101010101" pitchFamily="49" charset="-122"/>
              </a:rPr>
              <a:t>(5) </a:t>
            </a:r>
            <a:r>
              <a:rPr lang="zh-CN" altLang="en-US" sz="2200" dirty="0" smtClean="0">
                <a:solidFill>
                  <a:srgbClr val="CC3399"/>
                </a:solidFill>
                <a:ea typeface="黑体" panose="02010609060101010101" pitchFamily="49" charset="-122"/>
              </a:rPr>
              <a:t>确定传送数据个数。</a:t>
            </a:r>
          </a:p>
          <a:p>
            <a:pPr marL="742950" lvl="1" indent="-285750">
              <a:spcBef>
                <a:spcPct val="0"/>
              </a:spcBef>
              <a:buFontTx/>
              <a:buNone/>
            </a:pPr>
            <a:r>
              <a:rPr lang="en-US" altLang="zh-CN" sz="2200" dirty="0" smtClean="0">
                <a:solidFill>
                  <a:srgbClr val="3333CC"/>
                </a:solidFill>
                <a:ea typeface="黑体" panose="02010609060101010101" pitchFamily="49" charset="-122"/>
              </a:rPr>
              <a:t>(6) </a:t>
            </a:r>
            <a:r>
              <a:rPr lang="zh-CN" altLang="en-US" sz="2200" dirty="0" smtClean="0">
                <a:solidFill>
                  <a:srgbClr val="CC3399"/>
                </a:solidFill>
                <a:ea typeface="黑体" panose="02010609060101010101" pitchFamily="49" charset="-122"/>
              </a:rPr>
              <a:t>能发出</a:t>
            </a:r>
            <a:r>
              <a:rPr lang="en-US" altLang="zh-CN" sz="2200" dirty="0" smtClean="0">
                <a:solidFill>
                  <a:srgbClr val="CC3399"/>
                </a:solidFill>
                <a:ea typeface="黑体" panose="02010609060101010101" pitchFamily="49" charset="-122"/>
              </a:rPr>
              <a:t>DMA</a:t>
            </a:r>
            <a:r>
              <a:rPr lang="zh-CN" altLang="en-US" sz="2200" dirty="0" smtClean="0">
                <a:solidFill>
                  <a:srgbClr val="CC3399"/>
                </a:solidFill>
                <a:ea typeface="黑体" panose="02010609060101010101" pitchFamily="49" charset="-122"/>
              </a:rPr>
              <a:t>结束信号。</a:t>
            </a:r>
            <a:r>
              <a:rPr lang="zh-CN" altLang="en-US" sz="2200" dirty="0" smtClean="0">
                <a:solidFill>
                  <a:srgbClr val="3333CC"/>
                </a:solidFill>
                <a:ea typeface="黑体" panose="02010609060101010101" pitchFamily="49" charset="-122"/>
              </a:rPr>
              <a:t>引起一次</a:t>
            </a:r>
            <a:r>
              <a:rPr lang="en-US" altLang="zh-CN" sz="2200" dirty="0" smtClean="0">
                <a:solidFill>
                  <a:srgbClr val="3333CC"/>
                </a:solidFill>
                <a:ea typeface="黑体" panose="02010609060101010101" pitchFamily="49" charset="-122"/>
              </a:rPr>
              <a:t>DMA</a:t>
            </a:r>
            <a:r>
              <a:rPr lang="zh-CN" altLang="en-US" sz="2200" dirty="0" smtClean="0">
                <a:solidFill>
                  <a:srgbClr val="3333CC"/>
                </a:solidFill>
                <a:ea typeface="黑体" panose="02010609060101010101" pitchFamily="49" charset="-122"/>
              </a:rPr>
              <a:t>中断，进行数据校验等一些后处理。</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43DDD78-057D-4E3D-8B6A-C6D0ED139851}" type="slidenum">
              <a:rPr lang="zh-CN" altLang="en-US" sz="1200">
                <a:solidFill>
                  <a:srgbClr val="898989"/>
                </a:solidFill>
              </a:rPr>
              <a:pPr/>
              <a:t>72</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wipe(down)">
                                      <p:cBhvr>
                                        <p:cTn id="7" dur="500"/>
                                        <p:tgtEl>
                                          <p:spTgt spid="293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wipe(down)">
                                      <p:cBhvr>
                                        <p:cTn id="12" dur="500"/>
                                        <p:tgtEl>
                                          <p:spTgt spid="293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checkerboard(across)">
                                      <p:cBhvr>
                                        <p:cTn id="17" dur="500"/>
                                        <p:tgtEl>
                                          <p:spTgt spid="293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checkerboard(across)">
                                      <p:cBhvr>
                                        <p:cTn id="22" dur="500"/>
                                        <p:tgtEl>
                                          <p:spTgt spid="2938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checkerboard(across)">
                                      <p:cBhvr>
                                        <p:cTn id="27" dur="500"/>
                                        <p:tgtEl>
                                          <p:spTgt spid="2938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3891">
                                            <p:txEl>
                                              <p:pRg st="5" end="5"/>
                                            </p:txEl>
                                          </p:spTgt>
                                        </p:tgtEl>
                                        <p:attrNameLst>
                                          <p:attrName>style.visibility</p:attrName>
                                        </p:attrNameLst>
                                      </p:cBhvr>
                                      <p:to>
                                        <p:strVal val="visible"/>
                                      </p:to>
                                    </p:set>
                                    <p:animEffect transition="in" filter="checkerboard(across)">
                                      <p:cBhvr>
                                        <p:cTn id="32" dur="500"/>
                                        <p:tgtEl>
                                          <p:spTgt spid="2938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Effect transition="in" filter="checkerboard(across)">
                                      <p:cBhvr>
                                        <p:cTn id="37" dur="500"/>
                                        <p:tgtEl>
                                          <p:spTgt spid="2938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93891">
                                            <p:txEl>
                                              <p:pRg st="7" end="7"/>
                                            </p:txEl>
                                          </p:spTgt>
                                        </p:tgtEl>
                                        <p:attrNameLst>
                                          <p:attrName>style.visibility</p:attrName>
                                        </p:attrNameLst>
                                      </p:cBhvr>
                                      <p:to>
                                        <p:strVal val="visible"/>
                                      </p:to>
                                    </p:set>
                                    <p:animEffect transition="in" filter="checkerboard(across)">
                                      <p:cBhvr>
                                        <p:cTn id="42" dur="500"/>
                                        <p:tgtEl>
                                          <p:spTgt spid="293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00100" y="100013"/>
            <a:ext cx="5368925" cy="422275"/>
          </a:xfrm>
        </p:spPr>
        <p:txBody>
          <a:bodyPr/>
          <a:lstStyle/>
          <a:p>
            <a:r>
              <a:rPr lang="en-US" altLang="zh-CN" smtClean="0">
                <a:ea typeface="宋体" panose="02010600030101010101" pitchFamily="2" charset="-122"/>
              </a:rPr>
              <a:t>DMA</a:t>
            </a:r>
            <a:r>
              <a:rPr lang="zh-CN" altLang="en-US" smtClean="0">
                <a:ea typeface="宋体" panose="02010600030101010101" pitchFamily="2" charset="-122"/>
              </a:rPr>
              <a:t>控制器的操作步骤</a:t>
            </a:r>
          </a:p>
        </p:txBody>
      </p:sp>
      <p:sp>
        <p:nvSpPr>
          <p:cNvPr id="294915" name="Rectangle 3"/>
          <p:cNvSpPr>
            <a:spLocks noGrp="1" noChangeArrowheads="1"/>
          </p:cNvSpPr>
          <p:nvPr>
            <p:ph type="body" idx="1"/>
          </p:nvPr>
        </p:nvSpPr>
        <p:spPr>
          <a:xfrm>
            <a:off x="304800" y="850900"/>
            <a:ext cx="8610600" cy="5485091"/>
          </a:xfrm>
        </p:spPr>
        <p:txBody>
          <a:bodyPr/>
          <a:lstStyle/>
          <a:p>
            <a:pPr marL="342900" indent="-342900">
              <a:lnSpc>
                <a:spcPct val="105000"/>
              </a:lnSpc>
            </a:pPr>
            <a:r>
              <a:rPr lang="en-US" altLang="zh-CN" sz="2200" dirty="0" smtClean="0">
                <a:ea typeface="黑体" panose="02010609060101010101" pitchFamily="49" charset="-122"/>
              </a:rPr>
              <a:t>DMA</a:t>
            </a:r>
            <a:r>
              <a:rPr lang="zh-CN" altLang="en-US" sz="2200" dirty="0" smtClean="0">
                <a:ea typeface="黑体" panose="02010609060101010101" pitchFamily="49" charset="-122"/>
              </a:rPr>
              <a:t>操作步骤</a:t>
            </a:r>
          </a:p>
          <a:p>
            <a:pPr marL="742950" lvl="1" indent="-285750">
              <a:lnSpc>
                <a:spcPct val="105000"/>
              </a:lnSpc>
              <a:buFontTx/>
              <a:buNone/>
            </a:pPr>
            <a:r>
              <a:rPr lang="en-US" altLang="zh-CN" sz="2200" dirty="0" smtClean="0">
                <a:ea typeface="黑体" panose="02010609060101010101" pitchFamily="49" charset="-122"/>
              </a:rPr>
              <a:t>(1) </a:t>
            </a:r>
            <a:r>
              <a:rPr lang="en-US" altLang="zh-CN" sz="2200" dirty="0" smtClean="0">
                <a:solidFill>
                  <a:schemeClr val="accent2"/>
                </a:solidFill>
                <a:ea typeface="黑体" panose="02010609060101010101" pitchFamily="49" charset="-122"/>
              </a:rPr>
              <a:t>DMA</a:t>
            </a:r>
            <a:r>
              <a:rPr lang="zh-CN" altLang="en-US" sz="2200" dirty="0" smtClean="0">
                <a:solidFill>
                  <a:schemeClr val="accent2"/>
                </a:solidFill>
                <a:ea typeface="黑体" panose="02010609060101010101" pitchFamily="49" charset="-122"/>
              </a:rPr>
              <a:t>控制器的</a:t>
            </a:r>
            <a:r>
              <a:rPr lang="zh-CN" altLang="en-US" sz="2200" dirty="0" smtClean="0">
                <a:solidFill>
                  <a:schemeClr val="accent2"/>
                </a:solidFill>
                <a:ea typeface="黑体" panose="02010609060101010101" pitchFamily="49" charset="-122"/>
                <a:hlinkClick r:id="" action="ppaction://hlinkshowjump?jump=nextslide"/>
              </a:rPr>
              <a:t>预置</a:t>
            </a:r>
            <a:r>
              <a:rPr lang="en-US" altLang="zh-CN" sz="2200" dirty="0" smtClean="0">
                <a:solidFill>
                  <a:schemeClr val="accent2"/>
                </a:solidFill>
                <a:ea typeface="黑体" panose="02010609060101010101" pitchFamily="49" charset="-122"/>
                <a:hlinkClick r:id="" action="ppaction://hlinkshowjump?jump=nextslide"/>
              </a:rPr>
              <a:t>(</a:t>
            </a:r>
            <a:r>
              <a:rPr lang="zh-CN" altLang="en-US" sz="2200" dirty="0" smtClean="0">
                <a:solidFill>
                  <a:schemeClr val="accent2"/>
                </a:solidFill>
                <a:ea typeface="黑体" panose="02010609060101010101" pitchFamily="49" charset="-122"/>
                <a:hlinkClick r:id="" action="ppaction://hlinkshowjump?jump=nextslide"/>
              </a:rPr>
              <a:t>初始化</a:t>
            </a:r>
            <a:r>
              <a:rPr lang="en-US" altLang="zh-CN" sz="2200" dirty="0" smtClean="0">
                <a:solidFill>
                  <a:schemeClr val="accent2"/>
                </a:solidFill>
                <a:ea typeface="黑体" panose="02010609060101010101" pitchFamily="49" charset="-122"/>
                <a:hlinkClick r:id="" action="ppaction://hlinkshowjump?jump=nextslide"/>
              </a:rPr>
              <a:t>)</a:t>
            </a:r>
            <a:r>
              <a:rPr lang="en-US" altLang="zh-CN" sz="2200" dirty="0" smtClean="0">
                <a:solidFill>
                  <a:schemeClr val="accent2"/>
                </a:solidFill>
                <a:ea typeface="黑体" panose="02010609060101010101" pitchFamily="49" charset="-122"/>
              </a:rPr>
              <a:t>----</a:t>
            </a:r>
            <a:r>
              <a:rPr lang="zh-CN" altLang="en-US" sz="2200" dirty="0" smtClean="0">
                <a:solidFill>
                  <a:schemeClr val="accent2"/>
                </a:solidFill>
                <a:ea typeface="黑体" panose="02010609060101010101" pitchFamily="49" charset="-122"/>
              </a:rPr>
              <a:t>软件实现</a:t>
            </a:r>
          </a:p>
          <a:p>
            <a:pPr marL="1143000" lvl="2" indent="-228600">
              <a:lnSpc>
                <a:spcPct val="105000"/>
              </a:lnSpc>
            </a:pPr>
            <a:r>
              <a:rPr lang="zh-CN" altLang="en-US" sz="2200" dirty="0" smtClean="0">
                <a:solidFill>
                  <a:srgbClr val="146C18"/>
                </a:solidFill>
                <a:ea typeface="黑体" panose="02010609060101010101" pitchFamily="49" charset="-122"/>
              </a:rPr>
              <a:t>准备内存</a:t>
            </a:r>
          </a:p>
          <a:p>
            <a:pPr marL="1143000" lvl="2" indent="-228600">
              <a:lnSpc>
                <a:spcPct val="105000"/>
              </a:lnSpc>
            </a:pPr>
            <a:r>
              <a:rPr lang="zh-CN" altLang="en-US" sz="2200" dirty="0" smtClean="0">
                <a:solidFill>
                  <a:srgbClr val="146C18"/>
                </a:solidFill>
                <a:ea typeface="黑体" panose="02010609060101010101" pitchFamily="49" charset="-122"/>
              </a:rPr>
              <a:t>设置参数</a:t>
            </a:r>
          </a:p>
          <a:p>
            <a:pPr marL="1143000" lvl="2" indent="-228600">
              <a:lnSpc>
                <a:spcPct val="105000"/>
              </a:lnSpc>
            </a:pPr>
            <a:r>
              <a:rPr lang="zh-CN" altLang="en-US" sz="2200" dirty="0" smtClean="0">
                <a:solidFill>
                  <a:srgbClr val="146C18"/>
                </a:solidFill>
                <a:ea typeface="黑体" panose="02010609060101010101" pitchFamily="49" charset="-122"/>
              </a:rPr>
              <a:t>启动外设  </a:t>
            </a:r>
          </a:p>
          <a:p>
            <a:pPr marL="742950" lvl="1" indent="-285750">
              <a:lnSpc>
                <a:spcPct val="105000"/>
              </a:lnSpc>
              <a:buFontTx/>
              <a:buNone/>
            </a:pPr>
            <a:r>
              <a:rPr lang="en-US" altLang="zh-CN" sz="2200" dirty="0" smtClean="0">
                <a:ea typeface="黑体" panose="02010609060101010101" pitchFamily="49" charset="-122"/>
              </a:rPr>
              <a:t>(2) </a:t>
            </a:r>
            <a:r>
              <a:rPr lang="en-US" altLang="zh-CN" sz="2200" dirty="0" smtClean="0">
                <a:solidFill>
                  <a:schemeClr val="accent2"/>
                </a:solidFill>
                <a:ea typeface="黑体" panose="02010609060101010101" pitchFamily="49" charset="-122"/>
                <a:hlinkClick r:id="rId2" action="ppaction://hlinksldjump"/>
              </a:rPr>
              <a:t>DMA</a:t>
            </a:r>
            <a:r>
              <a:rPr lang="zh-CN" altLang="en-US" sz="2200" dirty="0" smtClean="0">
                <a:solidFill>
                  <a:schemeClr val="accent2"/>
                </a:solidFill>
                <a:ea typeface="黑体" panose="02010609060101010101" pitchFamily="49" charset="-122"/>
                <a:hlinkClick r:id="rId2" action="ppaction://hlinksldjump"/>
              </a:rPr>
              <a:t>数据传送</a:t>
            </a:r>
            <a:r>
              <a:rPr lang="en-US" altLang="zh-CN" sz="2200" dirty="0" smtClean="0">
                <a:solidFill>
                  <a:schemeClr val="accent2"/>
                </a:solidFill>
                <a:ea typeface="黑体" panose="02010609060101010101" pitchFamily="49" charset="-122"/>
              </a:rPr>
              <a:t>----</a:t>
            </a:r>
            <a:r>
              <a:rPr lang="zh-CN" altLang="en-US" sz="2200" dirty="0" smtClean="0">
                <a:solidFill>
                  <a:schemeClr val="accent2"/>
                </a:solidFill>
                <a:ea typeface="黑体" panose="02010609060101010101" pitchFamily="49" charset="-122"/>
              </a:rPr>
              <a:t>硬件实现</a:t>
            </a:r>
          </a:p>
          <a:p>
            <a:pPr marL="1143000" lvl="2" indent="-228600">
              <a:lnSpc>
                <a:spcPct val="105000"/>
              </a:lnSpc>
            </a:pPr>
            <a:r>
              <a:rPr lang="en-US" altLang="zh-CN" sz="2200" dirty="0" smtClean="0">
                <a:solidFill>
                  <a:srgbClr val="146C18"/>
                </a:solidFill>
                <a:ea typeface="黑体" panose="02010609060101010101" pitchFamily="49" charset="-122"/>
              </a:rPr>
              <a:t>DMA</a:t>
            </a:r>
            <a:r>
              <a:rPr lang="zh-CN" altLang="en-US" sz="2200" dirty="0" smtClean="0">
                <a:solidFill>
                  <a:srgbClr val="146C18"/>
                </a:solidFill>
                <a:ea typeface="黑体" panose="02010609060101010101" pitchFamily="49" charset="-122"/>
              </a:rPr>
              <a:t>请求：</a:t>
            </a:r>
            <a:r>
              <a:rPr lang="zh-CN" altLang="en-US" sz="2200" dirty="0" smtClean="0">
                <a:solidFill>
                  <a:srgbClr val="CC3399"/>
                </a:solidFill>
                <a:ea typeface="黑体" panose="02010609060101010101" pitchFamily="49" charset="-122"/>
              </a:rPr>
              <a:t>选通</a:t>
            </a:r>
            <a:r>
              <a:rPr lang="en-US" altLang="zh-CN" sz="2200" dirty="0" smtClean="0">
                <a:solidFill>
                  <a:srgbClr val="CC3399"/>
                </a:solidFill>
                <a:ea typeface="黑体" panose="02010609060101010101" pitchFamily="49" charset="-122"/>
              </a:rPr>
              <a:t>-〉DMA</a:t>
            </a:r>
            <a:r>
              <a:rPr lang="zh-CN" altLang="en-US" sz="2200" dirty="0" smtClean="0">
                <a:solidFill>
                  <a:srgbClr val="CC3399"/>
                </a:solidFill>
                <a:ea typeface="黑体" panose="02010609060101010101" pitchFamily="49" charset="-122"/>
              </a:rPr>
              <a:t>请求</a:t>
            </a:r>
            <a:r>
              <a:rPr lang="en-US" altLang="zh-CN" sz="2200" dirty="0" smtClean="0">
                <a:solidFill>
                  <a:srgbClr val="CC3399"/>
                </a:solidFill>
                <a:ea typeface="黑体" panose="02010609060101010101" pitchFamily="49" charset="-122"/>
              </a:rPr>
              <a:t>-〉</a:t>
            </a:r>
            <a:r>
              <a:rPr lang="zh-CN" altLang="en-US" sz="2200" dirty="0" smtClean="0">
                <a:solidFill>
                  <a:srgbClr val="CC3399"/>
                </a:solidFill>
                <a:ea typeface="黑体" panose="02010609060101010101" pitchFamily="49" charset="-122"/>
              </a:rPr>
              <a:t>总线请求</a:t>
            </a:r>
          </a:p>
          <a:p>
            <a:pPr marL="1143000" lvl="2" indent="-228600">
              <a:lnSpc>
                <a:spcPct val="105000"/>
              </a:lnSpc>
            </a:pPr>
            <a:r>
              <a:rPr lang="en-US" altLang="zh-CN" sz="2200" dirty="0" smtClean="0">
                <a:solidFill>
                  <a:srgbClr val="146C18"/>
                </a:solidFill>
                <a:ea typeface="黑体" panose="02010609060101010101" pitchFamily="49" charset="-122"/>
              </a:rPr>
              <a:t>DMA</a:t>
            </a:r>
            <a:r>
              <a:rPr lang="zh-CN" altLang="en-US" sz="2200" dirty="0" smtClean="0">
                <a:solidFill>
                  <a:srgbClr val="146C18"/>
                </a:solidFill>
                <a:ea typeface="黑体" panose="02010609060101010101" pitchFamily="49" charset="-122"/>
              </a:rPr>
              <a:t>响应：</a:t>
            </a:r>
            <a:r>
              <a:rPr lang="zh-CN" altLang="en-US" sz="2200" dirty="0" smtClean="0">
                <a:solidFill>
                  <a:srgbClr val="CC3399"/>
                </a:solidFill>
                <a:ea typeface="黑体" panose="02010609060101010101" pitchFamily="49" charset="-122"/>
              </a:rPr>
              <a:t>总线响应</a:t>
            </a:r>
            <a:r>
              <a:rPr lang="en-US" altLang="zh-CN" sz="2200" dirty="0" smtClean="0">
                <a:solidFill>
                  <a:srgbClr val="CC3399"/>
                </a:solidFill>
                <a:ea typeface="黑体" panose="02010609060101010101" pitchFamily="49" charset="-122"/>
              </a:rPr>
              <a:t>(CPU</a:t>
            </a:r>
            <a:r>
              <a:rPr lang="zh-CN" altLang="en-US" sz="2200" dirty="0" smtClean="0">
                <a:solidFill>
                  <a:srgbClr val="CC3399"/>
                </a:solidFill>
                <a:ea typeface="黑体" panose="02010609060101010101" pitchFamily="49" charset="-122"/>
              </a:rPr>
              <a:t>让出总线</a:t>
            </a:r>
            <a:r>
              <a:rPr lang="en-US" altLang="zh-CN" sz="2200" dirty="0" smtClean="0">
                <a:solidFill>
                  <a:srgbClr val="CC3399"/>
                </a:solidFill>
                <a:ea typeface="黑体" panose="02010609060101010101" pitchFamily="49" charset="-122"/>
              </a:rPr>
              <a:t>)-〉DMA</a:t>
            </a:r>
            <a:r>
              <a:rPr lang="zh-CN" altLang="en-US" sz="2200" dirty="0" smtClean="0">
                <a:solidFill>
                  <a:srgbClr val="CC3399"/>
                </a:solidFill>
                <a:ea typeface="黑体" panose="02010609060101010101" pitchFamily="49" charset="-122"/>
              </a:rPr>
              <a:t>响应</a:t>
            </a:r>
          </a:p>
          <a:p>
            <a:pPr marL="1143000" lvl="2" indent="-228600">
              <a:lnSpc>
                <a:spcPct val="105000"/>
              </a:lnSpc>
            </a:pPr>
            <a:r>
              <a:rPr lang="en-US" altLang="zh-CN" sz="2200" dirty="0" smtClean="0">
                <a:solidFill>
                  <a:srgbClr val="146C18"/>
                </a:solidFill>
                <a:ea typeface="黑体" panose="02010609060101010101" pitchFamily="49" charset="-122"/>
              </a:rPr>
              <a:t>DMA</a:t>
            </a:r>
            <a:r>
              <a:rPr lang="zh-CN" altLang="en-US" sz="2200" dirty="0" smtClean="0">
                <a:solidFill>
                  <a:srgbClr val="146C18"/>
                </a:solidFill>
                <a:ea typeface="黑体" panose="02010609060101010101" pitchFamily="49" charset="-122"/>
              </a:rPr>
              <a:t>传送：</a:t>
            </a:r>
            <a:r>
              <a:rPr lang="en-US" altLang="zh-CN" sz="2200" dirty="0" smtClean="0">
                <a:solidFill>
                  <a:srgbClr val="CC3399"/>
                </a:solidFill>
                <a:ea typeface="黑体" panose="02010609060101010101" pitchFamily="49" charset="-122"/>
              </a:rPr>
              <a:t>DMA</a:t>
            </a:r>
            <a:r>
              <a:rPr lang="zh-CN" altLang="en-US" sz="2200" dirty="0" smtClean="0">
                <a:solidFill>
                  <a:srgbClr val="CC3399"/>
                </a:solidFill>
                <a:ea typeface="黑体" panose="02010609060101010101" pitchFamily="49" charset="-122"/>
              </a:rPr>
              <a:t>控制总线进行数据传送</a:t>
            </a:r>
          </a:p>
          <a:p>
            <a:pPr marL="742950" lvl="1" indent="-285750">
              <a:lnSpc>
                <a:spcPct val="105000"/>
              </a:lnSpc>
              <a:buFontTx/>
              <a:buNone/>
            </a:pPr>
            <a:r>
              <a:rPr lang="en-US" altLang="zh-CN" sz="2200" dirty="0" smtClean="0">
                <a:ea typeface="黑体" panose="02010609060101010101" pitchFamily="49" charset="-122"/>
              </a:rPr>
              <a:t>(3) </a:t>
            </a:r>
            <a:r>
              <a:rPr lang="en-US" altLang="zh-CN" sz="2200" dirty="0" smtClean="0">
                <a:solidFill>
                  <a:schemeClr val="accent2"/>
                </a:solidFill>
                <a:ea typeface="黑体" panose="02010609060101010101" pitchFamily="49" charset="-122"/>
              </a:rPr>
              <a:t>DMA</a:t>
            </a:r>
            <a:r>
              <a:rPr lang="zh-CN" altLang="en-US" sz="2200" dirty="0" smtClean="0">
                <a:solidFill>
                  <a:schemeClr val="accent2"/>
                </a:solidFill>
                <a:ea typeface="黑体" panose="02010609060101010101" pitchFamily="49" charset="-122"/>
              </a:rPr>
              <a:t>结束处理</a:t>
            </a:r>
            <a:r>
              <a:rPr lang="en-US" altLang="zh-CN" sz="2200" dirty="0" smtClean="0">
                <a:solidFill>
                  <a:schemeClr val="accent2"/>
                </a:solidFill>
                <a:ea typeface="黑体" panose="02010609060101010101" pitchFamily="49" charset="-122"/>
              </a:rPr>
              <a:t>----</a:t>
            </a:r>
            <a:r>
              <a:rPr lang="zh-CN" altLang="en-US" sz="2200" dirty="0" smtClean="0">
                <a:solidFill>
                  <a:schemeClr val="accent2"/>
                </a:solidFill>
                <a:ea typeface="黑体" panose="02010609060101010101" pitchFamily="49" charset="-122"/>
              </a:rPr>
              <a:t>软件实现</a:t>
            </a:r>
          </a:p>
          <a:p>
            <a:pPr marL="1143000" lvl="2" indent="-228600">
              <a:lnSpc>
                <a:spcPct val="105000"/>
              </a:lnSpc>
              <a:buFontTx/>
              <a:buNone/>
            </a:pPr>
            <a:r>
              <a:rPr lang="zh-CN" altLang="en-US" sz="2200" dirty="0" smtClean="0">
                <a:solidFill>
                  <a:srgbClr val="146C18"/>
                </a:solidFill>
                <a:ea typeface="黑体" panose="02010609060101010101" pitchFamily="49" charset="-122"/>
              </a:rPr>
              <a:t>根据计数值为“</a:t>
            </a:r>
            <a:r>
              <a:rPr lang="en-US" altLang="zh-CN" sz="2200" dirty="0" smtClean="0">
                <a:solidFill>
                  <a:srgbClr val="146C18"/>
                </a:solidFill>
                <a:ea typeface="黑体" panose="02010609060101010101" pitchFamily="49" charset="-122"/>
              </a:rPr>
              <a:t>0”</a:t>
            </a:r>
            <a:r>
              <a:rPr lang="zh-CN" altLang="en-US" sz="2200" dirty="0" smtClean="0">
                <a:solidFill>
                  <a:srgbClr val="146C18"/>
                </a:solidFill>
                <a:ea typeface="黑体" panose="02010609060101010101" pitchFamily="49" charset="-122"/>
              </a:rPr>
              <a:t>，发出</a:t>
            </a:r>
            <a:r>
              <a:rPr lang="en-US" altLang="zh-CN" sz="2200" dirty="0" smtClean="0">
                <a:solidFill>
                  <a:srgbClr val="146C18"/>
                </a:solidFill>
                <a:ea typeface="黑体" panose="02010609060101010101" pitchFamily="49" charset="-122"/>
              </a:rPr>
              <a:t>DMA</a:t>
            </a:r>
            <a:r>
              <a:rPr lang="zh-CN" altLang="en-US" sz="2200" dirty="0" smtClean="0">
                <a:solidFill>
                  <a:srgbClr val="146C18"/>
                </a:solidFill>
                <a:ea typeface="黑体" panose="02010609060101010101" pitchFamily="49" charset="-122"/>
              </a:rPr>
              <a:t>结束信号去接口控制产生</a:t>
            </a:r>
          </a:p>
          <a:p>
            <a:pPr marL="1143000" lvl="2" indent="-228600">
              <a:lnSpc>
                <a:spcPct val="105000"/>
              </a:lnSpc>
              <a:buFontTx/>
              <a:buNone/>
            </a:pPr>
            <a:r>
              <a:rPr lang="en-US" altLang="zh-CN" sz="2200" dirty="0" smtClean="0">
                <a:solidFill>
                  <a:srgbClr val="146C18"/>
                </a:solidFill>
                <a:ea typeface="黑体" panose="02010609060101010101" pitchFamily="49" charset="-122"/>
              </a:rPr>
              <a:t>DMA</a:t>
            </a:r>
            <a:r>
              <a:rPr lang="zh-CN" altLang="en-US" sz="2200" dirty="0" smtClean="0">
                <a:solidFill>
                  <a:srgbClr val="146C18"/>
                </a:solidFill>
                <a:ea typeface="黑体" panose="02010609060101010101" pitchFamily="49" charset="-122"/>
              </a:rPr>
              <a:t>结束中断请求信号，转入中断服务程序，做一些数据校</a:t>
            </a:r>
          </a:p>
          <a:p>
            <a:pPr marL="1143000" lvl="2" indent="-228600">
              <a:lnSpc>
                <a:spcPct val="105000"/>
              </a:lnSpc>
              <a:buFontTx/>
              <a:buNone/>
            </a:pPr>
            <a:r>
              <a:rPr lang="zh-CN" altLang="en-US" sz="2200" dirty="0" smtClean="0">
                <a:solidFill>
                  <a:srgbClr val="146C18"/>
                </a:solidFill>
                <a:ea typeface="黑体" panose="02010609060101010101" pitchFamily="49" charset="-122"/>
              </a:rPr>
              <a:t>验等后处理工作。</a:t>
            </a:r>
          </a:p>
        </p:txBody>
      </p:sp>
      <p:sp>
        <p:nvSpPr>
          <p:cNvPr id="294916" name="Text Box 4"/>
          <p:cNvSpPr txBox="1">
            <a:spLocks noChangeArrowheads="1"/>
          </p:cNvSpPr>
          <p:nvPr/>
        </p:nvSpPr>
        <p:spPr bwMode="auto">
          <a:xfrm>
            <a:off x="4470400" y="6053138"/>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dirty="0">
                <a:ea typeface="宋体" panose="02010600030101010101" pitchFamily="2" charset="-122"/>
                <a:hlinkClick r:id="rId2" action="ppaction://hlinksldjump"/>
              </a:rPr>
              <a:t>SKIP</a:t>
            </a:r>
            <a:endParaRPr lang="en-US" altLang="zh-CN" dirty="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BCD73B6D-3491-4C86-9EF0-9234A6233966}" type="slidenum">
              <a:rPr lang="zh-CN" altLang="en-US" sz="1200">
                <a:solidFill>
                  <a:srgbClr val="898989"/>
                </a:solidFill>
              </a:rPr>
              <a:pPr/>
              <a:t>73</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4915">
                                            <p:txEl>
                                              <p:pRg st="2" end="2"/>
                                            </p:txEl>
                                          </p:spTgt>
                                        </p:tgtEl>
                                        <p:attrNameLst>
                                          <p:attrName>style.visibility</p:attrName>
                                        </p:attrNameLst>
                                      </p:cBhvr>
                                      <p:to>
                                        <p:strVal val="visible"/>
                                      </p:to>
                                    </p:set>
                                    <p:animEffect transition="in" filter="checkerboard(across)">
                                      <p:cBhvr>
                                        <p:cTn id="7" dur="500"/>
                                        <p:tgtEl>
                                          <p:spTgt spid="29491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94915">
                                            <p:txEl>
                                              <p:pRg st="3" end="3"/>
                                            </p:txEl>
                                          </p:spTgt>
                                        </p:tgtEl>
                                        <p:attrNameLst>
                                          <p:attrName>style.visibility</p:attrName>
                                        </p:attrNameLst>
                                      </p:cBhvr>
                                      <p:to>
                                        <p:strVal val="visible"/>
                                      </p:to>
                                    </p:set>
                                    <p:animEffect transition="in" filter="checkerboard(across)">
                                      <p:cBhvr>
                                        <p:cTn id="10" dur="500"/>
                                        <p:tgtEl>
                                          <p:spTgt spid="294915">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94915">
                                            <p:txEl>
                                              <p:pRg st="4" end="4"/>
                                            </p:txEl>
                                          </p:spTgt>
                                        </p:tgtEl>
                                        <p:attrNameLst>
                                          <p:attrName>style.visibility</p:attrName>
                                        </p:attrNameLst>
                                      </p:cBhvr>
                                      <p:to>
                                        <p:strVal val="visible"/>
                                      </p:to>
                                    </p:set>
                                    <p:animEffect transition="in" filter="checkerboard(across)">
                                      <p:cBhvr>
                                        <p:cTn id="13" dur="500"/>
                                        <p:tgtEl>
                                          <p:spTgt spid="294915">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94915">
                                            <p:txEl>
                                              <p:pRg st="6" end="6"/>
                                            </p:txEl>
                                          </p:spTgt>
                                        </p:tgtEl>
                                        <p:attrNameLst>
                                          <p:attrName>style.visibility</p:attrName>
                                        </p:attrNameLst>
                                      </p:cBhvr>
                                      <p:to>
                                        <p:strVal val="visible"/>
                                      </p:to>
                                    </p:set>
                                    <p:animEffect transition="in" filter="checkerboard(across)">
                                      <p:cBhvr>
                                        <p:cTn id="18" dur="500"/>
                                        <p:tgtEl>
                                          <p:spTgt spid="294915">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94915">
                                            <p:txEl>
                                              <p:pRg st="7" end="7"/>
                                            </p:txEl>
                                          </p:spTgt>
                                        </p:tgtEl>
                                        <p:attrNameLst>
                                          <p:attrName>style.visibility</p:attrName>
                                        </p:attrNameLst>
                                      </p:cBhvr>
                                      <p:to>
                                        <p:strVal val="visible"/>
                                      </p:to>
                                    </p:set>
                                    <p:animEffect transition="in" filter="checkerboard(across)">
                                      <p:cBhvr>
                                        <p:cTn id="21" dur="500"/>
                                        <p:tgtEl>
                                          <p:spTgt spid="294915">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94915">
                                            <p:txEl>
                                              <p:pRg st="8" end="8"/>
                                            </p:txEl>
                                          </p:spTgt>
                                        </p:tgtEl>
                                        <p:attrNameLst>
                                          <p:attrName>style.visibility</p:attrName>
                                        </p:attrNameLst>
                                      </p:cBhvr>
                                      <p:to>
                                        <p:strVal val="visible"/>
                                      </p:to>
                                    </p:set>
                                    <p:animEffect transition="in" filter="checkerboard(across)">
                                      <p:cBhvr>
                                        <p:cTn id="24" dur="500"/>
                                        <p:tgtEl>
                                          <p:spTgt spid="294915">
                                            <p:txEl>
                                              <p:pRg st="8" end="8"/>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294915">
                                            <p:txEl>
                                              <p:pRg st="10" end="10"/>
                                            </p:txEl>
                                          </p:spTgt>
                                        </p:tgtEl>
                                        <p:attrNameLst>
                                          <p:attrName>style.visibility</p:attrName>
                                        </p:attrNameLst>
                                      </p:cBhvr>
                                      <p:to>
                                        <p:strVal val="visible"/>
                                      </p:to>
                                    </p:set>
                                    <p:animEffect transition="in" filter="checkerboard(across)">
                                      <p:cBhvr>
                                        <p:cTn id="29" dur="500"/>
                                        <p:tgtEl>
                                          <p:spTgt spid="294915">
                                            <p:txEl>
                                              <p:pRg st="10" end="10"/>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294915">
                                            <p:txEl>
                                              <p:pRg st="11" end="11"/>
                                            </p:txEl>
                                          </p:spTgt>
                                        </p:tgtEl>
                                        <p:attrNameLst>
                                          <p:attrName>style.visibility</p:attrName>
                                        </p:attrNameLst>
                                      </p:cBhvr>
                                      <p:to>
                                        <p:strVal val="visible"/>
                                      </p:to>
                                    </p:set>
                                    <p:animEffect transition="in" filter="checkerboard(across)">
                                      <p:cBhvr>
                                        <p:cTn id="32" dur="500"/>
                                        <p:tgtEl>
                                          <p:spTgt spid="294915">
                                            <p:txEl>
                                              <p:pRg st="11" end="11"/>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294915">
                                            <p:txEl>
                                              <p:pRg st="12" end="12"/>
                                            </p:txEl>
                                          </p:spTgt>
                                        </p:tgtEl>
                                        <p:attrNameLst>
                                          <p:attrName>style.visibility</p:attrName>
                                        </p:attrNameLst>
                                      </p:cBhvr>
                                      <p:to>
                                        <p:strVal val="visible"/>
                                      </p:to>
                                    </p:set>
                                    <p:animEffect transition="in" filter="checkerboard(across)">
                                      <p:cBhvr>
                                        <p:cTn id="35" dur="500"/>
                                        <p:tgtEl>
                                          <p:spTgt spid="294915">
                                            <p:txEl>
                                              <p:pRg st="12" end="1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94916"/>
                                        </p:tgtEl>
                                        <p:attrNameLst>
                                          <p:attrName>style.visibility</p:attrName>
                                        </p:attrNameLst>
                                      </p:cBhvr>
                                      <p:to>
                                        <p:strVal val="visible"/>
                                      </p:to>
                                    </p:set>
                                    <p:animEffect transition="in" filter="blinds(horizontal)">
                                      <p:cBhvr>
                                        <p:cTn id="40"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814388" y="119063"/>
            <a:ext cx="4802187" cy="422275"/>
          </a:xfrm>
        </p:spPr>
        <p:txBody>
          <a:bodyPr/>
          <a:lstStyle/>
          <a:p>
            <a:r>
              <a:rPr lang="en-US" altLang="zh-CN" smtClean="0">
                <a:ea typeface="宋体" panose="02010600030101010101" pitchFamily="2" charset="-122"/>
              </a:rPr>
              <a:t>DMA</a:t>
            </a:r>
            <a:r>
              <a:rPr lang="zh-CN" altLang="en-US" smtClean="0">
                <a:ea typeface="宋体" panose="02010600030101010101" pitchFamily="2" charset="-122"/>
              </a:rPr>
              <a:t>控制器的初始化</a:t>
            </a:r>
          </a:p>
        </p:txBody>
      </p:sp>
      <p:sp>
        <p:nvSpPr>
          <p:cNvPr id="295939" name="Rectangle 3"/>
          <p:cNvSpPr>
            <a:spLocks noGrp="1" noChangeArrowheads="1"/>
          </p:cNvSpPr>
          <p:nvPr>
            <p:ph type="body" idx="1"/>
          </p:nvPr>
        </p:nvSpPr>
        <p:spPr>
          <a:xfrm>
            <a:off x="190500" y="838200"/>
            <a:ext cx="8953500" cy="4516686"/>
          </a:xfrm>
        </p:spPr>
        <p:txBody>
          <a:bodyPr/>
          <a:lstStyle/>
          <a:p>
            <a:pPr marL="742950" lvl="1" indent="-285750">
              <a:lnSpc>
                <a:spcPct val="110000"/>
              </a:lnSpc>
              <a:spcBef>
                <a:spcPct val="10000"/>
              </a:spcBef>
            </a:pPr>
            <a:r>
              <a:rPr lang="zh-CN" altLang="en-US" sz="2200" dirty="0" smtClean="0">
                <a:solidFill>
                  <a:schemeClr val="accent2"/>
                </a:solidFill>
                <a:ea typeface="黑体" panose="02010609060101010101" pitchFamily="49" charset="-122"/>
              </a:rPr>
              <a:t>准备内存区</a:t>
            </a:r>
          </a:p>
          <a:p>
            <a:pPr marL="1143000" lvl="2" indent="-228600">
              <a:lnSpc>
                <a:spcPct val="110000"/>
              </a:lnSpc>
              <a:spcBef>
                <a:spcPct val="10000"/>
              </a:spcBef>
              <a:buFontTx/>
              <a:buNone/>
            </a:pPr>
            <a:r>
              <a:rPr lang="zh-CN" altLang="en-US" sz="2200" dirty="0" smtClean="0">
                <a:ea typeface="黑体" panose="02010609060101010101" pitchFamily="49" charset="-122"/>
              </a:rPr>
              <a:t>   * </a:t>
            </a:r>
            <a:r>
              <a:rPr lang="zh-CN" altLang="en-US" sz="2200" dirty="0" smtClean="0">
                <a:solidFill>
                  <a:srgbClr val="990000"/>
                </a:solidFill>
                <a:ea typeface="黑体" panose="02010609060101010101" pitchFamily="49" charset="-122"/>
              </a:rPr>
              <a:t>输入：在内存设置好缓冲区</a:t>
            </a:r>
          </a:p>
          <a:p>
            <a:pPr marL="1143000" lvl="2" indent="-228600">
              <a:lnSpc>
                <a:spcPct val="110000"/>
              </a:lnSpc>
              <a:spcBef>
                <a:spcPct val="10000"/>
              </a:spcBef>
              <a:buFontTx/>
              <a:buNone/>
            </a:pPr>
            <a:r>
              <a:rPr lang="zh-CN" altLang="en-US" sz="2200" dirty="0" smtClean="0">
                <a:solidFill>
                  <a:srgbClr val="990000"/>
                </a:solidFill>
                <a:ea typeface="黑体" panose="02010609060101010101" pitchFamily="49" charset="-122"/>
              </a:rPr>
              <a:t>   * 输出：先在内存准备好数据</a:t>
            </a:r>
            <a:r>
              <a:rPr lang="zh-CN" altLang="en-US" sz="2200" dirty="0" smtClean="0">
                <a:ea typeface="黑体" panose="02010609060101010101" pitchFamily="49" charset="-122"/>
              </a:rPr>
              <a:t> </a:t>
            </a:r>
          </a:p>
          <a:p>
            <a:pPr marL="742950" lvl="1" indent="-285750">
              <a:lnSpc>
                <a:spcPct val="110000"/>
              </a:lnSpc>
              <a:spcBef>
                <a:spcPct val="10000"/>
              </a:spcBef>
            </a:pPr>
            <a:r>
              <a:rPr lang="zh-CN" altLang="en-US" sz="2200" dirty="0" smtClean="0">
                <a:solidFill>
                  <a:schemeClr val="accent2"/>
                </a:solidFill>
                <a:ea typeface="黑体" panose="02010609060101010101" pitchFamily="49" charset="-122"/>
              </a:rPr>
              <a:t>设置传送参数</a:t>
            </a:r>
          </a:p>
          <a:p>
            <a:pPr marL="1143000" lvl="2" indent="-228600">
              <a:lnSpc>
                <a:spcPct val="110000"/>
              </a:lnSpc>
              <a:spcBef>
                <a:spcPct val="10000"/>
              </a:spcBef>
              <a:buFontTx/>
              <a:buNone/>
            </a:pPr>
            <a:r>
              <a:rPr lang="zh-CN" altLang="en-US" sz="2200" dirty="0" smtClean="0">
                <a:ea typeface="黑体" panose="02010609060101010101" pitchFamily="49" charset="-122"/>
              </a:rPr>
              <a:t>   </a:t>
            </a:r>
            <a:r>
              <a:rPr lang="zh-CN" altLang="en-US" sz="2200" dirty="0" smtClean="0">
                <a:solidFill>
                  <a:srgbClr val="990000"/>
                </a:solidFill>
                <a:ea typeface="黑体" panose="02010609060101010101" pitchFamily="49" charset="-122"/>
              </a:rPr>
              <a:t>执行</a:t>
            </a:r>
            <a:r>
              <a:rPr lang="en-US" altLang="zh-CN" sz="2200" dirty="0" smtClean="0">
                <a:solidFill>
                  <a:srgbClr val="990000"/>
                </a:solidFill>
                <a:ea typeface="黑体" panose="02010609060101010101" pitchFamily="49" charset="-122"/>
              </a:rPr>
              <a:t>I/O</a:t>
            </a:r>
            <a:r>
              <a:rPr lang="zh-CN" altLang="en-US" sz="2200" dirty="0" smtClean="0">
                <a:solidFill>
                  <a:srgbClr val="990000"/>
                </a:solidFill>
                <a:ea typeface="黑体" panose="02010609060101010101" pitchFamily="49" charset="-122"/>
              </a:rPr>
              <a:t>指令，测试外设状态，对</a:t>
            </a:r>
            <a:r>
              <a:rPr lang="en-US" altLang="zh-CN" sz="2200" dirty="0" smtClean="0">
                <a:solidFill>
                  <a:srgbClr val="990000"/>
                </a:solidFill>
                <a:ea typeface="黑体" panose="02010609060101010101" pitchFamily="49" charset="-122"/>
              </a:rPr>
              <a:t>DMA</a:t>
            </a:r>
            <a:r>
              <a:rPr lang="zh-CN" altLang="en-US" sz="2200" dirty="0" smtClean="0">
                <a:solidFill>
                  <a:srgbClr val="990000"/>
                </a:solidFill>
                <a:ea typeface="黑体" panose="02010609060101010101" pitchFamily="49" charset="-122"/>
              </a:rPr>
              <a:t>控制器设置各种参数：</a:t>
            </a:r>
          </a:p>
          <a:p>
            <a:pPr marL="1143000" lvl="2" indent="-228600">
              <a:lnSpc>
                <a:spcPct val="110000"/>
              </a:lnSpc>
              <a:spcBef>
                <a:spcPct val="10000"/>
              </a:spcBef>
              <a:buFontTx/>
              <a:buNone/>
            </a:pPr>
            <a:r>
              <a:rPr lang="zh-CN" altLang="en-US" sz="2200" dirty="0" smtClean="0">
                <a:solidFill>
                  <a:srgbClr val="990000"/>
                </a:solidFill>
                <a:ea typeface="黑体" panose="02010609060101010101" pitchFamily="49" charset="-122"/>
              </a:rPr>
              <a:t>   * 内存首址</a:t>
            </a:r>
            <a:r>
              <a:rPr lang="en-US" altLang="zh-CN" sz="2200" dirty="0" smtClean="0">
                <a:solidFill>
                  <a:srgbClr val="990000"/>
                </a:solidFill>
                <a:ea typeface="黑体" panose="02010609060101010101" pitchFamily="49" charset="-122"/>
              </a:rPr>
              <a:t>=〉</a:t>
            </a:r>
            <a:r>
              <a:rPr lang="zh-CN" altLang="en-US" sz="2200" dirty="0" smtClean="0">
                <a:solidFill>
                  <a:srgbClr val="990000"/>
                </a:solidFill>
                <a:ea typeface="黑体" panose="02010609060101010101" pitchFamily="49" charset="-122"/>
              </a:rPr>
              <a:t>地址寄存器</a:t>
            </a:r>
          </a:p>
          <a:p>
            <a:pPr marL="1143000" lvl="2" indent="-228600">
              <a:lnSpc>
                <a:spcPct val="110000"/>
              </a:lnSpc>
              <a:spcBef>
                <a:spcPct val="10000"/>
              </a:spcBef>
              <a:buFontTx/>
              <a:buNone/>
            </a:pPr>
            <a:r>
              <a:rPr lang="zh-CN" altLang="en-US" sz="2200" dirty="0" smtClean="0">
                <a:solidFill>
                  <a:srgbClr val="990000"/>
                </a:solidFill>
                <a:ea typeface="黑体" panose="02010609060101010101" pitchFamily="49" charset="-122"/>
              </a:rPr>
              <a:t>   * 字计数值</a:t>
            </a:r>
            <a:r>
              <a:rPr lang="en-US" altLang="zh-CN" sz="2200" dirty="0" smtClean="0">
                <a:solidFill>
                  <a:srgbClr val="990000"/>
                </a:solidFill>
                <a:ea typeface="黑体" panose="02010609060101010101" pitchFamily="49" charset="-122"/>
              </a:rPr>
              <a:t>=〉</a:t>
            </a:r>
            <a:r>
              <a:rPr lang="zh-CN" altLang="en-US" sz="2200" dirty="0" smtClean="0">
                <a:solidFill>
                  <a:srgbClr val="990000"/>
                </a:solidFill>
                <a:ea typeface="黑体" panose="02010609060101010101" pitchFamily="49" charset="-122"/>
              </a:rPr>
              <a:t>字计数器</a:t>
            </a:r>
          </a:p>
          <a:p>
            <a:pPr marL="1143000" lvl="2" indent="-228600">
              <a:lnSpc>
                <a:spcPct val="110000"/>
              </a:lnSpc>
              <a:spcBef>
                <a:spcPct val="10000"/>
              </a:spcBef>
              <a:buFontTx/>
              <a:buNone/>
            </a:pPr>
            <a:r>
              <a:rPr lang="zh-CN" altLang="en-US" sz="2200" dirty="0" smtClean="0">
                <a:solidFill>
                  <a:srgbClr val="990000"/>
                </a:solidFill>
                <a:ea typeface="黑体" panose="02010609060101010101" pitchFamily="49" charset="-122"/>
              </a:rPr>
              <a:t>   * 传送方向</a:t>
            </a:r>
            <a:r>
              <a:rPr lang="en-US" altLang="zh-CN" sz="2200" dirty="0" smtClean="0">
                <a:solidFill>
                  <a:srgbClr val="990000"/>
                </a:solidFill>
                <a:ea typeface="黑体" panose="02010609060101010101" pitchFamily="49" charset="-122"/>
              </a:rPr>
              <a:t>=〉</a:t>
            </a:r>
            <a:r>
              <a:rPr lang="zh-CN" altLang="en-US" sz="2200" dirty="0" smtClean="0">
                <a:solidFill>
                  <a:srgbClr val="990000"/>
                </a:solidFill>
                <a:ea typeface="黑体" panose="02010609060101010101" pitchFamily="49" charset="-122"/>
              </a:rPr>
              <a:t>控制寄存器</a:t>
            </a:r>
          </a:p>
          <a:p>
            <a:pPr marL="1143000" lvl="2" indent="-228600">
              <a:lnSpc>
                <a:spcPct val="110000"/>
              </a:lnSpc>
              <a:spcBef>
                <a:spcPct val="10000"/>
              </a:spcBef>
              <a:buFontTx/>
              <a:buNone/>
            </a:pPr>
            <a:r>
              <a:rPr lang="zh-CN" altLang="en-US" sz="2200" dirty="0" smtClean="0">
                <a:solidFill>
                  <a:srgbClr val="990000"/>
                </a:solidFill>
                <a:ea typeface="黑体" panose="02010609060101010101" pitchFamily="49" charset="-122"/>
              </a:rPr>
              <a:t>   * 设备地址</a:t>
            </a:r>
            <a:r>
              <a:rPr lang="en-US" altLang="zh-CN" sz="2200" dirty="0" smtClean="0">
                <a:solidFill>
                  <a:srgbClr val="990000"/>
                </a:solidFill>
                <a:ea typeface="黑体" panose="02010609060101010101" pitchFamily="49" charset="-122"/>
              </a:rPr>
              <a:t>=〉</a:t>
            </a:r>
            <a:r>
              <a:rPr lang="zh-CN" altLang="en-US" sz="2200" dirty="0" smtClean="0">
                <a:solidFill>
                  <a:srgbClr val="990000"/>
                </a:solidFill>
                <a:ea typeface="黑体" panose="02010609060101010101" pitchFamily="49" charset="-122"/>
              </a:rPr>
              <a:t>设备地址寄存器</a:t>
            </a:r>
          </a:p>
          <a:p>
            <a:pPr marL="742950" lvl="1" indent="-285750">
              <a:lnSpc>
                <a:spcPct val="110000"/>
              </a:lnSpc>
              <a:spcBef>
                <a:spcPct val="10000"/>
              </a:spcBef>
            </a:pPr>
            <a:r>
              <a:rPr lang="zh-CN" altLang="en-US" sz="2200" dirty="0" smtClean="0">
                <a:solidFill>
                  <a:schemeClr val="accent2"/>
                </a:solidFill>
                <a:ea typeface="黑体" panose="02010609060101010101" pitchFamily="49" charset="-122"/>
              </a:rPr>
              <a:t>启动外设</a:t>
            </a:r>
          </a:p>
          <a:p>
            <a:pPr marL="342900" indent="-342900"/>
            <a:endParaRPr lang="zh-CN" altLang="en-US" sz="2200" dirty="0" smtClean="0">
              <a:ea typeface="黑体" panose="02010609060101010101" pitchFamily="49" charset="-122"/>
            </a:endParaRPr>
          </a:p>
        </p:txBody>
      </p:sp>
      <p:sp>
        <p:nvSpPr>
          <p:cNvPr id="295940" name="Text Box 4"/>
          <p:cNvSpPr txBox="1">
            <a:spLocks noChangeArrowheads="1"/>
          </p:cNvSpPr>
          <p:nvPr/>
        </p:nvSpPr>
        <p:spPr bwMode="auto">
          <a:xfrm>
            <a:off x="4919663" y="5762625"/>
            <a:ext cx="2076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a:ea typeface="宋体" panose="02010600030101010101" pitchFamily="2" charset="-122"/>
                <a:hlinkClick r:id="" action="ppaction://hlinkshowjump?jump=previousslide"/>
              </a:rPr>
              <a:t>BACK</a:t>
            </a:r>
            <a:endParaRPr lang="en-US" altLang="zh-CN">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1C69DBB4-A237-4C1F-B177-4344D5EEB89B}" type="slidenum">
              <a:rPr lang="zh-CN" altLang="en-US" sz="1200">
                <a:solidFill>
                  <a:srgbClr val="898989"/>
                </a:solidFill>
              </a:rPr>
              <a:pPr/>
              <a:t>74</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5939">
                                            <p:txEl>
                                              <p:pRg st="1" end="1"/>
                                            </p:txEl>
                                          </p:spTgt>
                                        </p:tgtEl>
                                        <p:attrNameLst>
                                          <p:attrName>style.visibility</p:attrName>
                                        </p:attrNameLst>
                                      </p:cBhvr>
                                      <p:to>
                                        <p:strVal val="visible"/>
                                      </p:to>
                                    </p:set>
                                    <p:animEffect transition="in" filter="checkerboard(across)">
                                      <p:cBhvr>
                                        <p:cTn id="7" dur="500"/>
                                        <p:tgtEl>
                                          <p:spTgt spid="295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5939">
                                            <p:txEl>
                                              <p:pRg st="2" end="2"/>
                                            </p:txEl>
                                          </p:spTgt>
                                        </p:tgtEl>
                                        <p:attrNameLst>
                                          <p:attrName>style.visibility</p:attrName>
                                        </p:attrNameLst>
                                      </p:cBhvr>
                                      <p:to>
                                        <p:strVal val="visible"/>
                                      </p:to>
                                    </p:set>
                                    <p:animEffect transition="in" filter="checkerboard(across)">
                                      <p:cBhvr>
                                        <p:cTn id="12" dur="500"/>
                                        <p:tgtEl>
                                          <p:spTgt spid="2959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95939">
                                            <p:txEl>
                                              <p:pRg st="4" end="4"/>
                                            </p:txEl>
                                          </p:spTgt>
                                        </p:tgtEl>
                                        <p:attrNameLst>
                                          <p:attrName>style.visibility</p:attrName>
                                        </p:attrNameLst>
                                      </p:cBhvr>
                                      <p:to>
                                        <p:strVal val="visible"/>
                                      </p:to>
                                    </p:set>
                                    <p:animEffect transition="in" filter="checkerboard(across)">
                                      <p:cBhvr>
                                        <p:cTn id="17" dur="500"/>
                                        <p:tgtEl>
                                          <p:spTgt spid="2959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95939">
                                            <p:txEl>
                                              <p:pRg st="5" end="5"/>
                                            </p:txEl>
                                          </p:spTgt>
                                        </p:tgtEl>
                                        <p:attrNameLst>
                                          <p:attrName>style.visibility</p:attrName>
                                        </p:attrNameLst>
                                      </p:cBhvr>
                                      <p:to>
                                        <p:strVal val="visible"/>
                                      </p:to>
                                    </p:set>
                                    <p:animEffect transition="in" filter="checkerboard(across)">
                                      <p:cBhvr>
                                        <p:cTn id="22" dur="500"/>
                                        <p:tgtEl>
                                          <p:spTgt spid="29593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95939">
                                            <p:txEl>
                                              <p:pRg st="6" end="6"/>
                                            </p:txEl>
                                          </p:spTgt>
                                        </p:tgtEl>
                                        <p:attrNameLst>
                                          <p:attrName>style.visibility</p:attrName>
                                        </p:attrNameLst>
                                      </p:cBhvr>
                                      <p:to>
                                        <p:strVal val="visible"/>
                                      </p:to>
                                    </p:set>
                                    <p:animEffect transition="in" filter="checkerboard(across)">
                                      <p:cBhvr>
                                        <p:cTn id="27" dur="500"/>
                                        <p:tgtEl>
                                          <p:spTgt spid="29593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95939">
                                            <p:txEl>
                                              <p:pRg st="7" end="7"/>
                                            </p:txEl>
                                          </p:spTgt>
                                        </p:tgtEl>
                                        <p:attrNameLst>
                                          <p:attrName>style.visibility</p:attrName>
                                        </p:attrNameLst>
                                      </p:cBhvr>
                                      <p:to>
                                        <p:strVal val="visible"/>
                                      </p:to>
                                    </p:set>
                                    <p:animEffect transition="in" filter="checkerboard(across)">
                                      <p:cBhvr>
                                        <p:cTn id="32" dur="500"/>
                                        <p:tgtEl>
                                          <p:spTgt spid="29593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95939">
                                            <p:txEl>
                                              <p:pRg st="8" end="8"/>
                                            </p:txEl>
                                          </p:spTgt>
                                        </p:tgtEl>
                                        <p:attrNameLst>
                                          <p:attrName>style.visibility</p:attrName>
                                        </p:attrNameLst>
                                      </p:cBhvr>
                                      <p:to>
                                        <p:strVal val="visible"/>
                                      </p:to>
                                    </p:set>
                                    <p:animEffect transition="in" filter="checkerboard(across)">
                                      <p:cBhvr>
                                        <p:cTn id="37" dur="500"/>
                                        <p:tgtEl>
                                          <p:spTgt spid="29593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95940">
                                            <p:txEl>
                                              <p:pRg st="0" end="0"/>
                                            </p:txEl>
                                          </p:spTgt>
                                        </p:tgtEl>
                                        <p:attrNameLst>
                                          <p:attrName>style.visibility</p:attrName>
                                        </p:attrNameLst>
                                      </p:cBhvr>
                                      <p:to>
                                        <p:strVal val="visible"/>
                                      </p:to>
                                    </p:set>
                                    <p:animEffect transition="in" filter="blinds(horizontal)">
                                      <p:cBhvr>
                                        <p:cTn id="42" dur="500"/>
                                        <p:tgtEl>
                                          <p:spTgt spid="2959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771525" y="85725"/>
            <a:ext cx="4598988" cy="422275"/>
          </a:xfrm>
        </p:spPr>
        <p:txBody>
          <a:bodyPr/>
          <a:lstStyle/>
          <a:p>
            <a:r>
              <a:rPr lang="en-US" altLang="zh-CN" smtClean="0">
                <a:ea typeface="宋体" panose="02010600030101010101" pitchFamily="2" charset="-122"/>
              </a:rPr>
              <a:t>DMA</a:t>
            </a:r>
            <a:r>
              <a:rPr lang="zh-CN" altLang="en-US" smtClean="0">
                <a:ea typeface="宋体" panose="02010600030101010101" pitchFamily="2" charset="-122"/>
              </a:rPr>
              <a:t>传输过程</a:t>
            </a:r>
          </a:p>
        </p:txBody>
      </p:sp>
      <p:sp>
        <p:nvSpPr>
          <p:cNvPr id="296963" name="Rectangle 3"/>
          <p:cNvSpPr>
            <a:spLocks noGrp="1" noChangeArrowheads="1"/>
          </p:cNvSpPr>
          <p:nvPr>
            <p:ph type="body" idx="1"/>
          </p:nvPr>
        </p:nvSpPr>
        <p:spPr>
          <a:xfrm>
            <a:off x="0" y="446088"/>
            <a:ext cx="8823325" cy="6027804"/>
          </a:xfrm>
        </p:spPr>
        <p:txBody>
          <a:bodyPr/>
          <a:lstStyle/>
          <a:p>
            <a:pPr marL="533400" indent="-533400">
              <a:lnSpc>
                <a:spcPct val="90000"/>
              </a:lnSpc>
              <a:buFontTx/>
              <a:buNone/>
            </a:pPr>
            <a:endParaRPr lang="zh-CN" altLang="en-US" sz="2000" dirty="0" smtClean="0">
              <a:ea typeface="宋体" panose="02010600030101010101" pitchFamily="2" charset="-122"/>
            </a:endParaRPr>
          </a:p>
          <a:p>
            <a:pPr marL="952500" lvl="1" indent="-495300">
              <a:lnSpc>
                <a:spcPct val="105000"/>
              </a:lnSpc>
              <a:buFontTx/>
              <a:buAutoNum type="arabicParenBoth"/>
            </a:pPr>
            <a:r>
              <a:rPr lang="zh-CN" altLang="en-US" sz="2000" dirty="0" smtClean="0">
                <a:ea typeface="黑体" panose="02010609060101010101" pitchFamily="49" charset="-122"/>
              </a:rPr>
              <a:t>当外设准备好数据</a:t>
            </a:r>
            <a:r>
              <a:rPr lang="en-US" altLang="zh-CN" sz="2000" dirty="0" smtClean="0">
                <a:ea typeface="黑体" panose="02010609060101010101" pitchFamily="49" charset="-122"/>
              </a:rPr>
              <a:t>(</a:t>
            </a:r>
            <a:r>
              <a:rPr lang="zh-CN" altLang="en-US" sz="2000" dirty="0" smtClean="0">
                <a:ea typeface="黑体" panose="02010609060101010101" pitchFamily="49" charset="-122"/>
              </a:rPr>
              <a:t>或准备好接收数据</a:t>
            </a:r>
            <a:r>
              <a:rPr lang="en-US" altLang="zh-CN" sz="2000" dirty="0" smtClean="0">
                <a:ea typeface="黑体" panose="02010609060101010101" pitchFamily="49" charset="-122"/>
              </a:rPr>
              <a:t>)</a:t>
            </a:r>
            <a:r>
              <a:rPr lang="zh-CN" altLang="en-US" sz="2000" dirty="0" smtClean="0">
                <a:ea typeface="黑体" panose="02010609060101010101" pitchFamily="49" charset="-122"/>
              </a:rPr>
              <a:t>时，发“</a:t>
            </a:r>
            <a:r>
              <a:rPr lang="zh-CN" altLang="en-US" sz="2000" dirty="0" smtClean="0">
                <a:solidFill>
                  <a:srgbClr val="FF0000"/>
                </a:solidFill>
                <a:ea typeface="黑体" panose="02010609060101010101" pitchFamily="49" charset="-122"/>
              </a:rPr>
              <a:t>选通</a:t>
            </a:r>
            <a:r>
              <a:rPr lang="zh-CN" altLang="en-US" sz="2000" dirty="0" smtClean="0">
                <a:ea typeface="黑体" panose="02010609060101010101" pitchFamily="49" charset="-122"/>
              </a:rPr>
              <a:t>”信号，使数据送数据缓冲寄存器，同时</a:t>
            </a:r>
            <a:r>
              <a:rPr lang="en-US" altLang="zh-CN" sz="2000" dirty="0" smtClean="0">
                <a:ea typeface="黑体" panose="02010609060101010101" pitchFamily="49" charset="-122"/>
              </a:rPr>
              <a:t>DMA</a:t>
            </a:r>
            <a:r>
              <a:rPr lang="zh-CN" altLang="en-US" sz="2000" dirty="0" smtClean="0">
                <a:ea typeface="黑体" panose="02010609060101010101" pitchFamily="49" charset="-122"/>
              </a:rPr>
              <a:t>请求触发器置“</a:t>
            </a:r>
            <a:r>
              <a:rPr lang="en-US" altLang="zh-CN" sz="2000" dirty="0" smtClean="0">
                <a:ea typeface="黑体" panose="02010609060101010101" pitchFamily="49" charset="-122"/>
              </a:rPr>
              <a:t>1”</a:t>
            </a:r>
            <a:r>
              <a:rPr lang="zh-CN" altLang="en-US" sz="2000" dirty="0" smtClean="0">
                <a:ea typeface="黑体" panose="02010609060101010101" pitchFamily="49" charset="-122"/>
              </a:rPr>
              <a:t>。</a:t>
            </a:r>
          </a:p>
          <a:p>
            <a:pPr marL="952500" lvl="1" indent="-495300">
              <a:lnSpc>
                <a:spcPct val="105000"/>
              </a:lnSpc>
              <a:buFontTx/>
              <a:buAutoNum type="arabicParenBoth"/>
            </a:pPr>
            <a:r>
              <a:rPr lang="en-US" altLang="zh-CN" sz="2000" dirty="0" smtClean="0">
                <a:ea typeface="黑体" panose="02010609060101010101" pitchFamily="49" charset="-122"/>
              </a:rPr>
              <a:t>DMA</a:t>
            </a:r>
            <a:r>
              <a:rPr lang="zh-CN" altLang="en-US" sz="2000" dirty="0" smtClean="0">
                <a:ea typeface="黑体" panose="02010609060101010101" pitchFamily="49" charset="-122"/>
              </a:rPr>
              <a:t>请求触发器向控制</a:t>
            </a:r>
            <a:r>
              <a:rPr lang="en-US" altLang="zh-CN" sz="2000" dirty="0" smtClean="0">
                <a:ea typeface="黑体" panose="02010609060101010101" pitchFamily="49" charset="-122"/>
              </a:rPr>
              <a:t>/</a:t>
            </a:r>
            <a:r>
              <a:rPr lang="zh-CN" altLang="en-US" sz="2000" dirty="0" smtClean="0">
                <a:ea typeface="黑体" panose="02010609060101010101" pitchFamily="49" charset="-122"/>
              </a:rPr>
              <a:t>状态端口发“</a:t>
            </a:r>
            <a:r>
              <a:rPr lang="en-US" altLang="zh-CN" sz="2000" dirty="0" smtClean="0">
                <a:ea typeface="黑体" panose="02010609060101010101" pitchFamily="49" charset="-122"/>
              </a:rPr>
              <a:t>Ready”</a:t>
            </a:r>
            <a:r>
              <a:rPr lang="zh-CN" altLang="en-US" sz="2000" dirty="0" smtClean="0">
                <a:ea typeface="黑体" panose="02010609060101010101" pitchFamily="49" charset="-122"/>
              </a:rPr>
              <a:t>信号，同时向</a:t>
            </a:r>
            <a:r>
              <a:rPr lang="en-US" altLang="zh-CN" sz="2000" dirty="0" smtClean="0">
                <a:ea typeface="黑体" panose="02010609060101010101" pitchFamily="49" charset="-122"/>
              </a:rPr>
              <a:t>DMA</a:t>
            </a:r>
            <a:r>
              <a:rPr lang="zh-CN" altLang="en-US" sz="2000" dirty="0" smtClean="0">
                <a:ea typeface="黑体" panose="02010609060101010101" pitchFamily="49" charset="-122"/>
              </a:rPr>
              <a:t>控制器发“</a:t>
            </a:r>
            <a:r>
              <a:rPr lang="en-US" altLang="zh-CN" sz="2000" dirty="0" smtClean="0">
                <a:solidFill>
                  <a:srgbClr val="FF0000"/>
                </a:solidFill>
                <a:ea typeface="黑体" panose="02010609060101010101" pitchFamily="49" charset="-122"/>
              </a:rPr>
              <a:t>DMA</a:t>
            </a:r>
            <a:r>
              <a:rPr lang="zh-CN" altLang="en-US" sz="2000" dirty="0" smtClean="0">
                <a:solidFill>
                  <a:srgbClr val="FF0000"/>
                </a:solidFill>
                <a:ea typeface="黑体" panose="02010609060101010101" pitchFamily="49" charset="-122"/>
              </a:rPr>
              <a:t>请求</a:t>
            </a:r>
            <a:r>
              <a:rPr lang="zh-CN" altLang="en-US" sz="2000" dirty="0" smtClean="0">
                <a:ea typeface="黑体" panose="02010609060101010101" pitchFamily="49" charset="-122"/>
              </a:rPr>
              <a:t>”信号。</a:t>
            </a:r>
          </a:p>
          <a:p>
            <a:pPr marL="952500" lvl="1" indent="-495300">
              <a:lnSpc>
                <a:spcPct val="105000"/>
              </a:lnSpc>
              <a:buFontTx/>
              <a:buAutoNum type="arabicParenBoth"/>
            </a:pPr>
            <a:r>
              <a:rPr lang="en-US" altLang="zh-CN" sz="2000" dirty="0" smtClean="0">
                <a:ea typeface="黑体" panose="02010609060101010101" pitchFamily="49" charset="-122"/>
              </a:rPr>
              <a:t>DMA</a:t>
            </a:r>
            <a:r>
              <a:rPr lang="zh-CN" altLang="en-US" sz="2000" dirty="0" smtClean="0">
                <a:ea typeface="黑体" panose="02010609060101010101" pitchFamily="49" charset="-122"/>
              </a:rPr>
              <a:t>控制器向</a:t>
            </a:r>
            <a:r>
              <a:rPr lang="en-US" altLang="zh-CN" sz="2000" dirty="0" smtClean="0">
                <a:ea typeface="黑体" panose="02010609060101010101" pitchFamily="49" charset="-122"/>
              </a:rPr>
              <a:t>CPU</a:t>
            </a:r>
            <a:r>
              <a:rPr lang="zh-CN" altLang="en-US" sz="2000" dirty="0" smtClean="0">
                <a:ea typeface="黑体" panose="02010609060101010101" pitchFamily="49" charset="-122"/>
              </a:rPr>
              <a:t>发“</a:t>
            </a:r>
            <a:r>
              <a:rPr lang="zh-CN" altLang="en-US" sz="2000" dirty="0" smtClean="0">
                <a:solidFill>
                  <a:srgbClr val="FF0000"/>
                </a:solidFill>
                <a:ea typeface="黑体" panose="02010609060101010101" pitchFamily="49" charset="-122"/>
              </a:rPr>
              <a:t>总线请求</a:t>
            </a:r>
            <a:r>
              <a:rPr lang="zh-CN" altLang="en-US" sz="2000" dirty="0" smtClean="0">
                <a:ea typeface="黑体" panose="02010609060101010101" pitchFamily="49" charset="-122"/>
              </a:rPr>
              <a:t>”信号。</a:t>
            </a:r>
          </a:p>
          <a:p>
            <a:pPr marL="952500" lvl="1" indent="-495300">
              <a:lnSpc>
                <a:spcPct val="105000"/>
              </a:lnSpc>
              <a:buFontTx/>
              <a:buAutoNum type="arabicParenBoth"/>
            </a:pPr>
            <a:r>
              <a:rPr lang="en-US" altLang="zh-CN" sz="2000" dirty="0" smtClean="0">
                <a:ea typeface="黑体" panose="02010609060101010101" pitchFamily="49" charset="-122"/>
              </a:rPr>
              <a:t>CPU</a:t>
            </a:r>
            <a:r>
              <a:rPr lang="zh-CN" altLang="en-US" sz="2000" dirty="0" smtClean="0">
                <a:ea typeface="黑体" panose="02010609060101010101" pitchFamily="49" charset="-122"/>
              </a:rPr>
              <a:t>完成现行机器周期后，发出“</a:t>
            </a:r>
            <a:r>
              <a:rPr lang="zh-CN" altLang="en-US" sz="2000" dirty="0" smtClean="0">
                <a:solidFill>
                  <a:srgbClr val="FF0000"/>
                </a:solidFill>
                <a:ea typeface="黑体" panose="02010609060101010101" pitchFamily="49" charset="-122"/>
              </a:rPr>
              <a:t>总线响应</a:t>
            </a:r>
            <a:r>
              <a:rPr lang="zh-CN" altLang="en-US" sz="2000" dirty="0" smtClean="0">
                <a:ea typeface="黑体" panose="02010609060101010101" pitchFamily="49" charset="-122"/>
              </a:rPr>
              <a:t>”信号。</a:t>
            </a:r>
            <a:endParaRPr lang="en-US" altLang="zh-CN" sz="2000" dirty="0" smtClean="0">
              <a:ea typeface="黑体" panose="02010609060101010101" pitchFamily="49" charset="-122"/>
            </a:endParaRPr>
          </a:p>
          <a:p>
            <a:pPr marL="952500" lvl="1" indent="-495300">
              <a:lnSpc>
                <a:spcPct val="105000"/>
              </a:lnSpc>
              <a:buFontTx/>
              <a:buAutoNum type="arabicParenBoth"/>
            </a:pPr>
            <a:r>
              <a:rPr lang="en-US" altLang="zh-CN" sz="2000" dirty="0" smtClean="0">
                <a:ea typeface="黑体" panose="02010609060101010101" pitchFamily="49" charset="-122"/>
              </a:rPr>
              <a:t>DMA</a:t>
            </a:r>
            <a:r>
              <a:rPr lang="zh-CN" altLang="en-US" sz="2000" dirty="0" smtClean="0">
                <a:ea typeface="黑体" panose="02010609060101010101" pitchFamily="49" charset="-122"/>
              </a:rPr>
              <a:t>控制器向</a:t>
            </a:r>
            <a:r>
              <a:rPr lang="en-US" altLang="zh-CN" sz="2000" dirty="0" smtClean="0">
                <a:ea typeface="黑体" panose="02010609060101010101" pitchFamily="49" charset="-122"/>
              </a:rPr>
              <a:t>I/O</a:t>
            </a:r>
            <a:r>
              <a:rPr lang="zh-CN" altLang="en-US" sz="2000" dirty="0" smtClean="0">
                <a:ea typeface="黑体" panose="02010609060101010101" pitchFamily="49" charset="-122"/>
              </a:rPr>
              <a:t>接口发“</a:t>
            </a:r>
            <a:r>
              <a:rPr lang="en-US" altLang="zh-CN" sz="2000" dirty="0" smtClean="0">
                <a:solidFill>
                  <a:srgbClr val="FF0000"/>
                </a:solidFill>
                <a:ea typeface="黑体" panose="02010609060101010101" pitchFamily="49" charset="-122"/>
              </a:rPr>
              <a:t>DMA</a:t>
            </a:r>
            <a:r>
              <a:rPr lang="zh-CN" altLang="en-US" sz="2000" dirty="0" smtClean="0">
                <a:solidFill>
                  <a:srgbClr val="FF0000"/>
                </a:solidFill>
                <a:ea typeface="黑体" panose="02010609060101010101" pitchFamily="49" charset="-122"/>
              </a:rPr>
              <a:t>响应</a:t>
            </a:r>
            <a:r>
              <a:rPr lang="zh-CN" altLang="en-US" sz="2000" dirty="0" smtClean="0">
                <a:ea typeface="黑体" panose="02010609060101010101" pitchFamily="49" charset="-122"/>
              </a:rPr>
              <a:t>”信号，使</a:t>
            </a:r>
            <a:r>
              <a:rPr lang="en-US" altLang="zh-CN" sz="2000" dirty="0" smtClean="0">
                <a:ea typeface="黑体" panose="02010609060101010101" pitchFamily="49" charset="-122"/>
              </a:rPr>
              <a:t>DMA</a:t>
            </a:r>
            <a:r>
              <a:rPr lang="zh-CN" altLang="en-US" sz="2000" dirty="0" smtClean="0">
                <a:ea typeface="黑体" panose="02010609060101010101" pitchFamily="49" charset="-122"/>
              </a:rPr>
              <a:t>请求触发器复位。此时，</a:t>
            </a:r>
            <a:r>
              <a:rPr lang="en-US" altLang="zh-CN" sz="2000" dirty="0" smtClean="0">
                <a:ea typeface="黑体" panose="02010609060101010101" pitchFamily="49" charset="-122"/>
              </a:rPr>
              <a:t>CPU</a:t>
            </a:r>
            <a:r>
              <a:rPr lang="zh-CN" altLang="en-US" sz="2000" dirty="0" smtClean="0">
                <a:ea typeface="黑体" panose="02010609060101010101" pitchFamily="49" charset="-122"/>
              </a:rPr>
              <a:t>浮动它的总线，让出总线控制权，由</a:t>
            </a:r>
            <a:r>
              <a:rPr lang="en-US" altLang="zh-CN" sz="2000" dirty="0" smtClean="0">
                <a:ea typeface="黑体" panose="02010609060101010101" pitchFamily="49" charset="-122"/>
              </a:rPr>
              <a:t>DMA</a:t>
            </a:r>
            <a:r>
              <a:rPr lang="zh-CN" altLang="en-US" sz="2000" dirty="0" smtClean="0">
                <a:ea typeface="黑体" panose="02010609060101010101" pitchFamily="49" charset="-122"/>
              </a:rPr>
              <a:t>控制器控制总线。</a:t>
            </a:r>
          </a:p>
          <a:p>
            <a:pPr marL="952500" lvl="1" indent="-495300">
              <a:lnSpc>
                <a:spcPct val="105000"/>
              </a:lnSpc>
              <a:buFontTx/>
              <a:buAutoNum type="arabicParenBoth"/>
            </a:pPr>
            <a:r>
              <a:rPr lang="en-US" altLang="zh-CN" sz="2000" dirty="0" smtClean="0">
                <a:ea typeface="黑体" panose="02010609060101010101" pitchFamily="49" charset="-122"/>
              </a:rPr>
              <a:t>DMA</a:t>
            </a:r>
            <a:r>
              <a:rPr lang="zh-CN" altLang="en-US" sz="2000" dirty="0" smtClean="0">
                <a:ea typeface="黑体" panose="02010609060101010101" pitchFamily="49" charset="-122"/>
              </a:rPr>
              <a:t>控制器给出</a:t>
            </a:r>
            <a:r>
              <a:rPr lang="zh-CN" altLang="en-US" sz="2000" dirty="0" smtClean="0">
                <a:solidFill>
                  <a:srgbClr val="FF0000"/>
                </a:solidFill>
                <a:ea typeface="黑体" panose="02010609060101010101" pitchFamily="49" charset="-122"/>
              </a:rPr>
              <a:t>内存地址</a:t>
            </a:r>
            <a:r>
              <a:rPr lang="zh-CN" altLang="en-US" sz="2000" dirty="0" smtClean="0">
                <a:ea typeface="黑体" panose="02010609060101010101" pitchFamily="49" charset="-122"/>
              </a:rPr>
              <a:t>，并在其读</a:t>
            </a:r>
            <a:r>
              <a:rPr lang="en-US" altLang="zh-CN" sz="2000" dirty="0" smtClean="0">
                <a:ea typeface="黑体" panose="02010609060101010101" pitchFamily="49" charset="-122"/>
              </a:rPr>
              <a:t>/</a:t>
            </a:r>
            <a:r>
              <a:rPr lang="zh-CN" altLang="en-US" sz="2000" dirty="0" smtClean="0">
                <a:ea typeface="黑体" panose="02010609060101010101" pitchFamily="49" charset="-122"/>
              </a:rPr>
              <a:t>写线上发出“</a:t>
            </a:r>
            <a:r>
              <a:rPr lang="zh-CN" altLang="en-US" sz="2000" dirty="0" smtClean="0">
                <a:solidFill>
                  <a:srgbClr val="FF0000"/>
                </a:solidFill>
                <a:ea typeface="黑体" panose="02010609060101010101" pitchFamily="49" charset="-122"/>
              </a:rPr>
              <a:t>读</a:t>
            </a:r>
            <a:r>
              <a:rPr lang="zh-CN" altLang="en-US" sz="2000" dirty="0" smtClean="0">
                <a:ea typeface="黑体" panose="02010609060101010101" pitchFamily="49" charset="-122"/>
              </a:rPr>
              <a:t>”或“</a:t>
            </a:r>
            <a:r>
              <a:rPr lang="zh-CN" altLang="en-US" sz="2000" dirty="0" smtClean="0">
                <a:solidFill>
                  <a:srgbClr val="FF0000"/>
                </a:solidFill>
                <a:ea typeface="黑体" panose="02010609060101010101" pitchFamily="49" charset="-122"/>
              </a:rPr>
              <a:t>写</a:t>
            </a:r>
            <a:r>
              <a:rPr lang="zh-CN" altLang="en-US" sz="2000" dirty="0" smtClean="0">
                <a:ea typeface="黑体" panose="02010609060101010101" pitchFamily="49" charset="-122"/>
              </a:rPr>
              <a:t>”命令，随后在数据总线上给出数据。</a:t>
            </a:r>
          </a:p>
          <a:p>
            <a:pPr marL="952500" lvl="1" indent="-495300">
              <a:lnSpc>
                <a:spcPct val="105000"/>
              </a:lnSpc>
              <a:buFontTx/>
              <a:buAutoNum type="arabicParenBoth"/>
            </a:pPr>
            <a:r>
              <a:rPr lang="zh-CN" altLang="en-US" sz="2000" dirty="0" smtClean="0">
                <a:ea typeface="黑体" panose="02010609060101010101" pitchFamily="49" charset="-122"/>
              </a:rPr>
              <a:t>根据读写命令，将数据总线上的数据写入存储器中，或写入数据端口，并进行主存地址增量，计数值减</a:t>
            </a:r>
            <a:r>
              <a:rPr lang="en-US" altLang="zh-CN" sz="2000" dirty="0" smtClean="0">
                <a:ea typeface="黑体" panose="02010609060101010101" pitchFamily="49" charset="-122"/>
              </a:rPr>
              <a:t>1</a:t>
            </a:r>
            <a:r>
              <a:rPr lang="zh-CN" altLang="en-US" sz="2000" dirty="0" smtClean="0">
                <a:ea typeface="黑体" panose="02010609060101010101" pitchFamily="49" charset="-122"/>
              </a:rPr>
              <a:t>，</a:t>
            </a:r>
          </a:p>
          <a:p>
            <a:pPr marL="952500" lvl="1" indent="-495300">
              <a:lnSpc>
                <a:spcPct val="105000"/>
              </a:lnSpc>
              <a:buFontTx/>
              <a:buNone/>
            </a:pPr>
            <a:r>
              <a:rPr lang="zh-CN" altLang="en-US" sz="2000" dirty="0" smtClean="0">
                <a:ea typeface="黑体" panose="02010609060101010101" pitchFamily="49" charset="-122"/>
              </a:rPr>
              <a:t>        </a:t>
            </a:r>
            <a:r>
              <a:rPr lang="zh-CN" altLang="en-US" sz="2000" dirty="0" smtClean="0">
                <a:solidFill>
                  <a:srgbClr val="FF0000"/>
                </a:solidFill>
                <a:ea typeface="黑体" panose="02010609060101010101" pitchFamily="49" charset="-122"/>
              </a:rPr>
              <a:t>若采用“</a:t>
            </a:r>
            <a:r>
              <a:rPr lang="en-US" altLang="zh-CN" sz="2000" dirty="0" smtClean="0">
                <a:solidFill>
                  <a:srgbClr val="FF0000"/>
                </a:solidFill>
                <a:ea typeface="黑体" panose="02010609060101010101" pitchFamily="49" charset="-122"/>
              </a:rPr>
              <a:t>CPU</a:t>
            </a:r>
            <a:r>
              <a:rPr lang="zh-CN" altLang="en-US" sz="2000" dirty="0" smtClean="0">
                <a:solidFill>
                  <a:srgbClr val="FF0000"/>
                </a:solidFill>
                <a:ea typeface="黑体" panose="02010609060101010101" pitchFamily="49" charset="-122"/>
              </a:rPr>
              <a:t>停止法”，则循环第</a:t>
            </a:r>
            <a:r>
              <a:rPr lang="en-US" altLang="zh-CN" sz="2000" dirty="0" smtClean="0">
                <a:solidFill>
                  <a:srgbClr val="FF0000"/>
                </a:solidFill>
                <a:ea typeface="黑体" panose="02010609060101010101" pitchFamily="49" charset="-122"/>
              </a:rPr>
              <a:t>6~7</a:t>
            </a:r>
            <a:r>
              <a:rPr lang="zh-CN" altLang="en-US" sz="2000" dirty="0" smtClean="0">
                <a:solidFill>
                  <a:srgbClr val="FF0000"/>
                </a:solidFill>
                <a:ea typeface="黑体" panose="02010609060101010101" pitchFamily="49" charset="-122"/>
              </a:rPr>
              <a:t>步，直到计数值为“</a:t>
            </a:r>
            <a:r>
              <a:rPr lang="en-US" altLang="zh-CN" sz="2000" dirty="0" smtClean="0">
                <a:solidFill>
                  <a:srgbClr val="FF0000"/>
                </a:solidFill>
                <a:ea typeface="黑体" panose="02010609060101010101" pitchFamily="49" charset="-122"/>
              </a:rPr>
              <a:t>0”</a:t>
            </a:r>
            <a:r>
              <a:rPr lang="zh-CN" altLang="en-US" sz="2000" dirty="0" smtClean="0">
                <a:solidFill>
                  <a:srgbClr val="FF0000"/>
                </a:solidFill>
                <a:ea typeface="黑体" panose="02010609060101010101" pitchFamily="49" charset="-122"/>
              </a:rPr>
              <a:t>。</a:t>
            </a:r>
          </a:p>
          <a:p>
            <a:pPr marL="952500" lvl="1" indent="-495300">
              <a:lnSpc>
                <a:spcPct val="105000"/>
              </a:lnSpc>
              <a:buFontTx/>
              <a:buNone/>
            </a:pPr>
            <a:r>
              <a:rPr lang="zh-CN" altLang="en-US" sz="2000" dirty="0" smtClean="0">
                <a:ea typeface="黑体" panose="02010609060101010101" pitchFamily="49" charset="-122"/>
              </a:rPr>
              <a:t>        </a:t>
            </a:r>
            <a:r>
              <a:rPr lang="zh-CN" altLang="en-US" sz="2000" dirty="0" smtClean="0">
                <a:solidFill>
                  <a:srgbClr val="FF0000"/>
                </a:solidFill>
                <a:ea typeface="黑体" panose="02010609060101010101" pitchFamily="49" charset="-122"/>
              </a:rPr>
              <a:t>若采用“周期挪用法”，则释放总线（下次数据传送时再按过程</a:t>
            </a:r>
            <a:r>
              <a:rPr lang="en-US" altLang="zh-CN" sz="2000" dirty="0" smtClean="0">
                <a:solidFill>
                  <a:srgbClr val="FF0000"/>
                </a:solidFill>
                <a:ea typeface="黑体" panose="02010609060101010101" pitchFamily="49" charset="-122"/>
              </a:rPr>
              <a:t>(1)</a:t>
            </a:r>
            <a:r>
              <a:rPr lang="zh-CN" altLang="en-US" sz="2000" dirty="0" smtClean="0">
                <a:solidFill>
                  <a:srgbClr val="FF0000"/>
                </a:solidFill>
                <a:ea typeface="黑体" panose="02010609060101010101" pitchFamily="49" charset="-122"/>
              </a:rPr>
              <a:t>到</a:t>
            </a:r>
            <a:r>
              <a:rPr lang="en-US" altLang="zh-CN" sz="2000" dirty="0" smtClean="0">
                <a:solidFill>
                  <a:srgbClr val="FF0000"/>
                </a:solidFill>
                <a:ea typeface="黑体" panose="02010609060101010101" pitchFamily="49" charset="-122"/>
              </a:rPr>
              <a:t>(6)</a:t>
            </a:r>
            <a:r>
              <a:rPr lang="zh-CN" altLang="en-US" sz="2000" dirty="0" smtClean="0">
                <a:solidFill>
                  <a:srgbClr val="FF0000"/>
                </a:solidFill>
                <a:ea typeface="黑体" panose="02010609060101010101" pitchFamily="49" charset="-122"/>
              </a:rPr>
              <a:t>进行）。</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2E9E546E-68D9-479E-8CF8-F4A6C4D6C914}" type="slidenum">
              <a:rPr lang="zh-CN" altLang="en-US" sz="1200">
                <a:solidFill>
                  <a:srgbClr val="898989"/>
                </a:solidFill>
              </a:rPr>
              <a:pPr/>
              <a:t>75</a:t>
            </a:fld>
            <a:endParaRPr lang="zh-CN" altLang="en-US" sz="1200">
              <a:solidFill>
                <a:srgbClr val="898989"/>
              </a:solidFill>
            </a:endParaRPr>
          </a:p>
        </p:txBody>
      </p:sp>
      <p:sp>
        <p:nvSpPr>
          <p:cNvPr id="6" name="Text Box 4"/>
          <p:cNvSpPr txBox="1">
            <a:spLocks noChangeArrowheads="1"/>
          </p:cNvSpPr>
          <p:nvPr/>
        </p:nvSpPr>
        <p:spPr bwMode="auto">
          <a:xfrm>
            <a:off x="6585769" y="1104259"/>
            <a:ext cx="1001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dirty="0">
                <a:ea typeface="宋体" panose="02010600030101010101" pitchFamily="2" charset="-122"/>
                <a:hlinkClick r:id="rId2" action="ppaction://hlinksldjump"/>
              </a:rPr>
              <a:t>SKIP</a:t>
            </a:r>
            <a:endParaRPr lang="en-US" altLang="zh-CN" dirty="0">
              <a:ea typeface="宋体" panose="02010600030101010101" pitchFamily="2" charset="-122"/>
            </a:endParaRPr>
          </a:p>
        </p:txBody>
      </p:sp>
      <p:sp>
        <p:nvSpPr>
          <p:cNvPr id="7" name="Text Box 4"/>
          <p:cNvSpPr txBox="1">
            <a:spLocks noChangeArrowheads="1"/>
          </p:cNvSpPr>
          <p:nvPr/>
        </p:nvSpPr>
        <p:spPr bwMode="auto">
          <a:xfrm>
            <a:off x="3910831" y="1788331"/>
            <a:ext cx="1001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dirty="0">
                <a:ea typeface="宋体" panose="02010600030101010101" pitchFamily="2" charset="-122"/>
                <a:hlinkClick r:id="rId2" action="ppaction://hlinksldjump"/>
              </a:rPr>
              <a:t>SKIP</a:t>
            </a:r>
            <a:endParaRPr lang="en-US" altLang="zh-CN" dirty="0">
              <a:ea typeface="宋体" panose="02010600030101010101" pitchFamily="2" charset="-122"/>
            </a:endParaRPr>
          </a:p>
        </p:txBody>
      </p:sp>
      <p:sp>
        <p:nvSpPr>
          <p:cNvPr id="8" name="Text Box 4"/>
          <p:cNvSpPr txBox="1">
            <a:spLocks noChangeArrowheads="1"/>
          </p:cNvSpPr>
          <p:nvPr/>
        </p:nvSpPr>
        <p:spPr bwMode="auto">
          <a:xfrm>
            <a:off x="5732206" y="2161125"/>
            <a:ext cx="1001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dirty="0">
                <a:ea typeface="宋体" panose="02010600030101010101" pitchFamily="2" charset="-122"/>
                <a:hlinkClick r:id="rId2" action="ppaction://hlinksldjump"/>
              </a:rPr>
              <a:t>SKIP</a:t>
            </a:r>
            <a:endParaRPr lang="en-US" altLang="zh-CN" dirty="0">
              <a:ea typeface="宋体" panose="02010600030101010101" pitchFamily="2" charset="-122"/>
            </a:endParaRPr>
          </a:p>
        </p:txBody>
      </p:sp>
      <p:sp>
        <p:nvSpPr>
          <p:cNvPr id="9" name="Text Box 4"/>
          <p:cNvSpPr txBox="1">
            <a:spLocks noChangeArrowheads="1"/>
          </p:cNvSpPr>
          <p:nvPr/>
        </p:nvSpPr>
        <p:spPr bwMode="auto">
          <a:xfrm>
            <a:off x="6918223" y="2523796"/>
            <a:ext cx="1001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dirty="0">
                <a:ea typeface="宋体" panose="02010600030101010101" pitchFamily="2" charset="-122"/>
                <a:hlinkClick r:id="rId2" action="ppaction://hlinksldjump"/>
              </a:rPr>
              <a:t>SKIP</a:t>
            </a:r>
            <a:endParaRPr lang="en-US" altLang="zh-CN" dirty="0">
              <a:ea typeface="宋体" panose="02010600030101010101" pitchFamily="2" charset="-122"/>
            </a:endParaRPr>
          </a:p>
        </p:txBody>
      </p:sp>
      <p:sp>
        <p:nvSpPr>
          <p:cNvPr id="10" name="Text Box 4"/>
          <p:cNvSpPr txBox="1">
            <a:spLocks noChangeArrowheads="1"/>
          </p:cNvSpPr>
          <p:nvPr/>
        </p:nvSpPr>
        <p:spPr bwMode="auto">
          <a:xfrm>
            <a:off x="1834945" y="3626963"/>
            <a:ext cx="1001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dirty="0">
                <a:ea typeface="宋体" panose="02010600030101010101" pitchFamily="2" charset="-122"/>
                <a:hlinkClick r:id="rId2" action="ppaction://hlinksldjump"/>
              </a:rPr>
              <a:t>SKIP</a:t>
            </a:r>
            <a:endParaRPr lang="en-US" altLang="zh-CN" dirty="0">
              <a:ea typeface="宋体" panose="02010600030101010101" pitchFamily="2" charset="-122"/>
            </a:endParaRPr>
          </a:p>
        </p:txBody>
      </p:sp>
      <p:sp>
        <p:nvSpPr>
          <p:cNvPr id="11" name="Text Box 4"/>
          <p:cNvSpPr txBox="1">
            <a:spLocks noChangeArrowheads="1"/>
          </p:cNvSpPr>
          <p:nvPr/>
        </p:nvSpPr>
        <p:spPr bwMode="auto">
          <a:xfrm>
            <a:off x="4869682" y="4304258"/>
            <a:ext cx="1001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dirty="0">
                <a:ea typeface="宋体" panose="02010600030101010101" pitchFamily="2" charset="-122"/>
                <a:hlinkClick r:id="rId2" action="ppaction://hlinksldjump"/>
              </a:rPr>
              <a:t>SKIP</a:t>
            </a:r>
            <a:endParaRPr lang="en-US" altLang="zh-CN" dirty="0">
              <a:ea typeface="宋体" panose="02010600030101010101" pitchFamily="2" charset="-122"/>
            </a:endParaRPr>
          </a:p>
        </p:txBody>
      </p:sp>
      <p:sp>
        <p:nvSpPr>
          <p:cNvPr id="12" name="Text Box 4"/>
          <p:cNvSpPr txBox="1">
            <a:spLocks noChangeArrowheads="1"/>
          </p:cNvSpPr>
          <p:nvPr/>
        </p:nvSpPr>
        <p:spPr bwMode="auto">
          <a:xfrm>
            <a:off x="5231375" y="5003175"/>
            <a:ext cx="1001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dirty="0">
                <a:ea typeface="宋体" panose="02010600030101010101" pitchFamily="2" charset="-122"/>
                <a:hlinkClick r:id="rId2" action="ppaction://hlinksldjump"/>
              </a:rPr>
              <a:t>SKIP</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63">
                                            <p:txEl>
                                              <p:pRg st="1" end="1"/>
                                            </p:txEl>
                                          </p:spTgt>
                                        </p:tgtEl>
                                        <p:attrNameLst>
                                          <p:attrName>style.visibility</p:attrName>
                                        </p:attrNameLst>
                                      </p:cBhvr>
                                      <p:to>
                                        <p:strVal val="visible"/>
                                      </p:to>
                                    </p:set>
                                    <p:animEffect transition="in" filter="blinds(horizontal)">
                                      <p:cBhvr>
                                        <p:cTn id="7" dur="500"/>
                                        <p:tgtEl>
                                          <p:spTgt spid="296963">
                                            <p:txEl>
                                              <p:pRg st="1" end="1"/>
                                            </p:txEl>
                                          </p:spTgt>
                                        </p:tgtEl>
                                      </p:cBhvr>
                                    </p:animEffect>
                                  </p:childTnLst>
                                  <p:subTnLst>
                                    <p:animClr clrSpc="rgb" dir="cw">
                                      <p:cBhvr override="childStyle">
                                        <p:cTn dur="1" fill="hold" display="0" masterRel="nextClick" afterEffect="1"/>
                                        <p:tgtEl>
                                          <p:spTgt spid="296963">
                                            <p:txEl>
                                              <p:pRg st="1" end="1"/>
                                            </p:txEl>
                                          </p:spTgt>
                                        </p:tgtEl>
                                        <p:attrNameLst>
                                          <p:attrName>ppt_c</p:attrName>
                                        </p:attrNameLst>
                                      </p:cBhvr>
                                      <p:to>
                                        <a:srgbClr val="3399FF"/>
                                      </p:to>
                                    </p:animClr>
                                  </p:sub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96963">
                                            <p:txEl>
                                              <p:pRg st="2" end="2"/>
                                            </p:txEl>
                                          </p:spTgt>
                                        </p:tgtEl>
                                        <p:attrNameLst>
                                          <p:attrName>style.visibility</p:attrName>
                                        </p:attrNameLst>
                                      </p:cBhvr>
                                      <p:to>
                                        <p:strVal val="visible"/>
                                      </p:to>
                                    </p:set>
                                    <p:animEffect transition="in" filter="blinds(horizontal)">
                                      <p:cBhvr>
                                        <p:cTn id="15" dur="500"/>
                                        <p:tgtEl>
                                          <p:spTgt spid="296963">
                                            <p:txEl>
                                              <p:pRg st="2" end="2"/>
                                            </p:txEl>
                                          </p:spTgt>
                                        </p:tgtEl>
                                      </p:cBhvr>
                                    </p:animEffect>
                                  </p:childTnLst>
                                  <p:subTnLst>
                                    <p:animClr clrSpc="rgb" dir="cw">
                                      <p:cBhvr override="childStyle">
                                        <p:cTn dur="1" fill="hold" display="0" masterRel="nextClick" afterEffect="1"/>
                                        <p:tgtEl>
                                          <p:spTgt spid="296963">
                                            <p:txEl>
                                              <p:pRg st="2" end="2"/>
                                            </p:txEl>
                                          </p:spTgt>
                                        </p:tgtEl>
                                        <p:attrNameLst>
                                          <p:attrName>ppt_c</p:attrName>
                                        </p:attrNameLst>
                                      </p:cBhvr>
                                      <p:to>
                                        <a:srgbClr val="3399FF"/>
                                      </p:to>
                                    </p:animClr>
                                  </p:sub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6963">
                                            <p:txEl>
                                              <p:pRg st="3" end="3"/>
                                            </p:txEl>
                                          </p:spTgt>
                                        </p:tgtEl>
                                        <p:attrNameLst>
                                          <p:attrName>style.visibility</p:attrName>
                                        </p:attrNameLst>
                                      </p:cBhvr>
                                      <p:to>
                                        <p:strVal val="visible"/>
                                      </p:to>
                                    </p:set>
                                    <p:animEffect transition="in" filter="blinds(horizontal)">
                                      <p:cBhvr>
                                        <p:cTn id="23" dur="500"/>
                                        <p:tgtEl>
                                          <p:spTgt spid="296963">
                                            <p:txEl>
                                              <p:pRg st="3" end="3"/>
                                            </p:txEl>
                                          </p:spTgt>
                                        </p:tgtEl>
                                      </p:cBhvr>
                                    </p:animEffect>
                                  </p:childTnLst>
                                  <p:subTnLst>
                                    <p:animClr clrSpc="rgb" dir="cw">
                                      <p:cBhvr override="childStyle">
                                        <p:cTn dur="1" fill="hold" display="0" masterRel="nextClick" afterEffect="1"/>
                                        <p:tgtEl>
                                          <p:spTgt spid="296963">
                                            <p:txEl>
                                              <p:pRg st="3" end="3"/>
                                            </p:txEl>
                                          </p:spTgt>
                                        </p:tgtEl>
                                        <p:attrNameLst>
                                          <p:attrName>ppt_c</p:attrName>
                                        </p:attrNameLst>
                                      </p:cBhvr>
                                      <p:to>
                                        <a:srgbClr val="3399FF"/>
                                      </p:to>
                                    </p:animClr>
                                  </p:sub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96963">
                                            <p:txEl>
                                              <p:pRg st="4" end="4"/>
                                            </p:txEl>
                                          </p:spTgt>
                                        </p:tgtEl>
                                        <p:attrNameLst>
                                          <p:attrName>style.visibility</p:attrName>
                                        </p:attrNameLst>
                                      </p:cBhvr>
                                      <p:to>
                                        <p:strVal val="visible"/>
                                      </p:to>
                                    </p:set>
                                    <p:animEffect transition="in" filter="blinds(horizontal)">
                                      <p:cBhvr>
                                        <p:cTn id="31" dur="500"/>
                                        <p:tgtEl>
                                          <p:spTgt spid="296963">
                                            <p:txEl>
                                              <p:pRg st="4" end="4"/>
                                            </p:txEl>
                                          </p:spTgt>
                                        </p:tgtEl>
                                      </p:cBhvr>
                                    </p:animEffect>
                                  </p:childTnLst>
                                  <p:subTnLst>
                                    <p:animClr clrSpc="rgb" dir="cw">
                                      <p:cBhvr override="childStyle">
                                        <p:cTn dur="1" fill="hold" display="0" masterRel="nextClick" afterEffect="1"/>
                                        <p:tgtEl>
                                          <p:spTgt spid="296963">
                                            <p:txEl>
                                              <p:pRg st="4" end="4"/>
                                            </p:txEl>
                                          </p:spTgt>
                                        </p:tgtEl>
                                        <p:attrNameLst>
                                          <p:attrName>ppt_c</p:attrName>
                                        </p:attrNameLst>
                                      </p:cBhvr>
                                      <p:to>
                                        <a:srgbClr val="3399FF"/>
                                      </p:to>
                                    </p:animClr>
                                  </p:subTnLst>
                                </p:cTn>
                              </p:par>
                              <p:par>
                                <p:cTn id="32" presetID="2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96963">
                                            <p:txEl>
                                              <p:pRg st="5" end="5"/>
                                            </p:txEl>
                                          </p:spTgt>
                                        </p:tgtEl>
                                        <p:attrNameLst>
                                          <p:attrName>style.visibility</p:attrName>
                                        </p:attrNameLst>
                                      </p:cBhvr>
                                      <p:to>
                                        <p:strVal val="visible"/>
                                      </p:to>
                                    </p:set>
                                    <p:animEffect transition="in" filter="blinds(horizontal)">
                                      <p:cBhvr>
                                        <p:cTn id="39" dur="500"/>
                                        <p:tgtEl>
                                          <p:spTgt spid="296963">
                                            <p:txEl>
                                              <p:pRg st="5" end="5"/>
                                            </p:txEl>
                                          </p:spTgt>
                                        </p:tgtEl>
                                      </p:cBhvr>
                                    </p:animEffect>
                                  </p:childTnLst>
                                  <p:subTnLst>
                                    <p:animClr clrSpc="rgb" dir="cw">
                                      <p:cBhvr override="childStyle">
                                        <p:cTn dur="1" fill="hold" display="0" masterRel="nextClick" afterEffect="1"/>
                                        <p:tgtEl>
                                          <p:spTgt spid="296963">
                                            <p:txEl>
                                              <p:pRg st="5" end="5"/>
                                            </p:txEl>
                                          </p:spTgt>
                                        </p:tgtEl>
                                        <p:attrNameLst>
                                          <p:attrName>ppt_c</p:attrName>
                                        </p:attrNameLst>
                                      </p:cBhvr>
                                      <p:to>
                                        <a:srgbClr val="3399FF"/>
                                      </p:to>
                                    </p:animClr>
                                  </p:subTnLst>
                                </p:cTn>
                              </p:par>
                              <p:par>
                                <p:cTn id="40" presetID="22" presetClass="entr" presetSubtype="4"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6963">
                                            <p:txEl>
                                              <p:pRg st="6" end="6"/>
                                            </p:txEl>
                                          </p:spTgt>
                                        </p:tgtEl>
                                        <p:attrNameLst>
                                          <p:attrName>style.visibility</p:attrName>
                                        </p:attrNameLst>
                                      </p:cBhvr>
                                      <p:to>
                                        <p:strVal val="visible"/>
                                      </p:to>
                                    </p:set>
                                    <p:animEffect transition="in" filter="blinds(horizontal)">
                                      <p:cBhvr>
                                        <p:cTn id="47" dur="500"/>
                                        <p:tgtEl>
                                          <p:spTgt spid="296963">
                                            <p:txEl>
                                              <p:pRg st="6" end="6"/>
                                            </p:txEl>
                                          </p:spTgt>
                                        </p:tgtEl>
                                      </p:cBhvr>
                                    </p:animEffect>
                                  </p:childTnLst>
                                  <p:subTnLst>
                                    <p:animClr clrSpc="rgb" dir="cw">
                                      <p:cBhvr override="childStyle">
                                        <p:cTn dur="1" fill="hold" display="0" masterRel="nextClick" afterEffect="1"/>
                                        <p:tgtEl>
                                          <p:spTgt spid="296963">
                                            <p:txEl>
                                              <p:pRg st="6" end="6"/>
                                            </p:txEl>
                                          </p:spTgt>
                                        </p:tgtEl>
                                        <p:attrNameLst>
                                          <p:attrName>ppt_c</p:attrName>
                                        </p:attrNameLst>
                                      </p:cBhvr>
                                      <p:to>
                                        <a:srgbClr val="3399FF"/>
                                      </p:to>
                                    </p:animClr>
                                  </p:subTnLst>
                                </p:cTn>
                              </p:par>
                              <p:par>
                                <p:cTn id="48" presetID="22" presetClass="entr" presetSubtype="4"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96963">
                                            <p:txEl>
                                              <p:pRg st="7" end="7"/>
                                            </p:txEl>
                                          </p:spTgt>
                                        </p:tgtEl>
                                        <p:attrNameLst>
                                          <p:attrName>style.visibility</p:attrName>
                                        </p:attrNameLst>
                                      </p:cBhvr>
                                      <p:to>
                                        <p:strVal val="visible"/>
                                      </p:to>
                                    </p:set>
                                    <p:animEffect transition="in" filter="blinds(horizontal)">
                                      <p:cBhvr>
                                        <p:cTn id="55" dur="500"/>
                                        <p:tgtEl>
                                          <p:spTgt spid="296963">
                                            <p:txEl>
                                              <p:pRg st="7" end="7"/>
                                            </p:txEl>
                                          </p:spTgt>
                                        </p:tgtEl>
                                      </p:cBhvr>
                                    </p:animEffect>
                                  </p:childTnLst>
                                  <p:subTnLst>
                                    <p:animClr clrSpc="rgb" dir="cw">
                                      <p:cBhvr override="childStyle">
                                        <p:cTn dur="1" fill="hold" display="0" masterRel="nextClick" afterEffect="1"/>
                                        <p:tgtEl>
                                          <p:spTgt spid="296963">
                                            <p:txEl>
                                              <p:pRg st="7" end="7"/>
                                            </p:txEl>
                                          </p:spTgt>
                                        </p:tgtEl>
                                        <p:attrNameLst>
                                          <p:attrName>ppt_c</p:attrName>
                                        </p:attrNameLst>
                                      </p:cBhvr>
                                      <p:to>
                                        <a:srgbClr val="3399FF"/>
                                      </p:to>
                                    </p:animClr>
                                  </p:subTnLst>
                                </p:cTn>
                              </p:par>
                              <p:par>
                                <p:cTn id="56" presetID="22" presetClass="entr" presetSubtype="4"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96963">
                                            <p:txEl>
                                              <p:pRg st="8" end="8"/>
                                            </p:txEl>
                                          </p:spTgt>
                                        </p:tgtEl>
                                        <p:attrNameLst>
                                          <p:attrName>style.visibility</p:attrName>
                                        </p:attrNameLst>
                                      </p:cBhvr>
                                      <p:to>
                                        <p:strVal val="visible"/>
                                      </p:to>
                                    </p:set>
                                    <p:animEffect transition="in" filter="blinds(horizontal)">
                                      <p:cBhvr>
                                        <p:cTn id="63" dur="500"/>
                                        <p:tgtEl>
                                          <p:spTgt spid="296963">
                                            <p:txEl>
                                              <p:pRg st="8" end="8"/>
                                            </p:txEl>
                                          </p:spTgt>
                                        </p:tgtEl>
                                      </p:cBhvr>
                                    </p:animEffect>
                                  </p:childTnLst>
                                  <p:subTnLst>
                                    <p:animClr clrSpc="rgb" dir="cw">
                                      <p:cBhvr override="childStyle">
                                        <p:cTn dur="1" fill="hold" display="0" masterRel="nextClick" afterEffect="1"/>
                                        <p:tgtEl>
                                          <p:spTgt spid="296963">
                                            <p:txEl>
                                              <p:pRg st="8" end="8"/>
                                            </p:txEl>
                                          </p:spTgt>
                                        </p:tgtEl>
                                        <p:attrNameLst>
                                          <p:attrName>ppt_c</p:attrName>
                                        </p:attrNameLst>
                                      </p:cBhvr>
                                      <p:to>
                                        <a:srgbClr val="3399FF"/>
                                      </p:to>
                                    </p:animClr>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96963">
                                            <p:txEl>
                                              <p:pRg st="9" end="9"/>
                                            </p:txEl>
                                          </p:spTgt>
                                        </p:tgtEl>
                                        <p:attrNameLst>
                                          <p:attrName>style.visibility</p:attrName>
                                        </p:attrNameLst>
                                      </p:cBhvr>
                                      <p:to>
                                        <p:strVal val="visible"/>
                                      </p:to>
                                    </p:set>
                                    <p:animEffect transition="in" filter="blinds(horizontal)">
                                      <p:cBhvr>
                                        <p:cTn id="68" dur="500"/>
                                        <p:tgtEl>
                                          <p:spTgt spid="296963">
                                            <p:txEl>
                                              <p:pRg st="9" end="9"/>
                                            </p:txEl>
                                          </p:spTgt>
                                        </p:tgtEl>
                                      </p:cBhvr>
                                    </p:animEffect>
                                  </p:childTnLst>
                                  <p:subTnLst>
                                    <p:animClr clrSpc="rgb" dir="cw">
                                      <p:cBhvr override="childStyle">
                                        <p:cTn dur="1" fill="hold" display="0" masterRel="nextClick" afterEffect="1"/>
                                        <p:tgtEl>
                                          <p:spTgt spid="296963">
                                            <p:txEl>
                                              <p:pRg st="9" end="9"/>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727075" y="142875"/>
            <a:ext cx="5513388" cy="422275"/>
          </a:xfrm>
        </p:spPr>
        <p:txBody>
          <a:bodyPr/>
          <a:lstStyle/>
          <a:p>
            <a:r>
              <a:rPr lang="en-US" altLang="zh-CN" smtClean="0">
                <a:ea typeface="宋体" panose="02010600030101010101" pitchFamily="2" charset="-122"/>
              </a:rPr>
              <a:t>DMA</a:t>
            </a:r>
            <a:r>
              <a:rPr lang="zh-CN" altLang="en-US" smtClean="0">
                <a:ea typeface="宋体" panose="02010600030101010101" pitchFamily="2" charset="-122"/>
              </a:rPr>
              <a:t>传输过程</a:t>
            </a:r>
          </a:p>
        </p:txBody>
      </p:sp>
      <p:sp>
        <p:nvSpPr>
          <p:cNvPr id="112643" name="Rectangle 5"/>
          <p:cNvSpPr>
            <a:spLocks noChangeArrowheads="1"/>
          </p:cNvSpPr>
          <p:nvPr/>
        </p:nvSpPr>
        <p:spPr bwMode="auto">
          <a:xfrm>
            <a:off x="239713" y="847725"/>
            <a:ext cx="86614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120000"/>
              </a:lnSpc>
              <a:spcBef>
                <a:spcPct val="20000"/>
              </a:spcBef>
              <a:buSzPct val="100000"/>
              <a:buChar char="°"/>
              <a:defRPr b="1">
                <a:solidFill>
                  <a:schemeClr val="tx1"/>
                </a:solidFill>
                <a:latin typeface="Arial" panose="020B0604020202020204" pitchFamily="34" charset="0"/>
              </a:defRPr>
            </a:lvl1pPr>
            <a:lvl2pPr marL="742950" indent="-285750">
              <a:lnSpc>
                <a:spcPct val="120000"/>
              </a:lnSpc>
              <a:spcBef>
                <a:spcPct val="20000"/>
              </a:spcBef>
              <a:buSzPct val="100000"/>
              <a:buChar char="•"/>
              <a:defRPr b="1">
                <a:solidFill>
                  <a:srgbClr val="0000FF"/>
                </a:solidFill>
                <a:latin typeface="Arial" panose="020B0604020202020204" pitchFamily="34" charset="0"/>
              </a:defRPr>
            </a:lvl2pPr>
            <a:lvl3pPr marL="1143000" indent="-228600">
              <a:lnSpc>
                <a:spcPct val="120000"/>
              </a:lnSpc>
              <a:spcBef>
                <a:spcPct val="20000"/>
              </a:spcBef>
              <a:buSzPct val="100000"/>
              <a:buChar char="-"/>
              <a:defRPr b="1">
                <a:solidFill>
                  <a:srgbClr val="2E9267"/>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zh-CN" sz="2000">
                <a:ea typeface="宋体" panose="02010600030101010101" pitchFamily="2" charset="-122"/>
              </a:rPr>
              <a:t>DMA</a:t>
            </a:r>
            <a:r>
              <a:rPr lang="zh-CN" altLang="en-US" sz="2000">
                <a:ea typeface="宋体" panose="02010600030101010101" pitchFamily="2" charset="-122"/>
              </a:rPr>
              <a:t>的结构</a:t>
            </a:r>
            <a:endParaRPr lang="zh-CN" altLang="en-US">
              <a:ea typeface="宋体" panose="02010600030101010101" pitchFamily="2" charset="-122"/>
            </a:endParaRPr>
          </a:p>
        </p:txBody>
      </p:sp>
      <p:pic>
        <p:nvPicPr>
          <p:cNvPr id="112644" name="Picture 6" descr="DMA的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223963"/>
            <a:ext cx="7764463"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7" name="Line 7"/>
          <p:cNvSpPr>
            <a:spLocks noChangeShapeType="1"/>
          </p:cNvSpPr>
          <p:nvPr/>
        </p:nvSpPr>
        <p:spPr bwMode="auto">
          <a:xfrm flipV="1">
            <a:off x="3019425" y="4354513"/>
            <a:ext cx="0" cy="827087"/>
          </a:xfrm>
          <a:prstGeom prst="line">
            <a:avLst/>
          </a:prstGeom>
          <a:noFill/>
          <a:ln w="38100">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28" name="AutoShape 8"/>
          <p:cNvSpPr>
            <a:spLocks noChangeArrowheads="1"/>
          </p:cNvSpPr>
          <p:nvPr/>
        </p:nvSpPr>
        <p:spPr bwMode="auto">
          <a:xfrm>
            <a:off x="1697038" y="4297363"/>
            <a:ext cx="187325" cy="898525"/>
          </a:xfrm>
          <a:prstGeom prst="upDownArrow">
            <a:avLst>
              <a:gd name="adj1" fmla="val 50000"/>
              <a:gd name="adj2" fmla="val 95932"/>
            </a:avLst>
          </a:prstGeom>
          <a:noFill/>
          <a:ln w="38100">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363531" name="Group 11"/>
          <p:cNvGrpSpPr>
            <a:grpSpLocks/>
          </p:cNvGrpSpPr>
          <p:nvPr/>
        </p:nvGrpSpPr>
        <p:grpSpPr bwMode="auto">
          <a:xfrm>
            <a:off x="3019425" y="3135313"/>
            <a:ext cx="1422400" cy="652462"/>
            <a:chOff x="1902" y="1975"/>
            <a:chExt cx="896" cy="411"/>
          </a:xfrm>
        </p:grpSpPr>
        <p:sp>
          <p:nvSpPr>
            <p:cNvPr id="112656" name="Line 9"/>
            <p:cNvSpPr>
              <a:spLocks noChangeShapeType="1"/>
            </p:cNvSpPr>
            <p:nvPr/>
          </p:nvSpPr>
          <p:spPr bwMode="auto">
            <a:xfrm flipV="1">
              <a:off x="2213" y="2377"/>
              <a:ext cx="585" cy="9"/>
            </a:xfrm>
            <a:prstGeom prst="line">
              <a:avLst/>
            </a:prstGeom>
            <a:noFill/>
            <a:ln w="38100">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7" name="Line 10"/>
            <p:cNvSpPr>
              <a:spLocks noChangeShapeType="1"/>
            </p:cNvSpPr>
            <p:nvPr/>
          </p:nvSpPr>
          <p:spPr bwMode="auto">
            <a:xfrm flipH="1" flipV="1">
              <a:off x="1902" y="1975"/>
              <a:ext cx="9" cy="283"/>
            </a:xfrm>
            <a:prstGeom prst="line">
              <a:avLst/>
            </a:prstGeom>
            <a:noFill/>
            <a:ln w="38100">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3532" name="Line 12"/>
          <p:cNvSpPr>
            <a:spLocks noChangeShapeType="1"/>
          </p:cNvSpPr>
          <p:nvPr/>
        </p:nvSpPr>
        <p:spPr bwMode="auto">
          <a:xfrm>
            <a:off x="6037263" y="3990975"/>
            <a:ext cx="682625" cy="0"/>
          </a:xfrm>
          <a:prstGeom prst="line">
            <a:avLst/>
          </a:prstGeom>
          <a:noFill/>
          <a:ln w="38100">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3" name="Line 13"/>
          <p:cNvSpPr>
            <a:spLocks noChangeShapeType="1"/>
          </p:cNvSpPr>
          <p:nvPr/>
        </p:nvSpPr>
        <p:spPr bwMode="auto">
          <a:xfrm>
            <a:off x="6064250" y="4497388"/>
            <a:ext cx="682625" cy="0"/>
          </a:xfrm>
          <a:prstGeom prst="line">
            <a:avLst/>
          </a:prstGeom>
          <a:noFill/>
          <a:ln w="38100">
            <a:solidFill>
              <a:srgbClr val="D1390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4" name="Line 14"/>
          <p:cNvSpPr>
            <a:spLocks noChangeShapeType="1"/>
          </p:cNvSpPr>
          <p:nvPr/>
        </p:nvSpPr>
        <p:spPr bwMode="auto">
          <a:xfrm flipV="1">
            <a:off x="3568700" y="4076700"/>
            <a:ext cx="900113" cy="14288"/>
          </a:xfrm>
          <a:prstGeom prst="line">
            <a:avLst/>
          </a:prstGeom>
          <a:noFill/>
          <a:ln w="38100">
            <a:solidFill>
              <a:srgbClr val="D1390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5" name="AutoShape 15"/>
          <p:cNvSpPr>
            <a:spLocks noChangeArrowheads="1"/>
          </p:cNvSpPr>
          <p:nvPr/>
        </p:nvSpPr>
        <p:spPr bwMode="auto">
          <a:xfrm>
            <a:off x="5226050" y="1989138"/>
            <a:ext cx="176213" cy="477837"/>
          </a:xfrm>
          <a:prstGeom prst="upDownArrow">
            <a:avLst>
              <a:gd name="adj1" fmla="val 50000"/>
              <a:gd name="adj2" fmla="val 54234"/>
            </a:avLst>
          </a:prstGeom>
          <a:noFill/>
          <a:ln w="2857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3536" name="AutoShape 16"/>
          <p:cNvSpPr>
            <a:spLocks noChangeArrowheads="1"/>
          </p:cNvSpPr>
          <p:nvPr/>
        </p:nvSpPr>
        <p:spPr bwMode="auto">
          <a:xfrm>
            <a:off x="7967663" y="2001838"/>
            <a:ext cx="176212" cy="477837"/>
          </a:xfrm>
          <a:prstGeom prst="upDownArrow">
            <a:avLst>
              <a:gd name="adj1" fmla="val 50000"/>
              <a:gd name="adj2" fmla="val 54234"/>
            </a:avLst>
          </a:prstGeom>
          <a:noFill/>
          <a:ln w="2857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3537" name="AutoShape 17"/>
          <p:cNvSpPr>
            <a:spLocks noChangeArrowheads="1"/>
          </p:cNvSpPr>
          <p:nvPr/>
        </p:nvSpPr>
        <p:spPr bwMode="auto">
          <a:xfrm>
            <a:off x="2147888" y="1987550"/>
            <a:ext cx="176212" cy="477838"/>
          </a:xfrm>
          <a:prstGeom prst="upDownArrow">
            <a:avLst>
              <a:gd name="adj1" fmla="val 50000"/>
              <a:gd name="adj2" fmla="val 54234"/>
            </a:avLst>
          </a:prstGeom>
          <a:noFill/>
          <a:ln w="2857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3538" name="AutoShape 18"/>
          <p:cNvSpPr>
            <a:spLocks noChangeArrowheads="1"/>
          </p:cNvSpPr>
          <p:nvPr/>
        </p:nvSpPr>
        <p:spPr bwMode="auto">
          <a:xfrm>
            <a:off x="1709738" y="3048000"/>
            <a:ext cx="142875" cy="536575"/>
          </a:xfrm>
          <a:prstGeom prst="upDownArrow">
            <a:avLst>
              <a:gd name="adj1" fmla="val 50000"/>
              <a:gd name="adj2" fmla="val 75111"/>
            </a:avLst>
          </a:prstGeom>
          <a:noFill/>
          <a:ln w="38100">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41C1E262-61B8-41FA-A8DF-AB8C9DED7225}" type="slidenum">
              <a:rPr lang="zh-CN" altLang="en-US" sz="1200">
                <a:solidFill>
                  <a:srgbClr val="898989"/>
                </a:solidFill>
              </a:rPr>
              <a:pPr/>
              <a:t>76</a:t>
            </a:fld>
            <a:endParaRPr lang="zh-CN" altLang="en-US" sz="1200">
              <a:solidFill>
                <a:srgbClr val="898989"/>
              </a:solidFill>
            </a:endParaRPr>
          </a:p>
        </p:txBody>
      </p:sp>
      <p:sp>
        <p:nvSpPr>
          <p:cNvPr id="19" name="Text Box 4"/>
          <p:cNvSpPr txBox="1">
            <a:spLocks noChangeArrowheads="1"/>
          </p:cNvSpPr>
          <p:nvPr/>
        </p:nvSpPr>
        <p:spPr bwMode="auto">
          <a:xfrm>
            <a:off x="3338513" y="6284913"/>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dirty="0">
                <a:ea typeface="宋体" panose="02010600030101010101" pitchFamily="2" charset="-122"/>
                <a:hlinkClick r:id="rId3" action="ppaction://hlinksldjump"/>
              </a:rPr>
              <a:t>BACK</a:t>
            </a:r>
            <a:endParaRPr lang="en-US" altLang="zh-CN" dirty="0">
              <a:ea typeface="宋体" panose="02010600030101010101" pitchFamily="2" charset="-122"/>
            </a:endParaRPr>
          </a:p>
        </p:txBody>
      </p:sp>
    </p:spTree>
    <p:extLst>
      <p:ext uri="{BB962C8B-B14F-4D97-AF65-F5344CB8AC3E}">
        <p14:creationId xmlns:p14="http://schemas.microsoft.com/office/powerpoint/2010/main" val="329212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3528"/>
                                        </p:tgtEl>
                                        <p:attrNameLst>
                                          <p:attrName>style.visibility</p:attrName>
                                        </p:attrNameLst>
                                      </p:cBhvr>
                                      <p:to>
                                        <p:strVal val="visible"/>
                                      </p:to>
                                    </p:set>
                                    <p:animEffect transition="in" filter="slide(fromBottom)">
                                      <p:cBhvr>
                                        <p:cTn id="7" dur="500"/>
                                        <p:tgtEl>
                                          <p:spTgt spid="363528"/>
                                        </p:tgtEl>
                                      </p:cBhvr>
                                    </p:animEffect>
                                  </p:childTnLst>
                                </p:cTn>
                              </p:par>
                            </p:childTnLst>
                          </p:cTn>
                        </p:par>
                        <p:par>
                          <p:cTn id="8" fill="hold" nodeType="with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63538"/>
                                        </p:tgtEl>
                                        <p:attrNameLst>
                                          <p:attrName>style.visibility</p:attrName>
                                        </p:attrNameLst>
                                      </p:cBhvr>
                                      <p:to>
                                        <p:strVal val="visible"/>
                                      </p:to>
                                    </p:set>
                                    <p:animEffect transition="in" filter="slide(fromBottom)">
                                      <p:cBhvr>
                                        <p:cTn id="11" dur="750"/>
                                        <p:tgtEl>
                                          <p:spTgt spid="363538"/>
                                        </p:tgtEl>
                                      </p:cBhvr>
                                    </p:animEffect>
                                  </p:childTnLst>
                                </p:cTn>
                              </p:par>
                            </p:childTnLst>
                          </p:cTn>
                        </p:par>
                        <p:par>
                          <p:cTn id="12" fill="hold" nodeType="withGroup">
                            <p:stCondLst>
                              <p:cond delay="1250"/>
                            </p:stCondLst>
                            <p:childTnLst>
                              <p:par>
                                <p:cTn id="13" presetID="12" presetClass="entr" presetSubtype="4" fill="hold" grpId="0" nodeType="afterEffect">
                                  <p:stCondLst>
                                    <p:cond delay="0"/>
                                  </p:stCondLst>
                                  <p:childTnLst>
                                    <p:set>
                                      <p:cBhvr>
                                        <p:cTn id="14" dur="1" fill="hold">
                                          <p:stCondLst>
                                            <p:cond delay="0"/>
                                          </p:stCondLst>
                                        </p:cTn>
                                        <p:tgtEl>
                                          <p:spTgt spid="363527"/>
                                        </p:tgtEl>
                                        <p:attrNameLst>
                                          <p:attrName>style.visibility</p:attrName>
                                        </p:attrNameLst>
                                      </p:cBhvr>
                                      <p:to>
                                        <p:strVal val="visible"/>
                                      </p:to>
                                    </p:set>
                                    <p:animEffect transition="in" filter="slide(fromBottom)">
                                      <p:cBhvr>
                                        <p:cTn id="15" dur="750"/>
                                        <p:tgtEl>
                                          <p:spTgt spid="3635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363531"/>
                                        </p:tgtEl>
                                        <p:attrNameLst>
                                          <p:attrName>style.visibility</p:attrName>
                                        </p:attrNameLst>
                                      </p:cBhvr>
                                      <p:to>
                                        <p:strVal val="visible"/>
                                      </p:to>
                                    </p:set>
                                    <p:animEffect transition="in" filter="slide(fromBottom)">
                                      <p:cBhvr>
                                        <p:cTn id="20" dur="500"/>
                                        <p:tgtEl>
                                          <p:spTgt spid="3635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363532"/>
                                        </p:tgtEl>
                                        <p:attrNameLst>
                                          <p:attrName>style.visibility</p:attrName>
                                        </p:attrNameLst>
                                      </p:cBhvr>
                                      <p:to>
                                        <p:strVal val="visible"/>
                                      </p:to>
                                    </p:set>
                                    <p:animEffect transition="in" filter="slide(fromLeft)">
                                      <p:cBhvr>
                                        <p:cTn id="25" dur="500"/>
                                        <p:tgtEl>
                                          <p:spTgt spid="3635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363533"/>
                                        </p:tgtEl>
                                        <p:attrNameLst>
                                          <p:attrName>style.visibility</p:attrName>
                                        </p:attrNameLst>
                                      </p:cBhvr>
                                      <p:to>
                                        <p:strVal val="visible"/>
                                      </p:to>
                                    </p:set>
                                    <p:animEffect transition="in" filter="slide(fromRight)">
                                      <p:cBhvr>
                                        <p:cTn id="30" dur="500"/>
                                        <p:tgtEl>
                                          <p:spTgt spid="36353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363534"/>
                                        </p:tgtEl>
                                        <p:attrNameLst>
                                          <p:attrName>style.visibility</p:attrName>
                                        </p:attrNameLst>
                                      </p:cBhvr>
                                      <p:to>
                                        <p:strVal val="visible"/>
                                      </p:to>
                                    </p:set>
                                    <p:animEffect transition="in" filter="slide(fromRight)">
                                      <p:cBhvr>
                                        <p:cTn id="35" dur="500"/>
                                        <p:tgtEl>
                                          <p:spTgt spid="36353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63535"/>
                                        </p:tgtEl>
                                        <p:attrNameLst>
                                          <p:attrName>style.visibility</p:attrName>
                                        </p:attrNameLst>
                                      </p:cBhvr>
                                      <p:to>
                                        <p:strVal val="visible"/>
                                      </p:to>
                                    </p:set>
                                    <p:animEffect transition="in" filter="slide(fromBottom)">
                                      <p:cBhvr>
                                        <p:cTn id="40" dur="500"/>
                                        <p:tgtEl>
                                          <p:spTgt spid="3635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363536"/>
                                        </p:tgtEl>
                                        <p:attrNameLst>
                                          <p:attrName>style.visibility</p:attrName>
                                        </p:attrNameLst>
                                      </p:cBhvr>
                                      <p:to>
                                        <p:strVal val="visible"/>
                                      </p:to>
                                    </p:set>
                                    <p:animEffect transition="in" filter="slide(fromBottom)">
                                      <p:cBhvr>
                                        <p:cTn id="45" dur="500"/>
                                        <p:tgtEl>
                                          <p:spTgt spid="3635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363537"/>
                                        </p:tgtEl>
                                        <p:attrNameLst>
                                          <p:attrName>style.visibility</p:attrName>
                                        </p:attrNameLst>
                                      </p:cBhvr>
                                      <p:to>
                                        <p:strVal val="visible"/>
                                      </p:to>
                                    </p:set>
                                    <p:animEffect transition="in" filter="slide(fromBottom)">
                                      <p:cBhvr>
                                        <p:cTn id="50" dur="500"/>
                                        <p:tgtEl>
                                          <p:spTgt spid="363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7" grpId="0" animBg="1"/>
      <p:bldP spid="363528" grpId="0" animBg="1"/>
      <p:bldP spid="363532" grpId="0" animBg="1"/>
      <p:bldP spid="363533" grpId="0" animBg="1"/>
      <p:bldP spid="363534" grpId="0" animBg="1"/>
      <p:bldP spid="363535" grpId="0" animBg="1"/>
      <p:bldP spid="363536" grpId="0" animBg="1"/>
      <p:bldP spid="363537" grpId="0" animBg="1"/>
      <p:bldP spid="36353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85775" y="171450"/>
            <a:ext cx="6284913" cy="422275"/>
          </a:xfrm>
        </p:spPr>
        <p:txBody>
          <a:bodyPr/>
          <a:lstStyle/>
          <a:p>
            <a:r>
              <a:rPr lang="en-US" altLang="zh-CN" smtClean="0">
                <a:ea typeface="宋体" panose="02010600030101010101" pitchFamily="2" charset="-122"/>
              </a:rPr>
              <a:t>DMA</a:t>
            </a:r>
            <a:r>
              <a:rPr lang="zh-CN" altLang="en-US" smtClean="0">
                <a:ea typeface="宋体" panose="02010600030101010101" pitchFamily="2" charset="-122"/>
              </a:rPr>
              <a:t>方式和中断方式的区别</a:t>
            </a:r>
          </a:p>
        </p:txBody>
      </p:sp>
      <p:sp>
        <p:nvSpPr>
          <p:cNvPr id="297987" name="Rectangle 3"/>
          <p:cNvSpPr>
            <a:spLocks noGrp="1" noChangeArrowheads="1"/>
          </p:cNvSpPr>
          <p:nvPr>
            <p:ph type="body" idx="1"/>
          </p:nvPr>
        </p:nvSpPr>
        <p:spPr>
          <a:xfrm>
            <a:off x="285750" y="831850"/>
            <a:ext cx="8497888" cy="4718050"/>
          </a:xfrm>
        </p:spPr>
        <p:txBody>
          <a:bodyPr/>
          <a:lstStyle/>
          <a:p>
            <a:pPr marL="533400" indent="-533400">
              <a:lnSpc>
                <a:spcPct val="130000"/>
              </a:lnSpc>
              <a:buFontTx/>
              <a:buAutoNum type="arabicParenBoth"/>
            </a:pPr>
            <a:r>
              <a:rPr lang="en-US" altLang="zh-CN" sz="2000" dirty="0" smtClean="0">
                <a:solidFill>
                  <a:srgbClr val="0000FF"/>
                </a:solidFill>
                <a:ea typeface="黑体" panose="02010609060101010101" pitchFamily="49" charset="-122"/>
              </a:rPr>
              <a:t>DMA</a:t>
            </a:r>
            <a:r>
              <a:rPr lang="zh-CN" altLang="en-US" sz="2000" dirty="0" smtClean="0">
                <a:solidFill>
                  <a:srgbClr val="0000FF"/>
                </a:solidFill>
                <a:ea typeface="黑体" panose="02010609060101010101" pitchFamily="49" charset="-122"/>
              </a:rPr>
              <a:t>方式下数据传送由硬件</a:t>
            </a:r>
            <a:r>
              <a:rPr lang="en-US" altLang="zh-CN" sz="2000" dirty="0" smtClean="0">
                <a:solidFill>
                  <a:srgbClr val="0000FF"/>
                </a:solidFill>
                <a:ea typeface="黑体" panose="02010609060101010101" pitchFamily="49" charset="-122"/>
              </a:rPr>
              <a:t>(DMA</a:t>
            </a:r>
            <a:r>
              <a:rPr lang="zh-CN" altLang="en-US" sz="2000" dirty="0" smtClean="0">
                <a:solidFill>
                  <a:srgbClr val="0000FF"/>
                </a:solidFill>
                <a:ea typeface="黑体" panose="02010609060101010101" pitchFamily="49" charset="-122"/>
              </a:rPr>
              <a:t>控制器</a:t>
            </a:r>
            <a:r>
              <a:rPr lang="en-US" altLang="zh-CN" sz="2000" dirty="0" smtClean="0">
                <a:solidFill>
                  <a:srgbClr val="0000FF"/>
                </a:solidFill>
                <a:ea typeface="黑体" panose="02010609060101010101" pitchFamily="49" charset="-122"/>
              </a:rPr>
              <a:t>)</a:t>
            </a:r>
            <a:r>
              <a:rPr lang="zh-CN" altLang="en-US" sz="2000" dirty="0" smtClean="0">
                <a:solidFill>
                  <a:srgbClr val="0000FF"/>
                </a:solidFill>
                <a:ea typeface="黑体" panose="02010609060101010101" pitchFamily="49" charset="-122"/>
              </a:rPr>
              <a:t>完成；中断方式下，数据传送由软件（</a:t>
            </a:r>
            <a:r>
              <a:rPr lang="en-US" altLang="zh-CN" sz="2000" dirty="0" smtClean="0">
                <a:solidFill>
                  <a:srgbClr val="0000FF"/>
                </a:solidFill>
                <a:ea typeface="黑体" panose="02010609060101010101" pitchFamily="49" charset="-122"/>
              </a:rPr>
              <a:t>CPU</a:t>
            </a:r>
            <a:r>
              <a:rPr lang="zh-CN" altLang="en-US" sz="2000" dirty="0" smtClean="0">
                <a:solidFill>
                  <a:srgbClr val="0000FF"/>
                </a:solidFill>
                <a:ea typeface="黑体" panose="02010609060101010101" pitchFamily="49" charset="-122"/>
              </a:rPr>
              <a:t>执行中断服务程序）完成。</a:t>
            </a:r>
          </a:p>
          <a:p>
            <a:pPr marL="533400" indent="-533400">
              <a:lnSpc>
                <a:spcPct val="130000"/>
              </a:lnSpc>
              <a:buFontTx/>
              <a:buAutoNum type="arabicParenBoth"/>
            </a:pPr>
            <a:r>
              <a:rPr lang="en-US" altLang="zh-CN" sz="2000" dirty="0" smtClean="0">
                <a:solidFill>
                  <a:srgbClr val="0000FF"/>
                </a:solidFill>
                <a:ea typeface="黑体" panose="02010609060101010101" pitchFamily="49" charset="-122"/>
              </a:rPr>
              <a:t>DMA</a:t>
            </a:r>
            <a:r>
              <a:rPr lang="zh-CN" altLang="en-US" sz="2000" dirty="0" smtClean="0">
                <a:solidFill>
                  <a:srgbClr val="0000FF"/>
                </a:solidFill>
                <a:ea typeface="黑体" panose="02010609060101010101" pitchFamily="49" charset="-122"/>
              </a:rPr>
              <a:t>请求的是对存储器访问，也即对总线控制权的请求，没有中止现行程序的必要；而中断请求要处理器转去执行中断服务程序，因此要中止现行程序，保存断点、现场等。</a:t>
            </a:r>
          </a:p>
          <a:p>
            <a:pPr marL="533400" indent="-533400">
              <a:lnSpc>
                <a:spcPct val="130000"/>
              </a:lnSpc>
              <a:buFontTx/>
              <a:buAutoNum type="arabicParenBoth"/>
            </a:pPr>
            <a:r>
              <a:rPr lang="zh-CN" altLang="en-US" sz="2000" dirty="0" smtClean="0">
                <a:solidFill>
                  <a:srgbClr val="0000FF"/>
                </a:solidFill>
                <a:ea typeface="黑体" panose="02010609060101010101" pitchFamily="49" charset="-122"/>
              </a:rPr>
              <a:t>中断除了能完成外设和主机的数据交换，还能处理异常事件；而</a:t>
            </a:r>
            <a:r>
              <a:rPr lang="en-US" altLang="zh-CN" sz="2000" dirty="0" smtClean="0">
                <a:solidFill>
                  <a:srgbClr val="0000FF"/>
                </a:solidFill>
                <a:ea typeface="黑体" panose="02010609060101010101" pitchFamily="49" charset="-122"/>
              </a:rPr>
              <a:t>DMA</a:t>
            </a:r>
            <a:r>
              <a:rPr lang="zh-CN" altLang="en-US" sz="2000" dirty="0" smtClean="0">
                <a:solidFill>
                  <a:srgbClr val="0000FF"/>
                </a:solidFill>
                <a:ea typeface="黑体" panose="02010609060101010101" pitchFamily="49" charset="-122"/>
              </a:rPr>
              <a:t>方式下不能处理异常事件。</a:t>
            </a:r>
          </a:p>
          <a:p>
            <a:pPr marL="533400" indent="-533400">
              <a:lnSpc>
                <a:spcPct val="130000"/>
              </a:lnSpc>
              <a:buFontTx/>
              <a:buAutoNum type="arabicParenBoth"/>
            </a:pPr>
            <a:r>
              <a:rPr lang="zh-CN" altLang="en-US" sz="2000" dirty="0" smtClean="0">
                <a:solidFill>
                  <a:srgbClr val="0000FF"/>
                </a:solidFill>
                <a:ea typeface="黑体" panose="02010609060101010101" pitchFamily="49" charset="-122"/>
              </a:rPr>
              <a:t>中断响应在一个指令周期结束后；而</a:t>
            </a:r>
            <a:r>
              <a:rPr lang="en-US" altLang="zh-CN" sz="2000" dirty="0" smtClean="0">
                <a:solidFill>
                  <a:srgbClr val="0000FF"/>
                </a:solidFill>
                <a:ea typeface="黑体" panose="02010609060101010101" pitchFamily="49" charset="-122"/>
              </a:rPr>
              <a:t>DMA</a:t>
            </a:r>
            <a:r>
              <a:rPr lang="zh-CN" altLang="en-US" sz="2000" dirty="0" smtClean="0">
                <a:solidFill>
                  <a:srgbClr val="0000FF"/>
                </a:solidFill>
                <a:ea typeface="黑体" panose="02010609060101010101" pitchFamily="49" charset="-122"/>
              </a:rPr>
              <a:t>响应是在一个总线周期后。</a:t>
            </a:r>
          </a:p>
          <a:p>
            <a:pPr marL="533400" indent="-533400">
              <a:lnSpc>
                <a:spcPct val="130000"/>
              </a:lnSpc>
              <a:buFontTx/>
              <a:buAutoNum type="arabicParenBoth"/>
            </a:pPr>
            <a:r>
              <a:rPr lang="en-US" altLang="zh-CN" sz="2000" dirty="0" smtClean="0">
                <a:solidFill>
                  <a:srgbClr val="0000FF"/>
                </a:solidFill>
                <a:ea typeface="黑体" panose="02010609060101010101" pitchFamily="49" charset="-122"/>
              </a:rPr>
              <a:t>DMA</a:t>
            </a:r>
            <a:r>
              <a:rPr lang="zh-CN" altLang="en-US" sz="2000" dirty="0" smtClean="0">
                <a:solidFill>
                  <a:srgbClr val="0000FF"/>
                </a:solidFill>
                <a:ea typeface="黑体" panose="02010609060101010101" pitchFamily="49" charset="-122"/>
              </a:rPr>
              <a:t>方式用于高速设备；而中断方式用于慢速设备。</a:t>
            </a:r>
          </a:p>
          <a:p>
            <a:pPr marL="533400" indent="-533400">
              <a:lnSpc>
                <a:spcPct val="130000"/>
              </a:lnSpc>
              <a:buFontTx/>
              <a:buAutoNum type="arabicParenBoth"/>
            </a:pPr>
            <a:r>
              <a:rPr lang="zh-CN" altLang="en-US" sz="2000" dirty="0" smtClean="0">
                <a:solidFill>
                  <a:srgbClr val="0000FF"/>
                </a:solidFill>
                <a:ea typeface="黑体" panose="02010609060101010101" pitchFamily="49" charset="-122"/>
              </a:rPr>
              <a:t> </a:t>
            </a:r>
            <a:r>
              <a:rPr lang="en-US" altLang="zh-CN" sz="2000" dirty="0" smtClean="0">
                <a:solidFill>
                  <a:srgbClr val="0000FF"/>
                </a:solidFill>
                <a:ea typeface="黑体" panose="02010609060101010101" pitchFamily="49" charset="-122"/>
              </a:rPr>
              <a:t>DMA</a:t>
            </a:r>
            <a:r>
              <a:rPr lang="zh-CN" altLang="en-US" sz="2000" dirty="0" smtClean="0">
                <a:solidFill>
                  <a:srgbClr val="0000FF"/>
                </a:solidFill>
                <a:ea typeface="黑体" panose="02010609060101010101" pitchFamily="49" charset="-122"/>
              </a:rPr>
              <a:t>方式下，外设与</a:t>
            </a:r>
            <a:r>
              <a:rPr lang="en-US" altLang="zh-CN" sz="2000" dirty="0" smtClean="0">
                <a:solidFill>
                  <a:srgbClr val="0000FF"/>
                </a:solidFill>
                <a:ea typeface="黑体" panose="02010609060101010101" pitchFamily="49" charset="-122"/>
              </a:rPr>
              <a:t>CPU</a:t>
            </a:r>
            <a:r>
              <a:rPr lang="zh-CN" altLang="en-US" sz="2000" dirty="0" smtClean="0">
                <a:solidFill>
                  <a:srgbClr val="0000FF"/>
                </a:solidFill>
                <a:ea typeface="黑体" panose="02010609060101010101" pitchFamily="49" charset="-122"/>
              </a:rPr>
              <a:t>并行度高；而中断方式下，外设与</a:t>
            </a:r>
            <a:r>
              <a:rPr lang="en-US" altLang="zh-CN" sz="2000" dirty="0" smtClean="0">
                <a:solidFill>
                  <a:srgbClr val="0000FF"/>
                </a:solidFill>
                <a:ea typeface="黑体" panose="02010609060101010101" pitchFamily="49" charset="-122"/>
              </a:rPr>
              <a:t>CPU</a:t>
            </a:r>
            <a:r>
              <a:rPr lang="zh-CN" altLang="en-US" sz="2000" dirty="0" smtClean="0">
                <a:solidFill>
                  <a:srgbClr val="0000FF"/>
                </a:solidFill>
                <a:ea typeface="黑体" panose="02010609060101010101" pitchFamily="49" charset="-122"/>
              </a:rPr>
              <a:t>并行度低。</a:t>
            </a:r>
            <a:r>
              <a:rPr lang="zh-CN" altLang="en-US" sz="2000" dirty="0" smtClean="0">
                <a:solidFill>
                  <a:schemeClr val="accent1"/>
                </a:solidFill>
                <a:ea typeface="黑体" panose="02010609060101010101" pitchFamily="49" charset="-122"/>
              </a:rPr>
              <a:t>（体现在数据传送时的并行性）</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03A32024-5E09-486C-9D06-CCDD9D9D8D2C}" type="slidenum">
              <a:rPr lang="zh-CN" altLang="en-US" sz="1200">
                <a:solidFill>
                  <a:srgbClr val="898989"/>
                </a:solidFill>
              </a:rPr>
              <a:pPr/>
              <a:t>77</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linds(horizontal)">
                                      <p:cBhvr>
                                        <p:cTn id="7" dur="500"/>
                                        <p:tgtEl>
                                          <p:spTgt spid="297987">
                                            <p:txEl>
                                              <p:pRg st="0" end="0"/>
                                            </p:txEl>
                                          </p:spTgt>
                                        </p:tgtEl>
                                      </p:cBhvr>
                                    </p:animEffect>
                                  </p:childTnLst>
                                  <p:subTnLst>
                                    <p:animClr clrSpc="rgb" dir="cw">
                                      <p:cBhvr override="childStyle">
                                        <p:cTn dur="1" fill="hold" display="0" masterRel="nextClick" afterEffect="1"/>
                                        <p:tgtEl>
                                          <p:spTgt spid="297987">
                                            <p:txEl>
                                              <p:pRg st="0" end="0"/>
                                            </p:txEl>
                                          </p:spTgt>
                                        </p:tgtEl>
                                        <p:attrNameLst>
                                          <p:attrName>ppt_c</p:attrName>
                                        </p:attrNameLst>
                                      </p:cBhvr>
                                      <p:to>
                                        <a:srgbClr val="3399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linds(horizontal)">
                                      <p:cBhvr>
                                        <p:cTn id="12" dur="500"/>
                                        <p:tgtEl>
                                          <p:spTgt spid="297987">
                                            <p:txEl>
                                              <p:pRg st="1" end="1"/>
                                            </p:txEl>
                                          </p:spTgt>
                                        </p:tgtEl>
                                      </p:cBhvr>
                                    </p:animEffect>
                                  </p:childTnLst>
                                  <p:subTnLst>
                                    <p:animClr clrSpc="rgb" dir="cw">
                                      <p:cBhvr override="childStyle">
                                        <p:cTn dur="1" fill="hold" display="0" masterRel="nextClick" afterEffect="1"/>
                                        <p:tgtEl>
                                          <p:spTgt spid="297987">
                                            <p:txEl>
                                              <p:pRg st="1" end="1"/>
                                            </p:txEl>
                                          </p:spTgt>
                                        </p:tgtEl>
                                        <p:attrNameLst>
                                          <p:attrName>ppt_c</p:attrName>
                                        </p:attrNameLst>
                                      </p:cBhvr>
                                      <p:to>
                                        <a:srgbClr val="33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linds(horizontal)">
                                      <p:cBhvr>
                                        <p:cTn id="17" dur="500"/>
                                        <p:tgtEl>
                                          <p:spTgt spid="297987">
                                            <p:txEl>
                                              <p:pRg st="2" end="2"/>
                                            </p:txEl>
                                          </p:spTgt>
                                        </p:tgtEl>
                                      </p:cBhvr>
                                    </p:animEffect>
                                  </p:childTnLst>
                                  <p:subTnLst>
                                    <p:animClr clrSpc="rgb" dir="cw">
                                      <p:cBhvr override="childStyle">
                                        <p:cTn dur="1" fill="hold" display="0" masterRel="nextClick" afterEffect="1"/>
                                        <p:tgtEl>
                                          <p:spTgt spid="297987">
                                            <p:txEl>
                                              <p:pRg st="2" end="2"/>
                                            </p:txEl>
                                          </p:spTgt>
                                        </p:tgtEl>
                                        <p:attrNameLst>
                                          <p:attrName>ppt_c</p:attrName>
                                        </p:attrNameLst>
                                      </p:cBhvr>
                                      <p:to>
                                        <a:srgbClr val="33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linds(horizontal)">
                                      <p:cBhvr>
                                        <p:cTn id="22" dur="500"/>
                                        <p:tgtEl>
                                          <p:spTgt spid="297987">
                                            <p:txEl>
                                              <p:pRg st="3" end="3"/>
                                            </p:txEl>
                                          </p:spTgt>
                                        </p:tgtEl>
                                      </p:cBhvr>
                                    </p:animEffect>
                                  </p:childTnLst>
                                  <p:subTnLst>
                                    <p:animClr clrSpc="rgb" dir="cw">
                                      <p:cBhvr override="childStyle">
                                        <p:cTn dur="1" fill="hold" display="0" masterRel="nextClick" afterEffect="1"/>
                                        <p:tgtEl>
                                          <p:spTgt spid="297987">
                                            <p:txEl>
                                              <p:pRg st="3" end="3"/>
                                            </p:txEl>
                                          </p:spTgt>
                                        </p:tgtEl>
                                        <p:attrNameLst>
                                          <p:attrName>ppt_c</p:attrName>
                                        </p:attrNameLst>
                                      </p:cBhvr>
                                      <p:to>
                                        <a:srgbClr val="3399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linds(horizontal)">
                                      <p:cBhvr>
                                        <p:cTn id="27" dur="500"/>
                                        <p:tgtEl>
                                          <p:spTgt spid="297987">
                                            <p:txEl>
                                              <p:pRg st="4" end="4"/>
                                            </p:txEl>
                                          </p:spTgt>
                                        </p:tgtEl>
                                      </p:cBhvr>
                                    </p:animEffect>
                                  </p:childTnLst>
                                  <p:subTnLst>
                                    <p:animClr clrSpc="rgb" dir="cw">
                                      <p:cBhvr override="childStyle">
                                        <p:cTn dur="1" fill="hold" display="0" masterRel="nextClick" afterEffect="1"/>
                                        <p:tgtEl>
                                          <p:spTgt spid="297987">
                                            <p:txEl>
                                              <p:pRg st="4" end="4"/>
                                            </p:txEl>
                                          </p:spTgt>
                                        </p:tgtEl>
                                        <p:attrNameLst>
                                          <p:attrName>ppt_c</p:attrName>
                                        </p:attrNameLst>
                                      </p:cBhvr>
                                      <p:to>
                                        <a:srgbClr val="3399F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blinds(horizontal)">
                                      <p:cBhvr>
                                        <p:cTn id="32" dur="500"/>
                                        <p:tgtEl>
                                          <p:spTgt spid="297987">
                                            <p:txEl>
                                              <p:pRg st="5" end="5"/>
                                            </p:txEl>
                                          </p:spTgt>
                                        </p:tgtEl>
                                      </p:cBhvr>
                                    </p:animEffect>
                                  </p:childTnLst>
                                  <p:subTnLst>
                                    <p:animClr clrSpc="rgb" dir="cw">
                                      <p:cBhvr override="childStyle">
                                        <p:cTn dur="1" fill="hold" display="0" masterRel="nextClick" afterEffect="1"/>
                                        <p:tgtEl>
                                          <p:spTgt spid="297987">
                                            <p:txEl>
                                              <p:pRg st="5" end="5"/>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07975" y="100013"/>
            <a:ext cx="7707313" cy="422275"/>
          </a:xfrm>
        </p:spPr>
        <p:txBody>
          <a:bodyPr/>
          <a:lstStyle/>
          <a:p>
            <a:r>
              <a:rPr lang="zh-CN" altLang="en-US" smtClean="0">
                <a:ea typeface="宋体" panose="02010600030101010101" pitchFamily="2" charset="-122"/>
              </a:rPr>
              <a:t>例：中断、</a:t>
            </a:r>
            <a:r>
              <a:rPr lang="en-US" altLang="zh-CN" smtClean="0">
                <a:ea typeface="宋体" panose="02010600030101010101" pitchFamily="2" charset="-122"/>
              </a:rPr>
              <a:t>DMA</a:t>
            </a:r>
            <a:r>
              <a:rPr lang="zh-CN" altLang="en-US" smtClean="0">
                <a:ea typeface="宋体" panose="02010600030101010101" pitchFamily="2" charset="-122"/>
              </a:rPr>
              <a:t>方式下</a:t>
            </a:r>
            <a:r>
              <a:rPr lang="en-US" altLang="zh-CN" smtClean="0">
                <a:ea typeface="宋体" panose="02010600030101010101" pitchFamily="2" charset="-122"/>
              </a:rPr>
              <a:t>CPU</a:t>
            </a:r>
            <a:r>
              <a:rPr lang="zh-CN" altLang="en-US" smtClean="0">
                <a:ea typeface="宋体" panose="02010600030101010101" pitchFamily="2" charset="-122"/>
              </a:rPr>
              <a:t>的开销</a:t>
            </a:r>
          </a:p>
        </p:txBody>
      </p:sp>
      <p:sp>
        <p:nvSpPr>
          <p:cNvPr id="299011" name="Rectangle 3"/>
          <p:cNvSpPr>
            <a:spLocks noGrp="1" noChangeArrowheads="1"/>
          </p:cNvSpPr>
          <p:nvPr>
            <p:ph type="body" idx="1"/>
          </p:nvPr>
        </p:nvSpPr>
        <p:spPr>
          <a:xfrm>
            <a:off x="0" y="608013"/>
            <a:ext cx="8809038" cy="6016625"/>
          </a:xfrm>
        </p:spPr>
        <p:txBody>
          <a:bodyPr/>
          <a:lstStyle/>
          <a:p>
            <a:pPr marL="342900" indent="-342900" algn="just">
              <a:lnSpc>
                <a:spcPct val="115000"/>
              </a:lnSpc>
              <a:spcBef>
                <a:spcPct val="40000"/>
              </a:spcBef>
              <a:buFontTx/>
              <a:buNone/>
            </a:pPr>
            <a:r>
              <a:rPr lang="zh-CN" altLang="en-US" sz="1200" smtClean="0">
                <a:ea typeface="宋体" panose="02010600030101010101" pitchFamily="2" charset="-122"/>
              </a:rPr>
              <a:t>       </a:t>
            </a:r>
            <a:r>
              <a:rPr lang="zh-CN" altLang="en-US" smtClean="0">
                <a:ea typeface="黑体" panose="02010609060101010101" pitchFamily="49" charset="-122"/>
                <a:cs typeface="Arial" panose="020B0604020202020204" pitchFamily="34" charset="0"/>
              </a:rPr>
              <a:t>设处理器按</a:t>
            </a:r>
            <a:r>
              <a:rPr lang="en-US" altLang="zh-CN" smtClean="0">
                <a:ea typeface="黑体" panose="02010609060101010101" pitchFamily="49" charset="-122"/>
                <a:cs typeface="Arial" panose="020B0604020202020204" pitchFamily="34" charset="0"/>
              </a:rPr>
              <a:t>500MHz</a:t>
            </a:r>
            <a:r>
              <a:rPr lang="zh-CN" altLang="en-US" smtClean="0">
                <a:ea typeface="黑体" panose="02010609060101010101" pitchFamily="49" charset="-122"/>
                <a:cs typeface="Arial" panose="020B0604020202020204" pitchFamily="34" charset="0"/>
              </a:rPr>
              <a:t>的速度执行，硬盘控制器中有一个</a:t>
            </a:r>
            <a:r>
              <a:rPr lang="en-US" altLang="zh-CN" smtClean="0">
                <a:ea typeface="黑体" panose="02010609060101010101" pitchFamily="49" charset="-122"/>
                <a:cs typeface="Arial" panose="020B0604020202020204" pitchFamily="34" charset="0"/>
              </a:rPr>
              <a:t>16B</a:t>
            </a:r>
            <a:r>
              <a:rPr lang="zh-CN" altLang="en-US" smtClean="0">
                <a:ea typeface="黑体" panose="02010609060101010101" pitchFamily="49" charset="-122"/>
                <a:cs typeface="Arial" panose="020B0604020202020204" pitchFamily="34" charset="0"/>
              </a:rPr>
              <a:t>的数据缓存器，磁盘传输速率为</a:t>
            </a:r>
            <a:r>
              <a:rPr lang="en-US" altLang="zh-CN" smtClean="0">
                <a:ea typeface="黑体" panose="02010609060101010101" pitchFamily="49" charset="-122"/>
                <a:cs typeface="Arial" panose="020B0604020202020204" pitchFamily="34" charset="0"/>
              </a:rPr>
              <a:t>4MB/Sec</a:t>
            </a:r>
            <a:r>
              <a:rPr lang="zh-CN" altLang="en-US" smtClean="0">
                <a:ea typeface="黑体" panose="02010609060101010101" pitchFamily="49" charset="-122"/>
                <a:cs typeface="Arial" panose="020B0604020202020204" pitchFamily="34" charset="0"/>
              </a:rPr>
              <a:t>，在磁盘传输数据过程中，要求没有任何数据被错过，并假定</a:t>
            </a:r>
            <a:r>
              <a:rPr lang="en-US" altLang="zh-CN" smtClean="0">
                <a:ea typeface="黑体" panose="02010609060101010101" pitchFamily="49" charset="-122"/>
                <a:cs typeface="Arial" panose="020B0604020202020204" pitchFamily="34" charset="0"/>
              </a:rPr>
              <a:t>CPU</a:t>
            </a:r>
            <a:r>
              <a:rPr lang="zh-CN" altLang="en-US" smtClean="0">
                <a:ea typeface="黑体" panose="02010609060101010101" pitchFamily="49" charset="-122"/>
                <a:cs typeface="Arial" panose="020B0604020202020204" pitchFamily="34" charset="0"/>
              </a:rPr>
              <a:t>访存和</a:t>
            </a:r>
            <a:r>
              <a:rPr lang="en-US" altLang="zh-CN" smtClean="0">
                <a:ea typeface="黑体" panose="02010609060101010101" pitchFamily="49" charset="-122"/>
                <a:cs typeface="Arial" panose="020B0604020202020204" pitchFamily="34" charset="0"/>
              </a:rPr>
              <a:t>DMA</a:t>
            </a:r>
            <a:r>
              <a:rPr lang="zh-CN" altLang="en-US" smtClean="0">
                <a:ea typeface="黑体" panose="02010609060101010101" pitchFamily="49" charset="-122"/>
                <a:cs typeface="Arial" panose="020B0604020202020204" pitchFamily="34" charset="0"/>
              </a:rPr>
              <a:t>访存没有冲突</a:t>
            </a:r>
          </a:p>
          <a:p>
            <a:pPr marL="342900" indent="-342900" algn="just">
              <a:lnSpc>
                <a:spcPct val="115000"/>
              </a:lnSpc>
              <a:spcBef>
                <a:spcPct val="40000"/>
              </a:spcBef>
              <a:buFontTx/>
              <a:buNone/>
            </a:pPr>
            <a:r>
              <a:rPr lang="zh-CN" altLang="en-US" smtClean="0">
                <a:ea typeface="黑体" panose="02010609060101010101" pitchFamily="49" charset="-122"/>
                <a:cs typeface="Arial" panose="020B0604020202020204" pitchFamily="34" charset="0"/>
              </a:rPr>
              <a:t>（</a:t>
            </a:r>
            <a:r>
              <a:rPr lang="en-US" altLang="zh-CN" smtClean="0">
                <a:ea typeface="黑体" panose="02010609060101010101" pitchFamily="49" charset="-122"/>
                <a:cs typeface="Arial" panose="020B0604020202020204" pitchFamily="34" charset="0"/>
              </a:rPr>
              <a:t>1</a:t>
            </a:r>
            <a:r>
              <a:rPr lang="zh-CN" altLang="en-US" smtClean="0">
                <a:ea typeface="黑体" panose="02010609060101010101" pitchFamily="49" charset="-122"/>
                <a:cs typeface="Arial" panose="020B0604020202020204" pitchFamily="34" charset="0"/>
              </a:rPr>
              <a:t>）若用中断驱动</a:t>
            </a:r>
            <a:r>
              <a:rPr lang="en-US" altLang="zh-CN" smtClean="0">
                <a:ea typeface="黑体" panose="02010609060101010101" pitchFamily="49" charset="-122"/>
                <a:cs typeface="Arial" panose="020B0604020202020204" pitchFamily="34" charset="0"/>
              </a:rPr>
              <a:t>I/O</a:t>
            </a:r>
            <a:r>
              <a:rPr lang="zh-CN" altLang="en-US" smtClean="0">
                <a:ea typeface="黑体" panose="02010609060101010101" pitchFamily="49" charset="-122"/>
                <a:cs typeface="Arial" panose="020B0604020202020204" pitchFamily="34" charset="0"/>
              </a:rPr>
              <a:t>，每次传送的开销（包括用于中断响应和处理的时间）是</a:t>
            </a:r>
            <a:r>
              <a:rPr lang="en-US" altLang="zh-CN" smtClean="0">
                <a:ea typeface="黑体" panose="02010609060101010101" pitchFamily="49" charset="-122"/>
                <a:cs typeface="Arial" panose="020B0604020202020204" pitchFamily="34" charset="0"/>
              </a:rPr>
              <a:t>500</a:t>
            </a:r>
            <a:r>
              <a:rPr lang="zh-CN" altLang="en-US" smtClean="0">
                <a:ea typeface="黑体" panose="02010609060101010101" pitchFamily="49" charset="-122"/>
                <a:cs typeface="Arial" panose="020B0604020202020204" pitchFamily="34" charset="0"/>
              </a:rPr>
              <a:t>个时钟周期。如果硬盘仅用</a:t>
            </a:r>
            <a:r>
              <a:rPr lang="en-US" altLang="zh-CN" smtClean="0">
                <a:ea typeface="黑体" panose="02010609060101010101" pitchFamily="49" charset="-122"/>
                <a:cs typeface="Arial" panose="020B0604020202020204" pitchFamily="34" charset="0"/>
              </a:rPr>
              <a:t>5%</a:t>
            </a:r>
            <a:r>
              <a:rPr lang="zh-CN" altLang="en-US" smtClean="0">
                <a:ea typeface="黑体" panose="02010609060101010101" pitchFamily="49" charset="-122"/>
                <a:cs typeface="Arial" panose="020B0604020202020204" pitchFamily="34" charset="0"/>
              </a:rPr>
              <a:t>的时间进行传送，那么处理器用在硬盘</a:t>
            </a:r>
            <a:r>
              <a:rPr lang="en-US" altLang="zh-CN" smtClean="0">
                <a:ea typeface="黑体" panose="02010609060101010101" pitchFamily="49" charset="-122"/>
                <a:cs typeface="Arial" panose="020B0604020202020204" pitchFamily="34" charset="0"/>
              </a:rPr>
              <a:t>I/O</a:t>
            </a:r>
            <a:r>
              <a:rPr lang="zh-CN" altLang="en-US" smtClean="0">
                <a:ea typeface="黑体" panose="02010609060101010101" pitchFamily="49" charset="-122"/>
                <a:cs typeface="Arial" panose="020B0604020202020204" pitchFamily="34" charset="0"/>
              </a:rPr>
              <a:t>操作上所花的时间百分比（主机占用率）为多少？</a:t>
            </a:r>
          </a:p>
          <a:p>
            <a:pPr marL="342900" indent="-342900" algn="just">
              <a:lnSpc>
                <a:spcPct val="115000"/>
              </a:lnSpc>
              <a:spcBef>
                <a:spcPct val="40000"/>
              </a:spcBef>
              <a:buFontTx/>
              <a:buNone/>
            </a:pPr>
            <a:r>
              <a:rPr lang="zh-CN" altLang="en-US" smtClean="0">
                <a:ea typeface="黑体" panose="02010609060101010101" pitchFamily="49" charset="-122"/>
                <a:cs typeface="Arial" panose="020B0604020202020204" pitchFamily="34" charset="0"/>
              </a:rPr>
              <a:t>（</a:t>
            </a:r>
            <a:r>
              <a:rPr lang="en-US" altLang="zh-CN" smtClean="0">
                <a:ea typeface="黑体" panose="02010609060101010101" pitchFamily="49" charset="-122"/>
                <a:cs typeface="Arial" panose="020B0604020202020204" pitchFamily="34" charset="0"/>
              </a:rPr>
              <a:t>2</a:t>
            </a:r>
            <a:r>
              <a:rPr lang="zh-CN" altLang="en-US" smtClean="0">
                <a:ea typeface="黑体" panose="02010609060101010101" pitchFamily="49" charset="-122"/>
                <a:cs typeface="Arial" panose="020B0604020202020204" pitchFamily="34" charset="0"/>
              </a:rPr>
              <a:t>）若用</a:t>
            </a:r>
            <a:r>
              <a:rPr lang="en-US" altLang="zh-CN" smtClean="0">
                <a:ea typeface="黑体" panose="02010609060101010101" pitchFamily="49" charset="-122"/>
                <a:cs typeface="Arial" panose="020B0604020202020204" pitchFamily="34" charset="0"/>
              </a:rPr>
              <a:t>DMA</a:t>
            </a:r>
            <a:r>
              <a:rPr lang="zh-CN" altLang="en-US" smtClean="0">
                <a:ea typeface="黑体" panose="02010609060101010101" pitchFamily="49" charset="-122"/>
                <a:cs typeface="Arial" panose="020B0604020202020204" pitchFamily="34" charset="0"/>
              </a:rPr>
              <a:t>方式，处理器花</a:t>
            </a:r>
            <a:r>
              <a:rPr lang="en-US" altLang="zh-CN" smtClean="0">
                <a:ea typeface="黑体" panose="02010609060101010101" pitchFamily="49" charset="-122"/>
                <a:cs typeface="Arial" panose="020B0604020202020204" pitchFamily="34" charset="0"/>
              </a:rPr>
              <a:t>1000</a:t>
            </a:r>
            <a:r>
              <a:rPr lang="zh-CN" altLang="en-US" smtClean="0">
                <a:ea typeface="黑体" panose="02010609060101010101" pitchFamily="49" charset="-122"/>
                <a:cs typeface="Arial" panose="020B0604020202020204" pitchFamily="34" charset="0"/>
              </a:rPr>
              <a:t>个时钟进行</a:t>
            </a:r>
            <a:r>
              <a:rPr lang="en-US" altLang="zh-CN" smtClean="0">
                <a:ea typeface="黑体" panose="02010609060101010101" pitchFamily="49" charset="-122"/>
                <a:cs typeface="Arial" panose="020B0604020202020204" pitchFamily="34" charset="0"/>
              </a:rPr>
              <a:t>DMA</a:t>
            </a:r>
            <a:r>
              <a:rPr lang="zh-CN" altLang="en-US" smtClean="0">
                <a:ea typeface="黑体" panose="02010609060101010101" pitchFamily="49" charset="-122"/>
                <a:cs typeface="Arial" panose="020B0604020202020204" pitchFamily="34" charset="0"/>
              </a:rPr>
              <a:t>传送的初始化设置，并且在</a:t>
            </a:r>
            <a:r>
              <a:rPr lang="en-US" altLang="zh-CN" smtClean="0">
                <a:ea typeface="黑体" panose="02010609060101010101" pitchFamily="49" charset="-122"/>
                <a:cs typeface="Arial" panose="020B0604020202020204" pitchFamily="34" charset="0"/>
              </a:rPr>
              <a:t>DMA</a:t>
            </a:r>
            <a:r>
              <a:rPr lang="zh-CN" altLang="en-US" smtClean="0">
                <a:ea typeface="黑体" panose="02010609060101010101" pitchFamily="49" charset="-122"/>
                <a:cs typeface="Arial" panose="020B0604020202020204" pitchFamily="34" charset="0"/>
              </a:rPr>
              <a:t>完成后的中断处理需要</a:t>
            </a:r>
            <a:r>
              <a:rPr lang="en-US" altLang="zh-CN" smtClean="0">
                <a:ea typeface="黑体" panose="02010609060101010101" pitchFamily="49" charset="-122"/>
                <a:cs typeface="Arial" panose="020B0604020202020204" pitchFamily="34" charset="0"/>
              </a:rPr>
              <a:t>500</a:t>
            </a:r>
            <a:r>
              <a:rPr lang="zh-CN" altLang="en-US" smtClean="0">
                <a:ea typeface="黑体" panose="02010609060101010101" pitchFamily="49" charset="-122"/>
                <a:cs typeface="Arial" panose="020B0604020202020204" pitchFamily="34" charset="0"/>
              </a:rPr>
              <a:t>个时钟。如果每次</a:t>
            </a:r>
            <a:r>
              <a:rPr lang="en-US" altLang="zh-CN" smtClean="0">
                <a:ea typeface="黑体" panose="02010609060101010101" pitchFamily="49" charset="-122"/>
                <a:cs typeface="Arial" panose="020B0604020202020204" pitchFamily="34" charset="0"/>
              </a:rPr>
              <a:t>DMA</a:t>
            </a:r>
            <a:r>
              <a:rPr lang="zh-CN" altLang="en-US" smtClean="0">
                <a:ea typeface="黑体" panose="02010609060101010101" pitchFamily="49" charset="-122"/>
                <a:cs typeface="Arial" panose="020B0604020202020204" pitchFamily="34" charset="0"/>
              </a:rPr>
              <a:t>传送</a:t>
            </a:r>
            <a:r>
              <a:rPr lang="en-US" altLang="zh-CN" smtClean="0">
                <a:ea typeface="黑体" panose="02010609060101010101" pitchFamily="49" charset="-122"/>
                <a:cs typeface="Arial" panose="020B0604020202020204" pitchFamily="34" charset="0"/>
              </a:rPr>
              <a:t>8000B</a:t>
            </a:r>
            <a:r>
              <a:rPr lang="zh-CN" altLang="en-US" smtClean="0">
                <a:ea typeface="黑体" panose="02010609060101010101" pitchFamily="49" charset="-122"/>
                <a:cs typeface="Arial" panose="020B0604020202020204" pitchFamily="34" charset="0"/>
              </a:rPr>
              <a:t>的数据块，那么当硬盘进行传送的时间占</a:t>
            </a:r>
            <a:r>
              <a:rPr lang="en-US" altLang="zh-CN" smtClean="0">
                <a:ea typeface="黑体" panose="02010609060101010101" pitchFamily="49" charset="-122"/>
                <a:cs typeface="Arial" panose="020B0604020202020204" pitchFamily="34" charset="0"/>
              </a:rPr>
              <a:t>100%</a:t>
            </a:r>
            <a:r>
              <a:rPr lang="zh-CN" altLang="en-US" smtClean="0">
                <a:ea typeface="黑体" panose="02010609060101010101" pitchFamily="49" charset="-122"/>
                <a:cs typeface="Arial" panose="020B0604020202020204" pitchFamily="34" charset="0"/>
              </a:rPr>
              <a:t>（即：硬盘一直进行读写，并传输数据）时，处理器用在硬盘</a:t>
            </a:r>
            <a:r>
              <a:rPr lang="en-US" altLang="zh-CN" smtClean="0">
                <a:ea typeface="黑体" panose="02010609060101010101" pitchFamily="49" charset="-122"/>
                <a:cs typeface="Arial" panose="020B0604020202020204" pitchFamily="34" charset="0"/>
              </a:rPr>
              <a:t>I/O</a:t>
            </a:r>
            <a:r>
              <a:rPr lang="zh-CN" altLang="en-US" smtClean="0">
                <a:ea typeface="黑体" panose="02010609060101010101" pitchFamily="49" charset="-122"/>
                <a:cs typeface="Arial" panose="020B0604020202020204" pitchFamily="34" charset="0"/>
              </a:rPr>
              <a:t>操作上的时间百分比（主机占用率）为多少？</a:t>
            </a:r>
          </a:p>
          <a:p>
            <a:pPr marL="342900" indent="-342900" algn="just">
              <a:lnSpc>
                <a:spcPct val="105000"/>
              </a:lnSpc>
              <a:spcBef>
                <a:spcPct val="40000"/>
              </a:spcBef>
              <a:buFontTx/>
              <a:buNone/>
            </a:pPr>
            <a:r>
              <a:rPr lang="zh-CN" altLang="en-US" smtClean="0">
                <a:solidFill>
                  <a:schemeClr val="accent1"/>
                </a:solidFill>
                <a:ea typeface="黑体" panose="02010609060101010101" pitchFamily="49" charset="-122"/>
                <a:cs typeface="Arial" panose="020B0604020202020204" pitchFamily="34" charset="0"/>
              </a:rPr>
              <a:t>      想象一下：假定大仓库门口有一个箱子，可放</a:t>
            </a:r>
            <a:r>
              <a:rPr lang="en-US" altLang="zh-CN" smtClean="0">
                <a:solidFill>
                  <a:schemeClr val="accent1"/>
                </a:solidFill>
                <a:ea typeface="黑体" panose="02010609060101010101" pitchFamily="49" charset="-122"/>
                <a:cs typeface="Arial" panose="020B0604020202020204" pitchFamily="34" charset="0"/>
              </a:rPr>
              <a:t>16</a:t>
            </a:r>
            <a:r>
              <a:rPr lang="zh-CN" altLang="en-US" smtClean="0">
                <a:solidFill>
                  <a:schemeClr val="accent1"/>
                </a:solidFill>
                <a:ea typeface="黑体" panose="02010609060101010101" pitchFamily="49" charset="-122"/>
                <a:cs typeface="Arial" panose="020B0604020202020204" pitchFamily="34" charset="0"/>
              </a:rPr>
              <a:t>个零件。要将大仓库中的一批零件运到小仓库中，可以有几种方法？</a:t>
            </a:r>
          </a:p>
          <a:p>
            <a:pPr marL="342900" indent="-342900" algn="just">
              <a:lnSpc>
                <a:spcPct val="105000"/>
              </a:lnSpc>
              <a:buFontTx/>
              <a:buNone/>
            </a:pPr>
            <a:r>
              <a:rPr lang="zh-CN" altLang="en-US" smtClean="0">
                <a:solidFill>
                  <a:srgbClr val="146C18"/>
                </a:solidFill>
                <a:ea typeface="黑体" panose="02010609060101010101" pitchFamily="49" charset="-122"/>
                <a:cs typeface="Arial" panose="020B0604020202020204" pitchFamily="34" charset="0"/>
              </a:rPr>
              <a:t>      中断方式：</a:t>
            </a:r>
            <a:r>
              <a:rPr lang="zh-CN" altLang="en-US" smtClean="0">
                <a:solidFill>
                  <a:schemeClr val="accent2"/>
                </a:solidFill>
                <a:ea typeface="黑体" panose="02010609060101010101" pitchFamily="49" charset="-122"/>
                <a:cs typeface="Arial" panose="020B0604020202020204" pitchFamily="34" charset="0"/>
              </a:rPr>
              <a:t>每装满一个箱子就喊车床上的技工来运到车间，再从车间运到小仓库</a:t>
            </a:r>
          </a:p>
          <a:p>
            <a:pPr marL="342900" indent="-342900" algn="just">
              <a:lnSpc>
                <a:spcPct val="105000"/>
              </a:lnSpc>
              <a:buFontTx/>
              <a:buNone/>
            </a:pPr>
            <a:r>
              <a:rPr lang="en-US" altLang="zh-CN" smtClean="0">
                <a:solidFill>
                  <a:schemeClr val="accent2"/>
                </a:solidFill>
                <a:ea typeface="黑体" panose="02010609060101010101" pitchFamily="49" charset="-122"/>
                <a:cs typeface="Arial" panose="020B0604020202020204" pitchFamily="34" charset="0"/>
              </a:rPr>
              <a:t>      </a:t>
            </a:r>
            <a:r>
              <a:rPr lang="en-US" altLang="zh-CN" smtClean="0">
                <a:solidFill>
                  <a:srgbClr val="146C18"/>
                </a:solidFill>
                <a:ea typeface="黑体" panose="02010609060101010101" pitchFamily="49" charset="-122"/>
                <a:cs typeface="Arial" panose="020B0604020202020204" pitchFamily="34" charset="0"/>
              </a:rPr>
              <a:t>DMA</a:t>
            </a:r>
            <a:r>
              <a:rPr lang="zh-CN" altLang="en-US" smtClean="0">
                <a:solidFill>
                  <a:srgbClr val="146C18"/>
                </a:solidFill>
                <a:ea typeface="黑体" panose="02010609060101010101" pitchFamily="49" charset="-122"/>
                <a:cs typeface="Arial" panose="020B0604020202020204" pitchFamily="34" charset="0"/>
              </a:rPr>
              <a:t>方式：</a:t>
            </a:r>
            <a:r>
              <a:rPr lang="zh-CN" altLang="en-US" smtClean="0">
                <a:solidFill>
                  <a:schemeClr val="accent2"/>
                </a:solidFill>
                <a:ea typeface="黑体" panose="02010609060101010101" pitchFamily="49" charset="-122"/>
                <a:cs typeface="Arial" panose="020B0604020202020204" pitchFamily="34" charset="0"/>
              </a:rPr>
              <a:t>车床技工停下来告诉搬运工说，一次要</a:t>
            </a:r>
            <a:r>
              <a:rPr lang="en-US" altLang="zh-CN" smtClean="0">
                <a:solidFill>
                  <a:schemeClr val="accent2"/>
                </a:solidFill>
                <a:ea typeface="黑体" panose="02010609060101010101" pitchFamily="49" charset="-122"/>
                <a:cs typeface="Arial" panose="020B0604020202020204" pitchFamily="34" charset="0"/>
              </a:rPr>
              <a:t>8000</a:t>
            </a:r>
            <a:r>
              <a:rPr lang="zh-CN" altLang="en-US" smtClean="0">
                <a:solidFill>
                  <a:schemeClr val="accent2"/>
                </a:solidFill>
                <a:ea typeface="黑体" panose="02010609060101010101" pitchFamily="49" charset="-122"/>
                <a:cs typeface="Arial" panose="020B0604020202020204" pitchFamily="34" charset="0"/>
              </a:rPr>
              <a:t>个零件放到小仓库固定的地方，然后回到车床工作；搬运工开始分两组工作，一组从大仓库搬货到箱子中，另一组将箱子直接运到小仓库指定地方，</a:t>
            </a:r>
            <a:r>
              <a:rPr lang="en-US" altLang="zh-CN" smtClean="0">
                <a:solidFill>
                  <a:schemeClr val="accent2"/>
                </a:solidFill>
                <a:ea typeface="黑体" panose="02010609060101010101" pitchFamily="49" charset="-122"/>
                <a:cs typeface="Arial" panose="020B0604020202020204" pitchFamily="34" charset="0"/>
              </a:rPr>
              <a:t>8000</a:t>
            </a:r>
            <a:r>
              <a:rPr lang="zh-CN" altLang="en-US" smtClean="0">
                <a:solidFill>
                  <a:schemeClr val="accent2"/>
                </a:solidFill>
                <a:ea typeface="黑体" panose="02010609060101010101" pitchFamily="49" charset="-122"/>
                <a:cs typeface="Arial" panose="020B0604020202020204" pitchFamily="34" charset="0"/>
              </a:rPr>
              <a:t>个运完后，技工再停下来检查；然后继续下一次</a:t>
            </a:r>
            <a:r>
              <a:rPr lang="en-US" altLang="zh-CN" smtClean="0">
                <a:solidFill>
                  <a:schemeClr val="accent2"/>
                </a:solidFill>
                <a:ea typeface="黑体" panose="02010609060101010101" pitchFamily="49" charset="-122"/>
                <a:cs typeface="Arial" panose="020B0604020202020204" pitchFamily="34" charset="0"/>
              </a:rPr>
              <a:t>8000</a:t>
            </a:r>
            <a:r>
              <a:rPr lang="zh-CN" altLang="en-US" smtClean="0">
                <a:solidFill>
                  <a:schemeClr val="accent2"/>
                </a:solidFill>
                <a:ea typeface="黑体" panose="02010609060101010101" pitchFamily="49" charset="-122"/>
                <a:cs typeface="Arial" panose="020B0604020202020204" pitchFamily="34" charset="0"/>
              </a:rPr>
              <a:t>个零件的搬运，</a:t>
            </a:r>
            <a:r>
              <a:rPr lang="en-US" altLang="zh-CN" smtClean="0">
                <a:solidFill>
                  <a:schemeClr val="accent2"/>
                </a:solidFill>
                <a:ea typeface="黑体" panose="02010609060101010101" pitchFamily="49" charset="-122"/>
                <a:cs typeface="Arial" panose="020B0604020202020204" pitchFamily="34" charset="0"/>
              </a:rPr>
              <a:t>……</a:t>
            </a:r>
          </a:p>
          <a:p>
            <a:pPr marL="342900" indent="-342900" algn="just">
              <a:lnSpc>
                <a:spcPct val="105000"/>
              </a:lnSpc>
              <a:buFontTx/>
              <a:buNone/>
            </a:pPr>
            <a:r>
              <a:rPr lang="zh-CN" altLang="en-US" smtClean="0">
                <a:solidFill>
                  <a:srgbClr val="D1390F"/>
                </a:solidFill>
                <a:ea typeface="黑体" panose="02010609060101010101" pitchFamily="49" charset="-122"/>
                <a:cs typeface="Arial" panose="020B0604020202020204" pitchFamily="34" charset="0"/>
              </a:rPr>
              <a:t>                            上述两种方式中，哪种方式的生产效率更高呢？</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A328DD6-E9CA-454E-8E04-5DCFFD67EC2E}" type="slidenum">
              <a:rPr lang="zh-CN" altLang="en-US" sz="1200">
                <a:solidFill>
                  <a:srgbClr val="898989"/>
                </a:solidFill>
              </a:rPr>
              <a:pPr/>
              <a:t>78</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9011">
                                            <p:txEl>
                                              <p:pRg st="3" end="3"/>
                                            </p:txEl>
                                          </p:spTgt>
                                        </p:tgtEl>
                                        <p:attrNameLst>
                                          <p:attrName>style.visibility</p:attrName>
                                        </p:attrNameLst>
                                      </p:cBhvr>
                                      <p:to>
                                        <p:strVal val="visible"/>
                                      </p:to>
                                    </p:set>
                                    <p:animEffect transition="in" filter="blinds(horizontal)">
                                      <p:cBhvr>
                                        <p:cTn id="7" dur="500"/>
                                        <p:tgtEl>
                                          <p:spTgt spid="2990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9011">
                                            <p:txEl>
                                              <p:pRg st="4" end="4"/>
                                            </p:txEl>
                                          </p:spTgt>
                                        </p:tgtEl>
                                        <p:attrNameLst>
                                          <p:attrName>style.visibility</p:attrName>
                                        </p:attrNameLst>
                                      </p:cBhvr>
                                      <p:to>
                                        <p:strVal val="visible"/>
                                      </p:to>
                                    </p:set>
                                    <p:animEffect transition="in" filter="blinds(horizontal)">
                                      <p:cBhvr>
                                        <p:cTn id="12" dur="500"/>
                                        <p:tgtEl>
                                          <p:spTgt spid="29901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9011">
                                            <p:txEl>
                                              <p:pRg st="5" end="5"/>
                                            </p:txEl>
                                          </p:spTgt>
                                        </p:tgtEl>
                                        <p:attrNameLst>
                                          <p:attrName>style.visibility</p:attrName>
                                        </p:attrNameLst>
                                      </p:cBhvr>
                                      <p:to>
                                        <p:strVal val="visible"/>
                                      </p:to>
                                    </p:set>
                                    <p:animEffect transition="in" filter="blinds(horizontal)">
                                      <p:cBhvr>
                                        <p:cTn id="17" dur="500"/>
                                        <p:tgtEl>
                                          <p:spTgt spid="29901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9011">
                                            <p:txEl>
                                              <p:pRg st="6" end="6"/>
                                            </p:txEl>
                                          </p:spTgt>
                                        </p:tgtEl>
                                        <p:attrNameLst>
                                          <p:attrName>style.visibility</p:attrName>
                                        </p:attrNameLst>
                                      </p:cBhvr>
                                      <p:to>
                                        <p:strVal val="visible"/>
                                      </p:to>
                                    </p:set>
                                    <p:animEffect transition="in" filter="blinds(horizontal)">
                                      <p:cBhvr>
                                        <p:cTn id="22" dur="500"/>
                                        <p:tgtEl>
                                          <p:spTgt spid="299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800100" y="100013"/>
            <a:ext cx="7267575" cy="422275"/>
          </a:xfrm>
        </p:spPr>
        <p:txBody>
          <a:bodyPr/>
          <a:lstStyle/>
          <a:p>
            <a:r>
              <a:rPr lang="zh-CN" altLang="en-US" smtClean="0">
                <a:ea typeface="宋体" panose="02010600030101010101" pitchFamily="2" charset="-122"/>
              </a:rPr>
              <a:t>例：中断、</a:t>
            </a:r>
            <a:r>
              <a:rPr lang="en-US" altLang="zh-CN" smtClean="0">
                <a:ea typeface="宋体" panose="02010600030101010101" pitchFamily="2" charset="-122"/>
              </a:rPr>
              <a:t>DMA</a:t>
            </a:r>
            <a:r>
              <a:rPr lang="zh-CN" altLang="en-US" smtClean="0">
                <a:ea typeface="宋体" panose="02010600030101010101" pitchFamily="2" charset="-122"/>
              </a:rPr>
              <a:t>方式下</a:t>
            </a:r>
            <a:r>
              <a:rPr lang="en-US" altLang="zh-CN" smtClean="0">
                <a:ea typeface="宋体" panose="02010600030101010101" pitchFamily="2" charset="-122"/>
              </a:rPr>
              <a:t>CPU</a:t>
            </a:r>
            <a:r>
              <a:rPr lang="zh-CN" altLang="en-US" smtClean="0">
                <a:ea typeface="宋体" panose="02010600030101010101" pitchFamily="2" charset="-122"/>
              </a:rPr>
              <a:t>的开销</a:t>
            </a:r>
          </a:p>
        </p:txBody>
      </p:sp>
      <p:sp>
        <p:nvSpPr>
          <p:cNvPr id="300035" name="Rectangle 3"/>
          <p:cNvSpPr>
            <a:spLocks noGrp="1" noChangeArrowheads="1"/>
          </p:cNvSpPr>
          <p:nvPr>
            <p:ph type="body" idx="1"/>
          </p:nvPr>
        </p:nvSpPr>
        <p:spPr>
          <a:xfrm>
            <a:off x="114300" y="1154113"/>
            <a:ext cx="8915400" cy="5348287"/>
          </a:xfrm>
        </p:spPr>
        <p:txBody>
          <a:bodyPr/>
          <a:lstStyle/>
          <a:p>
            <a:pPr marL="342900" indent="-342900" algn="just">
              <a:lnSpc>
                <a:spcPct val="115000"/>
              </a:lnSpc>
              <a:spcBef>
                <a:spcPct val="0"/>
              </a:spcBef>
            </a:pPr>
            <a:r>
              <a:rPr lang="zh-CN" altLang="en-US" sz="2000" dirty="0" smtClean="0">
                <a:solidFill>
                  <a:srgbClr val="D1390F"/>
                </a:solidFill>
                <a:ea typeface="黑体" panose="02010609060101010101" pitchFamily="49" charset="-122"/>
              </a:rPr>
              <a:t>中断传送：</a:t>
            </a:r>
          </a:p>
          <a:p>
            <a:pPr marL="742950" lvl="1" indent="-285750" algn="just">
              <a:lnSpc>
                <a:spcPct val="115000"/>
              </a:lnSpc>
              <a:spcBef>
                <a:spcPct val="0"/>
              </a:spcBef>
            </a:pPr>
            <a:r>
              <a:rPr lang="zh-CN" altLang="en-US" sz="2000" dirty="0" smtClean="0">
                <a:ea typeface="黑体" panose="02010609060101010101" pitchFamily="49" charset="-122"/>
              </a:rPr>
              <a:t>硬盘每次中断，可以以</a:t>
            </a:r>
            <a:r>
              <a:rPr lang="en-US" altLang="zh-CN" sz="2000" dirty="0" smtClean="0">
                <a:ea typeface="黑体" panose="02010609060101010101" pitchFamily="49" charset="-122"/>
              </a:rPr>
              <a:t>16</a:t>
            </a:r>
            <a:r>
              <a:rPr lang="zh-CN" altLang="en-US" sz="2000" dirty="0" smtClean="0">
                <a:ea typeface="黑体" panose="02010609060101010101" pitchFamily="49" charset="-122"/>
              </a:rPr>
              <a:t>字节为单位进行传送，为保证没有任何数据被错过，应达到每秒</a:t>
            </a:r>
            <a:r>
              <a:rPr lang="en-US" altLang="zh-CN" sz="2000" dirty="0" smtClean="0">
                <a:ea typeface="黑体" panose="02010609060101010101" pitchFamily="49" charset="-122"/>
              </a:rPr>
              <a:t>4MB /16B=250k</a:t>
            </a:r>
            <a:r>
              <a:rPr lang="zh-CN" altLang="en-US" sz="2000" dirty="0" smtClean="0">
                <a:ea typeface="黑体" panose="02010609060101010101" pitchFamily="49" charset="-122"/>
              </a:rPr>
              <a:t>次中断的速度；</a:t>
            </a:r>
          </a:p>
          <a:p>
            <a:pPr marL="742950" lvl="1" indent="-285750" algn="just">
              <a:lnSpc>
                <a:spcPct val="115000"/>
              </a:lnSpc>
              <a:spcBef>
                <a:spcPct val="0"/>
              </a:spcBef>
            </a:pPr>
            <a:r>
              <a:rPr lang="zh-CN" altLang="en-US" sz="2000" dirty="0" smtClean="0">
                <a:ea typeface="黑体" panose="02010609060101010101" pitchFamily="49" charset="-122"/>
              </a:rPr>
              <a:t>每秒钟用于中断的时钟周期数为</a:t>
            </a:r>
            <a:r>
              <a:rPr lang="en-US" altLang="zh-CN" sz="2000" dirty="0" smtClean="0">
                <a:ea typeface="黑体" panose="02010609060101010101" pitchFamily="49" charset="-122"/>
              </a:rPr>
              <a:t>250kx500=125x10</a:t>
            </a:r>
            <a:r>
              <a:rPr lang="en-US" altLang="zh-CN" sz="2000" baseline="30000" dirty="0" smtClean="0">
                <a:ea typeface="黑体" panose="02010609060101010101" pitchFamily="49" charset="-122"/>
              </a:rPr>
              <a:t>6</a:t>
            </a:r>
            <a:r>
              <a:rPr lang="zh-CN" altLang="en-US" sz="2000" dirty="0" smtClean="0">
                <a:ea typeface="黑体" panose="02010609060101010101" pitchFamily="49" charset="-122"/>
              </a:rPr>
              <a:t>；</a:t>
            </a:r>
          </a:p>
          <a:p>
            <a:pPr marL="742950" lvl="1" indent="-285750" algn="just">
              <a:lnSpc>
                <a:spcPct val="115000"/>
              </a:lnSpc>
              <a:spcBef>
                <a:spcPct val="0"/>
              </a:spcBef>
            </a:pPr>
            <a:r>
              <a:rPr lang="zh-CN" altLang="en-US" sz="2000" dirty="0" smtClean="0">
                <a:ea typeface="黑体" panose="02010609060101010101" pitchFamily="49" charset="-122"/>
              </a:rPr>
              <a:t>在一次数据传输中，处理器花费在</a:t>
            </a:r>
            <a:r>
              <a:rPr lang="en-US" altLang="zh-CN" sz="2000" dirty="0" smtClean="0">
                <a:ea typeface="黑体" panose="02010609060101010101" pitchFamily="49" charset="-122"/>
              </a:rPr>
              <a:t>I/O</a:t>
            </a:r>
            <a:r>
              <a:rPr lang="zh-CN" altLang="en-US" sz="2000" dirty="0" smtClean="0">
                <a:ea typeface="黑体" panose="02010609060101010101" pitchFamily="49" charset="-122"/>
              </a:rPr>
              <a:t>上的时间的百分比为：</a:t>
            </a:r>
            <a:r>
              <a:rPr lang="en-US" altLang="zh-CN" sz="2000" dirty="0" smtClean="0">
                <a:ea typeface="黑体" panose="02010609060101010101" pitchFamily="49" charset="-122"/>
              </a:rPr>
              <a:t>125x10</a:t>
            </a:r>
            <a:r>
              <a:rPr lang="en-US" altLang="zh-CN" sz="2000" baseline="30000" dirty="0" smtClean="0">
                <a:ea typeface="黑体" panose="02010609060101010101" pitchFamily="49" charset="-122"/>
              </a:rPr>
              <a:t>6</a:t>
            </a:r>
            <a:r>
              <a:rPr lang="en-US" altLang="zh-CN" sz="2000" dirty="0" smtClean="0">
                <a:ea typeface="黑体" panose="02010609060101010101" pitchFamily="49" charset="-122"/>
              </a:rPr>
              <a:t>/(500x10</a:t>
            </a:r>
            <a:r>
              <a:rPr lang="en-US" altLang="zh-CN" sz="2000" baseline="30000" dirty="0" smtClean="0">
                <a:ea typeface="黑体" panose="02010609060101010101" pitchFamily="49" charset="-122"/>
              </a:rPr>
              <a:t>6</a:t>
            </a:r>
            <a:r>
              <a:rPr lang="en-US" altLang="zh-CN" sz="2000" dirty="0" smtClean="0">
                <a:ea typeface="黑体" panose="02010609060101010101" pitchFamily="49" charset="-122"/>
              </a:rPr>
              <a:t>)=25%</a:t>
            </a:r>
            <a:r>
              <a:rPr lang="zh-CN" altLang="en-US" sz="2000" dirty="0" smtClean="0">
                <a:ea typeface="黑体" panose="02010609060101010101" pitchFamily="49" charset="-122"/>
              </a:rPr>
              <a:t>；</a:t>
            </a:r>
          </a:p>
          <a:p>
            <a:pPr marL="742950" lvl="1" indent="-285750" algn="just">
              <a:lnSpc>
                <a:spcPct val="115000"/>
              </a:lnSpc>
              <a:spcBef>
                <a:spcPct val="0"/>
              </a:spcBef>
            </a:pPr>
            <a:r>
              <a:rPr lang="zh-CN" altLang="en-US" sz="2000" dirty="0" smtClean="0">
                <a:ea typeface="黑体" panose="02010609060101010101" pitchFamily="49" charset="-122"/>
              </a:rPr>
              <a:t>假定硬盘仅用其中</a:t>
            </a:r>
            <a:r>
              <a:rPr lang="en-US" altLang="zh-CN" sz="2000" dirty="0" smtClean="0">
                <a:ea typeface="黑体" panose="02010609060101010101" pitchFamily="49" charset="-122"/>
              </a:rPr>
              <a:t>5%</a:t>
            </a:r>
            <a:r>
              <a:rPr lang="zh-CN" altLang="en-US" sz="2000" dirty="0" smtClean="0">
                <a:ea typeface="黑体" panose="02010609060101010101" pitchFamily="49" charset="-122"/>
              </a:rPr>
              <a:t>的时间来传送数据，则处理器花费在</a:t>
            </a:r>
            <a:r>
              <a:rPr lang="en-US" altLang="zh-CN" sz="2000" dirty="0" smtClean="0">
                <a:ea typeface="黑体" panose="02010609060101010101" pitchFamily="49" charset="-122"/>
              </a:rPr>
              <a:t>I/O</a:t>
            </a:r>
            <a:r>
              <a:rPr lang="zh-CN" altLang="en-US" sz="2000" dirty="0" smtClean="0">
                <a:ea typeface="黑体" panose="02010609060101010101" pitchFamily="49" charset="-122"/>
              </a:rPr>
              <a:t>方面的百分比为</a:t>
            </a:r>
            <a:r>
              <a:rPr lang="en-US" altLang="zh-CN" sz="2000" dirty="0" smtClean="0">
                <a:ea typeface="黑体" panose="02010609060101010101" pitchFamily="49" charset="-122"/>
              </a:rPr>
              <a:t>25%x5%=1.25% </a:t>
            </a:r>
            <a:r>
              <a:rPr lang="zh-CN" altLang="en-US" sz="2000" dirty="0" smtClean="0">
                <a:ea typeface="黑体" panose="02010609060101010101" pitchFamily="49" charset="-122"/>
              </a:rPr>
              <a:t>。</a:t>
            </a:r>
          </a:p>
          <a:p>
            <a:pPr marL="342900" indent="-342900" algn="just">
              <a:lnSpc>
                <a:spcPct val="115000"/>
              </a:lnSpc>
              <a:spcBef>
                <a:spcPct val="0"/>
              </a:spcBef>
            </a:pPr>
            <a:r>
              <a:rPr lang="en-US" altLang="zh-CN" sz="2000" dirty="0" smtClean="0">
                <a:solidFill>
                  <a:srgbClr val="D1390F"/>
                </a:solidFill>
                <a:ea typeface="黑体" panose="02010609060101010101" pitchFamily="49" charset="-122"/>
              </a:rPr>
              <a:t>DMA</a:t>
            </a:r>
            <a:r>
              <a:rPr lang="zh-CN" altLang="en-US" sz="2000" dirty="0" smtClean="0">
                <a:solidFill>
                  <a:srgbClr val="D1390F"/>
                </a:solidFill>
                <a:ea typeface="黑体" panose="02010609060101010101" pitchFamily="49" charset="-122"/>
              </a:rPr>
              <a:t>传送：</a:t>
            </a:r>
          </a:p>
          <a:p>
            <a:pPr marL="742950" lvl="1" indent="-285750">
              <a:lnSpc>
                <a:spcPct val="115000"/>
              </a:lnSpc>
              <a:spcBef>
                <a:spcPct val="0"/>
              </a:spcBef>
            </a:pPr>
            <a:r>
              <a:rPr lang="zh-CN" altLang="en-US" sz="2000" dirty="0" smtClean="0">
                <a:ea typeface="黑体" panose="02010609060101010101" pitchFamily="49" charset="-122"/>
              </a:rPr>
              <a:t>每次</a:t>
            </a:r>
            <a:r>
              <a:rPr lang="en-US" altLang="zh-CN" sz="2000" dirty="0" smtClean="0">
                <a:ea typeface="黑体" panose="02010609060101010101" pitchFamily="49" charset="-122"/>
              </a:rPr>
              <a:t>DMA</a:t>
            </a:r>
            <a:r>
              <a:rPr lang="zh-CN" altLang="en-US" sz="2000" dirty="0" smtClean="0">
                <a:ea typeface="黑体" panose="02010609060101010101" pitchFamily="49" charset="-122"/>
              </a:rPr>
              <a:t>传送将花费</a:t>
            </a:r>
            <a:r>
              <a:rPr lang="en-US" altLang="zh-CN" sz="2000" dirty="0" smtClean="0">
                <a:ea typeface="黑体" panose="02010609060101010101" pitchFamily="49" charset="-122"/>
              </a:rPr>
              <a:t>8000B/(4MB/Sec)≈2x10</a:t>
            </a:r>
            <a:r>
              <a:rPr lang="en-US" altLang="zh-CN" sz="2000" baseline="30000" dirty="0" smtClean="0">
                <a:ea typeface="黑体" panose="02010609060101010101" pitchFamily="49" charset="-122"/>
              </a:rPr>
              <a:t>-3</a:t>
            </a:r>
            <a:r>
              <a:rPr lang="zh-CN" altLang="en-US" sz="2000" dirty="0" smtClean="0">
                <a:ea typeface="黑体" panose="02010609060101010101" pitchFamily="49" charset="-122"/>
              </a:rPr>
              <a:t>秒；</a:t>
            </a:r>
          </a:p>
          <a:p>
            <a:pPr marL="742950" lvl="1" indent="-285750">
              <a:lnSpc>
                <a:spcPct val="115000"/>
              </a:lnSpc>
              <a:spcBef>
                <a:spcPct val="0"/>
              </a:spcBef>
            </a:pPr>
            <a:r>
              <a:rPr lang="zh-CN" altLang="en-US" sz="2000" dirty="0" smtClean="0">
                <a:ea typeface="黑体" panose="02010609060101010101" pitchFamily="49" charset="-122"/>
              </a:rPr>
              <a:t>一秒钟内有</a:t>
            </a:r>
            <a:r>
              <a:rPr lang="en-US" altLang="zh-CN" sz="2000" dirty="0" smtClean="0">
                <a:ea typeface="黑体" panose="02010609060101010101" pitchFamily="49" charset="-122"/>
              </a:rPr>
              <a:t>1/(2x10</a:t>
            </a:r>
            <a:r>
              <a:rPr lang="en-US" altLang="zh-CN" sz="2000" baseline="30000" dirty="0" smtClean="0">
                <a:ea typeface="黑体" panose="02010609060101010101" pitchFamily="49" charset="-122"/>
              </a:rPr>
              <a:t>-3 </a:t>
            </a:r>
            <a:r>
              <a:rPr lang="en-US" altLang="zh-CN" sz="2000" dirty="0" smtClean="0">
                <a:ea typeface="黑体" panose="02010609060101010101" pitchFamily="49" charset="-122"/>
              </a:rPr>
              <a:t>)=500</a:t>
            </a:r>
            <a:r>
              <a:rPr lang="zh-CN" altLang="en-US" sz="2000" dirty="0" smtClean="0">
                <a:ea typeface="黑体" panose="02010609060101010101" pitchFamily="49" charset="-122"/>
              </a:rPr>
              <a:t>次</a:t>
            </a:r>
            <a:r>
              <a:rPr lang="en-US" altLang="zh-CN" sz="2000" dirty="0" smtClean="0">
                <a:ea typeface="黑体" panose="02010609060101010101" pitchFamily="49" charset="-122"/>
              </a:rPr>
              <a:t>DMA</a:t>
            </a:r>
            <a:r>
              <a:rPr lang="zh-CN" altLang="en-US" sz="2000" dirty="0" smtClean="0">
                <a:ea typeface="黑体" panose="02010609060101010101" pitchFamily="49" charset="-122"/>
              </a:rPr>
              <a:t>传送；</a:t>
            </a:r>
          </a:p>
          <a:p>
            <a:pPr marL="742950" lvl="1" indent="-285750">
              <a:lnSpc>
                <a:spcPct val="115000"/>
              </a:lnSpc>
              <a:spcBef>
                <a:spcPct val="0"/>
              </a:spcBef>
            </a:pPr>
            <a:r>
              <a:rPr lang="zh-CN" altLang="en-US" sz="2000" dirty="0" smtClean="0">
                <a:ea typeface="黑体" panose="02010609060101010101" pitchFamily="49" charset="-122"/>
              </a:rPr>
              <a:t>如果硬盘一直在传送数据的话，处理器必须每秒钟花 </a:t>
            </a:r>
            <a:r>
              <a:rPr lang="en-US" altLang="zh-CN" sz="2000" dirty="0" smtClean="0">
                <a:ea typeface="黑体" panose="02010609060101010101" pitchFamily="49" charset="-122"/>
              </a:rPr>
              <a:t>(1000+500)x500=750x10</a:t>
            </a:r>
            <a:r>
              <a:rPr lang="en-US" altLang="zh-CN" sz="2000" baseline="30000" dirty="0" smtClean="0">
                <a:ea typeface="黑体" panose="02010609060101010101" pitchFamily="49" charset="-122"/>
              </a:rPr>
              <a:t>3</a:t>
            </a:r>
            <a:r>
              <a:rPr lang="zh-CN" altLang="en-US" sz="2000" dirty="0" smtClean="0">
                <a:ea typeface="黑体" panose="02010609060101010101" pitchFamily="49" charset="-122"/>
              </a:rPr>
              <a:t>个时钟周期来为硬盘</a:t>
            </a:r>
            <a:r>
              <a:rPr lang="en-US" altLang="zh-CN" sz="2000" dirty="0" smtClean="0">
                <a:ea typeface="黑体" panose="02010609060101010101" pitchFamily="49" charset="-122"/>
              </a:rPr>
              <a:t>I/O</a:t>
            </a:r>
            <a:r>
              <a:rPr lang="zh-CN" altLang="en-US" sz="2000" dirty="0" smtClean="0">
                <a:ea typeface="黑体" panose="02010609060101010101" pitchFamily="49" charset="-122"/>
              </a:rPr>
              <a:t>操作服务；</a:t>
            </a:r>
          </a:p>
          <a:p>
            <a:pPr marL="742950" lvl="1" indent="-285750">
              <a:lnSpc>
                <a:spcPct val="115000"/>
              </a:lnSpc>
              <a:spcBef>
                <a:spcPct val="0"/>
              </a:spcBef>
            </a:pPr>
            <a:r>
              <a:rPr lang="zh-CN" altLang="en-US" sz="2000" dirty="0" smtClean="0">
                <a:ea typeface="黑体" panose="02010609060101010101" pitchFamily="49" charset="-122"/>
              </a:rPr>
              <a:t>在硬盘</a:t>
            </a:r>
            <a:r>
              <a:rPr lang="en-US" altLang="zh-CN" sz="2000" dirty="0" smtClean="0">
                <a:ea typeface="黑体" panose="02010609060101010101" pitchFamily="49" charset="-122"/>
              </a:rPr>
              <a:t>I/O</a:t>
            </a:r>
            <a:r>
              <a:rPr lang="zh-CN" altLang="en-US" sz="2000" dirty="0" smtClean="0">
                <a:ea typeface="黑体" panose="02010609060101010101" pitchFamily="49" charset="-122"/>
              </a:rPr>
              <a:t>操作上处理器花费的时间占：</a:t>
            </a:r>
          </a:p>
          <a:p>
            <a:pPr marL="342900" indent="-342900">
              <a:lnSpc>
                <a:spcPct val="115000"/>
              </a:lnSpc>
              <a:spcBef>
                <a:spcPct val="0"/>
              </a:spcBef>
              <a:buFontTx/>
              <a:buNone/>
            </a:pPr>
            <a:r>
              <a:rPr lang="zh-CN" altLang="en-US" sz="2000" dirty="0" smtClean="0">
                <a:ea typeface="黑体" panose="02010609060101010101" pitchFamily="49" charset="-122"/>
              </a:rPr>
              <a:t>                                </a:t>
            </a:r>
            <a:r>
              <a:rPr lang="en-US" altLang="zh-CN" sz="2000" dirty="0" smtClean="0">
                <a:ea typeface="黑体" panose="02010609060101010101" pitchFamily="49" charset="-122"/>
              </a:rPr>
              <a:t>750x10</a:t>
            </a:r>
            <a:r>
              <a:rPr lang="en-US" altLang="zh-CN" sz="2000" baseline="30000" dirty="0" smtClean="0">
                <a:ea typeface="黑体" panose="02010609060101010101" pitchFamily="49" charset="-122"/>
              </a:rPr>
              <a:t>3</a:t>
            </a:r>
            <a:r>
              <a:rPr lang="en-US" altLang="zh-CN" sz="2000" dirty="0" smtClean="0">
                <a:ea typeface="黑体" panose="02010609060101010101" pitchFamily="49" charset="-122"/>
              </a:rPr>
              <a:t>/(500x10</a:t>
            </a:r>
            <a:r>
              <a:rPr lang="en-US" altLang="zh-CN" sz="2000" baseline="30000" dirty="0" smtClean="0">
                <a:ea typeface="黑体" panose="02010609060101010101" pitchFamily="49" charset="-122"/>
              </a:rPr>
              <a:t>6</a:t>
            </a:r>
            <a:r>
              <a:rPr lang="en-US" altLang="zh-CN" sz="2000" dirty="0" smtClean="0">
                <a:ea typeface="黑体" panose="02010609060101010101" pitchFamily="49" charset="-122"/>
              </a:rPr>
              <a:t>)=1.5x10</a:t>
            </a:r>
            <a:r>
              <a:rPr lang="en-US" altLang="zh-CN" sz="2000" baseline="30000" dirty="0" smtClean="0">
                <a:ea typeface="黑体" panose="02010609060101010101" pitchFamily="49" charset="-122"/>
              </a:rPr>
              <a:t>-3</a:t>
            </a:r>
            <a:r>
              <a:rPr lang="en-US" altLang="zh-CN" sz="2000" dirty="0" smtClean="0">
                <a:ea typeface="黑体" panose="02010609060101010101" pitchFamily="49" charset="-122"/>
              </a:rPr>
              <a:t>=0.15%</a:t>
            </a:r>
            <a:r>
              <a:rPr lang="en-US" altLang="zh-CN" sz="2200" b="0" dirty="0" smtClean="0">
                <a:ea typeface="黑体" panose="02010609060101010101" pitchFamily="49" charset="-122"/>
              </a:rPr>
              <a:t> </a:t>
            </a:r>
            <a:r>
              <a:rPr lang="zh-CN" altLang="en-US" sz="2200" b="0" dirty="0" smtClean="0">
                <a:ea typeface="黑体" panose="02010609060101010101" pitchFamily="49" charset="-122"/>
              </a:rPr>
              <a:t>。</a:t>
            </a:r>
          </a:p>
        </p:txBody>
      </p:sp>
      <p:sp>
        <p:nvSpPr>
          <p:cNvPr id="116740" name="Text Box 4"/>
          <p:cNvSpPr txBox="1">
            <a:spLocks noChangeArrowheads="1"/>
          </p:cNvSpPr>
          <p:nvPr/>
        </p:nvSpPr>
        <p:spPr bwMode="auto">
          <a:xfrm>
            <a:off x="377825" y="739775"/>
            <a:ext cx="85629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latin typeface="黑体" panose="02010609060101010101" pitchFamily="49" charset="-122"/>
                <a:ea typeface="黑体" panose="02010609060101010101" pitchFamily="49" charset="-122"/>
              </a:rPr>
              <a:t>一旦磁盘被启动传送，就以</a:t>
            </a:r>
            <a:r>
              <a:rPr lang="en-US" altLang="zh-CN" sz="1900">
                <a:latin typeface="黑体" panose="02010609060101010101" pitchFamily="49" charset="-122"/>
                <a:ea typeface="黑体" panose="02010609060101010101" pitchFamily="49" charset="-122"/>
              </a:rPr>
              <a:t>4MB/s</a:t>
            </a:r>
            <a:r>
              <a:rPr lang="zh-CN" altLang="en-US" sz="1900">
                <a:latin typeface="黑体" panose="02010609060101010101" pitchFamily="49" charset="-122"/>
                <a:ea typeface="黑体" panose="02010609060101010101" pitchFamily="49" charset="-122"/>
              </a:rPr>
              <a:t>的速度进行，主机要保证没有数据丢失！</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F6337DF-B735-42AF-A00D-72DC164485A8}" type="slidenum">
              <a:rPr lang="zh-CN" altLang="en-US" sz="1200">
                <a:solidFill>
                  <a:srgbClr val="898989"/>
                </a:solidFill>
              </a:rPr>
              <a:pPr/>
              <a:t>79</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animEffect transition="in" filter="blinds(horizontal)">
                                      <p:cBhvr>
                                        <p:cTn id="7" dur="500"/>
                                        <p:tgtEl>
                                          <p:spTgt spid="300035">
                                            <p:txEl>
                                              <p:pRg st="1" end="1"/>
                                            </p:txEl>
                                          </p:spTgt>
                                        </p:tgtEl>
                                      </p:cBhvr>
                                    </p:animEffect>
                                  </p:childTnLst>
                                  <p:subTnLst>
                                    <p:animClr clrSpc="rgb" dir="cw">
                                      <p:cBhvr override="childStyle">
                                        <p:cTn dur="1" fill="hold" display="0" masterRel="nextClick" afterEffect="1"/>
                                        <p:tgtEl>
                                          <p:spTgt spid="300035">
                                            <p:txEl>
                                              <p:pRg st="1" end="1"/>
                                            </p:txEl>
                                          </p:spTgt>
                                        </p:tgtEl>
                                        <p:attrNameLst>
                                          <p:attrName>ppt_c</p:attrName>
                                        </p:attrNameLst>
                                      </p:cBhvr>
                                      <p:to>
                                        <a:srgbClr val="3399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5">
                                            <p:txEl>
                                              <p:pRg st="2" end="2"/>
                                            </p:txEl>
                                          </p:spTgt>
                                        </p:tgtEl>
                                        <p:attrNameLst>
                                          <p:attrName>style.visibility</p:attrName>
                                        </p:attrNameLst>
                                      </p:cBhvr>
                                      <p:to>
                                        <p:strVal val="visible"/>
                                      </p:to>
                                    </p:set>
                                    <p:animEffect transition="in" filter="blinds(horizontal)">
                                      <p:cBhvr>
                                        <p:cTn id="12" dur="500"/>
                                        <p:tgtEl>
                                          <p:spTgt spid="300035">
                                            <p:txEl>
                                              <p:pRg st="2" end="2"/>
                                            </p:txEl>
                                          </p:spTgt>
                                        </p:tgtEl>
                                      </p:cBhvr>
                                    </p:animEffect>
                                  </p:childTnLst>
                                  <p:subTnLst>
                                    <p:animClr clrSpc="rgb" dir="cw">
                                      <p:cBhvr override="childStyle">
                                        <p:cTn dur="1" fill="hold" display="0" masterRel="nextClick" afterEffect="1"/>
                                        <p:tgtEl>
                                          <p:spTgt spid="300035">
                                            <p:txEl>
                                              <p:pRg st="2" end="2"/>
                                            </p:txEl>
                                          </p:spTgt>
                                        </p:tgtEl>
                                        <p:attrNameLst>
                                          <p:attrName>ppt_c</p:attrName>
                                        </p:attrNameLst>
                                      </p:cBhvr>
                                      <p:to>
                                        <a:srgbClr val="33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5">
                                            <p:txEl>
                                              <p:pRg st="3" end="3"/>
                                            </p:txEl>
                                          </p:spTgt>
                                        </p:tgtEl>
                                        <p:attrNameLst>
                                          <p:attrName>style.visibility</p:attrName>
                                        </p:attrNameLst>
                                      </p:cBhvr>
                                      <p:to>
                                        <p:strVal val="visible"/>
                                      </p:to>
                                    </p:set>
                                    <p:animEffect transition="in" filter="blinds(horizontal)">
                                      <p:cBhvr>
                                        <p:cTn id="17" dur="500"/>
                                        <p:tgtEl>
                                          <p:spTgt spid="300035">
                                            <p:txEl>
                                              <p:pRg st="3" end="3"/>
                                            </p:txEl>
                                          </p:spTgt>
                                        </p:tgtEl>
                                      </p:cBhvr>
                                    </p:animEffect>
                                  </p:childTnLst>
                                  <p:subTnLst>
                                    <p:animClr clrSpc="rgb" dir="cw">
                                      <p:cBhvr override="childStyle">
                                        <p:cTn dur="1" fill="hold" display="0" masterRel="nextClick" afterEffect="1"/>
                                        <p:tgtEl>
                                          <p:spTgt spid="300035">
                                            <p:txEl>
                                              <p:pRg st="3" end="3"/>
                                            </p:txEl>
                                          </p:spTgt>
                                        </p:tgtEl>
                                        <p:attrNameLst>
                                          <p:attrName>ppt_c</p:attrName>
                                        </p:attrNameLst>
                                      </p:cBhvr>
                                      <p:to>
                                        <a:srgbClr val="33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5">
                                            <p:txEl>
                                              <p:pRg st="4" end="4"/>
                                            </p:txEl>
                                          </p:spTgt>
                                        </p:tgtEl>
                                        <p:attrNameLst>
                                          <p:attrName>style.visibility</p:attrName>
                                        </p:attrNameLst>
                                      </p:cBhvr>
                                      <p:to>
                                        <p:strVal val="visible"/>
                                      </p:to>
                                    </p:set>
                                    <p:animEffect transition="in" filter="blinds(horizontal)">
                                      <p:cBhvr>
                                        <p:cTn id="22" dur="500"/>
                                        <p:tgtEl>
                                          <p:spTgt spid="300035">
                                            <p:txEl>
                                              <p:pRg st="4" end="4"/>
                                            </p:txEl>
                                          </p:spTgt>
                                        </p:tgtEl>
                                      </p:cBhvr>
                                    </p:animEffect>
                                  </p:childTnLst>
                                  <p:subTnLst>
                                    <p:animClr clrSpc="rgb" dir="cw">
                                      <p:cBhvr override="childStyle">
                                        <p:cTn dur="1" fill="hold" display="0" masterRel="nextClick" afterEffect="1"/>
                                        <p:tgtEl>
                                          <p:spTgt spid="300035">
                                            <p:txEl>
                                              <p:pRg st="4" end="4"/>
                                            </p:txEl>
                                          </p:spTgt>
                                        </p:tgtEl>
                                        <p:attrNameLst>
                                          <p:attrName>ppt_c</p:attrName>
                                        </p:attrNameLst>
                                      </p:cBhvr>
                                      <p:to>
                                        <a:srgbClr val="3399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0035">
                                            <p:txEl>
                                              <p:pRg st="6" end="6"/>
                                            </p:txEl>
                                          </p:spTgt>
                                        </p:tgtEl>
                                        <p:attrNameLst>
                                          <p:attrName>style.visibility</p:attrName>
                                        </p:attrNameLst>
                                      </p:cBhvr>
                                      <p:to>
                                        <p:strVal val="visible"/>
                                      </p:to>
                                    </p:set>
                                    <p:animEffect transition="in" filter="blinds(horizontal)">
                                      <p:cBhvr>
                                        <p:cTn id="27" dur="500"/>
                                        <p:tgtEl>
                                          <p:spTgt spid="300035">
                                            <p:txEl>
                                              <p:pRg st="6" end="6"/>
                                            </p:txEl>
                                          </p:spTgt>
                                        </p:tgtEl>
                                      </p:cBhvr>
                                    </p:animEffect>
                                  </p:childTnLst>
                                  <p:subTnLst>
                                    <p:animClr clrSpc="rgb" dir="cw">
                                      <p:cBhvr override="childStyle">
                                        <p:cTn dur="1" fill="hold" display="0" masterRel="nextClick" afterEffect="1"/>
                                        <p:tgtEl>
                                          <p:spTgt spid="300035">
                                            <p:txEl>
                                              <p:pRg st="6" end="6"/>
                                            </p:txEl>
                                          </p:spTgt>
                                        </p:tgtEl>
                                        <p:attrNameLst>
                                          <p:attrName>ppt_c</p:attrName>
                                        </p:attrNameLst>
                                      </p:cBhvr>
                                      <p:to>
                                        <a:srgbClr val="3399F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0035">
                                            <p:txEl>
                                              <p:pRg st="7" end="7"/>
                                            </p:txEl>
                                          </p:spTgt>
                                        </p:tgtEl>
                                        <p:attrNameLst>
                                          <p:attrName>style.visibility</p:attrName>
                                        </p:attrNameLst>
                                      </p:cBhvr>
                                      <p:to>
                                        <p:strVal val="visible"/>
                                      </p:to>
                                    </p:set>
                                    <p:animEffect transition="in" filter="blinds(horizontal)">
                                      <p:cBhvr>
                                        <p:cTn id="32" dur="500"/>
                                        <p:tgtEl>
                                          <p:spTgt spid="300035">
                                            <p:txEl>
                                              <p:pRg st="7" end="7"/>
                                            </p:txEl>
                                          </p:spTgt>
                                        </p:tgtEl>
                                      </p:cBhvr>
                                    </p:animEffect>
                                  </p:childTnLst>
                                  <p:subTnLst>
                                    <p:animClr clrSpc="rgb" dir="cw">
                                      <p:cBhvr override="childStyle">
                                        <p:cTn dur="1" fill="hold" display="0" masterRel="nextClick" afterEffect="1"/>
                                        <p:tgtEl>
                                          <p:spTgt spid="300035">
                                            <p:txEl>
                                              <p:pRg st="7" end="7"/>
                                            </p:txEl>
                                          </p:spTgt>
                                        </p:tgtEl>
                                        <p:attrNameLst>
                                          <p:attrName>ppt_c</p:attrName>
                                        </p:attrNameLst>
                                      </p:cBhvr>
                                      <p:to>
                                        <a:srgbClr val="3399FF"/>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00035">
                                            <p:txEl>
                                              <p:pRg st="8" end="8"/>
                                            </p:txEl>
                                          </p:spTgt>
                                        </p:tgtEl>
                                        <p:attrNameLst>
                                          <p:attrName>style.visibility</p:attrName>
                                        </p:attrNameLst>
                                      </p:cBhvr>
                                      <p:to>
                                        <p:strVal val="visible"/>
                                      </p:to>
                                    </p:set>
                                    <p:animEffect transition="in" filter="blinds(horizontal)">
                                      <p:cBhvr>
                                        <p:cTn id="37" dur="500"/>
                                        <p:tgtEl>
                                          <p:spTgt spid="300035">
                                            <p:txEl>
                                              <p:pRg st="8" end="8"/>
                                            </p:txEl>
                                          </p:spTgt>
                                        </p:tgtEl>
                                      </p:cBhvr>
                                    </p:animEffect>
                                  </p:childTnLst>
                                  <p:subTnLst>
                                    <p:animClr clrSpc="rgb" dir="cw">
                                      <p:cBhvr override="childStyle">
                                        <p:cTn dur="1" fill="hold" display="0" masterRel="nextClick" afterEffect="1"/>
                                        <p:tgtEl>
                                          <p:spTgt spid="300035">
                                            <p:txEl>
                                              <p:pRg st="8" end="8"/>
                                            </p:txEl>
                                          </p:spTgt>
                                        </p:tgtEl>
                                        <p:attrNameLst>
                                          <p:attrName>ppt_c</p:attrName>
                                        </p:attrNameLst>
                                      </p:cBhvr>
                                      <p:to>
                                        <a:srgbClr val="3399FF"/>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00035">
                                            <p:txEl>
                                              <p:pRg st="9" end="9"/>
                                            </p:txEl>
                                          </p:spTgt>
                                        </p:tgtEl>
                                        <p:attrNameLst>
                                          <p:attrName>style.visibility</p:attrName>
                                        </p:attrNameLst>
                                      </p:cBhvr>
                                      <p:to>
                                        <p:strVal val="visible"/>
                                      </p:to>
                                    </p:set>
                                    <p:animEffect transition="in" filter="blinds(horizontal)">
                                      <p:cBhvr>
                                        <p:cTn id="42" dur="500"/>
                                        <p:tgtEl>
                                          <p:spTgt spid="300035">
                                            <p:txEl>
                                              <p:pRg st="9" end="9"/>
                                            </p:txEl>
                                          </p:spTgt>
                                        </p:tgtEl>
                                      </p:cBhvr>
                                    </p:animEffect>
                                  </p:childTnLst>
                                  <p:subTnLst>
                                    <p:animClr clrSpc="rgb" dir="cw">
                                      <p:cBhvr override="childStyle">
                                        <p:cTn dur="1" fill="hold" display="0" masterRel="nextClick" afterEffect="1"/>
                                        <p:tgtEl>
                                          <p:spTgt spid="300035">
                                            <p:txEl>
                                              <p:pRg st="9" end="9"/>
                                            </p:txEl>
                                          </p:spTgt>
                                        </p:tgtEl>
                                        <p:attrNameLst>
                                          <p:attrName>ppt_c</p:attrName>
                                        </p:attrNameLst>
                                      </p:cBhvr>
                                      <p:to>
                                        <a:srgbClr val="3399FF"/>
                                      </p:to>
                                    </p:animClr>
                                  </p:subTnLst>
                                </p:cTn>
                              </p:par>
                              <p:par>
                                <p:cTn id="43" presetID="3" presetClass="entr" presetSubtype="10" fill="hold" nodeType="withEffect">
                                  <p:stCondLst>
                                    <p:cond delay="0"/>
                                  </p:stCondLst>
                                  <p:childTnLst>
                                    <p:set>
                                      <p:cBhvr>
                                        <p:cTn id="44" dur="1" fill="hold">
                                          <p:stCondLst>
                                            <p:cond delay="0"/>
                                          </p:stCondLst>
                                        </p:cTn>
                                        <p:tgtEl>
                                          <p:spTgt spid="300035">
                                            <p:txEl>
                                              <p:pRg st="10" end="10"/>
                                            </p:txEl>
                                          </p:spTgt>
                                        </p:tgtEl>
                                        <p:attrNameLst>
                                          <p:attrName>style.visibility</p:attrName>
                                        </p:attrNameLst>
                                      </p:cBhvr>
                                      <p:to>
                                        <p:strVal val="visible"/>
                                      </p:to>
                                    </p:set>
                                    <p:animEffect transition="in" filter="blinds(horizontal)">
                                      <p:cBhvr>
                                        <p:cTn id="45" dur="500"/>
                                        <p:tgtEl>
                                          <p:spTgt spid="300035">
                                            <p:txEl>
                                              <p:pRg st="10" end="10"/>
                                            </p:txEl>
                                          </p:spTgt>
                                        </p:tgtEl>
                                      </p:cBhvr>
                                    </p:animEffect>
                                  </p:childTnLst>
                                  <p:subTnLst>
                                    <p:animClr clrSpc="rgb" dir="cw">
                                      <p:cBhvr override="childStyle">
                                        <p:cTn dur="1" fill="hold" display="0" masterRel="nextClick" afterEffect="1"/>
                                        <p:tgtEl>
                                          <p:spTgt spid="300035">
                                            <p:txEl>
                                              <p:pRg st="10" end="10"/>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85775" y="171450"/>
            <a:ext cx="7226300" cy="422275"/>
          </a:xfrm>
        </p:spPr>
        <p:txBody>
          <a:bodyPr/>
          <a:lstStyle/>
          <a:p>
            <a:r>
              <a:rPr lang="zh-CN" altLang="en-US" smtClean="0">
                <a:latin typeface="宋体" panose="02010600030101010101" pitchFamily="2" charset="-122"/>
                <a:ea typeface="宋体" panose="02010600030101010101" pitchFamily="2" charset="-122"/>
              </a:rPr>
              <a:t>硬盘驱动器的逻辑结构</a:t>
            </a:r>
          </a:p>
        </p:txBody>
      </p:sp>
      <p:sp>
        <p:nvSpPr>
          <p:cNvPr id="22531" name="Rectangle 3"/>
          <p:cNvSpPr>
            <a:spLocks noChangeArrowheads="1"/>
          </p:cNvSpPr>
          <p:nvPr/>
        </p:nvSpPr>
        <p:spPr bwMode="auto">
          <a:xfrm>
            <a:off x="2533650" y="234791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aphicFrame>
        <p:nvGraphicFramePr>
          <p:cNvPr id="22532" name="Object 4"/>
          <p:cNvGraphicFramePr>
            <a:graphicFrameLocks noChangeAspect="1"/>
          </p:cNvGraphicFramePr>
          <p:nvPr/>
        </p:nvGraphicFramePr>
        <p:xfrm>
          <a:off x="201613" y="820738"/>
          <a:ext cx="8653462" cy="5324475"/>
        </p:xfrm>
        <a:graphic>
          <a:graphicData uri="http://schemas.openxmlformats.org/presentationml/2006/ole">
            <mc:AlternateContent xmlns:mc="http://schemas.openxmlformats.org/markup-compatibility/2006">
              <mc:Choice xmlns:v="urn:schemas-microsoft-com:vml" Requires="v">
                <p:oleObj spid="_x0000_s119812" r:id="rId3" imgW="4302252" imgH="2161032" progId="">
                  <p:embed/>
                </p:oleObj>
              </mc:Choice>
              <mc:Fallback>
                <p:oleObj r:id="rId3" imgW="4302252" imgH="2161032" progId="">
                  <p:embed/>
                  <p:pic>
                    <p:nvPicPr>
                      <p:cNvPr id="225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3" y="820738"/>
                        <a:ext cx="8653462" cy="532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3" name="Text Box 5"/>
          <p:cNvSpPr txBox="1">
            <a:spLocks noChangeArrowheads="1"/>
          </p:cNvSpPr>
          <p:nvPr/>
        </p:nvSpPr>
        <p:spPr bwMode="auto">
          <a:xfrm>
            <a:off x="100013" y="5719763"/>
            <a:ext cx="6094412" cy="381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rgbClr val="D1390F"/>
                </a:solidFill>
                <a:ea typeface="黑体" panose="02010609060101010101" pitchFamily="49" charset="-122"/>
              </a:rPr>
              <a:t>与磁盘控制器之间的接口</a:t>
            </a:r>
          </a:p>
        </p:txBody>
      </p:sp>
      <p:sp>
        <p:nvSpPr>
          <p:cNvPr id="22534" name="AutoShape 6"/>
          <p:cNvSpPr>
            <a:spLocks noChangeArrowheads="1"/>
          </p:cNvSpPr>
          <p:nvPr/>
        </p:nvSpPr>
        <p:spPr bwMode="auto">
          <a:xfrm>
            <a:off x="2936875" y="5181600"/>
            <a:ext cx="536575" cy="82708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6638 h 21600"/>
              <a:gd name="T20" fmla="*/ 18478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356" y="0"/>
                </a:moveTo>
                <a:lnTo>
                  <a:pt x="11111" y="9238"/>
                </a:lnTo>
                <a:lnTo>
                  <a:pt x="14233" y="9238"/>
                </a:lnTo>
                <a:lnTo>
                  <a:pt x="14233" y="16638"/>
                </a:lnTo>
                <a:lnTo>
                  <a:pt x="0" y="16638"/>
                </a:lnTo>
                <a:lnTo>
                  <a:pt x="0" y="21600"/>
                </a:lnTo>
                <a:lnTo>
                  <a:pt x="18478" y="21600"/>
                </a:lnTo>
                <a:lnTo>
                  <a:pt x="18478" y="9238"/>
                </a:lnTo>
                <a:lnTo>
                  <a:pt x="21600" y="9238"/>
                </a:lnTo>
                <a:lnTo>
                  <a:pt x="16356" y="0"/>
                </a:lnTo>
                <a:close/>
              </a:path>
            </a:pathLst>
          </a:custGeom>
          <a:noFill/>
          <a:ln w="12700">
            <a:solidFill>
              <a:srgbClr val="C9012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359" name="Text Box 7"/>
          <p:cNvSpPr txBox="1">
            <a:spLocks noChangeArrowheads="1"/>
          </p:cNvSpPr>
          <p:nvPr/>
        </p:nvSpPr>
        <p:spPr bwMode="auto">
          <a:xfrm>
            <a:off x="3803650" y="5338763"/>
            <a:ext cx="494823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5000"/>
              </a:spcBef>
            </a:pPr>
            <a:r>
              <a:rPr lang="zh-CN" altLang="en-US" sz="1900">
                <a:solidFill>
                  <a:schemeClr val="accent1"/>
                </a:solidFill>
                <a:latin typeface="黑体" panose="02010609060101010101" pitchFamily="49" charset="-122"/>
                <a:ea typeface="黑体" panose="02010609060101010101" pitchFamily="49" charset="-122"/>
              </a:rPr>
              <a:t>如何定位磁盘上的数据（磁盘地址格式）？</a:t>
            </a:r>
          </a:p>
          <a:p>
            <a:pPr>
              <a:lnSpc>
                <a:spcPct val="130000"/>
              </a:lnSpc>
              <a:spcBef>
                <a:spcPct val="15000"/>
              </a:spcBef>
            </a:pPr>
            <a:r>
              <a:rPr lang="zh-CN" altLang="en-US" sz="1900">
                <a:solidFill>
                  <a:schemeClr val="accent2"/>
                </a:solidFill>
                <a:latin typeface="黑体" panose="02010609060101010101" pitchFamily="49" charset="-122"/>
                <a:ea typeface="黑体" panose="02010609060101010101" pitchFamily="49" charset="-122"/>
              </a:rPr>
              <a:t>柱面</a:t>
            </a:r>
            <a:r>
              <a:rPr lang="en-US" altLang="zh-CN" sz="1900">
                <a:solidFill>
                  <a:schemeClr val="accent2"/>
                </a:solidFill>
                <a:latin typeface="黑体" panose="02010609060101010101" pitchFamily="49" charset="-122"/>
                <a:ea typeface="黑体" panose="02010609060101010101" pitchFamily="49" charset="-122"/>
              </a:rPr>
              <a:t>(</a:t>
            </a:r>
            <a:r>
              <a:rPr lang="zh-CN" altLang="en-US" sz="1900">
                <a:solidFill>
                  <a:schemeClr val="accent2"/>
                </a:solidFill>
                <a:latin typeface="黑体" panose="02010609060101010101" pitchFamily="49" charset="-122"/>
                <a:ea typeface="黑体" panose="02010609060101010101" pitchFamily="49" charset="-122"/>
              </a:rPr>
              <a:t>磁道</a:t>
            </a:r>
            <a:r>
              <a:rPr lang="en-US" altLang="zh-CN" sz="1900">
                <a:solidFill>
                  <a:schemeClr val="accent2"/>
                </a:solidFill>
                <a:latin typeface="黑体" panose="02010609060101010101" pitchFamily="49" charset="-122"/>
                <a:ea typeface="黑体" panose="02010609060101010101" pitchFamily="49" charset="-122"/>
              </a:rPr>
              <a:t>)</a:t>
            </a:r>
            <a:r>
              <a:rPr lang="zh-CN" altLang="en-US" sz="1900">
                <a:solidFill>
                  <a:schemeClr val="accent2"/>
                </a:solidFill>
                <a:latin typeface="黑体" panose="02010609060101010101" pitchFamily="49" charset="-122"/>
                <a:ea typeface="黑体" panose="02010609060101010101" pitchFamily="49" charset="-122"/>
              </a:rPr>
              <a:t>号、磁头（盘面）号、扇区号</a:t>
            </a:r>
          </a:p>
          <a:p>
            <a:pPr>
              <a:lnSpc>
                <a:spcPct val="130000"/>
              </a:lnSpc>
              <a:spcBef>
                <a:spcPct val="15000"/>
              </a:spcBef>
            </a:pPr>
            <a:r>
              <a:rPr lang="zh-CN" altLang="en-US" sz="1900">
                <a:solidFill>
                  <a:schemeClr val="accent1"/>
                </a:solidFill>
                <a:latin typeface="黑体" panose="02010609060101010101" pitchFamily="49" charset="-122"/>
                <a:ea typeface="黑体" panose="02010609060101010101" pitchFamily="49" charset="-122"/>
              </a:rPr>
              <a:t>操作过程？</a:t>
            </a:r>
          </a:p>
        </p:txBody>
      </p:sp>
      <p:sp>
        <p:nvSpPr>
          <p:cNvPr id="612360" name="Text Box 8"/>
          <p:cNvSpPr txBox="1">
            <a:spLocks noChangeArrowheads="1"/>
          </p:cNvSpPr>
          <p:nvPr/>
        </p:nvSpPr>
        <p:spPr bwMode="auto">
          <a:xfrm>
            <a:off x="5249863" y="6121400"/>
            <a:ext cx="2379662"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30000"/>
              </a:lnSpc>
              <a:spcBef>
                <a:spcPct val="15000"/>
              </a:spcBef>
            </a:pPr>
            <a:r>
              <a:rPr lang="zh-CN" altLang="en-US" sz="1900">
                <a:solidFill>
                  <a:schemeClr val="accent2"/>
                </a:solidFill>
                <a:latin typeface="黑体" panose="02010609060101010101" pitchFamily="49" charset="-122"/>
                <a:ea typeface="黑体" panose="02010609060101010101" pitchFamily="49" charset="-122"/>
              </a:rPr>
              <a:t>寻道、旋转、读</a:t>
            </a:r>
            <a:r>
              <a:rPr lang="en-US" altLang="zh-CN" sz="1900">
                <a:solidFill>
                  <a:schemeClr val="accent2"/>
                </a:solidFill>
                <a:latin typeface="黑体" panose="02010609060101010101" pitchFamily="49" charset="-122"/>
                <a:ea typeface="黑体" panose="02010609060101010101" pitchFamily="49" charset="-122"/>
              </a:rPr>
              <a:t>/</a:t>
            </a:r>
            <a:r>
              <a:rPr lang="zh-CN" altLang="en-US" sz="1900">
                <a:solidFill>
                  <a:schemeClr val="accent2"/>
                </a:solidFill>
                <a:latin typeface="黑体" panose="02010609060101010101" pitchFamily="49" charset="-122"/>
                <a:ea typeface="黑体" panose="02010609060101010101" pitchFamily="49" charset="-122"/>
              </a:rPr>
              <a:t>写</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68B3B35-9225-4D13-A058-6D0B1AB5B8F2}" type="slidenum">
              <a:rPr lang="zh-CN" altLang="en-US" sz="1200">
                <a:solidFill>
                  <a:srgbClr val="898989"/>
                </a:solidFill>
              </a:rPr>
              <a:pPr/>
              <a:t>8</a:t>
            </a:fld>
            <a:endParaRPr lang="zh-CN" altLang="en-US" sz="1200">
              <a:solidFill>
                <a:srgbClr val="898989"/>
              </a:solidFill>
            </a:endParaRPr>
          </a:p>
        </p:txBody>
      </p:sp>
    </p:spTree>
    <p:extLst>
      <p:ext uri="{BB962C8B-B14F-4D97-AF65-F5344CB8AC3E}">
        <p14:creationId xmlns:p14="http://schemas.microsoft.com/office/powerpoint/2010/main" val="88895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2359">
                                            <p:txEl>
                                              <p:pRg st="0" end="0"/>
                                            </p:txEl>
                                          </p:spTgt>
                                        </p:tgtEl>
                                        <p:attrNameLst>
                                          <p:attrName>style.visibility</p:attrName>
                                        </p:attrNameLst>
                                      </p:cBhvr>
                                      <p:to>
                                        <p:strVal val="visible"/>
                                      </p:to>
                                    </p:set>
                                    <p:animEffect transition="in" filter="blinds(horizontal)">
                                      <p:cBhvr>
                                        <p:cTn id="7" dur="500"/>
                                        <p:tgtEl>
                                          <p:spTgt spid="6123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2359">
                                            <p:txEl>
                                              <p:pRg st="1" end="1"/>
                                            </p:txEl>
                                          </p:spTgt>
                                        </p:tgtEl>
                                        <p:attrNameLst>
                                          <p:attrName>style.visibility</p:attrName>
                                        </p:attrNameLst>
                                      </p:cBhvr>
                                      <p:to>
                                        <p:strVal val="visible"/>
                                      </p:to>
                                    </p:set>
                                    <p:animEffect transition="in" filter="blinds(horizontal)">
                                      <p:cBhvr>
                                        <p:cTn id="12" dur="500"/>
                                        <p:tgtEl>
                                          <p:spTgt spid="6123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2359">
                                            <p:txEl>
                                              <p:pRg st="2" end="2"/>
                                            </p:txEl>
                                          </p:spTgt>
                                        </p:tgtEl>
                                        <p:attrNameLst>
                                          <p:attrName>style.visibility</p:attrName>
                                        </p:attrNameLst>
                                      </p:cBhvr>
                                      <p:to>
                                        <p:strVal val="visible"/>
                                      </p:to>
                                    </p:set>
                                    <p:animEffect transition="in" filter="blinds(horizontal)">
                                      <p:cBhvr>
                                        <p:cTn id="17" dur="500"/>
                                        <p:tgtEl>
                                          <p:spTgt spid="6123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2360">
                                            <p:txEl>
                                              <p:pRg st="0" end="0"/>
                                            </p:txEl>
                                          </p:spTgt>
                                        </p:tgtEl>
                                        <p:attrNameLst>
                                          <p:attrName>style.visibility</p:attrName>
                                        </p:attrNameLst>
                                      </p:cBhvr>
                                      <p:to>
                                        <p:strVal val="visible"/>
                                      </p:to>
                                    </p:set>
                                    <p:animEffect transition="in" filter="blinds(horizontal)">
                                      <p:cBhvr>
                                        <p:cTn id="22" dur="500"/>
                                        <p:tgtEl>
                                          <p:spTgt spid="612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smtClean="0">
                <a:ea typeface="宋体" panose="02010600030101010101" pitchFamily="2" charset="-122"/>
              </a:rPr>
              <a:t>本章总结</a:t>
            </a:r>
            <a:r>
              <a:rPr lang="en-US" altLang="zh-CN" smtClean="0">
                <a:ea typeface="宋体" panose="02010600030101010101" pitchFamily="2" charset="-122"/>
              </a:rPr>
              <a:t>1</a:t>
            </a:r>
          </a:p>
        </p:txBody>
      </p:sp>
      <p:sp>
        <p:nvSpPr>
          <p:cNvPr id="581635" name="Rectangle 3"/>
          <p:cNvSpPr>
            <a:spLocks noGrp="1" noChangeArrowheads="1"/>
          </p:cNvSpPr>
          <p:nvPr>
            <p:ph type="body" idx="1"/>
          </p:nvPr>
        </p:nvSpPr>
        <p:spPr>
          <a:xfrm>
            <a:off x="450850" y="728663"/>
            <a:ext cx="8191500" cy="5395912"/>
          </a:xfrm>
          <a:noFill/>
        </p:spPr>
        <p:txBody>
          <a:bodyPr/>
          <a:lstStyle/>
          <a:p>
            <a:pPr marL="342900" indent="-342900">
              <a:lnSpc>
                <a:spcPct val="105000"/>
              </a:lnSpc>
            </a:pPr>
            <a:r>
              <a:rPr lang="en-US" altLang="zh-CN" smtClean="0">
                <a:ea typeface="黑体" panose="02010609060101010101" pitchFamily="49" charset="-122"/>
              </a:rPr>
              <a:t>I/O</a:t>
            </a:r>
            <a:r>
              <a:rPr lang="zh-CN" altLang="en-US" smtClean="0">
                <a:ea typeface="黑体" panose="02010609060101010101" pitchFamily="49" charset="-122"/>
              </a:rPr>
              <a:t>系统概述</a:t>
            </a:r>
          </a:p>
          <a:p>
            <a:pPr marL="742950" lvl="1" indent="-285750">
              <a:lnSpc>
                <a:spcPct val="105000"/>
              </a:lnSpc>
            </a:pPr>
            <a:r>
              <a:rPr lang="en-US" altLang="zh-CN" smtClean="0">
                <a:ea typeface="黑体" panose="02010609060101010101" pitchFamily="49" charset="-122"/>
              </a:rPr>
              <a:t>I/O</a:t>
            </a:r>
            <a:r>
              <a:rPr lang="zh-CN" altLang="en-US" smtClean="0">
                <a:ea typeface="黑体" panose="02010609060101010101" pitchFamily="49" charset="-122"/>
              </a:rPr>
              <a:t>系统的性能主要有吞吐率和响应时间，两者是对立统一的关系</a:t>
            </a:r>
          </a:p>
          <a:p>
            <a:pPr marL="742950" lvl="1" indent="-285750">
              <a:lnSpc>
                <a:spcPct val="105000"/>
              </a:lnSpc>
            </a:pPr>
            <a:r>
              <a:rPr lang="en-US" altLang="zh-CN" smtClean="0">
                <a:ea typeface="黑体" panose="02010609060101010101" pitchFamily="49" charset="-122"/>
              </a:rPr>
              <a:t>I/O</a:t>
            </a:r>
            <a:r>
              <a:rPr lang="zh-CN" altLang="en-US" smtClean="0">
                <a:ea typeface="黑体" panose="02010609060101010101" pitchFamily="49" charset="-122"/>
              </a:rPr>
              <a:t>系统的功能是在主机（寄存器和主存）和外设之间传输数据</a:t>
            </a:r>
          </a:p>
          <a:p>
            <a:pPr marL="742950" lvl="1" indent="-285750">
              <a:lnSpc>
                <a:spcPct val="105000"/>
              </a:lnSpc>
            </a:pPr>
            <a:r>
              <a:rPr lang="en-US" altLang="zh-CN" smtClean="0">
                <a:ea typeface="黑体" panose="02010609060101010101" pitchFamily="49" charset="-122"/>
              </a:rPr>
              <a:t>I/O</a:t>
            </a:r>
            <a:r>
              <a:rPr lang="zh-CN" altLang="en-US" smtClean="0">
                <a:ea typeface="黑体" panose="02010609060101010101" pitchFamily="49" charset="-122"/>
              </a:rPr>
              <a:t>系统的具体任务是：构建传输通路、对设备寻址、向设备发命令、取状态、并提供相应的传输机制来读</a:t>
            </a:r>
            <a:r>
              <a:rPr lang="en-US" altLang="zh-CN" smtClean="0">
                <a:ea typeface="黑体" panose="02010609060101010101" pitchFamily="49" charset="-122"/>
              </a:rPr>
              <a:t>/</a:t>
            </a:r>
            <a:r>
              <a:rPr lang="zh-CN" altLang="en-US" smtClean="0">
                <a:ea typeface="黑体" panose="02010609060101010101" pitchFamily="49" charset="-122"/>
              </a:rPr>
              <a:t>写设备数据等。</a:t>
            </a:r>
            <a:endParaRPr lang="en-US" altLang="zh-CN" smtClean="0">
              <a:ea typeface="黑体" panose="02010609060101010101" pitchFamily="49" charset="-122"/>
            </a:endParaRPr>
          </a:p>
          <a:p>
            <a:pPr marL="742950" lvl="1" indent="-285750">
              <a:lnSpc>
                <a:spcPct val="105000"/>
              </a:lnSpc>
            </a:pPr>
            <a:r>
              <a:rPr lang="en-US" altLang="zh-CN" smtClean="0">
                <a:ea typeface="黑体" panose="02010609060101010101" pitchFamily="49" charset="-122"/>
              </a:rPr>
              <a:t>OS</a:t>
            </a:r>
            <a:r>
              <a:rPr lang="zh-CN" altLang="en-US" smtClean="0">
                <a:ea typeface="黑体" panose="02010609060101010101" pitchFamily="49" charset="-122"/>
              </a:rPr>
              <a:t>在</a:t>
            </a:r>
            <a:r>
              <a:rPr lang="en-US" altLang="zh-CN" smtClean="0">
                <a:ea typeface="黑体" panose="02010609060101010101" pitchFamily="49" charset="-122"/>
              </a:rPr>
              <a:t>I/O</a:t>
            </a:r>
            <a:r>
              <a:rPr lang="zh-CN" altLang="en-US" smtClean="0">
                <a:ea typeface="黑体" panose="02010609060101010101" pitchFamily="49" charset="-122"/>
              </a:rPr>
              <a:t>系统的职责是：</a:t>
            </a:r>
          </a:p>
          <a:p>
            <a:pPr marL="1143000" lvl="2" indent="-228600">
              <a:lnSpc>
                <a:spcPct val="105000"/>
              </a:lnSpc>
            </a:pPr>
            <a:r>
              <a:rPr lang="zh-CN" altLang="en-US" smtClean="0">
                <a:solidFill>
                  <a:srgbClr val="146C18"/>
                </a:solidFill>
                <a:ea typeface="黑体" panose="02010609060101010101" pitchFamily="49" charset="-122"/>
              </a:rPr>
              <a:t>对共享设备进行管理、提供设备驱动程序、处理中断请求</a:t>
            </a:r>
          </a:p>
          <a:p>
            <a:pPr marL="342900" indent="-342900">
              <a:lnSpc>
                <a:spcPct val="105000"/>
              </a:lnSpc>
            </a:pPr>
            <a:r>
              <a:rPr lang="en-US" altLang="zh-CN" smtClean="0">
                <a:ea typeface="黑体" panose="02010609060101010101" pitchFamily="49" charset="-122"/>
              </a:rPr>
              <a:t>I/O</a:t>
            </a:r>
            <a:r>
              <a:rPr lang="zh-CN" altLang="en-US" smtClean="0">
                <a:ea typeface="黑体" panose="02010609060101010101" pitchFamily="49" charset="-122"/>
              </a:rPr>
              <a:t>设备概述</a:t>
            </a:r>
          </a:p>
          <a:p>
            <a:pPr marL="742950" lvl="1" indent="-285750">
              <a:lnSpc>
                <a:spcPct val="105000"/>
              </a:lnSpc>
            </a:pPr>
            <a:r>
              <a:rPr lang="en-US" altLang="zh-CN" smtClean="0">
                <a:ea typeface="黑体" panose="02010609060101010101" pitchFamily="49" charset="-122"/>
              </a:rPr>
              <a:t>I/O</a:t>
            </a:r>
            <a:r>
              <a:rPr lang="zh-CN" altLang="en-US" smtClean="0">
                <a:ea typeface="黑体" panose="02010609060101010101" pitchFamily="49" charset="-122"/>
              </a:rPr>
              <a:t>设备通过</a:t>
            </a:r>
            <a:r>
              <a:rPr lang="en-US" altLang="zh-CN" smtClean="0">
                <a:ea typeface="黑体" panose="02010609060101010101" pitchFamily="49" charset="-122"/>
              </a:rPr>
              <a:t>I/O</a:t>
            </a:r>
            <a:r>
              <a:rPr lang="zh-CN" altLang="en-US" smtClean="0">
                <a:ea typeface="黑体" panose="02010609060101010101" pitchFamily="49" charset="-122"/>
              </a:rPr>
              <a:t>接口和主机相连</a:t>
            </a:r>
          </a:p>
          <a:p>
            <a:pPr marL="742950" lvl="1" indent="-285750">
              <a:lnSpc>
                <a:spcPct val="105000"/>
              </a:lnSpc>
            </a:pPr>
            <a:r>
              <a:rPr lang="zh-CN" altLang="en-US" smtClean="0">
                <a:ea typeface="黑体" panose="02010609060101010101" pitchFamily="49" charset="-122"/>
              </a:rPr>
              <a:t>外设分类：</a:t>
            </a:r>
            <a:r>
              <a:rPr lang="en-US" altLang="zh-CN" smtClean="0">
                <a:ea typeface="黑体" panose="02010609060101010101" pitchFamily="49" charset="-122"/>
              </a:rPr>
              <a:t>I/O</a:t>
            </a:r>
            <a:r>
              <a:rPr lang="zh-CN" altLang="en-US" smtClean="0">
                <a:ea typeface="黑体" panose="02010609060101010101" pitchFamily="49" charset="-122"/>
              </a:rPr>
              <a:t>设备和存储设备、机读设备和人读设备</a:t>
            </a:r>
          </a:p>
          <a:p>
            <a:pPr marL="342900" indent="-342900">
              <a:lnSpc>
                <a:spcPct val="105000"/>
              </a:lnSpc>
            </a:pPr>
            <a:r>
              <a:rPr lang="zh-CN" altLang="en-US" smtClean="0">
                <a:ea typeface="黑体" panose="02010609060101010101" pitchFamily="49" charset="-122"/>
              </a:rPr>
              <a:t>磁盘存储器</a:t>
            </a:r>
          </a:p>
          <a:p>
            <a:pPr marL="742950" lvl="1" indent="-285750">
              <a:lnSpc>
                <a:spcPct val="105000"/>
              </a:lnSpc>
            </a:pPr>
            <a:r>
              <a:rPr lang="zh-CN" altLang="en-US" smtClean="0">
                <a:ea typeface="黑体" panose="02010609060101010101" pitchFamily="49" charset="-122"/>
              </a:rPr>
              <a:t>磁盘存储器的读写原理：两种不同磁化状态表示“</a:t>
            </a:r>
            <a:r>
              <a:rPr lang="en-US" altLang="zh-CN" smtClean="0">
                <a:ea typeface="黑体" panose="02010609060101010101" pitchFamily="49" charset="-122"/>
              </a:rPr>
              <a:t>0”</a:t>
            </a:r>
            <a:r>
              <a:rPr lang="zh-CN" altLang="en-US" smtClean="0">
                <a:ea typeface="黑体" panose="02010609060101010101" pitchFamily="49" charset="-122"/>
              </a:rPr>
              <a:t>和“</a:t>
            </a:r>
            <a:r>
              <a:rPr lang="en-US" altLang="zh-CN" smtClean="0">
                <a:ea typeface="黑体" panose="02010609060101010101" pitchFamily="49" charset="-122"/>
              </a:rPr>
              <a:t>1”</a:t>
            </a:r>
          </a:p>
          <a:p>
            <a:pPr marL="742950" lvl="1" indent="-285750">
              <a:lnSpc>
                <a:spcPct val="105000"/>
              </a:lnSpc>
            </a:pPr>
            <a:r>
              <a:rPr lang="zh-CN" altLang="en-US" smtClean="0">
                <a:ea typeface="黑体" panose="02010609060101010101" pitchFamily="49" charset="-122"/>
              </a:rPr>
              <a:t>磁盘存储器的性能指标：寻道时间、旋转等待时间、数据传输率</a:t>
            </a:r>
          </a:p>
          <a:p>
            <a:pPr marL="742950" lvl="1" indent="-285750">
              <a:lnSpc>
                <a:spcPct val="105000"/>
              </a:lnSpc>
            </a:pPr>
            <a:r>
              <a:rPr lang="zh-CN" altLang="en-US" smtClean="0">
                <a:ea typeface="黑体" panose="02010609060101010101" pitchFamily="49" charset="-122"/>
              </a:rPr>
              <a:t>冗余磁盘阵列 </a:t>
            </a:r>
            <a:r>
              <a:rPr lang="en-US" altLang="zh-CN" smtClean="0">
                <a:ea typeface="黑体" panose="02010609060101010101" pitchFamily="49" charset="-122"/>
              </a:rPr>
              <a:t>(RAID)</a:t>
            </a:r>
            <a:r>
              <a:rPr lang="zh-CN" altLang="en-US" smtClean="0">
                <a:ea typeface="黑体" panose="02010609060101010101" pitchFamily="49" charset="-122"/>
              </a:rPr>
              <a:t>：多个物理盘组成一个逻辑盘，以提高磁盘存取速度、容量和可靠性</a:t>
            </a:r>
          </a:p>
          <a:p>
            <a:pPr marL="342900" indent="-342900">
              <a:lnSpc>
                <a:spcPct val="105000"/>
              </a:lnSpc>
            </a:pPr>
            <a:r>
              <a:rPr lang="zh-CN" altLang="en-US" smtClean="0">
                <a:ea typeface="黑体" panose="02010609060101010101" pitchFamily="49" charset="-122"/>
              </a:rPr>
              <a:t>网络：作为一种特殊的外部设备，实现计算机系统之间的数据交换</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CE81F15-1EDA-4D3F-B526-8D3D1E748AEE}" type="slidenum">
              <a:rPr lang="zh-CN" altLang="en-US" sz="1200">
                <a:solidFill>
                  <a:srgbClr val="898989"/>
                </a:solidFill>
              </a:rPr>
              <a:pPr/>
              <a:t>80</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animEffect transition="in" filter="blinds(horizontal)">
                                      <p:cBhvr>
                                        <p:cTn id="7" dur="500"/>
                                        <p:tgtEl>
                                          <p:spTgt spid="5816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5">
                                            <p:txEl>
                                              <p:pRg st="2" end="2"/>
                                            </p:txEl>
                                          </p:spTgt>
                                        </p:tgtEl>
                                        <p:attrNameLst>
                                          <p:attrName>style.visibility</p:attrName>
                                        </p:attrNameLst>
                                      </p:cBhvr>
                                      <p:to>
                                        <p:strVal val="visible"/>
                                      </p:to>
                                    </p:set>
                                    <p:animEffect transition="in" filter="blinds(horizontal)">
                                      <p:cBhvr>
                                        <p:cTn id="12" dur="500"/>
                                        <p:tgtEl>
                                          <p:spTgt spid="5816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5">
                                            <p:txEl>
                                              <p:pRg st="3" end="3"/>
                                            </p:txEl>
                                          </p:spTgt>
                                        </p:tgtEl>
                                        <p:attrNameLst>
                                          <p:attrName>style.visibility</p:attrName>
                                        </p:attrNameLst>
                                      </p:cBhvr>
                                      <p:to>
                                        <p:strVal val="visible"/>
                                      </p:to>
                                    </p:set>
                                    <p:animEffect transition="in" filter="blinds(horizontal)">
                                      <p:cBhvr>
                                        <p:cTn id="17" dur="500"/>
                                        <p:tgtEl>
                                          <p:spTgt spid="5816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1635">
                                            <p:txEl>
                                              <p:pRg st="4" end="4"/>
                                            </p:txEl>
                                          </p:spTgt>
                                        </p:tgtEl>
                                        <p:attrNameLst>
                                          <p:attrName>style.visibility</p:attrName>
                                        </p:attrNameLst>
                                      </p:cBhvr>
                                      <p:to>
                                        <p:strVal val="visible"/>
                                      </p:to>
                                    </p:set>
                                    <p:animEffect transition="in" filter="blinds(horizontal)">
                                      <p:cBhvr>
                                        <p:cTn id="22" dur="500"/>
                                        <p:tgtEl>
                                          <p:spTgt spid="581635">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81635">
                                            <p:txEl>
                                              <p:pRg st="5" end="5"/>
                                            </p:txEl>
                                          </p:spTgt>
                                        </p:tgtEl>
                                        <p:attrNameLst>
                                          <p:attrName>style.visibility</p:attrName>
                                        </p:attrNameLst>
                                      </p:cBhvr>
                                      <p:to>
                                        <p:strVal val="visible"/>
                                      </p:to>
                                    </p:set>
                                    <p:animEffect transition="in" filter="blinds(horizontal)">
                                      <p:cBhvr>
                                        <p:cTn id="25" dur="500"/>
                                        <p:tgtEl>
                                          <p:spTgt spid="58163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81635">
                                            <p:txEl>
                                              <p:pRg st="7" end="7"/>
                                            </p:txEl>
                                          </p:spTgt>
                                        </p:tgtEl>
                                        <p:attrNameLst>
                                          <p:attrName>style.visibility</p:attrName>
                                        </p:attrNameLst>
                                      </p:cBhvr>
                                      <p:to>
                                        <p:strVal val="visible"/>
                                      </p:to>
                                    </p:set>
                                    <p:animEffect transition="in" filter="blinds(horizontal)">
                                      <p:cBhvr>
                                        <p:cTn id="30" dur="500"/>
                                        <p:tgtEl>
                                          <p:spTgt spid="581635">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81635">
                                            <p:txEl>
                                              <p:pRg st="8" end="8"/>
                                            </p:txEl>
                                          </p:spTgt>
                                        </p:tgtEl>
                                        <p:attrNameLst>
                                          <p:attrName>style.visibility</p:attrName>
                                        </p:attrNameLst>
                                      </p:cBhvr>
                                      <p:to>
                                        <p:strVal val="visible"/>
                                      </p:to>
                                    </p:set>
                                    <p:animEffect transition="in" filter="blinds(horizontal)">
                                      <p:cBhvr>
                                        <p:cTn id="35" dur="500"/>
                                        <p:tgtEl>
                                          <p:spTgt spid="581635">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581635">
                                            <p:txEl>
                                              <p:pRg st="10" end="10"/>
                                            </p:txEl>
                                          </p:spTgt>
                                        </p:tgtEl>
                                        <p:attrNameLst>
                                          <p:attrName>style.visibility</p:attrName>
                                        </p:attrNameLst>
                                      </p:cBhvr>
                                      <p:to>
                                        <p:strVal val="visible"/>
                                      </p:to>
                                    </p:set>
                                    <p:animEffect transition="in" filter="blinds(horizontal)">
                                      <p:cBhvr>
                                        <p:cTn id="40" dur="500"/>
                                        <p:tgtEl>
                                          <p:spTgt spid="581635">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81635">
                                            <p:txEl>
                                              <p:pRg st="11" end="11"/>
                                            </p:txEl>
                                          </p:spTgt>
                                        </p:tgtEl>
                                        <p:attrNameLst>
                                          <p:attrName>style.visibility</p:attrName>
                                        </p:attrNameLst>
                                      </p:cBhvr>
                                      <p:to>
                                        <p:strVal val="visible"/>
                                      </p:to>
                                    </p:set>
                                    <p:animEffect transition="in" filter="blinds(horizontal)">
                                      <p:cBhvr>
                                        <p:cTn id="45" dur="500"/>
                                        <p:tgtEl>
                                          <p:spTgt spid="581635">
                                            <p:txEl>
                                              <p:pRg st="11" end="1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581635">
                                            <p:txEl>
                                              <p:pRg st="12" end="12"/>
                                            </p:txEl>
                                          </p:spTgt>
                                        </p:tgtEl>
                                        <p:attrNameLst>
                                          <p:attrName>style.visibility</p:attrName>
                                        </p:attrNameLst>
                                      </p:cBhvr>
                                      <p:to>
                                        <p:strVal val="visible"/>
                                      </p:to>
                                    </p:set>
                                    <p:animEffect transition="in" filter="blinds(horizontal)">
                                      <p:cBhvr>
                                        <p:cTn id="50" dur="500"/>
                                        <p:tgtEl>
                                          <p:spTgt spid="5816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smtClean="0">
                <a:ea typeface="宋体" panose="02010600030101010101" pitchFamily="2" charset="-122"/>
              </a:rPr>
              <a:t>本章总结</a:t>
            </a:r>
            <a:r>
              <a:rPr lang="en-US" altLang="zh-CN" smtClean="0">
                <a:ea typeface="宋体" panose="02010600030101010101" pitchFamily="2" charset="-122"/>
              </a:rPr>
              <a:t>2</a:t>
            </a:r>
          </a:p>
        </p:txBody>
      </p:sp>
      <p:sp>
        <p:nvSpPr>
          <p:cNvPr id="582659" name="Rectangle 3"/>
          <p:cNvSpPr>
            <a:spLocks noGrp="1" noChangeArrowheads="1"/>
          </p:cNvSpPr>
          <p:nvPr>
            <p:ph type="body" idx="1"/>
          </p:nvPr>
        </p:nvSpPr>
        <p:spPr>
          <a:xfrm>
            <a:off x="509588" y="917575"/>
            <a:ext cx="8191500" cy="4070350"/>
          </a:xfrm>
          <a:noFill/>
        </p:spPr>
        <p:txBody>
          <a:bodyPr/>
          <a:lstStyle/>
          <a:p>
            <a:pPr>
              <a:buFontTx/>
              <a:buNone/>
            </a:pPr>
            <a:endParaRPr lang="zh-CN" altLang="en-US" smtClean="0">
              <a:ea typeface="宋体" panose="02010600030101010101" pitchFamily="2" charset="-122"/>
            </a:endParaRPr>
          </a:p>
          <a:p>
            <a:r>
              <a:rPr lang="en-US" altLang="zh-CN" sz="1900" smtClean="0">
                <a:solidFill>
                  <a:srgbClr val="146C18"/>
                </a:solidFill>
                <a:ea typeface="黑体" panose="02010609060101010101" pitchFamily="49" charset="-122"/>
              </a:rPr>
              <a:t>I/O</a:t>
            </a:r>
            <a:r>
              <a:rPr lang="zh-CN" altLang="en-US" sz="1900" smtClean="0">
                <a:solidFill>
                  <a:srgbClr val="146C18"/>
                </a:solidFill>
                <a:ea typeface="黑体" panose="02010609060101010101" pitchFamily="49" charset="-122"/>
              </a:rPr>
              <a:t>接口是</a:t>
            </a:r>
            <a:r>
              <a:rPr lang="en-US" altLang="zh-CN" sz="1900" smtClean="0">
                <a:solidFill>
                  <a:srgbClr val="146C18"/>
                </a:solidFill>
                <a:ea typeface="黑体" panose="02010609060101010101" pitchFamily="49" charset="-122"/>
              </a:rPr>
              <a:t>I/O</a:t>
            </a:r>
            <a:r>
              <a:rPr lang="zh-CN" altLang="en-US" sz="1900" smtClean="0">
                <a:solidFill>
                  <a:srgbClr val="146C18"/>
                </a:solidFill>
                <a:ea typeface="黑体" panose="02010609060101010101" pitchFamily="49" charset="-122"/>
              </a:rPr>
              <a:t>控制器以及与外设之间连接的电缆插座</a:t>
            </a:r>
            <a:r>
              <a:rPr lang="zh-CN" altLang="en-US" sz="1900" smtClean="0">
                <a:solidFill>
                  <a:srgbClr val="D1390F"/>
                </a:solidFill>
                <a:ea typeface="黑体" panose="02010609060101010101" pitchFamily="49" charset="-122"/>
              </a:rPr>
              <a:t>（很多教材把</a:t>
            </a:r>
            <a:r>
              <a:rPr lang="en-US" altLang="zh-CN" sz="1900" smtClean="0">
                <a:solidFill>
                  <a:srgbClr val="D1390F"/>
                </a:solidFill>
                <a:ea typeface="黑体" panose="02010609060101010101" pitchFamily="49" charset="-122"/>
              </a:rPr>
              <a:t>I/O</a:t>
            </a:r>
            <a:r>
              <a:rPr lang="zh-CN" altLang="en-US" sz="1900" smtClean="0">
                <a:solidFill>
                  <a:srgbClr val="D1390F"/>
                </a:solidFill>
                <a:ea typeface="黑体" panose="02010609060101010101" pitchFamily="49" charset="-122"/>
              </a:rPr>
              <a:t>控制器和</a:t>
            </a:r>
            <a:r>
              <a:rPr lang="en-US" altLang="zh-CN" sz="1900" smtClean="0">
                <a:solidFill>
                  <a:srgbClr val="D1390F"/>
                </a:solidFill>
                <a:ea typeface="黑体" panose="02010609060101010101" pitchFamily="49" charset="-122"/>
              </a:rPr>
              <a:t>I/O</a:t>
            </a:r>
            <a:r>
              <a:rPr lang="zh-CN" altLang="en-US" sz="1900" smtClean="0">
                <a:solidFill>
                  <a:srgbClr val="D1390F"/>
                </a:solidFill>
                <a:ea typeface="黑体" panose="02010609060101010101" pitchFamily="49" charset="-122"/>
              </a:rPr>
              <a:t>接口综合称为</a:t>
            </a:r>
            <a:r>
              <a:rPr lang="en-US" altLang="zh-CN" sz="1900" smtClean="0">
                <a:solidFill>
                  <a:srgbClr val="D1390F"/>
                </a:solidFill>
                <a:ea typeface="黑体" panose="02010609060101010101" pitchFamily="49" charset="-122"/>
              </a:rPr>
              <a:t>I/O</a:t>
            </a:r>
            <a:r>
              <a:rPr lang="zh-CN" altLang="en-US" sz="1900" smtClean="0">
                <a:solidFill>
                  <a:srgbClr val="D1390F"/>
                </a:solidFill>
                <a:ea typeface="黑体" panose="02010609060101010101" pitchFamily="49" charset="-122"/>
              </a:rPr>
              <a:t>接口，不严格区分控制逻辑部分（</a:t>
            </a:r>
            <a:r>
              <a:rPr lang="en-US" altLang="zh-CN" sz="1900" smtClean="0">
                <a:solidFill>
                  <a:srgbClr val="D1390F"/>
                </a:solidFill>
                <a:ea typeface="黑体" panose="02010609060101010101" pitchFamily="49" charset="-122"/>
              </a:rPr>
              <a:t>I/O</a:t>
            </a:r>
            <a:r>
              <a:rPr lang="zh-CN" altLang="en-US" sz="1900" smtClean="0">
                <a:solidFill>
                  <a:srgbClr val="D1390F"/>
                </a:solidFill>
                <a:ea typeface="黑体" panose="02010609060101010101" pitchFamily="49" charset="-122"/>
              </a:rPr>
              <a:t>控制器）和插座（</a:t>
            </a:r>
            <a:r>
              <a:rPr lang="en-US" altLang="zh-CN" sz="1900" smtClean="0">
                <a:solidFill>
                  <a:srgbClr val="D1390F"/>
                </a:solidFill>
                <a:ea typeface="黑体" panose="02010609060101010101" pitchFamily="49" charset="-122"/>
              </a:rPr>
              <a:t>I/O</a:t>
            </a:r>
            <a:r>
              <a:rPr lang="zh-CN" altLang="en-US" sz="1900" smtClean="0">
                <a:solidFill>
                  <a:srgbClr val="D1390F"/>
                </a:solidFill>
                <a:ea typeface="黑体" panose="02010609060101010101" pitchFamily="49" charset="-122"/>
              </a:rPr>
              <a:t>插口）部分）</a:t>
            </a:r>
          </a:p>
          <a:p>
            <a:r>
              <a:rPr lang="en-US" altLang="zh-CN" sz="1900" smtClean="0">
                <a:solidFill>
                  <a:srgbClr val="146C18"/>
                </a:solidFill>
                <a:ea typeface="黑体" panose="02010609060101010101" pitchFamily="49" charset="-122"/>
              </a:rPr>
              <a:t>I/O</a:t>
            </a:r>
            <a:r>
              <a:rPr lang="zh-CN" altLang="en-US" sz="1900" smtClean="0">
                <a:solidFill>
                  <a:srgbClr val="146C18"/>
                </a:solidFill>
                <a:ea typeface="黑体" panose="02010609060101010101" pitchFamily="49" charset="-122"/>
              </a:rPr>
              <a:t>控制器中一般有数据缓冲器、状态</a:t>
            </a:r>
            <a:r>
              <a:rPr lang="en-US" altLang="zh-CN" sz="1900" smtClean="0">
                <a:solidFill>
                  <a:srgbClr val="146C18"/>
                </a:solidFill>
                <a:ea typeface="黑体" panose="02010609060101010101" pitchFamily="49" charset="-122"/>
              </a:rPr>
              <a:t>/</a:t>
            </a:r>
            <a:r>
              <a:rPr lang="zh-CN" altLang="en-US" sz="1900" smtClean="0">
                <a:solidFill>
                  <a:srgbClr val="146C18"/>
                </a:solidFill>
                <a:ea typeface="黑体" panose="02010609060101010101" pitchFamily="49" charset="-122"/>
              </a:rPr>
              <a:t>控制寄存器、串</a:t>
            </a:r>
            <a:r>
              <a:rPr lang="en-US" altLang="zh-CN" sz="1900" smtClean="0">
                <a:solidFill>
                  <a:srgbClr val="146C18"/>
                </a:solidFill>
                <a:ea typeface="黑体" panose="02010609060101010101" pitchFamily="49" charset="-122"/>
              </a:rPr>
              <a:t>-</a:t>
            </a:r>
            <a:r>
              <a:rPr lang="zh-CN" altLang="en-US" sz="1900" smtClean="0">
                <a:solidFill>
                  <a:srgbClr val="146C18"/>
                </a:solidFill>
                <a:ea typeface="黑体" panose="02010609060101010101" pitchFamily="49" charset="-122"/>
              </a:rPr>
              <a:t>并转换、设备控制逻辑、地址译码逻辑等。用于在主机和设备之间进行命令、数据、状态信息的传递和转换。</a:t>
            </a:r>
          </a:p>
          <a:p>
            <a:r>
              <a:rPr lang="en-US" altLang="zh-CN" sz="1900" smtClean="0">
                <a:solidFill>
                  <a:srgbClr val="146C18"/>
                </a:solidFill>
                <a:ea typeface="黑体" panose="02010609060101010101" pitchFamily="49" charset="-122"/>
              </a:rPr>
              <a:t>I/O</a:t>
            </a:r>
            <a:r>
              <a:rPr lang="zh-CN" altLang="en-US" sz="1900" smtClean="0">
                <a:solidFill>
                  <a:srgbClr val="146C18"/>
                </a:solidFill>
                <a:ea typeface="黑体" panose="02010609060101010101" pitchFamily="49" charset="-122"/>
              </a:rPr>
              <a:t>端口是指</a:t>
            </a:r>
            <a:r>
              <a:rPr lang="en-US" altLang="zh-CN" sz="1900" smtClean="0">
                <a:solidFill>
                  <a:srgbClr val="146C18"/>
                </a:solidFill>
                <a:ea typeface="黑体" panose="02010609060101010101" pitchFamily="49" charset="-122"/>
              </a:rPr>
              <a:t>I/O</a:t>
            </a:r>
            <a:r>
              <a:rPr lang="zh-CN" altLang="en-US" sz="1900" smtClean="0">
                <a:solidFill>
                  <a:srgbClr val="146C18"/>
                </a:solidFill>
                <a:ea typeface="黑体" panose="02010609060101010101" pitchFamily="49" charset="-122"/>
              </a:rPr>
              <a:t>控制器中</a:t>
            </a:r>
            <a:r>
              <a:rPr lang="en-US" altLang="zh-CN" sz="1900" smtClean="0">
                <a:solidFill>
                  <a:srgbClr val="146C18"/>
                </a:solidFill>
                <a:ea typeface="黑体" panose="02010609060101010101" pitchFamily="49" charset="-122"/>
              </a:rPr>
              <a:t>CPU</a:t>
            </a:r>
            <a:r>
              <a:rPr lang="zh-CN" altLang="en-US" sz="1900" smtClean="0">
                <a:solidFill>
                  <a:srgbClr val="146C18"/>
                </a:solidFill>
                <a:ea typeface="黑体" panose="02010609060101010101" pitchFamily="49" charset="-122"/>
              </a:rPr>
              <a:t>可访问的寄存器，对</a:t>
            </a:r>
            <a:r>
              <a:rPr lang="en-US" altLang="zh-CN" sz="1900" smtClean="0">
                <a:solidFill>
                  <a:srgbClr val="146C18"/>
                </a:solidFill>
                <a:ea typeface="黑体" panose="02010609060101010101" pitchFamily="49" charset="-122"/>
              </a:rPr>
              <a:t>I/O</a:t>
            </a:r>
            <a:r>
              <a:rPr lang="zh-CN" altLang="en-US" sz="1900" smtClean="0">
                <a:solidFill>
                  <a:srgbClr val="146C18"/>
                </a:solidFill>
                <a:ea typeface="黑体" panose="02010609060101010101" pitchFamily="49" charset="-122"/>
              </a:rPr>
              <a:t>设备的寻址就是对</a:t>
            </a:r>
            <a:r>
              <a:rPr lang="en-US" altLang="zh-CN" sz="1900" smtClean="0">
                <a:solidFill>
                  <a:srgbClr val="146C18"/>
                </a:solidFill>
                <a:ea typeface="黑体" panose="02010609060101010101" pitchFamily="49" charset="-122"/>
              </a:rPr>
              <a:t>I/O</a:t>
            </a:r>
            <a:r>
              <a:rPr lang="zh-CN" altLang="en-US" sz="1900" smtClean="0">
                <a:solidFill>
                  <a:srgbClr val="146C18"/>
                </a:solidFill>
                <a:ea typeface="黑体" panose="02010609060101010101" pitchFamily="49" charset="-122"/>
              </a:rPr>
              <a:t>端口的访问</a:t>
            </a:r>
          </a:p>
          <a:p>
            <a:r>
              <a:rPr lang="en-US" altLang="zh-CN" sz="1900" smtClean="0">
                <a:solidFill>
                  <a:srgbClr val="146C18"/>
                </a:solidFill>
                <a:ea typeface="黑体" panose="02010609060101010101" pitchFamily="49" charset="-122"/>
              </a:rPr>
              <a:t>I/O</a:t>
            </a:r>
            <a:r>
              <a:rPr lang="zh-CN" altLang="en-US" sz="1900" smtClean="0">
                <a:solidFill>
                  <a:srgbClr val="146C18"/>
                </a:solidFill>
                <a:ea typeface="黑体" panose="02010609060101010101" pitchFamily="49" charset="-122"/>
              </a:rPr>
              <a:t>端口的编址方式有两种：内存映射方式（统一编址）和特殊</a:t>
            </a:r>
            <a:r>
              <a:rPr lang="en-US" altLang="zh-CN" sz="1900" smtClean="0">
                <a:solidFill>
                  <a:srgbClr val="146C18"/>
                </a:solidFill>
                <a:ea typeface="黑体" panose="02010609060101010101" pitchFamily="49" charset="-122"/>
              </a:rPr>
              <a:t>I/O</a:t>
            </a:r>
            <a:r>
              <a:rPr lang="zh-CN" altLang="en-US" sz="1900" smtClean="0">
                <a:solidFill>
                  <a:srgbClr val="146C18"/>
                </a:solidFill>
                <a:ea typeface="黑体" panose="02010609060101010101" pitchFamily="49" charset="-122"/>
              </a:rPr>
              <a:t>指令方式（独立编址）</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0FD46F9-80AA-4051-B944-E5FBF9C8B1AB}" type="slidenum">
              <a:rPr lang="zh-CN" altLang="en-US" sz="1200">
                <a:solidFill>
                  <a:srgbClr val="898989"/>
                </a:solidFill>
              </a:rPr>
              <a:pPr/>
              <a:t>81</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2659">
                                            <p:txEl>
                                              <p:pRg st="1" end="1"/>
                                            </p:txEl>
                                          </p:spTgt>
                                        </p:tgtEl>
                                        <p:attrNameLst>
                                          <p:attrName>style.visibility</p:attrName>
                                        </p:attrNameLst>
                                      </p:cBhvr>
                                      <p:to>
                                        <p:strVal val="visible"/>
                                      </p:to>
                                    </p:set>
                                    <p:animEffect transition="in" filter="blinds(horizontal)">
                                      <p:cBhvr>
                                        <p:cTn id="7" dur="500"/>
                                        <p:tgtEl>
                                          <p:spTgt spid="5826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2659">
                                            <p:txEl>
                                              <p:pRg st="2" end="2"/>
                                            </p:txEl>
                                          </p:spTgt>
                                        </p:tgtEl>
                                        <p:attrNameLst>
                                          <p:attrName>style.visibility</p:attrName>
                                        </p:attrNameLst>
                                      </p:cBhvr>
                                      <p:to>
                                        <p:strVal val="visible"/>
                                      </p:to>
                                    </p:set>
                                    <p:animEffect transition="in" filter="blinds(horizontal)">
                                      <p:cBhvr>
                                        <p:cTn id="12" dur="500"/>
                                        <p:tgtEl>
                                          <p:spTgt spid="5826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2659">
                                            <p:txEl>
                                              <p:pRg st="3" end="3"/>
                                            </p:txEl>
                                          </p:spTgt>
                                        </p:tgtEl>
                                        <p:attrNameLst>
                                          <p:attrName>style.visibility</p:attrName>
                                        </p:attrNameLst>
                                      </p:cBhvr>
                                      <p:to>
                                        <p:strVal val="visible"/>
                                      </p:to>
                                    </p:set>
                                    <p:animEffect transition="in" filter="blinds(horizontal)">
                                      <p:cBhvr>
                                        <p:cTn id="17" dur="500"/>
                                        <p:tgtEl>
                                          <p:spTgt spid="5826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2659">
                                            <p:txEl>
                                              <p:pRg st="4" end="4"/>
                                            </p:txEl>
                                          </p:spTgt>
                                        </p:tgtEl>
                                        <p:attrNameLst>
                                          <p:attrName>style.visibility</p:attrName>
                                        </p:attrNameLst>
                                      </p:cBhvr>
                                      <p:to>
                                        <p:strVal val="visible"/>
                                      </p:to>
                                    </p:set>
                                    <p:animEffect transition="in" filter="blinds(horizontal)">
                                      <p:cBhvr>
                                        <p:cTn id="22" dur="500"/>
                                        <p:tgtEl>
                                          <p:spTgt spid="582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smtClean="0">
                <a:ea typeface="宋体" panose="02010600030101010101" pitchFamily="2" charset="-122"/>
              </a:rPr>
              <a:t>本章总结</a:t>
            </a:r>
            <a:r>
              <a:rPr lang="en-US" altLang="zh-CN" smtClean="0">
                <a:ea typeface="宋体" panose="02010600030101010101" pitchFamily="2" charset="-122"/>
              </a:rPr>
              <a:t>3</a:t>
            </a:r>
          </a:p>
        </p:txBody>
      </p:sp>
      <p:sp>
        <p:nvSpPr>
          <p:cNvPr id="583683" name="Rectangle 3"/>
          <p:cNvSpPr>
            <a:spLocks noGrp="1" noChangeArrowheads="1"/>
          </p:cNvSpPr>
          <p:nvPr>
            <p:ph type="body" idx="1"/>
          </p:nvPr>
        </p:nvSpPr>
        <p:spPr>
          <a:xfrm>
            <a:off x="114300" y="730250"/>
            <a:ext cx="8918575" cy="5862638"/>
          </a:xfrm>
          <a:noFill/>
        </p:spPr>
        <p:txBody>
          <a:bodyPr/>
          <a:lstStyle/>
          <a:p>
            <a:pPr marL="342900" indent="-342900">
              <a:lnSpc>
                <a:spcPct val="105000"/>
              </a:lnSpc>
            </a:pPr>
            <a:r>
              <a:rPr lang="zh-CN" altLang="en-US" smtClean="0">
                <a:ea typeface="黑体" panose="02010609060101010101" pitchFamily="49" charset="-122"/>
              </a:rPr>
              <a:t>有三种基本的</a:t>
            </a:r>
            <a:r>
              <a:rPr lang="en-US" altLang="zh-CN" smtClean="0">
                <a:ea typeface="黑体" panose="02010609060101010101" pitchFamily="49" charset="-122"/>
              </a:rPr>
              <a:t>I/O</a:t>
            </a:r>
            <a:r>
              <a:rPr lang="zh-CN" altLang="en-US" smtClean="0">
                <a:ea typeface="黑体" panose="02010609060101010101" pitchFamily="49" charset="-122"/>
              </a:rPr>
              <a:t>传输方式</a:t>
            </a:r>
          </a:p>
          <a:p>
            <a:pPr marL="742950" lvl="1" indent="-285750">
              <a:lnSpc>
                <a:spcPct val="105000"/>
              </a:lnSpc>
            </a:pPr>
            <a:r>
              <a:rPr lang="zh-CN" altLang="en-US" smtClean="0">
                <a:ea typeface="黑体" panose="02010609060101010101" pitchFamily="49" charset="-122"/>
              </a:rPr>
              <a:t>轮询方式（程序直接控制 </a:t>
            </a:r>
            <a:r>
              <a:rPr lang="en-US" altLang="zh-CN" smtClean="0">
                <a:ea typeface="黑体" panose="02010609060101010101" pitchFamily="49" charset="-122"/>
              </a:rPr>
              <a:t>/ </a:t>
            </a:r>
            <a:r>
              <a:rPr lang="zh-CN" altLang="en-US" smtClean="0">
                <a:ea typeface="黑体" panose="02010609060101010101" pitchFamily="49" charset="-122"/>
              </a:rPr>
              <a:t>程序查询方式）：</a:t>
            </a:r>
            <a:r>
              <a:rPr lang="zh-CN" altLang="en-US" smtClean="0">
                <a:solidFill>
                  <a:srgbClr val="146C18"/>
                </a:solidFill>
                <a:ea typeface="黑体" panose="02010609060101010101" pitchFamily="49" charset="-122"/>
              </a:rPr>
              <a:t>通过查询程序定时到</a:t>
            </a:r>
            <a:r>
              <a:rPr lang="en-US" altLang="zh-CN" smtClean="0">
                <a:solidFill>
                  <a:srgbClr val="146C18"/>
                </a:solidFill>
                <a:ea typeface="黑体" panose="02010609060101010101" pitchFamily="49" charset="-122"/>
              </a:rPr>
              <a:t>I/O</a:t>
            </a:r>
            <a:r>
              <a:rPr lang="zh-CN" altLang="en-US" smtClean="0">
                <a:solidFill>
                  <a:srgbClr val="146C18"/>
                </a:solidFill>
                <a:ea typeface="黑体" panose="02010609060101010101" pitchFamily="49" charset="-122"/>
              </a:rPr>
              <a:t>端口取状态来查询外设和</a:t>
            </a:r>
            <a:r>
              <a:rPr lang="en-US" altLang="zh-CN" smtClean="0">
                <a:solidFill>
                  <a:srgbClr val="146C18"/>
                </a:solidFill>
                <a:ea typeface="黑体" panose="02010609060101010101" pitchFamily="49" charset="-122"/>
              </a:rPr>
              <a:t>I/O</a:t>
            </a:r>
            <a:r>
              <a:rPr lang="zh-CN" altLang="en-US" smtClean="0">
                <a:solidFill>
                  <a:srgbClr val="146C18"/>
                </a:solidFill>
                <a:ea typeface="黑体" panose="02010609060101010101" pitchFamily="49" charset="-122"/>
              </a:rPr>
              <a:t>控制器的状况，以控制设备进行相应的动作</a:t>
            </a:r>
          </a:p>
          <a:p>
            <a:pPr marL="742950" lvl="1" indent="-285750">
              <a:lnSpc>
                <a:spcPct val="105000"/>
              </a:lnSpc>
            </a:pPr>
            <a:r>
              <a:rPr lang="zh-CN" altLang="en-US" smtClean="0">
                <a:ea typeface="黑体" panose="02010609060101010101" pitchFamily="49" charset="-122"/>
              </a:rPr>
              <a:t>程序中断方式（中断驱动方式）：</a:t>
            </a:r>
            <a:r>
              <a:rPr lang="zh-CN" altLang="en-US" smtClean="0">
                <a:solidFill>
                  <a:srgbClr val="146C18"/>
                </a:solidFill>
                <a:ea typeface="黑体" panose="02010609060101010101" pitchFamily="49" charset="-122"/>
              </a:rPr>
              <a:t>当外设完成任务或发生特殊情况时，由外设主动向</a:t>
            </a:r>
            <a:r>
              <a:rPr lang="en-US" altLang="zh-CN" smtClean="0">
                <a:solidFill>
                  <a:srgbClr val="146C18"/>
                </a:solidFill>
                <a:ea typeface="黑体" panose="02010609060101010101" pitchFamily="49" charset="-122"/>
              </a:rPr>
              <a:t>CPU</a:t>
            </a:r>
            <a:r>
              <a:rPr lang="zh-CN" altLang="en-US" smtClean="0">
                <a:solidFill>
                  <a:srgbClr val="146C18"/>
                </a:solidFill>
                <a:ea typeface="黑体" panose="02010609060101010101" pitchFamily="49" charset="-122"/>
              </a:rPr>
              <a:t>提出中断请求，</a:t>
            </a:r>
            <a:r>
              <a:rPr lang="en-US" altLang="zh-CN" smtClean="0">
                <a:solidFill>
                  <a:srgbClr val="146C18"/>
                </a:solidFill>
                <a:ea typeface="黑体" panose="02010609060101010101" pitchFamily="49" charset="-122"/>
              </a:rPr>
              <a:t>CPU</a:t>
            </a:r>
            <a:r>
              <a:rPr lang="zh-CN" altLang="en-US" smtClean="0">
                <a:solidFill>
                  <a:srgbClr val="146C18"/>
                </a:solidFill>
                <a:ea typeface="黑体" panose="02010609060101010101" pitchFamily="49" charset="-122"/>
              </a:rPr>
              <a:t>在每条指令结束后查询有无中断请求，有则转内核态，调出操作系统中的中断处理</a:t>
            </a:r>
            <a:r>
              <a:rPr lang="en-US" altLang="zh-CN" smtClean="0">
                <a:solidFill>
                  <a:srgbClr val="146C18"/>
                </a:solidFill>
                <a:ea typeface="黑体" panose="02010609060101010101" pitchFamily="49" charset="-122"/>
              </a:rPr>
              <a:t>(</a:t>
            </a:r>
            <a:r>
              <a:rPr lang="zh-CN" altLang="en-US" smtClean="0">
                <a:solidFill>
                  <a:srgbClr val="146C18"/>
                </a:solidFill>
                <a:ea typeface="黑体" panose="02010609060101010101" pitchFamily="49" charset="-122"/>
              </a:rPr>
              <a:t>服务</a:t>
            </a:r>
            <a:r>
              <a:rPr lang="en-US" altLang="zh-CN" smtClean="0">
                <a:solidFill>
                  <a:srgbClr val="146C18"/>
                </a:solidFill>
                <a:ea typeface="黑体" panose="02010609060101010101" pitchFamily="49" charset="-122"/>
              </a:rPr>
              <a:t>)</a:t>
            </a:r>
            <a:r>
              <a:rPr lang="zh-CN" altLang="en-US" smtClean="0">
                <a:solidFill>
                  <a:srgbClr val="146C18"/>
                </a:solidFill>
                <a:ea typeface="黑体" panose="02010609060101010101" pitchFamily="49" charset="-122"/>
              </a:rPr>
              <a:t>程序来处理外设请求。在中断处理程序中完成</a:t>
            </a:r>
            <a:r>
              <a:rPr lang="en-US" altLang="zh-CN" smtClean="0">
                <a:solidFill>
                  <a:srgbClr val="146C18"/>
                </a:solidFill>
                <a:ea typeface="黑体" panose="02010609060101010101" pitchFamily="49" charset="-122"/>
              </a:rPr>
              <a:t>CPU</a:t>
            </a:r>
            <a:r>
              <a:rPr lang="zh-CN" altLang="en-US" smtClean="0">
                <a:solidFill>
                  <a:srgbClr val="146C18"/>
                </a:solidFill>
                <a:ea typeface="黑体" panose="02010609060101010101" pitchFamily="49" charset="-122"/>
              </a:rPr>
              <a:t>和外设的数据传送</a:t>
            </a:r>
          </a:p>
          <a:p>
            <a:pPr marL="1143000" lvl="2" indent="-228600">
              <a:lnSpc>
                <a:spcPct val="105000"/>
              </a:lnSpc>
            </a:pPr>
            <a:r>
              <a:rPr lang="zh-CN" altLang="en-US" smtClean="0">
                <a:solidFill>
                  <a:srgbClr val="996600"/>
                </a:solidFill>
                <a:ea typeface="黑体" panose="02010609060101010101" pitchFamily="49" charset="-122"/>
              </a:rPr>
              <a:t>中断响应过程（硬件</a:t>
            </a:r>
            <a:r>
              <a:rPr lang="en-US" altLang="zh-CN" smtClean="0">
                <a:solidFill>
                  <a:srgbClr val="996600"/>
                </a:solidFill>
                <a:ea typeface="黑体" panose="02010609060101010101" pitchFamily="49" charset="-122"/>
              </a:rPr>
              <a:t>-</a:t>
            </a:r>
            <a:r>
              <a:rPr lang="zh-CN" altLang="en-US" smtClean="0">
                <a:solidFill>
                  <a:srgbClr val="996600"/>
                </a:solidFill>
                <a:ea typeface="黑体" panose="02010609060101010101" pitchFamily="49" charset="-122"/>
              </a:rPr>
              <a:t>处理器）：关中断、保护断点、转中断服务程序</a:t>
            </a:r>
          </a:p>
          <a:p>
            <a:pPr marL="1143000" lvl="2" indent="-228600">
              <a:lnSpc>
                <a:spcPct val="105000"/>
              </a:lnSpc>
            </a:pPr>
            <a:r>
              <a:rPr lang="zh-CN" altLang="en-US" smtClean="0">
                <a:solidFill>
                  <a:srgbClr val="996600"/>
                </a:solidFill>
                <a:ea typeface="黑体" panose="02010609060101010101" pitchFamily="49" charset="-122"/>
              </a:rPr>
              <a:t>中断服务程序的入口地址可以是一个中断查询程序入口，也可以由中断控制器给出中断类型号，再根据类型号到中断向量表中取入口地址</a:t>
            </a:r>
          </a:p>
          <a:p>
            <a:pPr marL="1143000" lvl="2" indent="-228600">
              <a:lnSpc>
                <a:spcPct val="105000"/>
              </a:lnSpc>
            </a:pPr>
            <a:r>
              <a:rPr lang="zh-CN" altLang="en-US" smtClean="0">
                <a:solidFill>
                  <a:srgbClr val="996600"/>
                </a:solidFill>
                <a:ea typeface="黑体" panose="02010609060101010101" pitchFamily="49" charset="-122"/>
              </a:rPr>
              <a:t>中断处理过程（软件</a:t>
            </a:r>
            <a:r>
              <a:rPr lang="en-US" altLang="zh-CN" smtClean="0">
                <a:solidFill>
                  <a:srgbClr val="996600"/>
                </a:solidFill>
                <a:ea typeface="黑体" panose="02010609060101010101" pitchFamily="49" charset="-122"/>
              </a:rPr>
              <a:t>-OS</a:t>
            </a:r>
            <a:r>
              <a:rPr lang="zh-CN" altLang="en-US" smtClean="0">
                <a:solidFill>
                  <a:srgbClr val="996600"/>
                </a:solidFill>
                <a:ea typeface="黑体" panose="02010609060101010101" pitchFamily="49" charset="-122"/>
              </a:rPr>
              <a:t>）：准备阶段、处理阶段、恢复并返回阶段</a:t>
            </a:r>
            <a:endParaRPr lang="en-US" altLang="zh-CN" smtClean="0">
              <a:solidFill>
                <a:srgbClr val="996600"/>
              </a:solidFill>
              <a:ea typeface="黑体" panose="02010609060101010101" pitchFamily="49" charset="-122"/>
            </a:endParaRPr>
          </a:p>
          <a:p>
            <a:pPr marL="1143000" lvl="2" indent="-228600">
              <a:lnSpc>
                <a:spcPct val="105000"/>
              </a:lnSpc>
            </a:pPr>
            <a:r>
              <a:rPr lang="zh-CN" altLang="en-US" smtClean="0">
                <a:solidFill>
                  <a:srgbClr val="996600"/>
                </a:solidFill>
                <a:ea typeface="黑体" panose="02010609060101010101" pitchFamily="49" charset="-122"/>
              </a:rPr>
              <a:t>中断控制器：记录所有中断请求，在中断掩码（屏蔽码）的作用下，对所有未被屏蔽的中断请求进行优先权编码，送出优先级最高的中断类型号给</a:t>
            </a:r>
            <a:r>
              <a:rPr lang="en-US" altLang="zh-CN" smtClean="0">
                <a:solidFill>
                  <a:srgbClr val="996600"/>
                </a:solidFill>
                <a:ea typeface="黑体" panose="02010609060101010101" pitchFamily="49" charset="-122"/>
              </a:rPr>
              <a:t>CPU</a:t>
            </a:r>
          </a:p>
          <a:p>
            <a:pPr marL="1143000" lvl="2" indent="-228600">
              <a:lnSpc>
                <a:spcPct val="105000"/>
              </a:lnSpc>
            </a:pPr>
            <a:r>
              <a:rPr lang="zh-CN" altLang="en-US" smtClean="0">
                <a:solidFill>
                  <a:srgbClr val="996600"/>
                </a:solidFill>
                <a:ea typeface="黑体" panose="02010609060101010101" pitchFamily="49" charset="-122"/>
              </a:rPr>
              <a:t>多重中断：在处理中断时又发生新中断请求的处理机制</a:t>
            </a:r>
          </a:p>
          <a:p>
            <a:pPr marL="742950" lvl="1" indent="-285750">
              <a:lnSpc>
                <a:spcPct val="105000"/>
              </a:lnSpc>
            </a:pPr>
            <a:r>
              <a:rPr lang="zh-CN" altLang="en-US" smtClean="0">
                <a:ea typeface="黑体" panose="02010609060101010101" pitchFamily="49" charset="-122"/>
              </a:rPr>
              <a:t>直接存储器访问（</a:t>
            </a:r>
            <a:r>
              <a:rPr lang="en-US" altLang="zh-CN" smtClean="0">
                <a:ea typeface="黑体" panose="02010609060101010101" pitchFamily="49" charset="-122"/>
              </a:rPr>
              <a:t>DMA</a:t>
            </a:r>
            <a:r>
              <a:rPr lang="zh-CN" altLang="en-US" smtClean="0">
                <a:ea typeface="黑体" panose="02010609060101010101" pitchFamily="49" charset="-122"/>
              </a:rPr>
              <a:t>）方式：用于磁盘等高速外设与主存之间直接数据交换</a:t>
            </a:r>
            <a:endParaRPr lang="en-US" altLang="zh-CN" smtClean="0">
              <a:ea typeface="黑体" panose="02010609060101010101" pitchFamily="49" charset="-122"/>
            </a:endParaRPr>
          </a:p>
          <a:p>
            <a:pPr marL="1143000" lvl="2" indent="-228600">
              <a:lnSpc>
                <a:spcPct val="105000"/>
              </a:lnSpc>
            </a:pPr>
            <a:r>
              <a:rPr lang="en-US" altLang="zh-CN" smtClean="0">
                <a:ea typeface="黑体" panose="02010609060101010101" pitchFamily="49" charset="-122"/>
              </a:rPr>
              <a:t>DMA</a:t>
            </a:r>
            <a:r>
              <a:rPr lang="zh-CN" altLang="en-US" smtClean="0">
                <a:ea typeface="黑体" panose="02010609060101010101" pitchFamily="49" charset="-122"/>
              </a:rPr>
              <a:t>控制器结构：字计数器、地址寄存器、设备地址寄存器、控制逻辑等</a:t>
            </a:r>
          </a:p>
          <a:p>
            <a:pPr marL="1143000" lvl="2" indent="-228600">
              <a:lnSpc>
                <a:spcPct val="105000"/>
              </a:lnSpc>
            </a:pPr>
            <a:r>
              <a:rPr lang="zh-CN" altLang="en-US" smtClean="0">
                <a:ea typeface="黑体" panose="02010609060101010101" pitchFamily="49" charset="-122"/>
              </a:rPr>
              <a:t>三种控制方式：</a:t>
            </a:r>
            <a:r>
              <a:rPr lang="en-US" altLang="zh-CN" smtClean="0">
                <a:ea typeface="黑体" panose="02010609060101010101" pitchFamily="49" charset="-122"/>
              </a:rPr>
              <a:t>CPU</a:t>
            </a:r>
            <a:r>
              <a:rPr lang="zh-CN" altLang="en-US" smtClean="0">
                <a:ea typeface="黑体" panose="02010609060101010101" pitchFamily="49" charset="-122"/>
              </a:rPr>
              <a:t>停止法、周期挪用法、交替分时访问法</a:t>
            </a:r>
          </a:p>
          <a:p>
            <a:pPr marL="1143000" lvl="2" indent="-228600">
              <a:lnSpc>
                <a:spcPct val="105000"/>
              </a:lnSpc>
            </a:pPr>
            <a:r>
              <a:rPr lang="en-US" altLang="zh-CN" smtClean="0">
                <a:ea typeface="黑体" panose="02010609060101010101" pitchFamily="49" charset="-122"/>
              </a:rPr>
              <a:t>DMA</a:t>
            </a:r>
            <a:r>
              <a:rPr lang="zh-CN" altLang="en-US" smtClean="0">
                <a:ea typeface="黑体" panose="02010609060101010101" pitchFamily="49" charset="-122"/>
              </a:rPr>
              <a:t>传输过程：控制器初始化、数据传输、结束处理</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C93DB7D-5252-4835-B990-F34CE88E328E}" type="slidenum">
              <a:rPr lang="zh-CN" altLang="en-US" sz="1200">
                <a:solidFill>
                  <a:srgbClr val="898989"/>
                </a:solidFill>
              </a:rPr>
              <a:pPr/>
              <a:t>82</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683">
                                            <p:txEl>
                                              <p:pRg st="1" end="1"/>
                                            </p:txEl>
                                          </p:spTgt>
                                        </p:tgtEl>
                                        <p:attrNameLst>
                                          <p:attrName>style.visibility</p:attrName>
                                        </p:attrNameLst>
                                      </p:cBhvr>
                                      <p:to>
                                        <p:strVal val="visible"/>
                                      </p:to>
                                    </p:set>
                                    <p:animEffect transition="in" filter="blinds(horizontal)">
                                      <p:cBhvr>
                                        <p:cTn id="7" dur="500"/>
                                        <p:tgtEl>
                                          <p:spTgt spid="5836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3683">
                                            <p:txEl>
                                              <p:pRg st="2" end="2"/>
                                            </p:txEl>
                                          </p:spTgt>
                                        </p:tgtEl>
                                        <p:attrNameLst>
                                          <p:attrName>style.visibility</p:attrName>
                                        </p:attrNameLst>
                                      </p:cBhvr>
                                      <p:to>
                                        <p:strVal val="visible"/>
                                      </p:to>
                                    </p:set>
                                    <p:animEffect transition="in" filter="blinds(horizontal)">
                                      <p:cBhvr>
                                        <p:cTn id="12" dur="500"/>
                                        <p:tgtEl>
                                          <p:spTgt spid="5836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3683">
                                            <p:txEl>
                                              <p:pRg st="3" end="3"/>
                                            </p:txEl>
                                          </p:spTgt>
                                        </p:tgtEl>
                                        <p:attrNameLst>
                                          <p:attrName>style.visibility</p:attrName>
                                        </p:attrNameLst>
                                      </p:cBhvr>
                                      <p:to>
                                        <p:strVal val="visible"/>
                                      </p:to>
                                    </p:set>
                                    <p:animEffect transition="in" filter="blinds(horizontal)">
                                      <p:cBhvr>
                                        <p:cTn id="17" dur="500"/>
                                        <p:tgtEl>
                                          <p:spTgt spid="5836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3683">
                                            <p:txEl>
                                              <p:pRg st="4" end="4"/>
                                            </p:txEl>
                                          </p:spTgt>
                                        </p:tgtEl>
                                        <p:attrNameLst>
                                          <p:attrName>style.visibility</p:attrName>
                                        </p:attrNameLst>
                                      </p:cBhvr>
                                      <p:to>
                                        <p:strVal val="visible"/>
                                      </p:to>
                                    </p:set>
                                    <p:animEffect transition="in" filter="blinds(horizontal)">
                                      <p:cBhvr>
                                        <p:cTn id="22" dur="500"/>
                                        <p:tgtEl>
                                          <p:spTgt spid="5836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3683">
                                            <p:txEl>
                                              <p:pRg st="5" end="5"/>
                                            </p:txEl>
                                          </p:spTgt>
                                        </p:tgtEl>
                                        <p:attrNameLst>
                                          <p:attrName>style.visibility</p:attrName>
                                        </p:attrNameLst>
                                      </p:cBhvr>
                                      <p:to>
                                        <p:strVal val="visible"/>
                                      </p:to>
                                    </p:set>
                                    <p:animEffect transition="in" filter="blinds(horizontal)">
                                      <p:cBhvr>
                                        <p:cTn id="27" dur="500"/>
                                        <p:tgtEl>
                                          <p:spTgt spid="58368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3683">
                                            <p:txEl>
                                              <p:pRg st="6" end="6"/>
                                            </p:txEl>
                                          </p:spTgt>
                                        </p:tgtEl>
                                        <p:attrNameLst>
                                          <p:attrName>style.visibility</p:attrName>
                                        </p:attrNameLst>
                                      </p:cBhvr>
                                      <p:to>
                                        <p:strVal val="visible"/>
                                      </p:to>
                                    </p:set>
                                    <p:animEffect transition="in" filter="blinds(horizontal)">
                                      <p:cBhvr>
                                        <p:cTn id="32" dur="500"/>
                                        <p:tgtEl>
                                          <p:spTgt spid="58368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3683">
                                            <p:txEl>
                                              <p:pRg st="7" end="7"/>
                                            </p:txEl>
                                          </p:spTgt>
                                        </p:tgtEl>
                                        <p:attrNameLst>
                                          <p:attrName>style.visibility</p:attrName>
                                        </p:attrNameLst>
                                      </p:cBhvr>
                                      <p:to>
                                        <p:strVal val="visible"/>
                                      </p:to>
                                    </p:set>
                                    <p:animEffect transition="in" filter="blinds(horizontal)">
                                      <p:cBhvr>
                                        <p:cTn id="37" dur="500"/>
                                        <p:tgtEl>
                                          <p:spTgt spid="58368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3683">
                                            <p:txEl>
                                              <p:pRg st="8" end="8"/>
                                            </p:txEl>
                                          </p:spTgt>
                                        </p:tgtEl>
                                        <p:attrNameLst>
                                          <p:attrName>style.visibility</p:attrName>
                                        </p:attrNameLst>
                                      </p:cBhvr>
                                      <p:to>
                                        <p:strVal val="visible"/>
                                      </p:to>
                                    </p:set>
                                    <p:animEffect transition="in" filter="blinds(horizontal)">
                                      <p:cBhvr>
                                        <p:cTn id="42" dur="500"/>
                                        <p:tgtEl>
                                          <p:spTgt spid="58368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3683">
                                            <p:txEl>
                                              <p:pRg st="9" end="9"/>
                                            </p:txEl>
                                          </p:spTgt>
                                        </p:tgtEl>
                                        <p:attrNameLst>
                                          <p:attrName>style.visibility</p:attrName>
                                        </p:attrNameLst>
                                      </p:cBhvr>
                                      <p:to>
                                        <p:strVal val="visible"/>
                                      </p:to>
                                    </p:set>
                                    <p:animEffect transition="in" filter="blinds(horizontal)">
                                      <p:cBhvr>
                                        <p:cTn id="47" dur="500"/>
                                        <p:tgtEl>
                                          <p:spTgt spid="58368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83683">
                                            <p:txEl>
                                              <p:pRg st="10" end="10"/>
                                            </p:txEl>
                                          </p:spTgt>
                                        </p:tgtEl>
                                        <p:attrNameLst>
                                          <p:attrName>style.visibility</p:attrName>
                                        </p:attrNameLst>
                                      </p:cBhvr>
                                      <p:to>
                                        <p:strVal val="visible"/>
                                      </p:to>
                                    </p:set>
                                    <p:animEffect transition="in" filter="blinds(horizontal)">
                                      <p:cBhvr>
                                        <p:cTn id="52" dur="500"/>
                                        <p:tgtEl>
                                          <p:spTgt spid="58368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83683">
                                            <p:txEl>
                                              <p:pRg st="11" end="11"/>
                                            </p:txEl>
                                          </p:spTgt>
                                        </p:tgtEl>
                                        <p:attrNameLst>
                                          <p:attrName>style.visibility</p:attrName>
                                        </p:attrNameLst>
                                      </p:cBhvr>
                                      <p:to>
                                        <p:strVal val="visible"/>
                                      </p:to>
                                    </p:set>
                                    <p:animEffect transition="in" filter="blinds(horizontal)">
                                      <p:cBhvr>
                                        <p:cTn id="57" dur="500"/>
                                        <p:tgtEl>
                                          <p:spTgt spid="5836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6152" y="351183"/>
            <a:ext cx="8191500" cy="2211888"/>
          </a:xfrm>
        </p:spPr>
        <p:txBody>
          <a:bodyPr/>
          <a:lstStyle/>
          <a:p>
            <a:pPr marL="0" indent="0">
              <a:buNone/>
            </a:pPr>
            <a:r>
              <a:rPr lang="en-US" altLang="zh-CN" dirty="0" smtClean="0"/>
              <a:t>1</a:t>
            </a:r>
            <a:r>
              <a:rPr lang="zh-CN" altLang="en-US" dirty="0" smtClean="0"/>
              <a:t>、</a:t>
            </a:r>
            <a:r>
              <a:rPr lang="en-US" altLang="zh-CN" dirty="0" smtClean="0"/>
              <a:t> </a:t>
            </a:r>
            <a:r>
              <a:rPr lang="zh-CN" altLang="en-US" dirty="0" smtClean="0"/>
              <a:t>补充数据通路，完成</a:t>
            </a:r>
            <a:r>
              <a:rPr lang="en-US" altLang="zh-CN" dirty="0" err="1" smtClean="0"/>
              <a:t>lw,sw</a:t>
            </a:r>
            <a:r>
              <a:rPr lang="en-US" altLang="zh-CN" dirty="0" smtClean="0"/>
              <a:t> </a:t>
            </a:r>
            <a:r>
              <a:rPr lang="zh-CN" altLang="en-US" dirty="0" smtClean="0"/>
              <a:t>指令，</a:t>
            </a:r>
            <a:endParaRPr lang="en-US" altLang="zh-CN" dirty="0" smtClean="0"/>
          </a:p>
          <a:p>
            <a:pPr marL="0" indent="0">
              <a:buNone/>
            </a:pPr>
            <a:r>
              <a:rPr lang="en-US" altLang="zh-CN" dirty="0" smtClean="0"/>
              <a:t>2</a:t>
            </a:r>
            <a:r>
              <a:rPr lang="zh-CN" altLang="en-US" dirty="0" smtClean="0"/>
              <a:t>、在时钟周期的什么时刻，完成了更新</a:t>
            </a:r>
            <a:r>
              <a:rPr lang="en-US" altLang="zh-CN" dirty="0" smtClean="0"/>
              <a:t>PC</a:t>
            </a:r>
            <a:r>
              <a:rPr lang="zh-CN" altLang="en-US" dirty="0" smtClean="0"/>
              <a:t>值，</a:t>
            </a:r>
            <a:r>
              <a:rPr lang="en-US" altLang="zh-CN" dirty="0" err="1" smtClean="0"/>
              <a:t>lw</a:t>
            </a:r>
            <a:r>
              <a:rPr lang="en-US" altLang="zh-CN" dirty="0" smtClean="0"/>
              <a:t> </a:t>
            </a:r>
            <a:r>
              <a:rPr lang="zh-CN" altLang="en-US" dirty="0" smtClean="0"/>
              <a:t>指令完成了寄存器写入。</a:t>
            </a:r>
            <a:endParaRPr lang="en-US" altLang="zh-CN" dirty="0" smtClean="0"/>
          </a:p>
          <a:p>
            <a:pPr marL="0" indent="0">
              <a:buNone/>
            </a:pPr>
            <a:r>
              <a:rPr lang="en-US" altLang="zh-CN" dirty="0" smtClean="0"/>
              <a:t>3</a:t>
            </a:r>
            <a:r>
              <a:rPr lang="zh-CN" altLang="en-US" dirty="0" smtClean="0"/>
              <a:t>、寄存器</a:t>
            </a:r>
            <a:r>
              <a:rPr lang="zh-CN" altLang="en-US" dirty="0">
                <a:solidFill>
                  <a:srgbClr val="FF0000"/>
                </a:solidFill>
                <a:ea typeface="黑体" panose="02010609060101010101" pitchFamily="49" charset="-122"/>
              </a:rPr>
              <a:t>锁存延时</a:t>
            </a:r>
            <a:r>
              <a:rPr lang="en-US" altLang="zh-CN" dirty="0">
                <a:ea typeface="黑体" panose="02010609060101010101" pitchFamily="49" charset="-122"/>
              </a:rPr>
              <a:t>(</a:t>
            </a:r>
            <a:r>
              <a:rPr lang="en-US" altLang="zh-CN" dirty="0" err="1">
                <a:ea typeface="黑体" panose="02010609060101010101" pitchFamily="49" charset="-122"/>
              </a:rPr>
              <a:t>clk</a:t>
            </a:r>
            <a:r>
              <a:rPr lang="en-US" altLang="zh-CN" dirty="0">
                <a:ea typeface="黑体" panose="02010609060101010101" pitchFamily="49" charset="-122"/>
              </a:rPr>
              <a:t>-to-Q) </a:t>
            </a:r>
            <a:r>
              <a:rPr lang="en-US" altLang="zh-CN" dirty="0" smtClean="0"/>
              <a:t>=100ps, </a:t>
            </a:r>
            <a:r>
              <a:rPr lang="zh-CN" altLang="en-US" dirty="0" smtClean="0"/>
              <a:t>存储器的读写均为时间</a:t>
            </a:r>
            <a:r>
              <a:rPr lang="en-US" altLang="zh-CN" dirty="0" smtClean="0"/>
              <a:t>1000ps, ALU</a:t>
            </a:r>
            <a:r>
              <a:rPr lang="zh-CN" altLang="en-US" dirty="0" smtClean="0"/>
              <a:t>运算时间为</a:t>
            </a:r>
            <a:r>
              <a:rPr lang="en-US" altLang="zh-CN" dirty="0" smtClean="0"/>
              <a:t>2000ps, </a:t>
            </a:r>
            <a:r>
              <a:rPr lang="zh-CN" altLang="en-US" dirty="0" smtClean="0"/>
              <a:t>寄存器读的时间为</a:t>
            </a:r>
            <a:r>
              <a:rPr lang="en-US" altLang="zh-CN" dirty="0" smtClean="0"/>
              <a:t>500ps, MUX</a:t>
            </a:r>
            <a:r>
              <a:rPr lang="zh-CN" altLang="en-US" dirty="0" smtClean="0"/>
              <a:t>的延迟时间为</a:t>
            </a:r>
            <a:r>
              <a:rPr lang="en-US" altLang="zh-CN" dirty="0" smtClean="0"/>
              <a:t>20ps, </a:t>
            </a:r>
            <a:r>
              <a:rPr lang="zh-CN" altLang="en-US" dirty="0" smtClean="0"/>
              <a:t>其他时间忽略不计。请计算该数据通路的最大频率。</a:t>
            </a:r>
            <a:endParaRPr lang="en-US" altLang="zh-CN" dirty="0" smtClean="0"/>
          </a:p>
          <a:p>
            <a:pPr marL="0" indent="0">
              <a:buNone/>
            </a:pPr>
            <a:r>
              <a:rPr lang="en-US" altLang="zh-CN" dirty="0" smtClean="0"/>
              <a:t>4</a:t>
            </a:r>
            <a:r>
              <a:rPr lang="zh-CN" altLang="en-US" dirty="0" smtClean="0"/>
              <a:t>、</a:t>
            </a:r>
            <a:r>
              <a:rPr lang="en-US" altLang="zh-CN" dirty="0" err="1" smtClean="0"/>
              <a:t>lw</a:t>
            </a:r>
            <a:r>
              <a:rPr lang="en-US" altLang="zh-CN" dirty="0"/>
              <a:t> </a:t>
            </a:r>
            <a:r>
              <a:rPr lang="zh-CN" altLang="en-US" dirty="0" smtClean="0"/>
              <a:t>指令，</a:t>
            </a:r>
            <a:r>
              <a:rPr lang="en-US" altLang="zh-CN" dirty="0" err="1" smtClean="0"/>
              <a:t>RegDst</a:t>
            </a:r>
            <a:r>
              <a:rPr lang="en-US" altLang="zh-CN" dirty="0" smtClean="0"/>
              <a:t>=? </a:t>
            </a:r>
            <a:r>
              <a:rPr lang="en-US" altLang="zh-CN" dirty="0" err="1" smtClean="0"/>
              <a:t>RegWr</a:t>
            </a:r>
            <a:r>
              <a:rPr lang="en-US" altLang="zh-CN" dirty="0" smtClean="0"/>
              <a:t>=? </a:t>
            </a:r>
            <a:r>
              <a:rPr lang="en-US" altLang="zh-CN" dirty="0" err="1" smtClean="0"/>
              <a:t>MemWr</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A026EB5A-9A9B-451B-A4E7-1A39DA1CC82C}" type="slidenum">
              <a:rPr lang="zh-CN" altLang="en-US" smtClean="0"/>
              <a:pPr/>
              <a:t>83</a:t>
            </a:fld>
            <a:endParaRPr lang="zh-CN" altLang="en-US"/>
          </a:p>
        </p:txBody>
      </p:sp>
      <p:pic>
        <p:nvPicPr>
          <p:cNvPr id="5" name="图片 4"/>
          <p:cNvPicPr>
            <a:picLocks noChangeAspect="1"/>
          </p:cNvPicPr>
          <p:nvPr/>
        </p:nvPicPr>
        <p:blipFill>
          <a:blip r:embed="rId2"/>
          <a:stretch>
            <a:fillRect/>
          </a:stretch>
        </p:blipFill>
        <p:spPr>
          <a:xfrm>
            <a:off x="1434820" y="2653748"/>
            <a:ext cx="6770139" cy="3718477"/>
          </a:xfrm>
          <a:prstGeom prst="rect">
            <a:avLst/>
          </a:prstGeom>
        </p:spPr>
      </p:pic>
    </p:spTree>
    <p:extLst>
      <p:ext uri="{BB962C8B-B14F-4D97-AF65-F5344CB8AC3E}">
        <p14:creationId xmlns:p14="http://schemas.microsoft.com/office/powerpoint/2010/main" val="725268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a:xfrm>
            <a:off x="495300" y="1295400"/>
            <a:ext cx="8191500" cy="740972"/>
          </a:xfrm>
        </p:spPr>
        <p:txBody>
          <a:bodyPr/>
          <a:lstStyle/>
          <a:p>
            <a:r>
              <a:rPr lang="en-US" altLang="zh-CN" dirty="0" smtClean="0"/>
              <a:t>4</a:t>
            </a:r>
            <a:r>
              <a:rPr lang="zh-CN" altLang="en-US" dirty="0" smtClean="0"/>
              <a:t>、</a:t>
            </a:r>
            <a:r>
              <a:rPr lang="en-US" altLang="zh-CN" dirty="0" smtClean="0"/>
              <a:t>5</a:t>
            </a:r>
            <a:r>
              <a:rPr lang="zh-CN" altLang="en-US" dirty="0" smtClean="0"/>
              <a:t>、</a:t>
            </a:r>
            <a:r>
              <a:rPr lang="en-US" altLang="zh-CN" dirty="0" smtClean="0"/>
              <a:t>10</a:t>
            </a:r>
            <a:r>
              <a:rPr lang="zh-CN" altLang="en-US" dirty="0" smtClean="0"/>
              <a:t>、</a:t>
            </a:r>
            <a:r>
              <a:rPr lang="en-US" altLang="zh-CN" dirty="0" smtClean="0"/>
              <a:t>12</a:t>
            </a:r>
            <a:r>
              <a:rPr lang="zh-CN" altLang="en-US" dirty="0" smtClean="0"/>
              <a:t>、</a:t>
            </a:r>
            <a:r>
              <a:rPr lang="en-US" altLang="zh-CN" dirty="0" smtClean="0"/>
              <a:t>13</a:t>
            </a:r>
          </a:p>
          <a:p>
            <a:r>
              <a:rPr lang="en-US" altLang="zh-CN" dirty="0" smtClean="0"/>
              <a:t>15</a:t>
            </a:r>
            <a:r>
              <a:rPr lang="zh-CN" altLang="en-US" dirty="0" smtClean="0"/>
              <a:t>、</a:t>
            </a:r>
            <a:r>
              <a:rPr lang="en-US" altLang="zh-CN" dirty="0" smtClean="0"/>
              <a:t>16</a:t>
            </a:r>
            <a:endParaRPr lang="zh-CN" altLang="en-US" dirty="0"/>
          </a:p>
        </p:txBody>
      </p:sp>
      <p:sp>
        <p:nvSpPr>
          <p:cNvPr id="4" name="灯片编号占位符 3"/>
          <p:cNvSpPr>
            <a:spLocks noGrp="1"/>
          </p:cNvSpPr>
          <p:nvPr>
            <p:ph type="sldNum" sz="quarter" idx="10"/>
          </p:nvPr>
        </p:nvSpPr>
        <p:spPr/>
        <p:txBody>
          <a:bodyPr/>
          <a:lstStyle/>
          <a:p>
            <a:fld id="{A026EB5A-9A9B-451B-A4E7-1A39DA1CC82C}" type="slidenum">
              <a:rPr lang="zh-CN" altLang="en-US" smtClean="0"/>
              <a:pPr/>
              <a:t>84</a:t>
            </a:fld>
            <a:endParaRPr lang="zh-CN" altLang="en-US"/>
          </a:p>
        </p:txBody>
      </p:sp>
    </p:spTree>
    <p:extLst>
      <p:ext uri="{BB962C8B-B14F-4D97-AF65-F5344CB8AC3E}">
        <p14:creationId xmlns:p14="http://schemas.microsoft.com/office/powerpoint/2010/main" val="3998884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00100" y="434975"/>
            <a:ext cx="6613525" cy="425450"/>
          </a:xfrm>
        </p:spPr>
        <p:txBody>
          <a:bodyPr/>
          <a:lstStyle/>
          <a:p>
            <a:r>
              <a:rPr lang="zh-CN" altLang="en-US" smtClean="0">
                <a:ea typeface="宋体" panose="02010600030101010101" pitchFamily="2" charset="-122"/>
              </a:rPr>
              <a:t>第二讲 总线及系统互连、</a:t>
            </a:r>
            <a:r>
              <a:rPr lang="en-US" altLang="zh-CN" smtClean="0">
                <a:ea typeface="宋体" panose="02010600030101010101" pitchFamily="2" charset="-122"/>
              </a:rPr>
              <a:t>I/O</a:t>
            </a:r>
            <a:r>
              <a:rPr lang="zh-CN" altLang="en-US" smtClean="0">
                <a:ea typeface="宋体" panose="02010600030101010101" pitchFamily="2" charset="-122"/>
              </a:rPr>
              <a:t>接口</a:t>
            </a:r>
          </a:p>
        </p:txBody>
      </p:sp>
      <p:sp>
        <p:nvSpPr>
          <p:cNvPr id="41987" name="Rectangle 3"/>
          <p:cNvSpPr>
            <a:spLocks noGrp="1" noChangeArrowheads="1"/>
          </p:cNvSpPr>
          <p:nvPr>
            <p:ph type="body" idx="1"/>
          </p:nvPr>
        </p:nvSpPr>
        <p:spPr>
          <a:xfrm>
            <a:off x="1704975" y="2171700"/>
            <a:ext cx="4695825" cy="3524250"/>
          </a:xfrm>
        </p:spPr>
        <p:txBody>
          <a:bodyPr/>
          <a:lstStyle/>
          <a:p>
            <a:pPr>
              <a:lnSpc>
                <a:spcPct val="100000"/>
              </a:lnSpc>
            </a:pPr>
            <a:r>
              <a:rPr lang="zh-CN" altLang="en-US" sz="2400" smtClean="0">
                <a:ea typeface="黑体" panose="02010609060101010101" pitchFamily="49" charset="-122"/>
              </a:rPr>
              <a:t>总线概述</a:t>
            </a:r>
            <a:endParaRPr lang="en-US" altLang="zh-CN" sz="2400" smtClean="0">
              <a:ea typeface="黑体" panose="02010609060101010101" pitchFamily="49" charset="-122"/>
            </a:endParaRPr>
          </a:p>
          <a:p>
            <a:pPr>
              <a:lnSpc>
                <a:spcPct val="100000"/>
              </a:lnSpc>
            </a:pPr>
            <a:r>
              <a:rPr lang="zh-CN" altLang="en-US" sz="2400" smtClean="0">
                <a:ea typeface="黑体" panose="02010609060101010101" pitchFamily="49" charset="-122"/>
              </a:rPr>
              <a:t>基于总线的互连结构</a:t>
            </a:r>
            <a:endParaRPr lang="en-US" altLang="zh-CN" sz="2400" smtClean="0">
              <a:ea typeface="黑体" panose="02010609060101010101" pitchFamily="49" charset="-122"/>
            </a:endParaRPr>
          </a:p>
          <a:p>
            <a:pPr>
              <a:lnSpc>
                <a:spcPct val="100000"/>
              </a:lnSpc>
            </a:pPr>
            <a:r>
              <a:rPr lang="en-US" altLang="zh-CN" sz="2400" smtClean="0">
                <a:ea typeface="黑体" panose="02010609060101010101" pitchFamily="49" charset="-122"/>
              </a:rPr>
              <a:t>I/O</a:t>
            </a:r>
            <a:r>
              <a:rPr lang="zh-CN" altLang="en-US" sz="2400" smtClean="0">
                <a:ea typeface="黑体" panose="02010609060101010101" pitchFamily="49" charset="-122"/>
              </a:rPr>
              <a:t>接口</a:t>
            </a:r>
            <a:endParaRPr lang="en-US" altLang="zh-CN" sz="2400" smtClean="0">
              <a:ea typeface="黑体" panose="02010609060101010101" pitchFamily="49" charset="-122"/>
            </a:endParaRPr>
          </a:p>
          <a:p>
            <a:pPr lvl="1">
              <a:lnSpc>
                <a:spcPct val="100000"/>
              </a:lnSpc>
            </a:pPr>
            <a:r>
              <a:rPr lang="en-US" altLang="zh-CN" sz="2400" smtClean="0">
                <a:ea typeface="黑体" panose="02010609060101010101" pitchFamily="49" charset="-122"/>
              </a:rPr>
              <a:t>I/O</a:t>
            </a:r>
            <a:r>
              <a:rPr lang="zh-CN" altLang="en-US" sz="2400" smtClean="0">
                <a:ea typeface="黑体" panose="02010609060101010101" pitchFamily="49" charset="-122"/>
              </a:rPr>
              <a:t>接口的分类</a:t>
            </a:r>
          </a:p>
          <a:p>
            <a:pPr lvl="1">
              <a:lnSpc>
                <a:spcPct val="100000"/>
              </a:lnSpc>
            </a:pPr>
            <a:r>
              <a:rPr lang="en-US" altLang="zh-CN" sz="2400" smtClean="0">
                <a:ea typeface="黑体" panose="02010609060101010101" pitchFamily="49" charset="-122"/>
              </a:rPr>
              <a:t>I/O</a:t>
            </a:r>
            <a:r>
              <a:rPr lang="zh-CN" altLang="en-US" sz="2400" smtClean="0">
                <a:ea typeface="黑体" panose="02010609060101010101" pitchFamily="49" charset="-122"/>
              </a:rPr>
              <a:t>控制器的结构</a:t>
            </a:r>
          </a:p>
          <a:p>
            <a:pPr lvl="1">
              <a:lnSpc>
                <a:spcPct val="100000"/>
              </a:lnSpc>
            </a:pPr>
            <a:r>
              <a:rPr lang="en-US" altLang="zh-CN" sz="2400" smtClean="0">
                <a:ea typeface="黑体" panose="02010609060101010101" pitchFamily="49" charset="-122"/>
              </a:rPr>
              <a:t>I/O</a:t>
            </a:r>
            <a:r>
              <a:rPr lang="zh-CN" altLang="en-US" sz="2400" smtClean="0">
                <a:ea typeface="黑体" panose="02010609060101010101" pitchFamily="49" charset="-122"/>
              </a:rPr>
              <a:t>控制器的职能</a:t>
            </a:r>
          </a:p>
          <a:p>
            <a:pPr lvl="1">
              <a:lnSpc>
                <a:spcPct val="100000"/>
              </a:lnSpc>
            </a:pPr>
            <a:r>
              <a:rPr lang="en-US" altLang="zh-CN" sz="2400" smtClean="0">
                <a:ea typeface="黑体" panose="02010609060101010101" pitchFamily="49" charset="-122"/>
              </a:rPr>
              <a:t>I/O</a:t>
            </a:r>
            <a:r>
              <a:rPr lang="zh-CN" altLang="en-US" sz="2400" smtClean="0">
                <a:ea typeface="黑体" panose="02010609060101010101" pitchFamily="49" charset="-122"/>
              </a:rPr>
              <a:t>端口的概念</a:t>
            </a:r>
          </a:p>
          <a:p>
            <a:pPr lvl="1">
              <a:lnSpc>
                <a:spcPct val="100000"/>
              </a:lnSpc>
            </a:pPr>
            <a:r>
              <a:rPr lang="en-US" altLang="zh-CN" sz="2400" smtClean="0">
                <a:ea typeface="黑体" panose="02010609060101010101" pitchFamily="49" charset="-122"/>
              </a:rPr>
              <a:t>I/O</a:t>
            </a:r>
            <a:r>
              <a:rPr lang="zh-CN" altLang="en-US" sz="2400" smtClean="0">
                <a:ea typeface="黑体" panose="02010609060101010101" pitchFamily="49" charset="-122"/>
              </a:rPr>
              <a:t>设备的寻址</a:t>
            </a:r>
          </a:p>
        </p:txBody>
      </p:sp>
      <p:sp>
        <p:nvSpPr>
          <p:cNvPr id="41988" name="Text Box 4"/>
          <p:cNvSpPr txBox="1">
            <a:spLocks noChangeArrowheads="1"/>
          </p:cNvSpPr>
          <p:nvPr/>
        </p:nvSpPr>
        <p:spPr bwMode="auto">
          <a:xfrm>
            <a:off x="2670175" y="1377950"/>
            <a:ext cx="3055938"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800">
                <a:solidFill>
                  <a:schemeClr val="accent1"/>
                </a:solidFill>
                <a:ea typeface="宋体" panose="02010600030101010101" pitchFamily="2" charset="-122"/>
              </a:rPr>
              <a:t>主    要    内    容</a:t>
            </a: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C63D521-D68D-4DCE-982C-D23D26E161F5}" type="slidenum">
              <a:rPr lang="zh-CN" altLang="en-US" sz="1200">
                <a:solidFill>
                  <a:srgbClr val="898989"/>
                </a:solidFill>
              </a:rPr>
              <a:pPr/>
              <a:t>9</a:t>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15274</TotalTime>
  <Pages>42</Pages>
  <Words>9905</Words>
  <Application>Microsoft Office PowerPoint</Application>
  <PresentationFormat>全屏显示(4:3)</PresentationFormat>
  <Paragraphs>1130</Paragraphs>
  <Slides>84</Slides>
  <Notes>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84</vt:i4>
      </vt:variant>
    </vt:vector>
  </HeadingPairs>
  <TitlesOfParts>
    <vt:vector size="99" baseType="lpstr">
      <vt:lpstr>黑体</vt:lpstr>
      <vt:lpstr>华文行楷</vt:lpstr>
      <vt:lpstr>宋体</vt:lpstr>
      <vt:lpstr>微软雅黑</vt:lpstr>
      <vt:lpstr>Arial</vt:lpstr>
      <vt:lpstr>Arial Black</vt:lpstr>
      <vt:lpstr>Courier New</vt:lpstr>
      <vt:lpstr>Helvetica</vt:lpstr>
      <vt:lpstr>Symbol</vt:lpstr>
      <vt:lpstr>Times New Roman</vt:lpstr>
      <vt:lpstr>Wingdings</vt:lpstr>
      <vt:lpstr>lecture1</vt:lpstr>
      <vt:lpstr>Photo Editor 照片</vt:lpstr>
      <vt:lpstr>Picture</vt:lpstr>
      <vt:lpstr>芞</vt:lpstr>
      <vt:lpstr>         Ch 8: Interconnecting and I/O     互连及输入输出组织 </vt:lpstr>
      <vt:lpstr>第一讲 I/O设备</vt:lpstr>
      <vt:lpstr>I/O 系统的性能</vt:lpstr>
      <vt:lpstr>I/O 系统的功能</vt:lpstr>
      <vt:lpstr>外设发展与分类</vt:lpstr>
      <vt:lpstr>常用外部设备</vt:lpstr>
      <vt:lpstr>外部设备的通用模型</vt:lpstr>
      <vt:lpstr>硬盘驱动器的逻辑结构</vt:lpstr>
      <vt:lpstr>第二讲 总线及系统互连、I/O接口</vt:lpstr>
      <vt:lpstr>总线的分类</vt:lpstr>
      <vt:lpstr>Intel 体系结构中特指的“系统总线”</vt:lpstr>
      <vt:lpstr>PowerPoint 演示文稿</vt:lpstr>
      <vt:lpstr>基本概念</vt:lpstr>
      <vt:lpstr>PowerPoint 演示文稿</vt:lpstr>
      <vt:lpstr>回顾：I/O总线,I/O控制器与I/O设备的关系</vt:lpstr>
      <vt:lpstr>PowerPoint 演示文稿</vt:lpstr>
      <vt:lpstr>PowerPoint 演示文稿</vt:lpstr>
      <vt:lpstr>PowerPoint 演示文稿</vt:lpstr>
      <vt:lpstr>PowerPoint 演示文稿</vt:lpstr>
      <vt:lpstr>基于Core i7系列处理器的互连结构举例</vt:lpstr>
      <vt:lpstr>I/O总线,I/O控制器与I/O设备的关系</vt:lpstr>
      <vt:lpstr>主板上的扩充插槽都是一种总线插座</vt:lpstr>
      <vt:lpstr>PowerPoint 演示文稿</vt:lpstr>
      <vt:lpstr>关于I/O接口</vt:lpstr>
      <vt:lpstr>总线式I/O接口</vt:lpstr>
      <vt:lpstr>I/O设备接口插座（连接器）</vt:lpstr>
      <vt:lpstr>回顾： I/O总线、I/O接口与I/O设备的关系</vt:lpstr>
      <vt:lpstr>I/O接口（I/O控制器）的职能</vt:lpstr>
      <vt:lpstr>I/O接口（I/O控制器）的结构</vt:lpstr>
      <vt:lpstr>I/O设备的寻址方式</vt:lpstr>
      <vt:lpstr>统一编址方式</vt:lpstr>
      <vt:lpstr>独立编址方式</vt:lpstr>
      <vt:lpstr>奔腾机的I/O端口编址方式</vt:lpstr>
      <vt:lpstr>奔腾机I/O端口地址分配表</vt:lpstr>
      <vt:lpstr>并行传输和串行传输（计算机网络课学过？）</vt:lpstr>
      <vt:lpstr>第三讲 I/O传输方式</vt:lpstr>
      <vt:lpstr>I/O设备与主机进行数据交换的三种基本方式</vt:lpstr>
      <vt:lpstr>程序直接控制方式</vt:lpstr>
      <vt:lpstr>程序直接控制方式</vt:lpstr>
      <vt:lpstr> 程序直接控制（程序查询）方式</vt:lpstr>
      <vt:lpstr>PowerPoint 演示文稿</vt:lpstr>
      <vt:lpstr>程序控制I/O （ 查询I/O方式）</vt:lpstr>
      <vt:lpstr>中断I/O方式</vt:lpstr>
      <vt:lpstr>复习：处理器中的异常（中断）处理机制</vt:lpstr>
      <vt:lpstr>复习：中断源的识别方法</vt:lpstr>
      <vt:lpstr>MIPS中断系统  (ARM, RISC-V类似）</vt:lpstr>
      <vt:lpstr>8086/8088的中断向量表</vt:lpstr>
      <vt:lpstr>中断控制器的基本结构（如：8259A）</vt:lpstr>
      <vt:lpstr>中断驱动I/O方式</vt:lpstr>
      <vt:lpstr>中断I/O方式</vt:lpstr>
      <vt:lpstr>中断优先权编码器</vt:lpstr>
      <vt:lpstr>中断控制器举例-8259A</vt:lpstr>
      <vt:lpstr>8259A的内部结构</vt:lpstr>
      <vt:lpstr>中断处理过程</vt:lpstr>
      <vt:lpstr>多重中断的概念</vt:lpstr>
      <vt:lpstr>中断控制器的基本结构（如：8259A）</vt:lpstr>
      <vt:lpstr>多重中断嵌套</vt:lpstr>
      <vt:lpstr>中断优先权的动态分配</vt:lpstr>
      <vt:lpstr>中断优先权的动态分配</vt:lpstr>
      <vt:lpstr>中断优先权的动态分配</vt:lpstr>
      <vt:lpstr>中断优先权的动态分配</vt:lpstr>
      <vt:lpstr>轮询方式和中断方式的比较</vt:lpstr>
      <vt:lpstr>轮询方式和中断方式的比较</vt:lpstr>
      <vt:lpstr>DMA输入/输出方式</vt:lpstr>
      <vt:lpstr>DMA方式的基本要点</vt:lpstr>
      <vt:lpstr>与中断控制方式结合使用举例</vt:lpstr>
      <vt:lpstr>DMA数据传送方式</vt:lpstr>
      <vt:lpstr>CPU停止法</vt:lpstr>
      <vt:lpstr>CPU停止法的改进</vt:lpstr>
      <vt:lpstr>周期挪用法</vt:lpstr>
      <vt:lpstr>DMA方式结构</vt:lpstr>
      <vt:lpstr>DMA控制器的功能</vt:lpstr>
      <vt:lpstr>DMA控制器的操作步骤</vt:lpstr>
      <vt:lpstr>DMA控制器的初始化</vt:lpstr>
      <vt:lpstr>DMA传输过程</vt:lpstr>
      <vt:lpstr>DMA传输过程</vt:lpstr>
      <vt:lpstr>DMA方式和中断方式的区别</vt:lpstr>
      <vt:lpstr>例：中断、DMA方式下CPU的开销</vt:lpstr>
      <vt:lpstr>例：中断、DMA方式下CPU的开销</vt:lpstr>
      <vt:lpstr>本章总结1</vt:lpstr>
      <vt:lpstr>本章总结2</vt:lpstr>
      <vt:lpstr>本章总结3</vt:lpstr>
      <vt:lpstr>PowerPoint 演示文稿</vt:lpstr>
      <vt:lpstr>作业</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8: Interconnecting and I/O     互连及输入输出组织</dc:title>
  <dc:subject>I/O Systems</dc:subject>
  <dc:creator>CFYUAN</dc:creator>
  <cp:keywords/>
  <dc:description/>
  <cp:lastModifiedBy>Think</cp:lastModifiedBy>
  <cp:revision>560</cp:revision>
  <cp:lastPrinted>1998-03-31T15:17:03Z</cp:lastPrinted>
  <dcterms:created xsi:type="dcterms:W3CDTF">1996-09-09T11:51:32Z</dcterms:created>
  <dcterms:modified xsi:type="dcterms:W3CDTF">2023-05-30T02:00:45Z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