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handoutMasterIdLst>
    <p:handoutMasterId r:id="rId60"/>
  </p:handoutMasterIdLst>
  <p:sldIdLst>
    <p:sldId id="373" r:id="rId2"/>
    <p:sldId id="421" r:id="rId3"/>
    <p:sldId id="422" r:id="rId4"/>
    <p:sldId id="424" r:id="rId5"/>
    <p:sldId id="425" r:id="rId6"/>
    <p:sldId id="427" r:id="rId7"/>
    <p:sldId id="428" r:id="rId8"/>
    <p:sldId id="429" r:id="rId9"/>
    <p:sldId id="431" r:id="rId10"/>
    <p:sldId id="443" r:id="rId11"/>
    <p:sldId id="444" r:id="rId12"/>
    <p:sldId id="445" r:id="rId13"/>
    <p:sldId id="446" r:id="rId14"/>
    <p:sldId id="447" r:id="rId15"/>
    <p:sldId id="448" r:id="rId16"/>
    <p:sldId id="496" r:id="rId17"/>
    <p:sldId id="449" r:id="rId18"/>
    <p:sldId id="450" r:id="rId19"/>
    <p:sldId id="499" r:id="rId20"/>
    <p:sldId id="457" r:id="rId21"/>
    <p:sldId id="458" r:id="rId22"/>
    <p:sldId id="459" r:id="rId23"/>
    <p:sldId id="460" r:id="rId24"/>
    <p:sldId id="523" r:id="rId25"/>
    <p:sldId id="463" r:id="rId26"/>
    <p:sldId id="434" r:id="rId27"/>
    <p:sldId id="435" r:id="rId28"/>
    <p:sldId id="477" r:id="rId29"/>
    <p:sldId id="478" r:id="rId30"/>
    <p:sldId id="479" r:id="rId31"/>
    <p:sldId id="480" r:id="rId32"/>
    <p:sldId id="520" r:id="rId33"/>
    <p:sldId id="532" r:id="rId34"/>
    <p:sldId id="531" r:id="rId35"/>
    <p:sldId id="533" r:id="rId36"/>
    <p:sldId id="530" r:id="rId37"/>
    <p:sldId id="487" r:id="rId38"/>
    <p:sldId id="383" r:id="rId39"/>
    <p:sldId id="384" r:id="rId40"/>
    <p:sldId id="510" r:id="rId41"/>
    <p:sldId id="386" r:id="rId42"/>
    <p:sldId id="511" r:id="rId43"/>
    <p:sldId id="512" r:id="rId44"/>
    <p:sldId id="387" r:id="rId45"/>
    <p:sldId id="513" r:id="rId46"/>
    <p:sldId id="514" r:id="rId47"/>
    <p:sldId id="515" r:id="rId48"/>
    <p:sldId id="516" r:id="rId49"/>
    <p:sldId id="362" r:id="rId50"/>
    <p:sldId id="389" r:id="rId51"/>
    <p:sldId id="363" r:id="rId52"/>
    <p:sldId id="524" r:id="rId53"/>
    <p:sldId id="525" r:id="rId54"/>
    <p:sldId id="526" r:id="rId55"/>
    <p:sldId id="527" r:id="rId56"/>
    <p:sldId id="529" r:id="rId57"/>
    <p:sldId id="517" r:id="rId58"/>
  </p:sldIdLst>
  <p:sldSz cx="9144000" cy="6858000" type="letter"/>
  <p:notesSz cx="7099300" cy="10234613"/>
  <p:kinsoku lang="zh-CN"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5pPr>
    <a:lvl6pPr marL="22860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6pPr>
    <a:lvl7pPr marL="27432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7pPr>
    <a:lvl8pPr marL="32004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8pPr>
    <a:lvl9pPr marL="36576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4B9556"/>
    <a:srgbClr val="388A36"/>
    <a:srgbClr val="2E5C35"/>
    <a:srgbClr val="3C7845"/>
    <a:srgbClr val="A50021"/>
    <a:srgbClr val="0033CC"/>
    <a:srgbClr val="EAEAEA"/>
    <a:srgbClr val="C5191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58" autoAdjust="0"/>
    <p:restoredTop sz="96455" autoAdjust="0"/>
  </p:normalViewPr>
  <p:slideViewPr>
    <p:cSldViewPr snapToGrid="0">
      <p:cViewPr varScale="1">
        <p:scale>
          <a:sx n="85" d="100"/>
          <a:sy n="85" d="100"/>
        </p:scale>
        <p:origin x="264"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p:cViewPr varScale="1">
        <p:scale>
          <a:sx n="43" d="100"/>
          <a:sy n="43" d="100"/>
        </p:scale>
        <p:origin x="-1422" y="-78"/>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028723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990600" y="644525"/>
            <a:ext cx="5135563" cy="385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806481248"/>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1pPr>
    <a:lvl2pPr marL="4572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2pPr>
    <a:lvl3pPr marL="9144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3pPr>
    <a:lvl4pPr marL="13716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4pPr>
    <a:lvl5pPr marL="18288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09613" y="4926013"/>
            <a:ext cx="5680075" cy="4029075"/>
          </a:xfrm>
          <a:prstGeom prst="rect">
            <a:avLst/>
          </a:prstGeom>
        </p:spPr>
        <p:txBody>
          <a:bodyPr/>
          <a:lstStyle/>
          <a:p>
            <a:endParaRPr lang="zh-CN" altLang="en-US"/>
          </a:p>
        </p:txBody>
      </p:sp>
    </p:spTree>
    <p:extLst>
      <p:ext uri="{BB962C8B-B14F-4D97-AF65-F5344CB8AC3E}">
        <p14:creationId xmlns:p14="http://schemas.microsoft.com/office/powerpoint/2010/main" val="37730412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p:sp>
      <p:sp>
        <p:nvSpPr>
          <p:cNvPr id="81923" name="Rectangle 3"/>
          <p:cNvSpPr>
            <a:spLocks noGrp="1" noChangeArrowheads="1"/>
          </p:cNvSpPr>
          <p:nvPr>
            <p:ph type="body" idx="1"/>
          </p:nvPr>
        </p:nvSpPr>
        <p:spPr bwMode="auto">
          <a:xfrm>
            <a:off x="533400" y="4860925"/>
            <a:ext cx="6118225" cy="4606925"/>
          </a:xfrm>
          <a:prstGeom prst="rect">
            <a:avLst/>
          </a:prstGeom>
          <a:solidFill>
            <a:srgbClr val="FFFFFF"/>
          </a:solidFill>
          <a:ln>
            <a:solidFill>
              <a:srgbClr val="000000"/>
            </a:solidFill>
            <a:miter lim="800000"/>
            <a:headEnd/>
            <a:tailEnd/>
          </a:ln>
        </p:spPr>
        <p:txBody>
          <a:bodyPr lIns="96460" tIns="48230" rIns="96460" bIns="48230"/>
          <a:lstStyle/>
          <a:p>
            <a:pPr>
              <a:buFont typeface="Wingdings" pitchFamily="2" charset="2"/>
              <a:buChar char="§"/>
            </a:pPr>
            <a:r>
              <a:rPr lang="en-US" altLang="zh-CN" smtClean="0"/>
              <a:t>MIPS only have beq, bne. </a:t>
            </a:r>
          </a:p>
          <a:p>
            <a:pPr>
              <a:buFont typeface="Wingdings" pitchFamily="2" charset="2"/>
              <a:buChar char="§"/>
            </a:pPr>
            <a:r>
              <a:rPr lang="en-US" altLang="zh-CN" smtClean="0"/>
              <a:t>R0, used with slt,beq,bne, can generate other conditional branch. See p128 or next slide.</a:t>
            </a:r>
          </a:p>
          <a:p>
            <a:pPr>
              <a:buFont typeface="Wingdings" pitchFamily="2" charset="2"/>
              <a:buChar char="§"/>
            </a:pPr>
            <a:r>
              <a:rPr lang="en-US" altLang="zh-CN" smtClean="0"/>
              <a:t>PC-relative address is actually relative to the next instruction.</a:t>
            </a:r>
          </a:p>
          <a:p>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p:sp>
      <p:sp>
        <p:nvSpPr>
          <p:cNvPr id="13315" name="备注占位符 2"/>
          <p:cNvSpPr>
            <a:spLocks noGrp="1"/>
          </p:cNvSpPr>
          <p:nvPr>
            <p:ph type="body" idx="1"/>
          </p:nvPr>
        </p:nvSpPr>
        <p:spPr bwMode="auto">
          <a:xfrm>
            <a:off x="709613" y="4860925"/>
            <a:ext cx="5680075" cy="460533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Tree>
    <p:extLst>
      <p:ext uri="{BB962C8B-B14F-4D97-AF65-F5344CB8AC3E}">
        <p14:creationId xmlns:p14="http://schemas.microsoft.com/office/powerpoint/2010/main" val="515751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p:sp>
      <p:sp>
        <p:nvSpPr>
          <p:cNvPr id="19459" name="备注占位符 2"/>
          <p:cNvSpPr>
            <a:spLocks noGrp="1"/>
          </p:cNvSpPr>
          <p:nvPr>
            <p:ph type="body" idx="1"/>
          </p:nvPr>
        </p:nvSpPr>
        <p:spPr bwMode="auto">
          <a:xfrm>
            <a:off x="709613" y="4860925"/>
            <a:ext cx="5680075" cy="460533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Tree>
    <p:extLst>
      <p:ext uri="{BB962C8B-B14F-4D97-AF65-F5344CB8AC3E}">
        <p14:creationId xmlns:p14="http://schemas.microsoft.com/office/powerpoint/2010/main" val="132088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p:sp>
      <p:sp>
        <p:nvSpPr>
          <p:cNvPr id="21507" name="备注占位符 2"/>
          <p:cNvSpPr>
            <a:spLocks noGrp="1"/>
          </p:cNvSpPr>
          <p:nvPr>
            <p:ph type="body" idx="1"/>
          </p:nvPr>
        </p:nvSpPr>
        <p:spPr bwMode="auto">
          <a:xfrm>
            <a:off x="709613" y="4860925"/>
            <a:ext cx="5680075" cy="460533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Tree>
    <p:extLst>
      <p:ext uri="{BB962C8B-B14F-4D97-AF65-F5344CB8AC3E}">
        <p14:creationId xmlns:p14="http://schemas.microsoft.com/office/powerpoint/2010/main" val="33570247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p:sp>
      <p:sp>
        <p:nvSpPr>
          <p:cNvPr id="30723" name="Rectangle 3"/>
          <p:cNvSpPr>
            <a:spLocks noGrp="1" noChangeArrowheads="1"/>
          </p:cNvSpPr>
          <p:nvPr>
            <p:ph type="body" idx="1"/>
          </p:nvPr>
        </p:nvSpPr>
        <p:spPr bwMode="auto">
          <a:xfrm>
            <a:off x="946150" y="4821238"/>
            <a:ext cx="5207000" cy="4652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8562" tIns="49282" rIns="98562" bIns="49282"/>
          <a:lstStyle/>
          <a:p>
            <a:endParaRPr lang="zh-CN" altLang="en-US" smtClean="0">
              <a:latin typeface="Arial" panose="020B0604020202020204" pitchFamily="34" charset="0"/>
            </a:endParaRPr>
          </a:p>
        </p:txBody>
      </p:sp>
    </p:spTree>
    <p:extLst>
      <p:ext uri="{BB962C8B-B14F-4D97-AF65-F5344CB8AC3E}">
        <p14:creationId xmlns:p14="http://schemas.microsoft.com/office/powerpoint/2010/main" val="7006997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p:sp>
      <p:sp>
        <p:nvSpPr>
          <p:cNvPr id="32771" name="Rectangle 3"/>
          <p:cNvSpPr>
            <a:spLocks noGrp="1" noChangeArrowheads="1"/>
          </p:cNvSpPr>
          <p:nvPr>
            <p:ph type="body" idx="1"/>
          </p:nvPr>
        </p:nvSpPr>
        <p:spPr bwMode="auto">
          <a:xfrm>
            <a:off x="915988" y="4881563"/>
            <a:ext cx="5267325" cy="45767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51" tIns="45775" rIns="91551" bIns="45775"/>
          <a:lstStyle/>
          <a:p>
            <a:r>
              <a:rPr lang="en-US" altLang="zh-CN" smtClean="0">
                <a:latin typeface="Arial" panose="020B0604020202020204" pitchFamily="34" charset="0"/>
              </a:rPr>
              <a:t>For General Purpose Register: EA(A) means A might be a memory address as well as a register address.</a:t>
            </a:r>
          </a:p>
        </p:txBody>
      </p:sp>
    </p:spTree>
    <p:extLst>
      <p:ext uri="{BB962C8B-B14F-4D97-AF65-F5344CB8AC3E}">
        <p14:creationId xmlns:p14="http://schemas.microsoft.com/office/powerpoint/2010/main" val="34550596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p:sp>
      <p:sp>
        <p:nvSpPr>
          <p:cNvPr id="41987" name="Rectangle 3"/>
          <p:cNvSpPr>
            <a:spLocks noGrp="1" noChangeArrowheads="1"/>
          </p:cNvSpPr>
          <p:nvPr>
            <p:ph type="body" idx="1"/>
          </p:nvPr>
        </p:nvSpPr>
        <p:spPr bwMode="auto">
          <a:xfrm>
            <a:off x="709613" y="4860925"/>
            <a:ext cx="5680075" cy="46069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60" tIns="48230" rIns="96460" bIns="48230"/>
          <a:lstStyle/>
          <a:p>
            <a:pPr algn="just">
              <a:lnSpc>
                <a:spcPct val="100000"/>
              </a:lnSpc>
              <a:spcBef>
                <a:spcPct val="50000"/>
              </a:spcBef>
            </a:pPr>
            <a:r>
              <a:rPr lang="zh-CN" altLang="en-US" b="1" smtClean="0">
                <a:latin typeface="Arial" panose="020B0604020202020204" pitchFamily="34" charset="0"/>
              </a:rPr>
              <a:t>不管用什么高级语言编写的源程序最终都必须翻译</a:t>
            </a:r>
            <a:r>
              <a:rPr lang="en-US" altLang="zh-CN" b="1" smtClean="0">
                <a:latin typeface="Arial" panose="020B0604020202020204" pitchFamily="34" charset="0"/>
              </a:rPr>
              <a:t>(</a:t>
            </a:r>
            <a:r>
              <a:rPr lang="zh-CN" altLang="en-US" b="1" smtClean="0">
                <a:latin typeface="Arial" panose="020B0604020202020204" pitchFamily="34" charset="0"/>
              </a:rPr>
              <a:t>汇编、解释或编译</a:t>
            </a:r>
            <a:r>
              <a:rPr lang="en-US" altLang="zh-CN" b="1" smtClean="0">
                <a:latin typeface="Arial" panose="020B0604020202020204" pitchFamily="34" charset="0"/>
              </a:rPr>
              <a:t>)</a:t>
            </a:r>
            <a:r>
              <a:rPr lang="zh-CN" altLang="en-US" b="1" smtClean="0">
                <a:latin typeface="Arial" panose="020B0604020202020204" pitchFamily="34" charset="0"/>
              </a:rPr>
              <a:t>成以指令形式表示的机器语言，才能在计算机上运行。本节简单介绍高级语言源程序转换为机器代码过程中涉及的一些基本问题。为方便起见，本节选择具体语言进行说明，高级语言和机器语言分别选用</a:t>
            </a:r>
            <a:r>
              <a:rPr lang="en-US" altLang="zh-CN" b="1" smtClean="0">
                <a:latin typeface="Arial" panose="020B0604020202020204" pitchFamily="34" charset="0"/>
              </a:rPr>
              <a:t>C</a:t>
            </a:r>
            <a:r>
              <a:rPr lang="zh-CN" altLang="en-US" b="1" smtClean="0">
                <a:latin typeface="Arial" panose="020B0604020202020204" pitchFamily="34" charset="0"/>
              </a:rPr>
              <a:t>语言和</a:t>
            </a:r>
            <a:r>
              <a:rPr lang="en-US" altLang="zh-CN" b="1" smtClean="0">
                <a:latin typeface="Arial" panose="020B0604020202020204" pitchFamily="34" charset="0"/>
              </a:rPr>
              <a:t>MIPS</a:t>
            </a:r>
            <a:r>
              <a:rPr lang="zh-CN" altLang="en-US" b="1" smtClean="0">
                <a:latin typeface="Arial" panose="020B0604020202020204" pitchFamily="34" charset="0"/>
              </a:rPr>
              <a:t>指令系统。其他情况下，其基本原理不变。</a:t>
            </a:r>
          </a:p>
          <a:p>
            <a:pPr algn="just">
              <a:lnSpc>
                <a:spcPct val="100000"/>
              </a:lnSpc>
              <a:spcBef>
                <a:spcPct val="50000"/>
              </a:spcBef>
            </a:pPr>
            <a:endParaRPr lang="zh-CN" altLang="en-US" b="1" smtClean="0">
              <a:latin typeface="Arial" panose="020B0604020202020204" pitchFamily="34" charset="0"/>
            </a:endParaRPr>
          </a:p>
        </p:txBody>
      </p:sp>
    </p:spTree>
    <p:extLst>
      <p:ext uri="{BB962C8B-B14F-4D97-AF65-F5344CB8AC3E}">
        <p14:creationId xmlns:p14="http://schemas.microsoft.com/office/powerpoint/2010/main" val="30040183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p:sp>
      <p:sp>
        <p:nvSpPr>
          <p:cNvPr id="49155" name="Rectangle 3"/>
          <p:cNvSpPr>
            <a:spLocks noGrp="1" noChangeArrowheads="1"/>
          </p:cNvSpPr>
          <p:nvPr>
            <p:ph type="body" idx="1"/>
          </p:nvPr>
        </p:nvSpPr>
        <p:spPr bwMode="auto">
          <a:xfrm>
            <a:off x="533400" y="4860925"/>
            <a:ext cx="6118225" cy="4606925"/>
          </a:xfrm>
          <a:prstGeom prst="rect">
            <a:avLst/>
          </a:prstGeom>
          <a:solidFill>
            <a:srgbClr val="FFFFFF"/>
          </a:solidFill>
          <a:ln>
            <a:solidFill>
              <a:srgbClr val="000000"/>
            </a:solidFill>
            <a:miter lim="800000"/>
            <a:headEnd/>
            <a:tailEnd/>
          </a:ln>
        </p:spPr>
        <p:txBody>
          <a:bodyPr lIns="96460" tIns="48230" rIns="96460" bIns="48230"/>
          <a:lstStyle/>
          <a:p>
            <a:r>
              <a:rPr lang="en-US" altLang="zh-CN" smtClean="0">
                <a:latin typeface="Arial" panose="020B0604020202020204" pitchFamily="34" charset="0"/>
              </a:rPr>
              <a:t>Why is address in branch instruction PC-relative while jump instruction has an absolute address?(p148-149)</a:t>
            </a:r>
          </a:p>
          <a:p>
            <a:r>
              <a:rPr lang="en-US" altLang="zh-CN" smtClean="0">
                <a:latin typeface="Arial" panose="020B0604020202020204" pitchFamily="34" charset="0"/>
              </a:rPr>
              <a:t>PC-relative is actually relative to the next instruction.(p148).</a:t>
            </a:r>
          </a:p>
          <a:p>
            <a:endParaRPr lang="en-US" altLang="zh-CN" smtClean="0">
              <a:latin typeface="Arial" panose="020B0604020202020204" pitchFamily="34" charset="0"/>
            </a:endParaRPr>
          </a:p>
          <a:p>
            <a:r>
              <a:rPr lang="en-US" altLang="zh-CN" smtClean="0">
                <a:latin typeface="Arial" panose="020B0604020202020204" pitchFamily="34" charset="0"/>
              </a:rPr>
              <a:t>I-format:immediate: addi, ori, slti,….</a:t>
            </a:r>
          </a:p>
          <a:p>
            <a:r>
              <a:rPr lang="en-US" altLang="zh-CN" smtClean="0">
                <a:latin typeface="Arial" panose="020B0604020202020204" pitchFamily="34" charset="0"/>
              </a:rPr>
              <a:t>I-format:base + index: lw, sw, ….</a:t>
            </a:r>
          </a:p>
          <a:p>
            <a:r>
              <a:rPr lang="en-US" altLang="zh-CN" smtClean="0">
                <a:latin typeface="Arial" panose="020B0604020202020204" pitchFamily="34" charset="0"/>
              </a:rPr>
              <a:t>I-format:PC-relative: beq, bne, …..</a:t>
            </a:r>
          </a:p>
          <a:p>
            <a:endParaRPr lang="en-US" altLang="zh-CN" smtClean="0">
              <a:latin typeface="Arial" panose="020B0604020202020204" pitchFamily="34" charset="0"/>
            </a:endParaRPr>
          </a:p>
        </p:txBody>
      </p:sp>
    </p:spTree>
    <p:extLst>
      <p:ext uri="{BB962C8B-B14F-4D97-AF65-F5344CB8AC3E}">
        <p14:creationId xmlns:p14="http://schemas.microsoft.com/office/powerpoint/2010/main" val="27851263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p:sp>
      <p:sp>
        <p:nvSpPr>
          <p:cNvPr id="77827" name="Rectangle 3"/>
          <p:cNvSpPr>
            <a:spLocks noGrp="1" noChangeArrowheads="1"/>
          </p:cNvSpPr>
          <p:nvPr>
            <p:ph type="body" idx="1"/>
          </p:nvPr>
        </p:nvSpPr>
        <p:spPr bwMode="auto">
          <a:xfrm>
            <a:off x="533400" y="4860925"/>
            <a:ext cx="6118225" cy="4606925"/>
          </a:xfrm>
          <a:prstGeom prst="rect">
            <a:avLst/>
          </a:prstGeom>
          <a:solidFill>
            <a:srgbClr val="FFFFFF"/>
          </a:solidFill>
          <a:ln>
            <a:solidFill>
              <a:srgbClr val="000000"/>
            </a:solidFill>
            <a:miter lim="800000"/>
            <a:headEnd/>
            <a:tailEnd/>
          </a:ln>
        </p:spPr>
        <p:txBody>
          <a:bodyPr lIns="96460" tIns="48230" rIns="96460" bIns="48230"/>
          <a:lstStyle/>
          <a:p>
            <a:r>
              <a:rPr lang="en-US" altLang="zh-CN" smtClean="0"/>
              <a:t>Base register was once called as index register. See p115 for why.</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灯片编号占位符 1"/>
          <p:cNvSpPr>
            <a:spLocks noGrp="1"/>
          </p:cNvSpPr>
          <p:nvPr>
            <p:ph type="sldNum" sz="quarter" idx="4"/>
          </p:nvPr>
        </p:nvSpPr>
        <p:spPr>
          <a:xfrm>
            <a:off x="7086600" y="6492875"/>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5DEAD1-49DF-46A7-BC72-EE85A9CC6BAA}" type="slidenum">
              <a:rPr lang="zh-CN" altLang="en-US" smtClean="0"/>
              <a:pPr/>
              <a:t>‹#›</a:t>
            </a:fld>
            <a:endParaRPr lang="zh-CN" altLang="en-US"/>
          </a:p>
        </p:txBody>
      </p:sp>
    </p:spTree>
    <p:extLst>
      <p:ext uri="{BB962C8B-B14F-4D97-AF65-F5344CB8AC3E}">
        <p14:creationId xmlns:p14="http://schemas.microsoft.com/office/powerpoint/2010/main" val="2174859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1"/>
          <p:cNvSpPr>
            <a:spLocks noGrp="1"/>
          </p:cNvSpPr>
          <p:nvPr>
            <p:ph type="sldNum" sz="quarter" idx="4"/>
          </p:nvPr>
        </p:nvSpPr>
        <p:spPr>
          <a:xfrm>
            <a:off x="7086600" y="6492875"/>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5DEAD1-49DF-46A7-BC72-EE85A9CC6BAA}" type="slidenum">
              <a:rPr lang="zh-CN" altLang="en-US" smtClean="0"/>
              <a:pPr/>
              <a:t>‹#›</a:t>
            </a:fld>
            <a:endParaRPr lang="zh-CN" altLang="en-US"/>
          </a:p>
        </p:txBody>
      </p:sp>
    </p:spTree>
    <p:extLst>
      <p:ext uri="{BB962C8B-B14F-4D97-AF65-F5344CB8AC3E}">
        <p14:creationId xmlns:p14="http://schemas.microsoft.com/office/powerpoint/2010/main" val="2021386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a:xfrm>
            <a:off x="7086600" y="6492875"/>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5DEAD1-49DF-46A7-BC72-EE85A9CC6BAA}" type="slidenum">
              <a:rPr lang="zh-CN" altLang="en-US" smtClean="0"/>
              <a:pPr/>
              <a:t>‹#›</a:t>
            </a:fld>
            <a:endParaRPr lang="zh-CN" altLang="en-US"/>
          </a:p>
        </p:txBody>
      </p:sp>
    </p:spTree>
    <p:extLst>
      <p:ext uri="{BB962C8B-B14F-4D97-AF65-F5344CB8AC3E}">
        <p14:creationId xmlns:p14="http://schemas.microsoft.com/office/powerpoint/2010/main" val="4200476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11200" y="114300"/>
            <a:ext cx="78676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p>
            <a:pPr lvl="0"/>
            <a:r>
              <a:rPr lang="en-US" altLang="zh-CN" smtClean="0"/>
              <a:t>Title</a:t>
            </a:r>
          </a:p>
        </p:txBody>
      </p:sp>
      <p:sp>
        <p:nvSpPr>
          <p:cNvPr id="1027" name="Rectangle 7"/>
          <p:cNvSpPr>
            <a:spLocks noGrp="1" noChangeArrowheads="1"/>
          </p:cNvSpPr>
          <p:nvPr>
            <p:ph type="body" idx="1"/>
          </p:nvPr>
        </p:nvSpPr>
        <p:spPr bwMode="auto">
          <a:xfrm>
            <a:off x="457200" y="846138"/>
            <a:ext cx="8229600" cy="528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Line 8"/>
          <p:cNvSpPr>
            <a:spLocks noChangeShapeType="1"/>
          </p:cNvSpPr>
          <p:nvPr userDrawn="1"/>
        </p:nvSpPr>
        <p:spPr bwMode="auto">
          <a:xfrm>
            <a:off x="257175" y="523875"/>
            <a:ext cx="84296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63500" tIns="25400" rIns="63500" bIns="25400">
            <a:spAutoFit/>
          </a:bodyPr>
          <a:lstStyle/>
          <a:p>
            <a:endParaRPr lang="zh-CN" altLang="en-US"/>
          </a:p>
        </p:txBody>
      </p:sp>
      <p:sp>
        <p:nvSpPr>
          <p:cNvPr id="2" name="灯片编号占位符 1"/>
          <p:cNvSpPr>
            <a:spLocks noGrp="1"/>
          </p:cNvSpPr>
          <p:nvPr>
            <p:ph type="sldNum" sz="quarter" idx="4"/>
          </p:nvPr>
        </p:nvSpPr>
        <p:spPr>
          <a:xfrm>
            <a:off x="7086600" y="6492875"/>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5DEAD1-49DF-46A7-BC72-EE85A9CC6BAA}"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56" r:id="rId4"/>
  </p:sldLayoutIdLst>
  <p:timing>
    <p:tnLst>
      <p:par>
        <p:cTn id="1" dur="indefinite" restart="never" nodeType="tmRoot"/>
      </p:par>
    </p:tnLst>
  </p:timing>
  <p:hf hdr="0" ftr="0" dt="0"/>
  <p:txStyles>
    <p:titleStyle>
      <a:lvl1pPr algn="l" rtl="0" eaLnBrk="0" fontAlgn="base" hangingPunct="0">
        <a:lnSpc>
          <a:spcPct val="87000"/>
        </a:lnSpc>
        <a:spcBef>
          <a:spcPct val="0"/>
        </a:spcBef>
        <a:spcAft>
          <a:spcPct val="0"/>
        </a:spcAft>
        <a:defRPr sz="2400" b="1">
          <a:solidFill>
            <a:srgbClr val="C51915"/>
          </a:solidFill>
          <a:latin typeface="+mj-lt"/>
          <a:ea typeface="+mj-ea"/>
          <a:cs typeface="+mj-cs"/>
        </a:defRPr>
      </a:lvl1pPr>
      <a:lvl2pPr algn="l" rtl="0" eaLnBrk="0" fontAlgn="base" hangingPunct="0">
        <a:lnSpc>
          <a:spcPct val="87000"/>
        </a:lnSpc>
        <a:spcBef>
          <a:spcPct val="0"/>
        </a:spcBef>
        <a:spcAft>
          <a:spcPct val="0"/>
        </a:spcAft>
        <a:defRPr sz="2400" b="1">
          <a:solidFill>
            <a:srgbClr val="C51915"/>
          </a:solidFill>
          <a:latin typeface="Arial" charset="0"/>
        </a:defRPr>
      </a:lvl2pPr>
      <a:lvl3pPr algn="l" rtl="0" eaLnBrk="0" fontAlgn="base" hangingPunct="0">
        <a:lnSpc>
          <a:spcPct val="87000"/>
        </a:lnSpc>
        <a:spcBef>
          <a:spcPct val="0"/>
        </a:spcBef>
        <a:spcAft>
          <a:spcPct val="0"/>
        </a:spcAft>
        <a:defRPr sz="2400" b="1">
          <a:solidFill>
            <a:srgbClr val="C51915"/>
          </a:solidFill>
          <a:latin typeface="Arial" charset="0"/>
        </a:defRPr>
      </a:lvl3pPr>
      <a:lvl4pPr algn="l" rtl="0" eaLnBrk="0" fontAlgn="base" hangingPunct="0">
        <a:lnSpc>
          <a:spcPct val="87000"/>
        </a:lnSpc>
        <a:spcBef>
          <a:spcPct val="0"/>
        </a:spcBef>
        <a:spcAft>
          <a:spcPct val="0"/>
        </a:spcAft>
        <a:defRPr sz="2400" b="1">
          <a:solidFill>
            <a:srgbClr val="C51915"/>
          </a:solidFill>
          <a:latin typeface="Arial" charset="0"/>
        </a:defRPr>
      </a:lvl4pPr>
      <a:lvl5pPr algn="l" rtl="0" eaLnBrk="0" fontAlgn="base" hangingPunct="0">
        <a:lnSpc>
          <a:spcPct val="87000"/>
        </a:lnSpc>
        <a:spcBef>
          <a:spcPct val="0"/>
        </a:spcBef>
        <a:spcAft>
          <a:spcPct val="0"/>
        </a:spcAft>
        <a:defRPr sz="2400" b="1">
          <a:solidFill>
            <a:srgbClr val="C51915"/>
          </a:solidFill>
          <a:latin typeface="Arial" charset="0"/>
        </a:defRPr>
      </a:lvl5pPr>
      <a:lvl6pPr marL="457200" algn="l" rtl="0" eaLnBrk="0" fontAlgn="base" hangingPunct="0">
        <a:lnSpc>
          <a:spcPct val="87000"/>
        </a:lnSpc>
        <a:spcBef>
          <a:spcPct val="0"/>
        </a:spcBef>
        <a:spcAft>
          <a:spcPct val="0"/>
        </a:spcAft>
        <a:defRPr sz="2400" b="1">
          <a:solidFill>
            <a:schemeClr val="accent2"/>
          </a:solidFill>
          <a:latin typeface="Arial" charset="0"/>
        </a:defRPr>
      </a:lvl6pPr>
      <a:lvl7pPr marL="914400" algn="l" rtl="0" eaLnBrk="0" fontAlgn="base" hangingPunct="0">
        <a:lnSpc>
          <a:spcPct val="87000"/>
        </a:lnSpc>
        <a:spcBef>
          <a:spcPct val="0"/>
        </a:spcBef>
        <a:spcAft>
          <a:spcPct val="0"/>
        </a:spcAft>
        <a:defRPr sz="2400" b="1">
          <a:solidFill>
            <a:schemeClr val="accent2"/>
          </a:solidFill>
          <a:latin typeface="Arial" charset="0"/>
        </a:defRPr>
      </a:lvl7pPr>
      <a:lvl8pPr marL="1371600" algn="l" rtl="0" eaLnBrk="0" fontAlgn="base" hangingPunct="0">
        <a:lnSpc>
          <a:spcPct val="87000"/>
        </a:lnSpc>
        <a:spcBef>
          <a:spcPct val="0"/>
        </a:spcBef>
        <a:spcAft>
          <a:spcPct val="0"/>
        </a:spcAft>
        <a:defRPr sz="2400" b="1">
          <a:solidFill>
            <a:schemeClr val="accent2"/>
          </a:solidFill>
          <a:latin typeface="Arial" charset="0"/>
        </a:defRPr>
      </a:lvl8pPr>
      <a:lvl9pPr marL="1828800" algn="l" rtl="0" eaLnBrk="0" fontAlgn="base" hangingPunct="0">
        <a:lnSpc>
          <a:spcPct val="87000"/>
        </a:lnSpc>
        <a:spcBef>
          <a:spcPct val="0"/>
        </a:spcBef>
        <a:spcAft>
          <a:spcPct val="0"/>
        </a:spcAft>
        <a:defRPr sz="2400" b="1">
          <a:solidFill>
            <a:schemeClr val="accent2"/>
          </a:solidFill>
          <a:latin typeface="Arial" charset="0"/>
        </a:defRPr>
      </a:lvl9pPr>
    </p:titleStyle>
    <p:bodyStyle>
      <a:lvl1pPr marL="285750" indent="-285750" algn="l" rtl="0" eaLnBrk="0" fontAlgn="base" hangingPunct="0">
        <a:lnSpc>
          <a:spcPct val="90000"/>
        </a:lnSpc>
        <a:spcBef>
          <a:spcPct val="30000"/>
        </a:spcBef>
        <a:spcAft>
          <a:spcPct val="0"/>
        </a:spcAft>
        <a:buSzPct val="75000"/>
        <a:buFont typeface="Wingdings" panose="05000000000000000000" pitchFamily="2" charset="2"/>
        <a:buChar char="u"/>
        <a:defRPr sz="2000" b="1">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SzPct val="100000"/>
        <a:buChar char="–"/>
        <a:defRPr b="1">
          <a:solidFill>
            <a:schemeClr val="accent2"/>
          </a:solidFill>
          <a:latin typeface="+mn-lt"/>
          <a:ea typeface="+mn-ea"/>
          <a:cs typeface="+mn-cs"/>
        </a:defRPr>
      </a:lvl2pPr>
      <a:lvl3pPr marL="1143000" indent="-228600" algn="l" rtl="0" eaLnBrk="0" fontAlgn="base" hangingPunct="0">
        <a:lnSpc>
          <a:spcPct val="90000"/>
        </a:lnSpc>
        <a:spcBef>
          <a:spcPct val="30000"/>
        </a:spcBef>
        <a:spcAft>
          <a:spcPct val="0"/>
        </a:spcAft>
        <a:buSzPct val="100000"/>
        <a:buChar char="»"/>
        <a:defRPr b="1">
          <a:solidFill>
            <a:srgbClr val="A50021"/>
          </a:solidFill>
          <a:latin typeface="+mn-lt"/>
          <a:ea typeface="+mn-ea"/>
          <a:cs typeface="+mn-cs"/>
        </a:defRPr>
      </a:lvl3pPr>
      <a:lvl4pPr marL="15430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cs typeface="+mn-cs"/>
        </a:defRPr>
      </a:lvl4pPr>
      <a:lvl5pPr marL="20002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cs typeface="+mn-cs"/>
        </a:defRPr>
      </a:lvl5pPr>
      <a:lvl6pPr marL="24574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cs typeface="+mn-cs"/>
        </a:defRPr>
      </a:lvl6pPr>
      <a:lvl7pPr marL="29146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cs typeface="+mn-cs"/>
        </a:defRPr>
      </a:lvl7pPr>
      <a:lvl8pPr marL="33718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cs typeface="+mn-cs"/>
        </a:defRPr>
      </a:lvl8pPr>
      <a:lvl9pPr marL="38290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slide" Target="slide15.xml"/><Relationship Id="rId1" Type="http://schemas.openxmlformats.org/officeDocument/2006/relationships/slideLayout" Target="../slideLayouts/slideLayout2.xml"/><Relationship Id="rId5" Type="http://schemas.openxmlformats.org/officeDocument/2006/relationships/slide" Target="slide20.xml"/><Relationship Id="rId4" Type="http://schemas.openxmlformats.org/officeDocument/2006/relationships/slide" Target="slide18.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slide" Target="slide14.xml"/></Relationships>
</file>

<file path=ppt/slides/_rels/slide16.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slide" Target="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 Target="slide3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slide" Target="slide51.xml"/><Relationship Id="rId2" Type="http://schemas.openxmlformats.org/officeDocument/2006/relationships/slide" Target="slide5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 Target="slide5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slide" Target="slide47.xml"/><Relationship Id="rId2" Type="http://schemas.openxmlformats.org/officeDocument/2006/relationships/slide" Target="slide4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 Target="slide4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582613" y="1284288"/>
            <a:ext cx="8107362" cy="1824037"/>
          </a:xfrm>
        </p:spPr>
        <p:txBody>
          <a:bodyPr/>
          <a:lstStyle/>
          <a:p>
            <a:pPr algn="ctr">
              <a:lnSpc>
                <a:spcPct val="120000"/>
              </a:lnSpc>
              <a:spcBef>
                <a:spcPct val="25000"/>
              </a:spcBef>
            </a:pPr>
            <a:r>
              <a:rPr lang="en-US" altLang="zh-CN" sz="4800" b="0" smtClean="0">
                <a:solidFill>
                  <a:schemeClr val="accent1"/>
                </a:solidFill>
                <a:ea typeface="宋体" panose="02010600030101010101" pitchFamily="2" charset="-122"/>
              </a:rPr>
              <a:t>Ch4: Instruction Set</a:t>
            </a:r>
            <a:br>
              <a:rPr lang="en-US" altLang="zh-CN" sz="4800" b="0" smtClean="0">
                <a:solidFill>
                  <a:schemeClr val="accent1"/>
                </a:solidFill>
                <a:ea typeface="宋体" panose="02010600030101010101" pitchFamily="2" charset="-122"/>
              </a:rPr>
            </a:br>
            <a:r>
              <a:rPr lang="zh-CN" altLang="en-US" sz="4800" smtClean="0">
                <a:solidFill>
                  <a:srgbClr val="0033CC"/>
                </a:solidFill>
                <a:ea typeface="宋体" panose="02010600030101010101" pitchFamily="2" charset="-122"/>
              </a:rPr>
              <a:t>指令系统</a:t>
            </a:r>
          </a:p>
        </p:txBody>
      </p:sp>
      <p:sp>
        <p:nvSpPr>
          <p:cNvPr id="3075" name="Rectangle 7"/>
          <p:cNvSpPr>
            <a:spLocks noGrp="1" noChangeArrowheads="1"/>
          </p:cNvSpPr>
          <p:nvPr>
            <p:ph type="subTitle" idx="1"/>
          </p:nvPr>
        </p:nvSpPr>
        <p:spPr>
          <a:xfrm>
            <a:off x="2357438" y="4022725"/>
            <a:ext cx="4913312" cy="1477963"/>
          </a:xfrm>
          <a:noFill/>
        </p:spPr>
        <p:txBody>
          <a:bodyPr/>
          <a:lstStyle/>
          <a:p>
            <a:pPr algn="l">
              <a:lnSpc>
                <a:spcPct val="125000"/>
              </a:lnSpc>
            </a:pPr>
            <a:r>
              <a:rPr lang="zh-CN" altLang="en-US" sz="3200" smtClean="0">
                <a:latin typeface="黑体" panose="02010609060101010101" pitchFamily="49" charset="-122"/>
                <a:ea typeface="黑体" panose="02010609060101010101" pitchFamily="49" charset="-122"/>
              </a:rPr>
              <a:t>第</a:t>
            </a:r>
            <a:r>
              <a:rPr lang="en-US" altLang="zh-CN" sz="3200" smtClean="0">
                <a:latin typeface="黑体" panose="02010609060101010101" pitchFamily="49" charset="-122"/>
                <a:ea typeface="黑体" panose="02010609060101010101" pitchFamily="49" charset="-122"/>
              </a:rPr>
              <a:t>1</a:t>
            </a:r>
            <a:r>
              <a:rPr lang="zh-CN" altLang="en-US" sz="3200" smtClean="0">
                <a:latin typeface="黑体" panose="02010609060101010101" pitchFamily="49" charset="-122"/>
                <a:ea typeface="黑体" panose="02010609060101010101" pitchFamily="49" charset="-122"/>
              </a:rPr>
              <a:t>讲：指令系统的设计</a:t>
            </a:r>
          </a:p>
          <a:p>
            <a:pPr algn="l">
              <a:lnSpc>
                <a:spcPct val="125000"/>
              </a:lnSpc>
            </a:pPr>
            <a:r>
              <a:rPr lang="zh-CN" altLang="en-US" sz="3200" smtClean="0">
                <a:latin typeface="黑体" panose="02010609060101010101" pitchFamily="49" charset="-122"/>
                <a:ea typeface="黑体" panose="02010609060101010101" pitchFamily="49" charset="-122"/>
              </a:rPr>
              <a:t>第</a:t>
            </a:r>
            <a:r>
              <a:rPr lang="en-US" altLang="zh-CN" sz="3200" smtClean="0">
                <a:latin typeface="黑体" panose="02010609060101010101" pitchFamily="49" charset="-122"/>
                <a:ea typeface="黑体" panose="02010609060101010101" pitchFamily="49" charset="-122"/>
              </a:rPr>
              <a:t>2</a:t>
            </a:r>
            <a:r>
              <a:rPr lang="zh-CN" altLang="en-US" sz="3200" smtClean="0">
                <a:latin typeface="黑体" panose="02010609060101010101" pitchFamily="49" charset="-122"/>
                <a:ea typeface="黑体" panose="02010609060101010101" pitchFamily="49" charset="-122"/>
              </a:rPr>
              <a:t>讲：程序的机器级表示</a:t>
            </a:r>
          </a:p>
          <a:p>
            <a:pPr algn="l">
              <a:lnSpc>
                <a:spcPct val="70000"/>
              </a:lnSpc>
              <a:buSzPct val="60000"/>
              <a:buFont typeface="Wingdings" panose="05000000000000000000" pitchFamily="2" charset="2"/>
              <a:buChar char="l"/>
            </a:pPr>
            <a:endParaRPr lang="en-US" altLang="zh-CN" sz="2400" smtClean="0">
              <a:latin typeface="黑体" panose="02010609060101010101" pitchFamily="49" charset="-122"/>
              <a:ea typeface="黑体" panose="02010609060101010101" pitchFamily="49" charset="-122"/>
            </a:endParaRPr>
          </a:p>
        </p:txBody>
      </p:sp>
      <p:sp>
        <p:nvSpPr>
          <p:cNvPr id="2" name="灯片编号占位符 1"/>
          <p:cNvSpPr>
            <a:spLocks noGrp="1"/>
          </p:cNvSpPr>
          <p:nvPr>
            <p:ph type="sldNum" sz="quarter" idx="4"/>
          </p:nvPr>
        </p:nvSpPr>
        <p:spPr/>
        <p:txBody>
          <a:bodyPr/>
          <a:lstStyle/>
          <a:p>
            <a:fld id="{395DEAD1-49DF-46A7-BC72-EE85A9CC6BAA}" type="slidenum">
              <a:rPr lang="zh-CN" altLang="en-US" smtClean="0"/>
              <a:pPr/>
              <a:t>1</a:t>
            </a:fld>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09600" y="76200"/>
            <a:ext cx="6597650" cy="368300"/>
          </a:xfrm>
        </p:spPr>
        <p:txBody>
          <a:bodyPr/>
          <a:lstStyle/>
          <a:p>
            <a:r>
              <a:rPr lang="en-US" altLang="zh-CN" smtClean="0">
                <a:ea typeface="宋体" panose="02010600030101010101" pitchFamily="2" charset="-122"/>
              </a:rPr>
              <a:t>Addressing Modes</a:t>
            </a:r>
            <a:r>
              <a:rPr lang="zh-CN" altLang="en-US" smtClean="0">
                <a:ea typeface="宋体" panose="02010600030101010101" pitchFamily="2" charset="-122"/>
              </a:rPr>
              <a:t>（寻址方式）</a:t>
            </a:r>
          </a:p>
        </p:txBody>
      </p:sp>
      <p:sp>
        <p:nvSpPr>
          <p:cNvPr id="369667" name="Rectangle 3"/>
          <p:cNvSpPr>
            <a:spLocks noGrp="1" noChangeArrowheads="1"/>
          </p:cNvSpPr>
          <p:nvPr>
            <p:ph type="body" idx="1"/>
          </p:nvPr>
        </p:nvSpPr>
        <p:spPr>
          <a:xfrm>
            <a:off x="233363" y="606425"/>
            <a:ext cx="8788400" cy="3249613"/>
          </a:xfrm>
        </p:spPr>
        <p:txBody>
          <a:bodyPr/>
          <a:lstStyle/>
          <a:p>
            <a:pPr marL="342900" indent="-342900">
              <a:lnSpc>
                <a:spcPct val="110000"/>
              </a:lnSpc>
              <a:spcBef>
                <a:spcPct val="20000"/>
              </a:spcBef>
            </a:pPr>
            <a:r>
              <a:rPr lang="zh-CN" altLang="en-US" dirty="0" smtClean="0">
                <a:latin typeface="Arial" panose="020B0604020202020204" pitchFamily="34" charset="0"/>
                <a:ea typeface="黑体" panose="02010609060101010101" pitchFamily="49" charset="-122"/>
              </a:rPr>
              <a:t>什么是“寻址方式”？</a:t>
            </a:r>
          </a:p>
          <a:p>
            <a:pPr marL="342900" indent="-342900">
              <a:lnSpc>
                <a:spcPct val="110000"/>
              </a:lnSpc>
              <a:spcBef>
                <a:spcPct val="20000"/>
              </a:spcBef>
              <a:buFont typeface="Wingdings" panose="05000000000000000000" pitchFamily="2" charset="2"/>
              <a:buNone/>
            </a:pPr>
            <a:r>
              <a:rPr lang="zh-CN" altLang="en-US" dirty="0" smtClean="0">
                <a:solidFill>
                  <a:srgbClr val="0000FF"/>
                </a:solidFill>
                <a:latin typeface="Arial" panose="020B0604020202020204" pitchFamily="34" charset="0"/>
                <a:ea typeface="黑体" panose="02010609060101010101" pitchFamily="49" charset="-122"/>
              </a:rPr>
              <a:t>   指令或操作数地址的指定方式。即：根据地址找到指令或操作数的方法。</a:t>
            </a:r>
          </a:p>
          <a:p>
            <a:pPr marL="342900" indent="-342900">
              <a:lnSpc>
                <a:spcPct val="110000"/>
              </a:lnSpc>
              <a:spcBef>
                <a:spcPct val="20000"/>
              </a:spcBef>
            </a:pPr>
            <a:r>
              <a:rPr lang="zh-CN" altLang="en-US" dirty="0" smtClean="0">
                <a:latin typeface="Arial" panose="020B0604020202020204" pitchFamily="34" charset="0"/>
                <a:ea typeface="黑体" panose="02010609060101010101" pitchFamily="49" charset="-122"/>
              </a:rPr>
              <a:t>地址码编码由操作数的寻址方式决定</a:t>
            </a:r>
          </a:p>
          <a:p>
            <a:pPr marL="342900" indent="-342900">
              <a:lnSpc>
                <a:spcPct val="110000"/>
              </a:lnSpc>
              <a:spcBef>
                <a:spcPct val="20000"/>
              </a:spcBef>
            </a:pPr>
            <a:r>
              <a:rPr lang="zh-CN" altLang="en-US" dirty="0" smtClean="0">
                <a:latin typeface="Arial" panose="020B0604020202020204" pitchFamily="34" charset="0"/>
                <a:ea typeface="黑体" panose="02010609060101010101" pitchFamily="49" charset="-122"/>
              </a:rPr>
              <a:t>地址码编码原则：</a:t>
            </a:r>
          </a:p>
          <a:p>
            <a:pPr marL="342900" indent="-342900">
              <a:lnSpc>
                <a:spcPct val="110000"/>
              </a:lnSpc>
              <a:spcBef>
                <a:spcPct val="20000"/>
              </a:spcBef>
              <a:buFont typeface="Monotype Sorts" pitchFamily="2" charset="2"/>
              <a:buNone/>
            </a:pPr>
            <a:r>
              <a:rPr lang="zh-CN" altLang="en-US" dirty="0" smtClean="0">
                <a:latin typeface="Arial" panose="020B0604020202020204" pitchFamily="34" charset="0"/>
                <a:ea typeface="黑体" panose="02010609060101010101" pitchFamily="49" charset="-122"/>
              </a:rPr>
              <a:t>   </a:t>
            </a:r>
            <a:r>
              <a:rPr lang="zh-CN" altLang="en-US" dirty="0" smtClean="0">
                <a:solidFill>
                  <a:srgbClr val="0000FF"/>
                </a:solidFill>
                <a:latin typeface="Arial" panose="020B0604020202020204" pitchFamily="34" charset="0"/>
                <a:ea typeface="黑体" panose="02010609060101010101" pitchFamily="49" charset="-122"/>
              </a:rPr>
              <a:t>指令地址码尽量短</a:t>
            </a:r>
          </a:p>
          <a:p>
            <a:pPr marL="342900" indent="-342900">
              <a:lnSpc>
                <a:spcPct val="110000"/>
              </a:lnSpc>
              <a:spcBef>
                <a:spcPct val="20000"/>
              </a:spcBef>
              <a:buFont typeface="Monotype Sorts" pitchFamily="2" charset="2"/>
              <a:buNone/>
            </a:pPr>
            <a:r>
              <a:rPr lang="zh-CN" altLang="en-US" dirty="0" smtClean="0">
                <a:solidFill>
                  <a:srgbClr val="0000FF"/>
                </a:solidFill>
                <a:latin typeface="Arial" panose="020B0604020202020204" pitchFamily="34" charset="0"/>
                <a:ea typeface="黑体" panose="02010609060101010101" pitchFamily="49" charset="-122"/>
              </a:rPr>
              <a:t>   操作数存放位置灵活，空间应尽量大</a:t>
            </a:r>
          </a:p>
          <a:p>
            <a:pPr marL="342900" indent="-342900">
              <a:lnSpc>
                <a:spcPct val="110000"/>
              </a:lnSpc>
              <a:spcBef>
                <a:spcPct val="20000"/>
              </a:spcBef>
              <a:buFont typeface="Monotype Sorts" pitchFamily="2" charset="2"/>
              <a:buNone/>
            </a:pPr>
            <a:r>
              <a:rPr lang="zh-CN" altLang="en-US" dirty="0" smtClean="0">
                <a:solidFill>
                  <a:srgbClr val="0000FF"/>
                </a:solidFill>
                <a:latin typeface="Arial" panose="020B0604020202020204" pitchFamily="34" charset="0"/>
                <a:ea typeface="黑体" panose="02010609060101010101" pitchFamily="49" charset="-122"/>
              </a:rPr>
              <a:t>   地址计算过程尽量简单</a:t>
            </a:r>
            <a:endParaRPr lang="zh-CN" altLang="en-US" dirty="0" smtClean="0">
              <a:latin typeface="Arial" panose="020B0604020202020204" pitchFamily="34" charset="0"/>
              <a:ea typeface="黑体" panose="02010609060101010101" pitchFamily="49" charset="-122"/>
            </a:endParaRPr>
          </a:p>
        </p:txBody>
      </p:sp>
      <p:sp>
        <p:nvSpPr>
          <p:cNvPr id="369668" name="Rectangle 4"/>
          <p:cNvSpPr>
            <a:spLocks noChangeArrowheads="1"/>
          </p:cNvSpPr>
          <p:nvPr/>
        </p:nvSpPr>
        <p:spPr bwMode="auto">
          <a:xfrm>
            <a:off x="265113" y="3411538"/>
            <a:ext cx="8878887" cy="24034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30000"/>
              </a:spcBef>
              <a:buSzPct val="75000"/>
              <a:buFont typeface="Wingdings" panose="05000000000000000000" pitchFamily="2" charset="2"/>
              <a:buChar char="u"/>
            </a:pPr>
            <a:r>
              <a:rPr lang="zh-CN" altLang="en-US" sz="2000" dirty="0">
                <a:solidFill>
                  <a:schemeClr val="tx1"/>
                </a:solidFill>
                <a:ea typeface="黑体" panose="02010609060101010101" pitchFamily="49" charset="-122"/>
              </a:rPr>
              <a:t>指令的</a:t>
            </a:r>
            <a:r>
              <a:rPr lang="zh-CN" altLang="en-US" sz="2000" dirty="0" smtClean="0">
                <a:solidFill>
                  <a:schemeClr val="tx1"/>
                </a:solidFill>
                <a:ea typeface="黑体" panose="02010609060101010101" pitchFamily="49" charset="-122"/>
              </a:rPr>
              <a:t>寻址</a:t>
            </a:r>
            <a:r>
              <a:rPr lang="zh-CN" altLang="en-US" sz="2000" dirty="0">
                <a:solidFill>
                  <a:schemeClr val="tx1"/>
                </a:solidFill>
                <a:ea typeface="黑体" panose="02010609060101010101" pitchFamily="49" charset="-122"/>
              </a:rPr>
              <a:t>方式</a:t>
            </a:r>
            <a:r>
              <a:rPr lang="zh-CN" altLang="en-US" sz="2000" dirty="0" smtClean="0">
                <a:solidFill>
                  <a:schemeClr val="tx1"/>
                </a:solidFill>
                <a:ea typeface="黑体" panose="02010609060101010101" pitchFamily="49" charset="-122"/>
              </a:rPr>
              <a:t>----</a:t>
            </a:r>
            <a:r>
              <a:rPr lang="zh-CN" altLang="en-US" sz="2000" dirty="0">
                <a:solidFill>
                  <a:schemeClr val="accent1"/>
                </a:solidFill>
                <a:ea typeface="黑体" panose="02010609060101010101" pitchFamily="49" charset="-122"/>
              </a:rPr>
              <a:t>简单</a:t>
            </a:r>
            <a:endParaRPr lang="en-US" altLang="zh-CN" sz="2000" dirty="0">
              <a:solidFill>
                <a:schemeClr val="accent1"/>
              </a:solidFill>
              <a:ea typeface="黑体" panose="02010609060101010101" pitchFamily="49" charset="-122"/>
            </a:endParaRPr>
          </a:p>
          <a:p>
            <a:pPr>
              <a:spcBef>
                <a:spcPct val="30000"/>
              </a:spcBef>
              <a:buSzPct val="75000"/>
            </a:pPr>
            <a:r>
              <a:rPr lang="en-US" altLang="zh-CN" sz="2000" dirty="0" smtClean="0">
                <a:solidFill>
                  <a:schemeClr val="tx1"/>
                </a:solidFill>
                <a:ea typeface="黑体" panose="02010609060101010101" pitchFamily="49" charset="-122"/>
              </a:rPr>
              <a:t>    </a:t>
            </a:r>
            <a:r>
              <a:rPr lang="zh-CN" altLang="en-US" sz="2000" dirty="0" smtClean="0">
                <a:ea typeface="黑体" panose="02010609060101010101" pitchFamily="49" charset="-122"/>
              </a:rPr>
              <a:t>顺序执行</a:t>
            </a:r>
            <a:r>
              <a:rPr lang="zh-CN" altLang="en-US" sz="2000" dirty="0" smtClean="0">
                <a:solidFill>
                  <a:srgbClr val="0000FF"/>
                </a:solidFill>
                <a:ea typeface="黑体" panose="02010609060101010101" pitchFamily="49" charset="-122"/>
              </a:rPr>
              <a:t>：</a:t>
            </a:r>
            <a:endParaRPr lang="en-US" altLang="zh-CN" sz="2000" dirty="0" smtClean="0">
              <a:solidFill>
                <a:srgbClr val="0000FF"/>
              </a:solidFill>
              <a:ea typeface="黑体" panose="02010609060101010101" pitchFamily="49" charset="-122"/>
            </a:endParaRPr>
          </a:p>
          <a:p>
            <a:pPr>
              <a:spcBef>
                <a:spcPct val="30000"/>
              </a:spcBef>
              <a:buSzPct val="75000"/>
            </a:pPr>
            <a:r>
              <a:rPr lang="en-US" altLang="zh-CN" sz="2000" dirty="0" smtClean="0">
                <a:solidFill>
                  <a:srgbClr val="0000FF"/>
                </a:solidFill>
                <a:ea typeface="黑体" panose="02010609060101010101" pitchFamily="49" charset="-122"/>
              </a:rPr>
              <a:t>    </a:t>
            </a:r>
            <a:r>
              <a:rPr lang="zh-CN" altLang="en-US" sz="2000" dirty="0" smtClean="0">
                <a:solidFill>
                  <a:srgbClr val="0000FF"/>
                </a:solidFill>
                <a:ea typeface="黑体" panose="02010609060101010101" pitchFamily="49" charset="-122"/>
              </a:rPr>
              <a:t>跳转 </a:t>
            </a:r>
            <a:r>
              <a:rPr lang="en-US" altLang="zh-CN" sz="2000" dirty="0" smtClean="0">
                <a:solidFill>
                  <a:srgbClr val="0000FF"/>
                </a:solidFill>
                <a:ea typeface="黑体" panose="02010609060101010101" pitchFamily="49" charset="-122"/>
              </a:rPr>
              <a:t>( jump / branch / call / return )</a:t>
            </a:r>
            <a:r>
              <a:rPr lang="zh-CN" altLang="en-US" sz="2000" dirty="0" smtClean="0">
                <a:solidFill>
                  <a:srgbClr val="0000FF"/>
                </a:solidFill>
                <a:ea typeface="黑体" panose="02010609060101010101" pitchFamily="49" charset="-122"/>
              </a:rPr>
              <a:t>：</a:t>
            </a:r>
          </a:p>
          <a:p>
            <a:pPr>
              <a:spcBef>
                <a:spcPct val="30000"/>
              </a:spcBef>
              <a:buSzPct val="75000"/>
              <a:buFont typeface="Wingdings" panose="05000000000000000000" pitchFamily="2" charset="2"/>
              <a:buChar char="u"/>
            </a:pPr>
            <a:r>
              <a:rPr lang="zh-CN" altLang="en-US" sz="2000" dirty="0" smtClean="0">
                <a:solidFill>
                  <a:schemeClr val="tx1"/>
                </a:solidFill>
                <a:ea typeface="黑体" panose="02010609060101010101" pitchFamily="49" charset="-122"/>
              </a:rPr>
              <a:t>操作数的寻址方式----</a:t>
            </a:r>
            <a:r>
              <a:rPr lang="zh-CN" altLang="en-US" sz="2000" dirty="0" smtClean="0">
                <a:solidFill>
                  <a:schemeClr val="accent1"/>
                </a:solidFill>
                <a:ea typeface="黑体" panose="02010609060101010101" pitchFamily="49" charset="-122"/>
              </a:rPr>
              <a:t>复杂</a:t>
            </a:r>
            <a:r>
              <a:rPr lang="zh-CN" altLang="en-US" sz="2000" dirty="0" smtClean="0">
                <a:solidFill>
                  <a:schemeClr val="tx1"/>
                </a:solidFill>
                <a:ea typeface="黑体" panose="02010609060101010101" pitchFamily="49" charset="-122"/>
              </a:rPr>
              <a:t>（</a:t>
            </a:r>
            <a:r>
              <a:rPr lang="zh-CN" altLang="en-US" sz="2000" dirty="0" smtClean="0">
                <a:solidFill>
                  <a:schemeClr val="accent1"/>
                </a:solidFill>
                <a:ea typeface="黑体" panose="02010609060101010101" pitchFamily="49" charset="-122"/>
              </a:rPr>
              <a:t>想象一下高级语言程序中操作数情况多复杂</a:t>
            </a:r>
            <a:r>
              <a:rPr lang="zh-CN" altLang="en-US" sz="2000" dirty="0" smtClean="0">
                <a:solidFill>
                  <a:schemeClr val="tx1"/>
                </a:solidFill>
                <a:ea typeface="黑体" panose="02010609060101010101" pitchFamily="49" charset="-122"/>
              </a:rPr>
              <a:t>）</a:t>
            </a:r>
            <a:endParaRPr lang="en-US" altLang="zh-CN" sz="2000" dirty="0" smtClean="0">
              <a:solidFill>
                <a:schemeClr val="tx1"/>
              </a:solidFill>
              <a:ea typeface="黑体" panose="02010609060101010101" pitchFamily="49" charset="-122"/>
            </a:endParaRPr>
          </a:p>
          <a:p>
            <a:pPr>
              <a:spcBef>
                <a:spcPct val="30000"/>
              </a:spcBef>
              <a:buSzPct val="75000"/>
            </a:pPr>
            <a:r>
              <a:rPr lang="en-US" altLang="zh-CN" sz="2000" dirty="0" smtClean="0">
                <a:solidFill>
                  <a:schemeClr val="tx1"/>
                </a:solidFill>
                <a:ea typeface="黑体" panose="02010609060101010101" pitchFamily="49" charset="-122"/>
              </a:rPr>
              <a:t>     </a:t>
            </a:r>
            <a:r>
              <a:rPr lang="zh-CN" altLang="en-US" sz="2000" dirty="0">
                <a:solidFill>
                  <a:srgbClr val="0000FF"/>
                </a:solidFill>
                <a:ea typeface="黑体" panose="02010609060101010101" pitchFamily="49" charset="-122"/>
              </a:rPr>
              <a:t>操作数来源：寄存器 / </a:t>
            </a:r>
            <a:r>
              <a:rPr lang="zh-CN" altLang="en-US" sz="2000" dirty="0" smtClean="0">
                <a:solidFill>
                  <a:srgbClr val="0000FF"/>
                </a:solidFill>
                <a:ea typeface="黑体" panose="02010609060101010101" pitchFamily="49" charset="-122"/>
              </a:rPr>
              <a:t>主</a:t>
            </a:r>
            <a:r>
              <a:rPr lang="zh-CN" altLang="en-US" sz="2000" dirty="0">
                <a:solidFill>
                  <a:srgbClr val="0000FF"/>
                </a:solidFill>
                <a:ea typeface="黑体" panose="02010609060101010101" pitchFamily="49" charset="-122"/>
              </a:rPr>
              <a:t>(虚)存 /外设端口 /  栈顶</a:t>
            </a:r>
            <a:endParaRPr lang="en-US" altLang="zh-CN" sz="2000" dirty="0">
              <a:solidFill>
                <a:srgbClr val="0000FF"/>
              </a:solidFill>
              <a:ea typeface="黑体" panose="02010609060101010101" pitchFamily="49" charset="-122"/>
            </a:endParaRPr>
          </a:p>
          <a:p>
            <a:pPr>
              <a:spcBef>
                <a:spcPct val="30000"/>
              </a:spcBef>
              <a:buSzPct val="75000"/>
            </a:pPr>
            <a:r>
              <a:rPr lang="en-US" altLang="zh-CN" sz="2000" dirty="0">
                <a:solidFill>
                  <a:srgbClr val="0000FF"/>
                </a:solidFill>
                <a:ea typeface="黑体" panose="02010609060101010101" pitchFamily="49" charset="-122"/>
              </a:rPr>
              <a:t>     </a:t>
            </a:r>
            <a:r>
              <a:rPr lang="zh-CN" altLang="en-US" sz="2000" dirty="0">
                <a:solidFill>
                  <a:srgbClr val="0000FF"/>
                </a:solidFill>
                <a:ea typeface="黑体" panose="02010609060101010101" pitchFamily="49" charset="-122"/>
              </a:rPr>
              <a:t>操作数结构：位 / 字节 / 半字 / 字 / 双字 / 一维表 / 二维表 /…</a:t>
            </a:r>
            <a:r>
              <a:rPr lang="zh-CN" altLang="en-US" sz="2000" dirty="0">
                <a:ea typeface="黑体" panose="02010609060101010101" pitchFamily="49" charset="-122"/>
              </a:rPr>
              <a:t>   </a:t>
            </a:r>
          </a:p>
        </p:txBody>
      </p:sp>
      <p:sp>
        <p:nvSpPr>
          <p:cNvPr id="369669" name="Rectangle 5"/>
          <p:cNvSpPr>
            <a:spLocks noChangeArrowheads="1"/>
          </p:cNvSpPr>
          <p:nvPr/>
        </p:nvSpPr>
        <p:spPr bwMode="auto">
          <a:xfrm>
            <a:off x="908050" y="5989638"/>
            <a:ext cx="39592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90000"/>
              </a:lnSpc>
              <a:spcBef>
                <a:spcPct val="30000"/>
              </a:spcBef>
              <a:buSzPct val="100000"/>
            </a:pPr>
            <a:r>
              <a:rPr lang="zh-CN" altLang="en-US" sz="2000">
                <a:solidFill>
                  <a:schemeClr val="tx1"/>
                </a:solidFill>
                <a:ea typeface="黑体" panose="02010609060101010101" pitchFamily="49" charset="-122"/>
              </a:rPr>
              <a:t>通常寻址方式特指</a:t>
            </a:r>
            <a:r>
              <a:rPr lang="zh-CN" altLang="en-US" sz="2000">
                <a:solidFill>
                  <a:srgbClr val="CC3300"/>
                </a:solidFill>
                <a:ea typeface="黑体" panose="02010609060101010101" pitchFamily="49" charset="-122"/>
              </a:rPr>
              <a:t>“操作数的寻址”</a:t>
            </a:r>
          </a:p>
        </p:txBody>
      </p:sp>
      <p:sp>
        <p:nvSpPr>
          <p:cNvPr id="369671" name="Text Box 7"/>
          <p:cNvSpPr txBox="1">
            <a:spLocks noChangeArrowheads="1"/>
          </p:cNvSpPr>
          <p:nvPr/>
        </p:nvSpPr>
        <p:spPr bwMode="auto">
          <a:xfrm>
            <a:off x="3816350" y="2005013"/>
            <a:ext cx="1066800"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1800">
                <a:solidFill>
                  <a:schemeClr val="accent1"/>
                </a:solidFill>
                <a:ea typeface="黑体" panose="02010609060101010101" pitchFamily="49" charset="-122"/>
              </a:rPr>
              <a:t>为什么？</a:t>
            </a:r>
          </a:p>
        </p:txBody>
      </p:sp>
      <p:sp>
        <p:nvSpPr>
          <p:cNvPr id="369672" name="Line 8"/>
          <p:cNvSpPr>
            <a:spLocks noChangeShapeType="1"/>
          </p:cNvSpPr>
          <p:nvPr/>
        </p:nvSpPr>
        <p:spPr bwMode="auto">
          <a:xfrm>
            <a:off x="3190875" y="2459038"/>
            <a:ext cx="2084388" cy="0"/>
          </a:xfrm>
          <a:prstGeom prst="line">
            <a:avLst/>
          </a:prstGeom>
          <a:noFill/>
          <a:ln w="12700">
            <a:solidFill>
              <a:srgbClr val="0033CC"/>
            </a:solidFill>
            <a:round/>
            <a:headEnd/>
            <a:tailEnd type="triangle" w="med" len="med"/>
          </a:ln>
          <a:extLst>
            <a:ext uri="{909E8E84-426E-40DD-AFC4-6F175D3DCCD1}">
              <a14:hiddenFill xmlns:a14="http://schemas.microsoft.com/office/drawing/2010/main">
                <a:noFill/>
              </a14:hiddenFill>
            </a:ext>
          </a:extLst>
        </p:spPr>
        <p:txBody>
          <a:bodyPr lIns="63500" tIns="25400" rIns="63500" bIns="25400">
            <a:spAutoFit/>
          </a:bodyPr>
          <a:lstStyle/>
          <a:p>
            <a:endParaRPr lang="zh-CN" altLang="en-US"/>
          </a:p>
        </p:txBody>
      </p:sp>
      <p:sp>
        <p:nvSpPr>
          <p:cNvPr id="369673" name="Line 9"/>
          <p:cNvSpPr>
            <a:spLocks noChangeShapeType="1"/>
          </p:cNvSpPr>
          <p:nvPr/>
        </p:nvSpPr>
        <p:spPr bwMode="auto">
          <a:xfrm flipV="1">
            <a:off x="4951413" y="2841625"/>
            <a:ext cx="327025" cy="0"/>
          </a:xfrm>
          <a:prstGeom prst="line">
            <a:avLst/>
          </a:prstGeom>
          <a:noFill/>
          <a:ln w="12700">
            <a:solidFill>
              <a:srgbClr val="0033CC"/>
            </a:solidFill>
            <a:round/>
            <a:headEnd/>
            <a:tailEnd type="triangle" w="med" len="med"/>
          </a:ln>
          <a:extLst>
            <a:ext uri="{909E8E84-426E-40DD-AFC4-6F175D3DCCD1}">
              <a14:hiddenFill xmlns:a14="http://schemas.microsoft.com/office/drawing/2010/main">
                <a:noFill/>
              </a14:hiddenFill>
            </a:ext>
          </a:extLst>
        </p:spPr>
        <p:txBody>
          <a:bodyPr lIns="63500" tIns="25400" rIns="63500" bIns="25400">
            <a:spAutoFit/>
          </a:bodyPr>
          <a:lstStyle/>
          <a:p>
            <a:endParaRPr lang="zh-CN" altLang="en-US"/>
          </a:p>
        </p:txBody>
      </p:sp>
      <p:sp>
        <p:nvSpPr>
          <p:cNvPr id="369674" name="Line 10"/>
          <p:cNvSpPr>
            <a:spLocks noChangeShapeType="1"/>
          </p:cNvSpPr>
          <p:nvPr/>
        </p:nvSpPr>
        <p:spPr bwMode="auto">
          <a:xfrm>
            <a:off x="3960813" y="3190875"/>
            <a:ext cx="1352550" cy="0"/>
          </a:xfrm>
          <a:prstGeom prst="line">
            <a:avLst/>
          </a:prstGeom>
          <a:noFill/>
          <a:ln w="12700">
            <a:solidFill>
              <a:srgbClr val="0033CC"/>
            </a:solidFill>
            <a:round/>
            <a:headEnd/>
            <a:tailEnd type="triangle" w="med" len="med"/>
          </a:ln>
          <a:extLst>
            <a:ext uri="{909E8E84-426E-40DD-AFC4-6F175D3DCCD1}">
              <a14:hiddenFill xmlns:a14="http://schemas.microsoft.com/office/drawing/2010/main">
                <a:noFill/>
              </a14:hiddenFill>
            </a:ext>
          </a:extLst>
        </p:spPr>
        <p:txBody>
          <a:bodyPr wrap="none" lIns="63500" tIns="25400" rIns="63500" bIns="25400">
            <a:spAutoFit/>
          </a:bodyPr>
          <a:lstStyle/>
          <a:p>
            <a:endParaRPr lang="zh-CN" altLang="en-US"/>
          </a:p>
        </p:txBody>
      </p:sp>
      <p:sp>
        <p:nvSpPr>
          <p:cNvPr id="369675" name="Text Box 11"/>
          <p:cNvSpPr txBox="1">
            <a:spLocks noChangeArrowheads="1"/>
          </p:cNvSpPr>
          <p:nvPr/>
        </p:nvSpPr>
        <p:spPr bwMode="auto">
          <a:xfrm>
            <a:off x="5272088" y="2208213"/>
            <a:ext cx="3722687" cy="117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110000"/>
              </a:lnSpc>
              <a:spcBef>
                <a:spcPct val="20000"/>
              </a:spcBef>
            </a:pPr>
            <a:r>
              <a:rPr lang="zh-CN" altLang="en-US" sz="2000">
                <a:solidFill>
                  <a:schemeClr val="accent1"/>
                </a:solidFill>
                <a:ea typeface="黑体" panose="02010609060101010101" pitchFamily="49" charset="-122"/>
              </a:rPr>
              <a:t>目标代码短，省空间</a:t>
            </a:r>
          </a:p>
          <a:p>
            <a:pPr>
              <a:lnSpc>
                <a:spcPct val="110000"/>
              </a:lnSpc>
              <a:spcBef>
                <a:spcPct val="20000"/>
              </a:spcBef>
            </a:pPr>
            <a:r>
              <a:rPr lang="zh-CN" altLang="en-US" sz="2000">
                <a:solidFill>
                  <a:schemeClr val="accent1"/>
                </a:solidFill>
                <a:ea typeface="黑体" panose="02010609060101010101" pitchFamily="49" charset="-122"/>
              </a:rPr>
              <a:t>利于编译器优化产生高效代码</a:t>
            </a:r>
          </a:p>
          <a:p>
            <a:pPr>
              <a:lnSpc>
                <a:spcPct val="110000"/>
              </a:lnSpc>
              <a:spcBef>
                <a:spcPct val="20000"/>
              </a:spcBef>
            </a:pPr>
            <a:r>
              <a:rPr lang="zh-CN" altLang="en-US" sz="2000">
                <a:solidFill>
                  <a:schemeClr val="accent1"/>
                </a:solidFill>
                <a:ea typeface="黑体" panose="02010609060101010101" pitchFamily="49" charset="-122"/>
              </a:rPr>
              <a:t>指令执行快</a:t>
            </a:r>
          </a:p>
        </p:txBody>
      </p:sp>
      <p:sp>
        <p:nvSpPr>
          <p:cNvPr id="2" name="灯片编号占位符 1"/>
          <p:cNvSpPr>
            <a:spLocks noGrp="1"/>
          </p:cNvSpPr>
          <p:nvPr>
            <p:ph type="sldNum" sz="quarter" idx="4"/>
          </p:nvPr>
        </p:nvSpPr>
        <p:spPr/>
        <p:txBody>
          <a:bodyPr/>
          <a:lstStyle/>
          <a:p>
            <a:fld id="{395DEAD1-49DF-46A7-BC72-EE85A9CC6BAA}" type="slidenum">
              <a:rPr lang="zh-CN" altLang="en-US" smtClean="0"/>
              <a:pPr/>
              <a:t>10</a:t>
            </a:fld>
            <a:endParaRPr lang="zh-CN" altLang="en-US"/>
          </a:p>
        </p:txBody>
      </p:sp>
      <p:sp>
        <p:nvSpPr>
          <p:cNvPr id="3" name="左大括号 2"/>
          <p:cNvSpPr/>
          <p:nvPr/>
        </p:nvSpPr>
        <p:spPr bwMode="auto">
          <a:xfrm>
            <a:off x="357693" y="3883026"/>
            <a:ext cx="251907" cy="608292"/>
          </a:xfrm>
          <a:prstGeom prst="leftBrace">
            <a:avLst/>
          </a:prstGeom>
          <a:noFill/>
          <a:ln w="12700" cap="flat" cmpd="sng" algn="ctr">
            <a:solidFill>
              <a:schemeClr val="accent1"/>
            </a:solidFill>
            <a:prstDash val="solid"/>
            <a:round/>
            <a:headEnd type="none" w="med" len="med"/>
            <a:tailEnd type="none" w="med" len="med"/>
          </a:ln>
          <a:effectLst/>
        </p:spPr>
        <p:txBody>
          <a:bodyPr vert="horz" wrap="square" lIns="63500" tIns="25400" rIns="63500" bIns="254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800" b="1" i="0" u="none" strike="noStrike" cap="none" normalizeH="0" baseline="0" smtClean="0">
              <a:ln>
                <a:noFill/>
              </a:ln>
              <a:solidFill>
                <a:schemeClr val="accent2"/>
              </a:solidFill>
              <a:effectLst/>
              <a:latin typeface="Arial" charset="0"/>
              <a:ea typeface="宋体" charset="-122"/>
            </a:endParaRPr>
          </a:p>
        </p:txBody>
      </p:sp>
      <p:sp>
        <p:nvSpPr>
          <p:cNvPr id="4" name="矩形 3"/>
          <p:cNvSpPr/>
          <p:nvPr/>
        </p:nvSpPr>
        <p:spPr>
          <a:xfrm>
            <a:off x="1849063" y="3817908"/>
            <a:ext cx="1058303" cy="400110"/>
          </a:xfrm>
          <a:prstGeom prst="rect">
            <a:avLst/>
          </a:prstGeom>
        </p:spPr>
        <p:txBody>
          <a:bodyPr wrap="none">
            <a:spAutoFit/>
          </a:bodyPr>
          <a:lstStyle/>
          <a:p>
            <a:pPr>
              <a:spcBef>
                <a:spcPct val="30000"/>
              </a:spcBef>
              <a:buSzPct val="75000"/>
            </a:pPr>
            <a:r>
              <a:rPr lang="en-US" altLang="en-US" sz="2000" dirty="0" smtClean="0">
                <a:solidFill>
                  <a:schemeClr val="tx1"/>
                </a:solidFill>
                <a:ea typeface="黑体" panose="02010609060101010101" pitchFamily="49" charset="-122"/>
              </a:rPr>
              <a:t>PC</a:t>
            </a:r>
            <a:r>
              <a:rPr lang="zh-CN" altLang="en-US" sz="2000" dirty="0">
                <a:solidFill>
                  <a:schemeClr val="tx1"/>
                </a:solidFill>
                <a:ea typeface="黑体" panose="02010609060101010101" pitchFamily="49" charset="-122"/>
              </a:rPr>
              <a:t>增值</a:t>
            </a:r>
            <a:endParaRPr lang="en-US" altLang="zh-CN" sz="2000" dirty="0">
              <a:solidFill>
                <a:schemeClr val="tx1"/>
              </a:solidFill>
              <a:ea typeface="黑体" panose="02010609060101010101" pitchFamily="49" charset="-122"/>
            </a:endParaRPr>
          </a:p>
        </p:txBody>
      </p:sp>
      <p:sp>
        <p:nvSpPr>
          <p:cNvPr id="5" name="矩形 4"/>
          <p:cNvSpPr/>
          <p:nvPr/>
        </p:nvSpPr>
        <p:spPr>
          <a:xfrm>
            <a:off x="4883150" y="4191964"/>
            <a:ext cx="1991251" cy="400110"/>
          </a:xfrm>
          <a:prstGeom prst="rect">
            <a:avLst/>
          </a:prstGeom>
        </p:spPr>
        <p:txBody>
          <a:bodyPr wrap="none">
            <a:spAutoFit/>
          </a:bodyPr>
          <a:lstStyle/>
          <a:p>
            <a:pPr>
              <a:spcBef>
                <a:spcPct val="30000"/>
              </a:spcBef>
              <a:buSzPct val="75000"/>
            </a:pPr>
            <a:r>
              <a:rPr lang="zh-CN" altLang="en-US" sz="2000" dirty="0">
                <a:solidFill>
                  <a:schemeClr val="tx1"/>
                </a:solidFill>
                <a:ea typeface="黑体" panose="02010609060101010101" pitchFamily="49" charset="-122"/>
              </a:rPr>
              <a:t>同操作数的寻址</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69667">
                                            <p:txEl>
                                              <p:pRg st="0" end="0"/>
                                            </p:txEl>
                                          </p:spTgt>
                                        </p:tgtEl>
                                        <p:attrNameLst>
                                          <p:attrName>style.visibility</p:attrName>
                                        </p:attrNameLst>
                                      </p:cBhvr>
                                      <p:to>
                                        <p:strVal val="visible"/>
                                      </p:to>
                                    </p:set>
                                    <p:animEffect transition="in" filter="wipe(down)">
                                      <p:cBhvr>
                                        <p:cTn id="7" dur="500"/>
                                        <p:tgtEl>
                                          <p:spTgt spid="3696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69667">
                                            <p:txEl>
                                              <p:pRg st="1" end="1"/>
                                            </p:txEl>
                                          </p:spTgt>
                                        </p:tgtEl>
                                        <p:attrNameLst>
                                          <p:attrName>style.visibility</p:attrName>
                                        </p:attrNameLst>
                                      </p:cBhvr>
                                      <p:to>
                                        <p:strVal val="visible"/>
                                      </p:to>
                                    </p:set>
                                    <p:animEffect transition="in" filter="blinds(horizontal)">
                                      <p:cBhvr>
                                        <p:cTn id="12" dur="500"/>
                                        <p:tgtEl>
                                          <p:spTgt spid="3696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69667">
                                            <p:txEl>
                                              <p:pRg st="2" end="2"/>
                                            </p:txEl>
                                          </p:spTgt>
                                        </p:tgtEl>
                                        <p:attrNameLst>
                                          <p:attrName>style.visibility</p:attrName>
                                        </p:attrNameLst>
                                      </p:cBhvr>
                                      <p:to>
                                        <p:strVal val="visible"/>
                                      </p:to>
                                    </p:set>
                                    <p:animEffect transition="in" filter="blinds(horizontal)">
                                      <p:cBhvr>
                                        <p:cTn id="17" dur="500"/>
                                        <p:tgtEl>
                                          <p:spTgt spid="3696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69667">
                                            <p:txEl>
                                              <p:pRg st="3" end="3"/>
                                            </p:txEl>
                                          </p:spTgt>
                                        </p:tgtEl>
                                        <p:attrNameLst>
                                          <p:attrName>style.visibility</p:attrName>
                                        </p:attrNameLst>
                                      </p:cBhvr>
                                      <p:to>
                                        <p:strVal val="visible"/>
                                      </p:to>
                                    </p:set>
                                    <p:animEffect transition="in" filter="blinds(horizontal)">
                                      <p:cBhvr>
                                        <p:cTn id="22" dur="500"/>
                                        <p:tgtEl>
                                          <p:spTgt spid="36966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69667">
                                            <p:txEl>
                                              <p:pRg st="4" end="4"/>
                                            </p:txEl>
                                          </p:spTgt>
                                        </p:tgtEl>
                                        <p:attrNameLst>
                                          <p:attrName>style.visibility</p:attrName>
                                        </p:attrNameLst>
                                      </p:cBhvr>
                                      <p:to>
                                        <p:strVal val="visible"/>
                                      </p:to>
                                    </p:set>
                                    <p:animEffect transition="in" filter="blinds(horizontal)">
                                      <p:cBhvr>
                                        <p:cTn id="27" dur="500"/>
                                        <p:tgtEl>
                                          <p:spTgt spid="36966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69667">
                                            <p:txEl>
                                              <p:pRg st="5" end="5"/>
                                            </p:txEl>
                                          </p:spTgt>
                                        </p:tgtEl>
                                        <p:attrNameLst>
                                          <p:attrName>style.visibility</p:attrName>
                                        </p:attrNameLst>
                                      </p:cBhvr>
                                      <p:to>
                                        <p:strVal val="visible"/>
                                      </p:to>
                                    </p:set>
                                    <p:animEffect transition="in" filter="blinds(horizontal)">
                                      <p:cBhvr>
                                        <p:cTn id="32" dur="500"/>
                                        <p:tgtEl>
                                          <p:spTgt spid="36966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69667">
                                            <p:txEl>
                                              <p:pRg st="6" end="6"/>
                                            </p:txEl>
                                          </p:spTgt>
                                        </p:tgtEl>
                                        <p:attrNameLst>
                                          <p:attrName>style.visibility</p:attrName>
                                        </p:attrNameLst>
                                      </p:cBhvr>
                                      <p:to>
                                        <p:strVal val="visible"/>
                                      </p:to>
                                    </p:set>
                                    <p:animEffect transition="in" filter="blinds(horizontal)">
                                      <p:cBhvr>
                                        <p:cTn id="37" dur="500"/>
                                        <p:tgtEl>
                                          <p:spTgt spid="36966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69671"/>
                                        </p:tgtEl>
                                        <p:attrNameLst>
                                          <p:attrName>style.visibility</p:attrName>
                                        </p:attrNameLst>
                                      </p:cBhvr>
                                      <p:to>
                                        <p:strVal val="visible"/>
                                      </p:to>
                                    </p:set>
                                    <p:animEffect transition="in" filter="blinds(horizontal)">
                                      <p:cBhvr>
                                        <p:cTn id="42" dur="500"/>
                                        <p:tgtEl>
                                          <p:spTgt spid="369671"/>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69672"/>
                                        </p:tgtEl>
                                        <p:attrNameLst>
                                          <p:attrName>style.visibility</p:attrName>
                                        </p:attrNameLst>
                                      </p:cBhvr>
                                      <p:to>
                                        <p:strVal val="visible"/>
                                      </p:to>
                                    </p:set>
                                    <p:animEffect transition="in" filter="blinds(horizontal)">
                                      <p:cBhvr>
                                        <p:cTn id="47" dur="500"/>
                                        <p:tgtEl>
                                          <p:spTgt spid="369672"/>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369675">
                                            <p:txEl>
                                              <p:pRg st="0" end="0"/>
                                            </p:txEl>
                                          </p:spTgt>
                                        </p:tgtEl>
                                        <p:attrNameLst>
                                          <p:attrName>style.visibility</p:attrName>
                                        </p:attrNameLst>
                                      </p:cBhvr>
                                      <p:to>
                                        <p:strVal val="visible"/>
                                      </p:to>
                                    </p:set>
                                    <p:animEffect transition="in" filter="blinds(horizontal)">
                                      <p:cBhvr>
                                        <p:cTn id="52" dur="500"/>
                                        <p:tgtEl>
                                          <p:spTgt spid="369675">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369673"/>
                                        </p:tgtEl>
                                        <p:attrNameLst>
                                          <p:attrName>style.visibility</p:attrName>
                                        </p:attrNameLst>
                                      </p:cBhvr>
                                      <p:to>
                                        <p:strVal val="visible"/>
                                      </p:to>
                                    </p:set>
                                    <p:animEffect transition="in" filter="blinds(horizontal)">
                                      <p:cBhvr>
                                        <p:cTn id="57" dur="500"/>
                                        <p:tgtEl>
                                          <p:spTgt spid="369673"/>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369675">
                                            <p:txEl>
                                              <p:pRg st="1" end="1"/>
                                            </p:txEl>
                                          </p:spTgt>
                                        </p:tgtEl>
                                        <p:attrNameLst>
                                          <p:attrName>style.visibility</p:attrName>
                                        </p:attrNameLst>
                                      </p:cBhvr>
                                      <p:to>
                                        <p:strVal val="visible"/>
                                      </p:to>
                                    </p:set>
                                    <p:animEffect transition="in" filter="blinds(horizontal)">
                                      <p:cBhvr>
                                        <p:cTn id="62" dur="500"/>
                                        <p:tgtEl>
                                          <p:spTgt spid="369675">
                                            <p:txEl>
                                              <p:pRg st="1" end="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369674"/>
                                        </p:tgtEl>
                                        <p:attrNameLst>
                                          <p:attrName>style.visibility</p:attrName>
                                        </p:attrNameLst>
                                      </p:cBhvr>
                                      <p:to>
                                        <p:strVal val="visible"/>
                                      </p:to>
                                    </p:set>
                                    <p:animEffect transition="in" filter="blinds(horizontal)">
                                      <p:cBhvr>
                                        <p:cTn id="67" dur="500"/>
                                        <p:tgtEl>
                                          <p:spTgt spid="369674"/>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369675">
                                            <p:txEl>
                                              <p:pRg st="2" end="2"/>
                                            </p:txEl>
                                          </p:spTgt>
                                        </p:tgtEl>
                                        <p:attrNameLst>
                                          <p:attrName>style.visibility</p:attrName>
                                        </p:attrNameLst>
                                      </p:cBhvr>
                                      <p:to>
                                        <p:strVal val="visible"/>
                                      </p:to>
                                    </p:set>
                                    <p:animEffect transition="in" filter="blinds(horizontal)">
                                      <p:cBhvr>
                                        <p:cTn id="72" dur="500"/>
                                        <p:tgtEl>
                                          <p:spTgt spid="369675">
                                            <p:txEl>
                                              <p:pRg st="2" end="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369668">
                                            <p:txEl>
                                              <p:pRg st="0" end="0"/>
                                            </p:txEl>
                                          </p:spTgt>
                                        </p:tgtEl>
                                        <p:attrNameLst>
                                          <p:attrName>style.visibility</p:attrName>
                                        </p:attrNameLst>
                                      </p:cBhvr>
                                      <p:to>
                                        <p:strVal val="visible"/>
                                      </p:to>
                                    </p:set>
                                    <p:animEffect transition="in" filter="blinds(horizontal)">
                                      <p:cBhvr>
                                        <p:cTn id="77" dur="500"/>
                                        <p:tgtEl>
                                          <p:spTgt spid="369668">
                                            <p:txEl>
                                              <p:pRg st="0" end="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3"/>
                                        </p:tgtEl>
                                        <p:attrNameLst>
                                          <p:attrName>style.visibility</p:attrName>
                                        </p:attrNameLst>
                                      </p:cBhvr>
                                      <p:to>
                                        <p:strVal val="visible"/>
                                      </p:to>
                                    </p:set>
                                    <p:animEffect transition="in" filter="wipe(down)">
                                      <p:cBhvr>
                                        <p:cTn id="82" dur="500"/>
                                        <p:tgtEl>
                                          <p:spTgt spid="3"/>
                                        </p:tgtEl>
                                      </p:cBhvr>
                                    </p:animEffect>
                                  </p:childTnLst>
                                </p:cTn>
                              </p:par>
                            </p:childTnLst>
                          </p:cTn>
                        </p:par>
                        <p:par>
                          <p:cTn id="83" fill="hold">
                            <p:stCondLst>
                              <p:cond delay="500"/>
                            </p:stCondLst>
                            <p:childTnLst>
                              <p:par>
                                <p:cTn id="84" presetID="3" presetClass="entr" presetSubtype="10" fill="hold" nodeType="afterEffect">
                                  <p:stCondLst>
                                    <p:cond delay="0"/>
                                  </p:stCondLst>
                                  <p:childTnLst>
                                    <p:set>
                                      <p:cBhvr>
                                        <p:cTn id="85" dur="1" fill="hold">
                                          <p:stCondLst>
                                            <p:cond delay="0"/>
                                          </p:stCondLst>
                                        </p:cTn>
                                        <p:tgtEl>
                                          <p:spTgt spid="369668">
                                            <p:txEl>
                                              <p:pRg st="1" end="1"/>
                                            </p:txEl>
                                          </p:spTgt>
                                        </p:tgtEl>
                                        <p:attrNameLst>
                                          <p:attrName>style.visibility</p:attrName>
                                        </p:attrNameLst>
                                      </p:cBhvr>
                                      <p:to>
                                        <p:strVal val="visible"/>
                                      </p:to>
                                    </p:set>
                                    <p:animEffect transition="in" filter="blinds(horizontal)">
                                      <p:cBhvr>
                                        <p:cTn id="86" dur="500"/>
                                        <p:tgtEl>
                                          <p:spTgt spid="369668">
                                            <p:txEl>
                                              <p:pRg st="1" end="1"/>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3" presetClass="entr" presetSubtype="10" fill="hold" nodeType="clickEffect">
                                  <p:stCondLst>
                                    <p:cond delay="0"/>
                                  </p:stCondLst>
                                  <p:childTnLst>
                                    <p:set>
                                      <p:cBhvr>
                                        <p:cTn id="90" dur="1" fill="hold">
                                          <p:stCondLst>
                                            <p:cond delay="0"/>
                                          </p:stCondLst>
                                        </p:cTn>
                                        <p:tgtEl>
                                          <p:spTgt spid="369668">
                                            <p:txEl>
                                              <p:pRg st="2" end="2"/>
                                            </p:txEl>
                                          </p:spTgt>
                                        </p:tgtEl>
                                        <p:attrNameLst>
                                          <p:attrName>style.visibility</p:attrName>
                                        </p:attrNameLst>
                                      </p:cBhvr>
                                      <p:to>
                                        <p:strVal val="visible"/>
                                      </p:to>
                                    </p:set>
                                    <p:animEffect transition="in" filter="blinds(horizontal)">
                                      <p:cBhvr>
                                        <p:cTn id="91" dur="500"/>
                                        <p:tgtEl>
                                          <p:spTgt spid="369668">
                                            <p:txEl>
                                              <p:pRg st="2" end="2"/>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4" fill="hold" grpId="0" nodeType="clickEffect">
                                  <p:stCondLst>
                                    <p:cond delay="0"/>
                                  </p:stCondLst>
                                  <p:childTnLst>
                                    <p:set>
                                      <p:cBhvr>
                                        <p:cTn id="95" dur="1" fill="hold">
                                          <p:stCondLst>
                                            <p:cond delay="0"/>
                                          </p:stCondLst>
                                        </p:cTn>
                                        <p:tgtEl>
                                          <p:spTgt spid="4"/>
                                        </p:tgtEl>
                                        <p:attrNameLst>
                                          <p:attrName>style.visibility</p:attrName>
                                        </p:attrNameLst>
                                      </p:cBhvr>
                                      <p:to>
                                        <p:strVal val="visible"/>
                                      </p:to>
                                    </p:set>
                                    <p:animEffect transition="in" filter="wipe(down)">
                                      <p:cBhvr>
                                        <p:cTn id="96" dur="500"/>
                                        <p:tgtEl>
                                          <p:spTgt spid="4"/>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4" fill="hold" grpId="0" nodeType="clickEffect">
                                  <p:stCondLst>
                                    <p:cond delay="0"/>
                                  </p:stCondLst>
                                  <p:childTnLst>
                                    <p:set>
                                      <p:cBhvr>
                                        <p:cTn id="100" dur="1" fill="hold">
                                          <p:stCondLst>
                                            <p:cond delay="0"/>
                                          </p:stCondLst>
                                        </p:cTn>
                                        <p:tgtEl>
                                          <p:spTgt spid="5"/>
                                        </p:tgtEl>
                                        <p:attrNameLst>
                                          <p:attrName>style.visibility</p:attrName>
                                        </p:attrNameLst>
                                      </p:cBhvr>
                                      <p:to>
                                        <p:strVal val="visible"/>
                                      </p:to>
                                    </p:set>
                                    <p:animEffect transition="in" filter="wipe(down)">
                                      <p:cBhvr>
                                        <p:cTn id="101" dur="500"/>
                                        <p:tgtEl>
                                          <p:spTgt spid="5"/>
                                        </p:tgtEl>
                                      </p:cBhvr>
                                    </p:animEffect>
                                  </p:childTnLst>
                                </p:cTn>
                              </p:par>
                            </p:childTnLst>
                          </p:cTn>
                        </p:par>
                      </p:childTnLst>
                    </p:cTn>
                  </p:par>
                  <p:par>
                    <p:cTn id="102" fill="hold">
                      <p:stCondLst>
                        <p:cond delay="indefinite"/>
                      </p:stCondLst>
                      <p:childTnLst>
                        <p:par>
                          <p:cTn id="103" fill="hold">
                            <p:stCondLst>
                              <p:cond delay="0"/>
                            </p:stCondLst>
                            <p:childTnLst>
                              <p:par>
                                <p:cTn id="104" presetID="3" presetClass="entr" presetSubtype="10" fill="hold" nodeType="clickEffect">
                                  <p:stCondLst>
                                    <p:cond delay="0"/>
                                  </p:stCondLst>
                                  <p:childTnLst>
                                    <p:set>
                                      <p:cBhvr>
                                        <p:cTn id="105" dur="1" fill="hold">
                                          <p:stCondLst>
                                            <p:cond delay="0"/>
                                          </p:stCondLst>
                                        </p:cTn>
                                        <p:tgtEl>
                                          <p:spTgt spid="369668">
                                            <p:txEl>
                                              <p:pRg st="3" end="3"/>
                                            </p:txEl>
                                          </p:spTgt>
                                        </p:tgtEl>
                                        <p:attrNameLst>
                                          <p:attrName>style.visibility</p:attrName>
                                        </p:attrNameLst>
                                      </p:cBhvr>
                                      <p:to>
                                        <p:strVal val="visible"/>
                                      </p:to>
                                    </p:set>
                                    <p:animEffect transition="in" filter="blinds(horizontal)">
                                      <p:cBhvr>
                                        <p:cTn id="106" dur="500"/>
                                        <p:tgtEl>
                                          <p:spTgt spid="369668">
                                            <p:txEl>
                                              <p:pRg st="3" end="3"/>
                                            </p:txEl>
                                          </p:spTgt>
                                        </p:tgtEl>
                                      </p:cBhvr>
                                    </p:animEffect>
                                  </p:childTnLst>
                                </p:cTn>
                              </p:par>
                            </p:childTnLst>
                          </p:cTn>
                        </p:par>
                      </p:childTnLst>
                    </p:cTn>
                  </p:par>
                  <p:par>
                    <p:cTn id="107" fill="hold">
                      <p:stCondLst>
                        <p:cond delay="indefinite"/>
                      </p:stCondLst>
                      <p:childTnLst>
                        <p:par>
                          <p:cTn id="108" fill="hold">
                            <p:stCondLst>
                              <p:cond delay="0"/>
                            </p:stCondLst>
                            <p:childTnLst>
                              <p:par>
                                <p:cTn id="109" presetID="3" presetClass="entr" presetSubtype="10" fill="hold" nodeType="clickEffect">
                                  <p:stCondLst>
                                    <p:cond delay="0"/>
                                  </p:stCondLst>
                                  <p:childTnLst>
                                    <p:set>
                                      <p:cBhvr>
                                        <p:cTn id="110" dur="1" fill="hold">
                                          <p:stCondLst>
                                            <p:cond delay="0"/>
                                          </p:stCondLst>
                                        </p:cTn>
                                        <p:tgtEl>
                                          <p:spTgt spid="369668">
                                            <p:txEl>
                                              <p:pRg st="4" end="4"/>
                                            </p:txEl>
                                          </p:spTgt>
                                        </p:tgtEl>
                                        <p:attrNameLst>
                                          <p:attrName>style.visibility</p:attrName>
                                        </p:attrNameLst>
                                      </p:cBhvr>
                                      <p:to>
                                        <p:strVal val="visible"/>
                                      </p:to>
                                    </p:set>
                                    <p:animEffect transition="in" filter="blinds(horizontal)">
                                      <p:cBhvr>
                                        <p:cTn id="111" dur="500"/>
                                        <p:tgtEl>
                                          <p:spTgt spid="369668">
                                            <p:txEl>
                                              <p:pRg st="4" end="4"/>
                                            </p:txEl>
                                          </p:spTgt>
                                        </p:tgtEl>
                                      </p:cBhvr>
                                    </p:animEffect>
                                  </p:childTnLst>
                                </p:cTn>
                              </p:par>
                            </p:childTnLst>
                          </p:cTn>
                        </p:par>
                      </p:childTnLst>
                    </p:cTn>
                  </p:par>
                  <p:par>
                    <p:cTn id="112" fill="hold">
                      <p:stCondLst>
                        <p:cond delay="indefinite"/>
                      </p:stCondLst>
                      <p:childTnLst>
                        <p:par>
                          <p:cTn id="113" fill="hold">
                            <p:stCondLst>
                              <p:cond delay="0"/>
                            </p:stCondLst>
                            <p:childTnLst>
                              <p:par>
                                <p:cTn id="114" presetID="3" presetClass="entr" presetSubtype="10" fill="hold" nodeType="clickEffect">
                                  <p:stCondLst>
                                    <p:cond delay="0"/>
                                  </p:stCondLst>
                                  <p:childTnLst>
                                    <p:set>
                                      <p:cBhvr>
                                        <p:cTn id="115" dur="1" fill="hold">
                                          <p:stCondLst>
                                            <p:cond delay="0"/>
                                          </p:stCondLst>
                                        </p:cTn>
                                        <p:tgtEl>
                                          <p:spTgt spid="369668">
                                            <p:txEl>
                                              <p:pRg st="5" end="5"/>
                                            </p:txEl>
                                          </p:spTgt>
                                        </p:tgtEl>
                                        <p:attrNameLst>
                                          <p:attrName>style.visibility</p:attrName>
                                        </p:attrNameLst>
                                      </p:cBhvr>
                                      <p:to>
                                        <p:strVal val="visible"/>
                                      </p:to>
                                    </p:set>
                                    <p:animEffect transition="in" filter="blinds(horizontal)">
                                      <p:cBhvr>
                                        <p:cTn id="116" dur="500"/>
                                        <p:tgtEl>
                                          <p:spTgt spid="369668">
                                            <p:txEl>
                                              <p:pRg st="5" end="5"/>
                                            </p:txEl>
                                          </p:spTgt>
                                        </p:tgtEl>
                                      </p:cBhvr>
                                    </p:animEffect>
                                  </p:childTnLst>
                                </p:cTn>
                              </p:par>
                            </p:childTnLst>
                          </p:cTn>
                        </p:par>
                      </p:childTnLst>
                    </p:cTn>
                  </p:par>
                  <p:par>
                    <p:cTn id="117" fill="hold">
                      <p:stCondLst>
                        <p:cond delay="indefinite"/>
                      </p:stCondLst>
                      <p:childTnLst>
                        <p:par>
                          <p:cTn id="118" fill="hold">
                            <p:stCondLst>
                              <p:cond delay="0"/>
                            </p:stCondLst>
                            <p:childTnLst>
                              <p:par>
                                <p:cTn id="119" presetID="3" presetClass="entr" presetSubtype="10" fill="hold" grpId="0" nodeType="clickEffect">
                                  <p:stCondLst>
                                    <p:cond delay="0"/>
                                  </p:stCondLst>
                                  <p:childTnLst>
                                    <p:set>
                                      <p:cBhvr>
                                        <p:cTn id="120" dur="1" fill="hold">
                                          <p:stCondLst>
                                            <p:cond delay="0"/>
                                          </p:stCondLst>
                                        </p:cTn>
                                        <p:tgtEl>
                                          <p:spTgt spid="369669"/>
                                        </p:tgtEl>
                                        <p:attrNameLst>
                                          <p:attrName>style.visibility</p:attrName>
                                        </p:attrNameLst>
                                      </p:cBhvr>
                                      <p:to>
                                        <p:strVal val="visible"/>
                                      </p:to>
                                    </p:set>
                                    <p:animEffect transition="in" filter="blinds(horizontal)">
                                      <p:cBhvr>
                                        <p:cTn id="121" dur="500"/>
                                        <p:tgtEl>
                                          <p:spTgt spid="3696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669" grpId="0"/>
      <p:bldP spid="369671" grpId="0"/>
      <p:bldP spid="369672" grpId="0" animBg="1"/>
      <p:bldP spid="369673" grpId="0" animBg="1"/>
      <p:bldP spid="369674" grpId="0" animBg="1"/>
      <p:bldP spid="3" grpId="0" animBg="1"/>
      <p:bldP spid="4"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Grp="1" noChangeArrowheads="1"/>
          </p:cNvSpPr>
          <p:nvPr>
            <p:ph type="body" idx="1"/>
          </p:nvPr>
        </p:nvSpPr>
        <p:spPr>
          <a:xfrm>
            <a:off x="533400" y="550863"/>
            <a:ext cx="8310563" cy="6008687"/>
          </a:xfrm>
        </p:spPr>
        <p:txBody>
          <a:bodyPr/>
          <a:lstStyle/>
          <a:p>
            <a:pPr marL="342900" indent="-342900">
              <a:lnSpc>
                <a:spcPct val="115000"/>
              </a:lnSpc>
              <a:spcBef>
                <a:spcPct val="20000"/>
              </a:spcBef>
              <a:defRPr/>
            </a:pPr>
            <a:r>
              <a:rPr lang="zh-CN" altLang="en-US" dirty="0" smtClean="0">
                <a:latin typeface="Arial" panose="020B0604020202020204" pitchFamily="34" charset="0"/>
                <a:ea typeface="黑体" panose="02010609060101010101" pitchFamily="49" charset="-122"/>
              </a:rPr>
              <a:t>寻址方式的确定方法</a:t>
            </a:r>
          </a:p>
          <a:p>
            <a:pPr marL="342900" indent="-342900">
              <a:lnSpc>
                <a:spcPct val="115000"/>
              </a:lnSpc>
              <a:spcBef>
                <a:spcPct val="20000"/>
              </a:spcBef>
              <a:buFont typeface="Wingdings" panose="05000000000000000000" pitchFamily="2" charset="2"/>
              <a:buNone/>
              <a:defRPr/>
            </a:pPr>
            <a:r>
              <a:rPr lang="zh-CN" altLang="en-US" dirty="0" smtClean="0">
                <a:latin typeface="Arial" panose="020B0604020202020204" pitchFamily="34" charset="0"/>
                <a:ea typeface="黑体" panose="02010609060101010101" pitchFamily="49" charset="-122"/>
              </a:rPr>
              <a:t>   </a:t>
            </a:r>
            <a:r>
              <a:rPr lang="zh-CN" altLang="en-US" dirty="0" smtClean="0">
                <a:solidFill>
                  <a:srgbClr val="0000FF"/>
                </a:solidFill>
                <a:latin typeface="Arial" panose="020B0604020202020204" pitchFamily="34" charset="0"/>
                <a:ea typeface="黑体" panose="02010609060101010101" pitchFamily="49" charset="-122"/>
              </a:rPr>
              <a:t>（1）不设专门的寻址方式位（由操作码确定寻址方式）</a:t>
            </a:r>
          </a:p>
          <a:p>
            <a:pPr marL="742950" lvl="1" indent="-285750">
              <a:lnSpc>
                <a:spcPct val="115000"/>
              </a:lnSpc>
              <a:spcBef>
                <a:spcPct val="20000"/>
              </a:spcBef>
              <a:buFontTx/>
              <a:buNone/>
              <a:defRPr/>
            </a:pPr>
            <a:r>
              <a:rPr lang="zh-CN" altLang="en-US" sz="2000" dirty="0" smtClean="0">
                <a:solidFill>
                  <a:srgbClr val="A50021"/>
                </a:solidFill>
                <a:latin typeface="Arial" panose="020B0604020202020204" pitchFamily="34" charset="0"/>
                <a:ea typeface="黑体" panose="02010609060101010101" pitchFamily="49" charset="-122"/>
              </a:rPr>
              <a:t>    如：</a:t>
            </a:r>
            <a:r>
              <a:rPr lang="en-US" altLang="zh-CN" sz="2000" dirty="0" smtClean="0">
                <a:solidFill>
                  <a:srgbClr val="A50021"/>
                </a:solidFill>
                <a:latin typeface="Arial" panose="020B0604020202020204" pitchFamily="34" charset="0"/>
                <a:ea typeface="黑体" panose="02010609060101010101" pitchFamily="49" charset="-122"/>
              </a:rPr>
              <a:t>MIPS</a:t>
            </a:r>
            <a:r>
              <a:rPr lang="zh-CN" altLang="en-US" sz="2000" dirty="0" smtClean="0">
                <a:solidFill>
                  <a:srgbClr val="A50021"/>
                </a:solidFill>
                <a:latin typeface="Arial" panose="020B0604020202020204" pitchFamily="34" charset="0"/>
                <a:ea typeface="黑体" panose="02010609060101010101" pitchFamily="49" charset="-122"/>
              </a:rPr>
              <a:t>指令，一条指令中最多仅有一个主</a:t>
            </a:r>
            <a:r>
              <a:rPr lang="en-US" altLang="zh-CN" sz="2000" dirty="0" smtClean="0">
                <a:solidFill>
                  <a:srgbClr val="A50021"/>
                </a:solidFill>
                <a:latin typeface="Arial" panose="020B0604020202020204" pitchFamily="34" charset="0"/>
                <a:ea typeface="黑体" panose="02010609060101010101" pitchFamily="49" charset="-122"/>
              </a:rPr>
              <a:t>(</a:t>
            </a:r>
            <a:r>
              <a:rPr lang="zh-CN" altLang="en-US" sz="2000" dirty="0" smtClean="0">
                <a:solidFill>
                  <a:srgbClr val="A50021"/>
                </a:solidFill>
                <a:latin typeface="Arial" panose="020B0604020202020204" pitchFamily="34" charset="0"/>
                <a:ea typeface="黑体" panose="02010609060101010101" pitchFamily="49" charset="-122"/>
              </a:rPr>
              <a:t>虚</a:t>
            </a:r>
            <a:r>
              <a:rPr lang="en-US" altLang="zh-CN" sz="2000" dirty="0" smtClean="0">
                <a:solidFill>
                  <a:srgbClr val="A50021"/>
                </a:solidFill>
                <a:latin typeface="Arial" panose="020B0604020202020204" pitchFamily="34" charset="0"/>
                <a:ea typeface="黑体" panose="02010609060101010101" pitchFamily="49" charset="-122"/>
              </a:rPr>
              <a:t>)</a:t>
            </a:r>
            <a:r>
              <a:rPr lang="zh-CN" altLang="en-US" sz="2000" dirty="0" smtClean="0">
                <a:solidFill>
                  <a:srgbClr val="A50021"/>
                </a:solidFill>
                <a:latin typeface="Arial" panose="020B0604020202020204" pitchFamily="34" charset="0"/>
                <a:ea typeface="黑体" panose="02010609060101010101" pitchFamily="49" charset="-122"/>
              </a:rPr>
              <a:t>存地址，且仅有一到两种寻址方式，</a:t>
            </a:r>
            <a:r>
              <a:rPr lang="en-US" altLang="zh-CN" sz="2000" dirty="0" smtClean="0">
                <a:solidFill>
                  <a:srgbClr val="A50021"/>
                </a:solidFill>
                <a:latin typeface="Arial" panose="020B0604020202020204" pitchFamily="34" charset="0"/>
                <a:ea typeface="黑体" panose="02010609060101010101" pitchFamily="49" charset="-122"/>
              </a:rPr>
              <a:t>Load/store</a:t>
            </a:r>
            <a:r>
              <a:rPr lang="zh-CN" altLang="en-US" sz="2000" dirty="0" smtClean="0">
                <a:solidFill>
                  <a:srgbClr val="A50021"/>
                </a:solidFill>
                <a:latin typeface="Arial" panose="020B0604020202020204" pitchFamily="34" charset="0"/>
                <a:ea typeface="黑体" panose="02010609060101010101" pitchFamily="49" charset="-122"/>
              </a:rPr>
              <a:t>型机器指令属于这种情况。</a:t>
            </a:r>
          </a:p>
          <a:p>
            <a:pPr marL="342900" indent="-342900">
              <a:lnSpc>
                <a:spcPct val="115000"/>
              </a:lnSpc>
              <a:spcBef>
                <a:spcPct val="20000"/>
              </a:spcBef>
              <a:buFont typeface="Wingdings" panose="05000000000000000000" pitchFamily="2" charset="2"/>
              <a:buNone/>
              <a:defRPr/>
            </a:pPr>
            <a:r>
              <a:rPr lang="zh-CN" altLang="en-US" dirty="0" smtClean="0">
                <a:solidFill>
                  <a:srgbClr val="0000FF"/>
                </a:solidFill>
                <a:latin typeface="Arial" panose="020B0604020202020204" pitchFamily="34" charset="0"/>
                <a:ea typeface="黑体" panose="02010609060101010101" pitchFamily="49" charset="-122"/>
              </a:rPr>
              <a:t>   （2）在指令中设置专门的寻址方式位</a:t>
            </a:r>
          </a:p>
          <a:p>
            <a:pPr marL="742950" lvl="1" indent="-285750">
              <a:lnSpc>
                <a:spcPct val="115000"/>
              </a:lnSpc>
              <a:spcBef>
                <a:spcPct val="20000"/>
              </a:spcBef>
              <a:buFontTx/>
              <a:buNone/>
              <a:defRPr/>
            </a:pPr>
            <a:r>
              <a:rPr lang="zh-CN" altLang="en-US" sz="2000" dirty="0" smtClean="0">
                <a:solidFill>
                  <a:srgbClr val="A50021"/>
                </a:solidFill>
                <a:latin typeface="Arial" panose="020B0604020202020204" pitchFamily="34" charset="0"/>
                <a:ea typeface="黑体" panose="02010609060101010101" pitchFamily="49" charset="-122"/>
              </a:rPr>
              <a:t>    如：</a:t>
            </a:r>
            <a:r>
              <a:rPr lang="en-US" altLang="zh-CN" sz="2000" dirty="0" smtClean="0">
                <a:solidFill>
                  <a:srgbClr val="A50021"/>
                </a:solidFill>
                <a:latin typeface="Arial" panose="020B0604020202020204" pitchFamily="34" charset="0"/>
                <a:ea typeface="黑体" panose="02010609060101010101" pitchFamily="49" charset="-122"/>
              </a:rPr>
              <a:t>X86</a:t>
            </a:r>
            <a:r>
              <a:rPr lang="zh-CN" altLang="en-US" sz="2000" dirty="0" smtClean="0">
                <a:solidFill>
                  <a:srgbClr val="A50021"/>
                </a:solidFill>
                <a:latin typeface="Arial" panose="020B0604020202020204" pitchFamily="34" charset="0"/>
                <a:ea typeface="黑体" panose="02010609060101010101" pitchFamily="49" charset="-122"/>
              </a:rPr>
              <a:t>指令，一条指令中有多个操作数，且寻址方式各不相同，需要各自说明寻址方式，因此每个操作数有专门的寻址方式位。</a:t>
            </a:r>
            <a:endParaRPr lang="zh-CN" altLang="en-US" sz="2000" dirty="0" smtClean="0">
              <a:solidFill>
                <a:srgbClr val="0000FF"/>
              </a:solidFill>
              <a:latin typeface="Arial" panose="020B0604020202020204" pitchFamily="34" charset="0"/>
              <a:ea typeface="黑体" panose="02010609060101010101" pitchFamily="49" charset="-122"/>
            </a:endParaRPr>
          </a:p>
          <a:p>
            <a:pPr marL="342900" indent="-342900">
              <a:lnSpc>
                <a:spcPct val="115000"/>
              </a:lnSpc>
              <a:spcBef>
                <a:spcPct val="20000"/>
              </a:spcBef>
              <a:defRPr/>
            </a:pPr>
            <a:r>
              <a:rPr lang="zh-CN" altLang="en-US" dirty="0" smtClean="0">
                <a:latin typeface="Arial" panose="020B0604020202020204" pitchFamily="34" charset="0"/>
                <a:ea typeface="黑体" panose="02010609060101010101" pitchFamily="49" charset="-122"/>
              </a:rPr>
              <a:t>有效地址的含义</a:t>
            </a:r>
          </a:p>
          <a:p>
            <a:pPr marL="342900" indent="-342900">
              <a:lnSpc>
                <a:spcPct val="115000"/>
              </a:lnSpc>
              <a:spcBef>
                <a:spcPct val="20000"/>
              </a:spcBef>
              <a:buFont typeface="Monotype Sorts" pitchFamily="2" charset="2"/>
              <a:buChar char=" "/>
              <a:defRPr/>
            </a:pPr>
            <a:r>
              <a:rPr lang="zh-CN" altLang="en-US" dirty="0" smtClean="0">
                <a:solidFill>
                  <a:srgbClr val="0000FF"/>
                </a:solidFill>
                <a:latin typeface="Arial" panose="020B0604020202020204" pitchFamily="34" charset="0"/>
                <a:ea typeface="黑体" panose="02010609060101010101" pitchFamily="49" charset="-122"/>
              </a:rPr>
              <a:t>有效地址是指操作数所在存储单元的地址（可能是逻辑地址或物理地址），它可通过指令的寻址方式和地址码计算得到。</a:t>
            </a:r>
          </a:p>
          <a:p>
            <a:pPr marL="342900" indent="-342900">
              <a:lnSpc>
                <a:spcPct val="115000"/>
              </a:lnSpc>
              <a:spcBef>
                <a:spcPct val="20000"/>
              </a:spcBef>
              <a:defRPr/>
            </a:pPr>
            <a:r>
              <a:rPr lang="zh-CN" altLang="en-US" dirty="0" smtClean="0">
                <a:latin typeface="Arial" panose="020B0604020202020204" pitchFamily="34" charset="0"/>
                <a:ea typeface="黑体" panose="02010609060101010101" pitchFamily="49" charset="-122"/>
              </a:rPr>
              <a:t>基本寻址方式</a:t>
            </a:r>
          </a:p>
          <a:p>
            <a:pPr marL="342900" indent="-342900">
              <a:lnSpc>
                <a:spcPct val="115000"/>
              </a:lnSpc>
              <a:spcBef>
                <a:spcPct val="20000"/>
              </a:spcBef>
              <a:buFont typeface="Wingdings" panose="05000000000000000000" pitchFamily="2" charset="2"/>
              <a:buNone/>
              <a:defRPr/>
            </a:pPr>
            <a:r>
              <a:rPr lang="zh-CN" altLang="en-US" dirty="0" smtClean="0">
                <a:latin typeface="Arial" panose="020B0604020202020204" pitchFamily="34" charset="0"/>
                <a:ea typeface="黑体" panose="02010609060101010101" pitchFamily="49" charset="-122"/>
              </a:rPr>
              <a:t>    </a:t>
            </a:r>
            <a:r>
              <a:rPr lang="zh-CN" altLang="en-US" dirty="0" smtClean="0">
                <a:solidFill>
                  <a:srgbClr val="0000FF"/>
                </a:solidFill>
                <a:latin typeface="Arial" panose="020B0604020202020204" pitchFamily="34" charset="0"/>
                <a:ea typeface="黑体" panose="02010609060101010101" pitchFamily="49" charset="-122"/>
              </a:rPr>
              <a:t>立即 / 直接 / 间接 / 寄存器 / 寄存器间接 / 偏移 / 堆栈</a:t>
            </a:r>
          </a:p>
          <a:p>
            <a:pPr marL="0" indent="0">
              <a:lnSpc>
                <a:spcPct val="115000"/>
              </a:lnSpc>
              <a:spcBef>
                <a:spcPct val="20000"/>
              </a:spcBef>
              <a:buFont typeface="Wingdings" panose="05000000000000000000" pitchFamily="2" charset="2"/>
              <a:buNone/>
              <a:defRPr/>
            </a:pPr>
            <a:endParaRPr lang="zh-CN" altLang="en-US" dirty="0" smtClean="0">
              <a:solidFill>
                <a:schemeClr val="accent2"/>
              </a:solidFill>
              <a:latin typeface="Arial" panose="020B0604020202020204" pitchFamily="34" charset="0"/>
              <a:ea typeface="黑体" panose="02010609060101010101" pitchFamily="49" charset="-122"/>
              <a:hlinkClick r:id="" action="ppaction://hlinkshowjump?jump=nextslide"/>
            </a:endParaRPr>
          </a:p>
        </p:txBody>
      </p:sp>
      <p:sp>
        <p:nvSpPr>
          <p:cNvPr id="2" name="灯片编号占位符 1"/>
          <p:cNvSpPr>
            <a:spLocks noGrp="1"/>
          </p:cNvSpPr>
          <p:nvPr>
            <p:ph type="sldNum" sz="quarter" idx="4"/>
          </p:nvPr>
        </p:nvSpPr>
        <p:spPr/>
        <p:txBody>
          <a:bodyPr/>
          <a:lstStyle/>
          <a:p>
            <a:fld id="{395DEAD1-49DF-46A7-BC72-EE85A9CC6BAA}" type="slidenum">
              <a:rPr lang="zh-CN" altLang="en-US" smtClean="0"/>
              <a:pPr/>
              <a:t>11</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70690">
                                            <p:txEl>
                                              <p:pRg st="0" end="0"/>
                                            </p:txEl>
                                          </p:spTgt>
                                        </p:tgtEl>
                                        <p:attrNameLst>
                                          <p:attrName>style.visibility</p:attrName>
                                        </p:attrNameLst>
                                      </p:cBhvr>
                                      <p:to>
                                        <p:strVal val="visible"/>
                                      </p:to>
                                    </p:set>
                                    <p:animEffect transition="in" filter="wipe(down)">
                                      <p:cBhvr>
                                        <p:cTn id="7" dur="500"/>
                                        <p:tgtEl>
                                          <p:spTgt spid="37069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70690">
                                            <p:txEl>
                                              <p:pRg st="1" end="1"/>
                                            </p:txEl>
                                          </p:spTgt>
                                        </p:tgtEl>
                                        <p:attrNameLst>
                                          <p:attrName>style.visibility</p:attrName>
                                        </p:attrNameLst>
                                      </p:cBhvr>
                                      <p:to>
                                        <p:strVal val="visible"/>
                                      </p:to>
                                    </p:set>
                                    <p:animEffect transition="in" filter="blinds(horizontal)">
                                      <p:cBhvr>
                                        <p:cTn id="12" dur="500"/>
                                        <p:tgtEl>
                                          <p:spTgt spid="37069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70690">
                                            <p:txEl>
                                              <p:pRg st="2" end="2"/>
                                            </p:txEl>
                                          </p:spTgt>
                                        </p:tgtEl>
                                        <p:attrNameLst>
                                          <p:attrName>style.visibility</p:attrName>
                                        </p:attrNameLst>
                                      </p:cBhvr>
                                      <p:to>
                                        <p:strVal val="visible"/>
                                      </p:to>
                                    </p:set>
                                    <p:animEffect transition="in" filter="blinds(horizontal)">
                                      <p:cBhvr>
                                        <p:cTn id="17" dur="500"/>
                                        <p:tgtEl>
                                          <p:spTgt spid="37069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70690">
                                            <p:txEl>
                                              <p:pRg st="3" end="3"/>
                                            </p:txEl>
                                          </p:spTgt>
                                        </p:tgtEl>
                                        <p:attrNameLst>
                                          <p:attrName>style.visibility</p:attrName>
                                        </p:attrNameLst>
                                      </p:cBhvr>
                                      <p:to>
                                        <p:strVal val="visible"/>
                                      </p:to>
                                    </p:set>
                                    <p:animEffect transition="in" filter="blinds(horizontal)">
                                      <p:cBhvr>
                                        <p:cTn id="22" dur="500"/>
                                        <p:tgtEl>
                                          <p:spTgt spid="37069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70690">
                                            <p:txEl>
                                              <p:pRg st="4" end="4"/>
                                            </p:txEl>
                                          </p:spTgt>
                                        </p:tgtEl>
                                        <p:attrNameLst>
                                          <p:attrName>style.visibility</p:attrName>
                                        </p:attrNameLst>
                                      </p:cBhvr>
                                      <p:to>
                                        <p:strVal val="visible"/>
                                      </p:to>
                                    </p:set>
                                    <p:animEffect transition="in" filter="blinds(horizontal)">
                                      <p:cBhvr>
                                        <p:cTn id="27" dur="500"/>
                                        <p:tgtEl>
                                          <p:spTgt spid="370690">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370690">
                                            <p:txEl>
                                              <p:pRg st="5" end="5"/>
                                            </p:txEl>
                                          </p:spTgt>
                                        </p:tgtEl>
                                        <p:attrNameLst>
                                          <p:attrName>style.visibility</p:attrName>
                                        </p:attrNameLst>
                                      </p:cBhvr>
                                      <p:to>
                                        <p:strVal val="visible"/>
                                      </p:to>
                                    </p:set>
                                    <p:animEffect transition="in" filter="wipe(down)">
                                      <p:cBhvr>
                                        <p:cTn id="32" dur="500"/>
                                        <p:tgtEl>
                                          <p:spTgt spid="370690">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370690">
                                            <p:txEl>
                                              <p:pRg st="6" end="6"/>
                                            </p:txEl>
                                          </p:spTgt>
                                        </p:tgtEl>
                                        <p:attrNameLst>
                                          <p:attrName>style.visibility</p:attrName>
                                        </p:attrNameLst>
                                      </p:cBhvr>
                                      <p:to>
                                        <p:strVal val="visible"/>
                                      </p:to>
                                    </p:set>
                                    <p:animEffect transition="in" filter="blinds(horizontal)">
                                      <p:cBhvr>
                                        <p:cTn id="37" dur="500"/>
                                        <p:tgtEl>
                                          <p:spTgt spid="370690">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nodeType="clickEffect">
                                  <p:stCondLst>
                                    <p:cond delay="0"/>
                                  </p:stCondLst>
                                  <p:childTnLst>
                                    <p:set>
                                      <p:cBhvr>
                                        <p:cTn id="41" dur="1" fill="hold">
                                          <p:stCondLst>
                                            <p:cond delay="0"/>
                                          </p:stCondLst>
                                        </p:cTn>
                                        <p:tgtEl>
                                          <p:spTgt spid="370690">
                                            <p:txEl>
                                              <p:pRg st="7" end="7"/>
                                            </p:txEl>
                                          </p:spTgt>
                                        </p:tgtEl>
                                        <p:attrNameLst>
                                          <p:attrName>style.visibility</p:attrName>
                                        </p:attrNameLst>
                                      </p:cBhvr>
                                      <p:to>
                                        <p:strVal val="visible"/>
                                      </p:to>
                                    </p:set>
                                    <p:animEffect transition="in" filter="wipe(down)">
                                      <p:cBhvr>
                                        <p:cTn id="42" dur="500"/>
                                        <p:tgtEl>
                                          <p:spTgt spid="370690">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370690">
                                            <p:txEl>
                                              <p:pRg st="8" end="8"/>
                                            </p:txEl>
                                          </p:spTgt>
                                        </p:tgtEl>
                                        <p:attrNameLst>
                                          <p:attrName>style.visibility</p:attrName>
                                        </p:attrNameLst>
                                      </p:cBhvr>
                                      <p:to>
                                        <p:strVal val="visible"/>
                                      </p:to>
                                    </p:set>
                                    <p:animEffect transition="in" filter="blinds(horizontal)">
                                      <p:cBhvr>
                                        <p:cTn id="47" dur="500"/>
                                        <p:tgtEl>
                                          <p:spTgt spid="37069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711200" y="82550"/>
            <a:ext cx="4700588" cy="368300"/>
          </a:xfrm>
          <a:noFill/>
        </p:spPr>
        <p:txBody>
          <a:bodyPr anchor="ctr"/>
          <a:lstStyle/>
          <a:p>
            <a:r>
              <a:rPr lang="zh-CN" altLang="en-US" smtClean="0">
                <a:ea typeface="宋体" panose="02010600030101010101" pitchFamily="2" charset="-122"/>
              </a:rPr>
              <a:t>基本寻址方式的算法和优缺点</a:t>
            </a:r>
          </a:p>
        </p:txBody>
      </p:sp>
      <p:sp>
        <p:nvSpPr>
          <p:cNvPr id="371715" name="Rectangle 3"/>
          <p:cNvSpPr>
            <a:spLocks noGrp="1" noChangeArrowheads="1"/>
          </p:cNvSpPr>
          <p:nvPr>
            <p:ph type="body" idx="1"/>
          </p:nvPr>
        </p:nvSpPr>
        <p:spPr>
          <a:xfrm>
            <a:off x="604838" y="1335088"/>
            <a:ext cx="8158162" cy="4700587"/>
          </a:xfrm>
          <a:noFill/>
        </p:spPr>
        <p:txBody>
          <a:bodyPr/>
          <a:lstStyle/>
          <a:p>
            <a:pPr marL="342900" indent="-342900">
              <a:lnSpc>
                <a:spcPct val="120000"/>
              </a:lnSpc>
              <a:buFont typeface="Wingdings" panose="05000000000000000000" pitchFamily="2" charset="2"/>
              <a:buNone/>
            </a:pPr>
            <a:r>
              <a:rPr lang="zh-CN" altLang="en-US" sz="1800" smtClean="0">
                <a:solidFill>
                  <a:srgbClr val="0000FF"/>
                </a:solidFill>
                <a:latin typeface="Arial" panose="020B0604020202020204" pitchFamily="34" charset="0"/>
                <a:ea typeface="黑体" panose="02010609060101010101" pitchFamily="49" charset="-122"/>
              </a:rPr>
              <a:t>方式	     算法	            主要优点	                      主要缺点</a:t>
            </a:r>
          </a:p>
          <a:p>
            <a:pPr marL="342900" indent="-342900">
              <a:lnSpc>
                <a:spcPct val="120000"/>
              </a:lnSpc>
              <a:buFont typeface="Wingdings" panose="05000000000000000000" pitchFamily="2" charset="2"/>
              <a:buNone/>
            </a:pPr>
            <a:r>
              <a:rPr lang="zh-CN" altLang="en-US" sz="1800" smtClean="0">
                <a:latin typeface="Arial" panose="020B0604020202020204" pitchFamily="34" charset="0"/>
                <a:ea typeface="黑体" panose="02010609060101010101" pitchFamily="49" charset="-122"/>
              </a:rPr>
              <a:t>立即	   操作数=</a:t>
            </a:r>
            <a:r>
              <a:rPr lang="en-US" altLang="en-US" sz="1800" smtClean="0">
                <a:latin typeface="Arial" panose="020B0604020202020204" pitchFamily="34" charset="0"/>
                <a:ea typeface="黑体" panose="02010609060101010101" pitchFamily="49" charset="-122"/>
              </a:rPr>
              <a:t>A      </a:t>
            </a:r>
            <a:r>
              <a:rPr lang="en-US" altLang="zh-CN" sz="1800" smtClean="0">
                <a:latin typeface="Arial" panose="020B0604020202020204" pitchFamily="34" charset="0"/>
                <a:ea typeface="黑体" panose="02010609060101010101" pitchFamily="49" charset="-122"/>
              </a:rPr>
              <a:t>   </a:t>
            </a:r>
            <a:r>
              <a:rPr lang="zh-CN" altLang="en-US" sz="1800" smtClean="0">
                <a:latin typeface="Arial" panose="020B0604020202020204" pitchFamily="34" charset="0"/>
                <a:ea typeface="黑体" panose="02010609060101010101" pitchFamily="49" charset="-122"/>
              </a:rPr>
              <a:t>指令执行速度快            操作数幅值有限</a:t>
            </a:r>
          </a:p>
          <a:p>
            <a:pPr marL="342900" indent="-342900">
              <a:lnSpc>
                <a:spcPct val="120000"/>
              </a:lnSpc>
              <a:buFont typeface="Wingdings" panose="05000000000000000000" pitchFamily="2" charset="2"/>
              <a:buNone/>
            </a:pPr>
            <a:r>
              <a:rPr lang="zh-CN" altLang="en-US" sz="1800" smtClean="0">
                <a:latin typeface="Arial" panose="020B0604020202020204" pitchFamily="34" charset="0"/>
                <a:ea typeface="黑体" panose="02010609060101010101" pitchFamily="49" charset="-122"/>
              </a:rPr>
              <a:t>直接          </a:t>
            </a:r>
            <a:r>
              <a:rPr lang="en-US" altLang="en-US" sz="1800" smtClean="0">
                <a:latin typeface="Arial" panose="020B0604020202020204" pitchFamily="34" charset="0"/>
                <a:ea typeface="黑体" panose="02010609060101010101" pitchFamily="49" charset="-122"/>
              </a:rPr>
              <a:t>EA=A                </a:t>
            </a:r>
            <a:r>
              <a:rPr lang="en-US" altLang="zh-CN" sz="1800" smtClean="0">
                <a:latin typeface="Arial" panose="020B0604020202020204" pitchFamily="34" charset="0"/>
                <a:ea typeface="黑体" panose="02010609060101010101" pitchFamily="49" charset="-122"/>
              </a:rPr>
              <a:t>有效</a:t>
            </a:r>
            <a:r>
              <a:rPr lang="zh-CN" altLang="en-US" sz="1800" smtClean="0">
                <a:latin typeface="Arial" panose="020B0604020202020204" pitchFamily="34" charset="0"/>
                <a:ea typeface="黑体" panose="02010609060101010101" pitchFamily="49" charset="-122"/>
              </a:rPr>
              <a:t>地址计算简单        地址范围有限</a:t>
            </a:r>
          </a:p>
          <a:p>
            <a:pPr marL="342900" indent="-342900">
              <a:lnSpc>
                <a:spcPct val="120000"/>
              </a:lnSpc>
              <a:buFont typeface="Wingdings" panose="05000000000000000000" pitchFamily="2" charset="2"/>
              <a:buNone/>
            </a:pPr>
            <a:r>
              <a:rPr lang="zh-CN" altLang="en-US" sz="1800" smtClean="0">
                <a:latin typeface="Arial" panose="020B0604020202020204" pitchFamily="34" charset="0"/>
                <a:ea typeface="黑体" panose="02010609060101010101" pitchFamily="49" charset="-122"/>
              </a:rPr>
              <a:t>间接          </a:t>
            </a:r>
            <a:r>
              <a:rPr lang="en-US" altLang="en-US" sz="1800" smtClean="0">
                <a:latin typeface="Arial" panose="020B0604020202020204" pitchFamily="34" charset="0"/>
                <a:ea typeface="黑体" panose="02010609060101010101" pitchFamily="49" charset="-122"/>
              </a:rPr>
              <a:t>EA=</a:t>
            </a:r>
            <a:r>
              <a:rPr lang="en-US" altLang="zh-CN" sz="1800" smtClean="0">
                <a:latin typeface="Arial" panose="020B0604020202020204" pitchFamily="34" charset="0"/>
                <a:ea typeface="黑体" panose="02010609060101010101" pitchFamily="49" charset="-122"/>
              </a:rPr>
              <a:t>(A)              </a:t>
            </a:r>
            <a:r>
              <a:rPr lang="zh-CN" altLang="en-US" sz="1800" smtClean="0">
                <a:latin typeface="Arial" panose="020B0604020202020204" pitchFamily="34" charset="0"/>
                <a:ea typeface="黑体" panose="02010609060101010101" pitchFamily="49" charset="-122"/>
              </a:rPr>
              <a:t>有效地址范围大           多次存储器访问</a:t>
            </a:r>
          </a:p>
          <a:p>
            <a:pPr marL="342900" indent="-342900">
              <a:lnSpc>
                <a:spcPct val="120000"/>
              </a:lnSpc>
              <a:buFont typeface="Wingdings" panose="05000000000000000000" pitchFamily="2" charset="2"/>
              <a:buNone/>
            </a:pPr>
            <a:r>
              <a:rPr lang="zh-CN" altLang="en-US" sz="1800" smtClean="0">
                <a:latin typeface="Arial" panose="020B0604020202020204" pitchFamily="34" charset="0"/>
                <a:ea typeface="黑体" panose="02010609060101010101" pitchFamily="49" charset="-122"/>
              </a:rPr>
              <a:t>寄存器      操作数</a:t>
            </a:r>
            <a:r>
              <a:rPr lang="en-US" altLang="en-US" sz="1800" smtClean="0">
                <a:latin typeface="Arial" panose="020B0604020202020204" pitchFamily="34" charset="0"/>
                <a:ea typeface="黑体" panose="02010609060101010101" pitchFamily="49" charset="-122"/>
              </a:rPr>
              <a:t>=</a:t>
            </a:r>
            <a:r>
              <a:rPr lang="en-US" altLang="zh-CN" sz="1800" smtClean="0">
                <a:latin typeface="Arial" panose="020B0604020202020204" pitchFamily="34" charset="0"/>
                <a:ea typeface="黑体" panose="02010609060101010101" pitchFamily="49" charset="-122"/>
              </a:rPr>
              <a:t>(</a:t>
            </a:r>
            <a:r>
              <a:rPr lang="en-US" altLang="en-US" sz="1800" smtClean="0">
                <a:latin typeface="Arial" panose="020B0604020202020204" pitchFamily="34" charset="0"/>
                <a:ea typeface="黑体" panose="02010609060101010101" pitchFamily="49" charset="-122"/>
              </a:rPr>
              <a:t>R</a:t>
            </a:r>
            <a:r>
              <a:rPr lang="en-US" altLang="zh-CN" sz="1800" smtClean="0">
                <a:latin typeface="Arial" panose="020B0604020202020204" pitchFamily="34" charset="0"/>
                <a:ea typeface="黑体" panose="02010609060101010101" pitchFamily="49" charset="-122"/>
              </a:rPr>
              <a:t>)</a:t>
            </a:r>
            <a:r>
              <a:rPr lang="en-US" altLang="en-US" sz="1800" smtClean="0">
                <a:latin typeface="Arial" panose="020B0604020202020204" pitchFamily="34" charset="0"/>
                <a:ea typeface="黑体" panose="02010609060101010101" pitchFamily="49" charset="-122"/>
              </a:rPr>
              <a:t>        </a:t>
            </a:r>
            <a:r>
              <a:rPr lang="en-US" altLang="zh-CN" sz="1800" smtClean="0">
                <a:latin typeface="Arial" panose="020B0604020202020204" pitchFamily="34" charset="0"/>
                <a:ea typeface="黑体" panose="02010609060101010101" pitchFamily="49" charset="-122"/>
              </a:rPr>
              <a:t>指令</a:t>
            </a:r>
            <a:r>
              <a:rPr lang="zh-CN" altLang="en-US" sz="1800" smtClean="0">
                <a:latin typeface="Arial" panose="020B0604020202020204" pitchFamily="34" charset="0"/>
                <a:ea typeface="黑体" panose="02010609060101010101" pitchFamily="49" charset="-122"/>
              </a:rPr>
              <a:t>执行快，指令短     地址范围有限 </a:t>
            </a:r>
          </a:p>
          <a:p>
            <a:pPr marL="342900" indent="-342900">
              <a:lnSpc>
                <a:spcPct val="120000"/>
              </a:lnSpc>
              <a:buFont typeface="Wingdings" panose="05000000000000000000" pitchFamily="2" charset="2"/>
              <a:buNone/>
            </a:pPr>
            <a:r>
              <a:rPr lang="zh-CN" altLang="en-US" sz="1800" smtClean="0">
                <a:latin typeface="Arial" panose="020B0604020202020204" pitchFamily="34" charset="0"/>
                <a:ea typeface="黑体" panose="02010609060101010101" pitchFamily="49" charset="-122"/>
              </a:rPr>
              <a:t>寄存器间接   </a:t>
            </a:r>
            <a:r>
              <a:rPr lang="en-US" altLang="en-US" sz="1800" smtClean="0">
                <a:latin typeface="Arial" panose="020B0604020202020204" pitchFamily="34" charset="0"/>
                <a:ea typeface="黑体" panose="02010609060101010101" pitchFamily="49" charset="-122"/>
              </a:rPr>
              <a:t>EA=</a:t>
            </a:r>
            <a:r>
              <a:rPr lang="en-US" altLang="zh-CN" sz="1800" smtClean="0">
                <a:latin typeface="Arial" panose="020B0604020202020204" pitchFamily="34" charset="0"/>
                <a:ea typeface="黑体" panose="02010609060101010101" pitchFamily="49" charset="-122"/>
              </a:rPr>
              <a:t>(R)         </a:t>
            </a:r>
            <a:r>
              <a:rPr lang="zh-CN" altLang="zh-CN" sz="1800" smtClean="0">
                <a:latin typeface="Arial" panose="020B0604020202020204" pitchFamily="34" charset="0"/>
                <a:ea typeface="黑体" panose="02010609060101010101" pitchFamily="49" charset="-122"/>
              </a:rPr>
              <a:t>地址范围大          </a:t>
            </a:r>
            <a:r>
              <a:rPr lang="zh-CN" altLang="en-US" sz="1800" smtClean="0">
                <a:latin typeface="Arial" panose="020B0604020202020204" pitchFamily="34" charset="0"/>
                <a:ea typeface="黑体" panose="02010609060101010101" pitchFamily="49" charset="-122"/>
              </a:rPr>
              <a:t>   </a:t>
            </a:r>
            <a:r>
              <a:rPr lang="zh-CN" altLang="zh-CN" sz="1800" smtClean="0">
                <a:latin typeface="Arial" panose="020B0604020202020204" pitchFamily="34" charset="0"/>
                <a:ea typeface="黑体" panose="02010609060101010101" pitchFamily="49" charset="-122"/>
              </a:rPr>
              <a:t> </a:t>
            </a:r>
            <a:r>
              <a:rPr lang="zh-CN" altLang="en-US" sz="1800" smtClean="0">
                <a:latin typeface="Arial" panose="020B0604020202020204" pitchFamily="34" charset="0"/>
                <a:ea typeface="黑体" panose="02010609060101010101" pitchFamily="49" charset="-122"/>
              </a:rPr>
              <a:t>      </a:t>
            </a:r>
            <a:r>
              <a:rPr lang="zh-CN" altLang="zh-CN" sz="1800" smtClean="0">
                <a:latin typeface="Arial" panose="020B0604020202020204" pitchFamily="34" charset="0"/>
                <a:ea typeface="黑体" panose="02010609060101010101" pitchFamily="49" charset="-122"/>
              </a:rPr>
              <a:t>额外存储器访问</a:t>
            </a:r>
          </a:p>
          <a:p>
            <a:pPr marL="342900" indent="-342900">
              <a:lnSpc>
                <a:spcPct val="120000"/>
              </a:lnSpc>
              <a:buFont typeface="Wingdings" panose="05000000000000000000" pitchFamily="2" charset="2"/>
              <a:buNone/>
            </a:pPr>
            <a:r>
              <a:rPr lang="zh-CN" altLang="zh-CN" sz="1800" smtClean="0">
                <a:latin typeface="Arial" panose="020B0604020202020204" pitchFamily="34" charset="0"/>
                <a:ea typeface="黑体" panose="02010609060101010101" pitchFamily="49" charset="-122"/>
              </a:rPr>
              <a:t>偏移         </a:t>
            </a:r>
            <a:r>
              <a:rPr lang="en-US" altLang="zh-CN" sz="1800" smtClean="0">
                <a:latin typeface="Arial" panose="020B0604020202020204" pitchFamily="34" charset="0"/>
                <a:ea typeface="黑体" panose="02010609060101010101" pitchFamily="49" charset="-122"/>
              </a:rPr>
              <a:t> EA=A+(R)         </a:t>
            </a:r>
            <a:r>
              <a:rPr lang="zh-CN" altLang="en-US" sz="1800" smtClean="0">
                <a:latin typeface="Arial" panose="020B0604020202020204" pitchFamily="34" charset="0"/>
                <a:ea typeface="黑体" panose="02010609060101010101" pitchFamily="49" charset="-122"/>
              </a:rPr>
              <a:t>灵活                              复杂</a:t>
            </a:r>
          </a:p>
          <a:p>
            <a:pPr marL="342900" indent="-342900">
              <a:lnSpc>
                <a:spcPct val="120000"/>
              </a:lnSpc>
              <a:buFont typeface="Wingdings" panose="05000000000000000000" pitchFamily="2" charset="2"/>
              <a:buNone/>
            </a:pPr>
            <a:r>
              <a:rPr lang="zh-CN" altLang="en-US" sz="1800" smtClean="0">
                <a:latin typeface="Arial" panose="020B0604020202020204" pitchFamily="34" charset="0"/>
                <a:ea typeface="黑体" panose="02010609060101010101" pitchFamily="49" charset="-122"/>
              </a:rPr>
              <a:t>堆栈          </a:t>
            </a:r>
            <a:r>
              <a:rPr lang="en-US" altLang="en-US" sz="1800" smtClean="0">
                <a:latin typeface="Arial" panose="020B0604020202020204" pitchFamily="34" charset="0"/>
                <a:ea typeface="黑体" panose="02010609060101010101" pitchFamily="49" charset="-122"/>
              </a:rPr>
              <a:t>EA=</a:t>
            </a:r>
            <a:r>
              <a:rPr lang="zh-CN" altLang="en-US" sz="1800" smtClean="0">
                <a:latin typeface="Arial" panose="020B0604020202020204" pitchFamily="34" charset="0"/>
                <a:ea typeface="黑体" panose="02010609060101010101" pitchFamily="49" charset="-122"/>
              </a:rPr>
              <a:t>栈顶           指令短                           应用有限</a:t>
            </a:r>
          </a:p>
          <a:p>
            <a:pPr marL="342900" indent="-342900">
              <a:lnSpc>
                <a:spcPct val="70000"/>
              </a:lnSpc>
              <a:buFont typeface="Wingdings" panose="05000000000000000000" pitchFamily="2" charset="2"/>
              <a:buNone/>
            </a:pPr>
            <a:endParaRPr lang="en-US" altLang="zh-CN" sz="1000" smtClean="0">
              <a:latin typeface="Arial" panose="020B0604020202020204" pitchFamily="34" charset="0"/>
              <a:ea typeface="黑体" panose="02010609060101010101" pitchFamily="49" charset="-122"/>
              <a:hlinkClick r:id="" action="ppaction://hlinkshowjump?jump=nextslide"/>
            </a:endParaRPr>
          </a:p>
          <a:p>
            <a:pPr marL="342900" indent="-342900">
              <a:lnSpc>
                <a:spcPct val="70000"/>
              </a:lnSpc>
              <a:buFont typeface="Wingdings" panose="05000000000000000000" pitchFamily="2" charset="2"/>
              <a:buNone/>
            </a:pPr>
            <a:r>
              <a:rPr lang="zh-CN" altLang="en-US" smtClean="0">
                <a:latin typeface="Arial" panose="020B0604020202020204" pitchFamily="34" charset="0"/>
                <a:ea typeface="黑体" panose="02010609060101010101" pitchFamily="49" charset="-122"/>
              </a:rPr>
              <a:t>偏移方式：将直接方式和寄存器间接方式结合起来。</a:t>
            </a:r>
          </a:p>
          <a:p>
            <a:pPr marL="342900" indent="-342900">
              <a:lnSpc>
                <a:spcPct val="70000"/>
              </a:lnSpc>
              <a:buFont typeface="Wingdings" panose="05000000000000000000" pitchFamily="2" charset="2"/>
              <a:buNone/>
            </a:pPr>
            <a:r>
              <a:rPr lang="zh-CN" altLang="en-US" smtClean="0">
                <a:latin typeface="Arial" panose="020B0604020202020204" pitchFamily="34" charset="0"/>
                <a:ea typeface="黑体" panose="02010609060101010101" pitchFamily="49" charset="-122"/>
              </a:rPr>
              <a:t>          有：相对 </a:t>
            </a:r>
            <a:r>
              <a:rPr lang="zh-CN" altLang="zh-CN" smtClean="0">
                <a:latin typeface="Arial" panose="020B0604020202020204" pitchFamily="34" charset="0"/>
                <a:ea typeface="黑体" panose="02010609060101010101" pitchFamily="49" charset="-122"/>
              </a:rPr>
              <a:t>/</a:t>
            </a:r>
            <a:r>
              <a:rPr lang="zh-CN" altLang="en-US" smtClean="0">
                <a:latin typeface="Arial" panose="020B0604020202020204" pitchFamily="34" charset="0"/>
                <a:ea typeface="黑体" panose="02010609060101010101" pitchFamily="49" charset="-122"/>
              </a:rPr>
              <a:t> 基址 / 变址三种 </a:t>
            </a:r>
            <a:r>
              <a:rPr lang="zh-CN" altLang="en-US" smtClean="0">
                <a:solidFill>
                  <a:schemeClr val="accent2"/>
                </a:solidFill>
                <a:latin typeface="Arial" panose="020B0604020202020204" pitchFamily="34" charset="0"/>
                <a:ea typeface="黑体" panose="02010609060101010101" pitchFamily="49" charset="-122"/>
              </a:rPr>
              <a:t>（见后面几页！）</a:t>
            </a:r>
          </a:p>
          <a:p>
            <a:pPr marL="342900" indent="-342900">
              <a:lnSpc>
                <a:spcPct val="70000"/>
              </a:lnSpc>
              <a:buFont typeface="Wingdings" panose="05000000000000000000" pitchFamily="2" charset="2"/>
              <a:buNone/>
            </a:pPr>
            <a:r>
              <a:rPr lang="zh-CN" altLang="en-US" sz="1800" smtClean="0">
                <a:latin typeface="Arial" panose="020B0604020202020204" pitchFamily="34" charset="0"/>
                <a:ea typeface="黑体" panose="02010609060101010101" pitchFamily="49" charset="-122"/>
              </a:rPr>
              <a:t>			       	</a:t>
            </a:r>
          </a:p>
        </p:txBody>
      </p:sp>
      <p:sp>
        <p:nvSpPr>
          <p:cNvPr id="15364" name="Line 4"/>
          <p:cNvSpPr>
            <a:spLocks noChangeShapeType="1"/>
          </p:cNvSpPr>
          <p:nvPr/>
        </p:nvSpPr>
        <p:spPr bwMode="auto">
          <a:xfrm>
            <a:off x="530225" y="1730375"/>
            <a:ext cx="7696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65" name="Line 5"/>
          <p:cNvSpPr>
            <a:spLocks noChangeShapeType="1"/>
          </p:cNvSpPr>
          <p:nvPr/>
        </p:nvSpPr>
        <p:spPr bwMode="auto">
          <a:xfrm>
            <a:off x="530225" y="4608513"/>
            <a:ext cx="7696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66" name="Rectangle 6"/>
          <p:cNvSpPr>
            <a:spLocks noChangeArrowheads="1"/>
          </p:cNvSpPr>
          <p:nvPr/>
        </p:nvSpPr>
        <p:spPr bwMode="auto">
          <a:xfrm>
            <a:off x="65088" y="630238"/>
            <a:ext cx="4754562"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dirty="0">
                <a:solidFill>
                  <a:srgbClr val="A50021"/>
                </a:solidFill>
                <a:ea typeface="黑体" panose="02010609060101010101" pitchFamily="49" charset="-122"/>
              </a:rPr>
              <a:t>假设    </a:t>
            </a:r>
            <a:r>
              <a:rPr lang="en-US" altLang="en-US" sz="1800" dirty="0">
                <a:solidFill>
                  <a:srgbClr val="A50021"/>
                </a:solidFill>
                <a:ea typeface="黑体" panose="02010609060101010101" pitchFamily="49" charset="-122"/>
              </a:rPr>
              <a:t>A</a:t>
            </a:r>
            <a:r>
              <a:rPr lang="zh-CN" altLang="en-US" sz="1800" dirty="0">
                <a:solidFill>
                  <a:srgbClr val="A50021"/>
                </a:solidFill>
                <a:ea typeface="黑体" panose="02010609060101010101" pitchFamily="49" charset="-122"/>
              </a:rPr>
              <a:t>：地址字段值，</a:t>
            </a:r>
            <a:r>
              <a:rPr lang="en-US" altLang="zh-CN" sz="1800" dirty="0" smtClean="0">
                <a:solidFill>
                  <a:srgbClr val="A50021"/>
                </a:solidFill>
                <a:ea typeface="黑体" panose="02010609060101010101" pitchFamily="49" charset="-122"/>
              </a:rPr>
              <a:t>R</a:t>
            </a:r>
            <a:r>
              <a:rPr lang="zh-CN" altLang="en-US" sz="1800" dirty="0" smtClean="0">
                <a:solidFill>
                  <a:srgbClr val="A50021"/>
                </a:solidFill>
                <a:ea typeface="黑体" panose="02010609060101010101" pitchFamily="49" charset="-122"/>
              </a:rPr>
              <a:t>：</a:t>
            </a:r>
            <a:r>
              <a:rPr lang="zh-CN" altLang="en-US" sz="1800" dirty="0">
                <a:solidFill>
                  <a:srgbClr val="A50021"/>
                </a:solidFill>
                <a:ea typeface="黑体" panose="02010609060101010101" pitchFamily="49" charset="-122"/>
              </a:rPr>
              <a:t>寄存器编号，</a:t>
            </a:r>
          </a:p>
          <a:p>
            <a:r>
              <a:rPr lang="en-US" altLang="zh-CN" sz="1800" dirty="0">
                <a:solidFill>
                  <a:srgbClr val="A50021"/>
                </a:solidFill>
                <a:ea typeface="黑体" panose="02010609060101010101" pitchFamily="49" charset="-122"/>
              </a:rPr>
              <a:t>           </a:t>
            </a:r>
            <a:r>
              <a:rPr lang="en-US" altLang="en-US" sz="1800" dirty="0">
                <a:solidFill>
                  <a:srgbClr val="A50021"/>
                </a:solidFill>
                <a:ea typeface="黑体" panose="02010609060101010101" pitchFamily="49" charset="-122"/>
              </a:rPr>
              <a:t>EA</a:t>
            </a:r>
            <a:r>
              <a:rPr lang="zh-CN" altLang="en-US" sz="1800" dirty="0">
                <a:solidFill>
                  <a:srgbClr val="A50021"/>
                </a:solidFill>
                <a:ea typeface="黑体" panose="02010609060101010101" pitchFamily="49" charset="-122"/>
              </a:rPr>
              <a:t>：有效地址， (</a:t>
            </a:r>
            <a:r>
              <a:rPr lang="en-US" altLang="zh-CN" sz="1800" dirty="0">
                <a:solidFill>
                  <a:srgbClr val="A50021"/>
                </a:solidFill>
                <a:ea typeface="黑体" panose="02010609060101010101" pitchFamily="49" charset="-122"/>
              </a:rPr>
              <a:t>X)</a:t>
            </a:r>
            <a:r>
              <a:rPr lang="zh-CN" altLang="en-US" sz="1800" dirty="0">
                <a:solidFill>
                  <a:srgbClr val="A50021"/>
                </a:solidFill>
                <a:ea typeface="黑体" panose="02010609060101010101" pitchFamily="49" charset="-122"/>
              </a:rPr>
              <a:t>：</a:t>
            </a:r>
            <a:r>
              <a:rPr lang="en-US" altLang="en-US" sz="1800" dirty="0">
                <a:solidFill>
                  <a:srgbClr val="A50021"/>
                </a:solidFill>
                <a:ea typeface="黑体" panose="02010609060101010101" pitchFamily="49" charset="-122"/>
              </a:rPr>
              <a:t>X</a:t>
            </a:r>
            <a:r>
              <a:rPr lang="zh-CN" altLang="en-US" sz="1800" dirty="0">
                <a:solidFill>
                  <a:srgbClr val="A50021"/>
                </a:solidFill>
                <a:ea typeface="黑体" panose="02010609060101010101" pitchFamily="49" charset="-122"/>
              </a:rPr>
              <a:t>中的内容</a:t>
            </a:r>
          </a:p>
        </p:txBody>
      </p:sp>
      <p:sp>
        <p:nvSpPr>
          <p:cNvPr id="371720" name="Text Box 8"/>
          <p:cNvSpPr txBox="1">
            <a:spLocks noChangeArrowheads="1"/>
          </p:cNvSpPr>
          <p:nvPr/>
        </p:nvSpPr>
        <p:spPr bwMode="auto">
          <a:xfrm>
            <a:off x="476250" y="5459413"/>
            <a:ext cx="8094663"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a:solidFill>
                  <a:srgbClr val="EE3900"/>
                </a:solidFill>
                <a:ea typeface="黑体" panose="02010609060101010101" pitchFamily="49" charset="-122"/>
              </a:rPr>
              <a:t>问题：以上各种寻址方式下，操作数在寄存器中还是在存储器中？有没有可能在磁盘中？什么情况下，所取数据在磁盘中？</a:t>
            </a:r>
          </a:p>
        </p:txBody>
      </p:sp>
      <p:sp>
        <p:nvSpPr>
          <p:cNvPr id="371721" name="Text Box 9"/>
          <p:cNvSpPr txBox="1">
            <a:spLocks noChangeArrowheads="1"/>
          </p:cNvSpPr>
          <p:nvPr/>
        </p:nvSpPr>
        <p:spPr bwMode="auto">
          <a:xfrm>
            <a:off x="368300" y="6218238"/>
            <a:ext cx="8532813"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a:ea typeface="黑体" panose="02010609060101010101" pitchFamily="49" charset="-122"/>
              </a:rPr>
              <a:t>只有当操作数在存储器中时，才有可能“缺页”，此时操作数在磁盘中！</a:t>
            </a:r>
          </a:p>
        </p:txBody>
      </p:sp>
      <p:sp>
        <p:nvSpPr>
          <p:cNvPr id="15369" name="矩形 9"/>
          <p:cNvSpPr>
            <a:spLocks noChangeArrowheads="1"/>
          </p:cNvSpPr>
          <p:nvPr/>
        </p:nvSpPr>
        <p:spPr bwMode="auto">
          <a:xfrm>
            <a:off x="5186363" y="641350"/>
            <a:ext cx="3467100" cy="436563"/>
          </a:xfrm>
          <a:prstGeom prst="rect">
            <a:avLst/>
          </a:prstGeom>
          <a:noFill/>
          <a:ln w="254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63500" tIns="25400" rIns="63500" bIns="25400"/>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cxnSp>
        <p:nvCxnSpPr>
          <p:cNvPr id="15370" name="直接连接符 21"/>
          <p:cNvCxnSpPr>
            <a:cxnSpLocks noChangeShapeType="1"/>
          </p:cNvCxnSpPr>
          <p:nvPr/>
        </p:nvCxnSpPr>
        <p:spPr bwMode="auto">
          <a:xfrm>
            <a:off x="6953250" y="641350"/>
            <a:ext cx="0" cy="436563"/>
          </a:xfrm>
          <a:prstGeom prst="line">
            <a:avLst/>
          </a:prstGeom>
          <a:noFill/>
          <a:ln w="25400" algn="ctr">
            <a:solidFill>
              <a:schemeClr val="tx1"/>
            </a:solidFill>
            <a:round/>
            <a:headEnd/>
            <a:tailEnd/>
          </a:ln>
          <a:extLst>
            <a:ext uri="{909E8E84-426E-40DD-AFC4-6F175D3DCCD1}">
              <a14:hiddenFill xmlns:a14="http://schemas.microsoft.com/office/drawing/2010/main">
                <a:noFill/>
              </a14:hiddenFill>
            </a:ext>
          </a:extLst>
        </p:spPr>
      </p:cxnSp>
      <p:cxnSp>
        <p:nvCxnSpPr>
          <p:cNvPr id="15371" name="直接连接符 25"/>
          <p:cNvCxnSpPr>
            <a:cxnSpLocks noChangeShapeType="1"/>
          </p:cNvCxnSpPr>
          <p:nvPr/>
        </p:nvCxnSpPr>
        <p:spPr bwMode="auto">
          <a:xfrm>
            <a:off x="6000750" y="642938"/>
            <a:ext cx="0" cy="438150"/>
          </a:xfrm>
          <a:prstGeom prst="line">
            <a:avLst/>
          </a:prstGeom>
          <a:noFill/>
          <a:ln w="25400" algn="ctr">
            <a:solidFill>
              <a:schemeClr val="tx1"/>
            </a:solidFill>
            <a:round/>
            <a:headEnd/>
            <a:tailEnd/>
          </a:ln>
          <a:extLst>
            <a:ext uri="{909E8E84-426E-40DD-AFC4-6F175D3DCCD1}">
              <a14:hiddenFill xmlns:a14="http://schemas.microsoft.com/office/drawing/2010/main">
                <a:noFill/>
              </a14:hiddenFill>
            </a:ext>
          </a:extLst>
        </p:spPr>
      </p:cxnSp>
      <p:sp>
        <p:nvSpPr>
          <p:cNvPr id="15372" name="TextBox 26"/>
          <p:cNvSpPr txBox="1">
            <a:spLocks noChangeArrowheads="1"/>
          </p:cNvSpPr>
          <p:nvPr/>
        </p:nvSpPr>
        <p:spPr bwMode="auto">
          <a:xfrm>
            <a:off x="5295900" y="655638"/>
            <a:ext cx="6000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2200"/>
              <a:t>OP</a:t>
            </a:r>
            <a:endParaRPr lang="zh-CN" altLang="en-US" sz="2200"/>
          </a:p>
        </p:txBody>
      </p:sp>
      <p:sp>
        <p:nvSpPr>
          <p:cNvPr id="15373" name="TextBox 27"/>
          <p:cNvSpPr txBox="1">
            <a:spLocks noChangeArrowheads="1"/>
          </p:cNvSpPr>
          <p:nvPr/>
        </p:nvSpPr>
        <p:spPr bwMode="auto">
          <a:xfrm>
            <a:off x="6226175" y="642938"/>
            <a:ext cx="6000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2200"/>
              <a:t>R</a:t>
            </a:r>
            <a:endParaRPr lang="zh-CN" altLang="en-US" sz="2200"/>
          </a:p>
        </p:txBody>
      </p:sp>
      <p:sp>
        <p:nvSpPr>
          <p:cNvPr id="15374" name="TextBox 28"/>
          <p:cNvSpPr txBox="1">
            <a:spLocks noChangeArrowheads="1"/>
          </p:cNvSpPr>
          <p:nvPr/>
        </p:nvSpPr>
        <p:spPr bwMode="auto">
          <a:xfrm>
            <a:off x="7319963" y="660400"/>
            <a:ext cx="60007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2200"/>
              <a:t>A</a:t>
            </a:r>
            <a:endParaRPr lang="zh-CN" altLang="en-US" sz="2200"/>
          </a:p>
        </p:txBody>
      </p:sp>
      <p:cxnSp>
        <p:nvCxnSpPr>
          <p:cNvPr id="15375" name="直接连接符 29"/>
          <p:cNvCxnSpPr>
            <a:cxnSpLocks noChangeShapeType="1"/>
          </p:cNvCxnSpPr>
          <p:nvPr/>
        </p:nvCxnSpPr>
        <p:spPr bwMode="auto">
          <a:xfrm>
            <a:off x="7993063" y="642938"/>
            <a:ext cx="0" cy="438150"/>
          </a:xfrm>
          <a:prstGeom prst="line">
            <a:avLst/>
          </a:prstGeom>
          <a:noFill/>
          <a:ln w="25400" algn="ctr">
            <a:solidFill>
              <a:schemeClr val="tx1"/>
            </a:solidFill>
            <a:round/>
            <a:headEnd/>
            <a:tailEnd/>
          </a:ln>
          <a:extLst>
            <a:ext uri="{909E8E84-426E-40DD-AFC4-6F175D3DCCD1}">
              <a14:hiddenFill xmlns:a14="http://schemas.microsoft.com/office/drawing/2010/main">
                <a:noFill/>
              </a14:hiddenFill>
            </a:ext>
          </a:extLst>
        </p:spPr>
      </p:cxnSp>
      <p:sp>
        <p:nvSpPr>
          <p:cNvPr id="15376" name="TextBox 30"/>
          <p:cNvSpPr txBox="1">
            <a:spLocks noChangeArrowheads="1"/>
          </p:cNvSpPr>
          <p:nvPr/>
        </p:nvSpPr>
        <p:spPr bwMode="auto">
          <a:xfrm>
            <a:off x="8099425" y="566738"/>
            <a:ext cx="601663"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2200"/>
              <a:t>…</a:t>
            </a:r>
            <a:endParaRPr lang="zh-CN" altLang="en-US" sz="2200"/>
          </a:p>
        </p:txBody>
      </p:sp>
      <p:sp>
        <p:nvSpPr>
          <p:cNvPr id="2" name="灯片编号占位符 1"/>
          <p:cNvSpPr>
            <a:spLocks noGrp="1"/>
          </p:cNvSpPr>
          <p:nvPr>
            <p:ph type="sldNum" sz="quarter" idx="4"/>
          </p:nvPr>
        </p:nvSpPr>
        <p:spPr/>
        <p:txBody>
          <a:bodyPr/>
          <a:lstStyle/>
          <a:p>
            <a:fld id="{395DEAD1-49DF-46A7-BC72-EE85A9CC6BAA}" type="slidenum">
              <a:rPr lang="zh-CN" altLang="en-US" smtClean="0"/>
              <a:pPr/>
              <a:t>12</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71715">
                                            <p:txEl>
                                              <p:pRg st="1" end="1"/>
                                            </p:txEl>
                                          </p:spTgt>
                                        </p:tgtEl>
                                        <p:attrNameLst>
                                          <p:attrName>style.visibility</p:attrName>
                                        </p:attrNameLst>
                                      </p:cBhvr>
                                      <p:to>
                                        <p:strVal val="visible"/>
                                      </p:to>
                                    </p:set>
                                    <p:animEffect transition="in" filter="blinds(horizontal)">
                                      <p:cBhvr>
                                        <p:cTn id="7" dur="500"/>
                                        <p:tgtEl>
                                          <p:spTgt spid="37171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71715">
                                            <p:txEl>
                                              <p:pRg st="2" end="2"/>
                                            </p:txEl>
                                          </p:spTgt>
                                        </p:tgtEl>
                                        <p:attrNameLst>
                                          <p:attrName>style.visibility</p:attrName>
                                        </p:attrNameLst>
                                      </p:cBhvr>
                                      <p:to>
                                        <p:strVal val="visible"/>
                                      </p:to>
                                    </p:set>
                                    <p:animEffect transition="in" filter="blinds(horizontal)">
                                      <p:cBhvr>
                                        <p:cTn id="12" dur="500"/>
                                        <p:tgtEl>
                                          <p:spTgt spid="37171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71715">
                                            <p:txEl>
                                              <p:pRg st="3" end="3"/>
                                            </p:txEl>
                                          </p:spTgt>
                                        </p:tgtEl>
                                        <p:attrNameLst>
                                          <p:attrName>style.visibility</p:attrName>
                                        </p:attrNameLst>
                                      </p:cBhvr>
                                      <p:to>
                                        <p:strVal val="visible"/>
                                      </p:to>
                                    </p:set>
                                    <p:animEffect transition="in" filter="blinds(horizontal)">
                                      <p:cBhvr>
                                        <p:cTn id="17" dur="500"/>
                                        <p:tgtEl>
                                          <p:spTgt spid="37171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71715">
                                            <p:txEl>
                                              <p:pRg st="4" end="4"/>
                                            </p:txEl>
                                          </p:spTgt>
                                        </p:tgtEl>
                                        <p:attrNameLst>
                                          <p:attrName>style.visibility</p:attrName>
                                        </p:attrNameLst>
                                      </p:cBhvr>
                                      <p:to>
                                        <p:strVal val="visible"/>
                                      </p:to>
                                    </p:set>
                                    <p:animEffect transition="in" filter="blinds(horizontal)">
                                      <p:cBhvr>
                                        <p:cTn id="22" dur="500"/>
                                        <p:tgtEl>
                                          <p:spTgt spid="371715">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71715">
                                            <p:txEl>
                                              <p:pRg st="5" end="5"/>
                                            </p:txEl>
                                          </p:spTgt>
                                        </p:tgtEl>
                                        <p:attrNameLst>
                                          <p:attrName>style.visibility</p:attrName>
                                        </p:attrNameLst>
                                      </p:cBhvr>
                                      <p:to>
                                        <p:strVal val="visible"/>
                                      </p:to>
                                    </p:set>
                                    <p:animEffect transition="in" filter="blinds(horizontal)">
                                      <p:cBhvr>
                                        <p:cTn id="27" dur="500"/>
                                        <p:tgtEl>
                                          <p:spTgt spid="371715">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71715">
                                            <p:txEl>
                                              <p:pRg st="6" end="6"/>
                                            </p:txEl>
                                          </p:spTgt>
                                        </p:tgtEl>
                                        <p:attrNameLst>
                                          <p:attrName>style.visibility</p:attrName>
                                        </p:attrNameLst>
                                      </p:cBhvr>
                                      <p:to>
                                        <p:strVal val="visible"/>
                                      </p:to>
                                    </p:set>
                                    <p:animEffect transition="in" filter="blinds(horizontal)">
                                      <p:cBhvr>
                                        <p:cTn id="32" dur="500"/>
                                        <p:tgtEl>
                                          <p:spTgt spid="371715">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371715">
                                            <p:txEl>
                                              <p:pRg st="7" end="7"/>
                                            </p:txEl>
                                          </p:spTgt>
                                        </p:tgtEl>
                                        <p:attrNameLst>
                                          <p:attrName>style.visibility</p:attrName>
                                        </p:attrNameLst>
                                      </p:cBhvr>
                                      <p:to>
                                        <p:strVal val="visible"/>
                                      </p:to>
                                    </p:set>
                                    <p:animEffect transition="in" filter="blinds(horizontal)">
                                      <p:cBhvr>
                                        <p:cTn id="37" dur="500"/>
                                        <p:tgtEl>
                                          <p:spTgt spid="371715">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371715">
                                            <p:txEl>
                                              <p:pRg st="9" end="9"/>
                                            </p:txEl>
                                          </p:spTgt>
                                        </p:tgtEl>
                                        <p:attrNameLst>
                                          <p:attrName>style.visibility</p:attrName>
                                        </p:attrNameLst>
                                      </p:cBhvr>
                                      <p:to>
                                        <p:strVal val="visible"/>
                                      </p:to>
                                    </p:set>
                                    <p:animEffect transition="in" filter="blinds(horizontal)">
                                      <p:cBhvr>
                                        <p:cTn id="42" dur="500"/>
                                        <p:tgtEl>
                                          <p:spTgt spid="371715">
                                            <p:txEl>
                                              <p:pRg st="9" end="9"/>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371715">
                                            <p:txEl>
                                              <p:pRg st="10" end="10"/>
                                            </p:txEl>
                                          </p:spTgt>
                                        </p:tgtEl>
                                        <p:attrNameLst>
                                          <p:attrName>style.visibility</p:attrName>
                                        </p:attrNameLst>
                                      </p:cBhvr>
                                      <p:to>
                                        <p:strVal val="visible"/>
                                      </p:to>
                                    </p:set>
                                    <p:animEffect transition="in" filter="blinds(horizontal)">
                                      <p:cBhvr>
                                        <p:cTn id="47" dur="500"/>
                                        <p:tgtEl>
                                          <p:spTgt spid="371715">
                                            <p:txEl>
                                              <p:pRg st="10" end="1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71720"/>
                                        </p:tgtEl>
                                        <p:attrNameLst>
                                          <p:attrName>style.visibility</p:attrName>
                                        </p:attrNameLst>
                                      </p:cBhvr>
                                      <p:to>
                                        <p:strVal val="visible"/>
                                      </p:to>
                                    </p:set>
                                    <p:animEffect transition="in" filter="blinds(horizontal)">
                                      <p:cBhvr>
                                        <p:cTn id="52" dur="500"/>
                                        <p:tgtEl>
                                          <p:spTgt spid="37172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371721"/>
                                        </p:tgtEl>
                                        <p:attrNameLst>
                                          <p:attrName>style.visibility</p:attrName>
                                        </p:attrNameLst>
                                      </p:cBhvr>
                                      <p:to>
                                        <p:strVal val="visible"/>
                                      </p:to>
                                    </p:set>
                                    <p:animEffect transition="in" filter="blinds(horizontal)">
                                      <p:cBhvr>
                                        <p:cTn id="57" dur="500"/>
                                        <p:tgtEl>
                                          <p:spTgt spid="3717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720" grpId="0"/>
      <p:bldP spid="37172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95313" y="82550"/>
            <a:ext cx="2290762" cy="368300"/>
          </a:xfrm>
          <a:noFill/>
        </p:spPr>
        <p:txBody>
          <a:bodyPr anchor="ctr"/>
          <a:lstStyle/>
          <a:p>
            <a:r>
              <a:rPr lang="zh-CN" altLang="en-US" smtClean="0">
                <a:ea typeface="宋体" panose="02010600030101010101" pitchFamily="2" charset="-122"/>
              </a:rPr>
              <a:t>偏移寻址方式</a:t>
            </a:r>
          </a:p>
        </p:txBody>
      </p:sp>
      <p:sp>
        <p:nvSpPr>
          <p:cNvPr id="16387" name="Rectangle 3"/>
          <p:cNvSpPr>
            <a:spLocks noChangeArrowheads="1"/>
          </p:cNvSpPr>
          <p:nvPr/>
        </p:nvSpPr>
        <p:spPr bwMode="auto">
          <a:xfrm>
            <a:off x="2193925" y="820738"/>
            <a:ext cx="3081338" cy="57785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16388" name="Line 4"/>
          <p:cNvSpPr>
            <a:spLocks noChangeShapeType="1"/>
          </p:cNvSpPr>
          <p:nvPr/>
        </p:nvSpPr>
        <p:spPr bwMode="auto">
          <a:xfrm>
            <a:off x="2867025" y="820738"/>
            <a:ext cx="0" cy="5778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89" name="Text Box 5"/>
          <p:cNvSpPr txBox="1">
            <a:spLocks noChangeArrowheads="1"/>
          </p:cNvSpPr>
          <p:nvPr/>
        </p:nvSpPr>
        <p:spPr bwMode="auto">
          <a:xfrm>
            <a:off x="3068638" y="846138"/>
            <a:ext cx="4175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400">
                <a:solidFill>
                  <a:schemeClr val="tx1"/>
                </a:solidFill>
              </a:rPr>
              <a:t>R</a:t>
            </a:r>
          </a:p>
        </p:txBody>
      </p:sp>
      <p:sp>
        <p:nvSpPr>
          <p:cNvPr id="16390" name="Rectangle 6"/>
          <p:cNvSpPr>
            <a:spLocks noChangeArrowheads="1"/>
          </p:cNvSpPr>
          <p:nvPr/>
        </p:nvSpPr>
        <p:spPr bwMode="auto">
          <a:xfrm>
            <a:off x="5894388" y="863600"/>
            <a:ext cx="1584325" cy="240347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16391" name="Text Box 7"/>
          <p:cNvSpPr txBox="1">
            <a:spLocks noChangeArrowheads="1"/>
          </p:cNvSpPr>
          <p:nvPr/>
        </p:nvSpPr>
        <p:spPr bwMode="auto">
          <a:xfrm>
            <a:off x="6075363" y="457200"/>
            <a:ext cx="1377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a:solidFill>
                  <a:srgbClr val="0000FF"/>
                </a:solidFill>
                <a:latin typeface="Times New Roman" panose="02020603050405020304" pitchFamily="18" charset="0"/>
                <a:ea typeface="黑体" panose="02010609060101010101" pitchFamily="49" charset="-122"/>
              </a:rPr>
              <a:t>存储器</a:t>
            </a:r>
          </a:p>
        </p:txBody>
      </p:sp>
      <p:sp>
        <p:nvSpPr>
          <p:cNvPr id="16392" name="Line 8"/>
          <p:cNvSpPr>
            <a:spLocks noChangeShapeType="1"/>
          </p:cNvSpPr>
          <p:nvPr/>
        </p:nvSpPr>
        <p:spPr bwMode="auto">
          <a:xfrm>
            <a:off x="5894388" y="2163763"/>
            <a:ext cx="158432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3" name="Line 9"/>
          <p:cNvSpPr>
            <a:spLocks noChangeShapeType="1"/>
          </p:cNvSpPr>
          <p:nvPr/>
        </p:nvSpPr>
        <p:spPr bwMode="auto">
          <a:xfrm>
            <a:off x="5889625" y="2576513"/>
            <a:ext cx="158432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4" name="Text Box 10"/>
          <p:cNvSpPr txBox="1">
            <a:spLocks noChangeArrowheads="1"/>
          </p:cNvSpPr>
          <p:nvPr/>
        </p:nvSpPr>
        <p:spPr bwMode="auto">
          <a:xfrm>
            <a:off x="6199188" y="2154238"/>
            <a:ext cx="10128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1800">
                <a:solidFill>
                  <a:srgbClr val="A50021"/>
                </a:solidFill>
                <a:latin typeface="Times New Roman" panose="02020603050405020304" pitchFamily="18" charset="0"/>
                <a:ea typeface="黑体" panose="02010609060101010101" pitchFamily="49" charset="-122"/>
              </a:rPr>
              <a:t>操作数</a:t>
            </a:r>
          </a:p>
        </p:txBody>
      </p:sp>
      <p:sp>
        <p:nvSpPr>
          <p:cNvPr id="16395" name="Line 11"/>
          <p:cNvSpPr>
            <a:spLocks noChangeShapeType="1"/>
          </p:cNvSpPr>
          <p:nvPr/>
        </p:nvSpPr>
        <p:spPr bwMode="auto">
          <a:xfrm>
            <a:off x="3602038" y="820738"/>
            <a:ext cx="0" cy="5778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6396" name="Group 12"/>
          <p:cNvGrpSpPr>
            <a:grpSpLocks/>
          </p:cNvGrpSpPr>
          <p:nvPr/>
        </p:nvGrpSpPr>
        <p:grpSpPr bwMode="auto">
          <a:xfrm>
            <a:off x="1938338" y="1306513"/>
            <a:ext cx="1136650" cy="2482850"/>
            <a:chOff x="1544" y="1177"/>
            <a:chExt cx="716" cy="1564"/>
          </a:xfrm>
        </p:grpSpPr>
        <p:sp>
          <p:nvSpPr>
            <p:cNvPr id="16423" name="Line 13"/>
            <p:cNvSpPr>
              <a:spLocks noChangeShapeType="1"/>
            </p:cNvSpPr>
            <p:nvPr/>
          </p:nvSpPr>
          <p:spPr bwMode="auto">
            <a:xfrm>
              <a:off x="2251" y="1177"/>
              <a:ext cx="0" cy="266"/>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24" name="Line 14"/>
            <p:cNvSpPr>
              <a:spLocks noChangeShapeType="1"/>
            </p:cNvSpPr>
            <p:nvPr/>
          </p:nvSpPr>
          <p:spPr bwMode="auto">
            <a:xfrm>
              <a:off x="1544" y="2741"/>
              <a:ext cx="503" cy="0"/>
            </a:xfrm>
            <a:prstGeom prst="line">
              <a:avLst/>
            </a:prstGeom>
            <a:noFill/>
            <a:ln w="38100">
              <a:solidFill>
                <a:schemeClr val="accent2"/>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16425" name="Line 15"/>
            <p:cNvSpPr>
              <a:spLocks noChangeShapeType="1"/>
            </p:cNvSpPr>
            <p:nvPr/>
          </p:nvSpPr>
          <p:spPr bwMode="auto">
            <a:xfrm flipV="1">
              <a:off x="1554" y="1443"/>
              <a:ext cx="706" cy="1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26" name="Line 16"/>
            <p:cNvSpPr>
              <a:spLocks noChangeShapeType="1"/>
            </p:cNvSpPr>
            <p:nvPr/>
          </p:nvSpPr>
          <p:spPr bwMode="auto">
            <a:xfrm>
              <a:off x="1554" y="1443"/>
              <a:ext cx="0" cy="1294"/>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6397" name="Rectangle 17"/>
          <p:cNvSpPr>
            <a:spLocks noChangeArrowheads="1"/>
          </p:cNvSpPr>
          <p:nvPr/>
        </p:nvSpPr>
        <p:spPr bwMode="auto">
          <a:xfrm>
            <a:off x="2698750" y="3022600"/>
            <a:ext cx="1584325" cy="1468438"/>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16398" name="Text Box 18"/>
          <p:cNvSpPr txBox="1">
            <a:spLocks noChangeArrowheads="1"/>
          </p:cNvSpPr>
          <p:nvPr/>
        </p:nvSpPr>
        <p:spPr bwMode="auto">
          <a:xfrm>
            <a:off x="2746375" y="2609850"/>
            <a:ext cx="16922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a:solidFill>
                  <a:schemeClr val="tx1"/>
                </a:solidFill>
                <a:latin typeface="Times New Roman" panose="02020603050405020304" pitchFamily="18" charset="0"/>
                <a:ea typeface="黑体" panose="02010609060101010101" pitchFamily="49" charset="-122"/>
              </a:rPr>
              <a:t>寄存器堆</a:t>
            </a:r>
            <a:endParaRPr lang="en-US" altLang="zh-CN" sz="2000">
              <a:solidFill>
                <a:schemeClr val="tx1"/>
              </a:solidFill>
              <a:latin typeface="Times New Roman" panose="02020603050405020304" pitchFamily="18" charset="0"/>
              <a:ea typeface="黑体" panose="02010609060101010101" pitchFamily="49" charset="-122"/>
            </a:endParaRPr>
          </a:p>
        </p:txBody>
      </p:sp>
      <p:sp>
        <p:nvSpPr>
          <p:cNvPr id="16399" name="Line 19"/>
          <p:cNvSpPr>
            <a:spLocks noChangeShapeType="1"/>
          </p:cNvSpPr>
          <p:nvPr/>
        </p:nvSpPr>
        <p:spPr bwMode="auto">
          <a:xfrm>
            <a:off x="2698750" y="3527425"/>
            <a:ext cx="158432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0" name="Line 20"/>
          <p:cNvSpPr>
            <a:spLocks noChangeShapeType="1"/>
          </p:cNvSpPr>
          <p:nvPr/>
        </p:nvSpPr>
        <p:spPr bwMode="auto">
          <a:xfrm>
            <a:off x="2692400" y="3940175"/>
            <a:ext cx="158432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1" name="Line 21"/>
          <p:cNvSpPr>
            <a:spLocks noChangeShapeType="1"/>
          </p:cNvSpPr>
          <p:nvPr/>
        </p:nvSpPr>
        <p:spPr bwMode="auto">
          <a:xfrm>
            <a:off x="4916488" y="2363788"/>
            <a:ext cx="973137" cy="0"/>
          </a:xfrm>
          <a:prstGeom prst="line">
            <a:avLst/>
          </a:prstGeom>
          <a:noFill/>
          <a:ln w="38100">
            <a:solidFill>
              <a:schemeClr val="tx2"/>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16402" name="Text Box 22"/>
          <p:cNvSpPr txBox="1">
            <a:spLocks noChangeArrowheads="1"/>
          </p:cNvSpPr>
          <p:nvPr/>
        </p:nvSpPr>
        <p:spPr bwMode="auto">
          <a:xfrm>
            <a:off x="3849688" y="820738"/>
            <a:ext cx="4175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400">
                <a:solidFill>
                  <a:schemeClr val="tx1"/>
                </a:solidFill>
              </a:rPr>
              <a:t>A</a:t>
            </a:r>
          </a:p>
        </p:txBody>
      </p:sp>
      <p:sp>
        <p:nvSpPr>
          <p:cNvPr id="16403" name="Line 23"/>
          <p:cNvSpPr>
            <a:spLocks noChangeShapeType="1"/>
          </p:cNvSpPr>
          <p:nvPr/>
        </p:nvSpPr>
        <p:spPr bwMode="auto">
          <a:xfrm flipH="1">
            <a:off x="4737100" y="2498725"/>
            <a:ext cx="0" cy="1300163"/>
          </a:xfrm>
          <a:prstGeom prst="line">
            <a:avLst/>
          </a:prstGeom>
          <a:noFill/>
          <a:ln w="38100">
            <a:solidFill>
              <a:schemeClr val="accent2"/>
            </a:solidFill>
            <a:round/>
            <a:headEnd type="arrow"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6404" name="Line 24"/>
          <p:cNvSpPr>
            <a:spLocks noChangeShapeType="1"/>
          </p:cNvSpPr>
          <p:nvPr/>
        </p:nvSpPr>
        <p:spPr bwMode="auto">
          <a:xfrm>
            <a:off x="4248150" y="3789363"/>
            <a:ext cx="48895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5" name="Line 25"/>
          <p:cNvSpPr>
            <a:spLocks noChangeShapeType="1"/>
          </p:cNvSpPr>
          <p:nvPr/>
        </p:nvSpPr>
        <p:spPr bwMode="auto">
          <a:xfrm>
            <a:off x="4035425" y="1355725"/>
            <a:ext cx="0" cy="303213"/>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6" name="Line 26"/>
          <p:cNvSpPr>
            <a:spLocks noChangeShapeType="1"/>
          </p:cNvSpPr>
          <p:nvPr/>
        </p:nvSpPr>
        <p:spPr bwMode="auto">
          <a:xfrm>
            <a:off x="4035425" y="1658938"/>
            <a:ext cx="701675"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7" name="Line 27"/>
          <p:cNvSpPr>
            <a:spLocks noChangeShapeType="1"/>
          </p:cNvSpPr>
          <p:nvPr/>
        </p:nvSpPr>
        <p:spPr bwMode="auto">
          <a:xfrm>
            <a:off x="4721225" y="1658938"/>
            <a:ext cx="0" cy="447675"/>
          </a:xfrm>
          <a:prstGeom prst="line">
            <a:avLst/>
          </a:prstGeom>
          <a:noFill/>
          <a:ln w="38100">
            <a:solidFill>
              <a:schemeClr val="accent2"/>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16408" name="Oval 28"/>
          <p:cNvSpPr>
            <a:spLocks noChangeArrowheads="1"/>
          </p:cNvSpPr>
          <p:nvPr/>
        </p:nvSpPr>
        <p:spPr bwMode="auto">
          <a:xfrm>
            <a:off x="4554538" y="2122488"/>
            <a:ext cx="361950" cy="396875"/>
          </a:xfrm>
          <a:prstGeom prst="ellipse">
            <a:avLst/>
          </a:prstGeom>
          <a:solidFill>
            <a:schemeClr val="hlink"/>
          </a:solidFill>
          <a:ln w="38100">
            <a:solidFill>
              <a:schemeClr val="tx1"/>
            </a:solidFill>
            <a:round/>
            <a:headEnd/>
            <a:tailEnd/>
          </a:ln>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16409" name="Text Box 29"/>
          <p:cNvSpPr txBox="1">
            <a:spLocks noChangeArrowheads="1"/>
          </p:cNvSpPr>
          <p:nvPr/>
        </p:nvSpPr>
        <p:spPr bwMode="auto">
          <a:xfrm>
            <a:off x="4554538" y="2070100"/>
            <a:ext cx="361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400">
                <a:solidFill>
                  <a:schemeClr val="tx1"/>
                </a:solidFill>
              </a:rPr>
              <a:t>+</a:t>
            </a:r>
          </a:p>
        </p:txBody>
      </p:sp>
      <p:sp>
        <p:nvSpPr>
          <p:cNvPr id="16410" name="Line 30"/>
          <p:cNvSpPr>
            <a:spLocks noChangeShapeType="1"/>
          </p:cNvSpPr>
          <p:nvPr/>
        </p:nvSpPr>
        <p:spPr bwMode="auto">
          <a:xfrm>
            <a:off x="5889625" y="1306513"/>
            <a:ext cx="158432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1" name="Line 31"/>
          <p:cNvSpPr>
            <a:spLocks noChangeShapeType="1"/>
          </p:cNvSpPr>
          <p:nvPr/>
        </p:nvSpPr>
        <p:spPr bwMode="auto">
          <a:xfrm>
            <a:off x="4737100" y="3797300"/>
            <a:ext cx="3132138" cy="0"/>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2" name="Line 32"/>
          <p:cNvSpPr>
            <a:spLocks noChangeShapeType="1"/>
          </p:cNvSpPr>
          <p:nvPr/>
        </p:nvSpPr>
        <p:spPr bwMode="auto">
          <a:xfrm>
            <a:off x="7869238" y="1306513"/>
            <a:ext cx="0" cy="2476500"/>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3" name="Line 33"/>
          <p:cNvSpPr>
            <a:spLocks noChangeShapeType="1"/>
          </p:cNvSpPr>
          <p:nvPr/>
        </p:nvSpPr>
        <p:spPr bwMode="auto">
          <a:xfrm flipH="1">
            <a:off x="7478713" y="1306513"/>
            <a:ext cx="390525" cy="0"/>
          </a:xfrm>
          <a:prstGeom prst="line">
            <a:avLst/>
          </a:prstGeom>
          <a:noFill/>
          <a:ln w="3810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14" name="Line 34"/>
          <p:cNvSpPr>
            <a:spLocks noChangeShapeType="1"/>
          </p:cNvSpPr>
          <p:nvPr/>
        </p:nvSpPr>
        <p:spPr bwMode="auto">
          <a:xfrm>
            <a:off x="5484813" y="1306513"/>
            <a:ext cx="404812" cy="0"/>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5" name="Line 35"/>
          <p:cNvSpPr>
            <a:spLocks noChangeShapeType="1"/>
          </p:cNvSpPr>
          <p:nvPr/>
        </p:nvSpPr>
        <p:spPr bwMode="auto">
          <a:xfrm>
            <a:off x="5699125" y="1306513"/>
            <a:ext cx="0" cy="422275"/>
          </a:xfrm>
          <a:prstGeom prst="line">
            <a:avLst/>
          </a:prstGeom>
          <a:noFill/>
          <a:ln w="38100">
            <a:solidFill>
              <a:schemeClr val="tx1"/>
            </a:solidFill>
            <a:prstDash val="sysDot"/>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6416" name="Line 36"/>
          <p:cNvSpPr>
            <a:spLocks noChangeShapeType="1"/>
          </p:cNvSpPr>
          <p:nvPr/>
        </p:nvSpPr>
        <p:spPr bwMode="auto">
          <a:xfrm>
            <a:off x="5699125" y="1658938"/>
            <a:ext cx="0" cy="704850"/>
          </a:xfrm>
          <a:prstGeom prst="line">
            <a:avLst/>
          </a:prstGeom>
          <a:noFill/>
          <a:ln w="3810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17" name="Text Box 37"/>
          <p:cNvSpPr txBox="1">
            <a:spLocks noChangeArrowheads="1"/>
          </p:cNvSpPr>
          <p:nvPr/>
        </p:nvSpPr>
        <p:spPr bwMode="auto">
          <a:xfrm>
            <a:off x="5307013" y="1487488"/>
            <a:ext cx="5254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400" b="0">
                <a:solidFill>
                  <a:schemeClr val="tx1"/>
                </a:solidFill>
                <a:latin typeface="Times New Roman" panose="02020603050405020304" pitchFamily="18" charset="0"/>
              </a:rPr>
              <a:t>A</a:t>
            </a:r>
          </a:p>
        </p:txBody>
      </p:sp>
      <p:sp>
        <p:nvSpPr>
          <p:cNvPr id="16418" name="Text Box 38"/>
          <p:cNvSpPr txBox="1">
            <a:spLocks noChangeArrowheads="1"/>
          </p:cNvSpPr>
          <p:nvPr/>
        </p:nvSpPr>
        <p:spPr bwMode="auto">
          <a:xfrm>
            <a:off x="2195513" y="858838"/>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400">
                <a:solidFill>
                  <a:schemeClr val="tx1"/>
                </a:solidFill>
              </a:rPr>
              <a:t>OP</a:t>
            </a:r>
          </a:p>
        </p:txBody>
      </p:sp>
      <p:sp>
        <p:nvSpPr>
          <p:cNvPr id="372775" name="Rectangle 39"/>
          <p:cNvSpPr>
            <a:spLocks noChangeArrowheads="1"/>
          </p:cNvSpPr>
          <p:nvPr/>
        </p:nvSpPr>
        <p:spPr bwMode="auto">
          <a:xfrm>
            <a:off x="192088" y="4549775"/>
            <a:ext cx="8269287" cy="211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120000"/>
              </a:lnSpc>
              <a:spcBef>
                <a:spcPct val="20000"/>
              </a:spcBef>
            </a:pPr>
            <a:r>
              <a:rPr lang="zh-CN" altLang="en-US" sz="2000">
                <a:solidFill>
                  <a:srgbClr val="A50021"/>
                </a:solidFill>
                <a:ea typeface="黑体" panose="02010609060101010101" pitchFamily="49" charset="-122"/>
              </a:rPr>
              <a:t>偏移寻址：</a:t>
            </a:r>
            <a:r>
              <a:rPr lang="en-US" altLang="zh-CN" sz="2000">
                <a:solidFill>
                  <a:srgbClr val="A50021"/>
                </a:solidFill>
                <a:ea typeface="黑体" panose="02010609060101010101" pitchFamily="49" charset="-122"/>
              </a:rPr>
              <a:t>EA=A+(R)   R</a:t>
            </a:r>
            <a:r>
              <a:rPr lang="zh-CN" altLang="en-US" sz="2000">
                <a:solidFill>
                  <a:srgbClr val="A50021"/>
                </a:solidFill>
                <a:ea typeface="黑体" panose="02010609060101010101" pitchFamily="49" charset="-122"/>
              </a:rPr>
              <a:t>可以明显给出，也可以隐含给出</a:t>
            </a:r>
          </a:p>
          <a:p>
            <a:pPr>
              <a:lnSpc>
                <a:spcPct val="120000"/>
              </a:lnSpc>
              <a:spcBef>
                <a:spcPct val="20000"/>
              </a:spcBef>
            </a:pPr>
            <a:r>
              <a:rPr lang="zh-CN" altLang="en-US" sz="2000">
                <a:solidFill>
                  <a:srgbClr val="A50021"/>
                </a:solidFill>
                <a:ea typeface="黑体" panose="02010609060101010101" pitchFamily="49" charset="-122"/>
              </a:rPr>
              <a:t>                                      </a:t>
            </a:r>
            <a:r>
              <a:rPr lang="en-US" altLang="zh-CN" sz="2000">
                <a:solidFill>
                  <a:srgbClr val="A50021"/>
                </a:solidFill>
                <a:ea typeface="黑体" panose="02010609060101010101" pitchFamily="49" charset="-122"/>
              </a:rPr>
              <a:t>R</a:t>
            </a:r>
            <a:r>
              <a:rPr lang="zh-CN" altLang="en-US" sz="2000">
                <a:solidFill>
                  <a:srgbClr val="A50021"/>
                </a:solidFill>
                <a:ea typeface="黑体" panose="02010609060101010101" pitchFamily="49" charset="-122"/>
              </a:rPr>
              <a:t>可以为</a:t>
            </a:r>
            <a:r>
              <a:rPr lang="en-US" altLang="zh-CN" sz="2000">
                <a:solidFill>
                  <a:srgbClr val="A50021"/>
                </a:solidFill>
                <a:ea typeface="黑体" panose="02010609060101010101" pitchFamily="49" charset="-122"/>
              </a:rPr>
              <a:t>PC</a:t>
            </a:r>
            <a:r>
              <a:rPr lang="zh-CN" altLang="en-US" sz="2000">
                <a:solidFill>
                  <a:srgbClr val="A50021"/>
                </a:solidFill>
                <a:ea typeface="黑体" panose="02010609060101010101" pitchFamily="49" charset="-122"/>
              </a:rPr>
              <a:t>、基址寄存器</a:t>
            </a:r>
            <a:r>
              <a:rPr lang="en-US" altLang="zh-CN" sz="2000">
                <a:solidFill>
                  <a:srgbClr val="A50021"/>
                </a:solidFill>
                <a:ea typeface="黑体" panose="02010609060101010101" pitchFamily="49" charset="-122"/>
              </a:rPr>
              <a:t>B</a:t>
            </a:r>
            <a:r>
              <a:rPr lang="zh-CN" altLang="en-US" sz="2000">
                <a:solidFill>
                  <a:srgbClr val="A50021"/>
                </a:solidFill>
                <a:ea typeface="黑体" panose="02010609060101010101" pitchFamily="49" charset="-122"/>
              </a:rPr>
              <a:t>、变址寄存器 </a:t>
            </a:r>
            <a:r>
              <a:rPr lang="en-US" altLang="zh-CN" sz="2000">
                <a:solidFill>
                  <a:srgbClr val="A50021"/>
                </a:solidFill>
                <a:ea typeface="黑体" panose="02010609060101010101" pitchFamily="49" charset="-122"/>
              </a:rPr>
              <a:t>I</a:t>
            </a:r>
          </a:p>
          <a:p>
            <a:pPr lvl="1">
              <a:lnSpc>
                <a:spcPct val="120000"/>
              </a:lnSpc>
              <a:spcBef>
                <a:spcPct val="20000"/>
              </a:spcBef>
              <a:buFontTx/>
              <a:buChar char="•"/>
            </a:pPr>
            <a:r>
              <a:rPr lang="zh-CN" altLang="en-US" sz="2000">
                <a:solidFill>
                  <a:schemeClr val="tx1"/>
                </a:solidFill>
                <a:ea typeface="黑体" panose="02010609060101010101" pitchFamily="49" charset="-122"/>
              </a:rPr>
              <a:t> </a:t>
            </a:r>
            <a:r>
              <a:rPr lang="zh-CN" altLang="en-US" sz="2000">
                <a:ea typeface="黑体" panose="02010609060101010101" pitchFamily="49" charset="-122"/>
              </a:rPr>
              <a:t>相对寻址： </a:t>
            </a:r>
            <a:r>
              <a:rPr lang="en-US" altLang="zh-CN" sz="2000">
                <a:ea typeface="黑体" panose="02010609060101010101" pitchFamily="49" charset="-122"/>
              </a:rPr>
              <a:t>EA=A+(PC)    </a:t>
            </a:r>
            <a:r>
              <a:rPr lang="zh-CN" altLang="en-US" sz="2000">
                <a:ea typeface="黑体" panose="02010609060101010101" pitchFamily="49" charset="-122"/>
              </a:rPr>
              <a:t>相对于</a:t>
            </a:r>
            <a:r>
              <a:rPr lang="zh-CN" altLang="en-US" sz="2000">
                <a:solidFill>
                  <a:schemeClr val="accent1"/>
                </a:solidFill>
                <a:ea typeface="黑体" panose="02010609060101010101" pitchFamily="49" charset="-122"/>
              </a:rPr>
              <a:t>当前指令处</a:t>
            </a:r>
            <a:r>
              <a:rPr lang="zh-CN" altLang="en-US" sz="2000">
                <a:ea typeface="黑体" panose="02010609060101010101" pitchFamily="49" charset="-122"/>
              </a:rPr>
              <a:t>位移量为</a:t>
            </a:r>
            <a:r>
              <a:rPr lang="en-US" altLang="zh-CN" sz="2000">
                <a:ea typeface="黑体" panose="02010609060101010101" pitchFamily="49" charset="-122"/>
              </a:rPr>
              <a:t>A</a:t>
            </a:r>
            <a:r>
              <a:rPr lang="zh-CN" altLang="en-US" sz="2000">
                <a:ea typeface="黑体" panose="02010609060101010101" pitchFamily="49" charset="-122"/>
              </a:rPr>
              <a:t>的单元</a:t>
            </a:r>
          </a:p>
          <a:p>
            <a:pPr lvl="1">
              <a:lnSpc>
                <a:spcPct val="120000"/>
              </a:lnSpc>
              <a:spcBef>
                <a:spcPct val="20000"/>
              </a:spcBef>
              <a:buFontTx/>
              <a:buChar char="•"/>
            </a:pPr>
            <a:r>
              <a:rPr lang="zh-CN" altLang="en-US" sz="2000">
                <a:solidFill>
                  <a:schemeClr val="tx1"/>
                </a:solidFill>
                <a:ea typeface="黑体" panose="02010609060101010101" pitchFamily="49" charset="-122"/>
              </a:rPr>
              <a:t> </a:t>
            </a:r>
            <a:r>
              <a:rPr lang="zh-CN" altLang="en-US" sz="2000">
                <a:ea typeface="黑体" panose="02010609060101010101" pitchFamily="49" charset="-122"/>
              </a:rPr>
              <a:t>基址寻址： </a:t>
            </a:r>
            <a:r>
              <a:rPr lang="en-US" altLang="zh-CN" sz="2000">
                <a:ea typeface="黑体" panose="02010609060101010101" pitchFamily="49" charset="-122"/>
              </a:rPr>
              <a:t>EA=A+(B)      </a:t>
            </a:r>
            <a:r>
              <a:rPr lang="zh-CN" altLang="en-US" sz="2000">
                <a:ea typeface="黑体" panose="02010609060101010101" pitchFamily="49" charset="-122"/>
              </a:rPr>
              <a:t>相对于</a:t>
            </a:r>
            <a:r>
              <a:rPr lang="zh-CN" altLang="en-US" sz="2000">
                <a:solidFill>
                  <a:schemeClr val="accent1"/>
                </a:solidFill>
                <a:ea typeface="黑体" panose="02010609060101010101" pitchFamily="49" charset="-122"/>
              </a:rPr>
              <a:t>基址</a:t>
            </a:r>
            <a:r>
              <a:rPr lang="en-US" altLang="zh-CN" sz="2000">
                <a:solidFill>
                  <a:schemeClr val="accent1"/>
                </a:solidFill>
                <a:ea typeface="黑体" panose="02010609060101010101" pitchFamily="49" charset="-122"/>
              </a:rPr>
              <a:t>(B)</a:t>
            </a:r>
            <a:r>
              <a:rPr lang="zh-CN" altLang="en-US" sz="2000">
                <a:solidFill>
                  <a:schemeClr val="accent1"/>
                </a:solidFill>
                <a:ea typeface="黑体" panose="02010609060101010101" pitchFamily="49" charset="-122"/>
              </a:rPr>
              <a:t>处</a:t>
            </a:r>
            <a:r>
              <a:rPr lang="zh-CN" altLang="en-US" sz="2000">
                <a:ea typeface="黑体" panose="02010609060101010101" pitchFamily="49" charset="-122"/>
              </a:rPr>
              <a:t>位移量为</a:t>
            </a:r>
            <a:r>
              <a:rPr lang="en-US" altLang="zh-CN" sz="2000">
                <a:ea typeface="黑体" panose="02010609060101010101" pitchFamily="49" charset="-122"/>
              </a:rPr>
              <a:t>A</a:t>
            </a:r>
            <a:r>
              <a:rPr lang="zh-CN" altLang="en-US" sz="2000">
                <a:ea typeface="黑体" panose="02010609060101010101" pitchFamily="49" charset="-122"/>
              </a:rPr>
              <a:t>的单元</a:t>
            </a:r>
          </a:p>
          <a:p>
            <a:pPr lvl="1">
              <a:lnSpc>
                <a:spcPct val="120000"/>
              </a:lnSpc>
              <a:spcBef>
                <a:spcPct val="20000"/>
              </a:spcBef>
              <a:buFontTx/>
              <a:buChar char="•"/>
            </a:pPr>
            <a:r>
              <a:rPr lang="zh-CN" altLang="en-US" sz="2000">
                <a:solidFill>
                  <a:schemeClr val="tx1"/>
                </a:solidFill>
                <a:ea typeface="黑体" panose="02010609060101010101" pitchFamily="49" charset="-122"/>
              </a:rPr>
              <a:t> </a:t>
            </a:r>
            <a:r>
              <a:rPr lang="zh-CN" altLang="en-US" sz="2000">
                <a:ea typeface="黑体" panose="02010609060101010101" pitchFamily="49" charset="-122"/>
              </a:rPr>
              <a:t>变址寻址： </a:t>
            </a:r>
            <a:r>
              <a:rPr lang="en-US" altLang="zh-CN" sz="2000">
                <a:ea typeface="黑体" panose="02010609060101010101" pitchFamily="49" charset="-122"/>
              </a:rPr>
              <a:t>EA=A+(I)        </a:t>
            </a:r>
            <a:r>
              <a:rPr lang="zh-CN" altLang="en-US" sz="2000">
                <a:ea typeface="黑体" panose="02010609060101010101" pitchFamily="49" charset="-122"/>
              </a:rPr>
              <a:t>相对于</a:t>
            </a:r>
            <a:r>
              <a:rPr lang="zh-CN" altLang="en-US" sz="2000">
                <a:solidFill>
                  <a:schemeClr val="accent1"/>
                </a:solidFill>
                <a:ea typeface="黑体" panose="02010609060101010101" pitchFamily="49" charset="-122"/>
              </a:rPr>
              <a:t>首址</a:t>
            </a:r>
            <a:r>
              <a:rPr lang="en-US" altLang="zh-CN" sz="2000">
                <a:solidFill>
                  <a:schemeClr val="accent1"/>
                </a:solidFill>
                <a:ea typeface="黑体" panose="02010609060101010101" pitchFamily="49" charset="-122"/>
              </a:rPr>
              <a:t>A</a:t>
            </a:r>
            <a:r>
              <a:rPr lang="zh-CN" altLang="en-US" sz="2000">
                <a:solidFill>
                  <a:schemeClr val="accent1"/>
                </a:solidFill>
                <a:ea typeface="黑体" panose="02010609060101010101" pitchFamily="49" charset="-122"/>
              </a:rPr>
              <a:t>处</a:t>
            </a:r>
            <a:r>
              <a:rPr lang="zh-CN" altLang="en-US" sz="2000">
                <a:ea typeface="黑体" panose="02010609060101010101" pitchFamily="49" charset="-122"/>
              </a:rPr>
              <a:t>位移量为</a:t>
            </a:r>
            <a:r>
              <a:rPr lang="en-US" altLang="zh-CN" sz="2000">
                <a:ea typeface="黑体" panose="02010609060101010101" pitchFamily="49" charset="-122"/>
              </a:rPr>
              <a:t>(I)</a:t>
            </a:r>
            <a:r>
              <a:rPr lang="zh-CN" altLang="en-US" sz="2000">
                <a:ea typeface="黑体" panose="02010609060101010101" pitchFamily="49" charset="-122"/>
              </a:rPr>
              <a:t>的单元</a:t>
            </a:r>
          </a:p>
        </p:txBody>
      </p:sp>
      <p:sp>
        <p:nvSpPr>
          <p:cNvPr id="16420" name="Line 40"/>
          <p:cNvSpPr>
            <a:spLocks noChangeShapeType="1"/>
          </p:cNvSpPr>
          <p:nvPr/>
        </p:nvSpPr>
        <p:spPr bwMode="auto">
          <a:xfrm>
            <a:off x="4403725" y="815975"/>
            <a:ext cx="0" cy="5778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21" name="Text Box 41"/>
          <p:cNvSpPr txBox="1">
            <a:spLocks noChangeArrowheads="1"/>
          </p:cNvSpPr>
          <p:nvPr/>
        </p:nvSpPr>
        <p:spPr bwMode="auto">
          <a:xfrm>
            <a:off x="4516438" y="841375"/>
            <a:ext cx="766762"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000">
                <a:solidFill>
                  <a:schemeClr val="tx1"/>
                </a:solidFill>
              </a:rPr>
              <a:t>......</a:t>
            </a:r>
          </a:p>
        </p:txBody>
      </p:sp>
      <p:sp>
        <p:nvSpPr>
          <p:cNvPr id="372778" name="Text Box 42"/>
          <p:cNvSpPr txBox="1">
            <a:spLocks noChangeArrowheads="1"/>
          </p:cNvSpPr>
          <p:nvPr/>
        </p:nvSpPr>
        <p:spPr bwMode="auto">
          <a:xfrm>
            <a:off x="246063" y="1238250"/>
            <a:ext cx="1270000"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120000"/>
              </a:lnSpc>
              <a:spcBef>
                <a:spcPct val="50000"/>
              </a:spcBef>
            </a:pPr>
            <a:r>
              <a:rPr lang="zh-CN" altLang="en-US" sz="2000">
                <a:ea typeface="黑体" panose="02010609060101010101" pitchFamily="49" charset="-122"/>
              </a:rPr>
              <a:t>指令中给出的地址码</a:t>
            </a:r>
            <a:r>
              <a:rPr lang="en-US" altLang="zh-CN" sz="2000">
                <a:ea typeface="黑体" panose="02010609060101010101" pitchFamily="49" charset="-122"/>
              </a:rPr>
              <a:t>A</a:t>
            </a:r>
            <a:r>
              <a:rPr lang="zh-CN" altLang="en-US" sz="2000">
                <a:ea typeface="黑体" panose="02010609060101010101" pitchFamily="49" charset="-122"/>
              </a:rPr>
              <a:t>称为</a:t>
            </a:r>
            <a:r>
              <a:rPr lang="zh-CN" altLang="en-US" sz="2000">
                <a:solidFill>
                  <a:srgbClr val="A50021"/>
                </a:solidFill>
                <a:ea typeface="黑体" panose="02010609060101010101" pitchFamily="49" charset="-122"/>
              </a:rPr>
              <a:t>形式地址</a:t>
            </a:r>
          </a:p>
        </p:txBody>
      </p:sp>
      <p:sp>
        <p:nvSpPr>
          <p:cNvPr id="2" name="灯片编号占位符 1"/>
          <p:cNvSpPr>
            <a:spLocks noGrp="1"/>
          </p:cNvSpPr>
          <p:nvPr>
            <p:ph type="sldNum" sz="quarter" idx="4"/>
          </p:nvPr>
        </p:nvSpPr>
        <p:spPr/>
        <p:txBody>
          <a:bodyPr/>
          <a:lstStyle/>
          <a:p>
            <a:fld id="{395DEAD1-49DF-46A7-BC72-EE85A9CC6BAA}" type="slidenum">
              <a:rPr lang="zh-CN" altLang="en-US" smtClean="0"/>
              <a:pPr/>
              <a:t>13</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72775">
                                            <p:txEl>
                                              <p:pRg st="2" end="2"/>
                                            </p:txEl>
                                          </p:spTgt>
                                        </p:tgtEl>
                                        <p:attrNameLst>
                                          <p:attrName>style.visibility</p:attrName>
                                        </p:attrNameLst>
                                      </p:cBhvr>
                                      <p:to>
                                        <p:strVal val="visible"/>
                                      </p:to>
                                    </p:set>
                                    <p:animEffect transition="in" filter="blinds(horizontal)">
                                      <p:cBhvr>
                                        <p:cTn id="7" dur="500"/>
                                        <p:tgtEl>
                                          <p:spTgt spid="372775">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72775">
                                            <p:txEl>
                                              <p:pRg st="3" end="3"/>
                                            </p:txEl>
                                          </p:spTgt>
                                        </p:tgtEl>
                                        <p:attrNameLst>
                                          <p:attrName>style.visibility</p:attrName>
                                        </p:attrNameLst>
                                      </p:cBhvr>
                                      <p:to>
                                        <p:strVal val="visible"/>
                                      </p:to>
                                    </p:set>
                                    <p:animEffect transition="in" filter="blinds(horizontal)">
                                      <p:cBhvr>
                                        <p:cTn id="12" dur="500"/>
                                        <p:tgtEl>
                                          <p:spTgt spid="372775">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72775">
                                            <p:txEl>
                                              <p:pRg st="4" end="4"/>
                                            </p:txEl>
                                          </p:spTgt>
                                        </p:tgtEl>
                                        <p:attrNameLst>
                                          <p:attrName>style.visibility</p:attrName>
                                        </p:attrNameLst>
                                      </p:cBhvr>
                                      <p:to>
                                        <p:strVal val="visible"/>
                                      </p:to>
                                    </p:set>
                                    <p:animEffect transition="in" filter="blinds(horizontal)">
                                      <p:cBhvr>
                                        <p:cTn id="17" dur="500"/>
                                        <p:tgtEl>
                                          <p:spTgt spid="372775">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72778"/>
                                        </p:tgtEl>
                                        <p:attrNameLst>
                                          <p:attrName>style.visibility</p:attrName>
                                        </p:attrNameLst>
                                      </p:cBhvr>
                                      <p:to>
                                        <p:strVal val="visible"/>
                                      </p:to>
                                    </p:set>
                                    <p:animEffect transition="in" filter="blinds(horizontal)">
                                      <p:cBhvr>
                                        <p:cTn id="22" dur="500"/>
                                        <p:tgtEl>
                                          <p:spTgt spid="3727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277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711200" y="34925"/>
            <a:ext cx="2054225" cy="422275"/>
          </a:xfrm>
          <a:noFill/>
        </p:spPr>
        <p:txBody>
          <a:bodyPr anchor="ctr"/>
          <a:lstStyle/>
          <a:p>
            <a:r>
              <a:rPr lang="zh-CN" altLang="en-US" smtClean="0">
                <a:ea typeface="宋体" panose="02010600030101010101" pitchFamily="2" charset="-122"/>
              </a:rPr>
              <a:t>偏移寻址方式</a:t>
            </a:r>
            <a:r>
              <a:rPr lang="zh-CN" altLang="en-US" sz="2800" smtClean="0">
                <a:ea typeface="宋体" panose="02010600030101010101" pitchFamily="2" charset="-122"/>
              </a:rPr>
              <a:t> </a:t>
            </a:r>
          </a:p>
        </p:txBody>
      </p:sp>
      <p:sp>
        <p:nvSpPr>
          <p:cNvPr id="373763" name="Rectangle 3"/>
          <p:cNvSpPr>
            <a:spLocks noGrp="1" noChangeArrowheads="1"/>
          </p:cNvSpPr>
          <p:nvPr>
            <p:ph type="body" idx="1"/>
          </p:nvPr>
        </p:nvSpPr>
        <p:spPr>
          <a:xfrm>
            <a:off x="182563" y="623888"/>
            <a:ext cx="8704262" cy="5715000"/>
          </a:xfrm>
        </p:spPr>
        <p:txBody>
          <a:bodyPr/>
          <a:lstStyle/>
          <a:p>
            <a:pPr marL="342900" indent="-342900">
              <a:lnSpc>
                <a:spcPct val="110000"/>
              </a:lnSpc>
              <a:buFont typeface="Monotype Sorts" pitchFamily="2" charset="2"/>
              <a:buChar char="l"/>
              <a:defRPr/>
            </a:pPr>
            <a:r>
              <a:rPr lang="zh-CN" altLang="en-US" dirty="0" smtClean="0">
                <a:latin typeface="Arial" panose="020B0604020202020204" pitchFamily="34" charset="0"/>
                <a:ea typeface="黑体" panose="02010609060101010101" pitchFamily="49" charset="-122"/>
                <a:hlinkClick r:id="rId2" action="ppaction://hlinksldjump"/>
              </a:rPr>
              <a:t>相对寻址</a:t>
            </a:r>
            <a:endParaRPr lang="zh-CN" altLang="en-US" dirty="0" smtClean="0">
              <a:latin typeface="Arial" panose="020B0604020202020204" pitchFamily="34" charset="0"/>
              <a:ea typeface="黑体" panose="02010609060101010101" pitchFamily="49" charset="-122"/>
            </a:endParaRPr>
          </a:p>
          <a:p>
            <a:pPr marL="342900" indent="-342900">
              <a:lnSpc>
                <a:spcPct val="110000"/>
              </a:lnSpc>
              <a:buFont typeface="Monotype Sorts" pitchFamily="2" charset="2"/>
              <a:buChar char=" "/>
              <a:defRPr/>
            </a:pPr>
            <a:r>
              <a:rPr lang="zh-CN" altLang="en-US" dirty="0" smtClean="0">
                <a:latin typeface="Arial" panose="020B0604020202020204" pitchFamily="34" charset="0"/>
                <a:ea typeface="黑体" panose="02010609060101010101" pitchFamily="49" charset="-122"/>
              </a:rPr>
              <a:t>指令地址码给出一个偏移量(带符号数)，基准地址</a:t>
            </a:r>
            <a:r>
              <a:rPr lang="zh-CN" altLang="en-US" dirty="0" smtClean="0">
                <a:effectLst>
                  <a:outerShdw blurRad="38100" dist="38100" dir="2700000" algn="tl">
                    <a:srgbClr val="C0C0C0"/>
                  </a:outerShdw>
                </a:effectLst>
                <a:latin typeface="Arial" panose="020B0604020202020204" pitchFamily="34" charset="0"/>
                <a:ea typeface="黑体" panose="02010609060101010101" pitchFamily="49" charset="-122"/>
              </a:rPr>
              <a:t>隐含</a:t>
            </a:r>
            <a:r>
              <a:rPr lang="zh-CN" altLang="en-US" dirty="0" smtClean="0">
                <a:latin typeface="Arial" panose="020B0604020202020204" pitchFamily="34" charset="0"/>
                <a:ea typeface="黑体" panose="02010609060101010101" pitchFamily="49" charset="-122"/>
              </a:rPr>
              <a:t>由</a:t>
            </a:r>
            <a:r>
              <a:rPr lang="en-US" altLang="en-US" dirty="0" smtClean="0">
                <a:latin typeface="Arial" panose="020B0604020202020204" pitchFamily="34" charset="0"/>
                <a:ea typeface="黑体" panose="02010609060101010101" pitchFamily="49" charset="-122"/>
              </a:rPr>
              <a:t>PC</a:t>
            </a:r>
            <a:r>
              <a:rPr lang="zh-CN" altLang="en-US" dirty="0" smtClean="0">
                <a:latin typeface="Arial" panose="020B0604020202020204" pitchFamily="34" charset="0"/>
                <a:ea typeface="黑体" panose="02010609060101010101" pitchFamily="49" charset="-122"/>
              </a:rPr>
              <a:t>给出。</a:t>
            </a:r>
          </a:p>
          <a:p>
            <a:pPr marL="342900" indent="-342900">
              <a:lnSpc>
                <a:spcPct val="110000"/>
              </a:lnSpc>
              <a:buFont typeface="Monotype Sorts" pitchFamily="2" charset="2"/>
              <a:buChar char=" "/>
              <a:defRPr/>
            </a:pPr>
            <a:r>
              <a:rPr lang="zh-CN" altLang="en-US" dirty="0" smtClean="0">
                <a:latin typeface="Arial" panose="020B0604020202020204" pitchFamily="34" charset="0"/>
                <a:ea typeface="黑体" panose="02010609060101010101" pitchFamily="49" charset="-122"/>
              </a:rPr>
              <a:t>即：</a:t>
            </a:r>
            <a:r>
              <a:rPr lang="en-US" altLang="en-US" dirty="0" smtClean="0">
                <a:latin typeface="Arial" panose="020B0604020202020204" pitchFamily="34" charset="0"/>
                <a:ea typeface="黑体" panose="02010609060101010101" pitchFamily="49" charset="-122"/>
              </a:rPr>
              <a:t>EA=(PC)+A</a:t>
            </a:r>
            <a:r>
              <a:rPr lang="en-US" altLang="zh-CN" dirty="0" smtClean="0">
                <a:latin typeface="Arial" panose="020B0604020202020204" pitchFamily="34" charset="0"/>
                <a:ea typeface="黑体" panose="02010609060101010101" pitchFamily="49" charset="-122"/>
              </a:rPr>
              <a:t>              </a:t>
            </a:r>
            <a:r>
              <a:rPr lang="zh-CN" altLang="en-US" dirty="0" smtClean="0">
                <a:latin typeface="Arial" panose="020B0604020202020204" pitchFamily="34" charset="0"/>
                <a:ea typeface="黑体" panose="02010609060101010101" pitchFamily="49" charset="-122"/>
              </a:rPr>
              <a:t>（</a:t>
            </a:r>
            <a:r>
              <a:rPr lang="en-US" altLang="zh-CN" dirty="0" smtClean="0">
                <a:latin typeface="Arial" panose="020B0604020202020204" pitchFamily="34" charset="0"/>
                <a:ea typeface="黑体" panose="02010609060101010101" pitchFamily="49" charset="-122"/>
              </a:rPr>
              <a:t>ex. MIPS’s instruction:  </a:t>
            </a:r>
            <a:r>
              <a:rPr lang="en-US" altLang="zh-CN" dirty="0" err="1" smtClean="0">
                <a:latin typeface="Arial" panose="020B0604020202020204" pitchFamily="34" charset="0"/>
                <a:ea typeface="黑体" panose="02010609060101010101" pitchFamily="49" charset="-122"/>
              </a:rPr>
              <a:t>Beq</a:t>
            </a:r>
            <a:r>
              <a:rPr lang="zh-CN" altLang="en-US" dirty="0" smtClean="0">
                <a:latin typeface="Arial" panose="020B0604020202020204" pitchFamily="34" charset="0"/>
                <a:ea typeface="黑体" panose="02010609060101010101" pitchFamily="49" charset="-122"/>
              </a:rPr>
              <a:t>）</a:t>
            </a:r>
            <a:endParaRPr lang="en-US" altLang="en-US" dirty="0" smtClean="0">
              <a:latin typeface="Arial" panose="020B0604020202020204" pitchFamily="34" charset="0"/>
              <a:ea typeface="黑体" panose="02010609060101010101" pitchFamily="49" charset="-122"/>
            </a:endParaRPr>
          </a:p>
          <a:p>
            <a:pPr marL="342900" indent="-342900">
              <a:lnSpc>
                <a:spcPct val="110000"/>
              </a:lnSpc>
              <a:buFont typeface="Monotype Sorts" pitchFamily="2" charset="2"/>
              <a:buChar char=" "/>
              <a:defRPr/>
            </a:pPr>
            <a:r>
              <a:rPr lang="zh-CN" altLang="en-US" dirty="0" smtClean="0">
                <a:solidFill>
                  <a:srgbClr val="0000FF"/>
                </a:solidFill>
                <a:latin typeface="Arial" panose="020B0604020202020204" pitchFamily="34" charset="0"/>
                <a:ea typeface="黑体" panose="02010609060101010101" pitchFamily="49" charset="-122"/>
              </a:rPr>
              <a:t>可用来实现程序(公共子程序)的浮动 或 指定转移目标地址</a:t>
            </a:r>
          </a:p>
          <a:p>
            <a:pPr marL="342900" indent="-342900">
              <a:lnSpc>
                <a:spcPct val="110000"/>
              </a:lnSpc>
              <a:buFont typeface="Monotype Sorts" pitchFamily="2" charset="2"/>
              <a:buChar char=" "/>
              <a:defRPr/>
            </a:pPr>
            <a:r>
              <a:rPr lang="zh-CN" altLang="en-US" dirty="0" smtClean="0">
                <a:solidFill>
                  <a:srgbClr val="4B9556"/>
                </a:solidFill>
                <a:latin typeface="Arial" panose="020B0604020202020204" pitchFamily="34" charset="0"/>
                <a:ea typeface="黑体" panose="02010609060101010101" pitchFamily="49" charset="-122"/>
              </a:rPr>
              <a:t>注意：当前</a:t>
            </a:r>
            <a:r>
              <a:rPr lang="en-US" altLang="zh-CN" dirty="0" smtClean="0">
                <a:solidFill>
                  <a:srgbClr val="4B9556"/>
                </a:solidFill>
                <a:latin typeface="Arial" panose="020B0604020202020204" pitchFamily="34" charset="0"/>
                <a:ea typeface="黑体" panose="02010609060101010101" pitchFamily="49" charset="-122"/>
              </a:rPr>
              <a:t>PC</a:t>
            </a:r>
            <a:r>
              <a:rPr lang="zh-CN" altLang="en-US" dirty="0" smtClean="0">
                <a:solidFill>
                  <a:srgbClr val="4B9556"/>
                </a:solidFill>
                <a:latin typeface="Arial" panose="020B0604020202020204" pitchFamily="34" charset="0"/>
                <a:ea typeface="黑体" panose="02010609060101010101" pitchFamily="49" charset="-122"/>
              </a:rPr>
              <a:t>的值可以是正在执行指令的地址或下条指令的地址</a:t>
            </a:r>
          </a:p>
          <a:p>
            <a:pPr marL="342900" indent="-342900">
              <a:lnSpc>
                <a:spcPct val="110000"/>
              </a:lnSpc>
              <a:buFont typeface="Monotype Sorts" pitchFamily="2" charset="2"/>
              <a:buChar char="l"/>
              <a:defRPr/>
            </a:pPr>
            <a:r>
              <a:rPr lang="zh-CN" altLang="en-US" dirty="0" smtClean="0">
                <a:solidFill>
                  <a:srgbClr val="0000FF"/>
                </a:solidFill>
                <a:latin typeface="Arial" panose="020B0604020202020204" pitchFamily="34" charset="0"/>
                <a:ea typeface="黑体" panose="02010609060101010101" pitchFamily="49" charset="-122"/>
                <a:hlinkClick r:id="rId3" action="ppaction://hlinksldjump"/>
              </a:rPr>
              <a:t>基址寻址</a:t>
            </a:r>
            <a:endParaRPr lang="zh-CN" altLang="en-US" dirty="0" smtClean="0">
              <a:solidFill>
                <a:srgbClr val="0000FF"/>
              </a:solidFill>
              <a:latin typeface="Arial" panose="020B0604020202020204" pitchFamily="34" charset="0"/>
              <a:ea typeface="黑体" panose="02010609060101010101" pitchFamily="49" charset="-122"/>
            </a:endParaRPr>
          </a:p>
          <a:p>
            <a:pPr marL="342900" indent="-342900">
              <a:lnSpc>
                <a:spcPct val="110000"/>
              </a:lnSpc>
              <a:buFont typeface="Monotype Sorts" pitchFamily="2" charset="2"/>
              <a:buChar char=" "/>
              <a:defRPr/>
            </a:pPr>
            <a:r>
              <a:rPr lang="zh-CN" altLang="en-US" dirty="0" smtClean="0">
                <a:latin typeface="Arial" panose="020B0604020202020204" pitchFamily="34" charset="0"/>
                <a:ea typeface="黑体" panose="02010609060101010101" pitchFamily="49" charset="-122"/>
              </a:rPr>
              <a:t>指令地址码给出一个偏移量，基准地址</a:t>
            </a:r>
            <a:r>
              <a:rPr lang="zh-CN" altLang="en-US" dirty="0" smtClean="0">
                <a:effectLst>
                  <a:outerShdw blurRad="38100" dist="38100" dir="2700000" algn="tl">
                    <a:srgbClr val="C0C0C0"/>
                  </a:outerShdw>
                </a:effectLst>
                <a:latin typeface="Arial" panose="020B0604020202020204" pitchFamily="34" charset="0"/>
                <a:ea typeface="黑体" panose="02010609060101010101" pitchFamily="49" charset="-122"/>
              </a:rPr>
              <a:t>明显或隐含</a:t>
            </a:r>
            <a:r>
              <a:rPr lang="zh-CN" altLang="en-US" dirty="0" smtClean="0">
                <a:latin typeface="Arial" panose="020B0604020202020204" pitchFamily="34" charset="0"/>
                <a:ea typeface="黑体" panose="02010609060101010101" pitchFamily="49" charset="-122"/>
              </a:rPr>
              <a:t>由基址寄存器</a:t>
            </a:r>
            <a:r>
              <a:rPr lang="en-US" altLang="zh-CN" dirty="0" smtClean="0">
                <a:latin typeface="Arial" panose="020B0604020202020204" pitchFamily="34" charset="0"/>
                <a:ea typeface="黑体" panose="02010609060101010101" pitchFamily="49" charset="-122"/>
              </a:rPr>
              <a:t>B</a:t>
            </a:r>
            <a:r>
              <a:rPr lang="zh-CN" altLang="en-US" dirty="0" smtClean="0">
                <a:latin typeface="Arial" panose="020B0604020202020204" pitchFamily="34" charset="0"/>
                <a:ea typeface="黑体" panose="02010609060101010101" pitchFamily="49" charset="-122"/>
              </a:rPr>
              <a:t>给出。即：</a:t>
            </a:r>
            <a:r>
              <a:rPr lang="en-US" altLang="en-US" dirty="0" smtClean="0">
                <a:latin typeface="Arial" panose="020B0604020202020204" pitchFamily="34" charset="0"/>
                <a:ea typeface="黑体" panose="02010609060101010101" pitchFamily="49" charset="-122"/>
              </a:rPr>
              <a:t>EA=(B)+A</a:t>
            </a:r>
            <a:r>
              <a:rPr lang="en-US" altLang="zh-CN" dirty="0" smtClean="0">
                <a:latin typeface="Arial" panose="020B0604020202020204" pitchFamily="34" charset="0"/>
                <a:ea typeface="黑体" panose="02010609060101010101" pitchFamily="49" charset="-122"/>
              </a:rPr>
              <a:t>   </a:t>
            </a:r>
            <a:r>
              <a:rPr lang="zh-CN" altLang="en-US" dirty="0" smtClean="0">
                <a:latin typeface="Arial" panose="020B0604020202020204" pitchFamily="34" charset="0"/>
                <a:ea typeface="黑体" panose="02010609060101010101" pitchFamily="49" charset="-122"/>
              </a:rPr>
              <a:t>（</a:t>
            </a:r>
            <a:r>
              <a:rPr lang="en-US" altLang="zh-CN" dirty="0" smtClean="0">
                <a:latin typeface="Arial" panose="020B0604020202020204" pitchFamily="34" charset="0"/>
                <a:ea typeface="黑体" panose="02010609060101010101" pitchFamily="49" charset="-122"/>
              </a:rPr>
              <a:t>ex. MIPS’s instructions:  </a:t>
            </a:r>
            <a:r>
              <a:rPr lang="en-US" altLang="zh-CN" dirty="0" err="1" smtClean="0">
                <a:latin typeface="Arial" panose="020B0604020202020204" pitchFamily="34" charset="0"/>
                <a:ea typeface="黑体" panose="02010609060101010101" pitchFamily="49" charset="-122"/>
              </a:rPr>
              <a:t>lw</a:t>
            </a:r>
            <a:r>
              <a:rPr lang="en-US" altLang="zh-CN" dirty="0" smtClean="0">
                <a:latin typeface="Arial" panose="020B0604020202020204" pitchFamily="34" charset="0"/>
                <a:ea typeface="黑体" panose="02010609060101010101" pitchFamily="49" charset="-122"/>
              </a:rPr>
              <a:t> / </a:t>
            </a:r>
            <a:r>
              <a:rPr lang="en-US" altLang="zh-CN" dirty="0" err="1" smtClean="0">
                <a:latin typeface="Arial" panose="020B0604020202020204" pitchFamily="34" charset="0"/>
                <a:ea typeface="黑体" panose="02010609060101010101" pitchFamily="49" charset="-122"/>
              </a:rPr>
              <a:t>sw</a:t>
            </a:r>
            <a:r>
              <a:rPr lang="zh-CN" altLang="en-US" dirty="0" smtClean="0">
                <a:latin typeface="Arial" panose="020B0604020202020204" pitchFamily="34" charset="0"/>
                <a:ea typeface="黑体" panose="02010609060101010101" pitchFamily="49" charset="-122"/>
              </a:rPr>
              <a:t>）</a:t>
            </a:r>
            <a:endParaRPr lang="en-US" altLang="en-US" dirty="0" smtClean="0">
              <a:latin typeface="Arial" panose="020B0604020202020204" pitchFamily="34" charset="0"/>
              <a:ea typeface="黑体" panose="02010609060101010101" pitchFamily="49" charset="-122"/>
            </a:endParaRPr>
          </a:p>
          <a:p>
            <a:pPr marL="342900" indent="-342900">
              <a:lnSpc>
                <a:spcPct val="110000"/>
              </a:lnSpc>
              <a:buFont typeface="Monotype Sorts" pitchFamily="2" charset="2"/>
              <a:buChar char=" "/>
              <a:defRPr/>
            </a:pPr>
            <a:r>
              <a:rPr lang="zh-CN" altLang="en-US" dirty="0" smtClean="0">
                <a:solidFill>
                  <a:srgbClr val="0000FF"/>
                </a:solidFill>
                <a:latin typeface="Arial" panose="020B0604020202020204" pitchFamily="34" charset="0"/>
                <a:ea typeface="黑体" panose="02010609060101010101" pitchFamily="49" charset="-122"/>
              </a:rPr>
              <a:t>可用来实现多道程序重定位 </a:t>
            </a:r>
            <a:r>
              <a:rPr lang="zh-CN" altLang="en-US" dirty="0" smtClean="0">
                <a:solidFill>
                  <a:schemeClr val="accent2"/>
                </a:solidFill>
                <a:latin typeface="Arial" panose="020B0604020202020204" pitchFamily="34" charset="0"/>
                <a:ea typeface="黑体" panose="02010609060101010101" pitchFamily="49" charset="-122"/>
              </a:rPr>
              <a:t>或 过程调用中参数的访问</a:t>
            </a:r>
          </a:p>
          <a:p>
            <a:pPr marL="342900" indent="-342900">
              <a:lnSpc>
                <a:spcPct val="110000"/>
              </a:lnSpc>
              <a:buFont typeface="Monotype Sorts" pitchFamily="2" charset="2"/>
              <a:buChar char="l"/>
              <a:defRPr/>
            </a:pPr>
            <a:r>
              <a:rPr lang="zh-CN" altLang="en-US" dirty="0" smtClean="0">
                <a:solidFill>
                  <a:srgbClr val="0000FF"/>
                </a:solidFill>
                <a:latin typeface="Arial" panose="020B0604020202020204" pitchFamily="34" charset="0"/>
                <a:ea typeface="黑体" panose="02010609060101010101" pitchFamily="49" charset="-122"/>
                <a:hlinkClick r:id="rId4" action="ppaction://hlinksldjump"/>
              </a:rPr>
              <a:t>变址寻址</a:t>
            </a:r>
            <a:endParaRPr lang="zh-CN" altLang="en-US" dirty="0" smtClean="0">
              <a:solidFill>
                <a:srgbClr val="0000FF"/>
              </a:solidFill>
              <a:latin typeface="Arial" panose="020B0604020202020204" pitchFamily="34" charset="0"/>
              <a:ea typeface="黑体" panose="02010609060101010101" pitchFamily="49" charset="-122"/>
            </a:endParaRPr>
          </a:p>
          <a:p>
            <a:pPr marL="342900" indent="-342900">
              <a:lnSpc>
                <a:spcPct val="110000"/>
              </a:lnSpc>
              <a:buFont typeface="Monotype Sorts" pitchFamily="2" charset="2"/>
              <a:buChar char=" "/>
              <a:defRPr/>
            </a:pPr>
            <a:r>
              <a:rPr lang="zh-CN" altLang="en-US" dirty="0" smtClean="0">
                <a:latin typeface="Arial" panose="020B0604020202020204" pitchFamily="34" charset="0"/>
                <a:ea typeface="黑体" panose="02010609060101010101" pitchFamily="49" charset="-122"/>
              </a:rPr>
              <a:t>指令地址码给出一个基准地址，而偏移量(无符号数)</a:t>
            </a:r>
            <a:r>
              <a:rPr lang="zh-CN" altLang="en-US" dirty="0" smtClean="0">
                <a:effectLst>
                  <a:outerShdw blurRad="38100" dist="38100" dir="2700000" algn="tl">
                    <a:srgbClr val="C0C0C0"/>
                  </a:outerShdw>
                </a:effectLst>
                <a:latin typeface="Arial" panose="020B0604020202020204" pitchFamily="34" charset="0"/>
                <a:ea typeface="黑体" panose="02010609060101010101" pitchFamily="49" charset="-122"/>
              </a:rPr>
              <a:t>明显或隐含</a:t>
            </a:r>
            <a:r>
              <a:rPr lang="zh-CN" altLang="en-US" dirty="0" smtClean="0">
                <a:latin typeface="Arial" panose="020B0604020202020204" pitchFamily="34" charset="0"/>
                <a:ea typeface="黑体" panose="02010609060101010101" pitchFamily="49" charset="-122"/>
              </a:rPr>
              <a:t>由变址寄存器 </a:t>
            </a:r>
            <a:r>
              <a:rPr lang="en-US" altLang="zh-CN" dirty="0" smtClean="0">
                <a:latin typeface="Arial" panose="020B0604020202020204" pitchFamily="34" charset="0"/>
                <a:ea typeface="黑体" panose="02010609060101010101" pitchFamily="49" charset="-122"/>
              </a:rPr>
              <a:t>I </a:t>
            </a:r>
            <a:r>
              <a:rPr lang="zh-CN" altLang="en-US" dirty="0" smtClean="0">
                <a:latin typeface="Arial" panose="020B0604020202020204" pitchFamily="34" charset="0"/>
                <a:ea typeface="黑体" panose="02010609060101010101" pitchFamily="49" charset="-122"/>
              </a:rPr>
              <a:t>给出。即：</a:t>
            </a:r>
            <a:r>
              <a:rPr lang="en-US" altLang="en-US" dirty="0" smtClean="0">
                <a:latin typeface="Arial" panose="020B0604020202020204" pitchFamily="34" charset="0"/>
                <a:ea typeface="黑体" panose="02010609060101010101" pitchFamily="49" charset="-122"/>
              </a:rPr>
              <a:t>EA=(I)+A</a:t>
            </a:r>
          </a:p>
          <a:p>
            <a:pPr marL="342900" indent="-342900">
              <a:lnSpc>
                <a:spcPct val="110000"/>
              </a:lnSpc>
              <a:buFont typeface="Monotype Sorts" pitchFamily="2" charset="2"/>
              <a:buChar char=" "/>
              <a:defRPr/>
            </a:pPr>
            <a:r>
              <a:rPr lang="zh-CN" altLang="en-US" dirty="0" smtClean="0">
                <a:solidFill>
                  <a:srgbClr val="0000FF"/>
                </a:solidFill>
                <a:latin typeface="Arial" panose="020B0604020202020204" pitchFamily="34" charset="0"/>
                <a:ea typeface="黑体" panose="02010609060101010101" pitchFamily="49" charset="-122"/>
              </a:rPr>
              <a:t>可为循环重复操作提供一种高效机制，如实现对线性表的方便操作</a:t>
            </a:r>
          </a:p>
        </p:txBody>
      </p:sp>
      <p:sp>
        <p:nvSpPr>
          <p:cNvPr id="373764" name="Text Box 4"/>
          <p:cNvSpPr txBox="1">
            <a:spLocks noChangeArrowheads="1"/>
          </p:cNvSpPr>
          <p:nvPr/>
        </p:nvSpPr>
        <p:spPr bwMode="auto">
          <a:xfrm>
            <a:off x="6170613" y="6251575"/>
            <a:ext cx="1930400"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1800">
                <a:hlinkClick r:id="rId5" action="ppaction://hlinksldjump"/>
              </a:rPr>
              <a:t>SKIP</a:t>
            </a:r>
            <a:endParaRPr lang="en-US" altLang="zh-CN" sz="1800"/>
          </a:p>
        </p:txBody>
      </p:sp>
      <p:sp>
        <p:nvSpPr>
          <p:cNvPr id="2" name="灯片编号占位符 1"/>
          <p:cNvSpPr>
            <a:spLocks noGrp="1"/>
          </p:cNvSpPr>
          <p:nvPr>
            <p:ph type="sldNum" sz="quarter" idx="4"/>
          </p:nvPr>
        </p:nvSpPr>
        <p:spPr/>
        <p:txBody>
          <a:bodyPr/>
          <a:lstStyle/>
          <a:p>
            <a:fld id="{395DEAD1-49DF-46A7-BC72-EE85A9CC6BAA}" type="slidenum">
              <a:rPr lang="zh-CN" altLang="en-US" smtClean="0"/>
              <a:pPr/>
              <a:t>14</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73763">
                                            <p:txEl>
                                              <p:pRg st="1" end="1"/>
                                            </p:txEl>
                                          </p:spTgt>
                                        </p:tgtEl>
                                        <p:attrNameLst>
                                          <p:attrName>style.visibility</p:attrName>
                                        </p:attrNameLst>
                                      </p:cBhvr>
                                      <p:to>
                                        <p:strVal val="visible"/>
                                      </p:to>
                                    </p:set>
                                    <p:animEffect transition="in" filter="blinds(horizontal)">
                                      <p:cBhvr>
                                        <p:cTn id="7" dur="500"/>
                                        <p:tgtEl>
                                          <p:spTgt spid="37376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73763">
                                            <p:txEl>
                                              <p:pRg st="2" end="2"/>
                                            </p:txEl>
                                          </p:spTgt>
                                        </p:tgtEl>
                                        <p:attrNameLst>
                                          <p:attrName>style.visibility</p:attrName>
                                        </p:attrNameLst>
                                      </p:cBhvr>
                                      <p:to>
                                        <p:strVal val="visible"/>
                                      </p:to>
                                    </p:set>
                                    <p:animEffect transition="in" filter="blinds(horizontal)">
                                      <p:cBhvr>
                                        <p:cTn id="10" dur="500"/>
                                        <p:tgtEl>
                                          <p:spTgt spid="373763">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373763">
                                            <p:txEl>
                                              <p:pRg st="3" end="3"/>
                                            </p:txEl>
                                          </p:spTgt>
                                        </p:tgtEl>
                                        <p:attrNameLst>
                                          <p:attrName>style.visibility</p:attrName>
                                        </p:attrNameLst>
                                      </p:cBhvr>
                                      <p:to>
                                        <p:strVal val="visible"/>
                                      </p:to>
                                    </p:set>
                                    <p:animEffect transition="in" filter="blinds(horizontal)">
                                      <p:cBhvr>
                                        <p:cTn id="15" dur="500"/>
                                        <p:tgtEl>
                                          <p:spTgt spid="373763">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373763">
                                            <p:txEl>
                                              <p:pRg st="4" end="4"/>
                                            </p:txEl>
                                          </p:spTgt>
                                        </p:tgtEl>
                                        <p:attrNameLst>
                                          <p:attrName>style.visibility</p:attrName>
                                        </p:attrNameLst>
                                      </p:cBhvr>
                                      <p:to>
                                        <p:strVal val="visible"/>
                                      </p:to>
                                    </p:set>
                                    <p:animEffect transition="in" filter="blinds(horizontal)">
                                      <p:cBhvr>
                                        <p:cTn id="20" dur="500"/>
                                        <p:tgtEl>
                                          <p:spTgt spid="373763">
                                            <p:txEl>
                                              <p:pRg st="4" end="4"/>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373763">
                                            <p:txEl>
                                              <p:pRg st="6" end="6"/>
                                            </p:txEl>
                                          </p:spTgt>
                                        </p:tgtEl>
                                        <p:attrNameLst>
                                          <p:attrName>style.visibility</p:attrName>
                                        </p:attrNameLst>
                                      </p:cBhvr>
                                      <p:to>
                                        <p:strVal val="visible"/>
                                      </p:to>
                                    </p:set>
                                    <p:animEffect transition="in" filter="blinds(horizontal)">
                                      <p:cBhvr>
                                        <p:cTn id="25" dur="500"/>
                                        <p:tgtEl>
                                          <p:spTgt spid="373763">
                                            <p:txEl>
                                              <p:pRg st="6" end="6"/>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373763">
                                            <p:txEl>
                                              <p:pRg st="7" end="7"/>
                                            </p:txEl>
                                          </p:spTgt>
                                        </p:tgtEl>
                                        <p:attrNameLst>
                                          <p:attrName>style.visibility</p:attrName>
                                        </p:attrNameLst>
                                      </p:cBhvr>
                                      <p:to>
                                        <p:strVal val="visible"/>
                                      </p:to>
                                    </p:set>
                                    <p:animEffect transition="in" filter="blinds(horizontal)">
                                      <p:cBhvr>
                                        <p:cTn id="30" dur="500"/>
                                        <p:tgtEl>
                                          <p:spTgt spid="373763">
                                            <p:txEl>
                                              <p:pRg st="7" end="7"/>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373763">
                                            <p:txEl>
                                              <p:pRg st="9" end="9"/>
                                            </p:txEl>
                                          </p:spTgt>
                                        </p:tgtEl>
                                        <p:attrNameLst>
                                          <p:attrName>style.visibility</p:attrName>
                                        </p:attrNameLst>
                                      </p:cBhvr>
                                      <p:to>
                                        <p:strVal val="visible"/>
                                      </p:to>
                                    </p:set>
                                    <p:animEffect transition="in" filter="blinds(horizontal)">
                                      <p:cBhvr>
                                        <p:cTn id="35" dur="500"/>
                                        <p:tgtEl>
                                          <p:spTgt spid="373763">
                                            <p:txEl>
                                              <p:pRg st="9" end="9"/>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nodeType="clickEffect">
                                  <p:stCondLst>
                                    <p:cond delay="0"/>
                                  </p:stCondLst>
                                  <p:childTnLst>
                                    <p:set>
                                      <p:cBhvr>
                                        <p:cTn id="39" dur="1" fill="hold">
                                          <p:stCondLst>
                                            <p:cond delay="0"/>
                                          </p:stCondLst>
                                        </p:cTn>
                                        <p:tgtEl>
                                          <p:spTgt spid="373763">
                                            <p:txEl>
                                              <p:pRg st="10" end="10"/>
                                            </p:txEl>
                                          </p:spTgt>
                                        </p:tgtEl>
                                        <p:attrNameLst>
                                          <p:attrName>style.visibility</p:attrName>
                                        </p:attrNameLst>
                                      </p:cBhvr>
                                      <p:to>
                                        <p:strVal val="visible"/>
                                      </p:to>
                                    </p:set>
                                    <p:animEffect transition="in" filter="blinds(horizontal)">
                                      <p:cBhvr>
                                        <p:cTn id="40" dur="500"/>
                                        <p:tgtEl>
                                          <p:spTgt spid="373763">
                                            <p:txEl>
                                              <p:pRg st="10" end="10"/>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373764"/>
                                        </p:tgtEl>
                                        <p:attrNameLst>
                                          <p:attrName>style.visibility</p:attrName>
                                        </p:attrNameLst>
                                      </p:cBhvr>
                                      <p:to>
                                        <p:strVal val="visible"/>
                                      </p:to>
                                    </p:set>
                                    <p:animEffect transition="in" filter="blinds(horizontal)">
                                      <p:cBhvr>
                                        <p:cTn id="45" dur="500"/>
                                        <p:tgtEl>
                                          <p:spTgt spid="3737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76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109538"/>
            <a:ext cx="7280275" cy="368300"/>
          </a:xfrm>
        </p:spPr>
        <p:txBody>
          <a:bodyPr/>
          <a:lstStyle/>
          <a:p>
            <a:r>
              <a:rPr lang="zh-CN" altLang="en-US" smtClean="0">
                <a:ea typeface="宋体" panose="02010600030101010101" pitchFamily="2" charset="-122"/>
              </a:rPr>
              <a:t>相对寻址实现</a:t>
            </a:r>
            <a:r>
              <a:rPr lang="zh-CN" altLang="en-US" smtClean="0">
                <a:solidFill>
                  <a:schemeClr val="tx1"/>
                </a:solidFill>
                <a:ea typeface="宋体" panose="02010600030101010101" pitchFamily="2" charset="-122"/>
              </a:rPr>
              <a:t>公共子程序的浮动</a:t>
            </a:r>
          </a:p>
        </p:txBody>
      </p:sp>
      <p:sp>
        <p:nvSpPr>
          <p:cNvPr id="374788" name="Text Box 4"/>
          <p:cNvSpPr txBox="1">
            <a:spLocks noChangeArrowheads="1"/>
          </p:cNvSpPr>
          <p:nvPr/>
        </p:nvSpPr>
        <p:spPr bwMode="auto">
          <a:xfrm>
            <a:off x="366713" y="5580063"/>
            <a:ext cx="5907087"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135000"/>
              </a:lnSpc>
              <a:spcBef>
                <a:spcPct val="50000"/>
              </a:spcBef>
            </a:pPr>
            <a:r>
              <a:rPr lang="zh-CN" altLang="en-US" sz="2000">
                <a:ea typeface="黑体" panose="02010609060101010101" pitchFamily="49" charset="-122"/>
              </a:rPr>
              <a:t>子程序内地址关系相对独立，与用户程序的地址无关，不管浮动到哪里，总是实现</a:t>
            </a:r>
            <a:r>
              <a:rPr lang="en-US" altLang="zh-CN" sz="2000">
                <a:ea typeface="黑体" panose="02010609060101010101" pitchFamily="49" charset="-122"/>
              </a:rPr>
              <a:t>AX</a:t>
            </a:r>
            <a:r>
              <a:rPr lang="zh-CN" altLang="en-US" sz="2000">
                <a:ea typeface="黑体" panose="02010609060101010101" pitchFamily="49" charset="-122"/>
              </a:rPr>
              <a:t>和120相加</a:t>
            </a:r>
          </a:p>
        </p:txBody>
      </p:sp>
      <p:sp>
        <p:nvSpPr>
          <p:cNvPr id="374789" name="Text Box 5" descr="新闻纸"/>
          <p:cNvSpPr txBox="1">
            <a:spLocks noChangeArrowheads="1"/>
          </p:cNvSpPr>
          <p:nvPr/>
        </p:nvSpPr>
        <p:spPr bwMode="auto">
          <a:xfrm>
            <a:off x="866775" y="1828800"/>
            <a:ext cx="2284413" cy="1444625"/>
          </a:xfrm>
          <a:prstGeom prst="rect">
            <a:avLst/>
          </a:prstGeom>
          <a:blipFill dpi="0" rotWithShape="0">
            <a:blip r:embed="rId3" cstate="print"/>
            <a:srcRect/>
            <a:tile tx="0" ty="0" sx="100000" sy="100000" flip="none" algn="tl"/>
          </a:blipFill>
          <a:ln w="9525">
            <a:solidFill>
              <a:schemeClr val="tx1"/>
            </a:solidFill>
            <a:miter lim="800000"/>
            <a:headEnd/>
            <a:tailEnd/>
          </a:ln>
          <a:effectLst/>
        </p:spPr>
        <p:txBody>
          <a:bodyPr tIns="190800" bIns="694800">
            <a:spAutoFit/>
          </a:bodyPr>
          <a:lstStyle/>
          <a:p>
            <a:pPr>
              <a:spcBef>
                <a:spcPct val="50000"/>
              </a:spcBef>
              <a:defRPr/>
            </a:pPr>
            <a:r>
              <a:rPr lang="en-US" altLang="zh-CN" sz="2400" dirty="0">
                <a:solidFill>
                  <a:srgbClr val="0000FF"/>
                </a:solidFill>
                <a:effectLst>
                  <a:outerShdw blurRad="38100" dist="38100" dir="2700000" algn="tl">
                    <a:srgbClr val="C0C0C0"/>
                  </a:outerShdw>
                </a:effectLst>
                <a:latin typeface="Times New Roman" pitchFamily="18" charset="0"/>
                <a:ea typeface="宋体" charset="-122"/>
              </a:rPr>
              <a:t>ADD  AX, </a:t>
            </a:r>
            <a:r>
              <a:rPr lang="en-US" altLang="zh-CN" sz="4400" baseline="16000" dirty="0">
                <a:solidFill>
                  <a:srgbClr val="C2228D"/>
                </a:solidFill>
                <a:effectLst>
                  <a:outerShdw blurRad="38100" dist="38100" dir="2700000" algn="tl">
                    <a:srgbClr val="C0C0C0"/>
                  </a:outerShdw>
                </a:effectLst>
                <a:latin typeface="Arial" charset="0"/>
                <a:ea typeface="宋体" charset="-122"/>
              </a:rPr>
              <a:t>.</a:t>
            </a:r>
            <a:r>
              <a:rPr lang="en-US" altLang="zh-CN" sz="3600" baseline="16000" dirty="0">
                <a:solidFill>
                  <a:srgbClr val="C2228D"/>
                </a:solidFill>
                <a:effectLst>
                  <a:outerShdw blurRad="38100" dist="38100" dir="2700000" algn="tl">
                    <a:srgbClr val="C0C0C0"/>
                  </a:outerShdw>
                </a:effectLst>
                <a:latin typeface="Arial" charset="0"/>
                <a:ea typeface="宋体" charset="-122"/>
              </a:rPr>
              <a:t> </a:t>
            </a:r>
            <a:r>
              <a:rPr lang="en-US" altLang="zh-CN" sz="3600" dirty="0">
                <a:solidFill>
                  <a:srgbClr val="0000FF"/>
                </a:solidFill>
                <a:effectLst>
                  <a:outerShdw blurRad="38100" dist="38100" dir="2700000" algn="tl">
                    <a:srgbClr val="C0C0C0"/>
                  </a:outerShdw>
                </a:effectLst>
                <a:latin typeface="Times New Roman" pitchFamily="18" charset="0"/>
                <a:ea typeface="宋体" charset="-122"/>
              </a:rPr>
              <a:t>+</a:t>
            </a:r>
            <a:r>
              <a:rPr lang="en-US" altLang="zh-CN" sz="2400" dirty="0">
                <a:solidFill>
                  <a:srgbClr val="0000FF"/>
                </a:solidFill>
                <a:effectLst>
                  <a:outerShdw blurRad="38100" dist="38100" dir="2700000" algn="tl">
                    <a:srgbClr val="C0C0C0"/>
                  </a:outerShdw>
                </a:effectLst>
                <a:latin typeface="Times New Roman" pitchFamily="18" charset="0"/>
                <a:ea typeface="宋体" charset="-122"/>
              </a:rPr>
              <a:t>1</a:t>
            </a:r>
          </a:p>
        </p:txBody>
      </p:sp>
      <p:sp>
        <p:nvSpPr>
          <p:cNvPr id="18437" name="Rectangle 6" descr="纸莎草纸"/>
          <p:cNvSpPr>
            <a:spLocks noChangeArrowheads="1"/>
          </p:cNvSpPr>
          <p:nvPr/>
        </p:nvSpPr>
        <p:spPr bwMode="auto">
          <a:xfrm>
            <a:off x="4994275" y="706438"/>
            <a:ext cx="2284413" cy="46418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18438" name="Line 11"/>
          <p:cNvSpPr>
            <a:spLocks noChangeShapeType="1"/>
          </p:cNvSpPr>
          <p:nvPr/>
        </p:nvSpPr>
        <p:spPr bwMode="auto">
          <a:xfrm>
            <a:off x="6153150" y="4791075"/>
            <a:ext cx="0" cy="436563"/>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39" name="Line 12"/>
          <p:cNvSpPr>
            <a:spLocks noChangeShapeType="1"/>
          </p:cNvSpPr>
          <p:nvPr/>
        </p:nvSpPr>
        <p:spPr bwMode="auto">
          <a:xfrm>
            <a:off x="6088063" y="2882900"/>
            <a:ext cx="0" cy="325438"/>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40" name="Line 13"/>
          <p:cNvSpPr>
            <a:spLocks noChangeShapeType="1"/>
          </p:cNvSpPr>
          <p:nvPr/>
        </p:nvSpPr>
        <p:spPr bwMode="auto">
          <a:xfrm>
            <a:off x="6088063" y="830263"/>
            <a:ext cx="0" cy="384175"/>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41" name="Text Box 16"/>
          <p:cNvSpPr txBox="1">
            <a:spLocks noChangeArrowheads="1"/>
          </p:cNvSpPr>
          <p:nvPr/>
        </p:nvSpPr>
        <p:spPr bwMode="auto">
          <a:xfrm>
            <a:off x="3122613" y="2143125"/>
            <a:ext cx="701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400">
                <a:solidFill>
                  <a:schemeClr val="tx1"/>
                </a:solidFill>
                <a:latin typeface="Times New Roman" panose="02020603050405020304" pitchFamily="18" charset="0"/>
              </a:rPr>
              <a:t>50</a:t>
            </a:r>
          </a:p>
        </p:txBody>
      </p:sp>
      <p:sp>
        <p:nvSpPr>
          <p:cNvPr id="18442" name="Text Box 17"/>
          <p:cNvSpPr txBox="1">
            <a:spLocks noChangeArrowheads="1"/>
          </p:cNvSpPr>
          <p:nvPr/>
        </p:nvSpPr>
        <p:spPr bwMode="auto">
          <a:xfrm>
            <a:off x="3092450" y="2782888"/>
            <a:ext cx="1308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400">
                <a:solidFill>
                  <a:schemeClr val="tx1"/>
                </a:solidFill>
                <a:latin typeface="Times New Roman" panose="02020603050405020304" pitchFamily="18" charset="0"/>
              </a:rPr>
              <a:t>5</a:t>
            </a:r>
            <a:r>
              <a:rPr lang="en-US" altLang="zh-CN" sz="2400">
                <a:solidFill>
                  <a:schemeClr val="tx1"/>
                </a:solidFill>
                <a:latin typeface="Times New Roman" panose="02020603050405020304" pitchFamily="18" charset="0"/>
              </a:rPr>
              <a:t>2</a:t>
            </a:r>
          </a:p>
        </p:txBody>
      </p:sp>
      <p:sp>
        <p:nvSpPr>
          <p:cNvPr id="18443" name="Line 18"/>
          <p:cNvSpPr>
            <a:spLocks noChangeShapeType="1"/>
          </p:cNvSpPr>
          <p:nvPr/>
        </p:nvSpPr>
        <p:spPr bwMode="auto">
          <a:xfrm>
            <a:off x="866775" y="2185988"/>
            <a:ext cx="22844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44" name="Line 19"/>
          <p:cNvSpPr>
            <a:spLocks noChangeShapeType="1"/>
          </p:cNvSpPr>
          <p:nvPr/>
        </p:nvSpPr>
        <p:spPr bwMode="auto">
          <a:xfrm>
            <a:off x="876300" y="2524125"/>
            <a:ext cx="22844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45" name="Line 20"/>
          <p:cNvSpPr>
            <a:spLocks noChangeShapeType="1"/>
          </p:cNvSpPr>
          <p:nvPr/>
        </p:nvSpPr>
        <p:spPr bwMode="auto">
          <a:xfrm>
            <a:off x="871538" y="2882900"/>
            <a:ext cx="22844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4805" name="Text Box 21"/>
          <p:cNvSpPr txBox="1">
            <a:spLocks noChangeArrowheads="1"/>
          </p:cNvSpPr>
          <p:nvPr/>
        </p:nvSpPr>
        <p:spPr bwMode="auto">
          <a:xfrm>
            <a:off x="1050925" y="2854325"/>
            <a:ext cx="1670050" cy="457200"/>
          </a:xfrm>
          <a:prstGeom prst="rect">
            <a:avLst/>
          </a:prstGeom>
          <a:noFill/>
          <a:ln w="9525">
            <a:noFill/>
            <a:miter lim="800000"/>
            <a:headEnd/>
            <a:tailEnd/>
          </a:ln>
          <a:effectLst/>
        </p:spPr>
        <p:txBody>
          <a:bodyPr>
            <a:spAutoFit/>
          </a:bodyPr>
          <a:lstStyle/>
          <a:p>
            <a:pPr>
              <a:spcBef>
                <a:spcPct val="50000"/>
              </a:spcBef>
              <a:defRPr/>
            </a:pPr>
            <a:r>
              <a:rPr lang="zh-CN" altLang="en-US" sz="2400">
                <a:solidFill>
                  <a:srgbClr val="C2228D"/>
                </a:solidFill>
                <a:effectLst>
                  <a:outerShdw blurRad="38100" dist="38100" dir="2700000" algn="tl">
                    <a:srgbClr val="C0C0C0"/>
                  </a:outerShdw>
                </a:effectLst>
                <a:latin typeface="Times New Roman" pitchFamily="18" charset="0"/>
                <a:ea typeface="宋体" charset="-122"/>
              </a:rPr>
              <a:t>120</a:t>
            </a:r>
          </a:p>
        </p:txBody>
      </p:sp>
      <p:sp>
        <p:nvSpPr>
          <p:cNvPr id="18447" name="Line 23"/>
          <p:cNvSpPr>
            <a:spLocks noChangeShapeType="1"/>
          </p:cNvSpPr>
          <p:nvPr/>
        </p:nvSpPr>
        <p:spPr bwMode="auto">
          <a:xfrm>
            <a:off x="4994275" y="1692275"/>
            <a:ext cx="22844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48" name="Line 24"/>
          <p:cNvSpPr>
            <a:spLocks noChangeShapeType="1"/>
          </p:cNvSpPr>
          <p:nvPr/>
        </p:nvSpPr>
        <p:spPr bwMode="auto">
          <a:xfrm>
            <a:off x="5003800" y="2030413"/>
            <a:ext cx="22844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49" name="Line 25"/>
          <p:cNvSpPr>
            <a:spLocks noChangeShapeType="1"/>
          </p:cNvSpPr>
          <p:nvPr/>
        </p:nvSpPr>
        <p:spPr bwMode="auto">
          <a:xfrm>
            <a:off x="4999038" y="2389188"/>
            <a:ext cx="22844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0" name="Line 7"/>
          <p:cNvSpPr>
            <a:spLocks noChangeShapeType="1"/>
          </p:cNvSpPr>
          <p:nvPr/>
        </p:nvSpPr>
        <p:spPr bwMode="auto">
          <a:xfrm flipV="1">
            <a:off x="3151188" y="1335088"/>
            <a:ext cx="1843087" cy="493712"/>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51" name="Line 8"/>
          <p:cNvSpPr>
            <a:spLocks noChangeShapeType="1"/>
          </p:cNvSpPr>
          <p:nvPr/>
        </p:nvSpPr>
        <p:spPr bwMode="auto">
          <a:xfrm flipV="1">
            <a:off x="3160713" y="2779713"/>
            <a:ext cx="1833562" cy="493712"/>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52" name="Text Box 14"/>
          <p:cNvSpPr txBox="1">
            <a:spLocks noChangeArrowheads="1"/>
          </p:cNvSpPr>
          <p:nvPr/>
        </p:nvSpPr>
        <p:spPr bwMode="auto">
          <a:xfrm>
            <a:off x="7288213" y="1600200"/>
            <a:ext cx="14636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400">
                <a:solidFill>
                  <a:schemeClr val="tx1"/>
                </a:solidFill>
                <a:latin typeface="Times New Roman" panose="02020603050405020304" pitchFamily="18" charset="0"/>
              </a:rPr>
              <a:t>100</a:t>
            </a:r>
          </a:p>
          <a:p>
            <a:r>
              <a:rPr lang="en-US" altLang="zh-CN" sz="2400">
                <a:solidFill>
                  <a:schemeClr val="tx1"/>
                </a:solidFill>
                <a:latin typeface="Times New Roman" panose="02020603050405020304" pitchFamily="18" charset="0"/>
              </a:rPr>
              <a:t>101=(PC)</a:t>
            </a:r>
            <a:endParaRPr lang="zh-CN" altLang="en-US" sz="2400">
              <a:solidFill>
                <a:schemeClr val="tx1"/>
              </a:solidFill>
              <a:latin typeface="Times New Roman" panose="02020603050405020304" pitchFamily="18" charset="0"/>
            </a:endParaRPr>
          </a:p>
        </p:txBody>
      </p:sp>
      <p:sp>
        <p:nvSpPr>
          <p:cNvPr id="374806" name="Text Box 22" descr="新闻纸"/>
          <p:cNvSpPr txBox="1">
            <a:spLocks noChangeArrowheads="1"/>
          </p:cNvSpPr>
          <p:nvPr/>
        </p:nvSpPr>
        <p:spPr bwMode="auto">
          <a:xfrm>
            <a:off x="4994275" y="1335088"/>
            <a:ext cx="2284413" cy="1444625"/>
          </a:xfrm>
          <a:prstGeom prst="rect">
            <a:avLst/>
          </a:prstGeom>
          <a:blipFill dpi="0" rotWithShape="0">
            <a:blip r:embed="rId3" cstate="print"/>
            <a:srcRect/>
            <a:tile tx="0" ty="0" sx="100000" sy="100000" flip="none" algn="tl"/>
          </a:blipFill>
          <a:ln w="9525">
            <a:solidFill>
              <a:schemeClr val="tx1"/>
            </a:solidFill>
            <a:miter lim="800000"/>
            <a:headEnd/>
            <a:tailEnd/>
          </a:ln>
          <a:effectLst/>
        </p:spPr>
        <p:txBody>
          <a:bodyPr tIns="190800" bIns="694800">
            <a:spAutoFit/>
          </a:bodyPr>
          <a:lstStyle/>
          <a:p>
            <a:pPr>
              <a:spcBef>
                <a:spcPct val="50000"/>
              </a:spcBef>
              <a:defRPr/>
            </a:pPr>
            <a:r>
              <a:rPr lang="en-US" altLang="zh-CN" sz="2400">
                <a:solidFill>
                  <a:srgbClr val="0000FF"/>
                </a:solidFill>
                <a:effectLst>
                  <a:outerShdw blurRad="38100" dist="38100" dir="2700000" algn="tl">
                    <a:srgbClr val="C0C0C0"/>
                  </a:outerShdw>
                </a:effectLst>
                <a:latin typeface="Times New Roman" pitchFamily="18" charset="0"/>
                <a:ea typeface="宋体" charset="-122"/>
              </a:rPr>
              <a:t>ADD  AX, </a:t>
            </a:r>
            <a:r>
              <a:rPr lang="en-US" altLang="zh-CN" sz="3600" baseline="16000">
                <a:solidFill>
                  <a:srgbClr val="C2228D"/>
                </a:solidFill>
                <a:effectLst>
                  <a:outerShdw blurRad="38100" dist="38100" dir="2700000" algn="tl">
                    <a:srgbClr val="C0C0C0"/>
                  </a:outerShdw>
                </a:effectLst>
                <a:latin typeface="Arial" charset="0"/>
                <a:ea typeface="宋体" charset="-122"/>
              </a:rPr>
              <a:t>. </a:t>
            </a:r>
            <a:r>
              <a:rPr lang="en-US" altLang="zh-CN" sz="3600">
                <a:solidFill>
                  <a:srgbClr val="0000FF"/>
                </a:solidFill>
                <a:effectLst>
                  <a:outerShdw blurRad="38100" dist="38100" dir="2700000" algn="tl">
                    <a:srgbClr val="C0C0C0"/>
                  </a:outerShdw>
                </a:effectLst>
                <a:latin typeface="Times New Roman" pitchFamily="18" charset="0"/>
                <a:ea typeface="宋体" charset="-122"/>
              </a:rPr>
              <a:t>+</a:t>
            </a:r>
            <a:r>
              <a:rPr lang="en-US" altLang="zh-CN" sz="2400">
                <a:solidFill>
                  <a:srgbClr val="0000FF"/>
                </a:solidFill>
                <a:effectLst>
                  <a:outerShdw blurRad="38100" dist="38100" dir="2700000" algn="tl">
                    <a:srgbClr val="C0C0C0"/>
                  </a:outerShdw>
                </a:effectLst>
                <a:latin typeface="Times New Roman" pitchFamily="18" charset="0"/>
                <a:ea typeface="宋体" charset="-122"/>
              </a:rPr>
              <a:t>1</a:t>
            </a:r>
          </a:p>
        </p:txBody>
      </p:sp>
      <p:sp>
        <p:nvSpPr>
          <p:cNvPr id="374810" name="Text Box 26"/>
          <p:cNvSpPr txBox="1">
            <a:spLocks noChangeArrowheads="1"/>
          </p:cNvSpPr>
          <p:nvPr/>
        </p:nvSpPr>
        <p:spPr bwMode="auto">
          <a:xfrm>
            <a:off x="5162550" y="2286000"/>
            <a:ext cx="1670050" cy="457200"/>
          </a:xfrm>
          <a:prstGeom prst="rect">
            <a:avLst/>
          </a:prstGeom>
          <a:noFill/>
          <a:ln w="9525">
            <a:noFill/>
            <a:miter lim="800000"/>
            <a:headEnd/>
            <a:tailEnd/>
          </a:ln>
          <a:effectLst/>
        </p:spPr>
        <p:txBody>
          <a:bodyPr>
            <a:spAutoFit/>
          </a:bodyPr>
          <a:lstStyle/>
          <a:p>
            <a:pPr>
              <a:spcBef>
                <a:spcPct val="50000"/>
              </a:spcBef>
              <a:defRPr/>
            </a:pPr>
            <a:r>
              <a:rPr lang="zh-CN" altLang="en-US" sz="2400">
                <a:solidFill>
                  <a:srgbClr val="C2228D"/>
                </a:solidFill>
                <a:effectLst>
                  <a:outerShdw blurRad="38100" dist="38100" dir="2700000" algn="tl">
                    <a:srgbClr val="C0C0C0"/>
                  </a:outerShdw>
                </a:effectLst>
                <a:latin typeface="Times New Roman" pitchFamily="18" charset="0"/>
                <a:ea typeface="宋体" charset="-122"/>
              </a:rPr>
              <a:t>120</a:t>
            </a:r>
          </a:p>
        </p:txBody>
      </p:sp>
      <p:sp>
        <p:nvSpPr>
          <p:cNvPr id="18455" name="Text Box 27"/>
          <p:cNvSpPr txBox="1">
            <a:spLocks noChangeArrowheads="1"/>
          </p:cNvSpPr>
          <p:nvPr/>
        </p:nvSpPr>
        <p:spPr bwMode="auto">
          <a:xfrm>
            <a:off x="7288213" y="1914525"/>
            <a:ext cx="13081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endParaRPr lang="zh-CN" altLang="en-US" sz="2400">
              <a:solidFill>
                <a:schemeClr val="tx1"/>
              </a:solidFill>
              <a:latin typeface="Times New Roman" panose="02020603050405020304" pitchFamily="18" charset="0"/>
            </a:endParaRPr>
          </a:p>
          <a:p>
            <a:r>
              <a:rPr lang="zh-CN" altLang="en-US" sz="2400">
                <a:solidFill>
                  <a:schemeClr val="tx1"/>
                </a:solidFill>
                <a:latin typeface="Times New Roman" panose="02020603050405020304" pitchFamily="18" charset="0"/>
              </a:rPr>
              <a:t>10</a:t>
            </a:r>
            <a:r>
              <a:rPr lang="en-US" altLang="zh-CN" sz="2400">
                <a:solidFill>
                  <a:schemeClr val="tx1"/>
                </a:solidFill>
                <a:latin typeface="Times New Roman" panose="02020603050405020304" pitchFamily="18" charset="0"/>
              </a:rPr>
              <a:t>2</a:t>
            </a:r>
          </a:p>
        </p:txBody>
      </p:sp>
      <p:sp>
        <p:nvSpPr>
          <p:cNvPr id="18456" name="Line 29"/>
          <p:cNvSpPr>
            <a:spLocks noChangeShapeType="1"/>
          </p:cNvSpPr>
          <p:nvPr/>
        </p:nvSpPr>
        <p:spPr bwMode="auto">
          <a:xfrm>
            <a:off x="4994275" y="3695700"/>
            <a:ext cx="22844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7" name="Line 30"/>
          <p:cNvSpPr>
            <a:spLocks noChangeShapeType="1"/>
          </p:cNvSpPr>
          <p:nvPr/>
        </p:nvSpPr>
        <p:spPr bwMode="auto">
          <a:xfrm>
            <a:off x="5003800" y="4033838"/>
            <a:ext cx="22844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8" name="Line 31"/>
          <p:cNvSpPr>
            <a:spLocks noChangeShapeType="1"/>
          </p:cNvSpPr>
          <p:nvPr/>
        </p:nvSpPr>
        <p:spPr bwMode="auto">
          <a:xfrm>
            <a:off x="4999038" y="4392613"/>
            <a:ext cx="22844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9" name="Text Box 15"/>
          <p:cNvSpPr txBox="1">
            <a:spLocks noChangeArrowheads="1"/>
          </p:cNvSpPr>
          <p:nvPr/>
        </p:nvSpPr>
        <p:spPr bwMode="auto">
          <a:xfrm>
            <a:off x="7278688" y="3600450"/>
            <a:ext cx="1643062"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400">
                <a:solidFill>
                  <a:schemeClr val="tx1"/>
                </a:solidFill>
                <a:latin typeface="Times New Roman" panose="02020603050405020304" pitchFamily="18" charset="0"/>
              </a:rPr>
              <a:t>250</a:t>
            </a:r>
          </a:p>
          <a:p>
            <a:r>
              <a:rPr lang="en-US" altLang="zh-CN" sz="2400">
                <a:solidFill>
                  <a:schemeClr val="tx1"/>
                </a:solidFill>
                <a:latin typeface="Times New Roman" panose="02020603050405020304" pitchFamily="18" charset="0"/>
              </a:rPr>
              <a:t>251=(PC)</a:t>
            </a:r>
          </a:p>
          <a:p>
            <a:r>
              <a:rPr lang="en-US" altLang="zh-CN" sz="2400">
                <a:solidFill>
                  <a:schemeClr val="tx1"/>
                </a:solidFill>
                <a:latin typeface="Times New Roman" panose="02020603050405020304" pitchFamily="18" charset="0"/>
              </a:rPr>
              <a:t>252</a:t>
            </a:r>
          </a:p>
        </p:txBody>
      </p:sp>
      <p:sp>
        <p:nvSpPr>
          <p:cNvPr id="18460" name="Line 9"/>
          <p:cNvSpPr>
            <a:spLocks noChangeShapeType="1"/>
          </p:cNvSpPr>
          <p:nvPr/>
        </p:nvSpPr>
        <p:spPr bwMode="auto">
          <a:xfrm>
            <a:off x="3151188" y="1795463"/>
            <a:ext cx="1843087" cy="1509712"/>
          </a:xfrm>
          <a:prstGeom prst="line">
            <a:avLst/>
          </a:prstGeom>
          <a:noFill/>
          <a:ln w="28575">
            <a:solidFill>
              <a:srgbClr val="C2228D"/>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61" name="Line 10"/>
          <p:cNvSpPr>
            <a:spLocks noChangeShapeType="1"/>
          </p:cNvSpPr>
          <p:nvPr/>
        </p:nvSpPr>
        <p:spPr bwMode="auto">
          <a:xfrm>
            <a:off x="3151188" y="3240088"/>
            <a:ext cx="1843087" cy="1509712"/>
          </a:xfrm>
          <a:prstGeom prst="line">
            <a:avLst/>
          </a:prstGeom>
          <a:noFill/>
          <a:ln w="28575">
            <a:solidFill>
              <a:srgbClr val="C2228D"/>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8462" name="Group 41"/>
          <p:cNvGrpSpPr>
            <a:grpSpLocks/>
          </p:cNvGrpSpPr>
          <p:nvPr/>
        </p:nvGrpSpPr>
        <p:grpSpPr bwMode="auto">
          <a:xfrm>
            <a:off x="4994275" y="3305175"/>
            <a:ext cx="2284413" cy="1450975"/>
            <a:chOff x="3146" y="2103"/>
            <a:chExt cx="1439" cy="914"/>
          </a:xfrm>
        </p:grpSpPr>
        <p:sp>
          <p:nvSpPr>
            <p:cNvPr id="374812" name="Text Box 28" descr="新闻纸"/>
            <p:cNvSpPr txBox="1">
              <a:spLocks noChangeArrowheads="1"/>
            </p:cNvSpPr>
            <p:nvPr/>
          </p:nvSpPr>
          <p:spPr bwMode="auto">
            <a:xfrm>
              <a:off x="3146" y="2103"/>
              <a:ext cx="1439" cy="910"/>
            </a:xfrm>
            <a:prstGeom prst="rect">
              <a:avLst/>
            </a:prstGeom>
            <a:blipFill dpi="0" rotWithShape="0">
              <a:blip r:embed="rId3" cstate="print"/>
              <a:srcRect/>
              <a:tile tx="0" ty="0" sx="100000" sy="100000" flip="none" algn="tl"/>
            </a:blipFill>
            <a:ln w="9525">
              <a:solidFill>
                <a:schemeClr val="tx1"/>
              </a:solidFill>
              <a:miter lim="800000"/>
              <a:headEnd/>
              <a:tailEnd/>
            </a:ln>
            <a:effectLst/>
          </p:spPr>
          <p:txBody>
            <a:bodyPr tIns="190800" bIns="694800">
              <a:spAutoFit/>
            </a:bodyPr>
            <a:lstStyle/>
            <a:p>
              <a:pPr>
                <a:spcBef>
                  <a:spcPct val="50000"/>
                </a:spcBef>
                <a:defRPr/>
              </a:pPr>
              <a:r>
                <a:rPr lang="en-US" altLang="zh-CN" sz="2400">
                  <a:solidFill>
                    <a:srgbClr val="0000FF"/>
                  </a:solidFill>
                  <a:effectLst>
                    <a:outerShdw blurRad="38100" dist="38100" dir="2700000" algn="tl">
                      <a:srgbClr val="C0C0C0"/>
                    </a:outerShdw>
                  </a:effectLst>
                  <a:latin typeface="Times New Roman" pitchFamily="18" charset="0"/>
                  <a:ea typeface="宋体" charset="-122"/>
                </a:rPr>
                <a:t>ADD  AX, </a:t>
              </a:r>
              <a:r>
                <a:rPr lang="en-US" altLang="zh-CN" sz="3600" baseline="16000">
                  <a:solidFill>
                    <a:srgbClr val="C2228D"/>
                  </a:solidFill>
                  <a:effectLst>
                    <a:outerShdw blurRad="38100" dist="38100" dir="2700000" algn="tl">
                      <a:srgbClr val="C0C0C0"/>
                    </a:outerShdw>
                  </a:effectLst>
                  <a:latin typeface="Arial" charset="0"/>
                  <a:ea typeface="宋体" charset="-122"/>
                </a:rPr>
                <a:t>.</a:t>
              </a:r>
              <a:r>
                <a:rPr lang="en-US" altLang="zh-CN" sz="3600" baseline="16000">
                  <a:solidFill>
                    <a:srgbClr val="C2228D"/>
                  </a:solidFill>
                  <a:effectLst>
                    <a:outerShdw blurRad="38100" dist="38100" dir="2700000" algn="tl">
                      <a:srgbClr val="C0C0C0"/>
                    </a:outerShdw>
                  </a:effectLst>
                  <a:latin typeface="Times New Roman" pitchFamily="18" charset="0"/>
                  <a:ea typeface="宋体" charset="-122"/>
                </a:rPr>
                <a:t> </a:t>
              </a:r>
              <a:r>
                <a:rPr lang="en-US" altLang="zh-CN" sz="3600">
                  <a:solidFill>
                    <a:srgbClr val="0000FF"/>
                  </a:solidFill>
                  <a:effectLst>
                    <a:outerShdw blurRad="38100" dist="38100" dir="2700000" algn="tl">
                      <a:srgbClr val="C0C0C0"/>
                    </a:outerShdw>
                  </a:effectLst>
                  <a:latin typeface="Times New Roman" pitchFamily="18" charset="0"/>
                  <a:ea typeface="宋体" charset="-122"/>
                </a:rPr>
                <a:t>+</a:t>
              </a:r>
              <a:r>
                <a:rPr lang="en-US" altLang="zh-CN" sz="2400">
                  <a:solidFill>
                    <a:srgbClr val="0000FF"/>
                  </a:solidFill>
                  <a:effectLst>
                    <a:outerShdw blurRad="38100" dist="38100" dir="2700000" algn="tl">
                      <a:srgbClr val="C0C0C0"/>
                    </a:outerShdw>
                  </a:effectLst>
                  <a:latin typeface="Times New Roman" pitchFamily="18" charset="0"/>
                  <a:ea typeface="宋体" charset="-122"/>
                </a:rPr>
                <a:t>1</a:t>
              </a:r>
            </a:p>
          </p:txBody>
        </p:sp>
        <p:sp>
          <p:nvSpPr>
            <p:cNvPr id="374816" name="Text Box 32"/>
            <p:cNvSpPr txBox="1">
              <a:spLocks noChangeArrowheads="1"/>
            </p:cNvSpPr>
            <p:nvPr/>
          </p:nvSpPr>
          <p:spPr bwMode="auto">
            <a:xfrm>
              <a:off x="3308" y="2499"/>
              <a:ext cx="1052" cy="518"/>
            </a:xfrm>
            <a:prstGeom prst="rect">
              <a:avLst/>
            </a:prstGeom>
            <a:noFill/>
            <a:ln w="9525">
              <a:noFill/>
              <a:miter lim="800000"/>
              <a:headEnd/>
              <a:tailEnd/>
            </a:ln>
            <a:effec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defRPr/>
              </a:pPr>
              <a:endParaRPr lang="zh-CN" altLang="en-US" sz="2400" smtClean="0">
                <a:solidFill>
                  <a:srgbClr val="C2228D"/>
                </a:solidFill>
                <a:effectLst>
                  <a:outerShdw blurRad="38100" dist="38100" dir="2700000" algn="tl">
                    <a:srgbClr val="C0C0C0"/>
                  </a:outerShdw>
                </a:effectLst>
                <a:latin typeface="Times New Roman" panose="02020603050405020304" pitchFamily="18" charset="0"/>
              </a:endParaRPr>
            </a:p>
            <a:p>
              <a:pPr>
                <a:defRPr/>
              </a:pPr>
              <a:r>
                <a:rPr lang="zh-CN" altLang="en-US" sz="2400" smtClean="0">
                  <a:solidFill>
                    <a:srgbClr val="C2228D"/>
                  </a:solidFill>
                  <a:effectLst>
                    <a:outerShdw blurRad="38100" dist="38100" dir="2700000" algn="tl">
                      <a:srgbClr val="C0C0C0"/>
                    </a:outerShdw>
                  </a:effectLst>
                  <a:latin typeface="Times New Roman" panose="02020603050405020304" pitchFamily="18" charset="0"/>
                </a:rPr>
                <a:t>120</a:t>
              </a:r>
            </a:p>
          </p:txBody>
        </p:sp>
      </p:grpSp>
      <p:sp>
        <p:nvSpPr>
          <p:cNvPr id="374818" name="Text Box 34"/>
          <p:cNvSpPr txBox="1">
            <a:spLocks noChangeArrowheads="1"/>
          </p:cNvSpPr>
          <p:nvPr/>
        </p:nvSpPr>
        <p:spPr bwMode="auto">
          <a:xfrm>
            <a:off x="957263" y="1336675"/>
            <a:ext cx="2255837" cy="457200"/>
          </a:xfrm>
          <a:prstGeom prst="rect">
            <a:avLst/>
          </a:prstGeom>
          <a:noFill/>
          <a:ln w="9525">
            <a:noFill/>
            <a:miter lim="800000"/>
            <a:headEnd/>
            <a:tailEnd/>
          </a:ln>
          <a:effectLst/>
        </p:spPr>
        <p:txBody>
          <a:bodyPr>
            <a:spAutoFit/>
          </a:bodyPr>
          <a:lstStyle/>
          <a:p>
            <a:pPr>
              <a:spcBef>
                <a:spcPct val="50000"/>
              </a:spcBef>
              <a:defRPr/>
            </a:pPr>
            <a:r>
              <a:rPr lang="zh-CN" altLang="en-US" sz="2400">
                <a:solidFill>
                  <a:schemeClr val="accent1"/>
                </a:solidFill>
                <a:effectLst>
                  <a:outerShdw blurRad="38100" dist="38100" dir="2700000" algn="tl">
                    <a:srgbClr val="C0C0C0"/>
                  </a:outerShdw>
                </a:effectLst>
                <a:latin typeface="Times New Roman" pitchFamily="18" charset="0"/>
                <a:ea typeface="宋体" charset="-122"/>
              </a:rPr>
              <a:t>公共子程序</a:t>
            </a:r>
          </a:p>
        </p:txBody>
      </p:sp>
      <p:sp>
        <p:nvSpPr>
          <p:cNvPr id="18464" name="Text Box 35"/>
          <p:cNvSpPr txBox="1">
            <a:spLocks noChangeArrowheads="1"/>
          </p:cNvSpPr>
          <p:nvPr/>
        </p:nvSpPr>
        <p:spPr bwMode="auto">
          <a:xfrm>
            <a:off x="6299200" y="4951413"/>
            <a:ext cx="990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a:ea typeface="黑体" panose="02010609060101010101" pitchFamily="49" charset="-122"/>
              </a:rPr>
              <a:t>存储器</a:t>
            </a:r>
          </a:p>
        </p:txBody>
      </p:sp>
      <p:sp>
        <p:nvSpPr>
          <p:cNvPr id="374820" name="Text Box 36"/>
          <p:cNvSpPr txBox="1">
            <a:spLocks noChangeArrowheads="1"/>
          </p:cNvSpPr>
          <p:nvPr/>
        </p:nvSpPr>
        <p:spPr bwMode="auto">
          <a:xfrm>
            <a:off x="377825" y="3405188"/>
            <a:ext cx="3092450"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000">
                <a:solidFill>
                  <a:srgbClr val="A50021"/>
                </a:solidFill>
                <a:ea typeface="黑体" panose="02010609060101010101" pitchFamily="49" charset="-122"/>
              </a:rPr>
              <a:t>“ </a:t>
            </a:r>
            <a:r>
              <a:rPr lang="en-US" altLang="zh-CN" sz="4800">
                <a:solidFill>
                  <a:srgbClr val="A50021"/>
                </a:solidFill>
                <a:ea typeface="黑体" panose="02010609060101010101" pitchFamily="49" charset="-122"/>
              </a:rPr>
              <a:t>. </a:t>
            </a:r>
            <a:r>
              <a:rPr lang="en-US" altLang="zh-CN" sz="2000">
                <a:solidFill>
                  <a:srgbClr val="A50021"/>
                </a:solidFill>
                <a:ea typeface="黑体" panose="02010609060101010101" pitchFamily="49" charset="-122"/>
              </a:rPr>
              <a:t>” </a:t>
            </a:r>
            <a:r>
              <a:rPr lang="zh-CN" altLang="en-US" sz="2000">
                <a:solidFill>
                  <a:srgbClr val="A50021"/>
                </a:solidFill>
                <a:ea typeface="黑体" panose="02010609060101010101" pitchFamily="49" charset="-122"/>
              </a:rPr>
              <a:t>表示相对寻址方式</a:t>
            </a:r>
            <a:endParaRPr lang="en-US" altLang="zh-CN" sz="2000">
              <a:solidFill>
                <a:srgbClr val="A50021"/>
              </a:solidFill>
              <a:ea typeface="黑体" panose="02010609060101010101" pitchFamily="49" charset="-122"/>
            </a:endParaRPr>
          </a:p>
        </p:txBody>
      </p:sp>
      <p:sp>
        <p:nvSpPr>
          <p:cNvPr id="374833" name="Text Box 49"/>
          <p:cNvSpPr txBox="1">
            <a:spLocks noChangeArrowheads="1"/>
          </p:cNvSpPr>
          <p:nvPr/>
        </p:nvSpPr>
        <p:spPr bwMode="auto">
          <a:xfrm>
            <a:off x="568325" y="4271963"/>
            <a:ext cx="2776538"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a:solidFill>
                  <a:schemeClr val="accent1"/>
                </a:solidFill>
                <a:ea typeface="黑体" panose="02010609060101010101" pitchFamily="49" charset="-122"/>
              </a:rPr>
              <a:t>有效地址</a:t>
            </a:r>
            <a:r>
              <a:rPr lang="en-US" altLang="zh-CN" sz="2000">
                <a:solidFill>
                  <a:schemeClr val="accent1"/>
                </a:solidFill>
                <a:ea typeface="黑体" panose="02010609060101010101" pitchFamily="49" charset="-122"/>
              </a:rPr>
              <a:t>EA=(PC)+1</a:t>
            </a:r>
          </a:p>
          <a:p>
            <a:pPr>
              <a:spcBef>
                <a:spcPct val="50000"/>
              </a:spcBef>
            </a:pPr>
            <a:r>
              <a:rPr lang="zh-CN" altLang="en-US" sz="2000">
                <a:solidFill>
                  <a:schemeClr val="accent1"/>
                </a:solidFill>
                <a:ea typeface="黑体" panose="02010609060101010101" pitchFamily="49" charset="-122"/>
              </a:rPr>
              <a:t>即：操作数在当前指令随后的一条指令后！</a:t>
            </a:r>
          </a:p>
        </p:txBody>
      </p:sp>
      <p:sp>
        <p:nvSpPr>
          <p:cNvPr id="18467" name="Text Box 40"/>
          <p:cNvSpPr txBox="1">
            <a:spLocks noChangeArrowheads="1"/>
          </p:cNvSpPr>
          <p:nvPr/>
        </p:nvSpPr>
        <p:spPr bwMode="auto">
          <a:xfrm>
            <a:off x="381000" y="796925"/>
            <a:ext cx="3406775" cy="401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300"/>
              <a:t>假定每条指令占一个单元</a:t>
            </a:r>
          </a:p>
        </p:txBody>
      </p:sp>
      <p:sp>
        <p:nvSpPr>
          <p:cNvPr id="23593" name="Text Box 41"/>
          <p:cNvSpPr txBox="1">
            <a:spLocks noChangeArrowheads="1"/>
          </p:cNvSpPr>
          <p:nvPr/>
        </p:nvSpPr>
        <p:spPr bwMode="auto">
          <a:xfrm>
            <a:off x="6872288" y="5403850"/>
            <a:ext cx="2081212" cy="1055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200">
                <a:solidFill>
                  <a:srgbClr val="C51915"/>
                </a:solidFill>
              </a:rPr>
              <a:t>通常计算有效地址时，</a:t>
            </a:r>
            <a:r>
              <a:rPr lang="en-US" altLang="zh-CN" sz="2200">
                <a:solidFill>
                  <a:srgbClr val="C51915"/>
                </a:solidFill>
              </a:rPr>
              <a:t>PC</a:t>
            </a:r>
            <a:r>
              <a:rPr lang="zh-CN" altLang="en-US" sz="2200">
                <a:solidFill>
                  <a:srgbClr val="C51915"/>
                </a:solidFill>
              </a:rPr>
              <a:t>已指向下条指令</a:t>
            </a:r>
            <a:r>
              <a:rPr lang="en-US" altLang="zh-CN" sz="2200">
                <a:solidFill>
                  <a:srgbClr val="C51915"/>
                </a:solidFill>
              </a:rPr>
              <a:t>!</a:t>
            </a:r>
          </a:p>
        </p:txBody>
      </p:sp>
      <p:sp>
        <p:nvSpPr>
          <p:cNvPr id="39" name="Text Box 41"/>
          <p:cNvSpPr txBox="1">
            <a:spLocks noChangeArrowheads="1"/>
          </p:cNvSpPr>
          <p:nvPr/>
        </p:nvSpPr>
        <p:spPr bwMode="auto">
          <a:xfrm>
            <a:off x="5346700" y="6502400"/>
            <a:ext cx="1198563"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000" dirty="0">
                <a:hlinkClick r:id="rId4" action="ppaction://hlinksldjump"/>
              </a:rPr>
              <a:t>BACK</a:t>
            </a:r>
            <a:endParaRPr lang="zh-CN" altLang="en-US" sz="2000" dirty="0"/>
          </a:p>
        </p:txBody>
      </p:sp>
      <p:sp>
        <p:nvSpPr>
          <p:cNvPr id="2" name="灯片编号占位符 1"/>
          <p:cNvSpPr>
            <a:spLocks noGrp="1"/>
          </p:cNvSpPr>
          <p:nvPr>
            <p:ph type="sldNum" sz="quarter" idx="4"/>
          </p:nvPr>
        </p:nvSpPr>
        <p:spPr/>
        <p:txBody>
          <a:bodyPr/>
          <a:lstStyle/>
          <a:p>
            <a:fld id="{395DEAD1-49DF-46A7-BC72-EE85A9CC6BAA}" type="slidenum">
              <a:rPr lang="zh-CN" altLang="en-US" smtClean="0"/>
              <a:pPr/>
              <a:t>15</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4820"/>
                                        </p:tgtEl>
                                        <p:attrNameLst>
                                          <p:attrName>style.visibility</p:attrName>
                                        </p:attrNameLst>
                                      </p:cBhvr>
                                      <p:to>
                                        <p:strVal val="visible"/>
                                      </p:to>
                                    </p:set>
                                    <p:animEffect transition="in" filter="blinds(horizontal)">
                                      <p:cBhvr>
                                        <p:cTn id="7" dur="500"/>
                                        <p:tgtEl>
                                          <p:spTgt spid="3748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74833">
                                            <p:txEl>
                                              <p:pRg st="0" end="0"/>
                                            </p:txEl>
                                          </p:spTgt>
                                        </p:tgtEl>
                                        <p:attrNameLst>
                                          <p:attrName>style.visibility</p:attrName>
                                        </p:attrNameLst>
                                      </p:cBhvr>
                                      <p:to>
                                        <p:strVal val="visible"/>
                                      </p:to>
                                    </p:set>
                                    <p:animEffect transition="in" filter="blinds(horizontal)">
                                      <p:cBhvr>
                                        <p:cTn id="12" dur="500"/>
                                        <p:tgtEl>
                                          <p:spTgt spid="37483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3593"/>
                                        </p:tgtEl>
                                        <p:attrNameLst>
                                          <p:attrName>style.visibility</p:attrName>
                                        </p:attrNameLst>
                                      </p:cBhvr>
                                      <p:to>
                                        <p:strVal val="visible"/>
                                      </p:to>
                                    </p:set>
                                    <p:animEffect transition="in" filter="blinds(horizontal)">
                                      <p:cBhvr>
                                        <p:cTn id="17" dur="500"/>
                                        <p:tgtEl>
                                          <p:spTgt spid="2359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74833">
                                            <p:txEl>
                                              <p:pRg st="1" end="1"/>
                                            </p:txEl>
                                          </p:spTgt>
                                        </p:tgtEl>
                                        <p:attrNameLst>
                                          <p:attrName>style.visibility</p:attrName>
                                        </p:attrNameLst>
                                      </p:cBhvr>
                                      <p:to>
                                        <p:strVal val="visible"/>
                                      </p:to>
                                    </p:set>
                                    <p:animEffect transition="in" filter="blinds(horizontal)">
                                      <p:cBhvr>
                                        <p:cTn id="22" dur="500"/>
                                        <p:tgtEl>
                                          <p:spTgt spid="374833">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74788"/>
                                        </p:tgtEl>
                                        <p:attrNameLst>
                                          <p:attrName>style.visibility</p:attrName>
                                        </p:attrNameLst>
                                      </p:cBhvr>
                                      <p:to>
                                        <p:strVal val="visible"/>
                                      </p:to>
                                    </p:set>
                                    <p:animEffect transition="in" filter="blinds(horizontal)">
                                      <p:cBhvr>
                                        <p:cTn id="27" dur="500"/>
                                        <p:tgtEl>
                                          <p:spTgt spid="37478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blinds(horizontal)">
                                      <p:cBhvr>
                                        <p:cTn id="32"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4788" grpId="0"/>
      <p:bldP spid="374820" grpId="0"/>
      <p:bldP spid="23593" grpId="0"/>
      <p:bldP spid="3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109538"/>
            <a:ext cx="7280275" cy="368300"/>
          </a:xfrm>
        </p:spPr>
        <p:txBody>
          <a:bodyPr/>
          <a:lstStyle/>
          <a:p>
            <a:r>
              <a:rPr lang="zh-CN" altLang="en-US" smtClean="0">
                <a:ea typeface="宋体" panose="02010600030101010101" pitchFamily="2" charset="-122"/>
              </a:rPr>
              <a:t>相对寻址实现</a:t>
            </a:r>
            <a:r>
              <a:rPr lang="zh-CN" altLang="en-US" smtClean="0">
                <a:solidFill>
                  <a:schemeClr val="tx1"/>
                </a:solidFill>
                <a:ea typeface="宋体" panose="02010600030101010101" pitchFamily="2" charset="-122"/>
              </a:rPr>
              <a:t>相对转移</a:t>
            </a:r>
          </a:p>
        </p:txBody>
      </p:sp>
      <p:sp>
        <p:nvSpPr>
          <p:cNvPr id="435241" name="Text Box 41"/>
          <p:cNvSpPr txBox="1">
            <a:spLocks noChangeArrowheads="1"/>
          </p:cNvSpPr>
          <p:nvPr/>
        </p:nvSpPr>
        <p:spPr bwMode="auto">
          <a:xfrm>
            <a:off x="5346700" y="6502400"/>
            <a:ext cx="1198563"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000" dirty="0">
                <a:hlinkClick r:id="rId3" action="ppaction://hlinksldjump"/>
              </a:rPr>
              <a:t>BACK</a:t>
            </a:r>
            <a:endParaRPr lang="zh-CN" altLang="en-US" sz="2000" dirty="0"/>
          </a:p>
        </p:txBody>
      </p:sp>
      <p:sp>
        <p:nvSpPr>
          <p:cNvPr id="435242" name="Text Box 42"/>
          <p:cNvSpPr txBox="1">
            <a:spLocks noChangeArrowheads="1"/>
          </p:cNvSpPr>
          <p:nvPr/>
        </p:nvSpPr>
        <p:spPr bwMode="auto">
          <a:xfrm>
            <a:off x="268288" y="603250"/>
            <a:ext cx="8482012" cy="231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125000"/>
              </a:lnSpc>
              <a:spcBef>
                <a:spcPct val="50000"/>
              </a:spcBef>
            </a:pPr>
            <a:r>
              <a:rPr lang="zh-CN" altLang="en-US" sz="2200" dirty="0">
                <a:solidFill>
                  <a:schemeClr val="tx1"/>
                </a:solidFill>
                <a:ea typeface="黑体" panose="02010609060101010101" pitchFamily="49" charset="-122"/>
              </a:rPr>
              <a:t>举例：双字节定长指令字，其中转移指令的第一字节是操作码</a:t>
            </a:r>
            <a:r>
              <a:rPr lang="en-US" altLang="zh-CN" sz="2200" dirty="0" err="1">
                <a:solidFill>
                  <a:schemeClr val="tx1"/>
                </a:solidFill>
                <a:ea typeface="黑体" panose="02010609060101010101" pitchFamily="49" charset="-122"/>
              </a:rPr>
              <a:t>Jxx</a:t>
            </a:r>
            <a:r>
              <a:rPr lang="zh-CN" altLang="en-US" sz="2200" dirty="0">
                <a:solidFill>
                  <a:schemeClr val="tx1"/>
                </a:solidFill>
                <a:ea typeface="黑体" panose="02010609060101010101" pitchFamily="49" charset="-122"/>
              </a:rPr>
              <a:t>，第二字节是位移量</a:t>
            </a:r>
            <a:r>
              <a:rPr lang="en-US" altLang="zh-CN" sz="2200" dirty="0">
                <a:solidFill>
                  <a:schemeClr val="tx1"/>
                </a:solidFill>
                <a:ea typeface="黑体" panose="02010609060101010101" pitchFamily="49" charset="-122"/>
              </a:rPr>
              <a:t>D</a:t>
            </a:r>
            <a:r>
              <a:rPr lang="zh-CN" altLang="en-US" sz="2200" dirty="0">
                <a:solidFill>
                  <a:schemeClr val="tx1"/>
                </a:solidFill>
                <a:ea typeface="黑体" panose="02010609060101010101" pitchFamily="49" charset="-122"/>
              </a:rPr>
              <a:t>，用补码表示，则转移目标指令</a:t>
            </a:r>
            <a:r>
              <a:rPr lang="zh-CN" altLang="en-US" sz="2200" dirty="0">
                <a:solidFill>
                  <a:schemeClr val="accent1"/>
                </a:solidFill>
                <a:ea typeface="黑体" panose="02010609060101010101" pitchFamily="49" charset="-122"/>
              </a:rPr>
              <a:t>相对于转移指令的范围</a:t>
            </a:r>
            <a:r>
              <a:rPr lang="zh-CN" altLang="en-US" sz="2200" dirty="0">
                <a:solidFill>
                  <a:schemeClr val="tx1"/>
                </a:solidFill>
                <a:ea typeface="黑体" panose="02010609060101010101" pitchFamily="49" charset="-122"/>
              </a:rPr>
              <a:t>为多少？</a:t>
            </a:r>
          </a:p>
          <a:p>
            <a:pPr>
              <a:lnSpc>
                <a:spcPct val="125000"/>
              </a:lnSpc>
              <a:spcBef>
                <a:spcPct val="50000"/>
              </a:spcBef>
            </a:pPr>
            <a:r>
              <a:rPr lang="zh-CN" altLang="en-US" sz="2200" dirty="0">
                <a:solidFill>
                  <a:schemeClr val="tx1"/>
                </a:solidFill>
                <a:ea typeface="黑体" panose="02010609060101010101" pitchFamily="49" charset="-122"/>
              </a:rPr>
              <a:t>若转移指令地址为</a:t>
            </a:r>
            <a:r>
              <a:rPr lang="en-US" altLang="zh-CN" sz="2200" dirty="0">
                <a:solidFill>
                  <a:schemeClr val="tx1"/>
                </a:solidFill>
                <a:ea typeface="黑体" panose="02010609060101010101" pitchFamily="49" charset="-122"/>
              </a:rPr>
              <a:t>2000H</a:t>
            </a:r>
            <a:r>
              <a:rPr lang="zh-CN" altLang="en-US" sz="2200" dirty="0">
                <a:solidFill>
                  <a:schemeClr val="tx1"/>
                </a:solidFill>
                <a:ea typeface="黑体" panose="02010609060101010101" pitchFamily="49" charset="-122"/>
              </a:rPr>
              <a:t>，转移目标地址为</a:t>
            </a:r>
            <a:r>
              <a:rPr lang="en-US" altLang="zh-CN" sz="2200" dirty="0">
                <a:solidFill>
                  <a:schemeClr val="tx1"/>
                </a:solidFill>
                <a:ea typeface="黑体" panose="02010609060101010101" pitchFamily="49" charset="-122"/>
              </a:rPr>
              <a:t>1FF0H</a:t>
            </a:r>
            <a:r>
              <a:rPr lang="zh-CN" altLang="en-US" sz="2200" dirty="0">
                <a:solidFill>
                  <a:schemeClr val="tx1"/>
                </a:solidFill>
                <a:ea typeface="黑体" panose="02010609060101010101" pitchFamily="49" charset="-122"/>
              </a:rPr>
              <a:t>，总是在取指令同时对</a:t>
            </a:r>
            <a:r>
              <a:rPr lang="en-US" altLang="zh-CN" sz="2200" dirty="0">
                <a:solidFill>
                  <a:schemeClr val="tx1"/>
                </a:solidFill>
                <a:ea typeface="黑体" panose="02010609060101010101" pitchFamily="49" charset="-122"/>
              </a:rPr>
              <a:t>PC</a:t>
            </a:r>
            <a:r>
              <a:rPr lang="zh-CN" altLang="en-US" sz="2200" dirty="0">
                <a:solidFill>
                  <a:schemeClr val="tx1"/>
                </a:solidFill>
                <a:ea typeface="黑体" panose="02010609060101010101" pitchFamily="49" charset="-122"/>
              </a:rPr>
              <a:t>增量，则转移指令第二字节位移量为多少</a:t>
            </a:r>
            <a:r>
              <a:rPr lang="zh-CN" altLang="en-US" sz="2200" dirty="0" smtClean="0">
                <a:solidFill>
                  <a:schemeClr val="tx1"/>
                </a:solidFill>
                <a:ea typeface="黑体" panose="02010609060101010101" pitchFamily="49" charset="-122"/>
              </a:rPr>
              <a:t>？ </a:t>
            </a:r>
            <a:endParaRPr lang="zh-CN" altLang="en-US" sz="2200" dirty="0">
              <a:solidFill>
                <a:schemeClr val="tx1"/>
              </a:solidFill>
              <a:ea typeface="黑体" panose="02010609060101010101" pitchFamily="49" charset="-122"/>
            </a:endParaRPr>
          </a:p>
        </p:txBody>
      </p:sp>
      <p:sp>
        <p:nvSpPr>
          <p:cNvPr id="435243" name="Text Box 43"/>
          <p:cNvSpPr txBox="1">
            <a:spLocks noChangeArrowheads="1"/>
          </p:cNvSpPr>
          <p:nvPr/>
        </p:nvSpPr>
        <p:spPr bwMode="auto">
          <a:xfrm>
            <a:off x="3257550" y="1573213"/>
            <a:ext cx="2198688"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400" dirty="0">
                <a:ea typeface="黑体" panose="02010609060101010101" pitchFamily="49" charset="-122"/>
              </a:rPr>
              <a:t>-128</a:t>
            </a:r>
            <a:r>
              <a:rPr lang="zh-CN" altLang="en-US" sz="2400" dirty="0">
                <a:ea typeface="黑体" panose="02010609060101010101" pitchFamily="49" charset="-122"/>
              </a:rPr>
              <a:t>～</a:t>
            </a:r>
            <a:r>
              <a:rPr lang="en-US" altLang="zh-CN" sz="2400" dirty="0">
                <a:ea typeface="黑体" panose="02010609060101010101" pitchFamily="49" charset="-122"/>
              </a:rPr>
              <a:t>+127 </a:t>
            </a:r>
            <a:r>
              <a:rPr lang="zh-CN" altLang="en-US" sz="2400" dirty="0">
                <a:ea typeface="黑体" panose="02010609060101010101" pitchFamily="49" charset="-122"/>
              </a:rPr>
              <a:t>？</a:t>
            </a:r>
          </a:p>
        </p:txBody>
      </p:sp>
      <p:sp>
        <p:nvSpPr>
          <p:cNvPr id="435244" name="Text Box 44"/>
          <p:cNvSpPr txBox="1">
            <a:spLocks noChangeArrowheads="1"/>
          </p:cNvSpPr>
          <p:nvPr/>
        </p:nvSpPr>
        <p:spPr bwMode="auto">
          <a:xfrm>
            <a:off x="234950" y="2992438"/>
            <a:ext cx="8493125" cy="17272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dirty="0">
                <a:ea typeface="黑体" panose="02010609060101010101" pitchFamily="49" charset="-122"/>
              </a:rPr>
              <a:t>只有确定了是按字还是字节编址、位移量</a:t>
            </a:r>
            <a:r>
              <a:rPr lang="en-US" altLang="zh-CN" sz="2000" dirty="0">
                <a:ea typeface="黑体" panose="02010609060101010101" pitchFamily="49" charset="-122"/>
              </a:rPr>
              <a:t>D</a:t>
            </a:r>
            <a:r>
              <a:rPr lang="zh-CN" altLang="en-US" sz="2000" dirty="0">
                <a:ea typeface="黑体" panose="02010609060101010101" pitchFamily="49" charset="-122"/>
              </a:rPr>
              <a:t>是指指令条数还是单元数，才能确定目标地址范围</a:t>
            </a:r>
            <a:r>
              <a:rPr lang="zh-CN" altLang="en-US" sz="2000" dirty="0">
                <a:solidFill>
                  <a:srgbClr val="C51915"/>
                </a:solidFill>
                <a:ea typeface="黑体" panose="02010609060101010101" pitchFamily="49" charset="-122"/>
              </a:rPr>
              <a:t>（目标地址范围不等于位移量</a:t>
            </a:r>
            <a:r>
              <a:rPr lang="en-US" altLang="zh-CN" sz="2000" dirty="0">
                <a:solidFill>
                  <a:srgbClr val="C51915"/>
                </a:solidFill>
                <a:ea typeface="黑体" panose="02010609060101010101" pitchFamily="49" charset="-122"/>
              </a:rPr>
              <a:t>D</a:t>
            </a:r>
            <a:r>
              <a:rPr lang="zh-CN" altLang="en-US" sz="2000" dirty="0">
                <a:solidFill>
                  <a:srgbClr val="C51915"/>
                </a:solidFill>
                <a:ea typeface="黑体" panose="02010609060101010101" pitchFamily="49" charset="-122"/>
              </a:rPr>
              <a:t>的表示范围！）</a:t>
            </a:r>
            <a:r>
              <a:rPr lang="zh-CN" altLang="en-US" sz="2000" dirty="0">
                <a:ea typeface="黑体" panose="02010609060101010101" pitchFamily="49" charset="-122"/>
              </a:rPr>
              <a:t>。</a:t>
            </a:r>
          </a:p>
          <a:p>
            <a:pPr>
              <a:spcBef>
                <a:spcPct val="50000"/>
              </a:spcBef>
            </a:pPr>
            <a:r>
              <a:rPr lang="zh-CN" altLang="en-US" sz="2000" dirty="0">
                <a:ea typeface="黑体" panose="02010609060101010101" pitchFamily="49" charset="-122"/>
              </a:rPr>
              <a:t>当按字节编址且</a:t>
            </a:r>
            <a:r>
              <a:rPr lang="en-US" altLang="zh-CN" sz="2000" dirty="0">
                <a:solidFill>
                  <a:srgbClr val="C51915"/>
                </a:solidFill>
                <a:ea typeface="黑体" panose="02010609060101010101" pitchFamily="49" charset="-122"/>
              </a:rPr>
              <a:t>D</a:t>
            </a:r>
            <a:r>
              <a:rPr lang="zh-CN" altLang="en-US" sz="2000" dirty="0">
                <a:solidFill>
                  <a:srgbClr val="C51915"/>
                </a:solidFill>
                <a:ea typeface="黑体" panose="02010609060101010101" pitchFamily="49" charset="-122"/>
              </a:rPr>
              <a:t>为单元数</a:t>
            </a:r>
            <a:r>
              <a:rPr lang="zh-CN" altLang="en-US" sz="2000" dirty="0">
                <a:ea typeface="黑体" panose="02010609060101010101" pitchFamily="49" charset="-122"/>
              </a:rPr>
              <a:t>时，转移目标地址</a:t>
            </a:r>
            <a:r>
              <a:rPr lang="en-US" altLang="zh-CN" sz="2000" dirty="0">
                <a:ea typeface="黑体" panose="02010609060101010101" pitchFamily="49" charset="-122"/>
              </a:rPr>
              <a:t>= (PC)+2+D</a:t>
            </a:r>
          </a:p>
          <a:p>
            <a:r>
              <a:rPr lang="zh-CN" altLang="en-US" sz="2000" dirty="0">
                <a:ea typeface="黑体" panose="02010609060101010101" pitchFamily="49" charset="-122"/>
              </a:rPr>
              <a:t>			        跳转范围：</a:t>
            </a:r>
            <a:r>
              <a:rPr lang="en-US" altLang="zh-CN" sz="2000" dirty="0">
                <a:ea typeface="黑体" panose="02010609060101010101" pitchFamily="49" charset="-122"/>
              </a:rPr>
              <a:t>-126</a:t>
            </a:r>
            <a:r>
              <a:rPr lang="zh-CN" altLang="en-US" sz="2000" dirty="0"/>
              <a:t>～</a:t>
            </a:r>
            <a:r>
              <a:rPr lang="en-US" altLang="zh-CN" sz="2000" dirty="0"/>
              <a:t>128</a:t>
            </a:r>
            <a:r>
              <a:rPr lang="zh-CN" altLang="en-US" sz="2000" dirty="0"/>
              <a:t>单元</a:t>
            </a:r>
          </a:p>
          <a:p>
            <a:r>
              <a:rPr lang="zh-CN" altLang="en-US" sz="2000" dirty="0"/>
              <a:t>                                                                 </a:t>
            </a:r>
            <a:r>
              <a:rPr lang="en-US" altLang="zh-CN" sz="2000" dirty="0"/>
              <a:t>- 63</a:t>
            </a:r>
            <a:r>
              <a:rPr lang="zh-CN" altLang="en-US" sz="2000" dirty="0"/>
              <a:t>～</a:t>
            </a:r>
            <a:r>
              <a:rPr lang="en-US" altLang="zh-CN" sz="2000" dirty="0"/>
              <a:t>64</a:t>
            </a:r>
            <a:r>
              <a:rPr lang="zh-CN" altLang="en-US" sz="2000" dirty="0"/>
              <a:t>条指令 </a:t>
            </a:r>
            <a:r>
              <a:rPr lang="zh-CN" altLang="en-US" sz="2000" dirty="0">
                <a:ea typeface="黑体" panose="02010609060101010101" pitchFamily="49" charset="-122"/>
              </a:rPr>
              <a:t>	</a:t>
            </a:r>
          </a:p>
        </p:txBody>
      </p:sp>
      <p:sp>
        <p:nvSpPr>
          <p:cNvPr id="435245" name="Text Box 45"/>
          <p:cNvSpPr txBox="1">
            <a:spLocks noChangeArrowheads="1"/>
          </p:cNvSpPr>
          <p:nvPr/>
        </p:nvSpPr>
        <p:spPr bwMode="auto">
          <a:xfrm>
            <a:off x="263525" y="4572000"/>
            <a:ext cx="4100513" cy="38576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rgbClr val="C51915"/>
                </a:solidFill>
              </a:rPr>
              <a:t>D=1FF0H–2002H=EEH</a:t>
            </a:r>
            <a:r>
              <a:rPr lang="zh-CN" altLang="en-US" sz="2200">
                <a:solidFill>
                  <a:srgbClr val="C51915"/>
                </a:solidFill>
              </a:rPr>
              <a:t>（</a:t>
            </a:r>
            <a:r>
              <a:rPr lang="en-US" altLang="zh-CN" sz="2200">
                <a:solidFill>
                  <a:srgbClr val="C51915"/>
                </a:solidFill>
              </a:rPr>
              <a:t>–18</a:t>
            </a:r>
            <a:r>
              <a:rPr lang="zh-CN" altLang="en-US" sz="2200">
                <a:solidFill>
                  <a:srgbClr val="C51915"/>
                </a:solidFill>
              </a:rPr>
              <a:t>）</a:t>
            </a:r>
          </a:p>
        </p:txBody>
      </p:sp>
      <p:sp>
        <p:nvSpPr>
          <p:cNvPr id="435246" name="Text Box 46"/>
          <p:cNvSpPr txBox="1">
            <a:spLocks noChangeArrowheads="1"/>
          </p:cNvSpPr>
          <p:nvPr/>
        </p:nvSpPr>
        <p:spPr bwMode="auto">
          <a:xfrm>
            <a:off x="5178425" y="1598613"/>
            <a:ext cx="1249363"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dirty="0">
                <a:ea typeface="黑体" panose="02010609060101010101" pitchFamily="49" charset="-122"/>
              </a:rPr>
              <a:t>不一定！</a:t>
            </a:r>
          </a:p>
        </p:txBody>
      </p:sp>
      <p:sp>
        <p:nvSpPr>
          <p:cNvPr id="435248" name="Text Box 48"/>
          <p:cNvSpPr txBox="1">
            <a:spLocks noChangeArrowheads="1"/>
          </p:cNvSpPr>
          <p:nvPr/>
        </p:nvSpPr>
        <p:spPr bwMode="auto">
          <a:xfrm>
            <a:off x="7339013" y="2557463"/>
            <a:ext cx="1249362"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dirty="0">
                <a:ea typeface="黑体" panose="02010609060101010101" pitchFamily="49" charset="-122"/>
              </a:rPr>
              <a:t>不知道！</a:t>
            </a:r>
          </a:p>
        </p:txBody>
      </p:sp>
      <p:sp>
        <p:nvSpPr>
          <p:cNvPr id="435249" name="Text Box 49"/>
          <p:cNvSpPr txBox="1">
            <a:spLocks noChangeArrowheads="1"/>
          </p:cNvSpPr>
          <p:nvPr/>
        </p:nvSpPr>
        <p:spPr bwMode="auto">
          <a:xfrm>
            <a:off x="265113" y="4146550"/>
            <a:ext cx="2901950" cy="38576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rgbClr val="C51915"/>
                </a:solidFill>
              </a:rPr>
              <a:t>1FF0H = 2000H+2+D</a:t>
            </a:r>
            <a:endParaRPr lang="zh-CN" altLang="en-US" sz="2200">
              <a:solidFill>
                <a:srgbClr val="C51915"/>
              </a:solidFill>
            </a:endParaRPr>
          </a:p>
        </p:txBody>
      </p:sp>
      <p:sp>
        <p:nvSpPr>
          <p:cNvPr id="435250" name="Rectangle 50"/>
          <p:cNvSpPr>
            <a:spLocks noChangeArrowheads="1"/>
          </p:cNvSpPr>
          <p:nvPr/>
        </p:nvSpPr>
        <p:spPr bwMode="auto">
          <a:xfrm>
            <a:off x="0" y="4979988"/>
            <a:ext cx="6207125" cy="157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125000"/>
              </a:lnSpc>
            </a:pPr>
            <a:r>
              <a:rPr lang="zh-CN" altLang="en-US" sz="2000">
                <a:solidFill>
                  <a:srgbClr val="EE3900"/>
                </a:solidFill>
                <a:ea typeface="黑体" panose="02010609060101010101" pitchFamily="49" charset="-122"/>
              </a:rPr>
              <a:t>举例：</a:t>
            </a:r>
            <a:r>
              <a:rPr lang="en-US" altLang="zh-CN" sz="2000">
                <a:solidFill>
                  <a:srgbClr val="EE3900"/>
                </a:solidFill>
                <a:ea typeface="黑体" panose="02010609060101010101" pitchFamily="49" charset="-122"/>
              </a:rPr>
              <a:t>MIPS</a:t>
            </a:r>
            <a:r>
              <a:rPr lang="zh-CN" altLang="en-US" sz="2000">
                <a:solidFill>
                  <a:srgbClr val="EE3900"/>
                </a:solidFill>
                <a:ea typeface="黑体" panose="02010609060101010101" pitchFamily="49" charset="-122"/>
              </a:rPr>
              <a:t>指令“</a:t>
            </a:r>
            <a:r>
              <a:rPr lang="en-US" altLang="zh-CN" sz="2000">
                <a:solidFill>
                  <a:srgbClr val="EE3900"/>
                </a:solidFill>
                <a:ea typeface="黑体" panose="02010609060101010101" pitchFamily="49" charset="-122"/>
              </a:rPr>
              <a:t>beq  $1, $2, 25”</a:t>
            </a:r>
            <a:r>
              <a:rPr lang="zh-CN" altLang="en-US" sz="2000">
                <a:solidFill>
                  <a:srgbClr val="EE3900"/>
                </a:solidFill>
                <a:ea typeface="黑体" panose="02010609060101010101" pitchFamily="49" charset="-122"/>
              </a:rPr>
              <a:t>的转移目标地址为</a:t>
            </a:r>
            <a:r>
              <a:rPr lang="en-US" altLang="zh-CN" sz="2000">
                <a:solidFill>
                  <a:srgbClr val="EE3900"/>
                </a:solidFill>
                <a:ea typeface="黑体" panose="02010609060101010101" pitchFamily="49" charset="-122"/>
              </a:rPr>
              <a:t>(PC)+4+4*25</a:t>
            </a:r>
            <a:r>
              <a:rPr lang="zh-CN" altLang="en-US" sz="2000">
                <a:solidFill>
                  <a:srgbClr val="EE3900"/>
                </a:solidFill>
                <a:ea typeface="黑体" panose="02010609060101010101" pitchFamily="49" charset="-122"/>
              </a:rPr>
              <a:t>，</a:t>
            </a:r>
            <a:r>
              <a:rPr lang="zh-CN" altLang="en-US" sz="2000">
                <a:solidFill>
                  <a:srgbClr val="0033CC"/>
                </a:solidFill>
                <a:ea typeface="黑体" panose="02010609060101010101" pitchFamily="49" charset="-122"/>
              </a:rPr>
              <a:t>这里的</a:t>
            </a:r>
            <a:r>
              <a:rPr lang="en-US" altLang="zh-CN" sz="2000">
                <a:solidFill>
                  <a:srgbClr val="0033CC"/>
                </a:solidFill>
                <a:ea typeface="黑体" panose="02010609060101010101" pitchFamily="49" charset="-122"/>
              </a:rPr>
              <a:t>25</a:t>
            </a:r>
            <a:r>
              <a:rPr lang="zh-CN" altLang="en-US" sz="2000">
                <a:solidFill>
                  <a:srgbClr val="0033CC"/>
                </a:solidFill>
                <a:ea typeface="黑体" panose="02010609060101010101" pitchFamily="49" charset="-122"/>
              </a:rPr>
              <a:t>是指令条数而不是单元数</a:t>
            </a:r>
            <a:r>
              <a:rPr lang="zh-CN" altLang="en-US" sz="2000">
                <a:solidFill>
                  <a:srgbClr val="EE3900"/>
                </a:solidFill>
                <a:ea typeface="黑体" panose="02010609060101010101" pitchFamily="49" charset="-122"/>
              </a:rPr>
              <a:t>，</a:t>
            </a:r>
            <a:r>
              <a:rPr lang="en-US" altLang="zh-CN" sz="2000">
                <a:solidFill>
                  <a:srgbClr val="EE3900"/>
                </a:solidFill>
                <a:ea typeface="黑体" panose="02010609060101010101" pitchFamily="49" charset="-122"/>
              </a:rPr>
              <a:t>MIPS</a:t>
            </a:r>
            <a:r>
              <a:rPr lang="zh-CN" altLang="en-US" sz="2000">
                <a:solidFill>
                  <a:srgbClr val="EE3900"/>
                </a:solidFill>
                <a:ea typeface="黑体" panose="02010609060101010101" pitchFamily="49" charset="-122"/>
              </a:rPr>
              <a:t>采用定长指令字，按字节编址， 所有指令的长度都是</a:t>
            </a:r>
            <a:r>
              <a:rPr lang="en-US" altLang="zh-CN" sz="2000">
                <a:solidFill>
                  <a:srgbClr val="EE3900"/>
                </a:solidFill>
                <a:ea typeface="黑体" panose="02010609060101010101" pitchFamily="49" charset="-122"/>
              </a:rPr>
              <a:t>32</a:t>
            </a:r>
            <a:r>
              <a:rPr lang="zh-CN" altLang="en-US" sz="2000">
                <a:solidFill>
                  <a:srgbClr val="EE3900"/>
                </a:solidFill>
                <a:ea typeface="黑体" panose="02010609060101010101" pitchFamily="49" charset="-122"/>
              </a:rPr>
              <a:t>位（</a:t>
            </a:r>
            <a:r>
              <a:rPr lang="en-US" altLang="zh-CN" sz="2000">
                <a:solidFill>
                  <a:srgbClr val="EE3900"/>
                </a:solidFill>
                <a:ea typeface="黑体" panose="02010609060101010101" pitchFamily="49" charset="-122"/>
              </a:rPr>
              <a:t>4</a:t>
            </a:r>
            <a:r>
              <a:rPr lang="zh-CN" altLang="en-US" sz="2000">
                <a:solidFill>
                  <a:srgbClr val="EE3900"/>
                </a:solidFill>
                <a:ea typeface="黑体" panose="02010609060101010101" pitchFamily="49" charset="-122"/>
              </a:rPr>
              <a:t>字节）。</a:t>
            </a:r>
          </a:p>
        </p:txBody>
      </p:sp>
      <p:grpSp>
        <p:nvGrpSpPr>
          <p:cNvPr id="2" name="Group 55"/>
          <p:cNvGrpSpPr>
            <a:grpSpLocks/>
          </p:cNvGrpSpPr>
          <p:nvPr/>
        </p:nvGrpSpPr>
        <p:grpSpPr bwMode="auto">
          <a:xfrm>
            <a:off x="6407150" y="1538288"/>
            <a:ext cx="2419350" cy="434975"/>
            <a:chOff x="3864" y="969"/>
            <a:chExt cx="1524" cy="274"/>
          </a:xfrm>
        </p:grpSpPr>
        <p:sp>
          <p:nvSpPr>
            <p:cNvPr id="20519" name="Rectangle 51"/>
            <p:cNvSpPr>
              <a:spLocks noChangeArrowheads="1"/>
            </p:cNvSpPr>
            <p:nvPr/>
          </p:nvSpPr>
          <p:spPr bwMode="auto">
            <a:xfrm>
              <a:off x="3864" y="982"/>
              <a:ext cx="1524" cy="25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63500" tIns="25400" rIns="63500" bIns="25400" anchor="ct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20520" name="Line 52"/>
            <p:cNvSpPr>
              <a:spLocks noChangeShapeType="1"/>
            </p:cNvSpPr>
            <p:nvPr/>
          </p:nvSpPr>
          <p:spPr bwMode="auto">
            <a:xfrm>
              <a:off x="4622" y="969"/>
              <a:ext cx="0" cy="27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63500" tIns="25400" rIns="63500" bIns="25400">
              <a:spAutoFit/>
            </a:bodyPr>
            <a:lstStyle/>
            <a:p>
              <a:endParaRPr lang="zh-CN" altLang="en-US"/>
            </a:p>
          </p:txBody>
        </p:sp>
        <p:sp>
          <p:nvSpPr>
            <p:cNvPr id="20521" name="Text Box 53"/>
            <p:cNvSpPr txBox="1">
              <a:spLocks noChangeArrowheads="1"/>
            </p:cNvSpPr>
            <p:nvPr/>
          </p:nvSpPr>
          <p:spPr bwMode="auto">
            <a:xfrm>
              <a:off x="4067" y="977"/>
              <a:ext cx="449"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400"/>
                <a:t>Jxx</a:t>
              </a:r>
            </a:p>
          </p:txBody>
        </p:sp>
        <p:sp>
          <p:nvSpPr>
            <p:cNvPr id="20522" name="Text Box 54"/>
            <p:cNvSpPr txBox="1">
              <a:spLocks noChangeArrowheads="1"/>
            </p:cNvSpPr>
            <p:nvPr/>
          </p:nvSpPr>
          <p:spPr bwMode="auto">
            <a:xfrm>
              <a:off x="4905" y="979"/>
              <a:ext cx="266"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400"/>
                <a:t>D</a:t>
              </a:r>
            </a:p>
          </p:txBody>
        </p:sp>
      </p:grpSp>
      <p:grpSp>
        <p:nvGrpSpPr>
          <p:cNvPr id="24644" name="Group 68"/>
          <p:cNvGrpSpPr>
            <a:grpSpLocks/>
          </p:cNvGrpSpPr>
          <p:nvPr/>
        </p:nvGrpSpPr>
        <p:grpSpPr bwMode="auto">
          <a:xfrm>
            <a:off x="6651625" y="3792538"/>
            <a:ext cx="2492375" cy="2851150"/>
            <a:chOff x="4190" y="2479"/>
            <a:chExt cx="1570" cy="1796"/>
          </a:xfrm>
        </p:grpSpPr>
        <p:grpSp>
          <p:nvGrpSpPr>
            <p:cNvPr id="20494" name="Group 41"/>
            <p:cNvGrpSpPr>
              <a:grpSpLocks/>
            </p:cNvGrpSpPr>
            <p:nvPr/>
          </p:nvGrpSpPr>
          <p:grpSpPr bwMode="auto">
            <a:xfrm flipV="1">
              <a:off x="4302" y="3272"/>
              <a:ext cx="148" cy="805"/>
              <a:chOff x="4643" y="2620"/>
              <a:chExt cx="183" cy="639"/>
            </a:xfrm>
          </p:grpSpPr>
          <p:sp>
            <p:nvSpPr>
              <p:cNvPr id="20517" name="Line 42"/>
              <p:cNvSpPr>
                <a:spLocks noChangeShapeType="1"/>
              </p:cNvSpPr>
              <p:nvPr/>
            </p:nvSpPr>
            <p:spPr bwMode="auto">
              <a:xfrm>
                <a:off x="4650" y="2620"/>
                <a:ext cx="0" cy="63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endParaRPr lang="zh-CN" altLang="en-US"/>
              </a:p>
            </p:txBody>
          </p:sp>
          <p:sp>
            <p:nvSpPr>
              <p:cNvPr id="20518" name="Line 43"/>
              <p:cNvSpPr>
                <a:spLocks noChangeShapeType="1"/>
              </p:cNvSpPr>
              <p:nvPr/>
            </p:nvSpPr>
            <p:spPr bwMode="auto">
              <a:xfrm>
                <a:off x="4643" y="2627"/>
                <a:ext cx="183"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endParaRPr lang="zh-CN" altLang="en-US"/>
              </a:p>
            </p:txBody>
          </p:sp>
        </p:grpSp>
        <p:grpSp>
          <p:nvGrpSpPr>
            <p:cNvPr id="20495" name="Group 44"/>
            <p:cNvGrpSpPr>
              <a:grpSpLocks/>
            </p:cNvGrpSpPr>
            <p:nvPr/>
          </p:nvGrpSpPr>
          <p:grpSpPr bwMode="auto">
            <a:xfrm>
              <a:off x="4486" y="2479"/>
              <a:ext cx="1274" cy="1796"/>
              <a:chOff x="4514" y="2473"/>
              <a:chExt cx="1274" cy="1685"/>
            </a:xfrm>
          </p:grpSpPr>
          <p:grpSp>
            <p:nvGrpSpPr>
              <p:cNvPr id="20509" name="Group 45"/>
              <p:cNvGrpSpPr>
                <a:grpSpLocks/>
              </p:cNvGrpSpPr>
              <p:nvPr/>
            </p:nvGrpSpPr>
            <p:grpSpPr bwMode="auto">
              <a:xfrm>
                <a:off x="4514" y="2473"/>
                <a:ext cx="763" cy="1685"/>
                <a:chOff x="4857" y="2473"/>
                <a:chExt cx="763" cy="1685"/>
              </a:xfrm>
            </p:grpSpPr>
            <p:sp>
              <p:nvSpPr>
                <p:cNvPr id="20511" name="Rectangle 46"/>
                <p:cNvSpPr>
                  <a:spLocks noChangeArrowheads="1"/>
                </p:cNvSpPr>
                <p:nvPr/>
              </p:nvSpPr>
              <p:spPr bwMode="auto">
                <a:xfrm>
                  <a:off x="4861" y="2473"/>
                  <a:ext cx="759" cy="1685"/>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nchor="ct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20512" name="Line 47"/>
                <p:cNvSpPr>
                  <a:spLocks noChangeShapeType="1"/>
                </p:cNvSpPr>
                <p:nvPr/>
              </p:nvSpPr>
              <p:spPr bwMode="auto">
                <a:xfrm>
                  <a:off x="4861" y="3133"/>
                  <a:ext cx="75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endParaRPr lang="zh-CN" altLang="en-US"/>
                </a:p>
              </p:txBody>
            </p:sp>
            <p:sp>
              <p:nvSpPr>
                <p:cNvPr id="20513" name="Line 48"/>
                <p:cNvSpPr>
                  <a:spLocks noChangeShapeType="1"/>
                </p:cNvSpPr>
                <p:nvPr/>
              </p:nvSpPr>
              <p:spPr bwMode="auto">
                <a:xfrm>
                  <a:off x="4857" y="3332"/>
                  <a:ext cx="75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endParaRPr lang="zh-CN" altLang="en-US"/>
                </a:p>
              </p:txBody>
            </p:sp>
            <p:sp>
              <p:nvSpPr>
                <p:cNvPr id="20514" name="Text Box 49"/>
                <p:cNvSpPr txBox="1">
                  <a:spLocks noChangeArrowheads="1"/>
                </p:cNvSpPr>
                <p:nvPr/>
              </p:nvSpPr>
              <p:spPr bwMode="auto">
                <a:xfrm>
                  <a:off x="4861" y="3118"/>
                  <a:ext cx="491"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a:t>转移</a:t>
                  </a:r>
                </a:p>
              </p:txBody>
            </p:sp>
            <p:sp>
              <p:nvSpPr>
                <p:cNvPr id="20515" name="Line 50"/>
                <p:cNvSpPr>
                  <a:spLocks noChangeShapeType="1"/>
                </p:cNvSpPr>
                <p:nvPr/>
              </p:nvSpPr>
              <p:spPr bwMode="auto">
                <a:xfrm>
                  <a:off x="5254" y="3133"/>
                  <a:ext cx="0" cy="20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endParaRPr lang="zh-CN" altLang="en-US"/>
                </a:p>
              </p:txBody>
            </p:sp>
            <p:sp>
              <p:nvSpPr>
                <p:cNvPr id="20516" name="Text Box 51"/>
                <p:cNvSpPr txBox="1">
                  <a:spLocks noChangeArrowheads="1"/>
                </p:cNvSpPr>
                <p:nvPr/>
              </p:nvSpPr>
              <p:spPr bwMode="auto">
                <a:xfrm>
                  <a:off x="5333" y="3114"/>
                  <a:ext cx="210"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000"/>
                    <a:t>D</a:t>
                  </a:r>
                </a:p>
              </p:txBody>
            </p:sp>
          </p:grpSp>
          <p:sp>
            <p:nvSpPr>
              <p:cNvPr id="20510" name="Text Box 52"/>
              <p:cNvSpPr txBox="1">
                <a:spLocks noChangeArrowheads="1"/>
              </p:cNvSpPr>
              <p:nvPr/>
            </p:nvSpPr>
            <p:spPr bwMode="auto">
              <a:xfrm>
                <a:off x="5261" y="3126"/>
                <a:ext cx="527" cy="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1800"/>
                  <a:t>2000H</a:t>
                </a:r>
              </a:p>
            </p:txBody>
          </p:sp>
        </p:grpSp>
        <p:grpSp>
          <p:nvGrpSpPr>
            <p:cNvPr id="20496" name="Group 53"/>
            <p:cNvGrpSpPr>
              <a:grpSpLocks/>
            </p:cNvGrpSpPr>
            <p:nvPr/>
          </p:nvGrpSpPr>
          <p:grpSpPr bwMode="auto">
            <a:xfrm>
              <a:off x="4299" y="2530"/>
              <a:ext cx="176" cy="756"/>
              <a:chOff x="4341" y="2620"/>
              <a:chExt cx="176" cy="639"/>
            </a:xfrm>
          </p:grpSpPr>
          <p:grpSp>
            <p:nvGrpSpPr>
              <p:cNvPr id="20505" name="Group 54"/>
              <p:cNvGrpSpPr>
                <a:grpSpLocks/>
              </p:cNvGrpSpPr>
              <p:nvPr/>
            </p:nvGrpSpPr>
            <p:grpSpPr bwMode="auto">
              <a:xfrm>
                <a:off x="4341" y="2620"/>
                <a:ext cx="146" cy="639"/>
                <a:chOff x="4643" y="2620"/>
                <a:chExt cx="183" cy="639"/>
              </a:xfrm>
            </p:grpSpPr>
            <p:sp>
              <p:nvSpPr>
                <p:cNvPr id="20507" name="Line 55"/>
                <p:cNvSpPr>
                  <a:spLocks noChangeShapeType="1"/>
                </p:cNvSpPr>
                <p:nvPr/>
              </p:nvSpPr>
              <p:spPr bwMode="auto">
                <a:xfrm>
                  <a:off x="4650" y="2620"/>
                  <a:ext cx="0" cy="63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endParaRPr lang="zh-CN" altLang="en-US"/>
                </a:p>
              </p:txBody>
            </p:sp>
            <p:sp>
              <p:nvSpPr>
                <p:cNvPr id="20508" name="Line 56"/>
                <p:cNvSpPr>
                  <a:spLocks noChangeShapeType="1"/>
                </p:cNvSpPr>
                <p:nvPr/>
              </p:nvSpPr>
              <p:spPr bwMode="auto">
                <a:xfrm>
                  <a:off x="4643" y="2627"/>
                  <a:ext cx="183"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endParaRPr lang="zh-CN" altLang="en-US"/>
                </a:p>
              </p:txBody>
            </p:sp>
          </p:grpSp>
          <p:sp>
            <p:nvSpPr>
              <p:cNvPr id="20506" name="Line 57"/>
              <p:cNvSpPr>
                <a:spLocks noChangeShapeType="1"/>
              </p:cNvSpPr>
              <p:nvPr/>
            </p:nvSpPr>
            <p:spPr bwMode="auto">
              <a:xfrm>
                <a:off x="4341" y="3231"/>
                <a:ext cx="17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endParaRPr lang="zh-CN" altLang="en-US"/>
              </a:p>
            </p:txBody>
          </p:sp>
        </p:grpSp>
        <p:sp>
          <p:nvSpPr>
            <p:cNvPr id="20497" name="Text Box 58"/>
            <p:cNvSpPr txBox="1">
              <a:spLocks noChangeArrowheads="1"/>
            </p:cNvSpPr>
            <p:nvPr/>
          </p:nvSpPr>
          <p:spPr bwMode="auto">
            <a:xfrm>
              <a:off x="5269" y="2701"/>
              <a:ext cx="491" cy="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5400" rIns="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000"/>
                <a:t>1FF0H</a:t>
              </a:r>
            </a:p>
          </p:txBody>
        </p:sp>
        <p:sp>
          <p:nvSpPr>
            <p:cNvPr id="20498" name="Line 59"/>
            <p:cNvSpPr>
              <a:spLocks noChangeShapeType="1"/>
            </p:cNvSpPr>
            <p:nvPr/>
          </p:nvSpPr>
          <p:spPr bwMode="auto">
            <a:xfrm>
              <a:off x="4475" y="2755"/>
              <a:ext cx="74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endParaRPr lang="zh-CN" altLang="en-US"/>
            </a:p>
          </p:txBody>
        </p:sp>
        <p:sp>
          <p:nvSpPr>
            <p:cNvPr id="20499" name="Line 60"/>
            <p:cNvSpPr>
              <a:spLocks noChangeShapeType="1"/>
            </p:cNvSpPr>
            <p:nvPr/>
          </p:nvSpPr>
          <p:spPr bwMode="auto">
            <a:xfrm>
              <a:off x="4485" y="2907"/>
              <a:ext cx="74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endParaRPr lang="zh-CN" altLang="en-US"/>
            </a:p>
          </p:txBody>
        </p:sp>
        <p:sp>
          <p:nvSpPr>
            <p:cNvPr id="20500" name="Line 63"/>
            <p:cNvSpPr>
              <a:spLocks noChangeShapeType="1"/>
            </p:cNvSpPr>
            <p:nvPr/>
          </p:nvSpPr>
          <p:spPr bwMode="auto">
            <a:xfrm>
              <a:off x="4199" y="3548"/>
              <a:ext cx="260" cy="0"/>
            </a:xfrm>
            <a:prstGeom prst="line">
              <a:avLst/>
            </a:prstGeom>
            <a:noFill/>
            <a:ln w="19050">
              <a:solidFill>
                <a:srgbClr val="C5191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endParaRPr lang="zh-CN" altLang="en-US"/>
            </a:p>
          </p:txBody>
        </p:sp>
        <p:sp>
          <p:nvSpPr>
            <p:cNvPr id="20501" name="Line 64"/>
            <p:cNvSpPr>
              <a:spLocks noChangeShapeType="1"/>
            </p:cNvSpPr>
            <p:nvPr/>
          </p:nvSpPr>
          <p:spPr bwMode="auto">
            <a:xfrm>
              <a:off x="4198" y="2723"/>
              <a:ext cx="0" cy="761"/>
            </a:xfrm>
            <a:prstGeom prst="line">
              <a:avLst/>
            </a:prstGeom>
            <a:noFill/>
            <a:ln w="19050">
              <a:solidFill>
                <a:srgbClr val="C5191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endParaRPr lang="zh-CN" altLang="en-US"/>
            </a:p>
          </p:txBody>
        </p:sp>
        <p:sp>
          <p:nvSpPr>
            <p:cNvPr id="20502" name="Line 65"/>
            <p:cNvSpPr>
              <a:spLocks noChangeShapeType="1"/>
            </p:cNvSpPr>
            <p:nvPr/>
          </p:nvSpPr>
          <p:spPr bwMode="auto">
            <a:xfrm>
              <a:off x="4190" y="2712"/>
              <a:ext cx="260" cy="0"/>
            </a:xfrm>
            <a:prstGeom prst="line">
              <a:avLst/>
            </a:prstGeom>
            <a:noFill/>
            <a:ln w="19050">
              <a:solidFill>
                <a:srgbClr val="C51915"/>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endParaRPr lang="zh-CN" altLang="en-US"/>
            </a:p>
          </p:txBody>
        </p:sp>
        <p:sp>
          <p:nvSpPr>
            <p:cNvPr id="20503" name="Line 66"/>
            <p:cNvSpPr>
              <a:spLocks noChangeShapeType="1"/>
            </p:cNvSpPr>
            <p:nvPr/>
          </p:nvSpPr>
          <p:spPr bwMode="auto">
            <a:xfrm>
              <a:off x="4199" y="3462"/>
              <a:ext cx="0" cy="761"/>
            </a:xfrm>
            <a:prstGeom prst="line">
              <a:avLst/>
            </a:prstGeom>
            <a:noFill/>
            <a:ln w="19050">
              <a:solidFill>
                <a:srgbClr val="C5191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endParaRPr lang="zh-CN" altLang="en-US"/>
            </a:p>
          </p:txBody>
        </p:sp>
        <p:sp>
          <p:nvSpPr>
            <p:cNvPr id="20504" name="Line 67"/>
            <p:cNvSpPr>
              <a:spLocks noChangeShapeType="1"/>
            </p:cNvSpPr>
            <p:nvPr/>
          </p:nvSpPr>
          <p:spPr bwMode="auto">
            <a:xfrm>
              <a:off x="4191" y="4203"/>
              <a:ext cx="260" cy="0"/>
            </a:xfrm>
            <a:prstGeom prst="line">
              <a:avLst/>
            </a:prstGeom>
            <a:noFill/>
            <a:ln w="19050">
              <a:solidFill>
                <a:srgbClr val="C51915"/>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endParaRPr lang="zh-CN" altLang="en-US"/>
            </a:p>
          </p:txBody>
        </p:sp>
      </p:grpSp>
      <p:sp>
        <p:nvSpPr>
          <p:cNvPr id="3" name="灯片编号占位符 2"/>
          <p:cNvSpPr>
            <a:spLocks noGrp="1"/>
          </p:cNvSpPr>
          <p:nvPr>
            <p:ph type="sldNum" sz="quarter" idx="4"/>
          </p:nvPr>
        </p:nvSpPr>
        <p:spPr/>
        <p:txBody>
          <a:bodyPr/>
          <a:lstStyle/>
          <a:p>
            <a:fld id="{395DEAD1-49DF-46A7-BC72-EE85A9CC6BAA}" type="slidenum">
              <a:rPr lang="zh-CN" altLang="en-US" smtClean="0"/>
              <a:pPr/>
              <a:t>16</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435242">
                                            <p:txEl>
                                              <p:pRg st="0" end="0"/>
                                            </p:txEl>
                                          </p:spTgt>
                                        </p:tgtEl>
                                        <p:attrNameLst>
                                          <p:attrName>style.visibility</p:attrName>
                                        </p:attrNameLst>
                                      </p:cBhvr>
                                      <p:to>
                                        <p:strVal val="visible"/>
                                      </p:to>
                                    </p:set>
                                    <p:animEffect transition="in" filter="wipe(down)">
                                      <p:cBhvr>
                                        <p:cTn id="7" dur="500"/>
                                        <p:tgtEl>
                                          <p:spTgt spid="43524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35243"/>
                                        </p:tgtEl>
                                        <p:attrNameLst>
                                          <p:attrName>style.visibility</p:attrName>
                                        </p:attrNameLst>
                                      </p:cBhvr>
                                      <p:to>
                                        <p:strVal val="visible"/>
                                      </p:to>
                                    </p:set>
                                    <p:animEffect transition="in" filter="blinds(horizontal)">
                                      <p:cBhvr>
                                        <p:cTn id="17" dur="500"/>
                                        <p:tgtEl>
                                          <p:spTgt spid="43524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35246"/>
                                        </p:tgtEl>
                                        <p:attrNameLst>
                                          <p:attrName>style.visibility</p:attrName>
                                        </p:attrNameLst>
                                      </p:cBhvr>
                                      <p:to>
                                        <p:strVal val="visible"/>
                                      </p:to>
                                    </p:set>
                                    <p:animEffect transition="in" filter="blinds(horizontal)">
                                      <p:cBhvr>
                                        <p:cTn id="22" dur="500"/>
                                        <p:tgtEl>
                                          <p:spTgt spid="43524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435242">
                                            <p:txEl>
                                              <p:pRg st="1" end="1"/>
                                            </p:txEl>
                                          </p:spTgt>
                                        </p:tgtEl>
                                        <p:attrNameLst>
                                          <p:attrName>style.visibility</p:attrName>
                                        </p:attrNameLst>
                                      </p:cBhvr>
                                      <p:to>
                                        <p:strVal val="visible"/>
                                      </p:to>
                                    </p:set>
                                    <p:animEffect transition="in" filter="wipe(down)">
                                      <p:cBhvr>
                                        <p:cTn id="27" dur="500"/>
                                        <p:tgtEl>
                                          <p:spTgt spid="435242">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35248"/>
                                        </p:tgtEl>
                                        <p:attrNameLst>
                                          <p:attrName>style.visibility</p:attrName>
                                        </p:attrNameLst>
                                      </p:cBhvr>
                                      <p:to>
                                        <p:strVal val="visible"/>
                                      </p:to>
                                    </p:set>
                                    <p:animEffect transition="in" filter="blinds(horizontal)">
                                      <p:cBhvr>
                                        <p:cTn id="32" dur="500"/>
                                        <p:tgtEl>
                                          <p:spTgt spid="43524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35244"/>
                                        </p:tgtEl>
                                        <p:attrNameLst>
                                          <p:attrName>style.visibility</p:attrName>
                                        </p:attrNameLst>
                                      </p:cBhvr>
                                      <p:to>
                                        <p:strVal val="visible"/>
                                      </p:to>
                                    </p:set>
                                    <p:animEffect transition="in" filter="blinds(horizontal)">
                                      <p:cBhvr>
                                        <p:cTn id="37" dur="500"/>
                                        <p:tgtEl>
                                          <p:spTgt spid="43524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24644"/>
                                        </p:tgtEl>
                                        <p:attrNameLst>
                                          <p:attrName>style.visibility</p:attrName>
                                        </p:attrNameLst>
                                      </p:cBhvr>
                                      <p:to>
                                        <p:strVal val="visible"/>
                                      </p:to>
                                    </p:set>
                                    <p:animEffect transition="in" filter="blinds(horizontal)">
                                      <p:cBhvr>
                                        <p:cTn id="42" dur="500"/>
                                        <p:tgtEl>
                                          <p:spTgt spid="2464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35249"/>
                                        </p:tgtEl>
                                        <p:attrNameLst>
                                          <p:attrName>style.visibility</p:attrName>
                                        </p:attrNameLst>
                                      </p:cBhvr>
                                      <p:to>
                                        <p:strVal val="visible"/>
                                      </p:to>
                                    </p:set>
                                    <p:animEffect transition="in" filter="blinds(horizontal)">
                                      <p:cBhvr>
                                        <p:cTn id="47" dur="500"/>
                                        <p:tgtEl>
                                          <p:spTgt spid="43524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435245"/>
                                        </p:tgtEl>
                                        <p:attrNameLst>
                                          <p:attrName>style.visibility</p:attrName>
                                        </p:attrNameLst>
                                      </p:cBhvr>
                                      <p:to>
                                        <p:strVal val="visible"/>
                                      </p:to>
                                    </p:set>
                                    <p:animEffect transition="in" filter="blinds(horizontal)">
                                      <p:cBhvr>
                                        <p:cTn id="52" dur="500"/>
                                        <p:tgtEl>
                                          <p:spTgt spid="43524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435250"/>
                                        </p:tgtEl>
                                        <p:attrNameLst>
                                          <p:attrName>style.visibility</p:attrName>
                                        </p:attrNameLst>
                                      </p:cBhvr>
                                      <p:to>
                                        <p:strVal val="visible"/>
                                      </p:to>
                                    </p:set>
                                    <p:animEffect transition="in" filter="blinds(horizontal)">
                                      <p:cBhvr>
                                        <p:cTn id="57" dur="500"/>
                                        <p:tgtEl>
                                          <p:spTgt spid="435250"/>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435241"/>
                                        </p:tgtEl>
                                        <p:attrNameLst>
                                          <p:attrName>style.visibility</p:attrName>
                                        </p:attrNameLst>
                                      </p:cBhvr>
                                      <p:to>
                                        <p:strVal val="visible"/>
                                      </p:to>
                                    </p:set>
                                    <p:animEffect transition="in" filter="blinds(horizontal)">
                                      <p:cBhvr>
                                        <p:cTn id="62" dur="500"/>
                                        <p:tgtEl>
                                          <p:spTgt spid="4352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241" grpId="0"/>
      <p:bldP spid="435243" grpId="0"/>
      <p:bldP spid="435244" grpId="0" animBg="1"/>
      <p:bldP spid="435245" grpId="0" animBg="1"/>
      <p:bldP spid="435246" grpId="0"/>
      <p:bldP spid="435248" grpId="0"/>
      <p:bldP spid="435249" grpId="0" animBg="1"/>
      <p:bldP spid="43525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34975" y="146050"/>
            <a:ext cx="4010025" cy="368300"/>
          </a:xfrm>
        </p:spPr>
        <p:txBody>
          <a:bodyPr/>
          <a:lstStyle/>
          <a:p>
            <a:r>
              <a:rPr lang="zh-CN" altLang="en-US" smtClean="0">
                <a:ea typeface="宋体" panose="02010600030101010101" pitchFamily="2" charset="-122"/>
              </a:rPr>
              <a:t>基址寻址实现</a:t>
            </a:r>
            <a:r>
              <a:rPr lang="zh-CN" altLang="en-US" smtClean="0">
                <a:solidFill>
                  <a:schemeClr val="tx1"/>
                </a:solidFill>
                <a:ea typeface="宋体" panose="02010600030101010101" pitchFamily="2" charset="-122"/>
              </a:rPr>
              <a:t>程序重定位</a:t>
            </a:r>
          </a:p>
        </p:txBody>
      </p:sp>
      <p:sp>
        <p:nvSpPr>
          <p:cNvPr id="375811" name="Text Box 3"/>
          <p:cNvSpPr txBox="1">
            <a:spLocks noChangeArrowheads="1"/>
          </p:cNvSpPr>
          <p:nvPr/>
        </p:nvSpPr>
        <p:spPr bwMode="auto">
          <a:xfrm>
            <a:off x="68263" y="5707063"/>
            <a:ext cx="5172075"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130000"/>
              </a:lnSpc>
            </a:pPr>
            <a:r>
              <a:rPr lang="zh-CN" altLang="en-US" sz="2000" dirty="0">
                <a:ea typeface="黑体" panose="02010609060101010101" pitchFamily="49" charset="-122"/>
              </a:rPr>
              <a:t>用户程序装入系统后有一个基址，虽然偏移量都为</a:t>
            </a:r>
            <a:r>
              <a:rPr lang="en-US" altLang="zh-CN" sz="2000" dirty="0">
                <a:ea typeface="黑体" panose="02010609060101010101" pitchFamily="49" charset="-122"/>
              </a:rPr>
              <a:t>51</a:t>
            </a:r>
            <a:r>
              <a:rPr lang="zh-CN" altLang="en-US" sz="2000" dirty="0">
                <a:ea typeface="黑体" panose="02010609060101010101" pitchFamily="49" charset="-122"/>
              </a:rPr>
              <a:t>，但因基址不同，故操作数不同。</a:t>
            </a:r>
          </a:p>
        </p:txBody>
      </p:sp>
      <p:sp>
        <p:nvSpPr>
          <p:cNvPr id="22532" name="Text Box 4" descr="羊皮纸"/>
          <p:cNvSpPr txBox="1">
            <a:spLocks noChangeArrowheads="1"/>
          </p:cNvSpPr>
          <p:nvPr/>
        </p:nvSpPr>
        <p:spPr bwMode="auto">
          <a:xfrm>
            <a:off x="514350" y="1217613"/>
            <a:ext cx="2284413" cy="1260475"/>
          </a:xfrm>
          <a:prstGeom prst="rect">
            <a:avLst/>
          </a:prstGeom>
          <a:blipFill dpi="0" rotWithShape="0">
            <a:blip r:embed="rId2"/>
            <a:srcRect/>
            <a:tile tx="0" ty="0" sx="100000" sy="100000" flip="none" algn="tl"/>
          </a:blipFill>
          <a:ln w="9525">
            <a:solidFill>
              <a:schemeClr val="tx1"/>
            </a:solidFill>
            <a:miter lim="800000"/>
            <a:headEnd/>
            <a:tailEnd/>
          </a:ln>
        </p:spPr>
        <p:txBody>
          <a:bodyPr tIns="190800" bIns="694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400" dirty="0">
                <a:solidFill>
                  <a:srgbClr val="0000FF"/>
                </a:solidFill>
                <a:latin typeface="Times New Roman" panose="02020603050405020304" pitchFamily="18" charset="0"/>
              </a:rPr>
              <a:t>ADD  AX,</a:t>
            </a:r>
            <a:r>
              <a:rPr lang="en-US" altLang="zh-CN" sz="3600" baseline="16000" dirty="0">
                <a:solidFill>
                  <a:srgbClr val="C2228D"/>
                </a:solidFill>
                <a:latin typeface="Times New Roman" panose="02020603050405020304" pitchFamily="18" charset="0"/>
              </a:rPr>
              <a:t> </a:t>
            </a:r>
            <a:r>
              <a:rPr lang="en-US" altLang="zh-CN" sz="3600" b="0" baseline="16000" dirty="0">
                <a:solidFill>
                  <a:srgbClr val="C2228D"/>
                </a:solidFill>
                <a:latin typeface="Times New Roman" panose="02020603050405020304" pitchFamily="18" charset="0"/>
              </a:rPr>
              <a:t>#</a:t>
            </a:r>
            <a:r>
              <a:rPr lang="en-US" altLang="zh-CN" sz="2400" dirty="0" smtClean="0">
                <a:solidFill>
                  <a:srgbClr val="0000FF"/>
                </a:solidFill>
                <a:latin typeface="Times New Roman" panose="02020603050405020304" pitchFamily="18" charset="0"/>
              </a:rPr>
              <a:t>51</a:t>
            </a:r>
            <a:endParaRPr lang="en-US" altLang="zh-CN" sz="2400" dirty="0">
              <a:solidFill>
                <a:srgbClr val="0000FF"/>
              </a:solidFill>
              <a:latin typeface="Times New Roman" panose="02020603050405020304" pitchFamily="18" charset="0"/>
            </a:endParaRPr>
          </a:p>
        </p:txBody>
      </p:sp>
      <p:sp>
        <p:nvSpPr>
          <p:cNvPr id="22533" name="Rectangle 5" descr="纸莎草纸"/>
          <p:cNvSpPr>
            <a:spLocks noChangeArrowheads="1"/>
          </p:cNvSpPr>
          <p:nvPr/>
        </p:nvSpPr>
        <p:spPr bwMode="auto">
          <a:xfrm>
            <a:off x="5156200" y="903288"/>
            <a:ext cx="2284413" cy="49895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22534" name="Line 6"/>
          <p:cNvSpPr>
            <a:spLocks noChangeShapeType="1"/>
          </p:cNvSpPr>
          <p:nvPr/>
        </p:nvSpPr>
        <p:spPr bwMode="auto">
          <a:xfrm>
            <a:off x="2770188" y="1217613"/>
            <a:ext cx="2386012" cy="314325"/>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35" name="Line 7"/>
          <p:cNvSpPr>
            <a:spLocks noChangeShapeType="1"/>
          </p:cNvSpPr>
          <p:nvPr/>
        </p:nvSpPr>
        <p:spPr bwMode="auto">
          <a:xfrm>
            <a:off x="2814638" y="2471738"/>
            <a:ext cx="2341562" cy="320675"/>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36" name="Line 8"/>
          <p:cNvSpPr>
            <a:spLocks noChangeShapeType="1"/>
          </p:cNvSpPr>
          <p:nvPr/>
        </p:nvSpPr>
        <p:spPr bwMode="auto">
          <a:xfrm>
            <a:off x="2803525" y="2976563"/>
            <a:ext cx="2352675" cy="330200"/>
          </a:xfrm>
          <a:prstGeom prst="line">
            <a:avLst/>
          </a:prstGeom>
          <a:noFill/>
          <a:ln w="28575">
            <a:solidFill>
              <a:srgbClr val="C2228D"/>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37" name="Line 9"/>
          <p:cNvSpPr>
            <a:spLocks noChangeShapeType="1"/>
          </p:cNvSpPr>
          <p:nvPr/>
        </p:nvSpPr>
        <p:spPr bwMode="auto">
          <a:xfrm>
            <a:off x="2843213" y="4762500"/>
            <a:ext cx="2312987" cy="352425"/>
          </a:xfrm>
          <a:prstGeom prst="line">
            <a:avLst/>
          </a:prstGeom>
          <a:noFill/>
          <a:ln w="28575">
            <a:solidFill>
              <a:srgbClr val="C2228D"/>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38" name="Line 10"/>
          <p:cNvSpPr>
            <a:spLocks noChangeShapeType="1"/>
          </p:cNvSpPr>
          <p:nvPr/>
        </p:nvSpPr>
        <p:spPr bwMode="auto">
          <a:xfrm>
            <a:off x="6315075" y="5222875"/>
            <a:ext cx="0" cy="436563"/>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39" name="Line 11"/>
          <p:cNvSpPr>
            <a:spLocks noChangeShapeType="1"/>
          </p:cNvSpPr>
          <p:nvPr/>
        </p:nvSpPr>
        <p:spPr bwMode="auto">
          <a:xfrm>
            <a:off x="6249988" y="2908300"/>
            <a:ext cx="0" cy="325438"/>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0" name="Line 12"/>
          <p:cNvSpPr>
            <a:spLocks noChangeShapeType="1"/>
          </p:cNvSpPr>
          <p:nvPr/>
        </p:nvSpPr>
        <p:spPr bwMode="auto">
          <a:xfrm>
            <a:off x="6249988" y="1027113"/>
            <a:ext cx="0" cy="384175"/>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1" name="Text Box 13"/>
          <p:cNvSpPr txBox="1">
            <a:spLocks noChangeArrowheads="1"/>
          </p:cNvSpPr>
          <p:nvPr/>
        </p:nvSpPr>
        <p:spPr bwMode="auto">
          <a:xfrm>
            <a:off x="7407275" y="1754188"/>
            <a:ext cx="1308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400" b="0" dirty="0" smtClean="0">
                <a:solidFill>
                  <a:schemeClr val="tx1"/>
                </a:solidFill>
                <a:latin typeface="Times New Roman" panose="02020603050405020304" pitchFamily="18" charset="0"/>
              </a:rPr>
              <a:t>1</a:t>
            </a:r>
            <a:r>
              <a:rPr lang="en-US" altLang="zh-CN" sz="2400" b="0" dirty="0" smtClean="0">
                <a:solidFill>
                  <a:schemeClr val="tx1"/>
                </a:solidFill>
                <a:latin typeface="Times New Roman" panose="02020603050405020304" pitchFamily="18" charset="0"/>
              </a:rPr>
              <a:t>4</a:t>
            </a:r>
            <a:r>
              <a:rPr lang="zh-CN" altLang="en-US" sz="2400" b="0" dirty="0" smtClean="0">
                <a:solidFill>
                  <a:schemeClr val="tx1"/>
                </a:solidFill>
                <a:latin typeface="Times New Roman" panose="02020603050405020304" pitchFamily="18" charset="0"/>
              </a:rPr>
              <a:t>0</a:t>
            </a:r>
            <a:endParaRPr lang="zh-CN" altLang="en-US" sz="2400" b="0" dirty="0">
              <a:solidFill>
                <a:schemeClr val="tx1"/>
              </a:solidFill>
              <a:latin typeface="Times New Roman" panose="02020603050405020304" pitchFamily="18" charset="0"/>
            </a:endParaRPr>
          </a:p>
        </p:txBody>
      </p:sp>
      <p:sp>
        <p:nvSpPr>
          <p:cNvPr id="22542" name="Text Box 14"/>
          <p:cNvSpPr txBox="1">
            <a:spLocks noChangeArrowheads="1"/>
          </p:cNvSpPr>
          <p:nvPr/>
        </p:nvSpPr>
        <p:spPr bwMode="auto">
          <a:xfrm>
            <a:off x="2770188" y="1389063"/>
            <a:ext cx="701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400" b="0" dirty="0" smtClean="0">
                <a:solidFill>
                  <a:schemeClr val="tx1"/>
                </a:solidFill>
                <a:latin typeface="Times New Roman" panose="02020603050405020304" pitchFamily="18" charset="0"/>
              </a:rPr>
              <a:t>4</a:t>
            </a:r>
            <a:r>
              <a:rPr lang="zh-CN" altLang="en-US" sz="2400" b="0" dirty="0" smtClean="0">
                <a:solidFill>
                  <a:schemeClr val="tx1"/>
                </a:solidFill>
                <a:latin typeface="Times New Roman" panose="02020603050405020304" pitchFamily="18" charset="0"/>
              </a:rPr>
              <a:t>0</a:t>
            </a:r>
            <a:endParaRPr lang="zh-CN" altLang="en-US" sz="2400" b="0" dirty="0">
              <a:solidFill>
                <a:schemeClr val="tx1"/>
              </a:solidFill>
              <a:latin typeface="Times New Roman" panose="02020603050405020304" pitchFamily="18" charset="0"/>
            </a:endParaRPr>
          </a:p>
        </p:txBody>
      </p:sp>
      <p:sp>
        <p:nvSpPr>
          <p:cNvPr id="22543" name="Text Box 15"/>
          <p:cNvSpPr txBox="1">
            <a:spLocks noChangeArrowheads="1"/>
          </p:cNvSpPr>
          <p:nvPr/>
        </p:nvSpPr>
        <p:spPr bwMode="auto">
          <a:xfrm>
            <a:off x="2756853" y="2111375"/>
            <a:ext cx="701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400" b="0" dirty="0" smtClean="0">
                <a:solidFill>
                  <a:schemeClr val="tx1"/>
                </a:solidFill>
                <a:latin typeface="Times New Roman" panose="02020603050405020304" pitchFamily="18" charset="0"/>
              </a:rPr>
              <a:t>5</a:t>
            </a:r>
            <a:r>
              <a:rPr lang="en-US" altLang="zh-CN" sz="2400" b="0" dirty="0" smtClean="0">
                <a:solidFill>
                  <a:schemeClr val="tx1"/>
                </a:solidFill>
                <a:latin typeface="Times New Roman" panose="02020603050405020304" pitchFamily="18" charset="0"/>
              </a:rPr>
              <a:t>1</a:t>
            </a:r>
            <a:endParaRPr lang="zh-CN" altLang="en-US" sz="2400" b="0" dirty="0">
              <a:solidFill>
                <a:schemeClr val="tx1"/>
              </a:solidFill>
              <a:latin typeface="Times New Roman" panose="02020603050405020304" pitchFamily="18" charset="0"/>
            </a:endParaRPr>
          </a:p>
        </p:txBody>
      </p:sp>
      <p:sp>
        <p:nvSpPr>
          <p:cNvPr id="22544" name="Line 16"/>
          <p:cNvSpPr>
            <a:spLocks noChangeShapeType="1"/>
          </p:cNvSpPr>
          <p:nvPr/>
        </p:nvSpPr>
        <p:spPr bwMode="auto">
          <a:xfrm>
            <a:off x="514350" y="1431925"/>
            <a:ext cx="22844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5" name="Line 17"/>
          <p:cNvSpPr>
            <a:spLocks noChangeShapeType="1"/>
          </p:cNvSpPr>
          <p:nvPr/>
        </p:nvSpPr>
        <p:spPr bwMode="auto">
          <a:xfrm>
            <a:off x="523875" y="1812925"/>
            <a:ext cx="22844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6" name="Line 18"/>
          <p:cNvSpPr>
            <a:spLocks noChangeShapeType="1"/>
          </p:cNvSpPr>
          <p:nvPr/>
        </p:nvSpPr>
        <p:spPr bwMode="auto">
          <a:xfrm>
            <a:off x="519113" y="2185988"/>
            <a:ext cx="22844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5827" name="Text Box 19"/>
          <p:cNvSpPr txBox="1">
            <a:spLocks noChangeArrowheads="1"/>
          </p:cNvSpPr>
          <p:nvPr/>
        </p:nvSpPr>
        <p:spPr bwMode="auto">
          <a:xfrm>
            <a:off x="771525" y="2114868"/>
            <a:ext cx="1670050" cy="457200"/>
          </a:xfrm>
          <a:prstGeom prst="rect">
            <a:avLst/>
          </a:prstGeom>
          <a:noFill/>
          <a:ln w="9525">
            <a:noFill/>
            <a:miter lim="800000"/>
            <a:headEnd/>
            <a:tailEnd/>
          </a:ln>
          <a:effectLst/>
        </p:spPr>
        <p:txBody>
          <a:bodyPr>
            <a:spAutoFit/>
          </a:bodyPr>
          <a:lstStyle/>
          <a:p>
            <a:pPr>
              <a:spcBef>
                <a:spcPct val="50000"/>
              </a:spcBef>
              <a:defRPr/>
            </a:pPr>
            <a:r>
              <a:rPr lang="zh-CN" altLang="en-US" sz="2400" dirty="0">
                <a:solidFill>
                  <a:srgbClr val="C2228D"/>
                </a:solidFill>
                <a:effectLst>
                  <a:outerShdw blurRad="38100" dist="38100" dir="2700000" algn="tl">
                    <a:srgbClr val="C0C0C0"/>
                  </a:outerShdw>
                </a:effectLst>
                <a:latin typeface="Times New Roman" pitchFamily="18" charset="0"/>
                <a:ea typeface="宋体" charset="-122"/>
              </a:rPr>
              <a:t>120</a:t>
            </a:r>
          </a:p>
        </p:txBody>
      </p:sp>
      <p:sp>
        <p:nvSpPr>
          <p:cNvPr id="22548" name="Text Box 20" descr="羊皮纸"/>
          <p:cNvSpPr txBox="1">
            <a:spLocks noChangeArrowheads="1"/>
          </p:cNvSpPr>
          <p:nvPr/>
        </p:nvSpPr>
        <p:spPr bwMode="auto">
          <a:xfrm>
            <a:off x="5156200" y="1531938"/>
            <a:ext cx="2284413" cy="1260475"/>
          </a:xfrm>
          <a:prstGeom prst="rect">
            <a:avLst/>
          </a:prstGeom>
          <a:blipFill dpi="0" rotWithShape="0">
            <a:blip r:embed="rId2"/>
            <a:srcRect/>
            <a:tile tx="0" ty="0" sx="100000" sy="100000" flip="none" algn="tl"/>
          </a:blipFill>
          <a:ln w="9525">
            <a:solidFill>
              <a:schemeClr val="tx1"/>
            </a:solidFill>
            <a:miter lim="800000"/>
            <a:headEnd/>
            <a:tailEnd/>
          </a:ln>
        </p:spPr>
        <p:txBody>
          <a:bodyPr tIns="190800" bIns="694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400" dirty="0">
                <a:solidFill>
                  <a:srgbClr val="0000FF"/>
                </a:solidFill>
                <a:latin typeface="Times New Roman" panose="02020603050405020304" pitchFamily="18" charset="0"/>
              </a:rPr>
              <a:t>ADD  AX, </a:t>
            </a:r>
            <a:r>
              <a:rPr lang="en-US" altLang="zh-CN" sz="3600" baseline="16000" dirty="0">
                <a:solidFill>
                  <a:srgbClr val="C2228D"/>
                </a:solidFill>
                <a:latin typeface="Times New Roman" panose="02020603050405020304" pitchFamily="18" charset="0"/>
              </a:rPr>
              <a:t>#</a:t>
            </a:r>
            <a:r>
              <a:rPr lang="en-US" altLang="zh-CN" sz="2400" dirty="0" smtClean="0">
                <a:solidFill>
                  <a:srgbClr val="0000FF"/>
                </a:solidFill>
                <a:latin typeface="Times New Roman" panose="02020603050405020304" pitchFamily="18" charset="0"/>
              </a:rPr>
              <a:t>51</a:t>
            </a:r>
            <a:endParaRPr lang="en-US" altLang="zh-CN" sz="2400" dirty="0">
              <a:solidFill>
                <a:srgbClr val="0000FF"/>
              </a:solidFill>
              <a:latin typeface="Times New Roman" panose="02020603050405020304" pitchFamily="18" charset="0"/>
            </a:endParaRPr>
          </a:p>
        </p:txBody>
      </p:sp>
      <p:sp>
        <p:nvSpPr>
          <p:cNvPr id="22549" name="Line 21"/>
          <p:cNvSpPr>
            <a:spLocks noChangeShapeType="1"/>
          </p:cNvSpPr>
          <p:nvPr/>
        </p:nvSpPr>
        <p:spPr bwMode="auto">
          <a:xfrm>
            <a:off x="5156200" y="1731963"/>
            <a:ext cx="22844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0" name="Line 22"/>
          <p:cNvSpPr>
            <a:spLocks noChangeShapeType="1"/>
          </p:cNvSpPr>
          <p:nvPr/>
        </p:nvSpPr>
        <p:spPr bwMode="auto">
          <a:xfrm>
            <a:off x="5165725" y="2112963"/>
            <a:ext cx="22844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1" name="Line 23"/>
          <p:cNvSpPr>
            <a:spLocks noChangeShapeType="1"/>
          </p:cNvSpPr>
          <p:nvPr/>
        </p:nvSpPr>
        <p:spPr bwMode="auto">
          <a:xfrm>
            <a:off x="5160963" y="2471738"/>
            <a:ext cx="22844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5832" name="Text Box 24"/>
          <p:cNvSpPr txBox="1">
            <a:spLocks noChangeArrowheads="1"/>
          </p:cNvSpPr>
          <p:nvPr/>
        </p:nvSpPr>
        <p:spPr bwMode="auto">
          <a:xfrm>
            <a:off x="5401945" y="2377758"/>
            <a:ext cx="1670050" cy="457200"/>
          </a:xfrm>
          <a:prstGeom prst="rect">
            <a:avLst/>
          </a:prstGeom>
          <a:noFill/>
          <a:ln w="9525">
            <a:noFill/>
            <a:miter lim="800000"/>
            <a:headEnd/>
            <a:tailEnd/>
          </a:ln>
          <a:effectLst/>
        </p:spPr>
        <p:txBody>
          <a:bodyPr>
            <a:spAutoFit/>
          </a:bodyPr>
          <a:lstStyle/>
          <a:p>
            <a:pPr>
              <a:spcBef>
                <a:spcPct val="50000"/>
              </a:spcBef>
              <a:defRPr/>
            </a:pPr>
            <a:r>
              <a:rPr lang="zh-CN" altLang="en-US" sz="2400" dirty="0">
                <a:solidFill>
                  <a:srgbClr val="C2228D"/>
                </a:solidFill>
                <a:effectLst>
                  <a:outerShdw blurRad="38100" dist="38100" dir="2700000" algn="tl">
                    <a:srgbClr val="C0C0C0"/>
                  </a:outerShdw>
                </a:effectLst>
                <a:latin typeface="Times New Roman" pitchFamily="18" charset="0"/>
                <a:ea typeface="宋体" charset="-122"/>
              </a:rPr>
              <a:t>120</a:t>
            </a:r>
          </a:p>
        </p:txBody>
      </p:sp>
      <p:sp>
        <p:nvSpPr>
          <p:cNvPr id="22553" name="Text Box 25"/>
          <p:cNvSpPr txBox="1">
            <a:spLocks noChangeArrowheads="1"/>
          </p:cNvSpPr>
          <p:nvPr/>
        </p:nvSpPr>
        <p:spPr bwMode="auto">
          <a:xfrm>
            <a:off x="7452995" y="2399983"/>
            <a:ext cx="1308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400" b="0" dirty="0" smtClean="0">
                <a:solidFill>
                  <a:schemeClr val="tx1"/>
                </a:solidFill>
                <a:latin typeface="Times New Roman" panose="02020603050405020304" pitchFamily="18" charset="0"/>
              </a:rPr>
              <a:t>15</a:t>
            </a:r>
            <a:r>
              <a:rPr lang="en-US" altLang="zh-CN" sz="2400" b="0" dirty="0" smtClean="0">
                <a:solidFill>
                  <a:schemeClr val="tx1"/>
                </a:solidFill>
                <a:latin typeface="Times New Roman" panose="02020603050405020304" pitchFamily="18" charset="0"/>
              </a:rPr>
              <a:t>1</a:t>
            </a:r>
            <a:endParaRPr lang="zh-CN" altLang="en-US" sz="2400" b="0" dirty="0">
              <a:solidFill>
                <a:schemeClr val="tx1"/>
              </a:solidFill>
              <a:latin typeface="Times New Roman" panose="02020603050405020304" pitchFamily="18" charset="0"/>
            </a:endParaRPr>
          </a:p>
        </p:txBody>
      </p:sp>
      <p:sp>
        <p:nvSpPr>
          <p:cNvPr id="375834" name="Text Box 26" descr="新闻纸"/>
          <p:cNvSpPr txBox="1">
            <a:spLocks noChangeArrowheads="1"/>
          </p:cNvSpPr>
          <p:nvPr/>
        </p:nvSpPr>
        <p:spPr bwMode="auto">
          <a:xfrm>
            <a:off x="549275" y="2954338"/>
            <a:ext cx="2284413" cy="1808162"/>
          </a:xfrm>
          <a:prstGeom prst="rect">
            <a:avLst/>
          </a:prstGeom>
          <a:blipFill dpi="0" rotWithShape="0">
            <a:blip r:embed="rId3" cstate="print"/>
            <a:srcRect/>
            <a:tile tx="0" ty="0" sx="100000" sy="100000" flip="none" algn="tl"/>
          </a:blipFill>
          <a:ln w="9525">
            <a:solidFill>
              <a:schemeClr val="tx1"/>
            </a:solidFill>
            <a:miter lim="800000"/>
            <a:headEnd/>
            <a:tailEnd/>
          </a:ln>
          <a:effectLst/>
        </p:spPr>
        <p:txBody>
          <a:bodyPr tIns="190800" bIns="694800">
            <a:spAutoFit/>
          </a:bodyPr>
          <a:lstStyle/>
          <a:p>
            <a:pPr>
              <a:spcBef>
                <a:spcPct val="50000"/>
              </a:spcBef>
              <a:defRPr/>
            </a:pPr>
            <a:r>
              <a:rPr lang="en-US" altLang="zh-CN" sz="2400">
                <a:solidFill>
                  <a:srgbClr val="0000FF"/>
                </a:solidFill>
                <a:effectLst>
                  <a:outerShdw blurRad="38100" dist="38100" dir="2700000" algn="tl">
                    <a:srgbClr val="C0C0C0"/>
                  </a:outerShdw>
                </a:effectLst>
                <a:latin typeface="Times New Roman" pitchFamily="18" charset="0"/>
                <a:ea typeface="宋体" charset="-122"/>
              </a:rPr>
              <a:t>SUB  AX,</a:t>
            </a:r>
            <a:r>
              <a:rPr lang="en-US" altLang="zh-CN" sz="3600" baseline="16000">
                <a:solidFill>
                  <a:srgbClr val="C2228D"/>
                </a:solidFill>
                <a:effectLst>
                  <a:outerShdw blurRad="38100" dist="38100" dir="2700000" algn="tl">
                    <a:srgbClr val="C0C0C0"/>
                  </a:outerShdw>
                </a:effectLst>
                <a:latin typeface="Times New Roman" pitchFamily="18" charset="0"/>
                <a:ea typeface="宋体" charset="-122"/>
              </a:rPr>
              <a:t> #</a:t>
            </a:r>
            <a:r>
              <a:rPr lang="en-US" altLang="zh-CN" sz="2400">
                <a:solidFill>
                  <a:srgbClr val="0000FF"/>
                </a:solidFill>
                <a:effectLst>
                  <a:outerShdw blurRad="38100" dist="38100" dir="2700000" algn="tl">
                    <a:srgbClr val="C0C0C0"/>
                  </a:outerShdw>
                </a:effectLst>
                <a:latin typeface="Times New Roman" pitchFamily="18" charset="0"/>
                <a:ea typeface="宋体" charset="-122"/>
              </a:rPr>
              <a:t>51</a:t>
            </a:r>
          </a:p>
          <a:p>
            <a:pPr>
              <a:spcBef>
                <a:spcPct val="50000"/>
              </a:spcBef>
              <a:defRPr/>
            </a:pPr>
            <a:endParaRPr lang="zh-CN" altLang="en-US" sz="2400">
              <a:solidFill>
                <a:srgbClr val="0000FF"/>
              </a:solidFill>
              <a:effectLst>
                <a:outerShdw blurRad="38100" dist="38100" dir="2700000" algn="tl">
                  <a:srgbClr val="C0C0C0"/>
                </a:outerShdw>
              </a:effectLst>
              <a:latin typeface="Times New Roman" pitchFamily="18" charset="0"/>
              <a:ea typeface="宋体" charset="-122"/>
            </a:endParaRPr>
          </a:p>
        </p:txBody>
      </p:sp>
      <p:sp>
        <p:nvSpPr>
          <p:cNvPr id="22555" name="Text Box 27"/>
          <p:cNvSpPr txBox="1">
            <a:spLocks noChangeArrowheads="1"/>
          </p:cNvSpPr>
          <p:nvPr/>
        </p:nvSpPr>
        <p:spPr bwMode="auto">
          <a:xfrm>
            <a:off x="2805113" y="3125788"/>
            <a:ext cx="701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400" b="0">
                <a:solidFill>
                  <a:schemeClr val="tx1"/>
                </a:solidFill>
                <a:latin typeface="Times New Roman" panose="02020603050405020304" pitchFamily="18" charset="0"/>
              </a:rPr>
              <a:t>40</a:t>
            </a:r>
          </a:p>
        </p:txBody>
      </p:sp>
      <p:sp>
        <p:nvSpPr>
          <p:cNvPr id="22556" name="Text Box 28"/>
          <p:cNvSpPr txBox="1">
            <a:spLocks noChangeArrowheads="1"/>
          </p:cNvSpPr>
          <p:nvPr/>
        </p:nvSpPr>
        <p:spPr bwMode="auto">
          <a:xfrm>
            <a:off x="2814638" y="3687763"/>
            <a:ext cx="701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400" b="0">
                <a:solidFill>
                  <a:schemeClr val="tx1"/>
                </a:solidFill>
                <a:latin typeface="Times New Roman" panose="02020603050405020304" pitchFamily="18" charset="0"/>
              </a:rPr>
              <a:t>51</a:t>
            </a:r>
          </a:p>
        </p:txBody>
      </p:sp>
      <p:sp>
        <p:nvSpPr>
          <p:cNvPr id="22557" name="Line 29"/>
          <p:cNvSpPr>
            <a:spLocks noChangeShapeType="1"/>
          </p:cNvSpPr>
          <p:nvPr/>
        </p:nvSpPr>
        <p:spPr bwMode="auto">
          <a:xfrm>
            <a:off x="549275" y="3168650"/>
            <a:ext cx="22844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8" name="Line 30"/>
          <p:cNvSpPr>
            <a:spLocks noChangeShapeType="1"/>
          </p:cNvSpPr>
          <p:nvPr/>
        </p:nvSpPr>
        <p:spPr bwMode="auto">
          <a:xfrm>
            <a:off x="558800" y="3492500"/>
            <a:ext cx="22844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9" name="Line 31"/>
          <p:cNvSpPr>
            <a:spLocks noChangeShapeType="1"/>
          </p:cNvSpPr>
          <p:nvPr/>
        </p:nvSpPr>
        <p:spPr bwMode="auto">
          <a:xfrm>
            <a:off x="554038" y="4079875"/>
            <a:ext cx="22844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5840" name="Text Box 32"/>
          <p:cNvSpPr txBox="1">
            <a:spLocks noChangeArrowheads="1"/>
          </p:cNvSpPr>
          <p:nvPr/>
        </p:nvSpPr>
        <p:spPr bwMode="auto">
          <a:xfrm>
            <a:off x="806450" y="3683000"/>
            <a:ext cx="1670050" cy="457200"/>
          </a:xfrm>
          <a:prstGeom prst="rect">
            <a:avLst/>
          </a:prstGeom>
          <a:noFill/>
          <a:ln w="9525">
            <a:noFill/>
            <a:miter lim="800000"/>
            <a:headEnd/>
            <a:tailEnd/>
          </a:ln>
          <a:effectLst/>
        </p:spPr>
        <p:txBody>
          <a:bodyPr>
            <a:spAutoFit/>
          </a:bodyPr>
          <a:lstStyle/>
          <a:p>
            <a:pPr>
              <a:spcBef>
                <a:spcPct val="50000"/>
              </a:spcBef>
              <a:defRPr/>
            </a:pPr>
            <a:r>
              <a:rPr lang="zh-CN" altLang="en-US" sz="2400">
                <a:solidFill>
                  <a:srgbClr val="C2228D"/>
                </a:solidFill>
                <a:effectLst>
                  <a:outerShdw blurRad="38100" dist="38100" dir="2700000" algn="tl">
                    <a:srgbClr val="C0C0C0"/>
                  </a:outerShdw>
                </a:effectLst>
                <a:latin typeface="Times New Roman" pitchFamily="18" charset="0"/>
                <a:ea typeface="宋体" charset="-122"/>
              </a:rPr>
              <a:t>130</a:t>
            </a:r>
          </a:p>
        </p:txBody>
      </p:sp>
      <p:sp>
        <p:nvSpPr>
          <p:cNvPr id="22561" name="Line 33"/>
          <p:cNvSpPr>
            <a:spLocks noChangeShapeType="1"/>
          </p:cNvSpPr>
          <p:nvPr/>
        </p:nvSpPr>
        <p:spPr bwMode="auto">
          <a:xfrm>
            <a:off x="554038" y="3759200"/>
            <a:ext cx="22844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62" name="Line 34"/>
          <p:cNvSpPr>
            <a:spLocks noChangeShapeType="1"/>
          </p:cNvSpPr>
          <p:nvPr/>
        </p:nvSpPr>
        <p:spPr bwMode="auto">
          <a:xfrm>
            <a:off x="1152525" y="3640138"/>
            <a:ext cx="633413" cy="0"/>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5843" name="Text Box 35" descr="新闻纸"/>
          <p:cNvSpPr txBox="1">
            <a:spLocks noChangeArrowheads="1"/>
          </p:cNvSpPr>
          <p:nvPr/>
        </p:nvSpPr>
        <p:spPr bwMode="auto">
          <a:xfrm>
            <a:off x="5156200" y="3306763"/>
            <a:ext cx="2284413" cy="1808162"/>
          </a:xfrm>
          <a:prstGeom prst="rect">
            <a:avLst/>
          </a:prstGeom>
          <a:blipFill dpi="0" rotWithShape="0">
            <a:blip r:embed="rId3" cstate="print"/>
            <a:srcRect/>
            <a:tile tx="0" ty="0" sx="100000" sy="100000" flip="none" algn="tl"/>
          </a:blipFill>
          <a:ln w="9525">
            <a:solidFill>
              <a:schemeClr val="tx1"/>
            </a:solidFill>
            <a:miter lim="800000"/>
            <a:headEnd/>
            <a:tailEnd/>
          </a:ln>
          <a:effectLst/>
        </p:spPr>
        <p:txBody>
          <a:bodyPr tIns="190800" bIns="694800">
            <a:spAutoFit/>
          </a:bodyPr>
          <a:lstStyle/>
          <a:p>
            <a:pPr>
              <a:spcBef>
                <a:spcPct val="50000"/>
              </a:spcBef>
              <a:defRPr/>
            </a:pPr>
            <a:r>
              <a:rPr lang="en-US" altLang="zh-CN" sz="2400">
                <a:solidFill>
                  <a:srgbClr val="0000FF"/>
                </a:solidFill>
                <a:effectLst>
                  <a:outerShdw blurRad="38100" dist="38100" dir="2700000" algn="tl">
                    <a:srgbClr val="C0C0C0"/>
                  </a:outerShdw>
                </a:effectLst>
                <a:latin typeface="Times New Roman" pitchFamily="18" charset="0"/>
                <a:ea typeface="宋体" charset="-122"/>
              </a:rPr>
              <a:t>SUB  AX,</a:t>
            </a:r>
            <a:r>
              <a:rPr lang="en-US" altLang="zh-CN" sz="3600" baseline="16000">
                <a:solidFill>
                  <a:srgbClr val="C2228D"/>
                </a:solidFill>
                <a:effectLst>
                  <a:outerShdw blurRad="38100" dist="38100" dir="2700000" algn="tl">
                    <a:srgbClr val="C0C0C0"/>
                  </a:outerShdw>
                </a:effectLst>
                <a:latin typeface="Times New Roman" pitchFamily="18" charset="0"/>
                <a:ea typeface="宋体" charset="-122"/>
              </a:rPr>
              <a:t> #</a:t>
            </a:r>
            <a:r>
              <a:rPr lang="en-US" altLang="zh-CN" sz="2400">
                <a:solidFill>
                  <a:srgbClr val="0000FF"/>
                </a:solidFill>
                <a:effectLst>
                  <a:outerShdw blurRad="38100" dist="38100" dir="2700000" algn="tl">
                    <a:srgbClr val="C0C0C0"/>
                  </a:outerShdw>
                </a:effectLst>
                <a:latin typeface="Times New Roman" pitchFamily="18" charset="0"/>
                <a:ea typeface="宋体" charset="-122"/>
              </a:rPr>
              <a:t>51</a:t>
            </a:r>
          </a:p>
          <a:p>
            <a:pPr>
              <a:spcBef>
                <a:spcPct val="50000"/>
              </a:spcBef>
              <a:defRPr/>
            </a:pPr>
            <a:endParaRPr lang="zh-CN" altLang="en-US" sz="2400">
              <a:solidFill>
                <a:srgbClr val="0000FF"/>
              </a:solidFill>
              <a:effectLst>
                <a:outerShdw blurRad="38100" dist="38100" dir="2700000" algn="tl">
                  <a:srgbClr val="C0C0C0"/>
                </a:outerShdw>
              </a:effectLst>
              <a:latin typeface="Times New Roman" pitchFamily="18" charset="0"/>
              <a:ea typeface="宋体" charset="-122"/>
            </a:endParaRPr>
          </a:p>
        </p:txBody>
      </p:sp>
      <p:sp>
        <p:nvSpPr>
          <p:cNvPr id="22564" name="Text Box 36"/>
          <p:cNvSpPr txBox="1">
            <a:spLocks noChangeArrowheads="1"/>
          </p:cNvSpPr>
          <p:nvPr/>
        </p:nvSpPr>
        <p:spPr bwMode="auto">
          <a:xfrm>
            <a:off x="7412038" y="3478213"/>
            <a:ext cx="701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400" b="0">
                <a:solidFill>
                  <a:schemeClr val="tx1"/>
                </a:solidFill>
                <a:latin typeface="Times New Roman" panose="02020603050405020304" pitchFamily="18" charset="0"/>
              </a:rPr>
              <a:t>240</a:t>
            </a:r>
          </a:p>
        </p:txBody>
      </p:sp>
      <p:sp>
        <p:nvSpPr>
          <p:cNvPr id="22565" name="Text Box 37"/>
          <p:cNvSpPr txBox="1">
            <a:spLocks noChangeArrowheads="1"/>
          </p:cNvSpPr>
          <p:nvPr/>
        </p:nvSpPr>
        <p:spPr bwMode="auto">
          <a:xfrm>
            <a:off x="7421563" y="4040188"/>
            <a:ext cx="701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400" b="0">
                <a:solidFill>
                  <a:schemeClr val="tx1"/>
                </a:solidFill>
                <a:latin typeface="Times New Roman" panose="02020603050405020304" pitchFamily="18" charset="0"/>
              </a:rPr>
              <a:t>251</a:t>
            </a:r>
          </a:p>
        </p:txBody>
      </p:sp>
      <p:sp>
        <p:nvSpPr>
          <p:cNvPr id="22566" name="Line 38"/>
          <p:cNvSpPr>
            <a:spLocks noChangeShapeType="1"/>
          </p:cNvSpPr>
          <p:nvPr/>
        </p:nvSpPr>
        <p:spPr bwMode="auto">
          <a:xfrm>
            <a:off x="5156200" y="3535363"/>
            <a:ext cx="22844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67" name="Line 39"/>
          <p:cNvSpPr>
            <a:spLocks noChangeShapeType="1"/>
          </p:cNvSpPr>
          <p:nvPr/>
        </p:nvSpPr>
        <p:spPr bwMode="auto">
          <a:xfrm>
            <a:off x="5165725" y="3844925"/>
            <a:ext cx="22844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68" name="Line 40"/>
          <p:cNvSpPr>
            <a:spLocks noChangeShapeType="1"/>
          </p:cNvSpPr>
          <p:nvPr/>
        </p:nvSpPr>
        <p:spPr bwMode="auto">
          <a:xfrm>
            <a:off x="5160963" y="4432300"/>
            <a:ext cx="22844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5849" name="Text Box 41"/>
          <p:cNvSpPr txBox="1">
            <a:spLocks noChangeArrowheads="1"/>
          </p:cNvSpPr>
          <p:nvPr/>
        </p:nvSpPr>
        <p:spPr bwMode="auto">
          <a:xfrm>
            <a:off x="5413375" y="4035425"/>
            <a:ext cx="1670050" cy="457200"/>
          </a:xfrm>
          <a:prstGeom prst="rect">
            <a:avLst/>
          </a:prstGeom>
          <a:noFill/>
          <a:ln w="9525">
            <a:noFill/>
            <a:miter lim="800000"/>
            <a:headEnd/>
            <a:tailEnd/>
          </a:ln>
          <a:effectLst/>
        </p:spPr>
        <p:txBody>
          <a:bodyPr>
            <a:spAutoFit/>
          </a:bodyPr>
          <a:lstStyle/>
          <a:p>
            <a:pPr>
              <a:spcBef>
                <a:spcPct val="50000"/>
              </a:spcBef>
              <a:defRPr/>
            </a:pPr>
            <a:r>
              <a:rPr lang="zh-CN" altLang="en-US" sz="2400">
                <a:solidFill>
                  <a:srgbClr val="C2228D"/>
                </a:solidFill>
                <a:effectLst>
                  <a:outerShdw blurRad="38100" dist="38100" dir="2700000" algn="tl">
                    <a:srgbClr val="C0C0C0"/>
                  </a:outerShdw>
                </a:effectLst>
                <a:latin typeface="Times New Roman" pitchFamily="18" charset="0"/>
                <a:ea typeface="宋体" charset="-122"/>
              </a:rPr>
              <a:t>130</a:t>
            </a:r>
          </a:p>
        </p:txBody>
      </p:sp>
      <p:sp>
        <p:nvSpPr>
          <p:cNvPr id="22570" name="Line 42"/>
          <p:cNvSpPr>
            <a:spLocks noChangeShapeType="1"/>
          </p:cNvSpPr>
          <p:nvPr/>
        </p:nvSpPr>
        <p:spPr bwMode="auto">
          <a:xfrm>
            <a:off x="5160963" y="4111625"/>
            <a:ext cx="22844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71" name="Line 43"/>
          <p:cNvSpPr>
            <a:spLocks noChangeShapeType="1"/>
          </p:cNvSpPr>
          <p:nvPr/>
        </p:nvSpPr>
        <p:spPr bwMode="auto">
          <a:xfrm>
            <a:off x="5759450" y="3992563"/>
            <a:ext cx="633413" cy="0"/>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72" name="Text Box 44"/>
          <p:cNvSpPr txBox="1">
            <a:spLocks noChangeArrowheads="1"/>
          </p:cNvSpPr>
          <p:nvPr/>
        </p:nvSpPr>
        <p:spPr bwMode="auto">
          <a:xfrm>
            <a:off x="549275" y="795338"/>
            <a:ext cx="1892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a:solidFill>
                  <a:schemeClr val="tx1"/>
                </a:solidFill>
                <a:ea typeface="黑体" panose="02010609060101010101" pitchFamily="49" charset="-122"/>
              </a:rPr>
              <a:t>用户程序1</a:t>
            </a:r>
          </a:p>
        </p:txBody>
      </p:sp>
      <p:sp>
        <p:nvSpPr>
          <p:cNvPr id="22573" name="Text Box 45"/>
          <p:cNvSpPr txBox="1">
            <a:spLocks noChangeArrowheads="1"/>
          </p:cNvSpPr>
          <p:nvPr/>
        </p:nvSpPr>
        <p:spPr bwMode="auto">
          <a:xfrm>
            <a:off x="514350" y="2571750"/>
            <a:ext cx="1892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a:solidFill>
                  <a:schemeClr val="tx1"/>
                </a:solidFill>
                <a:ea typeface="黑体" panose="02010609060101010101" pitchFamily="49" charset="-122"/>
              </a:rPr>
              <a:t>用户程序2</a:t>
            </a:r>
          </a:p>
        </p:txBody>
      </p:sp>
      <p:sp>
        <p:nvSpPr>
          <p:cNvPr id="375854" name="Text Box 46"/>
          <p:cNvSpPr txBox="1">
            <a:spLocks noChangeArrowheads="1"/>
          </p:cNvSpPr>
          <p:nvPr/>
        </p:nvSpPr>
        <p:spPr bwMode="auto">
          <a:xfrm>
            <a:off x="7412038" y="1338263"/>
            <a:ext cx="847725" cy="457200"/>
          </a:xfrm>
          <a:prstGeom prst="rect">
            <a:avLst/>
          </a:prstGeom>
          <a:noFill/>
          <a:ln w="9525">
            <a:noFill/>
            <a:miter lim="800000"/>
            <a:headEnd/>
            <a:tailEnd/>
          </a:ln>
          <a:effectLst/>
        </p:spPr>
        <p:txBody>
          <a:bodyPr>
            <a:spAutoFit/>
          </a:bodyPr>
          <a:lstStyle/>
          <a:p>
            <a:pPr>
              <a:spcBef>
                <a:spcPct val="50000"/>
              </a:spcBef>
              <a:defRPr/>
            </a:pPr>
            <a:r>
              <a:rPr lang="zh-CN" altLang="en-US" sz="2400">
                <a:solidFill>
                  <a:schemeClr val="hlink"/>
                </a:solidFill>
                <a:effectLst>
                  <a:outerShdw blurRad="38100" dist="38100" dir="2700000" algn="tl">
                    <a:srgbClr val="C0C0C0"/>
                  </a:outerShdw>
                </a:effectLst>
                <a:latin typeface="黑体" pitchFamily="2" charset="-122"/>
                <a:ea typeface="黑体" pitchFamily="2" charset="-122"/>
              </a:rPr>
              <a:t>100</a:t>
            </a:r>
          </a:p>
        </p:txBody>
      </p:sp>
      <p:sp>
        <p:nvSpPr>
          <p:cNvPr id="375855" name="Text Box 47"/>
          <p:cNvSpPr txBox="1">
            <a:spLocks noChangeArrowheads="1"/>
          </p:cNvSpPr>
          <p:nvPr/>
        </p:nvSpPr>
        <p:spPr bwMode="auto">
          <a:xfrm>
            <a:off x="7412038" y="3125788"/>
            <a:ext cx="847725" cy="457200"/>
          </a:xfrm>
          <a:prstGeom prst="rect">
            <a:avLst/>
          </a:prstGeom>
          <a:noFill/>
          <a:ln w="9525">
            <a:noFill/>
            <a:miter lim="800000"/>
            <a:headEnd/>
            <a:tailEnd/>
          </a:ln>
          <a:effectLst/>
        </p:spPr>
        <p:txBody>
          <a:bodyPr>
            <a:spAutoFit/>
          </a:bodyPr>
          <a:lstStyle/>
          <a:p>
            <a:pPr>
              <a:spcBef>
                <a:spcPct val="50000"/>
              </a:spcBef>
              <a:defRPr/>
            </a:pPr>
            <a:r>
              <a:rPr lang="zh-CN" altLang="en-US" sz="2400">
                <a:solidFill>
                  <a:schemeClr val="hlink"/>
                </a:solidFill>
                <a:effectLst>
                  <a:outerShdw blurRad="38100" dist="38100" dir="2700000" algn="tl">
                    <a:srgbClr val="C0C0C0"/>
                  </a:outerShdw>
                </a:effectLst>
                <a:latin typeface="Times New Roman" pitchFamily="18" charset="0"/>
                <a:ea typeface="宋体" charset="-122"/>
              </a:rPr>
              <a:t>200</a:t>
            </a:r>
          </a:p>
        </p:txBody>
      </p:sp>
      <p:sp>
        <p:nvSpPr>
          <p:cNvPr id="375856" name="Text Box 48"/>
          <p:cNvSpPr txBox="1">
            <a:spLocks noChangeArrowheads="1"/>
          </p:cNvSpPr>
          <p:nvPr/>
        </p:nvSpPr>
        <p:spPr bwMode="auto">
          <a:xfrm>
            <a:off x="376238" y="4924425"/>
            <a:ext cx="3092450"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000">
                <a:solidFill>
                  <a:srgbClr val="A50021"/>
                </a:solidFill>
                <a:ea typeface="黑体" panose="02010609060101010101" pitchFamily="49" charset="-122"/>
              </a:rPr>
              <a:t>“ </a:t>
            </a:r>
            <a:r>
              <a:rPr lang="en-US" altLang="zh-CN" sz="2000">
                <a:solidFill>
                  <a:srgbClr val="A50021"/>
                </a:solidFill>
                <a:ea typeface="黑体" panose="02010609060101010101" pitchFamily="49" charset="-122"/>
              </a:rPr>
              <a:t># ” </a:t>
            </a:r>
            <a:r>
              <a:rPr lang="zh-CN" altLang="en-US" sz="2000">
                <a:solidFill>
                  <a:srgbClr val="A50021"/>
                </a:solidFill>
                <a:ea typeface="黑体" panose="02010609060101010101" pitchFamily="49" charset="-122"/>
              </a:rPr>
              <a:t>表示基址寻址方式</a:t>
            </a:r>
          </a:p>
          <a:p>
            <a:r>
              <a:rPr lang="zh-CN" altLang="en-US" sz="2000">
                <a:solidFill>
                  <a:srgbClr val="A50021"/>
                </a:solidFill>
                <a:ea typeface="黑体" panose="02010609060101010101" pitchFamily="49" charset="-122"/>
              </a:rPr>
              <a:t>有效地址</a:t>
            </a:r>
            <a:r>
              <a:rPr lang="en-US" altLang="zh-CN" sz="2000">
                <a:solidFill>
                  <a:srgbClr val="A50021"/>
                </a:solidFill>
                <a:ea typeface="黑体" panose="02010609060101010101" pitchFamily="49" charset="-122"/>
              </a:rPr>
              <a:t>EA=</a:t>
            </a:r>
            <a:r>
              <a:rPr lang="zh-CN" altLang="en-US" sz="2000">
                <a:solidFill>
                  <a:srgbClr val="A50021"/>
                </a:solidFill>
                <a:ea typeface="黑体" panose="02010609060101010101" pitchFamily="49" charset="-122"/>
              </a:rPr>
              <a:t>基址值</a:t>
            </a:r>
            <a:r>
              <a:rPr lang="en-US" altLang="zh-CN" sz="2000">
                <a:solidFill>
                  <a:srgbClr val="A50021"/>
                </a:solidFill>
                <a:ea typeface="黑体" panose="02010609060101010101" pitchFamily="49" charset="-122"/>
              </a:rPr>
              <a:t>+51</a:t>
            </a:r>
          </a:p>
        </p:txBody>
      </p:sp>
      <p:sp>
        <p:nvSpPr>
          <p:cNvPr id="22577" name="Text Box 49"/>
          <p:cNvSpPr txBox="1">
            <a:spLocks noChangeArrowheads="1"/>
          </p:cNvSpPr>
          <p:nvPr/>
        </p:nvSpPr>
        <p:spPr bwMode="auto">
          <a:xfrm>
            <a:off x="3771900" y="1519238"/>
            <a:ext cx="147955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a:ea typeface="黑体" panose="02010609060101010101" pitchFamily="49" charset="-122"/>
              </a:rPr>
              <a:t>基址为</a:t>
            </a:r>
            <a:r>
              <a:rPr lang="en-US" altLang="zh-CN" sz="2000">
                <a:ea typeface="黑体" panose="02010609060101010101" pitchFamily="49" charset="-122"/>
              </a:rPr>
              <a:t>100</a:t>
            </a:r>
          </a:p>
        </p:txBody>
      </p:sp>
      <p:sp>
        <p:nvSpPr>
          <p:cNvPr id="22578" name="Text Box 50"/>
          <p:cNvSpPr txBox="1">
            <a:spLocks noChangeArrowheads="1"/>
          </p:cNvSpPr>
          <p:nvPr/>
        </p:nvSpPr>
        <p:spPr bwMode="auto">
          <a:xfrm>
            <a:off x="3808413" y="3270250"/>
            <a:ext cx="147955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a:ea typeface="黑体" panose="02010609060101010101" pitchFamily="49" charset="-122"/>
              </a:rPr>
              <a:t>基址为</a:t>
            </a:r>
            <a:r>
              <a:rPr lang="en-US" altLang="zh-CN" sz="2000">
                <a:ea typeface="黑体" panose="02010609060101010101" pitchFamily="49" charset="-122"/>
              </a:rPr>
              <a:t>200</a:t>
            </a:r>
          </a:p>
        </p:txBody>
      </p:sp>
      <p:sp>
        <p:nvSpPr>
          <p:cNvPr id="22579" name="Text Box 51"/>
          <p:cNvSpPr txBox="1">
            <a:spLocks noChangeArrowheads="1"/>
          </p:cNvSpPr>
          <p:nvPr/>
        </p:nvSpPr>
        <p:spPr bwMode="auto">
          <a:xfrm>
            <a:off x="5861050" y="519113"/>
            <a:ext cx="139223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a:ea typeface="黑体" panose="02010609060101010101" pitchFamily="49" charset="-122"/>
              </a:rPr>
              <a:t>存储器</a:t>
            </a:r>
          </a:p>
        </p:txBody>
      </p:sp>
      <p:sp>
        <p:nvSpPr>
          <p:cNvPr id="375860" name="Text Box 52"/>
          <p:cNvSpPr txBox="1">
            <a:spLocks noChangeArrowheads="1"/>
          </p:cNvSpPr>
          <p:nvPr/>
        </p:nvSpPr>
        <p:spPr bwMode="auto">
          <a:xfrm>
            <a:off x="7532688" y="6278563"/>
            <a:ext cx="109537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000">
                <a:hlinkClick r:id="rId4" action="ppaction://hlinksldjump"/>
              </a:rPr>
              <a:t>BACK</a:t>
            </a:r>
            <a:endParaRPr lang="zh-CN" altLang="en-US" sz="2000"/>
          </a:p>
        </p:txBody>
      </p:sp>
      <p:sp>
        <p:nvSpPr>
          <p:cNvPr id="2" name="灯片编号占位符 1"/>
          <p:cNvSpPr>
            <a:spLocks noGrp="1"/>
          </p:cNvSpPr>
          <p:nvPr>
            <p:ph type="sldNum" sz="quarter" idx="4"/>
          </p:nvPr>
        </p:nvSpPr>
        <p:spPr/>
        <p:txBody>
          <a:bodyPr/>
          <a:lstStyle/>
          <a:p>
            <a:fld id="{395DEAD1-49DF-46A7-BC72-EE85A9CC6BAA}" type="slidenum">
              <a:rPr lang="zh-CN" altLang="en-US" smtClean="0"/>
              <a:pPr/>
              <a:t>17</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5856"/>
                                        </p:tgtEl>
                                        <p:attrNameLst>
                                          <p:attrName>style.visibility</p:attrName>
                                        </p:attrNameLst>
                                      </p:cBhvr>
                                      <p:to>
                                        <p:strVal val="visible"/>
                                      </p:to>
                                    </p:set>
                                    <p:animEffect transition="in" filter="blinds(horizontal)">
                                      <p:cBhvr>
                                        <p:cTn id="7" dur="500"/>
                                        <p:tgtEl>
                                          <p:spTgt spid="3758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75811"/>
                                        </p:tgtEl>
                                        <p:attrNameLst>
                                          <p:attrName>style.visibility</p:attrName>
                                        </p:attrNameLst>
                                      </p:cBhvr>
                                      <p:to>
                                        <p:strVal val="visible"/>
                                      </p:to>
                                    </p:set>
                                    <p:animEffect transition="in" filter="blinds(horizontal)">
                                      <p:cBhvr>
                                        <p:cTn id="12" dur="500"/>
                                        <p:tgtEl>
                                          <p:spTgt spid="3758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75860"/>
                                        </p:tgtEl>
                                        <p:attrNameLst>
                                          <p:attrName>style.visibility</p:attrName>
                                        </p:attrNameLst>
                                      </p:cBhvr>
                                      <p:to>
                                        <p:strVal val="visible"/>
                                      </p:to>
                                    </p:set>
                                    <p:animEffect transition="in" filter="blinds(horizontal)">
                                      <p:cBhvr>
                                        <p:cTn id="17" dur="500"/>
                                        <p:tgtEl>
                                          <p:spTgt spid="3758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5811" grpId="0"/>
      <p:bldP spid="375856" grpId="0"/>
      <p:bldP spid="37586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711200" y="87313"/>
            <a:ext cx="5672138" cy="368300"/>
          </a:xfrm>
        </p:spPr>
        <p:txBody>
          <a:bodyPr/>
          <a:lstStyle/>
          <a:p>
            <a:r>
              <a:rPr lang="zh-CN" altLang="en-US" smtClean="0">
                <a:ea typeface="宋体" panose="02010600030101010101" pitchFamily="2" charset="-122"/>
              </a:rPr>
              <a:t>变址寻址实现</a:t>
            </a:r>
            <a:r>
              <a:rPr lang="zh-CN" altLang="en-US" smtClean="0">
                <a:solidFill>
                  <a:schemeClr val="tx1"/>
                </a:solidFill>
                <a:ea typeface="宋体" panose="02010600030101010101" pitchFamily="2" charset="-122"/>
              </a:rPr>
              <a:t>线性表元素的存取</a:t>
            </a:r>
          </a:p>
        </p:txBody>
      </p:sp>
      <p:sp>
        <p:nvSpPr>
          <p:cNvPr id="376835" name="Rectangle 3"/>
          <p:cNvSpPr>
            <a:spLocks noGrp="1" noChangeArrowheads="1"/>
          </p:cNvSpPr>
          <p:nvPr>
            <p:ph type="body" idx="1"/>
          </p:nvPr>
        </p:nvSpPr>
        <p:spPr>
          <a:xfrm>
            <a:off x="220663" y="688975"/>
            <a:ext cx="3938587" cy="5672138"/>
          </a:xfrm>
        </p:spPr>
        <p:txBody>
          <a:bodyPr/>
          <a:lstStyle/>
          <a:p>
            <a:pPr marL="342900" indent="-342900">
              <a:lnSpc>
                <a:spcPct val="110000"/>
              </a:lnSpc>
            </a:pPr>
            <a:r>
              <a:rPr lang="zh-CN" altLang="en-US" smtClean="0">
                <a:solidFill>
                  <a:srgbClr val="A50021"/>
                </a:solidFill>
                <a:latin typeface="Arial" panose="020B0604020202020204" pitchFamily="34" charset="0"/>
                <a:ea typeface="黑体" panose="02010609060101010101" pitchFamily="49" charset="-122"/>
              </a:rPr>
              <a:t>自动变址</a:t>
            </a:r>
          </a:p>
          <a:p>
            <a:pPr marL="342900" indent="-342900">
              <a:lnSpc>
                <a:spcPct val="110000"/>
              </a:lnSpc>
              <a:buFont typeface="Wingdings" panose="05000000000000000000" pitchFamily="2" charset="2"/>
              <a:buNone/>
            </a:pPr>
            <a:r>
              <a:rPr lang="zh-CN" altLang="en-US" smtClean="0">
                <a:solidFill>
                  <a:srgbClr val="A50021"/>
                </a:solidFill>
                <a:latin typeface="Arial" panose="020B0604020202020204" pitchFamily="34" charset="0"/>
                <a:ea typeface="黑体" panose="02010609060101010101" pitchFamily="49" charset="-122"/>
              </a:rPr>
              <a:t>     指令中的地址码</a:t>
            </a:r>
            <a:r>
              <a:rPr lang="en-US" altLang="zh-CN" smtClean="0">
                <a:solidFill>
                  <a:srgbClr val="A50021"/>
                </a:solidFill>
                <a:latin typeface="Arial" panose="020B0604020202020204" pitchFamily="34" charset="0"/>
                <a:ea typeface="黑体" panose="02010609060101010101" pitchFamily="49" charset="-122"/>
              </a:rPr>
              <a:t>A</a:t>
            </a:r>
            <a:r>
              <a:rPr lang="zh-CN" altLang="en-US" smtClean="0">
                <a:solidFill>
                  <a:srgbClr val="A50021"/>
                </a:solidFill>
                <a:latin typeface="Arial" panose="020B0604020202020204" pitchFamily="34" charset="0"/>
                <a:ea typeface="黑体" panose="02010609060101010101" pitchFamily="49" charset="-122"/>
              </a:rPr>
              <a:t>给定数组首址，变址器</a:t>
            </a:r>
            <a:r>
              <a:rPr lang="en-US" altLang="zh-CN" smtClean="0">
                <a:solidFill>
                  <a:srgbClr val="A50021"/>
                </a:solidFill>
                <a:latin typeface="Arial" panose="020B0604020202020204" pitchFamily="34" charset="0"/>
                <a:ea typeface="黑体" panose="02010609060101010101" pitchFamily="49" charset="-122"/>
              </a:rPr>
              <a:t>I</a:t>
            </a:r>
            <a:r>
              <a:rPr lang="zh-CN" altLang="en-US" smtClean="0">
                <a:solidFill>
                  <a:srgbClr val="A50021"/>
                </a:solidFill>
                <a:latin typeface="Arial" panose="020B0604020202020204" pitchFamily="34" charset="0"/>
                <a:ea typeface="黑体" panose="02010609060101010101" pitchFamily="49" charset="-122"/>
              </a:rPr>
              <a:t>每次</a:t>
            </a:r>
            <a:r>
              <a:rPr lang="zh-CN" altLang="en-US" smtClean="0">
                <a:solidFill>
                  <a:schemeClr val="accent1"/>
                </a:solidFill>
                <a:latin typeface="Arial" panose="020B0604020202020204" pitchFamily="34" charset="0"/>
                <a:ea typeface="黑体" panose="02010609060101010101" pitchFamily="49" charset="-122"/>
              </a:rPr>
              <a:t>自动加</a:t>
            </a:r>
            <a:r>
              <a:rPr lang="en-US" altLang="zh-CN" smtClean="0">
                <a:solidFill>
                  <a:schemeClr val="accent1"/>
                </a:solidFill>
                <a:latin typeface="Arial" panose="020B0604020202020204" pitchFamily="34" charset="0"/>
                <a:ea typeface="黑体" panose="02010609060101010101" pitchFamily="49" charset="-122"/>
              </a:rPr>
              <a:t>/</a:t>
            </a:r>
            <a:r>
              <a:rPr lang="zh-CN" altLang="en-US" smtClean="0">
                <a:solidFill>
                  <a:schemeClr val="accent1"/>
                </a:solidFill>
                <a:latin typeface="Arial" panose="020B0604020202020204" pitchFamily="34" charset="0"/>
                <a:ea typeface="黑体" panose="02010609060101010101" pitchFamily="49" charset="-122"/>
              </a:rPr>
              <a:t>减</a:t>
            </a:r>
            <a:r>
              <a:rPr lang="zh-CN" altLang="en-US" smtClean="0">
                <a:solidFill>
                  <a:srgbClr val="A50021"/>
                </a:solidFill>
                <a:latin typeface="Arial" panose="020B0604020202020204" pitchFamily="34" charset="0"/>
                <a:ea typeface="黑体" panose="02010609060101010101" pitchFamily="49" charset="-122"/>
              </a:rPr>
              <a:t>数组元素的长度</a:t>
            </a:r>
            <a:r>
              <a:rPr lang="en-US" altLang="zh-CN" smtClean="0">
                <a:solidFill>
                  <a:srgbClr val="A50021"/>
                </a:solidFill>
                <a:latin typeface="Arial" panose="020B0604020202020204" pitchFamily="34" charset="0"/>
                <a:ea typeface="黑体" panose="02010609060101010101" pitchFamily="49" charset="-122"/>
              </a:rPr>
              <a:t>x</a:t>
            </a:r>
            <a:r>
              <a:rPr lang="zh-CN" altLang="en-US" smtClean="0">
                <a:solidFill>
                  <a:srgbClr val="A50021"/>
                </a:solidFill>
                <a:latin typeface="Arial" panose="020B0604020202020204" pitchFamily="34" charset="0"/>
                <a:ea typeface="黑体" panose="02010609060101010101" pitchFamily="49" charset="-122"/>
              </a:rPr>
              <a:t>。</a:t>
            </a:r>
          </a:p>
          <a:p>
            <a:pPr marL="342900" indent="-342900">
              <a:lnSpc>
                <a:spcPct val="110000"/>
              </a:lnSpc>
              <a:buFont typeface="Wingdings" panose="05000000000000000000" pitchFamily="2" charset="2"/>
              <a:buNone/>
            </a:pPr>
            <a:r>
              <a:rPr lang="zh-CN" altLang="en-US" smtClean="0">
                <a:latin typeface="Arial" panose="020B0604020202020204" pitchFamily="34" charset="0"/>
                <a:ea typeface="黑体" panose="02010609060101010101" pitchFamily="49" charset="-122"/>
              </a:rPr>
              <a:t>      </a:t>
            </a:r>
            <a:r>
              <a:rPr lang="en-US" altLang="zh-CN" smtClean="0">
                <a:latin typeface="Arial" panose="020B0604020202020204" pitchFamily="34" charset="0"/>
                <a:ea typeface="黑体" panose="02010609060101010101" pitchFamily="49" charset="-122"/>
                <a:cs typeface="Times New Roman" panose="02020603050405020304" pitchFamily="18" charset="0"/>
              </a:rPr>
              <a:t>EA=( I )+A</a:t>
            </a:r>
          </a:p>
          <a:p>
            <a:pPr marL="342900" indent="-342900">
              <a:lnSpc>
                <a:spcPct val="110000"/>
              </a:lnSpc>
              <a:buFont typeface="Wingdings" panose="05000000000000000000" pitchFamily="2" charset="2"/>
              <a:buNone/>
            </a:pPr>
            <a:r>
              <a:rPr lang="en-US" altLang="zh-CN" smtClean="0">
                <a:latin typeface="Arial" panose="020B0604020202020204" pitchFamily="34" charset="0"/>
                <a:ea typeface="黑体" panose="02010609060101010101" pitchFamily="49" charset="-122"/>
                <a:cs typeface="Times New Roman" panose="02020603050405020304" pitchFamily="18" charset="0"/>
              </a:rPr>
              <a:t>      I=( I ) ± x</a:t>
            </a:r>
            <a:endParaRPr lang="zh-CN" altLang="en-US" smtClean="0">
              <a:latin typeface="Arial" panose="020B0604020202020204" pitchFamily="34" charset="0"/>
              <a:ea typeface="黑体" panose="02010609060101010101" pitchFamily="49" charset="-122"/>
              <a:cs typeface="Times New Roman" panose="02020603050405020304" pitchFamily="18" charset="0"/>
            </a:endParaRPr>
          </a:p>
          <a:p>
            <a:pPr marL="342900" indent="-342900">
              <a:lnSpc>
                <a:spcPct val="110000"/>
              </a:lnSpc>
              <a:buFont typeface="Wingdings" panose="05000000000000000000" pitchFamily="2" charset="2"/>
              <a:buNone/>
            </a:pPr>
            <a:r>
              <a:rPr lang="en-US" altLang="zh-CN" smtClean="0">
                <a:latin typeface="Arial" panose="020B0604020202020204" pitchFamily="34" charset="0"/>
                <a:ea typeface="黑体" panose="02010609060101010101" pitchFamily="49" charset="-122"/>
                <a:cs typeface="Times New Roman" panose="02020603050405020304" pitchFamily="18" charset="0"/>
              </a:rPr>
              <a:t>      </a:t>
            </a:r>
            <a:r>
              <a:rPr lang="zh-CN" altLang="en-US" smtClean="0">
                <a:latin typeface="Arial" panose="020B0604020202020204" pitchFamily="34" charset="0"/>
                <a:ea typeface="黑体" panose="02010609060101010101" pitchFamily="49" charset="-122"/>
                <a:cs typeface="Times New Roman" panose="02020603050405020304" pitchFamily="18" charset="0"/>
              </a:rPr>
              <a:t>例如，</a:t>
            </a:r>
            <a:r>
              <a:rPr lang="en-US" altLang="zh-CN" smtClean="0">
                <a:latin typeface="Arial" panose="020B0604020202020204" pitchFamily="34" charset="0"/>
                <a:ea typeface="黑体" panose="02010609060101010101" pitchFamily="49" charset="-122"/>
                <a:cs typeface="Times New Roman" panose="02020603050405020304" pitchFamily="18" charset="0"/>
              </a:rPr>
              <a:t>X86</a:t>
            </a:r>
            <a:r>
              <a:rPr lang="zh-CN" altLang="en-US" smtClean="0">
                <a:latin typeface="Arial" panose="020B0604020202020204" pitchFamily="34" charset="0"/>
                <a:ea typeface="黑体" panose="02010609060101010101" pitchFamily="49" charset="-122"/>
                <a:cs typeface="Times New Roman" panose="02020603050405020304" pitchFamily="18" charset="0"/>
              </a:rPr>
              <a:t>中的串操作指令</a:t>
            </a:r>
          </a:p>
          <a:p>
            <a:pPr marL="342900" indent="-342900">
              <a:lnSpc>
                <a:spcPct val="110000"/>
              </a:lnSpc>
              <a:spcBef>
                <a:spcPct val="10000"/>
              </a:spcBef>
              <a:buSzPct val="70000"/>
            </a:pPr>
            <a:r>
              <a:rPr lang="zh-CN" altLang="en-US" smtClean="0">
                <a:solidFill>
                  <a:srgbClr val="0000FF"/>
                </a:solidFill>
                <a:latin typeface="Arial" panose="020B0604020202020204" pitchFamily="34" charset="0"/>
                <a:ea typeface="黑体" panose="02010609060101010101" pitchFamily="49" charset="-122"/>
              </a:rPr>
              <a:t>对于“</a:t>
            </a:r>
            <a:r>
              <a:rPr lang="en-US" altLang="zh-CN" smtClean="0">
                <a:solidFill>
                  <a:srgbClr val="0000FF"/>
                </a:solidFill>
                <a:latin typeface="Arial" panose="020B0604020202020204" pitchFamily="34" charset="0"/>
                <a:ea typeface="黑体" panose="02010609060101010101" pitchFamily="49" charset="-122"/>
              </a:rPr>
              <a:t>for (i=0;i&lt;N;i++) ….”</a:t>
            </a:r>
            <a:r>
              <a:rPr lang="zh-CN" altLang="en-US" smtClean="0">
                <a:solidFill>
                  <a:srgbClr val="0000FF"/>
                </a:solidFill>
                <a:latin typeface="Arial" panose="020B0604020202020204" pitchFamily="34" charset="0"/>
                <a:ea typeface="黑体" panose="02010609060101010101" pitchFamily="49" charset="-122"/>
              </a:rPr>
              <a:t>，即地址从低</a:t>
            </a:r>
            <a:r>
              <a:rPr lang="en-US" altLang="zh-CN" smtClean="0">
                <a:solidFill>
                  <a:srgbClr val="0000FF"/>
                </a:solidFill>
                <a:latin typeface="Arial" panose="020B0604020202020204" pitchFamily="34" charset="0"/>
                <a:ea typeface="黑体" panose="02010609060101010101" pitchFamily="49" charset="-122"/>
              </a:rPr>
              <a:t>→</a:t>
            </a:r>
            <a:r>
              <a:rPr lang="zh-CN" altLang="en-US" smtClean="0">
                <a:solidFill>
                  <a:srgbClr val="0000FF"/>
                </a:solidFill>
                <a:latin typeface="Arial" panose="020B0604020202020204" pitchFamily="34" charset="0"/>
                <a:ea typeface="黑体" panose="02010609060101010101" pitchFamily="49" charset="-122"/>
              </a:rPr>
              <a:t>高增长：加</a:t>
            </a:r>
          </a:p>
          <a:p>
            <a:pPr marL="342900" indent="-342900">
              <a:lnSpc>
                <a:spcPct val="110000"/>
              </a:lnSpc>
              <a:spcBef>
                <a:spcPct val="10000"/>
              </a:spcBef>
              <a:buSzPct val="70000"/>
            </a:pPr>
            <a:r>
              <a:rPr lang="zh-CN" altLang="en-US" smtClean="0">
                <a:solidFill>
                  <a:srgbClr val="0000FF"/>
                </a:solidFill>
                <a:latin typeface="Arial" panose="020B0604020202020204" pitchFamily="34" charset="0"/>
                <a:ea typeface="黑体" panose="02010609060101010101" pitchFamily="49" charset="-122"/>
              </a:rPr>
              <a:t>对于“</a:t>
            </a:r>
            <a:r>
              <a:rPr lang="en-US" altLang="zh-CN" smtClean="0">
                <a:solidFill>
                  <a:srgbClr val="0000FF"/>
                </a:solidFill>
                <a:latin typeface="Arial" panose="020B0604020202020204" pitchFamily="34" charset="0"/>
                <a:ea typeface="黑体" panose="02010609060101010101" pitchFamily="49" charset="-122"/>
              </a:rPr>
              <a:t>for (i=N-1;i&gt;=0;i--) ….”,</a:t>
            </a:r>
            <a:r>
              <a:rPr lang="zh-CN" altLang="en-US" smtClean="0">
                <a:solidFill>
                  <a:srgbClr val="0000FF"/>
                </a:solidFill>
                <a:latin typeface="Arial" panose="020B0604020202020204" pitchFamily="34" charset="0"/>
                <a:ea typeface="黑体" panose="02010609060101010101" pitchFamily="49" charset="-122"/>
              </a:rPr>
              <a:t>即地址从高</a:t>
            </a:r>
            <a:r>
              <a:rPr lang="en-US" altLang="zh-CN" smtClean="0">
                <a:solidFill>
                  <a:srgbClr val="0000FF"/>
                </a:solidFill>
                <a:latin typeface="Arial" panose="020B0604020202020204" pitchFamily="34" charset="0"/>
                <a:ea typeface="黑体" panose="02010609060101010101" pitchFamily="49" charset="-122"/>
              </a:rPr>
              <a:t>→</a:t>
            </a:r>
            <a:r>
              <a:rPr lang="zh-CN" altLang="en-US" smtClean="0">
                <a:solidFill>
                  <a:srgbClr val="0000FF"/>
                </a:solidFill>
                <a:latin typeface="Arial" panose="020B0604020202020204" pitchFamily="34" charset="0"/>
                <a:ea typeface="黑体" panose="02010609060101010101" pitchFamily="49" charset="-122"/>
              </a:rPr>
              <a:t>低增长：减</a:t>
            </a:r>
          </a:p>
          <a:p>
            <a:pPr marL="342900" indent="-342900">
              <a:lnSpc>
                <a:spcPct val="110000"/>
              </a:lnSpc>
              <a:buSzPct val="70000"/>
            </a:pPr>
            <a:r>
              <a:rPr lang="zh-CN" altLang="en-US" smtClean="0">
                <a:solidFill>
                  <a:srgbClr val="0000FF"/>
                </a:solidFill>
                <a:latin typeface="Arial" panose="020B0604020202020204" pitchFamily="34" charset="0"/>
                <a:ea typeface="黑体" panose="02010609060101010101" pitchFamily="49" charset="-122"/>
              </a:rPr>
              <a:t>可提供对线性表的方便访问</a:t>
            </a:r>
          </a:p>
        </p:txBody>
      </p:sp>
      <p:sp>
        <p:nvSpPr>
          <p:cNvPr id="376842" name="Text Box 10"/>
          <p:cNvSpPr txBox="1">
            <a:spLocks noChangeArrowheads="1"/>
          </p:cNvSpPr>
          <p:nvPr/>
        </p:nvSpPr>
        <p:spPr bwMode="auto">
          <a:xfrm>
            <a:off x="4414838" y="4660900"/>
            <a:ext cx="4525962"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a:solidFill>
                  <a:schemeClr val="accent1"/>
                </a:solidFill>
                <a:ea typeface="黑体" panose="02010609060101010101" pitchFamily="49" charset="-122"/>
              </a:rPr>
              <a:t>若每个元素为一个字节，则 </a:t>
            </a:r>
            <a:r>
              <a:rPr lang="en-US" altLang="zh-CN" sz="2000">
                <a:solidFill>
                  <a:schemeClr val="accent1"/>
                </a:solidFill>
                <a:ea typeface="黑体" panose="02010609060101010101" pitchFamily="49" charset="-122"/>
              </a:rPr>
              <a:t>I=(I) ± 1</a:t>
            </a:r>
          </a:p>
          <a:p>
            <a:pPr>
              <a:spcBef>
                <a:spcPct val="50000"/>
              </a:spcBef>
            </a:pPr>
            <a:r>
              <a:rPr lang="zh-CN" altLang="en-US" sz="2000">
                <a:solidFill>
                  <a:schemeClr val="accent1"/>
                </a:solidFill>
                <a:ea typeface="黑体" panose="02010609060101010101" pitchFamily="49" charset="-122"/>
              </a:rPr>
              <a:t>若每个元素为</a:t>
            </a:r>
            <a:r>
              <a:rPr lang="en-US" altLang="zh-CN" sz="2000">
                <a:solidFill>
                  <a:schemeClr val="accent1"/>
                </a:solidFill>
                <a:ea typeface="黑体" panose="02010609060101010101" pitchFamily="49" charset="-122"/>
              </a:rPr>
              <a:t>4</a:t>
            </a:r>
            <a:r>
              <a:rPr lang="zh-CN" altLang="en-US" sz="2000">
                <a:solidFill>
                  <a:schemeClr val="accent1"/>
                </a:solidFill>
                <a:ea typeface="黑体" panose="02010609060101010101" pitchFamily="49" charset="-122"/>
              </a:rPr>
              <a:t>个字节，则 </a:t>
            </a:r>
            <a:r>
              <a:rPr lang="en-US" altLang="zh-CN" sz="2000">
                <a:solidFill>
                  <a:schemeClr val="accent1"/>
                </a:solidFill>
                <a:ea typeface="黑体" panose="02010609060101010101" pitchFamily="49" charset="-122"/>
              </a:rPr>
              <a:t>I=(I) ± 4</a:t>
            </a:r>
            <a:endParaRPr lang="zh-CN" altLang="en-US" sz="2000">
              <a:solidFill>
                <a:schemeClr val="accent1"/>
              </a:solidFill>
              <a:ea typeface="黑体" panose="02010609060101010101" pitchFamily="49" charset="-122"/>
            </a:endParaRPr>
          </a:p>
        </p:txBody>
      </p:sp>
      <p:grpSp>
        <p:nvGrpSpPr>
          <p:cNvPr id="2" name="Group 28"/>
          <p:cNvGrpSpPr>
            <a:grpSpLocks/>
          </p:cNvGrpSpPr>
          <p:nvPr/>
        </p:nvGrpSpPr>
        <p:grpSpPr bwMode="auto">
          <a:xfrm>
            <a:off x="4148138" y="1276350"/>
            <a:ext cx="4672012" cy="3071813"/>
            <a:chOff x="2725" y="804"/>
            <a:chExt cx="2859" cy="1935"/>
          </a:xfrm>
        </p:grpSpPr>
        <p:sp>
          <p:nvSpPr>
            <p:cNvPr id="376836" name="Text Box 4"/>
            <p:cNvSpPr txBox="1">
              <a:spLocks noChangeArrowheads="1"/>
            </p:cNvSpPr>
            <p:nvPr/>
          </p:nvSpPr>
          <p:spPr bwMode="auto">
            <a:xfrm>
              <a:off x="3813" y="1059"/>
              <a:ext cx="651" cy="288"/>
            </a:xfrm>
            <a:prstGeom prst="rect">
              <a:avLst/>
            </a:prstGeom>
            <a:noFill/>
            <a:ln w="9525">
              <a:noFill/>
              <a:miter lim="800000"/>
              <a:headEnd/>
              <a:tailEnd/>
            </a:ln>
            <a:effectLst/>
          </p:spPr>
          <p:txBody>
            <a:bodyPr>
              <a:spAutoFit/>
            </a:bodyPr>
            <a:lstStyle/>
            <a:p>
              <a:pPr>
                <a:spcBef>
                  <a:spcPct val="50000"/>
                </a:spcBef>
                <a:defRPr/>
              </a:pPr>
              <a:r>
                <a:rPr lang="en-US" altLang="zh-CN" sz="2400">
                  <a:solidFill>
                    <a:srgbClr val="C2228D"/>
                  </a:solidFill>
                  <a:effectLst>
                    <a:outerShdw blurRad="38100" dist="38100" dir="2700000" algn="tl">
                      <a:srgbClr val="C0C0C0"/>
                    </a:outerShdw>
                  </a:effectLst>
                  <a:latin typeface="Times New Roman" pitchFamily="18" charset="0"/>
                  <a:ea typeface="宋体" charset="-122"/>
                </a:rPr>
                <a:t>A=100</a:t>
              </a:r>
            </a:p>
          </p:txBody>
        </p:sp>
        <p:sp>
          <p:nvSpPr>
            <p:cNvPr id="376837" name="Text Box 5"/>
            <p:cNvSpPr txBox="1">
              <a:spLocks noChangeArrowheads="1"/>
            </p:cNvSpPr>
            <p:nvPr/>
          </p:nvSpPr>
          <p:spPr bwMode="auto">
            <a:xfrm>
              <a:off x="2725" y="1308"/>
              <a:ext cx="768" cy="269"/>
            </a:xfrm>
            <a:prstGeom prst="rect">
              <a:avLst/>
            </a:prstGeom>
            <a:noFill/>
            <a:ln w="9525">
              <a:noFill/>
              <a:miter lim="800000"/>
              <a:headEnd/>
              <a:tailEnd/>
            </a:ln>
            <a:effectLst/>
          </p:spPr>
          <p:txBody>
            <a:bodyPr>
              <a:spAutoFit/>
            </a:bodyPr>
            <a:lstStyle/>
            <a:p>
              <a:pPr>
                <a:spcBef>
                  <a:spcPct val="50000"/>
                </a:spcBef>
                <a:defRPr/>
              </a:pPr>
              <a:r>
                <a:rPr lang="zh-CN" altLang="en-US" sz="2200">
                  <a:solidFill>
                    <a:srgbClr val="C2228D"/>
                  </a:solidFill>
                  <a:effectLst>
                    <a:outerShdw blurRad="38100" dist="38100" dir="2700000" algn="tl">
                      <a:srgbClr val="C0C0C0"/>
                    </a:outerShdw>
                  </a:effectLst>
                  <a:latin typeface="黑体" pitchFamily="2" charset="-122"/>
                  <a:ea typeface="黑体" pitchFamily="2" charset="-122"/>
                </a:rPr>
                <a:t>变址器</a:t>
              </a:r>
              <a:r>
                <a:rPr lang="en-US" altLang="zh-CN" sz="2200">
                  <a:solidFill>
                    <a:srgbClr val="C2228D"/>
                  </a:solidFill>
                  <a:effectLst>
                    <a:outerShdw blurRad="38100" dist="38100" dir="2700000" algn="tl">
                      <a:srgbClr val="C0C0C0"/>
                    </a:outerShdw>
                  </a:effectLst>
                  <a:latin typeface="黑体" pitchFamily="2" charset="-122"/>
                  <a:ea typeface="黑体" pitchFamily="2" charset="-122"/>
                </a:rPr>
                <a:t>I</a:t>
              </a:r>
            </a:p>
          </p:txBody>
        </p:sp>
        <p:sp>
          <p:nvSpPr>
            <p:cNvPr id="23562" name="Line 6"/>
            <p:cNvSpPr>
              <a:spLocks noChangeShapeType="1"/>
            </p:cNvSpPr>
            <p:nvPr/>
          </p:nvSpPr>
          <p:spPr bwMode="auto">
            <a:xfrm flipV="1">
              <a:off x="3493" y="1524"/>
              <a:ext cx="971" cy="234"/>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63" name="Line 7"/>
            <p:cNvSpPr>
              <a:spLocks noChangeShapeType="1"/>
            </p:cNvSpPr>
            <p:nvPr/>
          </p:nvSpPr>
          <p:spPr bwMode="auto">
            <a:xfrm flipV="1">
              <a:off x="3493" y="1228"/>
              <a:ext cx="971" cy="53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64" name="Line 8"/>
            <p:cNvSpPr>
              <a:spLocks noChangeShapeType="1"/>
            </p:cNvSpPr>
            <p:nvPr/>
          </p:nvSpPr>
          <p:spPr bwMode="auto">
            <a:xfrm>
              <a:off x="3493" y="1758"/>
              <a:ext cx="971"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65" name="Line 9"/>
            <p:cNvSpPr>
              <a:spLocks noChangeShapeType="1"/>
            </p:cNvSpPr>
            <p:nvPr/>
          </p:nvSpPr>
          <p:spPr bwMode="auto">
            <a:xfrm>
              <a:off x="4184" y="2022"/>
              <a:ext cx="0" cy="306"/>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66" name="Text Box 11"/>
            <p:cNvSpPr txBox="1">
              <a:spLocks noChangeArrowheads="1"/>
            </p:cNvSpPr>
            <p:nvPr/>
          </p:nvSpPr>
          <p:spPr bwMode="auto">
            <a:xfrm>
              <a:off x="2843" y="1619"/>
              <a:ext cx="649" cy="294"/>
            </a:xfrm>
            <a:prstGeom prst="rect">
              <a:avLst/>
            </a:prstGeom>
            <a:solidFill>
              <a:schemeClr val="bg1"/>
            </a:solidFill>
            <a:ln w="9525">
              <a:solidFill>
                <a:schemeClr val="tx1"/>
              </a:solidFill>
              <a:miter lim="800000"/>
              <a:headEnd/>
              <a:tailEnd/>
            </a:ln>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gn="ctr">
                <a:spcBef>
                  <a:spcPct val="50000"/>
                </a:spcBef>
              </a:pPr>
              <a:r>
                <a:rPr lang="zh-CN" altLang="en-US" sz="2400" b="0">
                  <a:solidFill>
                    <a:schemeClr val="tx1"/>
                  </a:solidFill>
                  <a:latin typeface="Times New Roman" panose="02020603050405020304" pitchFamily="18" charset="0"/>
                </a:rPr>
                <a:t>0</a:t>
              </a:r>
            </a:p>
          </p:txBody>
        </p:sp>
        <p:grpSp>
          <p:nvGrpSpPr>
            <p:cNvPr id="23567" name="Group 14"/>
            <p:cNvGrpSpPr>
              <a:grpSpLocks/>
            </p:cNvGrpSpPr>
            <p:nvPr/>
          </p:nvGrpSpPr>
          <p:grpSpPr bwMode="auto">
            <a:xfrm>
              <a:off x="4464" y="804"/>
              <a:ext cx="1120" cy="1935"/>
              <a:chOff x="4464" y="804"/>
              <a:chExt cx="1120" cy="1935"/>
            </a:xfrm>
          </p:grpSpPr>
          <p:sp>
            <p:nvSpPr>
              <p:cNvPr id="23568" name="Rectangle 15"/>
              <p:cNvSpPr>
                <a:spLocks noChangeArrowheads="1"/>
              </p:cNvSpPr>
              <p:nvPr/>
            </p:nvSpPr>
            <p:spPr bwMode="auto">
              <a:xfrm>
                <a:off x="4464" y="1059"/>
                <a:ext cx="1104" cy="168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23569" name="Line 16"/>
              <p:cNvSpPr>
                <a:spLocks noChangeShapeType="1"/>
              </p:cNvSpPr>
              <p:nvPr/>
            </p:nvSpPr>
            <p:spPr bwMode="auto">
              <a:xfrm>
                <a:off x="4464" y="1347"/>
                <a:ext cx="110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0" name="Line 17"/>
              <p:cNvSpPr>
                <a:spLocks noChangeShapeType="1"/>
              </p:cNvSpPr>
              <p:nvPr/>
            </p:nvSpPr>
            <p:spPr bwMode="auto">
              <a:xfrm>
                <a:off x="4464" y="1635"/>
                <a:ext cx="110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1" name="Line 18"/>
              <p:cNvSpPr>
                <a:spLocks noChangeShapeType="1"/>
              </p:cNvSpPr>
              <p:nvPr/>
            </p:nvSpPr>
            <p:spPr bwMode="auto">
              <a:xfrm>
                <a:off x="4464" y="1875"/>
                <a:ext cx="110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2" name="Line 19"/>
              <p:cNvSpPr>
                <a:spLocks noChangeShapeType="1"/>
              </p:cNvSpPr>
              <p:nvPr/>
            </p:nvSpPr>
            <p:spPr bwMode="auto">
              <a:xfrm>
                <a:off x="4464" y="2175"/>
                <a:ext cx="110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3" name="Text Box 20"/>
              <p:cNvSpPr txBox="1">
                <a:spLocks noChangeArrowheads="1"/>
              </p:cNvSpPr>
              <p:nvPr/>
            </p:nvSpPr>
            <p:spPr bwMode="auto">
              <a:xfrm>
                <a:off x="4813" y="1056"/>
                <a:ext cx="6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400">
                    <a:solidFill>
                      <a:schemeClr val="tx1"/>
                    </a:solidFill>
                    <a:latin typeface="Times New Roman" panose="02020603050405020304" pitchFamily="18" charset="0"/>
                  </a:rPr>
                  <a:t>A[0]</a:t>
                </a:r>
              </a:p>
            </p:txBody>
          </p:sp>
          <p:sp>
            <p:nvSpPr>
              <p:cNvPr id="23574" name="Text Box 21"/>
              <p:cNvSpPr txBox="1">
                <a:spLocks noChangeArrowheads="1"/>
              </p:cNvSpPr>
              <p:nvPr/>
            </p:nvSpPr>
            <p:spPr bwMode="auto">
              <a:xfrm>
                <a:off x="4812" y="1344"/>
                <a:ext cx="6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400">
                    <a:solidFill>
                      <a:schemeClr val="tx1"/>
                    </a:solidFill>
                    <a:latin typeface="Times New Roman" panose="02020603050405020304" pitchFamily="18" charset="0"/>
                  </a:rPr>
                  <a:t>A[1]</a:t>
                </a:r>
              </a:p>
            </p:txBody>
          </p:sp>
          <p:sp>
            <p:nvSpPr>
              <p:cNvPr id="23575" name="Text Box 22"/>
              <p:cNvSpPr txBox="1">
                <a:spLocks noChangeArrowheads="1"/>
              </p:cNvSpPr>
              <p:nvPr/>
            </p:nvSpPr>
            <p:spPr bwMode="auto">
              <a:xfrm>
                <a:off x="4813" y="1596"/>
                <a:ext cx="6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400">
                    <a:solidFill>
                      <a:schemeClr val="tx1"/>
                    </a:solidFill>
                    <a:latin typeface="Times New Roman" panose="02020603050405020304" pitchFamily="18" charset="0"/>
                  </a:rPr>
                  <a:t>A[2]</a:t>
                </a:r>
              </a:p>
            </p:txBody>
          </p:sp>
          <p:sp>
            <p:nvSpPr>
              <p:cNvPr id="23576" name="Text Box 23"/>
              <p:cNvSpPr txBox="1">
                <a:spLocks noChangeArrowheads="1"/>
              </p:cNvSpPr>
              <p:nvPr/>
            </p:nvSpPr>
            <p:spPr bwMode="auto">
              <a:xfrm>
                <a:off x="4812" y="1884"/>
                <a:ext cx="6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400">
                    <a:solidFill>
                      <a:schemeClr val="tx1"/>
                    </a:solidFill>
                    <a:latin typeface="Times New Roman" panose="02020603050405020304" pitchFamily="18" charset="0"/>
                  </a:rPr>
                  <a:t>A[3]</a:t>
                </a:r>
              </a:p>
            </p:txBody>
          </p:sp>
          <p:sp>
            <p:nvSpPr>
              <p:cNvPr id="23577" name="Line 24"/>
              <p:cNvSpPr>
                <a:spLocks noChangeShapeType="1"/>
              </p:cNvSpPr>
              <p:nvPr/>
            </p:nvSpPr>
            <p:spPr bwMode="auto">
              <a:xfrm>
                <a:off x="5029" y="2256"/>
                <a:ext cx="0" cy="306"/>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8" name="Text Box 25"/>
              <p:cNvSpPr txBox="1">
                <a:spLocks noChangeArrowheads="1"/>
              </p:cNvSpPr>
              <p:nvPr/>
            </p:nvSpPr>
            <p:spPr bwMode="auto">
              <a:xfrm>
                <a:off x="4707" y="804"/>
                <a:ext cx="877"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a:ea typeface="黑体" panose="02010609060101010101" pitchFamily="49" charset="-122"/>
                  </a:rPr>
                  <a:t>存储器</a:t>
                </a:r>
              </a:p>
            </p:txBody>
          </p:sp>
        </p:grpSp>
      </p:grpSp>
      <p:sp>
        <p:nvSpPr>
          <p:cNvPr id="376858" name="Text Box 26"/>
          <p:cNvSpPr txBox="1">
            <a:spLocks noChangeArrowheads="1"/>
          </p:cNvSpPr>
          <p:nvPr/>
        </p:nvSpPr>
        <p:spPr bwMode="auto">
          <a:xfrm>
            <a:off x="4454525" y="782638"/>
            <a:ext cx="4456113"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a:ea typeface="黑体" panose="02010609060101010101" pitchFamily="49" charset="-122"/>
              </a:rPr>
              <a:t>假定一维数组</a:t>
            </a:r>
            <a:r>
              <a:rPr lang="en-US" altLang="zh-CN" sz="2000">
                <a:ea typeface="黑体" panose="02010609060101010101" pitchFamily="49" charset="-122"/>
              </a:rPr>
              <a:t>A</a:t>
            </a:r>
            <a:r>
              <a:rPr lang="zh-CN" altLang="en-US" sz="2000">
                <a:ea typeface="黑体" panose="02010609060101010101" pitchFamily="49" charset="-122"/>
              </a:rPr>
              <a:t>从内存</a:t>
            </a:r>
            <a:r>
              <a:rPr lang="en-US" altLang="zh-CN" sz="2000">
                <a:ea typeface="黑体" panose="02010609060101010101" pitchFamily="49" charset="-122"/>
              </a:rPr>
              <a:t>100</a:t>
            </a:r>
            <a:r>
              <a:rPr lang="zh-CN" altLang="en-US" sz="2000">
                <a:ea typeface="黑体" panose="02010609060101010101" pitchFamily="49" charset="-122"/>
              </a:rPr>
              <a:t>号单元开始</a:t>
            </a:r>
          </a:p>
        </p:txBody>
      </p:sp>
      <p:sp>
        <p:nvSpPr>
          <p:cNvPr id="26653" name="Text Box 29"/>
          <p:cNvSpPr txBox="1">
            <a:spLocks noChangeArrowheads="1"/>
          </p:cNvSpPr>
          <p:nvPr/>
        </p:nvSpPr>
        <p:spPr bwMode="auto">
          <a:xfrm>
            <a:off x="323850" y="5840413"/>
            <a:ext cx="5603875" cy="728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200">
                <a:latin typeface="黑体" panose="02010609060101010101" pitchFamily="49" charset="-122"/>
                <a:ea typeface="黑体" panose="02010609060101010101" pitchFamily="49" charset="-122"/>
              </a:rPr>
              <a:t>一般</a:t>
            </a:r>
            <a:r>
              <a:rPr lang="en-US" altLang="zh-CN" sz="2200">
                <a:latin typeface="Times New Roman" panose="02020603050405020304" pitchFamily="18" charset="0"/>
                <a:ea typeface="黑体" panose="02010609060101010101" pitchFamily="49" charset="-122"/>
              </a:rPr>
              <a:t>RISC</a:t>
            </a:r>
            <a:r>
              <a:rPr lang="zh-CN" altLang="en-US" sz="2200">
                <a:latin typeface="Times New Roman" panose="02020603050405020304" pitchFamily="18" charset="0"/>
                <a:ea typeface="黑体" panose="02010609060101010101" pitchFamily="49" charset="-122"/>
              </a:rPr>
              <a:t>机器不提供自动变址寻址，并将变</a:t>
            </a:r>
            <a:r>
              <a:rPr lang="zh-CN" altLang="en-US" sz="2200">
                <a:latin typeface="黑体" panose="02010609060101010101" pitchFamily="49" charset="-122"/>
                <a:ea typeface="黑体" panose="02010609060101010101" pitchFamily="49" charset="-122"/>
              </a:rPr>
              <a:t>址和基址寻址统一成一种偏移寻址方式</a:t>
            </a:r>
          </a:p>
        </p:txBody>
      </p:sp>
      <p:sp>
        <p:nvSpPr>
          <p:cNvPr id="3" name="灯片编号占位符 2"/>
          <p:cNvSpPr>
            <a:spLocks noGrp="1"/>
          </p:cNvSpPr>
          <p:nvPr>
            <p:ph type="sldNum" sz="quarter" idx="4"/>
          </p:nvPr>
        </p:nvSpPr>
        <p:spPr/>
        <p:txBody>
          <a:bodyPr/>
          <a:lstStyle/>
          <a:p>
            <a:fld id="{395DEAD1-49DF-46A7-BC72-EE85A9CC6BAA}" type="slidenum">
              <a:rPr lang="zh-CN" altLang="en-US" smtClean="0"/>
              <a:pPr/>
              <a:t>18</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76835">
                                            <p:txEl>
                                              <p:pRg st="2" end="2"/>
                                            </p:txEl>
                                          </p:spTgt>
                                        </p:tgtEl>
                                        <p:attrNameLst>
                                          <p:attrName>style.visibility</p:attrName>
                                        </p:attrNameLst>
                                      </p:cBhvr>
                                      <p:to>
                                        <p:strVal val="visible"/>
                                      </p:to>
                                    </p:set>
                                    <p:animEffect transition="in" filter="blinds(horizontal)">
                                      <p:cBhvr>
                                        <p:cTn id="7" dur="500"/>
                                        <p:tgtEl>
                                          <p:spTgt spid="376835">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76835">
                                            <p:txEl>
                                              <p:pRg st="3" end="3"/>
                                            </p:txEl>
                                          </p:spTgt>
                                        </p:tgtEl>
                                        <p:attrNameLst>
                                          <p:attrName>style.visibility</p:attrName>
                                        </p:attrNameLst>
                                      </p:cBhvr>
                                      <p:to>
                                        <p:strVal val="visible"/>
                                      </p:to>
                                    </p:set>
                                    <p:animEffect transition="in" filter="blinds(horizontal)">
                                      <p:cBhvr>
                                        <p:cTn id="12" dur="500"/>
                                        <p:tgtEl>
                                          <p:spTgt spid="376835">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76835">
                                            <p:txEl>
                                              <p:pRg st="4" end="4"/>
                                            </p:txEl>
                                          </p:spTgt>
                                        </p:tgtEl>
                                        <p:attrNameLst>
                                          <p:attrName>style.visibility</p:attrName>
                                        </p:attrNameLst>
                                      </p:cBhvr>
                                      <p:to>
                                        <p:strVal val="visible"/>
                                      </p:to>
                                    </p:set>
                                    <p:animEffect transition="in" filter="blinds(horizontal)">
                                      <p:cBhvr>
                                        <p:cTn id="17" dur="500"/>
                                        <p:tgtEl>
                                          <p:spTgt spid="376835">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76858"/>
                                        </p:tgtEl>
                                        <p:attrNameLst>
                                          <p:attrName>style.visibility</p:attrName>
                                        </p:attrNameLst>
                                      </p:cBhvr>
                                      <p:to>
                                        <p:strVal val="visible"/>
                                      </p:to>
                                    </p:set>
                                    <p:animEffect transition="in" filter="blinds(horizontal)">
                                      <p:cBhvr>
                                        <p:cTn id="22" dur="500"/>
                                        <p:tgtEl>
                                          <p:spTgt spid="37685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76842"/>
                                        </p:tgtEl>
                                        <p:attrNameLst>
                                          <p:attrName>style.visibility</p:attrName>
                                        </p:attrNameLst>
                                      </p:cBhvr>
                                      <p:to>
                                        <p:strVal val="visible"/>
                                      </p:to>
                                    </p:set>
                                    <p:animEffect transition="in" filter="blinds(horizontal)">
                                      <p:cBhvr>
                                        <p:cTn id="32" dur="500"/>
                                        <p:tgtEl>
                                          <p:spTgt spid="37684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376835">
                                            <p:txEl>
                                              <p:pRg st="5" end="5"/>
                                            </p:txEl>
                                          </p:spTgt>
                                        </p:tgtEl>
                                        <p:attrNameLst>
                                          <p:attrName>style.visibility</p:attrName>
                                        </p:attrNameLst>
                                      </p:cBhvr>
                                      <p:to>
                                        <p:strVal val="visible"/>
                                      </p:to>
                                    </p:set>
                                    <p:animEffect transition="in" filter="blinds(horizontal)">
                                      <p:cBhvr>
                                        <p:cTn id="37" dur="500"/>
                                        <p:tgtEl>
                                          <p:spTgt spid="376835">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376835">
                                            <p:txEl>
                                              <p:pRg st="6" end="6"/>
                                            </p:txEl>
                                          </p:spTgt>
                                        </p:tgtEl>
                                        <p:attrNameLst>
                                          <p:attrName>style.visibility</p:attrName>
                                        </p:attrNameLst>
                                      </p:cBhvr>
                                      <p:to>
                                        <p:strVal val="visible"/>
                                      </p:to>
                                    </p:set>
                                    <p:animEffect transition="in" filter="blinds(horizontal)">
                                      <p:cBhvr>
                                        <p:cTn id="42" dur="500"/>
                                        <p:tgtEl>
                                          <p:spTgt spid="376835">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376835">
                                            <p:txEl>
                                              <p:pRg st="7" end="7"/>
                                            </p:txEl>
                                          </p:spTgt>
                                        </p:tgtEl>
                                        <p:attrNameLst>
                                          <p:attrName>style.visibility</p:attrName>
                                        </p:attrNameLst>
                                      </p:cBhvr>
                                      <p:to>
                                        <p:strVal val="visible"/>
                                      </p:to>
                                    </p:set>
                                    <p:animEffect transition="in" filter="blinds(horizontal)">
                                      <p:cBhvr>
                                        <p:cTn id="47" dur="500"/>
                                        <p:tgtEl>
                                          <p:spTgt spid="376835">
                                            <p:txEl>
                                              <p:pRg st="7" end="7"/>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6653"/>
                                        </p:tgtEl>
                                        <p:attrNameLst>
                                          <p:attrName>style.visibility</p:attrName>
                                        </p:attrNameLst>
                                      </p:cBhvr>
                                      <p:to>
                                        <p:strVal val="visible"/>
                                      </p:to>
                                    </p:set>
                                    <p:animEffect transition="in" filter="blinds(horizontal)">
                                      <p:cBhvr>
                                        <p:cTn id="52" dur="500"/>
                                        <p:tgtEl>
                                          <p:spTgt spid="26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842" grpId="0"/>
      <p:bldP spid="376858" grpId="0"/>
      <p:bldP spid="2665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a:xfrm>
            <a:off x="800100" y="114300"/>
            <a:ext cx="4716463" cy="368300"/>
          </a:xfrm>
        </p:spPr>
        <p:txBody>
          <a:bodyPr/>
          <a:lstStyle/>
          <a:p>
            <a:r>
              <a:rPr lang="en-US" altLang="zh-CN" smtClean="0">
                <a:ea typeface="宋体" panose="02010600030101010101" pitchFamily="2" charset="-122"/>
              </a:rPr>
              <a:t>Example</a:t>
            </a:r>
            <a:r>
              <a:rPr lang="zh-CN" altLang="en-US" smtClean="0">
                <a:ea typeface="宋体" panose="02010600030101010101" pitchFamily="2" charset="-122"/>
              </a:rPr>
              <a:t>：</a:t>
            </a:r>
            <a:r>
              <a:rPr lang="en-US" altLang="zh-CN" smtClean="0">
                <a:ea typeface="宋体" panose="02010600030101010101" pitchFamily="2" charset="-122"/>
              </a:rPr>
              <a:t>MIPS</a:t>
            </a:r>
            <a:r>
              <a:rPr lang="zh-CN" altLang="en-US" smtClean="0">
                <a:ea typeface="宋体" panose="02010600030101010101" pitchFamily="2" charset="-122"/>
              </a:rPr>
              <a:t>中的循环处理 </a:t>
            </a:r>
            <a:endParaRPr lang="zh-CN" altLang="en-US" sz="1400" smtClean="0">
              <a:ea typeface="宋体" panose="02010600030101010101" pitchFamily="2" charset="-122"/>
            </a:endParaRPr>
          </a:p>
        </p:txBody>
      </p:sp>
      <p:sp>
        <p:nvSpPr>
          <p:cNvPr id="24579" name="Text Box 3"/>
          <p:cNvSpPr txBox="1">
            <a:spLocks noChangeArrowheads="1"/>
          </p:cNvSpPr>
          <p:nvPr/>
        </p:nvSpPr>
        <p:spPr bwMode="auto">
          <a:xfrm>
            <a:off x="574675" y="658813"/>
            <a:ext cx="6569075"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2400">
                <a:solidFill>
                  <a:schemeClr val="tx1"/>
                </a:solidFill>
                <a:latin typeface="Times New Roman" panose="02020603050405020304" pitchFamily="18" charset="0"/>
              </a:rPr>
              <a:t>for  (i=0;i&lt;N,i++)	</a:t>
            </a:r>
          </a:p>
          <a:p>
            <a:r>
              <a:rPr lang="en-US" altLang="zh-CN" sz="2400">
                <a:solidFill>
                  <a:schemeClr val="tx1"/>
                </a:solidFill>
                <a:latin typeface="Times New Roman" panose="02020603050405020304" pitchFamily="18" charset="0"/>
              </a:rPr>
              <a:t>        g = g +A[i];</a:t>
            </a:r>
          </a:p>
          <a:p>
            <a:r>
              <a:rPr lang="en-US" altLang="zh-CN" sz="2400">
                <a:solidFill>
                  <a:schemeClr val="tx1"/>
                </a:solidFill>
                <a:latin typeface="Times New Roman" panose="02020603050405020304" pitchFamily="18" charset="0"/>
              </a:rPr>
              <a:t>	</a:t>
            </a:r>
          </a:p>
          <a:p>
            <a:r>
              <a:rPr lang="en-US" altLang="zh-CN" sz="2400">
                <a:solidFill>
                  <a:schemeClr val="tx1"/>
                </a:solidFill>
                <a:latin typeface="Times New Roman" panose="02020603050405020304" pitchFamily="18" charset="0"/>
              </a:rPr>
              <a:t>Assuming variables i, g ~ $7, $8 and base address</a:t>
            </a:r>
          </a:p>
          <a:p>
            <a:r>
              <a:rPr lang="en-US" altLang="zh-CN" sz="2400">
                <a:solidFill>
                  <a:schemeClr val="tx1"/>
                </a:solidFill>
                <a:latin typeface="Times New Roman" panose="02020603050405020304" pitchFamily="18" charset="0"/>
              </a:rPr>
              <a:t>of array is in $9</a:t>
            </a:r>
          </a:p>
        </p:txBody>
      </p:sp>
      <p:sp>
        <p:nvSpPr>
          <p:cNvPr id="233476" name="Text Box 4"/>
          <p:cNvSpPr txBox="1">
            <a:spLocks noChangeArrowheads="1"/>
          </p:cNvSpPr>
          <p:nvPr/>
        </p:nvSpPr>
        <p:spPr bwMode="auto">
          <a:xfrm>
            <a:off x="452438" y="2684463"/>
            <a:ext cx="5529262"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2400">
                <a:solidFill>
                  <a:srgbClr val="388A36"/>
                </a:solidFill>
                <a:latin typeface="Times New Roman" panose="02020603050405020304" pitchFamily="18" charset="0"/>
              </a:rPr>
              <a:t>            add $7, $0, $0          	; i=0          </a:t>
            </a:r>
          </a:p>
          <a:p>
            <a:r>
              <a:rPr lang="en-US" altLang="zh-CN" sz="2400">
                <a:solidFill>
                  <a:srgbClr val="388A36"/>
                </a:solidFill>
                <a:latin typeface="Times New Roman" panose="02020603050405020304" pitchFamily="18" charset="0"/>
              </a:rPr>
              <a:t>Loop:	add $10, $7, $9	; $10=&amp;A[i]</a:t>
            </a:r>
            <a:endParaRPr lang="zh-CN" altLang="en-US" sz="2400">
              <a:solidFill>
                <a:srgbClr val="388A36"/>
              </a:solidFill>
              <a:latin typeface="Times New Roman" panose="02020603050405020304" pitchFamily="18" charset="0"/>
            </a:endParaRPr>
          </a:p>
          <a:p>
            <a:r>
              <a:rPr lang="en-US" altLang="zh-CN" sz="2400">
                <a:solidFill>
                  <a:srgbClr val="388A36"/>
                </a:solidFill>
                <a:latin typeface="Times New Roman" panose="02020603050405020304" pitchFamily="18" charset="0"/>
              </a:rPr>
              <a:t>	lw    $6, </a:t>
            </a:r>
            <a:r>
              <a:rPr lang="en-US" altLang="zh-CN" sz="2400">
                <a:solidFill>
                  <a:schemeClr val="accent1"/>
                </a:solidFill>
                <a:latin typeface="Times New Roman" panose="02020603050405020304" pitchFamily="18" charset="0"/>
              </a:rPr>
              <a:t>0($10)</a:t>
            </a:r>
            <a:r>
              <a:rPr lang="en-US" altLang="zh-CN" sz="2400">
                <a:solidFill>
                  <a:srgbClr val="388A36"/>
                </a:solidFill>
                <a:latin typeface="Times New Roman" panose="02020603050405020304" pitchFamily="18" charset="0"/>
              </a:rPr>
              <a:t>	; $6=A[i]</a:t>
            </a:r>
          </a:p>
          <a:p>
            <a:r>
              <a:rPr lang="en-US" altLang="zh-CN" sz="2400">
                <a:solidFill>
                  <a:srgbClr val="388A36"/>
                </a:solidFill>
                <a:latin typeface="Times New Roman" panose="02020603050405020304" pitchFamily="18" charset="0"/>
              </a:rPr>
              <a:t>	add $8, $8, $6	           	; g= g+A[i]</a:t>
            </a:r>
          </a:p>
          <a:p>
            <a:r>
              <a:rPr lang="en-US" altLang="zh-CN" sz="2400">
                <a:solidFill>
                  <a:srgbClr val="388A36"/>
                </a:solidFill>
                <a:latin typeface="Times New Roman" panose="02020603050405020304" pitchFamily="18" charset="0"/>
              </a:rPr>
              <a:t>	addi $7, $7, 4		; i=i+1</a:t>
            </a:r>
          </a:p>
          <a:p>
            <a:r>
              <a:rPr lang="en-US" altLang="zh-CN" sz="2400">
                <a:solidFill>
                  <a:srgbClr val="388A36"/>
                </a:solidFill>
                <a:latin typeface="Times New Roman" panose="02020603050405020304" pitchFamily="18" charset="0"/>
              </a:rPr>
              <a:t>	bne  $7, $2, Loop</a:t>
            </a:r>
          </a:p>
          <a:p>
            <a:endParaRPr lang="zh-CN" altLang="en-US" sz="2400">
              <a:solidFill>
                <a:srgbClr val="388A36"/>
              </a:solidFill>
              <a:latin typeface="Times New Roman" panose="02020603050405020304" pitchFamily="18" charset="0"/>
            </a:endParaRPr>
          </a:p>
        </p:txBody>
      </p:sp>
      <p:grpSp>
        <p:nvGrpSpPr>
          <p:cNvPr id="2" name="Group 13"/>
          <p:cNvGrpSpPr>
            <a:grpSpLocks/>
          </p:cNvGrpSpPr>
          <p:nvPr/>
        </p:nvGrpSpPr>
        <p:grpSpPr bwMode="auto">
          <a:xfrm>
            <a:off x="746125" y="4638675"/>
            <a:ext cx="5907088" cy="1520825"/>
            <a:chOff x="609" y="3208"/>
            <a:chExt cx="3721" cy="654"/>
          </a:xfrm>
        </p:grpSpPr>
        <p:grpSp>
          <p:nvGrpSpPr>
            <p:cNvPr id="24590" name="Group 11"/>
            <p:cNvGrpSpPr>
              <a:grpSpLocks/>
            </p:cNvGrpSpPr>
            <p:nvPr/>
          </p:nvGrpSpPr>
          <p:grpSpPr bwMode="auto">
            <a:xfrm>
              <a:off x="609" y="3282"/>
              <a:ext cx="3721" cy="580"/>
              <a:chOff x="1106" y="3273"/>
              <a:chExt cx="2697" cy="580"/>
            </a:xfrm>
          </p:grpSpPr>
          <p:sp>
            <p:nvSpPr>
              <p:cNvPr id="24592" name="Text Box 7"/>
              <p:cNvSpPr txBox="1">
                <a:spLocks noChangeArrowheads="1"/>
              </p:cNvSpPr>
              <p:nvPr/>
            </p:nvSpPr>
            <p:spPr bwMode="auto">
              <a:xfrm>
                <a:off x="1106" y="3564"/>
                <a:ext cx="2697" cy="28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a:ea typeface="黑体" panose="02010609060101010101" pitchFamily="49" charset="-122"/>
                  </a:rPr>
                  <a:t>编译器和汇编语言程序员不必计算分支指令的地址，而只要用标号即可！汇编器完成地址计算</a:t>
                </a:r>
              </a:p>
            </p:txBody>
          </p:sp>
          <p:sp>
            <p:nvSpPr>
              <p:cNvPr id="24593" name="Line 9"/>
              <p:cNvSpPr>
                <a:spLocks noChangeShapeType="1"/>
              </p:cNvSpPr>
              <p:nvPr/>
            </p:nvSpPr>
            <p:spPr bwMode="auto">
              <a:xfrm flipH="1" flipV="1">
                <a:off x="2871" y="3282"/>
                <a:ext cx="165" cy="255"/>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lIns="63500" tIns="25400" rIns="63500" bIns="25400">
                <a:spAutoFit/>
              </a:bodyPr>
              <a:lstStyle/>
              <a:p>
                <a:endParaRPr lang="zh-CN" altLang="en-US"/>
              </a:p>
            </p:txBody>
          </p:sp>
          <p:sp>
            <p:nvSpPr>
              <p:cNvPr id="24594" name="Line 10"/>
              <p:cNvSpPr>
                <a:spLocks noChangeShapeType="1"/>
              </p:cNvSpPr>
              <p:nvPr/>
            </p:nvSpPr>
            <p:spPr bwMode="auto">
              <a:xfrm flipH="1">
                <a:off x="2496" y="3273"/>
                <a:ext cx="385" cy="9"/>
              </a:xfrm>
              <a:prstGeom prst="line">
                <a:avLst/>
              </a:prstGeom>
              <a:noFill/>
              <a:ln w="38100">
                <a:solidFill>
                  <a:srgbClr val="A50021"/>
                </a:solidFill>
                <a:round/>
                <a:headEnd/>
                <a:tailEnd type="arrow" w="med" len="med"/>
              </a:ln>
              <a:extLst>
                <a:ext uri="{909E8E84-426E-40DD-AFC4-6F175D3DCCD1}">
                  <a14:hiddenFill xmlns:a14="http://schemas.microsoft.com/office/drawing/2010/main">
                    <a:noFill/>
                  </a14:hiddenFill>
                </a:ext>
              </a:extLst>
            </p:spPr>
            <p:txBody>
              <a:bodyPr lIns="63500" tIns="25400" rIns="63500" bIns="25400">
                <a:spAutoFit/>
              </a:bodyPr>
              <a:lstStyle/>
              <a:p>
                <a:endParaRPr lang="zh-CN" altLang="en-US"/>
              </a:p>
            </p:txBody>
          </p:sp>
        </p:grpSp>
        <p:sp>
          <p:nvSpPr>
            <p:cNvPr id="24591" name="Oval 12"/>
            <p:cNvSpPr>
              <a:spLocks noChangeArrowheads="1"/>
            </p:cNvSpPr>
            <p:nvPr/>
          </p:nvSpPr>
          <p:spPr bwMode="auto">
            <a:xfrm>
              <a:off x="1975" y="3208"/>
              <a:ext cx="558" cy="109"/>
            </a:xfrm>
            <a:prstGeom prst="ellipse">
              <a:avLst/>
            </a:prstGeom>
            <a:noFill/>
            <a:ln w="28575">
              <a:solidFill>
                <a:srgbClr val="A50021"/>
              </a:solidFill>
              <a:round/>
              <a:headEnd/>
              <a:tailEnd/>
            </a:ln>
            <a:extLst>
              <a:ext uri="{909E8E84-426E-40DD-AFC4-6F175D3DCCD1}">
                <a14:hiddenFill xmlns:a14="http://schemas.microsoft.com/office/drawing/2010/main">
                  <a:solidFill>
                    <a:srgbClr val="FFFFFF"/>
                  </a:solidFill>
                </a14:hiddenFill>
              </a:ext>
            </a:extLst>
          </p:spPr>
          <p:txBody>
            <a:bodyPr lIns="63500" tIns="25400" rIns="63500" bIns="25400" anchor="ct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grpSp>
      <p:sp>
        <p:nvSpPr>
          <p:cNvPr id="24582" name="Text Box 14"/>
          <p:cNvSpPr txBox="1">
            <a:spLocks noChangeArrowheads="1"/>
          </p:cNvSpPr>
          <p:nvPr/>
        </p:nvSpPr>
        <p:spPr bwMode="auto">
          <a:xfrm>
            <a:off x="5619750" y="649288"/>
            <a:ext cx="3036888"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400" b="0">
                <a:ea typeface="黑体" panose="02010609060101010101" pitchFamily="49" charset="-122"/>
              </a:rPr>
              <a:t>数组元素为</a:t>
            </a:r>
            <a:r>
              <a:rPr lang="en-US" altLang="zh-CN" sz="2400" b="0">
                <a:ea typeface="黑体" panose="02010609060101010101" pitchFamily="49" charset="-122"/>
              </a:rPr>
              <a:t>int</a:t>
            </a:r>
            <a:r>
              <a:rPr lang="zh-CN" altLang="en-US" sz="2400" b="0">
                <a:ea typeface="黑体" panose="02010609060101010101" pitchFamily="49" charset="-122"/>
              </a:rPr>
              <a:t>类型，即 </a:t>
            </a:r>
            <a:r>
              <a:rPr lang="en-US" altLang="zh-CN" sz="2400" b="0">
                <a:ea typeface="黑体" panose="02010609060101010101" pitchFamily="49" charset="-122"/>
              </a:rPr>
              <a:t>sizeof(int)=4</a:t>
            </a:r>
            <a:r>
              <a:rPr lang="zh-CN" altLang="en-US" sz="2400" b="0">
                <a:ea typeface="黑体" panose="02010609060101010101" pitchFamily="49" charset="-122"/>
              </a:rPr>
              <a:t>。</a:t>
            </a:r>
          </a:p>
        </p:txBody>
      </p:sp>
      <p:sp>
        <p:nvSpPr>
          <p:cNvPr id="376859" name="Text Box 27"/>
          <p:cNvSpPr txBox="1">
            <a:spLocks noChangeArrowheads="1"/>
          </p:cNvSpPr>
          <p:nvPr/>
        </p:nvSpPr>
        <p:spPr bwMode="auto">
          <a:xfrm>
            <a:off x="7343775" y="6240463"/>
            <a:ext cx="1611313"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000">
                <a:hlinkClick r:id="rId2" action="ppaction://hlinksldjump"/>
              </a:rPr>
              <a:t>BACK</a:t>
            </a:r>
            <a:endParaRPr lang="zh-CN" altLang="en-US" sz="2000"/>
          </a:p>
        </p:txBody>
      </p:sp>
      <p:grpSp>
        <p:nvGrpSpPr>
          <p:cNvPr id="131090" name="Group 18"/>
          <p:cNvGrpSpPr>
            <a:grpSpLocks/>
          </p:cNvGrpSpPr>
          <p:nvPr/>
        </p:nvGrpSpPr>
        <p:grpSpPr bwMode="auto">
          <a:xfrm>
            <a:off x="3243263" y="4421188"/>
            <a:ext cx="5237162" cy="660400"/>
            <a:chOff x="2304" y="3028"/>
            <a:chExt cx="3299" cy="381"/>
          </a:xfrm>
        </p:grpSpPr>
        <p:sp>
          <p:nvSpPr>
            <p:cNvPr id="24588" name="Text Box 15"/>
            <p:cNvSpPr txBox="1">
              <a:spLocks noChangeArrowheads="1"/>
            </p:cNvSpPr>
            <p:nvPr/>
          </p:nvSpPr>
          <p:spPr bwMode="auto">
            <a:xfrm>
              <a:off x="3643" y="3028"/>
              <a:ext cx="1960"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000">
                  <a:ea typeface="黑体" panose="02010609060101010101" pitchFamily="49" charset="-122"/>
                </a:rPr>
                <a:t>MIPS</a:t>
              </a:r>
              <a:r>
                <a:rPr lang="zh-CN" altLang="en-US" sz="2000">
                  <a:ea typeface="黑体" panose="02010609060101010101" pitchFamily="49" charset="-122"/>
                </a:rPr>
                <a:t>不支持自动变址，需用专门指令进行下标增量</a:t>
              </a:r>
            </a:p>
          </p:txBody>
        </p:sp>
        <p:sp>
          <p:nvSpPr>
            <p:cNvPr id="24589" name="Line 17"/>
            <p:cNvSpPr>
              <a:spLocks noChangeShapeType="1"/>
            </p:cNvSpPr>
            <p:nvPr/>
          </p:nvSpPr>
          <p:spPr bwMode="auto">
            <a:xfrm flipH="1" flipV="1">
              <a:off x="2304" y="3066"/>
              <a:ext cx="1356" cy="7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endParaRPr lang="zh-CN" altLang="en-US"/>
            </a:p>
          </p:txBody>
        </p:sp>
      </p:grpSp>
      <p:grpSp>
        <p:nvGrpSpPr>
          <p:cNvPr id="131091" name="Group 19"/>
          <p:cNvGrpSpPr>
            <a:grpSpLocks/>
          </p:cNvGrpSpPr>
          <p:nvPr/>
        </p:nvGrpSpPr>
        <p:grpSpPr bwMode="auto">
          <a:xfrm>
            <a:off x="3421063" y="3635375"/>
            <a:ext cx="5722937" cy="660400"/>
            <a:chOff x="2304" y="3028"/>
            <a:chExt cx="3299" cy="381"/>
          </a:xfrm>
        </p:grpSpPr>
        <p:sp>
          <p:nvSpPr>
            <p:cNvPr id="24586" name="Text Box 15"/>
            <p:cNvSpPr txBox="1">
              <a:spLocks noChangeArrowheads="1"/>
            </p:cNvSpPr>
            <p:nvPr/>
          </p:nvSpPr>
          <p:spPr bwMode="auto">
            <a:xfrm>
              <a:off x="3643" y="3028"/>
              <a:ext cx="1960"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000">
                  <a:ea typeface="黑体" panose="02010609060101010101" pitchFamily="49" charset="-122"/>
                </a:rPr>
                <a:t> MIPS</a:t>
              </a:r>
              <a:r>
                <a:rPr lang="zh-CN" altLang="en-US" sz="2000">
                  <a:ea typeface="黑体" panose="02010609060101010101" pitchFamily="49" charset="-122"/>
                </a:rPr>
                <a:t>不区分变址还是基址     统一为偏移寻址方式</a:t>
              </a:r>
            </a:p>
          </p:txBody>
        </p:sp>
        <p:sp>
          <p:nvSpPr>
            <p:cNvPr id="24587" name="Line 21"/>
            <p:cNvSpPr>
              <a:spLocks noChangeShapeType="1"/>
            </p:cNvSpPr>
            <p:nvPr/>
          </p:nvSpPr>
          <p:spPr bwMode="auto">
            <a:xfrm flipH="1" flipV="1">
              <a:off x="2304" y="3066"/>
              <a:ext cx="1356" cy="7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endParaRPr lang="zh-CN" altLang="en-US"/>
            </a:p>
          </p:txBody>
        </p:sp>
      </p:grpSp>
      <p:sp>
        <p:nvSpPr>
          <p:cNvPr id="3" name="灯片编号占位符 2"/>
          <p:cNvSpPr>
            <a:spLocks noGrp="1"/>
          </p:cNvSpPr>
          <p:nvPr>
            <p:ph type="sldNum" sz="quarter" idx="4"/>
          </p:nvPr>
        </p:nvSpPr>
        <p:spPr/>
        <p:txBody>
          <a:bodyPr/>
          <a:lstStyle/>
          <a:p>
            <a:fld id="{395DEAD1-49DF-46A7-BC72-EE85A9CC6BAA}" type="slidenum">
              <a:rPr lang="zh-CN" altLang="en-US" smtClean="0"/>
              <a:pPr/>
              <a:t>19</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3476"/>
                                        </p:tgtEl>
                                        <p:attrNameLst>
                                          <p:attrName>style.visibility</p:attrName>
                                        </p:attrNameLst>
                                      </p:cBhvr>
                                      <p:to>
                                        <p:strVal val="visible"/>
                                      </p:to>
                                    </p:set>
                                    <p:animEffect transition="in" filter="blinds(horizontal)">
                                      <p:cBhvr>
                                        <p:cTn id="7" dur="500"/>
                                        <p:tgtEl>
                                          <p:spTgt spid="2334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31091"/>
                                        </p:tgtEl>
                                        <p:attrNameLst>
                                          <p:attrName>style.visibility</p:attrName>
                                        </p:attrNameLst>
                                      </p:cBhvr>
                                      <p:to>
                                        <p:strVal val="visible"/>
                                      </p:to>
                                    </p:set>
                                    <p:animEffect transition="in" filter="blinds(horizontal)">
                                      <p:cBhvr>
                                        <p:cTn id="12" dur="500"/>
                                        <p:tgtEl>
                                          <p:spTgt spid="13109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31090"/>
                                        </p:tgtEl>
                                        <p:attrNameLst>
                                          <p:attrName>style.visibility</p:attrName>
                                        </p:attrNameLst>
                                      </p:cBhvr>
                                      <p:to>
                                        <p:strVal val="visible"/>
                                      </p:to>
                                    </p:set>
                                    <p:animEffect transition="in" filter="blinds(horizontal)">
                                      <p:cBhvr>
                                        <p:cTn id="17" dur="500"/>
                                        <p:tgtEl>
                                          <p:spTgt spid="13109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76859"/>
                                        </p:tgtEl>
                                        <p:attrNameLst>
                                          <p:attrName>style.visibility</p:attrName>
                                        </p:attrNameLst>
                                      </p:cBhvr>
                                      <p:to>
                                        <p:strVal val="visible"/>
                                      </p:to>
                                    </p:set>
                                    <p:animEffect transition="in" filter="blinds(horizontal)">
                                      <p:cBhvr>
                                        <p:cTn id="27" dur="500"/>
                                        <p:tgtEl>
                                          <p:spTgt spid="3768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76" grpId="0"/>
      <p:bldP spid="37685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711200" y="122238"/>
            <a:ext cx="7686675" cy="396875"/>
          </a:xfrm>
        </p:spPr>
        <p:txBody>
          <a:bodyPr/>
          <a:lstStyle/>
          <a:p>
            <a:pPr algn="ctr"/>
            <a:r>
              <a:rPr lang="zh-CN" altLang="en-US" sz="2600" smtClean="0">
                <a:latin typeface="黑体" panose="02010609060101010101" pitchFamily="49" charset="-122"/>
                <a:ea typeface="黑体" panose="02010609060101010101" pitchFamily="49" charset="-122"/>
              </a:rPr>
              <a:t>第一讲 指令系统设计</a:t>
            </a:r>
          </a:p>
        </p:txBody>
      </p:sp>
      <p:sp>
        <p:nvSpPr>
          <p:cNvPr id="4099" name="Rectangle 3"/>
          <p:cNvSpPr>
            <a:spLocks noGrp="1" noChangeArrowheads="1"/>
          </p:cNvSpPr>
          <p:nvPr>
            <p:ph type="body" idx="1"/>
          </p:nvPr>
        </p:nvSpPr>
        <p:spPr>
          <a:xfrm>
            <a:off x="371475" y="1000125"/>
            <a:ext cx="8502650" cy="5553075"/>
          </a:xfrm>
        </p:spPr>
        <p:txBody>
          <a:bodyPr/>
          <a:lstStyle/>
          <a:p>
            <a:pPr>
              <a:lnSpc>
                <a:spcPct val="105000"/>
              </a:lnSpc>
            </a:pPr>
            <a:r>
              <a:rPr lang="zh-CN" altLang="en-US" sz="2400" smtClean="0">
                <a:latin typeface="Arial" panose="020B0604020202020204" pitchFamily="34" charset="0"/>
                <a:ea typeface="黑体" panose="02010609060101010101" pitchFamily="49" charset="-122"/>
              </a:rPr>
              <a:t>指令系统设计的基本原则</a:t>
            </a:r>
          </a:p>
          <a:p>
            <a:pPr>
              <a:lnSpc>
                <a:spcPct val="105000"/>
              </a:lnSpc>
            </a:pPr>
            <a:r>
              <a:rPr lang="zh-CN" altLang="en-US" sz="2400" smtClean="0">
                <a:latin typeface="Arial" panose="020B0604020202020204" pitchFamily="34" charset="0"/>
                <a:ea typeface="黑体" panose="02010609060101010101" pitchFamily="49" charset="-122"/>
              </a:rPr>
              <a:t>指令类型和格式</a:t>
            </a:r>
          </a:p>
          <a:p>
            <a:pPr>
              <a:lnSpc>
                <a:spcPct val="105000"/>
              </a:lnSpc>
            </a:pPr>
            <a:r>
              <a:rPr lang="zh-CN" altLang="en-US" sz="2400" smtClean="0">
                <a:latin typeface="Arial" panose="020B0604020202020204" pitchFamily="34" charset="0"/>
                <a:ea typeface="黑体" panose="02010609060101010101" pitchFamily="49" charset="-122"/>
              </a:rPr>
              <a:t>数据类型</a:t>
            </a:r>
          </a:p>
          <a:p>
            <a:pPr lvl="1">
              <a:lnSpc>
                <a:spcPct val="105000"/>
              </a:lnSpc>
            </a:pPr>
            <a:r>
              <a:rPr lang="zh-CN" altLang="en-US" sz="2400" smtClean="0">
                <a:latin typeface="Arial" panose="020B0604020202020204" pitchFamily="34" charset="0"/>
                <a:ea typeface="黑体" panose="02010609060101010101" pitchFamily="49" charset="-122"/>
              </a:rPr>
              <a:t>寄存器组织、存储器组织</a:t>
            </a:r>
          </a:p>
          <a:p>
            <a:pPr>
              <a:lnSpc>
                <a:spcPct val="105000"/>
              </a:lnSpc>
            </a:pPr>
            <a:r>
              <a:rPr lang="zh-CN" altLang="en-US" sz="2400" smtClean="0">
                <a:latin typeface="Arial" panose="020B0604020202020204" pitchFamily="34" charset="0"/>
                <a:ea typeface="黑体" panose="02010609060101010101" pitchFamily="49" charset="-122"/>
              </a:rPr>
              <a:t>操作数的寻址方式</a:t>
            </a:r>
          </a:p>
          <a:p>
            <a:pPr lvl="1">
              <a:lnSpc>
                <a:spcPct val="105000"/>
              </a:lnSpc>
            </a:pPr>
            <a:r>
              <a:rPr lang="zh-CN" altLang="en-US" sz="2400" smtClean="0">
                <a:latin typeface="Arial" panose="020B0604020202020204" pitchFamily="34" charset="0"/>
                <a:ea typeface="黑体" panose="02010609060101010101" pitchFamily="49" charset="-122"/>
              </a:rPr>
              <a:t>立即 </a:t>
            </a:r>
            <a:r>
              <a:rPr lang="en-US" altLang="zh-CN" sz="2400" smtClean="0">
                <a:latin typeface="Arial" panose="020B0604020202020204" pitchFamily="34" charset="0"/>
                <a:ea typeface="黑体" panose="02010609060101010101" pitchFamily="49" charset="-122"/>
              </a:rPr>
              <a:t>/ </a:t>
            </a:r>
            <a:r>
              <a:rPr lang="zh-CN" altLang="en-US" sz="2400" smtClean="0">
                <a:latin typeface="Arial" panose="020B0604020202020204" pitchFamily="34" charset="0"/>
                <a:ea typeface="黑体" panose="02010609060101010101" pitchFamily="49" charset="-122"/>
              </a:rPr>
              <a:t>寄存器 </a:t>
            </a:r>
            <a:r>
              <a:rPr lang="en-US" altLang="zh-CN" sz="2400" smtClean="0">
                <a:latin typeface="Arial" panose="020B0604020202020204" pitchFamily="34" charset="0"/>
                <a:ea typeface="黑体" panose="02010609060101010101" pitchFamily="49" charset="-122"/>
              </a:rPr>
              <a:t>/ </a:t>
            </a:r>
            <a:r>
              <a:rPr lang="zh-CN" altLang="en-US" sz="2400" smtClean="0">
                <a:latin typeface="Arial" panose="020B0604020202020204" pitchFamily="34" charset="0"/>
                <a:ea typeface="黑体" panose="02010609060101010101" pitchFamily="49" charset="-122"/>
              </a:rPr>
              <a:t>寄存器间接 </a:t>
            </a:r>
            <a:r>
              <a:rPr lang="en-US" altLang="zh-CN" sz="2400" smtClean="0">
                <a:latin typeface="Arial" panose="020B0604020202020204" pitchFamily="34" charset="0"/>
                <a:ea typeface="黑体" panose="02010609060101010101" pitchFamily="49" charset="-122"/>
              </a:rPr>
              <a:t>/ </a:t>
            </a:r>
            <a:r>
              <a:rPr lang="zh-CN" altLang="en-US" sz="2400" smtClean="0">
                <a:latin typeface="Arial" panose="020B0604020202020204" pitchFamily="34" charset="0"/>
                <a:ea typeface="黑体" panose="02010609060101010101" pitchFamily="49" charset="-122"/>
              </a:rPr>
              <a:t>直接 </a:t>
            </a:r>
            <a:r>
              <a:rPr lang="en-US" altLang="zh-CN" sz="2400" smtClean="0">
                <a:latin typeface="Arial" panose="020B0604020202020204" pitchFamily="34" charset="0"/>
                <a:ea typeface="黑体" panose="02010609060101010101" pitchFamily="49" charset="-122"/>
              </a:rPr>
              <a:t>/ </a:t>
            </a:r>
            <a:r>
              <a:rPr lang="zh-CN" altLang="en-US" sz="2400" smtClean="0">
                <a:latin typeface="Arial" panose="020B0604020202020204" pitchFamily="34" charset="0"/>
                <a:ea typeface="黑体" panose="02010609060101010101" pitchFamily="49" charset="-122"/>
              </a:rPr>
              <a:t>间接 </a:t>
            </a:r>
            <a:r>
              <a:rPr lang="en-US" altLang="zh-CN" sz="2400" smtClean="0">
                <a:latin typeface="Arial" panose="020B0604020202020204" pitchFamily="34" charset="0"/>
                <a:ea typeface="黑体" panose="02010609060101010101" pitchFamily="49" charset="-122"/>
              </a:rPr>
              <a:t>/ </a:t>
            </a:r>
            <a:r>
              <a:rPr lang="zh-CN" altLang="en-US" sz="2400" smtClean="0">
                <a:latin typeface="Arial" panose="020B0604020202020204" pitchFamily="34" charset="0"/>
                <a:ea typeface="黑体" panose="02010609060101010101" pitchFamily="49" charset="-122"/>
              </a:rPr>
              <a:t>堆栈 </a:t>
            </a:r>
            <a:r>
              <a:rPr lang="en-US" altLang="zh-CN" sz="2400" smtClean="0">
                <a:latin typeface="Arial" panose="020B0604020202020204" pitchFamily="34" charset="0"/>
                <a:ea typeface="黑体" panose="02010609060101010101" pitchFamily="49" charset="-122"/>
              </a:rPr>
              <a:t>/ </a:t>
            </a:r>
            <a:r>
              <a:rPr lang="zh-CN" altLang="en-US" sz="2400" smtClean="0">
                <a:latin typeface="Arial" panose="020B0604020202020204" pitchFamily="34" charset="0"/>
                <a:ea typeface="黑体" panose="02010609060101010101" pitchFamily="49" charset="-122"/>
              </a:rPr>
              <a:t>偏移</a:t>
            </a:r>
          </a:p>
          <a:p>
            <a:pPr>
              <a:lnSpc>
                <a:spcPct val="105000"/>
              </a:lnSpc>
            </a:pPr>
            <a:r>
              <a:rPr lang="zh-CN" altLang="en-US" sz="2400" smtClean="0">
                <a:latin typeface="Arial" panose="020B0604020202020204" pitchFamily="34" charset="0"/>
                <a:ea typeface="黑体" panose="02010609060101010101" pitchFamily="49" charset="-122"/>
              </a:rPr>
              <a:t>操作码的编码</a:t>
            </a:r>
          </a:p>
          <a:p>
            <a:pPr lvl="1">
              <a:lnSpc>
                <a:spcPct val="105000"/>
              </a:lnSpc>
            </a:pPr>
            <a:r>
              <a:rPr lang="zh-CN" altLang="en-US" sz="2400" smtClean="0">
                <a:latin typeface="Arial" panose="020B0604020202020204" pitchFamily="34" charset="0"/>
                <a:ea typeface="黑体" panose="02010609060101010101" pitchFamily="49" charset="-122"/>
              </a:rPr>
              <a:t>定长编码法、变长扩展编码法</a:t>
            </a:r>
          </a:p>
          <a:p>
            <a:pPr>
              <a:lnSpc>
                <a:spcPct val="105000"/>
              </a:lnSpc>
            </a:pPr>
            <a:r>
              <a:rPr lang="zh-CN" altLang="en-US" sz="2400" smtClean="0">
                <a:latin typeface="Arial" panose="020B0604020202020204" pitchFamily="34" charset="0"/>
                <a:ea typeface="黑体" panose="02010609060101010101" pitchFamily="49" charset="-122"/>
              </a:rPr>
              <a:t>条件码和标志寄存器</a:t>
            </a:r>
          </a:p>
          <a:p>
            <a:pPr>
              <a:lnSpc>
                <a:spcPct val="105000"/>
              </a:lnSpc>
            </a:pPr>
            <a:r>
              <a:rPr lang="zh-CN" altLang="en-US" sz="2400" smtClean="0">
                <a:latin typeface="Arial" panose="020B0604020202020204" pitchFamily="34" charset="0"/>
                <a:ea typeface="黑体" panose="02010609060101010101" pitchFamily="49" charset="-122"/>
              </a:rPr>
              <a:t>指令设计风格 </a:t>
            </a:r>
          </a:p>
          <a:p>
            <a:pPr>
              <a:lnSpc>
                <a:spcPct val="105000"/>
              </a:lnSpc>
            </a:pPr>
            <a:r>
              <a:rPr lang="zh-CN" altLang="en-US" sz="2400" smtClean="0">
                <a:latin typeface="Arial" panose="020B0604020202020204" pitchFamily="34" charset="0"/>
                <a:ea typeface="黑体" panose="02010609060101010101" pitchFamily="49" charset="-122"/>
              </a:rPr>
              <a:t>指令系统举例</a:t>
            </a:r>
          </a:p>
        </p:txBody>
      </p:sp>
      <p:sp>
        <p:nvSpPr>
          <p:cNvPr id="4100" name="Text Box 4"/>
          <p:cNvSpPr txBox="1">
            <a:spLocks noChangeArrowheads="1"/>
          </p:cNvSpPr>
          <p:nvPr/>
        </p:nvSpPr>
        <p:spPr bwMode="auto">
          <a:xfrm>
            <a:off x="3486150" y="596900"/>
            <a:ext cx="227965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800">
                <a:solidFill>
                  <a:schemeClr val="accent1"/>
                </a:solidFill>
              </a:rPr>
              <a:t>主  要  内  容</a:t>
            </a:r>
          </a:p>
        </p:txBody>
      </p:sp>
      <p:sp>
        <p:nvSpPr>
          <p:cNvPr id="2" name="灯片编号占位符 1"/>
          <p:cNvSpPr>
            <a:spLocks noGrp="1"/>
          </p:cNvSpPr>
          <p:nvPr>
            <p:ph type="sldNum" sz="quarter" idx="4"/>
          </p:nvPr>
        </p:nvSpPr>
        <p:spPr/>
        <p:txBody>
          <a:bodyPr/>
          <a:lstStyle/>
          <a:p>
            <a:fld id="{395DEAD1-49DF-46A7-BC72-EE85A9CC6BAA}" type="slidenum">
              <a:rPr lang="zh-CN" altLang="en-US" smtClean="0"/>
              <a:pPr/>
              <a:t>2</a:t>
            </a:fld>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711200" y="114300"/>
            <a:ext cx="4492625" cy="372603"/>
          </a:xfrm>
          <a:noFill/>
        </p:spPr>
        <p:txBody>
          <a:bodyPr/>
          <a:lstStyle/>
          <a:p>
            <a:r>
              <a:rPr lang="zh-CN" altLang="en-US" dirty="0" smtClean="0">
                <a:ea typeface="宋体" panose="02010600030101010101" pitchFamily="2" charset="-122"/>
              </a:rPr>
              <a:t>操作码编码方式</a:t>
            </a:r>
            <a:endParaRPr lang="en-US" altLang="zh-CN" dirty="0" smtClean="0">
              <a:ea typeface="宋体" panose="02010600030101010101" pitchFamily="2" charset="-122"/>
            </a:endParaRPr>
          </a:p>
        </p:txBody>
      </p:sp>
      <p:sp>
        <p:nvSpPr>
          <p:cNvPr id="385027" name="Rectangle 3"/>
          <p:cNvSpPr>
            <a:spLocks noChangeArrowheads="1"/>
          </p:cNvSpPr>
          <p:nvPr/>
        </p:nvSpPr>
        <p:spPr bwMode="auto">
          <a:xfrm>
            <a:off x="450850" y="693738"/>
            <a:ext cx="7854950" cy="3201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35000"/>
              </a:spcBef>
              <a:buSzPct val="60000"/>
              <a:buFont typeface="Wingdings" panose="05000000000000000000" pitchFamily="2" charset="2"/>
              <a:buChar char="u"/>
            </a:pPr>
            <a:r>
              <a:rPr lang="zh-CN" altLang="en-US" sz="2400" dirty="0">
                <a:solidFill>
                  <a:schemeClr val="tx1"/>
                </a:solidFill>
              </a:rPr>
              <a:t> </a:t>
            </a:r>
            <a:r>
              <a:rPr lang="zh-CN" altLang="en-US" sz="2200" dirty="0">
                <a:solidFill>
                  <a:schemeClr val="tx1"/>
                </a:solidFill>
                <a:ea typeface="黑体" panose="02010609060101010101" pitchFamily="49" charset="-122"/>
              </a:rPr>
              <a:t>操作码的编码有两种方式</a:t>
            </a:r>
            <a:endParaRPr lang="en-US" altLang="zh-CN" sz="2200" dirty="0">
              <a:solidFill>
                <a:schemeClr val="tx1"/>
              </a:solidFill>
              <a:ea typeface="黑体" panose="02010609060101010101" pitchFamily="49" charset="-122"/>
            </a:endParaRPr>
          </a:p>
          <a:p>
            <a:pPr>
              <a:spcBef>
                <a:spcPct val="35000"/>
              </a:spcBef>
            </a:pPr>
            <a:r>
              <a:rPr lang="en-US" altLang="zh-CN" sz="2200" dirty="0">
                <a:ea typeface="黑体" panose="02010609060101010101" pitchFamily="49" charset="-122"/>
              </a:rPr>
              <a:t>   </a:t>
            </a:r>
            <a:r>
              <a:rPr lang="en-US" altLang="zh-CN" sz="2200" b="0" dirty="0">
                <a:ea typeface="黑体" panose="02010609060101010101" pitchFamily="49" charset="-122"/>
              </a:rPr>
              <a:t>- </a:t>
            </a:r>
            <a:r>
              <a:rPr lang="en-US" altLang="zh-CN" sz="2200" dirty="0">
                <a:ea typeface="黑体" panose="02010609060101010101" pitchFamily="49" charset="-122"/>
              </a:rPr>
              <a:t>Fixed Length Opcodes </a:t>
            </a:r>
            <a:r>
              <a:rPr lang="en-US" altLang="zh-CN" sz="2200" dirty="0">
                <a:solidFill>
                  <a:schemeClr val="accent1"/>
                </a:solidFill>
                <a:ea typeface="黑体" panose="02010609060101010101" pitchFamily="49" charset="-122"/>
              </a:rPr>
              <a:t>(</a:t>
            </a:r>
            <a:r>
              <a:rPr lang="zh-CN" altLang="en-US" sz="2200" dirty="0">
                <a:solidFill>
                  <a:schemeClr val="accent1"/>
                </a:solidFill>
                <a:ea typeface="黑体" panose="02010609060101010101" pitchFamily="49" charset="-122"/>
              </a:rPr>
              <a:t>定长操作码法</a:t>
            </a:r>
            <a:r>
              <a:rPr lang="en-US" altLang="zh-CN" sz="2200" dirty="0">
                <a:solidFill>
                  <a:schemeClr val="accent1"/>
                </a:solidFill>
                <a:ea typeface="黑体" panose="02010609060101010101" pitchFamily="49" charset="-122"/>
              </a:rPr>
              <a:t>)</a:t>
            </a:r>
          </a:p>
          <a:p>
            <a:pPr>
              <a:spcBef>
                <a:spcPct val="35000"/>
              </a:spcBef>
            </a:pPr>
            <a:r>
              <a:rPr lang="en-US" altLang="zh-CN" sz="2200" dirty="0">
                <a:ea typeface="黑体" panose="02010609060101010101" pitchFamily="49" charset="-122"/>
              </a:rPr>
              <a:t>   - Expanding Opcodes </a:t>
            </a:r>
            <a:r>
              <a:rPr lang="en-US" altLang="zh-CN" sz="2200" dirty="0">
                <a:solidFill>
                  <a:schemeClr val="accent1"/>
                </a:solidFill>
                <a:ea typeface="黑体" panose="02010609060101010101" pitchFamily="49" charset="-122"/>
              </a:rPr>
              <a:t>(</a:t>
            </a:r>
            <a:r>
              <a:rPr lang="zh-CN" altLang="en-US" sz="2200" dirty="0">
                <a:solidFill>
                  <a:schemeClr val="accent1"/>
                </a:solidFill>
                <a:ea typeface="黑体" panose="02010609060101010101" pitchFamily="49" charset="-122"/>
              </a:rPr>
              <a:t>扩展操作码编法</a:t>
            </a:r>
            <a:r>
              <a:rPr lang="en-US" altLang="zh-CN" sz="2200" dirty="0">
                <a:solidFill>
                  <a:schemeClr val="accent1"/>
                </a:solidFill>
                <a:ea typeface="黑体" panose="02010609060101010101" pitchFamily="49" charset="-122"/>
              </a:rPr>
              <a:t>)</a:t>
            </a:r>
            <a:endParaRPr lang="en-US" altLang="zh-CN" sz="2200" dirty="0">
              <a:ea typeface="黑体" panose="02010609060101010101" pitchFamily="49" charset="-122"/>
            </a:endParaRPr>
          </a:p>
          <a:p>
            <a:pPr>
              <a:spcBef>
                <a:spcPct val="35000"/>
              </a:spcBef>
              <a:buSzPct val="60000"/>
              <a:buFont typeface="Wingdings" panose="05000000000000000000" pitchFamily="2" charset="2"/>
              <a:buChar char="u"/>
            </a:pPr>
            <a:r>
              <a:rPr lang="en-US" altLang="zh-CN" sz="2200" dirty="0">
                <a:solidFill>
                  <a:schemeClr val="tx1"/>
                </a:solidFill>
                <a:ea typeface="黑体" panose="02010609060101010101" pitchFamily="49" charset="-122"/>
              </a:rPr>
              <a:t> </a:t>
            </a:r>
            <a:r>
              <a:rPr lang="zh-CN" altLang="en-US" sz="2200" dirty="0" smtClean="0">
                <a:solidFill>
                  <a:schemeClr val="tx1"/>
                </a:solidFill>
                <a:ea typeface="黑体" panose="02010609060101010101" pitchFamily="49" charset="-122"/>
              </a:rPr>
              <a:t>选择的依据</a:t>
            </a:r>
            <a:endParaRPr lang="en-US" altLang="zh-CN" sz="2200" dirty="0" smtClean="0">
              <a:solidFill>
                <a:schemeClr val="tx1"/>
              </a:solidFill>
              <a:ea typeface="黑体" panose="02010609060101010101" pitchFamily="49" charset="-122"/>
            </a:endParaRPr>
          </a:p>
          <a:p>
            <a:pPr lvl="1">
              <a:spcBef>
                <a:spcPct val="35000"/>
              </a:spcBef>
              <a:buFontTx/>
              <a:buChar char="•"/>
            </a:pPr>
            <a:r>
              <a:rPr lang="en-US" altLang="zh-CN" sz="2200" dirty="0" smtClean="0">
                <a:solidFill>
                  <a:srgbClr val="0033CC"/>
                </a:solidFill>
                <a:ea typeface="黑体" panose="02010609060101010101" pitchFamily="49" charset="-122"/>
              </a:rPr>
              <a:t> </a:t>
            </a:r>
            <a:r>
              <a:rPr lang="zh-CN" altLang="en-US" sz="2200" dirty="0" smtClean="0">
                <a:ea typeface="黑体" panose="02010609060101010101" pitchFamily="49" charset="-122"/>
              </a:rPr>
              <a:t>代码长度更重要时：采用变长指令字、变长操作码</a:t>
            </a:r>
          </a:p>
          <a:p>
            <a:pPr lvl="1">
              <a:spcBef>
                <a:spcPct val="35000"/>
              </a:spcBef>
              <a:buFontTx/>
              <a:buChar char="•"/>
            </a:pPr>
            <a:r>
              <a:rPr lang="zh-CN" altLang="en-US" sz="2200" dirty="0" smtClean="0">
                <a:ea typeface="黑体" panose="02010609060101010101" pitchFamily="49" charset="-122"/>
              </a:rPr>
              <a:t> </a:t>
            </a:r>
            <a:r>
              <a:rPr lang="zh-CN" altLang="en-US" sz="2200" dirty="0">
                <a:ea typeface="黑体" panose="02010609060101010101" pitchFamily="49" charset="-122"/>
              </a:rPr>
              <a:t>性能更重要时：采用定长指令字、定长操作码</a:t>
            </a:r>
          </a:p>
          <a:p>
            <a:pPr lvl="1">
              <a:spcBef>
                <a:spcPct val="35000"/>
              </a:spcBef>
            </a:pPr>
            <a:r>
              <a:rPr lang="zh-CN" altLang="en-US" sz="2200" dirty="0">
                <a:solidFill>
                  <a:srgbClr val="A50021"/>
                </a:solidFill>
                <a:ea typeface="黑体" panose="02010609060101010101" pitchFamily="49" charset="-122"/>
              </a:rPr>
              <a:t>   为什么？</a:t>
            </a:r>
            <a:endParaRPr lang="en-US" altLang="zh-CN" sz="2200" dirty="0">
              <a:ea typeface="黑体" panose="02010609060101010101" pitchFamily="49" charset="-122"/>
            </a:endParaRPr>
          </a:p>
        </p:txBody>
      </p:sp>
      <p:sp>
        <p:nvSpPr>
          <p:cNvPr id="385032" name="Text Box 8"/>
          <p:cNvSpPr txBox="1">
            <a:spLocks noChangeArrowheads="1"/>
          </p:cNvSpPr>
          <p:nvPr/>
        </p:nvSpPr>
        <p:spPr bwMode="auto">
          <a:xfrm>
            <a:off x="450850" y="3966509"/>
            <a:ext cx="8150225" cy="807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130000"/>
              </a:lnSpc>
              <a:spcBef>
                <a:spcPct val="20000"/>
              </a:spcBef>
            </a:pPr>
            <a:r>
              <a:rPr lang="zh-CN" altLang="en-US" sz="2000" dirty="0">
                <a:solidFill>
                  <a:schemeClr val="tx1"/>
                </a:solidFill>
                <a:ea typeface="黑体" panose="02010609060101010101" pitchFamily="49" charset="-122"/>
              </a:rPr>
              <a:t>变长指令字和变长操作码使机器代码更紧凑；定长指令字和定长操作码便于快速访问和译码。学了</a:t>
            </a:r>
            <a:r>
              <a:rPr lang="en-US" altLang="zh-CN" sz="2000" dirty="0">
                <a:solidFill>
                  <a:schemeClr val="tx1"/>
                </a:solidFill>
                <a:ea typeface="黑体" panose="02010609060101010101" pitchFamily="49" charset="-122"/>
              </a:rPr>
              <a:t>CPU</a:t>
            </a:r>
            <a:r>
              <a:rPr lang="zh-CN" altLang="en-US" sz="2000" dirty="0">
                <a:solidFill>
                  <a:schemeClr val="tx1"/>
                </a:solidFill>
                <a:ea typeface="黑体" panose="02010609060101010101" pitchFamily="49" charset="-122"/>
              </a:rPr>
              <a:t>设计就更明白了。</a:t>
            </a:r>
          </a:p>
        </p:txBody>
      </p:sp>
      <p:sp>
        <p:nvSpPr>
          <p:cNvPr id="2" name="灯片编号占位符 1"/>
          <p:cNvSpPr>
            <a:spLocks noGrp="1"/>
          </p:cNvSpPr>
          <p:nvPr>
            <p:ph type="sldNum" sz="quarter" idx="4"/>
          </p:nvPr>
        </p:nvSpPr>
        <p:spPr/>
        <p:txBody>
          <a:bodyPr/>
          <a:lstStyle/>
          <a:p>
            <a:fld id="{395DEAD1-49DF-46A7-BC72-EE85A9CC6BAA}" type="slidenum">
              <a:rPr lang="zh-CN" altLang="en-US" smtClean="0"/>
              <a:pPr/>
              <a:t>20</a:t>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85027">
                                            <p:txEl>
                                              <p:pRg st="0" end="0"/>
                                            </p:txEl>
                                          </p:spTgt>
                                        </p:tgtEl>
                                        <p:attrNameLst>
                                          <p:attrName>style.visibility</p:attrName>
                                        </p:attrNameLst>
                                      </p:cBhvr>
                                      <p:to>
                                        <p:strVal val="visible"/>
                                      </p:to>
                                    </p:set>
                                    <p:animEffect transition="in" filter="wipe(down)">
                                      <p:cBhvr>
                                        <p:cTn id="7" dur="500"/>
                                        <p:tgtEl>
                                          <p:spTgt spid="3850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85027">
                                            <p:txEl>
                                              <p:pRg st="1" end="1"/>
                                            </p:txEl>
                                          </p:spTgt>
                                        </p:tgtEl>
                                        <p:attrNameLst>
                                          <p:attrName>style.visibility</p:attrName>
                                        </p:attrNameLst>
                                      </p:cBhvr>
                                      <p:to>
                                        <p:strVal val="visible"/>
                                      </p:to>
                                    </p:set>
                                    <p:animEffect transition="in" filter="blinds(horizontal)">
                                      <p:cBhvr>
                                        <p:cTn id="12" dur="500"/>
                                        <p:tgtEl>
                                          <p:spTgt spid="3850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85027">
                                            <p:txEl>
                                              <p:pRg st="2" end="2"/>
                                            </p:txEl>
                                          </p:spTgt>
                                        </p:tgtEl>
                                        <p:attrNameLst>
                                          <p:attrName>style.visibility</p:attrName>
                                        </p:attrNameLst>
                                      </p:cBhvr>
                                      <p:to>
                                        <p:strVal val="visible"/>
                                      </p:to>
                                    </p:set>
                                    <p:animEffect transition="in" filter="blinds(horizontal)">
                                      <p:cBhvr>
                                        <p:cTn id="17" dur="500"/>
                                        <p:tgtEl>
                                          <p:spTgt spid="3850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85027">
                                            <p:txEl>
                                              <p:pRg st="3" end="3"/>
                                            </p:txEl>
                                          </p:spTgt>
                                        </p:tgtEl>
                                        <p:attrNameLst>
                                          <p:attrName>style.visibility</p:attrName>
                                        </p:attrNameLst>
                                      </p:cBhvr>
                                      <p:to>
                                        <p:strVal val="visible"/>
                                      </p:to>
                                    </p:set>
                                    <p:animEffect transition="in" filter="wipe(down)">
                                      <p:cBhvr>
                                        <p:cTn id="22" dur="500"/>
                                        <p:tgtEl>
                                          <p:spTgt spid="38502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85027">
                                            <p:txEl>
                                              <p:pRg st="4" end="4"/>
                                            </p:txEl>
                                          </p:spTgt>
                                        </p:tgtEl>
                                        <p:attrNameLst>
                                          <p:attrName>style.visibility</p:attrName>
                                        </p:attrNameLst>
                                      </p:cBhvr>
                                      <p:to>
                                        <p:strVal val="visible"/>
                                      </p:to>
                                    </p:set>
                                    <p:animEffect transition="in" filter="blinds(horizontal)">
                                      <p:cBhvr>
                                        <p:cTn id="27" dur="500"/>
                                        <p:tgtEl>
                                          <p:spTgt spid="38502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85027">
                                            <p:txEl>
                                              <p:pRg st="5" end="5"/>
                                            </p:txEl>
                                          </p:spTgt>
                                        </p:tgtEl>
                                        <p:attrNameLst>
                                          <p:attrName>style.visibility</p:attrName>
                                        </p:attrNameLst>
                                      </p:cBhvr>
                                      <p:to>
                                        <p:strVal val="visible"/>
                                      </p:to>
                                    </p:set>
                                    <p:animEffect transition="in" filter="blinds(horizontal)">
                                      <p:cBhvr>
                                        <p:cTn id="32" dur="500"/>
                                        <p:tgtEl>
                                          <p:spTgt spid="38502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85027">
                                            <p:txEl>
                                              <p:pRg st="6" end="6"/>
                                            </p:txEl>
                                          </p:spTgt>
                                        </p:tgtEl>
                                        <p:attrNameLst>
                                          <p:attrName>style.visibility</p:attrName>
                                        </p:attrNameLst>
                                      </p:cBhvr>
                                      <p:to>
                                        <p:strVal val="visible"/>
                                      </p:to>
                                    </p:set>
                                    <p:animEffect transition="in" filter="blinds(horizontal)">
                                      <p:cBhvr>
                                        <p:cTn id="37" dur="500"/>
                                        <p:tgtEl>
                                          <p:spTgt spid="38502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85032"/>
                                        </p:tgtEl>
                                        <p:attrNameLst>
                                          <p:attrName>style.visibility</p:attrName>
                                        </p:attrNameLst>
                                      </p:cBhvr>
                                      <p:to>
                                        <p:strVal val="visible"/>
                                      </p:to>
                                    </p:set>
                                    <p:animEffect transition="in" filter="blinds(horizontal)">
                                      <p:cBhvr>
                                        <p:cTn id="42" dur="500"/>
                                        <p:tgtEl>
                                          <p:spTgt spid="3850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03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54050" y="85725"/>
            <a:ext cx="8118475" cy="368300"/>
          </a:xfrm>
        </p:spPr>
        <p:txBody>
          <a:bodyPr/>
          <a:lstStyle/>
          <a:p>
            <a:r>
              <a:rPr lang="zh-CN" altLang="en-US" smtClean="0">
                <a:ea typeface="宋体" panose="02010600030101010101" pitchFamily="2" charset="-122"/>
              </a:rPr>
              <a:t>定长操作码编码</a:t>
            </a:r>
            <a:r>
              <a:rPr lang="en-US" altLang="zh-CN" smtClean="0">
                <a:ea typeface="宋体" panose="02010600030101010101" pitchFamily="2" charset="-122"/>
              </a:rPr>
              <a:t>Fixed Length Opcodes </a:t>
            </a:r>
          </a:p>
        </p:txBody>
      </p:sp>
      <p:sp>
        <p:nvSpPr>
          <p:cNvPr id="386051" name="Rectangle 3"/>
          <p:cNvSpPr>
            <a:spLocks noChangeArrowheads="1"/>
          </p:cNvSpPr>
          <p:nvPr/>
        </p:nvSpPr>
        <p:spPr bwMode="auto">
          <a:xfrm>
            <a:off x="546100" y="825500"/>
            <a:ext cx="8039100" cy="555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eaLnBrk="1" hangingPunct="1">
              <a:lnSpc>
                <a:spcPct val="115000"/>
              </a:lnSpc>
              <a:spcBef>
                <a:spcPct val="50000"/>
              </a:spcBef>
              <a:buSzPct val="60000"/>
              <a:buFont typeface="Wingdings" panose="05000000000000000000" pitchFamily="2" charset="2"/>
              <a:buNone/>
            </a:pPr>
            <a:r>
              <a:rPr kumimoji="1" lang="zh-CN" altLang="en-US" sz="2400" dirty="0">
                <a:solidFill>
                  <a:schemeClr val="tx1"/>
                </a:solidFill>
                <a:ea typeface="黑体" panose="02010609060101010101" pitchFamily="49" charset="-122"/>
              </a:rPr>
              <a:t>   基本思想</a:t>
            </a:r>
          </a:p>
          <a:p>
            <a:pPr eaLnBrk="1" hangingPunct="1">
              <a:lnSpc>
                <a:spcPct val="115000"/>
              </a:lnSpc>
              <a:spcBef>
                <a:spcPct val="50000"/>
              </a:spcBef>
              <a:buFont typeface="Monotype Sorts" pitchFamily="2" charset="2"/>
              <a:buChar char=" "/>
            </a:pPr>
            <a:r>
              <a:rPr kumimoji="1" lang="zh-CN" altLang="en-US" sz="2000" dirty="0">
                <a:solidFill>
                  <a:srgbClr val="0000FF"/>
                </a:solidFill>
                <a:ea typeface="黑体" panose="02010609060101010101" pitchFamily="49" charset="-122"/>
              </a:rPr>
              <a:t>指令的操作码部分采用固定长度的编码</a:t>
            </a:r>
          </a:p>
          <a:p>
            <a:pPr eaLnBrk="1" hangingPunct="1">
              <a:lnSpc>
                <a:spcPct val="115000"/>
              </a:lnSpc>
              <a:spcBef>
                <a:spcPct val="50000"/>
              </a:spcBef>
              <a:buFont typeface="Monotype Sorts" pitchFamily="2" charset="2"/>
              <a:buChar char=" "/>
            </a:pPr>
            <a:r>
              <a:rPr kumimoji="1" lang="zh-CN" altLang="en-US" sz="2000" dirty="0">
                <a:solidFill>
                  <a:srgbClr val="0000FF"/>
                </a:solidFill>
                <a:ea typeface="黑体" panose="02010609060101010101" pitchFamily="49" charset="-122"/>
              </a:rPr>
              <a:t>如：假设操作码固定为</a:t>
            </a:r>
            <a:r>
              <a:rPr kumimoji="1" lang="en-US" altLang="zh-CN" sz="2000" dirty="0">
                <a:solidFill>
                  <a:srgbClr val="0000FF"/>
                </a:solidFill>
                <a:ea typeface="黑体" panose="02010609060101010101" pitchFamily="49" charset="-122"/>
              </a:rPr>
              <a:t>6</a:t>
            </a:r>
            <a:r>
              <a:rPr kumimoji="1" lang="zh-CN" altLang="en-US" sz="2000" dirty="0">
                <a:solidFill>
                  <a:srgbClr val="0000FF"/>
                </a:solidFill>
                <a:ea typeface="黑体" panose="02010609060101010101" pitchFamily="49" charset="-122"/>
              </a:rPr>
              <a:t>位，则系统最多可表示</a:t>
            </a:r>
            <a:r>
              <a:rPr kumimoji="1" lang="en-US" altLang="zh-CN" sz="2000" dirty="0">
                <a:solidFill>
                  <a:srgbClr val="0000FF"/>
                </a:solidFill>
                <a:ea typeface="黑体" panose="02010609060101010101" pitchFamily="49" charset="-122"/>
              </a:rPr>
              <a:t>64</a:t>
            </a:r>
            <a:r>
              <a:rPr kumimoji="1" lang="zh-CN" altLang="en-US" sz="2000" dirty="0">
                <a:solidFill>
                  <a:srgbClr val="0000FF"/>
                </a:solidFill>
                <a:ea typeface="黑体" panose="02010609060101010101" pitchFamily="49" charset="-122"/>
              </a:rPr>
              <a:t>种指令</a:t>
            </a:r>
          </a:p>
          <a:p>
            <a:pPr eaLnBrk="1" hangingPunct="1">
              <a:lnSpc>
                <a:spcPct val="115000"/>
              </a:lnSpc>
              <a:spcBef>
                <a:spcPct val="50000"/>
              </a:spcBef>
              <a:buSzPct val="60000"/>
              <a:buFont typeface="Wingdings" panose="05000000000000000000" pitchFamily="2" charset="2"/>
              <a:buNone/>
            </a:pPr>
            <a:r>
              <a:rPr kumimoji="1" lang="zh-CN" altLang="en-US" sz="2400" dirty="0">
                <a:solidFill>
                  <a:schemeClr val="tx1"/>
                </a:solidFill>
                <a:ea typeface="黑体" panose="02010609060101010101" pitchFamily="49" charset="-122"/>
              </a:rPr>
              <a:t>   特点</a:t>
            </a:r>
          </a:p>
          <a:p>
            <a:pPr eaLnBrk="1" hangingPunct="1">
              <a:lnSpc>
                <a:spcPct val="115000"/>
              </a:lnSpc>
              <a:spcBef>
                <a:spcPct val="50000"/>
              </a:spcBef>
              <a:buFont typeface="Monotype Sorts" pitchFamily="2" charset="2"/>
              <a:buChar char=" "/>
            </a:pPr>
            <a:r>
              <a:rPr kumimoji="1" lang="zh-CN" altLang="en-US" sz="2000" dirty="0">
                <a:solidFill>
                  <a:srgbClr val="0000FF"/>
                </a:solidFill>
                <a:ea typeface="黑体" panose="02010609060101010101" pitchFamily="49" charset="-122"/>
              </a:rPr>
              <a:t>译码方便，但有信息冗余</a:t>
            </a:r>
          </a:p>
          <a:p>
            <a:pPr eaLnBrk="1" hangingPunct="1">
              <a:lnSpc>
                <a:spcPct val="115000"/>
              </a:lnSpc>
              <a:spcBef>
                <a:spcPct val="50000"/>
              </a:spcBef>
              <a:buSzPct val="60000"/>
              <a:buFont typeface="Wingdings" panose="05000000000000000000" pitchFamily="2" charset="2"/>
              <a:buNone/>
            </a:pPr>
            <a:r>
              <a:rPr kumimoji="1" lang="zh-CN" altLang="en-US" sz="2400" dirty="0">
                <a:solidFill>
                  <a:schemeClr val="tx1"/>
                </a:solidFill>
                <a:ea typeface="黑体" panose="02010609060101010101" pitchFamily="49" charset="-122"/>
              </a:rPr>
              <a:t>   举例</a:t>
            </a:r>
          </a:p>
          <a:p>
            <a:pPr eaLnBrk="1" hangingPunct="1">
              <a:lnSpc>
                <a:spcPct val="110000"/>
              </a:lnSpc>
              <a:spcBef>
                <a:spcPct val="20000"/>
              </a:spcBef>
              <a:buFont typeface="Monotype Sorts" pitchFamily="2" charset="2"/>
              <a:buChar char=" "/>
            </a:pPr>
            <a:r>
              <a:rPr kumimoji="1" lang="en-US" altLang="zh-CN" sz="2000" dirty="0">
                <a:solidFill>
                  <a:srgbClr val="FF0000"/>
                </a:solidFill>
                <a:ea typeface="黑体" panose="02010609060101010101" pitchFamily="49" charset="-122"/>
              </a:rPr>
              <a:t>IBM360/370</a:t>
            </a:r>
            <a:r>
              <a:rPr kumimoji="1" lang="zh-CN" altLang="zh-CN" sz="2000" dirty="0">
                <a:solidFill>
                  <a:srgbClr val="0000FF"/>
                </a:solidFill>
                <a:ea typeface="黑体" panose="02010609060101010101" pitchFamily="49" charset="-122"/>
              </a:rPr>
              <a:t>采用</a:t>
            </a:r>
            <a:r>
              <a:rPr kumimoji="1" lang="zh-CN" altLang="en-US" sz="2000" dirty="0">
                <a:solidFill>
                  <a:srgbClr val="0000FF"/>
                </a:solidFill>
                <a:ea typeface="黑体" panose="02010609060101010101" pitchFamily="49" charset="-122"/>
              </a:rPr>
              <a:t>:</a:t>
            </a:r>
          </a:p>
          <a:p>
            <a:pPr eaLnBrk="1" hangingPunct="1">
              <a:lnSpc>
                <a:spcPct val="110000"/>
              </a:lnSpc>
              <a:spcBef>
                <a:spcPct val="20000"/>
              </a:spcBef>
              <a:buFont typeface="Monotype Sorts" pitchFamily="2" charset="2"/>
              <a:buChar char=" "/>
            </a:pPr>
            <a:r>
              <a:rPr kumimoji="1" lang="zh-CN" altLang="zh-CN" sz="2000" dirty="0">
                <a:solidFill>
                  <a:srgbClr val="0000FF"/>
                </a:solidFill>
                <a:latin typeface="黑体" panose="02010609060101010101" pitchFamily="49" charset="-122"/>
                <a:ea typeface="黑体" panose="02010609060101010101" pitchFamily="49" charset="-122"/>
              </a:rPr>
              <a:t>８</a:t>
            </a:r>
            <a:r>
              <a:rPr kumimoji="1" lang="zh-CN" altLang="zh-CN" sz="2000" dirty="0">
                <a:solidFill>
                  <a:srgbClr val="0000FF"/>
                </a:solidFill>
                <a:ea typeface="黑体" panose="02010609060101010101" pitchFamily="49" charset="-122"/>
              </a:rPr>
              <a:t>位定长操作码，最多可有256条指令</a:t>
            </a:r>
            <a:endParaRPr kumimoji="1" lang="zh-CN" altLang="en-US" sz="2000" dirty="0">
              <a:solidFill>
                <a:srgbClr val="0000FF"/>
              </a:solidFill>
              <a:ea typeface="黑体" panose="02010609060101010101" pitchFamily="49" charset="-122"/>
            </a:endParaRPr>
          </a:p>
          <a:p>
            <a:pPr eaLnBrk="1" hangingPunct="1">
              <a:lnSpc>
                <a:spcPct val="110000"/>
              </a:lnSpc>
              <a:spcBef>
                <a:spcPct val="20000"/>
              </a:spcBef>
              <a:buFont typeface="Monotype Sorts" pitchFamily="2" charset="2"/>
              <a:buChar char=" "/>
            </a:pPr>
            <a:r>
              <a:rPr kumimoji="1" lang="zh-CN" altLang="zh-CN" sz="2000" dirty="0">
                <a:solidFill>
                  <a:srgbClr val="0000FF"/>
                </a:solidFill>
                <a:ea typeface="黑体" panose="02010609060101010101" pitchFamily="49" charset="-122"/>
              </a:rPr>
              <a:t>只提供了</a:t>
            </a:r>
            <a:r>
              <a:rPr kumimoji="1" lang="zh-CN" altLang="en-US" sz="2000" dirty="0">
                <a:solidFill>
                  <a:srgbClr val="0000FF"/>
                </a:solidFill>
                <a:ea typeface="黑体" panose="02010609060101010101" pitchFamily="49" charset="-122"/>
              </a:rPr>
              <a:t>183条指令，有73种编码为冗余信息</a:t>
            </a:r>
          </a:p>
          <a:p>
            <a:pPr eaLnBrk="1" hangingPunct="1">
              <a:lnSpc>
                <a:spcPct val="110000"/>
              </a:lnSpc>
              <a:spcBef>
                <a:spcPct val="20000"/>
              </a:spcBef>
              <a:buFont typeface="Monotype Sorts" pitchFamily="2" charset="2"/>
              <a:buChar char=" "/>
            </a:pPr>
            <a:r>
              <a:rPr kumimoji="1" lang="zh-CN" altLang="en-US" sz="2000" dirty="0">
                <a:solidFill>
                  <a:srgbClr val="0000FF"/>
                </a:solidFill>
                <a:ea typeface="黑体" panose="02010609060101010101" pitchFamily="49" charset="-122"/>
              </a:rPr>
              <a:t>机器字长32位，按字节编址</a:t>
            </a:r>
          </a:p>
          <a:p>
            <a:pPr eaLnBrk="1" hangingPunct="1">
              <a:lnSpc>
                <a:spcPct val="110000"/>
              </a:lnSpc>
              <a:spcBef>
                <a:spcPct val="20000"/>
              </a:spcBef>
              <a:buFont typeface="Monotype Sorts" pitchFamily="2" charset="2"/>
              <a:buChar char=" "/>
            </a:pPr>
            <a:r>
              <a:rPr kumimoji="1" lang="zh-CN" altLang="en-US" sz="2000" dirty="0">
                <a:solidFill>
                  <a:srgbClr val="0000FF"/>
                </a:solidFill>
                <a:ea typeface="黑体" panose="02010609060101010101" pitchFamily="49" charset="-122"/>
              </a:rPr>
              <a:t>有16个32位通用寄存器，基址器</a:t>
            </a:r>
            <a:r>
              <a:rPr kumimoji="1" lang="en-US" altLang="zh-CN" sz="2000" dirty="0">
                <a:solidFill>
                  <a:srgbClr val="0000FF"/>
                </a:solidFill>
                <a:ea typeface="黑体" panose="02010609060101010101" pitchFamily="49" charset="-122"/>
              </a:rPr>
              <a:t>B</a:t>
            </a:r>
            <a:r>
              <a:rPr kumimoji="1" lang="zh-CN" altLang="en-US" sz="2000" dirty="0">
                <a:solidFill>
                  <a:srgbClr val="0000FF"/>
                </a:solidFill>
                <a:ea typeface="黑体" panose="02010609060101010101" pitchFamily="49" charset="-122"/>
              </a:rPr>
              <a:t>和变址器</a:t>
            </a:r>
            <a:r>
              <a:rPr kumimoji="1" lang="en-US" altLang="zh-CN" sz="2000" dirty="0">
                <a:solidFill>
                  <a:srgbClr val="0000FF"/>
                </a:solidFill>
                <a:ea typeface="黑体" panose="02010609060101010101" pitchFamily="49" charset="-122"/>
              </a:rPr>
              <a:t>X</a:t>
            </a:r>
            <a:r>
              <a:rPr kumimoji="1" lang="zh-CN" altLang="en-US" sz="2000" dirty="0">
                <a:solidFill>
                  <a:srgbClr val="0000FF"/>
                </a:solidFill>
                <a:ea typeface="黑体" panose="02010609060101010101" pitchFamily="49" charset="-122"/>
              </a:rPr>
              <a:t>可用其中任意一个</a:t>
            </a:r>
            <a:endParaRPr kumimoji="1" lang="en-US" altLang="zh-CN" sz="2000" dirty="0">
              <a:solidFill>
                <a:srgbClr val="0000FF"/>
              </a:solidFill>
              <a:ea typeface="黑体" panose="02010609060101010101" pitchFamily="49" charset="-122"/>
            </a:endParaRPr>
          </a:p>
          <a:p>
            <a:pPr eaLnBrk="1" hangingPunct="1">
              <a:lnSpc>
                <a:spcPct val="110000"/>
              </a:lnSpc>
              <a:spcBef>
                <a:spcPct val="20000"/>
              </a:spcBef>
              <a:buFont typeface="Monotype Sorts" pitchFamily="2" charset="2"/>
              <a:buChar char=" "/>
            </a:pPr>
            <a:r>
              <a:rPr kumimoji="1" lang="zh-CN" altLang="en-US" sz="2000" dirty="0">
                <a:solidFill>
                  <a:srgbClr val="FF0000"/>
                </a:solidFill>
                <a:ea typeface="黑体" panose="02010609060101010101" pitchFamily="49" charset="-122"/>
              </a:rPr>
              <a:t>问题：通用寄存器编号有几位？</a:t>
            </a:r>
            <a:r>
              <a:rPr kumimoji="1" lang="en-US" altLang="zh-CN" sz="2000" dirty="0">
                <a:solidFill>
                  <a:srgbClr val="FF0000"/>
                </a:solidFill>
                <a:ea typeface="黑体" panose="02010609060101010101" pitchFamily="49" charset="-122"/>
              </a:rPr>
              <a:t>B</a:t>
            </a:r>
            <a:r>
              <a:rPr kumimoji="1" lang="zh-CN" altLang="en-US" sz="2000" dirty="0">
                <a:solidFill>
                  <a:srgbClr val="FF0000"/>
                </a:solidFill>
                <a:ea typeface="黑体" panose="02010609060101010101" pitchFamily="49" charset="-122"/>
              </a:rPr>
              <a:t>和</a:t>
            </a:r>
            <a:r>
              <a:rPr kumimoji="1" lang="en-US" altLang="zh-CN" sz="2000" dirty="0">
                <a:solidFill>
                  <a:srgbClr val="FF0000"/>
                </a:solidFill>
                <a:ea typeface="黑体" panose="02010609060101010101" pitchFamily="49" charset="-122"/>
              </a:rPr>
              <a:t>X</a:t>
            </a:r>
            <a:r>
              <a:rPr kumimoji="1" lang="zh-CN" altLang="en-US" sz="2000" dirty="0">
                <a:solidFill>
                  <a:srgbClr val="FF0000"/>
                </a:solidFill>
                <a:ea typeface="黑体" panose="02010609060101010101" pitchFamily="49" charset="-122"/>
              </a:rPr>
              <a:t>的编号占几位？</a:t>
            </a:r>
            <a:endParaRPr kumimoji="1" lang="en-US" altLang="zh-CN" sz="2000" dirty="0">
              <a:solidFill>
                <a:srgbClr val="FF0000"/>
              </a:solidFill>
              <a:ea typeface="黑体" panose="02010609060101010101" pitchFamily="49" charset="-122"/>
            </a:endParaRPr>
          </a:p>
        </p:txBody>
      </p:sp>
      <p:sp>
        <p:nvSpPr>
          <p:cNvPr id="4" name="TextBox 3"/>
          <p:cNvSpPr txBox="1">
            <a:spLocks noChangeArrowheads="1"/>
          </p:cNvSpPr>
          <p:nvPr/>
        </p:nvSpPr>
        <p:spPr bwMode="auto">
          <a:xfrm>
            <a:off x="7000875" y="6005513"/>
            <a:ext cx="16525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400">
                <a:solidFill>
                  <a:schemeClr val="tx1"/>
                </a:solidFill>
                <a:latin typeface="黑体" panose="02010609060101010101" pitchFamily="49" charset="-122"/>
                <a:ea typeface="黑体" panose="02010609060101010101" pitchFamily="49" charset="-122"/>
              </a:rPr>
              <a:t>都是</a:t>
            </a:r>
            <a:r>
              <a:rPr lang="en-US" altLang="zh-CN" sz="2400">
                <a:solidFill>
                  <a:schemeClr val="tx1"/>
                </a:solidFill>
                <a:latin typeface="黑体" panose="02010609060101010101" pitchFamily="49" charset="-122"/>
                <a:ea typeface="黑体" panose="02010609060101010101" pitchFamily="49" charset="-122"/>
              </a:rPr>
              <a:t>4</a:t>
            </a:r>
            <a:r>
              <a:rPr lang="zh-CN" altLang="en-US" sz="2400">
                <a:solidFill>
                  <a:schemeClr val="tx1"/>
                </a:solidFill>
                <a:latin typeface="黑体" panose="02010609060101010101" pitchFamily="49" charset="-122"/>
                <a:ea typeface="黑体" panose="02010609060101010101" pitchFamily="49" charset="-122"/>
              </a:rPr>
              <a:t>位！</a:t>
            </a:r>
          </a:p>
        </p:txBody>
      </p:sp>
      <p:sp>
        <p:nvSpPr>
          <p:cNvPr id="2" name="灯片编号占位符 1"/>
          <p:cNvSpPr>
            <a:spLocks noGrp="1"/>
          </p:cNvSpPr>
          <p:nvPr>
            <p:ph type="sldNum" sz="quarter" idx="4"/>
          </p:nvPr>
        </p:nvSpPr>
        <p:spPr/>
        <p:txBody>
          <a:bodyPr/>
          <a:lstStyle/>
          <a:p>
            <a:fld id="{395DEAD1-49DF-46A7-BC72-EE85A9CC6BAA}" type="slidenum">
              <a:rPr lang="zh-CN" altLang="en-US" smtClean="0"/>
              <a:pPr/>
              <a:t>21</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86051">
                                            <p:txEl>
                                              <p:pRg st="0" end="0"/>
                                            </p:txEl>
                                          </p:spTgt>
                                        </p:tgtEl>
                                        <p:attrNameLst>
                                          <p:attrName>style.visibility</p:attrName>
                                        </p:attrNameLst>
                                      </p:cBhvr>
                                      <p:to>
                                        <p:strVal val="visible"/>
                                      </p:to>
                                    </p:set>
                                    <p:animEffect transition="in" filter="wipe(down)">
                                      <p:cBhvr>
                                        <p:cTn id="7" dur="500"/>
                                        <p:tgtEl>
                                          <p:spTgt spid="3860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86051">
                                            <p:txEl>
                                              <p:pRg st="1" end="1"/>
                                            </p:txEl>
                                          </p:spTgt>
                                        </p:tgtEl>
                                        <p:attrNameLst>
                                          <p:attrName>style.visibility</p:attrName>
                                        </p:attrNameLst>
                                      </p:cBhvr>
                                      <p:to>
                                        <p:strVal val="visible"/>
                                      </p:to>
                                    </p:set>
                                    <p:animEffect transition="in" filter="blinds(horizontal)">
                                      <p:cBhvr>
                                        <p:cTn id="12" dur="500"/>
                                        <p:tgtEl>
                                          <p:spTgt spid="3860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86051">
                                            <p:txEl>
                                              <p:pRg st="2" end="2"/>
                                            </p:txEl>
                                          </p:spTgt>
                                        </p:tgtEl>
                                        <p:attrNameLst>
                                          <p:attrName>style.visibility</p:attrName>
                                        </p:attrNameLst>
                                      </p:cBhvr>
                                      <p:to>
                                        <p:strVal val="visible"/>
                                      </p:to>
                                    </p:set>
                                    <p:animEffect transition="in" filter="blinds(horizontal)">
                                      <p:cBhvr>
                                        <p:cTn id="17" dur="500"/>
                                        <p:tgtEl>
                                          <p:spTgt spid="38605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386051">
                                            <p:txEl>
                                              <p:pRg st="3" end="3"/>
                                            </p:txEl>
                                          </p:spTgt>
                                        </p:tgtEl>
                                        <p:attrNameLst>
                                          <p:attrName>style.visibility</p:attrName>
                                        </p:attrNameLst>
                                      </p:cBhvr>
                                      <p:to>
                                        <p:strVal val="visible"/>
                                      </p:to>
                                    </p:set>
                                    <p:animEffect transition="in" filter="wipe(down)">
                                      <p:cBhvr>
                                        <p:cTn id="22" dur="500"/>
                                        <p:tgtEl>
                                          <p:spTgt spid="38605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86051">
                                            <p:txEl>
                                              <p:pRg st="4" end="4"/>
                                            </p:txEl>
                                          </p:spTgt>
                                        </p:tgtEl>
                                        <p:attrNameLst>
                                          <p:attrName>style.visibility</p:attrName>
                                        </p:attrNameLst>
                                      </p:cBhvr>
                                      <p:to>
                                        <p:strVal val="visible"/>
                                      </p:to>
                                    </p:set>
                                    <p:animEffect transition="in" filter="blinds(horizontal)">
                                      <p:cBhvr>
                                        <p:cTn id="27" dur="500"/>
                                        <p:tgtEl>
                                          <p:spTgt spid="38605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386051">
                                            <p:txEl>
                                              <p:pRg st="5" end="5"/>
                                            </p:txEl>
                                          </p:spTgt>
                                        </p:tgtEl>
                                        <p:attrNameLst>
                                          <p:attrName>style.visibility</p:attrName>
                                        </p:attrNameLst>
                                      </p:cBhvr>
                                      <p:to>
                                        <p:strVal val="visible"/>
                                      </p:to>
                                    </p:set>
                                    <p:animEffect transition="in" filter="wipe(down)">
                                      <p:cBhvr>
                                        <p:cTn id="32" dur="500"/>
                                        <p:tgtEl>
                                          <p:spTgt spid="38605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386051">
                                            <p:txEl>
                                              <p:pRg st="6" end="6"/>
                                            </p:txEl>
                                          </p:spTgt>
                                        </p:tgtEl>
                                        <p:attrNameLst>
                                          <p:attrName>style.visibility</p:attrName>
                                        </p:attrNameLst>
                                      </p:cBhvr>
                                      <p:to>
                                        <p:strVal val="visible"/>
                                      </p:to>
                                    </p:set>
                                    <p:animEffect transition="in" filter="blinds(horizontal)">
                                      <p:cBhvr>
                                        <p:cTn id="37" dur="500"/>
                                        <p:tgtEl>
                                          <p:spTgt spid="38605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386051">
                                            <p:txEl>
                                              <p:pRg st="7" end="7"/>
                                            </p:txEl>
                                          </p:spTgt>
                                        </p:tgtEl>
                                        <p:attrNameLst>
                                          <p:attrName>style.visibility</p:attrName>
                                        </p:attrNameLst>
                                      </p:cBhvr>
                                      <p:to>
                                        <p:strVal val="visible"/>
                                      </p:to>
                                    </p:set>
                                    <p:animEffect transition="in" filter="blinds(horizontal)">
                                      <p:cBhvr>
                                        <p:cTn id="42" dur="500"/>
                                        <p:tgtEl>
                                          <p:spTgt spid="386051">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386051">
                                            <p:txEl>
                                              <p:pRg st="8" end="8"/>
                                            </p:txEl>
                                          </p:spTgt>
                                        </p:tgtEl>
                                        <p:attrNameLst>
                                          <p:attrName>style.visibility</p:attrName>
                                        </p:attrNameLst>
                                      </p:cBhvr>
                                      <p:to>
                                        <p:strVal val="visible"/>
                                      </p:to>
                                    </p:set>
                                    <p:animEffect transition="in" filter="blinds(horizontal)">
                                      <p:cBhvr>
                                        <p:cTn id="47" dur="500"/>
                                        <p:tgtEl>
                                          <p:spTgt spid="386051">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386051">
                                            <p:txEl>
                                              <p:pRg st="9" end="9"/>
                                            </p:txEl>
                                          </p:spTgt>
                                        </p:tgtEl>
                                        <p:attrNameLst>
                                          <p:attrName>style.visibility</p:attrName>
                                        </p:attrNameLst>
                                      </p:cBhvr>
                                      <p:to>
                                        <p:strVal val="visible"/>
                                      </p:to>
                                    </p:set>
                                    <p:animEffect transition="in" filter="blinds(horizontal)">
                                      <p:cBhvr>
                                        <p:cTn id="52" dur="500"/>
                                        <p:tgtEl>
                                          <p:spTgt spid="386051">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386051">
                                            <p:txEl>
                                              <p:pRg st="10" end="10"/>
                                            </p:txEl>
                                          </p:spTgt>
                                        </p:tgtEl>
                                        <p:attrNameLst>
                                          <p:attrName>style.visibility</p:attrName>
                                        </p:attrNameLst>
                                      </p:cBhvr>
                                      <p:to>
                                        <p:strVal val="visible"/>
                                      </p:to>
                                    </p:set>
                                    <p:animEffect transition="in" filter="blinds(horizontal)">
                                      <p:cBhvr>
                                        <p:cTn id="57" dur="500"/>
                                        <p:tgtEl>
                                          <p:spTgt spid="386051">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386051">
                                            <p:txEl>
                                              <p:pRg st="11" end="11"/>
                                            </p:txEl>
                                          </p:spTgt>
                                        </p:tgtEl>
                                        <p:attrNameLst>
                                          <p:attrName>style.visibility</p:attrName>
                                        </p:attrNameLst>
                                      </p:cBhvr>
                                      <p:to>
                                        <p:strVal val="visible"/>
                                      </p:to>
                                    </p:set>
                                    <p:animEffect transition="in" filter="blinds(horizontal)">
                                      <p:cBhvr>
                                        <p:cTn id="62" dur="500"/>
                                        <p:tgtEl>
                                          <p:spTgt spid="386051">
                                            <p:txEl>
                                              <p:pRg st="11" end="11"/>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4"/>
                                        </p:tgtEl>
                                        <p:attrNameLst>
                                          <p:attrName>style.visibility</p:attrName>
                                        </p:attrNameLst>
                                      </p:cBhvr>
                                      <p:to>
                                        <p:strVal val="visible"/>
                                      </p:to>
                                    </p:set>
                                    <p:animEffect transition="in" filter="blinds(horizontal)">
                                      <p:cBhvr>
                                        <p:cTn id="6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711200" y="114300"/>
            <a:ext cx="5434013" cy="368300"/>
          </a:xfrm>
        </p:spPr>
        <p:txBody>
          <a:bodyPr/>
          <a:lstStyle/>
          <a:p>
            <a:r>
              <a:rPr lang="en-US" altLang="zh-CN" smtClean="0">
                <a:ea typeface="宋体" panose="02010600030101010101" pitchFamily="2" charset="-122"/>
              </a:rPr>
              <a:t>IBM370</a:t>
            </a:r>
            <a:r>
              <a:rPr lang="zh-CN" altLang="en-US" smtClean="0">
                <a:ea typeface="宋体" panose="02010600030101010101" pitchFamily="2" charset="-122"/>
              </a:rPr>
              <a:t>指令格式</a:t>
            </a:r>
          </a:p>
        </p:txBody>
      </p:sp>
      <p:grpSp>
        <p:nvGrpSpPr>
          <p:cNvPr id="27651" name="Group 3"/>
          <p:cNvGrpSpPr>
            <a:grpSpLocks/>
          </p:cNvGrpSpPr>
          <p:nvPr/>
        </p:nvGrpSpPr>
        <p:grpSpPr bwMode="auto">
          <a:xfrm>
            <a:off x="300038" y="571500"/>
            <a:ext cx="8221662" cy="4570413"/>
            <a:chOff x="108" y="720"/>
            <a:chExt cx="5316" cy="3155"/>
          </a:xfrm>
        </p:grpSpPr>
        <p:sp>
          <p:nvSpPr>
            <p:cNvPr id="27654" name="Text Box 4"/>
            <p:cNvSpPr txBox="1">
              <a:spLocks noChangeArrowheads="1"/>
            </p:cNvSpPr>
            <p:nvPr/>
          </p:nvSpPr>
          <p:spPr bwMode="auto">
            <a:xfrm>
              <a:off x="982" y="3292"/>
              <a:ext cx="270"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chemeClr val="tx1"/>
                  </a:solidFill>
                  <a:ea typeface="黑体" panose="02010609060101010101" pitchFamily="49" charset="-122"/>
                </a:rPr>
                <a:t>8</a:t>
              </a:r>
            </a:p>
          </p:txBody>
        </p:sp>
        <p:sp>
          <p:nvSpPr>
            <p:cNvPr id="27655" name="Text Box 5"/>
            <p:cNvSpPr txBox="1">
              <a:spLocks noChangeArrowheads="1"/>
            </p:cNvSpPr>
            <p:nvPr/>
          </p:nvSpPr>
          <p:spPr bwMode="auto">
            <a:xfrm>
              <a:off x="1630" y="3301"/>
              <a:ext cx="271"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chemeClr val="tx1"/>
                  </a:solidFill>
                  <a:ea typeface="黑体" panose="02010609060101010101" pitchFamily="49" charset="-122"/>
                </a:rPr>
                <a:t>8</a:t>
              </a:r>
            </a:p>
          </p:txBody>
        </p:sp>
        <p:sp>
          <p:nvSpPr>
            <p:cNvPr id="27656" name="Text Box 6"/>
            <p:cNvSpPr txBox="1">
              <a:spLocks noChangeArrowheads="1"/>
            </p:cNvSpPr>
            <p:nvPr/>
          </p:nvSpPr>
          <p:spPr bwMode="auto">
            <a:xfrm>
              <a:off x="2102" y="3295"/>
              <a:ext cx="271"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chemeClr val="tx1"/>
                  </a:solidFill>
                  <a:ea typeface="黑体" panose="02010609060101010101" pitchFamily="49" charset="-122"/>
                </a:rPr>
                <a:t>4</a:t>
              </a:r>
            </a:p>
          </p:txBody>
        </p:sp>
        <p:sp>
          <p:nvSpPr>
            <p:cNvPr id="27657" name="Text Box 7"/>
            <p:cNvSpPr txBox="1">
              <a:spLocks noChangeArrowheads="1"/>
            </p:cNvSpPr>
            <p:nvPr/>
          </p:nvSpPr>
          <p:spPr bwMode="auto">
            <a:xfrm>
              <a:off x="2793" y="3295"/>
              <a:ext cx="380"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chemeClr val="tx1"/>
                  </a:solidFill>
                  <a:ea typeface="黑体" panose="02010609060101010101" pitchFamily="49" charset="-122"/>
                </a:rPr>
                <a:t>12</a:t>
              </a:r>
            </a:p>
          </p:txBody>
        </p:sp>
        <p:sp>
          <p:nvSpPr>
            <p:cNvPr id="27658" name="Text Box 8"/>
            <p:cNvSpPr txBox="1">
              <a:spLocks noChangeArrowheads="1"/>
            </p:cNvSpPr>
            <p:nvPr/>
          </p:nvSpPr>
          <p:spPr bwMode="auto">
            <a:xfrm>
              <a:off x="3523" y="3295"/>
              <a:ext cx="271"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chemeClr val="tx1"/>
                  </a:solidFill>
                  <a:ea typeface="黑体" panose="02010609060101010101" pitchFamily="49" charset="-122"/>
                </a:rPr>
                <a:t>4</a:t>
              </a:r>
            </a:p>
          </p:txBody>
        </p:sp>
        <p:sp>
          <p:nvSpPr>
            <p:cNvPr id="27659" name="Text Box 9"/>
            <p:cNvSpPr txBox="1">
              <a:spLocks noChangeArrowheads="1"/>
            </p:cNvSpPr>
            <p:nvPr/>
          </p:nvSpPr>
          <p:spPr bwMode="auto">
            <a:xfrm>
              <a:off x="4185" y="3301"/>
              <a:ext cx="441"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chemeClr val="tx1"/>
                  </a:solidFill>
                  <a:ea typeface="黑体" panose="02010609060101010101" pitchFamily="49" charset="-122"/>
                </a:rPr>
                <a:t>12</a:t>
              </a:r>
            </a:p>
          </p:txBody>
        </p:sp>
        <p:sp>
          <p:nvSpPr>
            <p:cNvPr id="27660" name="Line 10"/>
            <p:cNvSpPr>
              <a:spLocks noChangeShapeType="1"/>
            </p:cNvSpPr>
            <p:nvPr/>
          </p:nvSpPr>
          <p:spPr bwMode="auto">
            <a:xfrm>
              <a:off x="720" y="3328"/>
              <a:ext cx="0" cy="4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61" name="Line 11"/>
            <p:cNvSpPr>
              <a:spLocks noChangeShapeType="1"/>
            </p:cNvSpPr>
            <p:nvPr/>
          </p:nvSpPr>
          <p:spPr bwMode="auto">
            <a:xfrm>
              <a:off x="2066" y="3447"/>
              <a:ext cx="0" cy="3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62" name="Line 12"/>
            <p:cNvSpPr>
              <a:spLocks noChangeShapeType="1"/>
            </p:cNvSpPr>
            <p:nvPr/>
          </p:nvSpPr>
          <p:spPr bwMode="auto">
            <a:xfrm>
              <a:off x="3487" y="3447"/>
              <a:ext cx="0" cy="3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63" name="Line 13"/>
            <p:cNvSpPr>
              <a:spLocks noChangeShapeType="1"/>
            </p:cNvSpPr>
            <p:nvPr/>
          </p:nvSpPr>
          <p:spPr bwMode="auto">
            <a:xfrm>
              <a:off x="4882" y="3447"/>
              <a:ext cx="0" cy="3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64" name="Line 14"/>
            <p:cNvSpPr>
              <a:spLocks noChangeShapeType="1"/>
            </p:cNvSpPr>
            <p:nvPr/>
          </p:nvSpPr>
          <p:spPr bwMode="auto">
            <a:xfrm flipH="1">
              <a:off x="723" y="3706"/>
              <a:ext cx="21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65" name="Line 15"/>
            <p:cNvSpPr>
              <a:spLocks noChangeShapeType="1"/>
            </p:cNvSpPr>
            <p:nvPr/>
          </p:nvSpPr>
          <p:spPr bwMode="auto">
            <a:xfrm flipH="1">
              <a:off x="1822" y="3706"/>
              <a:ext cx="244"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7666" name="Text Box 16"/>
            <p:cNvSpPr txBox="1">
              <a:spLocks noChangeArrowheads="1"/>
            </p:cNvSpPr>
            <p:nvPr/>
          </p:nvSpPr>
          <p:spPr bwMode="auto">
            <a:xfrm>
              <a:off x="918" y="3571"/>
              <a:ext cx="1098"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200">
                  <a:solidFill>
                    <a:srgbClr val="0033CC"/>
                  </a:solidFill>
                  <a:ea typeface="黑体" panose="02010609060101010101" pitchFamily="49" charset="-122"/>
                </a:rPr>
                <a:t>第</a:t>
              </a:r>
              <a:r>
                <a:rPr lang="en-US" altLang="zh-CN" sz="2200">
                  <a:solidFill>
                    <a:srgbClr val="0033CC"/>
                  </a:solidFill>
                  <a:ea typeface="黑体" panose="02010609060101010101" pitchFamily="49" charset="-122"/>
                </a:rPr>
                <a:t>1</a:t>
              </a:r>
              <a:r>
                <a:rPr lang="zh-CN" altLang="en-US" sz="2200">
                  <a:solidFill>
                    <a:srgbClr val="0033CC"/>
                  </a:solidFill>
                  <a:ea typeface="黑体" panose="02010609060101010101" pitchFamily="49" charset="-122"/>
                </a:rPr>
                <a:t>个半字</a:t>
              </a:r>
            </a:p>
          </p:txBody>
        </p:sp>
        <p:sp>
          <p:nvSpPr>
            <p:cNvPr id="27667" name="Line 17"/>
            <p:cNvSpPr>
              <a:spLocks noChangeShapeType="1"/>
            </p:cNvSpPr>
            <p:nvPr/>
          </p:nvSpPr>
          <p:spPr bwMode="auto">
            <a:xfrm flipH="1">
              <a:off x="2075" y="3709"/>
              <a:ext cx="21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68" name="Line 18"/>
            <p:cNvSpPr>
              <a:spLocks noChangeShapeType="1"/>
            </p:cNvSpPr>
            <p:nvPr/>
          </p:nvSpPr>
          <p:spPr bwMode="auto">
            <a:xfrm flipH="1">
              <a:off x="3237" y="3709"/>
              <a:ext cx="244"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7669" name="Text Box 19"/>
            <p:cNvSpPr txBox="1">
              <a:spLocks noChangeArrowheads="1"/>
            </p:cNvSpPr>
            <p:nvPr/>
          </p:nvSpPr>
          <p:spPr bwMode="auto">
            <a:xfrm>
              <a:off x="2270" y="3574"/>
              <a:ext cx="1098"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200">
                  <a:solidFill>
                    <a:srgbClr val="0033CC"/>
                  </a:solidFill>
                  <a:ea typeface="黑体" panose="02010609060101010101" pitchFamily="49" charset="-122"/>
                </a:rPr>
                <a:t>第</a:t>
              </a:r>
              <a:r>
                <a:rPr lang="en-US" altLang="zh-CN" sz="2200">
                  <a:solidFill>
                    <a:srgbClr val="0033CC"/>
                  </a:solidFill>
                  <a:ea typeface="黑体" panose="02010609060101010101" pitchFamily="49" charset="-122"/>
                </a:rPr>
                <a:t>2</a:t>
              </a:r>
              <a:r>
                <a:rPr lang="zh-CN" altLang="en-US" sz="2200">
                  <a:solidFill>
                    <a:srgbClr val="0033CC"/>
                  </a:solidFill>
                  <a:ea typeface="黑体" panose="02010609060101010101" pitchFamily="49" charset="-122"/>
                </a:rPr>
                <a:t>个半字</a:t>
              </a:r>
            </a:p>
          </p:txBody>
        </p:sp>
        <p:sp>
          <p:nvSpPr>
            <p:cNvPr id="27670" name="Line 20"/>
            <p:cNvSpPr>
              <a:spLocks noChangeShapeType="1"/>
            </p:cNvSpPr>
            <p:nvPr/>
          </p:nvSpPr>
          <p:spPr bwMode="auto">
            <a:xfrm flipH="1">
              <a:off x="3486" y="3715"/>
              <a:ext cx="21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71" name="Line 21"/>
            <p:cNvSpPr>
              <a:spLocks noChangeShapeType="1"/>
            </p:cNvSpPr>
            <p:nvPr/>
          </p:nvSpPr>
          <p:spPr bwMode="auto">
            <a:xfrm flipH="1">
              <a:off x="4639" y="3715"/>
              <a:ext cx="244"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7672" name="Text Box 22"/>
            <p:cNvSpPr txBox="1">
              <a:spLocks noChangeArrowheads="1"/>
            </p:cNvSpPr>
            <p:nvPr/>
          </p:nvSpPr>
          <p:spPr bwMode="auto">
            <a:xfrm>
              <a:off x="3699" y="3580"/>
              <a:ext cx="1098"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200">
                  <a:solidFill>
                    <a:srgbClr val="0033CC"/>
                  </a:solidFill>
                  <a:ea typeface="黑体" panose="02010609060101010101" pitchFamily="49" charset="-122"/>
                </a:rPr>
                <a:t>第</a:t>
              </a:r>
              <a:r>
                <a:rPr lang="en-US" altLang="zh-CN" sz="2200">
                  <a:solidFill>
                    <a:srgbClr val="0033CC"/>
                  </a:solidFill>
                  <a:ea typeface="黑体" panose="02010609060101010101" pitchFamily="49" charset="-122"/>
                </a:rPr>
                <a:t>3</a:t>
              </a:r>
              <a:r>
                <a:rPr lang="zh-CN" altLang="en-US" sz="2200">
                  <a:solidFill>
                    <a:srgbClr val="0033CC"/>
                  </a:solidFill>
                  <a:ea typeface="黑体" panose="02010609060101010101" pitchFamily="49" charset="-122"/>
                </a:rPr>
                <a:t>个半字</a:t>
              </a:r>
            </a:p>
          </p:txBody>
        </p:sp>
        <p:grpSp>
          <p:nvGrpSpPr>
            <p:cNvPr id="27673" name="Group 23"/>
            <p:cNvGrpSpPr>
              <a:grpSpLocks/>
            </p:cNvGrpSpPr>
            <p:nvPr/>
          </p:nvGrpSpPr>
          <p:grpSpPr bwMode="auto">
            <a:xfrm>
              <a:off x="108" y="720"/>
              <a:ext cx="5316" cy="2581"/>
              <a:chOff x="108" y="720"/>
              <a:chExt cx="5316" cy="2581"/>
            </a:xfrm>
          </p:grpSpPr>
          <p:grpSp>
            <p:nvGrpSpPr>
              <p:cNvPr id="27674" name="Group 24"/>
              <p:cNvGrpSpPr>
                <a:grpSpLocks/>
              </p:cNvGrpSpPr>
              <p:nvPr/>
            </p:nvGrpSpPr>
            <p:grpSpPr bwMode="auto">
              <a:xfrm>
                <a:off x="108" y="896"/>
                <a:ext cx="4774" cy="2405"/>
                <a:chOff x="108" y="896"/>
                <a:chExt cx="4774" cy="2405"/>
              </a:xfrm>
            </p:grpSpPr>
            <p:sp>
              <p:nvSpPr>
                <p:cNvPr id="27676" name="Rectangle 25" descr="新闻纸"/>
                <p:cNvSpPr>
                  <a:spLocks noChangeArrowheads="1"/>
                </p:cNvSpPr>
                <p:nvPr/>
              </p:nvSpPr>
              <p:spPr bwMode="auto">
                <a:xfrm>
                  <a:off x="698" y="896"/>
                  <a:ext cx="1368" cy="366"/>
                </a:xfrm>
                <a:prstGeom prst="rect">
                  <a:avLst/>
                </a:prstGeom>
                <a:blipFill dpi="0" rotWithShape="0">
                  <a:blip r:embed="rId2"/>
                  <a:srcRect/>
                  <a:tile tx="0" ty="0" sx="100000" sy="100000" flip="none" algn="tl"/>
                </a:blipFill>
                <a:ln w="9525">
                  <a:solidFill>
                    <a:schemeClr val="tx1"/>
                  </a:solidFill>
                  <a:miter lim="800000"/>
                  <a:headEnd/>
                  <a:tailEnd/>
                </a:ln>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27677" name="Line 26"/>
                <p:cNvSpPr>
                  <a:spLocks noChangeShapeType="1"/>
                </p:cNvSpPr>
                <p:nvPr/>
              </p:nvSpPr>
              <p:spPr bwMode="auto">
                <a:xfrm>
                  <a:off x="1355" y="896"/>
                  <a:ext cx="0" cy="3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78" name="Text Box 27"/>
                <p:cNvSpPr txBox="1">
                  <a:spLocks noChangeArrowheads="1"/>
                </p:cNvSpPr>
                <p:nvPr/>
              </p:nvSpPr>
              <p:spPr bwMode="auto">
                <a:xfrm>
                  <a:off x="108" y="914"/>
                  <a:ext cx="696"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chemeClr val="tx1"/>
                      </a:solidFill>
                      <a:ea typeface="黑体" panose="02010609060101010101" pitchFamily="49" charset="-122"/>
                    </a:rPr>
                    <a:t>RR</a:t>
                  </a:r>
                  <a:r>
                    <a:rPr lang="zh-CN" altLang="en-US" sz="2200">
                      <a:solidFill>
                        <a:schemeClr val="tx1"/>
                      </a:solidFill>
                      <a:ea typeface="黑体" panose="02010609060101010101" pitchFamily="49" charset="-122"/>
                    </a:rPr>
                    <a:t>型</a:t>
                  </a:r>
                </a:p>
              </p:txBody>
            </p:sp>
            <p:sp>
              <p:nvSpPr>
                <p:cNvPr id="27679" name="Line 28"/>
                <p:cNvSpPr>
                  <a:spLocks noChangeShapeType="1"/>
                </p:cNvSpPr>
                <p:nvPr/>
              </p:nvSpPr>
              <p:spPr bwMode="auto">
                <a:xfrm>
                  <a:off x="1737" y="896"/>
                  <a:ext cx="0" cy="3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80" name="Text Box 29"/>
                <p:cNvSpPr txBox="1">
                  <a:spLocks noChangeArrowheads="1"/>
                </p:cNvSpPr>
                <p:nvPr/>
              </p:nvSpPr>
              <p:spPr bwMode="auto">
                <a:xfrm>
                  <a:off x="813" y="932"/>
                  <a:ext cx="439"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chemeClr val="tx1"/>
                      </a:solidFill>
                      <a:ea typeface="黑体" panose="02010609060101010101" pitchFamily="49" charset="-122"/>
                    </a:rPr>
                    <a:t>OP</a:t>
                  </a:r>
                </a:p>
              </p:txBody>
            </p:sp>
            <p:sp>
              <p:nvSpPr>
                <p:cNvPr id="27681" name="Text Box 30"/>
                <p:cNvSpPr txBox="1">
                  <a:spLocks noChangeArrowheads="1"/>
                </p:cNvSpPr>
                <p:nvPr/>
              </p:nvSpPr>
              <p:spPr bwMode="auto">
                <a:xfrm>
                  <a:off x="1370" y="920"/>
                  <a:ext cx="439"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rgbClr val="0033CC"/>
                      </a:solidFill>
                      <a:ea typeface="黑体" panose="02010609060101010101" pitchFamily="49" charset="-122"/>
                    </a:rPr>
                    <a:t>R1</a:t>
                  </a:r>
                </a:p>
              </p:txBody>
            </p:sp>
            <p:sp>
              <p:nvSpPr>
                <p:cNvPr id="27682" name="Text Box 31"/>
                <p:cNvSpPr txBox="1">
                  <a:spLocks noChangeArrowheads="1"/>
                </p:cNvSpPr>
                <p:nvPr/>
              </p:nvSpPr>
              <p:spPr bwMode="auto">
                <a:xfrm>
                  <a:off x="1721" y="932"/>
                  <a:ext cx="439"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rgbClr val="0033CC"/>
                      </a:solidFill>
                      <a:ea typeface="黑体" panose="02010609060101010101" pitchFamily="49" charset="-122"/>
                    </a:rPr>
                    <a:t>R2</a:t>
                  </a:r>
                </a:p>
              </p:txBody>
            </p:sp>
            <p:sp>
              <p:nvSpPr>
                <p:cNvPr id="27683" name="Rectangle 32" descr="新闻纸"/>
                <p:cNvSpPr>
                  <a:spLocks noChangeArrowheads="1"/>
                </p:cNvSpPr>
                <p:nvPr/>
              </p:nvSpPr>
              <p:spPr bwMode="auto">
                <a:xfrm>
                  <a:off x="705" y="1387"/>
                  <a:ext cx="2782" cy="366"/>
                </a:xfrm>
                <a:prstGeom prst="rect">
                  <a:avLst/>
                </a:prstGeom>
                <a:blipFill dpi="0" rotWithShape="0">
                  <a:blip r:embed="rId2"/>
                  <a:srcRect/>
                  <a:tile tx="0" ty="0" sx="100000" sy="100000" flip="none" algn="tl"/>
                </a:blipFill>
                <a:ln w="9525">
                  <a:solidFill>
                    <a:schemeClr val="tx1"/>
                  </a:solidFill>
                  <a:miter lim="800000"/>
                  <a:headEnd/>
                  <a:tailEnd/>
                </a:ln>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27684" name="Line 33"/>
                <p:cNvSpPr>
                  <a:spLocks noChangeShapeType="1"/>
                </p:cNvSpPr>
                <p:nvPr/>
              </p:nvSpPr>
              <p:spPr bwMode="auto">
                <a:xfrm>
                  <a:off x="1362" y="1387"/>
                  <a:ext cx="0" cy="3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85" name="Text Box 34"/>
                <p:cNvSpPr txBox="1">
                  <a:spLocks noChangeArrowheads="1"/>
                </p:cNvSpPr>
                <p:nvPr/>
              </p:nvSpPr>
              <p:spPr bwMode="auto">
                <a:xfrm>
                  <a:off x="115" y="1405"/>
                  <a:ext cx="696"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chemeClr val="tx1"/>
                      </a:solidFill>
                      <a:ea typeface="黑体" panose="02010609060101010101" pitchFamily="49" charset="-122"/>
                    </a:rPr>
                    <a:t>RX</a:t>
                  </a:r>
                  <a:r>
                    <a:rPr lang="zh-CN" altLang="en-US" sz="2200">
                      <a:solidFill>
                        <a:schemeClr val="tx1"/>
                      </a:solidFill>
                      <a:ea typeface="黑体" panose="02010609060101010101" pitchFamily="49" charset="-122"/>
                    </a:rPr>
                    <a:t>型</a:t>
                  </a:r>
                </a:p>
              </p:txBody>
            </p:sp>
            <p:sp>
              <p:nvSpPr>
                <p:cNvPr id="27686" name="Line 35"/>
                <p:cNvSpPr>
                  <a:spLocks noChangeShapeType="1"/>
                </p:cNvSpPr>
                <p:nvPr/>
              </p:nvSpPr>
              <p:spPr bwMode="auto">
                <a:xfrm>
                  <a:off x="1744" y="1387"/>
                  <a:ext cx="0" cy="3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87" name="Text Box 36"/>
                <p:cNvSpPr txBox="1">
                  <a:spLocks noChangeArrowheads="1"/>
                </p:cNvSpPr>
                <p:nvPr/>
              </p:nvSpPr>
              <p:spPr bwMode="auto">
                <a:xfrm>
                  <a:off x="820" y="1424"/>
                  <a:ext cx="439"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chemeClr val="tx1"/>
                      </a:solidFill>
                      <a:ea typeface="黑体" panose="02010609060101010101" pitchFamily="49" charset="-122"/>
                    </a:rPr>
                    <a:t>OP</a:t>
                  </a:r>
                </a:p>
              </p:txBody>
            </p:sp>
            <p:sp>
              <p:nvSpPr>
                <p:cNvPr id="27688" name="Text Box 37"/>
                <p:cNvSpPr txBox="1">
                  <a:spLocks noChangeArrowheads="1"/>
                </p:cNvSpPr>
                <p:nvPr/>
              </p:nvSpPr>
              <p:spPr bwMode="auto">
                <a:xfrm>
                  <a:off x="1377" y="1411"/>
                  <a:ext cx="439"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rgbClr val="0033CC"/>
                      </a:solidFill>
                      <a:ea typeface="黑体" panose="02010609060101010101" pitchFamily="49" charset="-122"/>
                    </a:rPr>
                    <a:t>R1</a:t>
                  </a:r>
                </a:p>
              </p:txBody>
            </p:sp>
            <p:sp>
              <p:nvSpPr>
                <p:cNvPr id="27689" name="Text Box 38"/>
                <p:cNvSpPr txBox="1">
                  <a:spLocks noChangeArrowheads="1"/>
                </p:cNvSpPr>
                <p:nvPr/>
              </p:nvSpPr>
              <p:spPr bwMode="auto">
                <a:xfrm>
                  <a:off x="1800" y="1424"/>
                  <a:ext cx="293"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rgbClr val="0033CC"/>
                      </a:solidFill>
                      <a:ea typeface="黑体" panose="02010609060101010101" pitchFamily="49" charset="-122"/>
                    </a:rPr>
                    <a:t>X</a:t>
                  </a:r>
                </a:p>
              </p:txBody>
            </p:sp>
            <p:sp>
              <p:nvSpPr>
                <p:cNvPr id="27690" name="Rectangle 39" descr="新闻纸"/>
                <p:cNvSpPr>
                  <a:spLocks noChangeArrowheads="1"/>
                </p:cNvSpPr>
                <p:nvPr/>
              </p:nvSpPr>
              <p:spPr bwMode="auto">
                <a:xfrm>
                  <a:off x="711" y="1887"/>
                  <a:ext cx="2776" cy="366"/>
                </a:xfrm>
                <a:prstGeom prst="rect">
                  <a:avLst/>
                </a:prstGeom>
                <a:blipFill dpi="0" rotWithShape="0">
                  <a:blip r:embed="rId2"/>
                  <a:srcRect/>
                  <a:tile tx="0" ty="0" sx="100000" sy="100000" flip="none" algn="tl"/>
                </a:blipFill>
                <a:ln w="9525">
                  <a:solidFill>
                    <a:schemeClr val="tx1"/>
                  </a:solidFill>
                  <a:miter lim="800000"/>
                  <a:headEnd/>
                  <a:tailEnd/>
                </a:ln>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27691" name="Line 40"/>
                <p:cNvSpPr>
                  <a:spLocks noChangeShapeType="1"/>
                </p:cNvSpPr>
                <p:nvPr/>
              </p:nvSpPr>
              <p:spPr bwMode="auto">
                <a:xfrm>
                  <a:off x="1368" y="1887"/>
                  <a:ext cx="1" cy="3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92" name="Text Box 41"/>
                <p:cNvSpPr txBox="1">
                  <a:spLocks noChangeArrowheads="1"/>
                </p:cNvSpPr>
                <p:nvPr/>
              </p:nvSpPr>
              <p:spPr bwMode="auto">
                <a:xfrm>
                  <a:off x="121" y="1904"/>
                  <a:ext cx="696"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chemeClr val="tx1"/>
                      </a:solidFill>
                      <a:ea typeface="黑体" panose="02010609060101010101" pitchFamily="49" charset="-122"/>
                    </a:rPr>
                    <a:t>RS</a:t>
                  </a:r>
                  <a:r>
                    <a:rPr lang="zh-CN" altLang="en-US" sz="2200">
                      <a:solidFill>
                        <a:schemeClr val="tx1"/>
                      </a:solidFill>
                      <a:ea typeface="黑体" panose="02010609060101010101" pitchFamily="49" charset="-122"/>
                    </a:rPr>
                    <a:t>型</a:t>
                  </a:r>
                </a:p>
              </p:txBody>
            </p:sp>
            <p:sp>
              <p:nvSpPr>
                <p:cNvPr id="27693" name="Line 42"/>
                <p:cNvSpPr>
                  <a:spLocks noChangeShapeType="1"/>
                </p:cNvSpPr>
                <p:nvPr/>
              </p:nvSpPr>
              <p:spPr bwMode="auto">
                <a:xfrm flipH="1">
                  <a:off x="1746" y="1887"/>
                  <a:ext cx="4" cy="3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94" name="Text Box 43"/>
                <p:cNvSpPr txBox="1">
                  <a:spLocks noChangeArrowheads="1"/>
                </p:cNvSpPr>
                <p:nvPr/>
              </p:nvSpPr>
              <p:spPr bwMode="auto">
                <a:xfrm>
                  <a:off x="827" y="1923"/>
                  <a:ext cx="438"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chemeClr val="tx1"/>
                      </a:solidFill>
                      <a:ea typeface="黑体" panose="02010609060101010101" pitchFamily="49" charset="-122"/>
                    </a:rPr>
                    <a:t>OP</a:t>
                  </a:r>
                </a:p>
              </p:txBody>
            </p:sp>
            <p:sp>
              <p:nvSpPr>
                <p:cNvPr id="27695" name="Text Box 44"/>
                <p:cNvSpPr txBox="1">
                  <a:spLocks noChangeArrowheads="1"/>
                </p:cNvSpPr>
                <p:nvPr/>
              </p:nvSpPr>
              <p:spPr bwMode="auto">
                <a:xfrm>
                  <a:off x="1383" y="1911"/>
                  <a:ext cx="439"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rgbClr val="0033CC"/>
                      </a:solidFill>
                      <a:ea typeface="黑体" panose="02010609060101010101" pitchFamily="49" charset="-122"/>
                    </a:rPr>
                    <a:t>R1</a:t>
                  </a:r>
                </a:p>
              </p:txBody>
            </p:sp>
            <p:sp>
              <p:nvSpPr>
                <p:cNvPr id="27696" name="Text Box 45"/>
                <p:cNvSpPr txBox="1">
                  <a:spLocks noChangeArrowheads="1"/>
                </p:cNvSpPr>
                <p:nvPr/>
              </p:nvSpPr>
              <p:spPr bwMode="auto">
                <a:xfrm>
                  <a:off x="1734" y="1923"/>
                  <a:ext cx="439"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rgbClr val="0033CC"/>
                      </a:solidFill>
                      <a:ea typeface="黑体" panose="02010609060101010101" pitchFamily="49" charset="-122"/>
                    </a:rPr>
                    <a:t>R3</a:t>
                  </a:r>
                </a:p>
              </p:txBody>
            </p:sp>
            <p:sp>
              <p:nvSpPr>
                <p:cNvPr id="27697" name="Rectangle 46" descr="新闻纸"/>
                <p:cNvSpPr>
                  <a:spLocks noChangeArrowheads="1"/>
                </p:cNvSpPr>
                <p:nvPr/>
              </p:nvSpPr>
              <p:spPr bwMode="auto">
                <a:xfrm>
                  <a:off x="723" y="2398"/>
                  <a:ext cx="2764" cy="366"/>
                </a:xfrm>
                <a:prstGeom prst="rect">
                  <a:avLst/>
                </a:prstGeom>
                <a:blipFill dpi="0" rotWithShape="0">
                  <a:blip r:embed="rId2"/>
                  <a:srcRect/>
                  <a:tile tx="0" ty="0" sx="100000" sy="100000" flip="none" algn="tl"/>
                </a:blipFill>
                <a:ln w="9525">
                  <a:solidFill>
                    <a:schemeClr val="tx1"/>
                  </a:solidFill>
                  <a:miter lim="800000"/>
                  <a:headEnd/>
                  <a:tailEnd/>
                </a:ln>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27698" name="Line 47"/>
                <p:cNvSpPr>
                  <a:spLocks noChangeShapeType="1"/>
                </p:cNvSpPr>
                <p:nvPr/>
              </p:nvSpPr>
              <p:spPr bwMode="auto">
                <a:xfrm>
                  <a:off x="1380" y="2398"/>
                  <a:ext cx="1" cy="3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99" name="Text Box 48"/>
                <p:cNvSpPr txBox="1">
                  <a:spLocks noChangeArrowheads="1"/>
                </p:cNvSpPr>
                <p:nvPr/>
              </p:nvSpPr>
              <p:spPr bwMode="auto">
                <a:xfrm>
                  <a:off x="133" y="2416"/>
                  <a:ext cx="696"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chemeClr val="tx1"/>
                      </a:solidFill>
                      <a:ea typeface="黑体" panose="02010609060101010101" pitchFamily="49" charset="-122"/>
                    </a:rPr>
                    <a:t>SI</a:t>
                  </a:r>
                  <a:r>
                    <a:rPr lang="zh-CN" altLang="en-US" sz="2200">
                      <a:solidFill>
                        <a:schemeClr val="tx1"/>
                      </a:solidFill>
                      <a:ea typeface="黑体" panose="02010609060101010101" pitchFamily="49" charset="-122"/>
                    </a:rPr>
                    <a:t>型</a:t>
                  </a:r>
                </a:p>
              </p:txBody>
            </p:sp>
            <p:sp>
              <p:nvSpPr>
                <p:cNvPr id="27700" name="Text Box 49"/>
                <p:cNvSpPr txBox="1">
                  <a:spLocks noChangeArrowheads="1"/>
                </p:cNvSpPr>
                <p:nvPr/>
              </p:nvSpPr>
              <p:spPr bwMode="auto">
                <a:xfrm>
                  <a:off x="838" y="2434"/>
                  <a:ext cx="439"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chemeClr val="tx1"/>
                      </a:solidFill>
                      <a:ea typeface="黑体" panose="02010609060101010101" pitchFamily="49" charset="-122"/>
                    </a:rPr>
                    <a:t>OP</a:t>
                  </a:r>
                </a:p>
              </p:txBody>
            </p:sp>
            <p:sp>
              <p:nvSpPr>
                <p:cNvPr id="27701" name="Text Box 50"/>
                <p:cNvSpPr txBox="1">
                  <a:spLocks noChangeArrowheads="1"/>
                </p:cNvSpPr>
                <p:nvPr/>
              </p:nvSpPr>
              <p:spPr bwMode="auto">
                <a:xfrm>
                  <a:off x="1666" y="2441"/>
                  <a:ext cx="233"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rgbClr val="0033CC"/>
                      </a:solidFill>
                      <a:ea typeface="黑体" panose="02010609060101010101" pitchFamily="49" charset="-122"/>
                    </a:rPr>
                    <a:t>I</a:t>
                  </a:r>
                </a:p>
              </p:txBody>
            </p:sp>
            <p:sp>
              <p:nvSpPr>
                <p:cNvPr id="27702" name="Rectangle 51" descr="新闻纸"/>
                <p:cNvSpPr>
                  <a:spLocks noChangeArrowheads="1"/>
                </p:cNvSpPr>
                <p:nvPr/>
              </p:nvSpPr>
              <p:spPr bwMode="auto">
                <a:xfrm>
                  <a:off x="720" y="2935"/>
                  <a:ext cx="4162" cy="366"/>
                </a:xfrm>
                <a:prstGeom prst="rect">
                  <a:avLst/>
                </a:prstGeom>
                <a:blipFill dpi="0" rotWithShape="0">
                  <a:blip r:embed="rId2"/>
                  <a:srcRect/>
                  <a:tile tx="0" ty="0" sx="100000" sy="100000" flip="none" algn="tl"/>
                </a:blipFill>
                <a:ln w="9525">
                  <a:solidFill>
                    <a:schemeClr val="tx1"/>
                  </a:solidFill>
                  <a:miter lim="800000"/>
                  <a:headEnd/>
                  <a:tailEnd/>
                </a:ln>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27703" name="Line 52"/>
                <p:cNvSpPr>
                  <a:spLocks noChangeShapeType="1"/>
                </p:cNvSpPr>
                <p:nvPr/>
              </p:nvSpPr>
              <p:spPr bwMode="auto">
                <a:xfrm>
                  <a:off x="1377" y="2935"/>
                  <a:ext cx="1" cy="3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04" name="Text Box 53"/>
                <p:cNvSpPr txBox="1">
                  <a:spLocks noChangeArrowheads="1"/>
                </p:cNvSpPr>
                <p:nvPr/>
              </p:nvSpPr>
              <p:spPr bwMode="auto">
                <a:xfrm>
                  <a:off x="130" y="2954"/>
                  <a:ext cx="697"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chemeClr val="tx1"/>
                      </a:solidFill>
                      <a:ea typeface="黑体" panose="02010609060101010101" pitchFamily="49" charset="-122"/>
                    </a:rPr>
                    <a:t>SS</a:t>
                  </a:r>
                  <a:r>
                    <a:rPr lang="zh-CN" altLang="en-US" sz="2200">
                      <a:solidFill>
                        <a:schemeClr val="tx1"/>
                      </a:solidFill>
                      <a:ea typeface="黑体" panose="02010609060101010101" pitchFamily="49" charset="-122"/>
                    </a:rPr>
                    <a:t>型</a:t>
                  </a:r>
                </a:p>
              </p:txBody>
            </p:sp>
            <p:sp>
              <p:nvSpPr>
                <p:cNvPr id="27705" name="Line 54"/>
                <p:cNvSpPr>
                  <a:spLocks noChangeShapeType="1"/>
                </p:cNvSpPr>
                <p:nvPr/>
              </p:nvSpPr>
              <p:spPr bwMode="auto">
                <a:xfrm>
                  <a:off x="2079" y="2935"/>
                  <a:ext cx="1" cy="3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06" name="Text Box 55"/>
                <p:cNvSpPr txBox="1">
                  <a:spLocks noChangeArrowheads="1"/>
                </p:cNvSpPr>
                <p:nvPr/>
              </p:nvSpPr>
              <p:spPr bwMode="auto">
                <a:xfrm>
                  <a:off x="835" y="2971"/>
                  <a:ext cx="439"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chemeClr val="tx1"/>
                      </a:solidFill>
                      <a:ea typeface="黑体" panose="02010609060101010101" pitchFamily="49" charset="-122"/>
                    </a:rPr>
                    <a:t>OP</a:t>
                  </a:r>
                </a:p>
              </p:txBody>
            </p:sp>
            <p:sp>
              <p:nvSpPr>
                <p:cNvPr id="27707" name="Line 56"/>
                <p:cNvSpPr>
                  <a:spLocks noChangeShapeType="1"/>
                </p:cNvSpPr>
                <p:nvPr/>
              </p:nvSpPr>
              <p:spPr bwMode="auto">
                <a:xfrm>
                  <a:off x="2079" y="1387"/>
                  <a:ext cx="0" cy="3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08" name="Line 57"/>
                <p:cNvSpPr>
                  <a:spLocks noChangeShapeType="1"/>
                </p:cNvSpPr>
                <p:nvPr/>
              </p:nvSpPr>
              <p:spPr bwMode="auto">
                <a:xfrm>
                  <a:off x="2408" y="1387"/>
                  <a:ext cx="0" cy="3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09" name="Line 58"/>
                <p:cNvSpPr>
                  <a:spLocks noChangeShapeType="1"/>
                </p:cNvSpPr>
                <p:nvPr/>
              </p:nvSpPr>
              <p:spPr bwMode="auto">
                <a:xfrm>
                  <a:off x="2079" y="1884"/>
                  <a:ext cx="0" cy="3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10" name="Line 59"/>
                <p:cNvSpPr>
                  <a:spLocks noChangeShapeType="1"/>
                </p:cNvSpPr>
                <p:nvPr/>
              </p:nvSpPr>
              <p:spPr bwMode="auto">
                <a:xfrm>
                  <a:off x="2408" y="1884"/>
                  <a:ext cx="0" cy="3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11" name="Line 60"/>
                <p:cNvSpPr>
                  <a:spLocks noChangeShapeType="1"/>
                </p:cNvSpPr>
                <p:nvPr/>
              </p:nvSpPr>
              <p:spPr bwMode="auto">
                <a:xfrm>
                  <a:off x="2408" y="2935"/>
                  <a:ext cx="0" cy="3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12" name="Line 61"/>
                <p:cNvSpPr>
                  <a:spLocks noChangeShapeType="1"/>
                </p:cNvSpPr>
                <p:nvPr/>
              </p:nvSpPr>
              <p:spPr bwMode="auto">
                <a:xfrm>
                  <a:off x="3487" y="2935"/>
                  <a:ext cx="0" cy="3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13" name="Text Box 62"/>
                <p:cNvSpPr txBox="1">
                  <a:spLocks noChangeArrowheads="1"/>
                </p:cNvSpPr>
                <p:nvPr/>
              </p:nvSpPr>
              <p:spPr bwMode="auto">
                <a:xfrm>
                  <a:off x="2130" y="1424"/>
                  <a:ext cx="293"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rgbClr val="0033CC"/>
                      </a:solidFill>
                      <a:ea typeface="黑体" panose="02010609060101010101" pitchFamily="49" charset="-122"/>
                    </a:rPr>
                    <a:t>B</a:t>
                  </a:r>
                </a:p>
              </p:txBody>
            </p:sp>
            <p:sp>
              <p:nvSpPr>
                <p:cNvPr id="27714" name="Text Box 63"/>
                <p:cNvSpPr txBox="1">
                  <a:spLocks noChangeArrowheads="1"/>
                </p:cNvSpPr>
                <p:nvPr/>
              </p:nvSpPr>
              <p:spPr bwMode="auto">
                <a:xfrm>
                  <a:off x="2747" y="1420"/>
                  <a:ext cx="293"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rgbClr val="0033CC"/>
                      </a:solidFill>
                      <a:ea typeface="黑体" panose="02010609060101010101" pitchFamily="49" charset="-122"/>
                    </a:rPr>
                    <a:t>D</a:t>
                  </a:r>
                </a:p>
              </p:txBody>
            </p:sp>
            <p:sp>
              <p:nvSpPr>
                <p:cNvPr id="27715" name="Text Box 64"/>
                <p:cNvSpPr txBox="1">
                  <a:spLocks noChangeArrowheads="1"/>
                </p:cNvSpPr>
                <p:nvPr/>
              </p:nvSpPr>
              <p:spPr bwMode="auto">
                <a:xfrm>
                  <a:off x="2124" y="1923"/>
                  <a:ext cx="294"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rgbClr val="0033CC"/>
                      </a:solidFill>
                      <a:ea typeface="黑体" panose="02010609060101010101" pitchFamily="49" charset="-122"/>
                    </a:rPr>
                    <a:t>B</a:t>
                  </a:r>
                </a:p>
              </p:txBody>
            </p:sp>
            <p:sp>
              <p:nvSpPr>
                <p:cNvPr id="27716" name="Text Box 65"/>
                <p:cNvSpPr txBox="1">
                  <a:spLocks noChangeArrowheads="1"/>
                </p:cNvSpPr>
                <p:nvPr/>
              </p:nvSpPr>
              <p:spPr bwMode="auto">
                <a:xfrm>
                  <a:off x="2741" y="1920"/>
                  <a:ext cx="293"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rgbClr val="0033CC"/>
                      </a:solidFill>
                      <a:ea typeface="黑体" panose="02010609060101010101" pitchFamily="49" charset="-122"/>
                    </a:rPr>
                    <a:t>D</a:t>
                  </a:r>
                </a:p>
              </p:txBody>
            </p:sp>
            <p:sp>
              <p:nvSpPr>
                <p:cNvPr id="27717" name="Line 66"/>
                <p:cNvSpPr>
                  <a:spLocks noChangeShapeType="1"/>
                </p:cNvSpPr>
                <p:nvPr/>
              </p:nvSpPr>
              <p:spPr bwMode="auto">
                <a:xfrm>
                  <a:off x="2079" y="2398"/>
                  <a:ext cx="0" cy="3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18" name="Line 67"/>
                <p:cNvSpPr>
                  <a:spLocks noChangeShapeType="1"/>
                </p:cNvSpPr>
                <p:nvPr/>
              </p:nvSpPr>
              <p:spPr bwMode="auto">
                <a:xfrm>
                  <a:off x="2408" y="2398"/>
                  <a:ext cx="0" cy="3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19" name="Text Box 68"/>
                <p:cNvSpPr txBox="1">
                  <a:spLocks noChangeArrowheads="1"/>
                </p:cNvSpPr>
                <p:nvPr/>
              </p:nvSpPr>
              <p:spPr bwMode="auto">
                <a:xfrm>
                  <a:off x="2124" y="2446"/>
                  <a:ext cx="294"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rgbClr val="0033CC"/>
                      </a:solidFill>
                      <a:ea typeface="黑体" panose="02010609060101010101" pitchFamily="49" charset="-122"/>
                    </a:rPr>
                    <a:t>B</a:t>
                  </a:r>
                </a:p>
              </p:txBody>
            </p:sp>
            <p:sp>
              <p:nvSpPr>
                <p:cNvPr id="27720" name="Text Box 69"/>
                <p:cNvSpPr txBox="1">
                  <a:spLocks noChangeArrowheads="1"/>
                </p:cNvSpPr>
                <p:nvPr/>
              </p:nvSpPr>
              <p:spPr bwMode="auto">
                <a:xfrm>
                  <a:off x="2741" y="2443"/>
                  <a:ext cx="293"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rgbClr val="0033CC"/>
                      </a:solidFill>
                      <a:ea typeface="黑体" panose="02010609060101010101" pitchFamily="49" charset="-122"/>
                    </a:rPr>
                    <a:t>D</a:t>
                  </a:r>
                </a:p>
              </p:txBody>
            </p:sp>
            <p:sp>
              <p:nvSpPr>
                <p:cNvPr id="27721" name="Line 70"/>
                <p:cNvSpPr>
                  <a:spLocks noChangeShapeType="1"/>
                </p:cNvSpPr>
                <p:nvPr/>
              </p:nvSpPr>
              <p:spPr bwMode="auto">
                <a:xfrm>
                  <a:off x="3840" y="2935"/>
                  <a:ext cx="0" cy="3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22" name="Text Box 71"/>
                <p:cNvSpPr txBox="1">
                  <a:spLocks noChangeArrowheads="1"/>
                </p:cNvSpPr>
                <p:nvPr/>
              </p:nvSpPr>
              <p:spPr bwMode="auto">
                <a:xfrm>
                  <a:off x="1666" y="2962"/>
                  <a:ext cx="233"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rgbClr val="0033CC"/>
                      </a:solidFill>
                      <a:ea typeface="黑体" panose="02010609060101010101" pitchFamily="49" charset="-122"/>
                    </a:rPr>
                    <a:t>L</a:t>
                  </a:r>
                </a:p>
              </p:txBody>
            </p:sp>
            <p:sp>
              <p:nvSpPr>
                <p:cNvPr id="27723" name="Text Box 72"/>
                <p:cNvSpPr txBox="1">
                  <a:spLocks noChangeArrowheads="1"/>
                </p:cNvSpPr>
                <p:nvPr/>
              </p:nvSpPr>
              <p:spPr bwMode="auto">
                <a:xfrm>
                  <a:off x="2066" y="2968"/>
                  <a:ext cx="352"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rgbClr val="0033CC"/>
                      </a:solidFill>
                      <a:ea typeface="黑体" panose="02010609060101010101" pitchFamily="49" charset="-122"/>
                    </a:rPr>
                    <a:t>B1</a:t>
                  </a:r>
                </a:p>
              </p:txBody>
            </p:sp>
            <p:sp>
              <p:nvSpPr>
                <p:cNvPr id="27724" name="Text Box 73"/>
                <p:cNvSpPr txBox="1">
                  <a:spLocks noChangeArrowheads="1"/>
                </p:cNvSpPr>
                <p:nvPr/>
              </p:nvSpPr>
              <p:spPr bwMode="auto">
                <a:xfrm>
                  <a:off x="2741" y="2964"/>
                  <a:ext cx="432"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rgbClr val="0033CC"/>
                      </a:solidFill>
                      <a:ea typeface="黑体" panose="02010609060101010101" pitchFamily="49" charset="-122"/>
                    </a:rPr>
                    <a:t>D1</a:t>
                  </a:r>
                </a:p>
              </p:txBody>
            </p:sp>
            <p:sp>
              <p:nvSpPr>
                <p:cNvPr id="27725" name="Text Box 74"/>
                <p:cNvSpPr txBox="1">
                  <a:spLocks noChangeArrowheads="1"/>
                </p:cNvSpPr>
                <p:nvPr/>
              </p:nvSpPr>
              <p:spPr bwMode="auto">
                <a:xfrm>
                  <a:off x="3487" y="2980"/>
                  <a:ext cx="356"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rgbClr val="0033CC"/>
                      </a:solidFill>
                      <a:ea typeface="黑体" panose="02010609060101010101" pitchFamily="49" charset="-122"/>
                    </a:rPr>
                    <a:t>B2</a:t>
                  </a:r>
                </a:p>
              </p:txBody>
            </p:sp>
            <p:sp>
              <p:nvSpPr>
                <p:cNvPr id="27726" name="Text Box 75"/>
                <p:cNvSpPr txBox="1">
                  <a:spLocks noChangeArrowheads="1"/>
                </p:cNvSpPr>
                <p:nvPr/>
              </p:nvSpPr>
              <p:spPr bwMode="auto">
                <a:xfrm>
                  <a:off x="4185" y="2977"/>
                  <a:ext cx="441"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rgbClr val="0033CC"/>
                      </a:solidFill>
                      <a:ea typeface="黑体" panose="02010609060101010101" pitchFamily="49" charset="-122"/>
                    </a:rPr>
                    <a:t>D2</a:t>
                  </a:r>
                </a:p>
              </p:txBody>
            </p:sp>
          </p:grpSp>
          <p:sp>
            <p:nvSpPr>
              <p:cNvPr id="27675" name="Text Box 76"/>
              <p:cNvSpPr txBox="1">
                <a:spLocks noChangeArrowheads="1"/>
              </p:cNvSpPr>
              <p:nvPr/>
            </p:nvSpPr>
            <p:spPr bwMode="auto">
              <a:xfrm>
                <a:off x="4004" y="720"/>
                <a:ext cx="1420" cy="2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chemeClr val="tx1"/>
                    </a:solidFill>
                    <a:ea typeface="黑体" panose="02010609060101010101" pitchFamily="49" charset="-122"/>
                  </a:rPr>
                  <a:t>Ri</a:t>
                </a:r>
                <a:r>
                  <a:rPr lang="zh-CN" altLang="en-US" sz="2200">
                    <a:solidFill>
                      <a:schemeClr val="tx1"/>
                    </a:solidFill>
                    <a:ea typeface="黑体" panose="02010609060101010101" pitchFamily="49" charset="-122"/>
                  </a:rPr>
                  <a:t>：寄存器</a:t>
                </a:r>
              </a:p>
              <a:p>
                <a:pPr>
                  <a:spcBef>
                    <a:spcPct val="50000"/>
                  </a:spcBef>
                </a:pPr>
                <a:r>
                  <a:rPr lang="en-US" altLang="zh-CN" sz="2200">
                    <a:solidFill>
                      <a:schemeClr val="tx1"/>
                    </a:solidFill>
                    <a:ea typeface="黑体" panose="02010609060101010101" pitchFamily="49" charset="-122"/>
                  </a:rPr>
                  <a:t>X</a:t>
                </a:r>
                <a:r>
                  <a:rPr lang="zh-CN" altLang="en-US" sz="2200">
                    <a:solidFill>
                      <a:schemeClr val="tx1"/>
                    </a:solidFill>
                    <a:ea typeface="黑体" panose="02010609060101010101" pitchFamily="49" charset="-122"/>
                  </a:rPr>
                  <a:t>：变址器</a:t>
                </a:r>
              </a:p>
              <a:p>
                <a:pPr>
                  <a:spcBef>
                    <a:spcPct val="50000"/>
                  </a:spcBef>
                </a:pPr>
                <a:r>
                  <a:rPr lang="en-US" altLang="zh-CN" sz="2200">
                    <a:solidFill>
                      <a:schemeClr val="tx1"/>
                    </a:solidFill>
                    <a:ea typeface="黑体" panose="02010609060101010101" pitchFamily="49" charset="-122"/>
                  </a:rPr>
                  <a:t>Bi</a:t>
                </a:r>
                <a:r>
                  <a:rPr lang="zh-CN" altLang="en-US" sz="2200">
                    <a:solidFill>
                      <a:schemeClr val="tx1"/>
                    </a:solidFill>
                    <a:ea typeface="黑体" panose="02010609060101010101" pitchFamily="49" charset="-122"/>
                  </a:rPr>
                  <a:t>：基址器</a:t>
                </a:r>
              </a:p>
              <a:p>
                <a:pPr>
                  <a:spcBef>
                    <a:spcPct val="50000"/>
                  </a:spcBef>
                </a:pPr>
                <a:r>
                  <a:rPr lang="en-US" altLang="zh-CN" sz="2200">
                    <a:solidFill>
                      <a:schemeClr val="tx1"/>
                    </a:solidFill>
                    <a:ea typeface="黑体" panose="02010609060101010101" pitchFamily="49" charset="-122"/>
                  </a:rPr>
                  <a:t>Di</a:t>
                </a:r>
                <a:r>
                  <a:rPr lang="zh-CN" altLang="en-US" sz="2200">
                    <a:solidFill>
                      <a:schemeClr val="tx1"/>
                    </a:solidFill>
                    <a:ea typeface="黑体" panose="02010609060101010101" pitchFamily="49" charset="-122"/>
                  </a:rPr>
                  <a:t>：位移量</a:t>
                </a:r>
              </a:p>
              <a:p>
                <a:pPr>
                  <a:spcBef>
                    <a:spcPct val="50000"/>
                  </a:spcBef>
                </a:pPr>
                <a:r>
                  <a:rPr lang="en-US" altLang="zh-CN" sz="2200">
                    <a:solidFill>
                      <a:schemeClr val="tx1"/>
                    </a:solidFill>
                    <a:ea typeface="黑体" panose="02010609060101010101" pitchFamily="49" charset="-122"/>
                  </a:rPr>
                  <a:t>I</a:t>
                </a:r>
                <a:r>
                  <a:rPr lang="zh-CN" altLang="en-US" sz="2200">
                    <a:solidFill>
                      <a:schemeClr val="tx1"/>
                    </a:solidFill>
                    <a:ea typeface="黑体" panose="02010609060101010101" pitchFamily="49" charset="-122"/>
                  </a:rPr>
                  <a:t>：立即数</a:t>
                </a:r>
              </a:p>
              <a:p>
                <a:pPr>
                  <a:spcBef>
                    <a:spcPct val="50000"/>
                  </a:spcBef>
                </a:pPr>
                <a:r>
                  <a:rPr lang="en-US" altLang="zh-CN" sz="2200">
                    <a:solidFill>
                      <a:schemeClr val="tx1"/>
                    </a:solidFill>
                    <a:ea typeface="黑体" panose="02010609060101010101" pitchFamily="49" charset="-122"/>
                  </a:rPr>
                  <a:t>L</a:t>
                </a:r>
                <a:r>
                  <a:rPr lang="zh-CN" altLang="en-US" sz="2200">
                    <a:solidFill>
                      <a:schemeClr val="tx1"/>
                    </a:solidFill>
                    <a:ea typeface="黑体" panose="02010609060101010101" pitchFamily="49" charset="-122"/>
                  </a:rPr>
                  <a:t>：数的长度</a:t>
                </a:r>
              </a:p>
            </p:txBody>
          </p:sp>
        </p:grpSp>
      </p:grpSp>
      <p:sp>
        <p:nvSpPr>
          <p:cNvPr id="27652" name="Text Box 78"/>
          <p:cNvSpPr txBox="1">
            <a:spLocks noChangeArrowheads="1"/>
          </p:cNvSpPr>
          <p:nvPr/>
        </p:nvSpPr>
        <p:spPr bwMode="auto">
          <a:xfrm>
            <a:off x="769938" y="5354638"/>
            <a:ext cx="7364412"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25000"/>
              </a:spcBef>
            </a:pPr>
            <a:r>
              <a:rPr lang="en-US" altLang="zh-CN" sz="2000">
                <a:solidFill>
                  <a:srgbClr val="388A36"/>
                </a:solidFill>
                <a:ea typeface="黑体" panose="02010609060101010101" pitchFamily="49" charset="-122"/>
              </a:rPr>
              <a:t>RR</a:t>
            </a:r>
            <a:r>
              <a:rPr lang="zh-CN" altLang="en-US" sz="2000">
                <a:solidFill>
                  <a:srgbClr val="388A36"/>
                </a:solidFill>
                <a:ea typeface="黑体" panose="02010609060101010101" pitchFamily="49" charset="-122"/>
              </a:rPr>
              <a:t>：寄存器 </a:t>
            </a:r>
            <a:r>
              <a:rPr lang="en-US" altLang="zh-CN" sz="2000">
                <a:solidFill>
                  <a:srgbClr val="388A36"/>
                </a:solidFill>
                <a:ea typeface="黑体" panose="02010609060101010101" pitchFamily="49" charset="-122"/>
              </a:rPr>
              <a:t>- </a:t>
            </a:r>
            <a:r>
              <a:rPr lang="zh-CN" altLang="en-US" sz="2000">
                <a:solidFill>
                  <a:srgbClr val="388A36"/>
                </a:solidFill>
                <a:ea typeface="黑体" panose="02010609060101010101" pitchFamily="49" charset="-122"/>
              </a:rPr>
              <a:t>寄存器 	       	</a:t>
            </a:r>
            <a:r>
              <a:rPr lang="en-US" altLang="zh-CN" sz="2000">
                <a:solidFill>
                  <a:srgbClr val="388A36"/>
                </a:solidFill>
                <a:ea typeface="黑体" panose="02010609060101010101" pitchFamily="49" charset="-122"/>
              </a:rPr>
              <a:t>SS</a:t>
            </a:r>
            <a:r>
              <a:rPr lang="zh-CN" altLang="en-US" sz="2000">
                <a:solidFill>
                  <a:srgbClr val="388A36"/>
                </a:solidFill>
                <a:ea typeface="黑体" panose="02010609060101010101" pitchFamily="49" charset="-122"/>
              </a:rPr>
              <a:t>：基址存储器 </a:t>
            </a:r>
            <a:r>
              <a:rPr lang="en-US" altLang="zh-CN" sz="2000">
                <a:solidFill>
                  <a:srgbClr val="388A36"/>
                </a:solidFill>
                <a:ea typeface="黑体" panose="02010609060101010101" pitchFamily="49" charset="-122"/>
              </a:rPr>
              <a:t>- </a:t>
            </a:r>
            <a:r>
              <a:rPr lang="zh-CN" altLang="en-US" sz="2000">
                <a:solidFill>
                  <a:srgbClr val="388A36"/>
                </a:solidFill>
                <a:ea typeface="黑体" panose="02010609060101010101" pitchFamily="49" charset="-122"/>
              </a:rPr>
              <a:t>基址存储器</a:t>
            </a:r>
          </a:p>
          <a:p>
            <a:pPr>
              <a:spcBef>
                <a:spcPct val="25000"/>
              </a:spcBef>
            </a:pPr>
            <a:r>
              <a:rPr lang="en-US" altLang="zh-CN" sz="2000">
                <a:solidFill>
                  <a:srgbClr val="388A36"/>
                </a:solidFill>
                <a:ea typeface="黑体" panose="02010609060101010101" pitchFamily="49" charset="-122"/>
              </a:rPr>
              <a:t>RX</a:t>
            </a:r>
            <a:r>
              <a:rPr lang="zh-CN" altLang="en-US" sz="2000">
                <a:solidFill>
                  <a:srgbClr val="388A36"/>
                </a:solidFill>
                <a:ea typeface="黑体" panose="02010609060101010101" pitchFamily="49" charset="-122"/>
              </a:rPr>
              <a:t>：寄存器 </a:t>
            </a:r>
            <a:r>
              <a:rPr lang="en-US" altLang="zh-CN" sz="2000">
                <a:solidFill>
                  <a:srgbClr val="388A36"/>
                </a:solidFill>
                <a:ea typeface="黑体" panose="02010609060101010101" pitchFamily="49" charset="-122"/>
              </a:rPr>
              <a:t>- </a:t>
            </a:r>
            <a:r>
              <a:rPr lang="zh-CN" altLang="en-US" sz="2000">
                <a:solidFill>
                  <a:srgbClr val="388A36"/>
                </a:solidFill>
                <a:ea typeface="黑体" panose="02010609060101010101" pitchFamily="49" charset="-122"/>
              </a:rPr>
              <a:t>变址存储器	</a:t>
            </a:r>
            <a:r>
              <a:rPr lang="en-US" altLang="zh-CN" sz="2000">
                <a:solidFill>
                  <a:srgbClr val="388A36"/>
                </a:solidFill>
                <a:ea typeface="黑体" panose="02010609060101010101" pitchFamily="49" charset="-122"/>
              </a:rPr>
              <a:t>SI</a:t>
            </a:r>
            <a:r>
              <a:rPr lang="zh-CN" altLang="en-US" sz="2000">
                <a:solidFill>
                  <a:srgbClr val="388A36"/>
                </a:solidFill>
                <a:ea typeface="黑体" panose="02010609060101010101" pitchFamily="49" charset="-122"/>
              </a:rPr>
              <a:t>：基址存储器 </a:t>
            </a:r>
            <a:r>
              <a:rPr lang="en-US" altLang="zh-CN" sz="2000">
                <a:solidFill>
                  <a:srgbClr val="388A36"/>
                </a:solidFill>
                <a:ea typeface="黑体" panose="02010609060101010101" pitchFamily="49" charset="-122"/>
              </a:rPr>
              <a:t>- </a:t>
            </a:r>
            <a:r>
              <a:rPr lang="zh-CN" altLang="en-US" sz="2000">
                <a:solidFill>
                  <a:srgbClr val="388A36"/>
                </a:solidFill>
                <a:ea typeface="黑体" panose="02010609060101010101" pitchFamily="49" charset="-122"/>
              </a:rPr>
              <a:t>立即数</a:t>
            </a:r>
          </a:p>
          <a:p>
            <a:pPr>
              <a:spcBef>
                <a:spcPct val="25000"/>
              </a:spcBef>
            </a:pPr>
            <a:r>
              <a:rPr lang="en-US" altLang="zh-CN" sz="2000">
                <a:solidFill>
                  <a:srgbClr val="388A36"/>
                </a:solidFill>
                <a:ea typeface="黑体" panose="02010609060101010101" pitchFamily="49" charset="-122"/>
              </a:rPr>
              <a:t>RS</a:t>
            </a:r>
            <a:r>
              <a:rPr lang="zh-CN" altLang="en-US" sz="2000">
                <a:solidFill>
                  <a:srgbClr val="388A36"/>
                </a:solidFill>
                <a:ea typeface="黑体" panose="02010609060101010101" pitchFamily="49" charset="-122"/>
              </a:rPr>
              <a:t>：寄存器 </a:t>
            </a:r>
            <a:r>
              <a:rPr lang="en-US" altLang="zh-CN" sz="2000">
                <a:solidFill>
                  <a:srgbClr val="388A36"/>
                </a:solidFill>
                <a:ea typeface="黑体" panose="02010609060101010101" pitchFamily="49" charset="-122"/>
              </a:rPr>
              <a:t>– </a:t>
            </a:r>
            <a:r>
              <a:rPr lang="zh-CN" altLang="en-US" sz="2000">
                <a:solidFill>
                  <a:srgbClr val="388A36"/>
                </a:solidFill>
                <a:ea typeface="黑体" panose="02010609060101010101" pitchFamily="49" charset="-122"/>
              </a:rPr>
              <a:t>基址存储器</a:t>
            </a:r>
          </a:p>
        </p:txBody>
      </p:sp>
      <p:sp>
        <p:nvSpPr>
          <p:cNvPr id="78" name="TextBox 77"/>
          <p:cNvSpPr txBox="1">
            <a:spLocks noChangeArrowheads="1"/>
          </p:cNvSpPr>
          <p:nvPr/>
        </p:nvSpPr>
        <p:spPr bwMode="auto">
          <a:xfrm>
            <a:off x="4162425" y="6149975"/>
            <a:ext cx="46402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400">
                <a:solidFill>
                  <a:schemeClr val="tx1"/>
                </a:solidFill>
                <a:latin typeface="黑体" panose="02010609060101010101" pitchFamily="49" charset="-122"/>
                <a:ea typeface="黑体" panose="02010609060101010101" pitchFamily="49" charset="-122"/>
              </a:rPr>
              <a:t>格式：定长操作码、变长指令字</a:t>
            </a:r>
          </a:p>
        </p:txBody>
      </p:sp>
      <p:sp>
        <p:nvSpPr>
          <p:cNvPr id="2" name="灯片编号占位符 1"/>
          <p:cNvSpPr>
            <a:spLocks noGrp="1"/>
          </p:cNvSpPr>
          <p:nvPr>
            <p:ph type="sldNum" sz="quarter" idx="4"/>
          </p:nvPr>
        </p:nvSpPr>
        <p:spPr/>
        <p:txBody>
          <a:bodyPr/>
          <a:lstStyle/>
          <a:p>
            <a:fld id="{395DEAD1-49DF-46A7-BC72-EE85A9CC6BAA}" type="slidenum">
              <a:rPr lang="zh-CN" altLang="en-US" smtClean="0"/>
              <a:pPr/>
              <a:t>22</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blinds(horizontal)">
                                      <p:cBhvr>
                                        <p:cTn id="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711200" y="114300"/>
            <a:ext cx="6805613" cy="368300"/>
          </a:xfrm>
        </p:spPr>
        <p:txBody>
          <a:bodyPr/>
          <a:lstStyle/>
          <a:p>
            <a:r>
              <a:rPr lang="zh-CN" altLang="en-US" smtClean="0">
                <a:ea typeface="宋体" panose="02010600030101010101" pitchFamily="2" charset="-122"/>
              </a:rPr>
              <a:t>扩展（变长）操作码编码 </a:t>
            </a:r>
            <a:r>
              <a:rPr lang="en-US" altLang="zh-CN" smtClean="0">
                <a:ea typeface="宋体" panose="02010600030101010101" pitchFamily="2" charset="-122"/>
              </a:rPr>
              <a:t>Expanding Opcodes</a:t>
            </a:r>
          </a:p>
        </p:txBody>
      </p:sp>
      <p:sp>
        <p:nvSpPr>
          <p:cNvPr id="388099" name="Rectangle 3"/>
          <p:cNvSpPr>
            <a:spLocks noChangeArrowheads="1"/>
          </p:cNvSpPr>
          <p:nvPr/>
        </p:nvSpPr>
        <p:spPr bwMode="auto">
          <a:xfrm>
            <a:off x="242888" y="660400"/>
            <a:ext cx="8901112"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a:lnSpc>
                <a:spcPct val="90000"/>
              </a:lnSpc>
              <a:spcBef>
                <a:spcPct val="30000"/>
              </a:spcBef>
              <a:buSzPct val="75000"/>
              <a:buFont typeface="Wingdings" panose="05000000000000000000" pitchFamily="2" charset="2"/>
              <a:buChar char="u"/>
              <a:defRPr sz="2000"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742950" indent="-285750">
              <a:lnSpc>
                <a:spcPct val="90000"/>
              </a:lnSpc>
              <a:spcBef>
                <a:spcPct val="30000"/>
              </a:spcBef>
              <a:buSzPct val="100000"/>
              <a:buChar char="–"/>
              <a:defRPr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marL="1143000" indent="-228600">
              <a:lnSpc>
                <a:spcPct val="90000"/>
              </a:lnSpc>
              <a:spcBef>
                <a:spcPct val="30000"/>
              </a:spcBef>
              <a:buSzPct val="100000"/>
              <a:buChar char="»"/>
              <a:defRPr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marL="1600200" indent="-228600">
              <a:lnSpc>
                <a:spcPct val="90000"/>
              </a:lnSpc>
              <a:spcBef>
                <a:spcPct val="30000"/>
              </a:spcBef>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marL="2057400" indent="-228600">
              <a:lnSpc>
                <a:spcPct val="90000"/>
              </a:lnSpc>
              <a:spcBef>
                <a:spcPct val="30000"/>
              </a:spcBef>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a:lnSpc>
                <a:spcPct val="115000"/>
              </a:lnSpc>
              <a:spcBef>
                <a:spcPct val="35000"/>
              </a:spcBef>
              <a:buSzPct val="100000"/>
              <a:buFont typeface="Wingdings" panose="05000000000000000000" pitchFamily="2" charset="2"/>
              <a:buNone/>
            </a:pPr>
            <a:r>
              <a:rPr lang="zh-CN" altLang="en-US" dirty="0">
                <a:latin typeface="Arial" panose="020B0604020202020204" pitchFamily="34" charset="0"/>
                <a:ea typeface="黑体" panose="02010609060101010101" pitchFamily="49" charset="-122"/>
              </a:rPr>
              <a:t>    基本思想</a:t>
            </a:r>
          </a:p>
          <a:p>
            <a:pPr>
              <a:lnSpc>
                <a:spcPct val="115000"/>
              </a:lnSpc>
              <a:spcBef>
                <a:spcPct val="35000"/>
              </a:spcBef>
              <a:buSzPct val="100000"/>
              <a:buFont typeface="Monotype Sorts" pitchFamily="2" charset="2"/>
              <a:buChar char=" "/>
            </a:pPr>
            <a:r>
              <a:rPr lang="zh-CN" altLang="en-US" dirty="0">
                <a:solidFill>
                  <a:srgbClr val="0000FF"/>
                </a:solidFill>
                <a:latin typeface="Arial" panose="020B0604020202020204" pitchFamily="34" charset="0"/>
                <a:ea typeface="黑体" panose="02010609060101010101" pitchFamily="49" charset="-122"/>
              </a:rPr>
              <a:t>将操作码的编码长度分成几种固定长的格式</a:t>
            </a:r>
            <a:r>
              <a:rPr lang="zh-CN" altLang="en-US" dirty="0" smtClean="0">
                <a:solidFill>
                  <a:srgbClr val="0000FF"/>
                </a:solidFill>
                <a:latin typeface="Arial" panose="020B0604020202020204" pitchFamily="34" charset="0"/>
                <a:ea typeface="黑体" panose="02010609060101010101" pitchFamily="49" charset="-122"/>
              </a:rPr>
              <a:t>。这种方式被</a:t>
            </a:r>
            <a:r>
              <a:rPr lang="zh-CN" altLang="en-US" dirty="0">
                <a:solidFill>
                  <a:srgbClr val="0000FF"/>
                </a:solidFill>
                <a:latin typeface="Arial" panose="020B0604020202020204" pitchFamily="34" charset="0"/>
                <a:ea typeface="黑体" panose="02010609060101010101" pitchFamily="49" charset="-122"/>
              </a:rPr>
              <a:t>大多数指令集采用。</a:t>
            </a:r>
            <a:r>
              <a:rPr lang="en-US" altLang="zh-CN" dirty="0">
                <a:solidFill>
                  <a:srgbClr val="0000FF"/>
                </a:solidFill>
                <a:latin typeface="Arial" panose="020B0604020202020204" pitchFamily="34" charset="0"/>
                <a:ea typeface="黑体" panose="02010609060101010101" pitchFamily="49" charset="-122"/>
              </a:rPr>
              <a:t>PDP-11</a:t>
            </a:r>
            <a:r>
              <a:rPr lang="zh-CN" altLang="en-US" dirty="0">
                <a:solidFill>
                  <a:srgbClr val="0000FF"/>
                </a:solidFill>
                <a:latin typeface="Arial" panose="020B0604020202020204" pitchFamily="34" charset="0"/>
                <a:ea typeface="黑体" panose="02010609060101010101" pitchFamily="49" charset="-122"/>
              </a:rPr>
              <a:t>是典型的变长操作码机器。</a:t>
            </a:r>
          </a:p>
          <a:p>
            <a:pPr>
              <a:lnSpc>
                <a:spcPct val="115000"/>
              </a:lnSpc>
              <a:spcBef>
                <a:spcPct val="35000"/>
              </a:spcBef>
              <a:buSzPct val="100000"/>
              <a:buFont typeface="Wingdings" panose="05000000000000000000" pitchFamily="2" charset="2"/>
              <a:buNone/>
            </a:pPr>
            <a:r>
              <a:rPr lang="zh-CN" altLang="en-US" dirty="0">
                <a:latin typeface="Arial" panose="020B0604020202020204" pitchFamily="34" charset="0"/>
                <a:ea typeface="黑体" panose="02010609060101010101" pitchFamily="49" charset="-122"/>
              </a:rPr>
              <a:t>    种类</a:t>
            </a:r>
          </a:p>
          <a:p>
            <a:pPr>
              <a:lnSpc>
                <a:spcPct val="115000"/>
              </a:lnSpc>
              <a:spcBef>
                <a:spcPct val="35000"/>
              </a:spcBef>
              <a:buSzPct val="100000"/>
              <a:buFont typeface="Monotype Sorts" pitchFamily="2" charset="2"/>
              <a:buChar char=" "/>
            </a:pPr>
            <a:r>
              <a:rPr lang="zh-CN" altLang="en-US" dirty="0" smtClean="0">
                <a:solidFill>
                  <a:srgbClr val="0000FF"/>
                </a:solidFill>
                <a:latin typeface="Arial" panose="020B0604020202020204" pitchFamily="34" charset="0"/>
                <a:ea typeface="黑体" panose="02010609060101010101" pitchFamily="49" charset="-122"/>
              </a:rPr>
              <a:t>    等长</a:t>
            </a:r>
            <a:r>
              <a:rPr lang="zh-CN" altLang="en-US" dirty="0">
                <a:solidFill>
                  <a:srgbClr val="0000FF"/>
                </a:solidFill>
                <a:latin typeface="Arial" panose="020B0604020202020204" pitchFamily="34" charset="0"/>
                <a:ea typeface="黑体" panose="02010609060101010101" pitchFamily="49" charset="-122"/>
              </a:rPr>
              <a:t>扩展法：4-8-12；3-6-9；…... </a:t>
            </a:r>
            <a:endParaRPr lang="en-US" altLang="zh-CN" dirty="0">
              <a:solidFill>
                <a:srgbClr val="0000FF"/>
              </a:solidFill>
              <a:latin typeface="Arial" panose="020B0604020202020204" pitchFamily="34" charset="0"/>
              <a:ea typeface="黑体" panose="02010609060101010101" pitchFamily="49" charset="-122"/>
            </a:endParaRPr>
          </a:p>
          <a:p>
            <a:pPr>
              <a:lnSpc>
                <a:spcPct val="115000"/>
              </a:lnSpc>
              <a:spcBef>
                <a:spcPct val="35000"/>
              </a:spcBef>
              <a:buSzPct val="100000"/>
              <a:buFont typeface="Monotype Sorts" pitchFamily="2" charset="2"/>
              <a:buChar char=" "/>
            </a:pPr>
            <a:r>
              <a:rPr lang="zh-CN" altLang="en-US" dirty="0" smtClean="0">
                <a:solidFill>
                  <a:srgbClr val="0000FF"/>
                </a:solidFill>
                <a:latin typeface="Arial" panose="020B0604020202020204" pitchFamily="34" charset="0"/>
                <a:ea typeface="黑体" panose="02010609060101010101" pitchFamily="49" charset="-122"/>
              </a:rPr>
              <a:t>    不</a:t>
            </a:r>
            <a:r>
              <a:rPr lang="zh-CN" altLang="en-US" dirty="0">
                <a:solidFill>
                  <a:srgbClr val="0000FF"/>
                </a:solidFill>
                <a:latin typeface="Arial" panose="020B0604020202020204" pitchFamily="34" charset="0"/>
                <a:ea typeface="黑体" panose="02010609060101010101" pitchFamily="49" charset="-122"/>
              </a:rPr>
              <a:t>等长扩展法</a:t>
            </a:r>
          </a:p>
          <a:p>
            <a:pPr>
              <a:lnSpc>
                <a:spcPct val="115000"/>
              </a:lnSpc>
              <a:spcBef>
                <a:spcPct val="35000"/>
              </a:spcBef>
              <a:buSzPct val="100000"/>
              <a:buNone/>
            </a:pPr>
            <a:r>
              <a:rPr lang="zh-CN" altLang="en-US" dirty="0" smtClean="0">
                <a:latin typeface="Arial" panose="020B0604020202020204" pitchFamily="34" charset="0"/>
                <a:ea typeface="黑体" panose="02010609060101010101" pitchFamily="49" charset="-122"/>
              </a:rPr>
              <a:t>   扩展方法举例</a:t>
            </a:r>
            <a:endParaRPr lang="zh-CN" altLang="en-US" dirty="0">
              <a:latin typeface="Arial" panose="020B0604020202020204" pitchFamily="34" charset="0"/>
              <a:ea typeface="黑体" panose="02010609060101010101" pitchFamily="49" charset="-122"/>
            </a:endParaRPr>
          </a:p>
          <a:p>
            <a:pPr>
              <a:lnSpc>
                <a:spcPct val="115000"/>
              </a:lnSpc>
              <a:spcBef>
                <a:spcPct val="35000"/>
              </a:spcBef>
              <a:buSzPct val="100000"/>
              <a:buFont typeface="Monotype Sorts" pitchFamily="2" charset="2"/>
              <a:buChar char=" "/>
            </a:pPr>
            <a:r>
              <a:rPr lang="zh-CN" altLang="en-US" dirty="0">
                <a:solidFill>
                  <a:srgbClr val="0000FF"/>
                </a:solidFill>
                <a:latin typeface="Arial" panose="020B0604020202020204" pitchFamily="34" charset="0"/>
                <a:ea typeface="黑体" panose="02010609060101010101" pitchFamily="49" charset="-122"/>
              </a:rPr>
              <a:t>设某指令系统指令字是16位，每个地址码为6位。若二地址指令15条，一地址指令34条，则剩下零地址指令最多有多少条？</a:t>
            </a:r>
          </a:p>
          <a:p>
            <a:pPr>
              <a:lnSpc>
                <a:spcPct val="115000"/>
              </a:lnSpc>
              <a:spcBef>
                <a:spcPct val="35000"/>
              </a:spcBef>
              <a:buSzPct val="100000"/>
              <a:buFont typeface="Monotype Sorts" pitchFamily="2" charset="2"/>
              <a:buChar char=" "/>
            </a:pPr>
            <a:r>
              <a:rPr lang="zh-CN" altLang="en-US" dirty="0">
                <a:solidFill>
                  <a:srgbClr val="0000FF"/>
                </a:solidFill>
                <a:latin typeface="Arial" panose="020B0604020202020204" pitchFamily="34" charset="0"/>
                <a:ea typeface="黑体" panose="02010609060101010101" pitchFamily="49" charset="-122"/>
              </a:rPr>
              <a:t>解:操作码按短到长进行扩展编码</a:t>
            </a:r>
          </a:p>
          <a:p>
            <a:pPr>
              <a:lnSpc>
                <a:spcPct val="115000"/>
              </a:lnSpc>
              <a:spcBef>
                <a:spcPct val="35000"/>
              </a:spcBef>
              <a:buSzPct val="100000"/>
              <a:buFont typeface="Monotype Sorts" pitchFamily="2" charset="2"/>
              <a:buChar char=" "/>
            </a:pPr>
            <a:r>
              <a:rPr lang="zh-CN" altLang="en-US" dirty="0">
                <a:solidFill>
                  <a:srgbClr val="0000FF"/>
                </a:solidFill>
                <a:latin typeface="Arial" panose="020B0604020202020204" pitchFamily="34" charset="0"/>
                <a:ea typeface="黑体" panose="02010609060101010101" pitchFamily="49" charset="-122"/>
              </a:rPr>
              <a:t>     二地址指令</a:t>
            </a:r>
            <a:r>
              <a:rPr lang="en-US" altLang="zh-CN" dirty="0">
                <a:solidFill>
                  <a:srgbClr val="0000FF"/>
                </a:solidFill>
                <a:latin typeface="Arial" panose="020B0604020202020204" pitchFamily="34" charset="0"/>
                <a:ea typeface="黑体" panose="02010609060101010101" pitchFamily="49" charset="-122"/>
                <a:sym typeface="Wingdings" panose="05000000000000000000" pitchFamily="2" charset="2"/>
              </a:rPr>
              <a:t>: </a:t>
            </a:r>
            <a:r>
              <a:rPr lang="zh-CN" altLang="en-US" dirty="0" smtClean="0">
                <a:solidFill>
                  <a:srgbClr val="0000FF"/>
                </a:solidFill>
                <a:latin typeface="Arial" panose="020B0604020202020204" pitchFamily="34" charset="0"/>
                <a:ea typeface="黑体" panose="02010609060101010101" pitchFamily="49" charset="-122"/>
                <a:sym typeface="Wingdings" panose="05000000000000000000" pitchFamily="2" charset="2"/>
              </a:rPr>
              <a:t>操作码</a:t>
            </a:r>
            <a:r>
              <a:rPr lang="en-US" altLang="zh-CN" dirty="0" smtClean="0">
                <a:solidFill>
                  <a:srgbClr val="0000FF"/>
                </a:solidFill>
                <a:latin typeface="Arial" panose="020B0604020202020204" pitchFamily="34" charset="0"/>
                <a:ea typeface="黑体" panose="02010609060101010101" pitchFamily="49" charset="-122"/>
                <a:sym typeface="Wingdings" panose="05000000000000000000" pitchFamily="2" charset="2"/>
              </a:rPr>
              <a:t>4</a:t>
            </a:r>
            <a:r>
              <a:rPr lang="zh-CN" altLang="en-US" dirty="0" smtClean="0">
                <a:solidFill>
                  <a:srgbClr val="0000FF"/>
                </a:solidFill>
                <a:latin typeface="Arial" panose="020B0604020202020204" pitchFamily="34" charset="0"/>
                <a:ea typeface="黑体" panose="02010609060101010101" pitchFamily="49" charset="-122"/>
                <a:sym typeface="Wingdings" panose="05000000000000000000" pitchFamily="2" charset="2"/>
              </a:rPr>
              <a:t>位</a:t>
            </a:r>
            <a:r>
              <a:rPr lang="en-US" altLang="zh-CN" dirty="0" smtClean="0">
                <a:solidFill>
                  <a:srgbClr val="0000FF"/>
                </a:solidFill>
                <a:latin typeface="Arial" panose="020B0604020202020204" pitchFamily="34" charset="0"/>
                <a:ea typeface="黑体" panose="02010609060101010101" pitchFamily="49" charset="-122"/>
                <a:sym typeface="Wingdings" panose="05000000000000000000" pitchFamily="2" charset="2"/>
              </a:rPr>
              <a:t>(</a:t>
            </a:r>
            <a:r>
              <a:rPr lang="en-US" altLang="zh-CN" dirty="0" smtClean="0">
                <a:solidFill>
                  <a:srgbClr val="0000FF"/>
                </a:solidFill>
                <a:latin typeface="Arial" panose="020B0604020202020204" pitchFamily="34" charset="0"/>
                <a:ea typeface="黑体" panose="02010609060101010101" pitchFamily="49" charset="-122"/>
              </a:rPr>
              <a:t>0000 </a:t>
            </a:r>
            <a:r>
              <a:rPr lang="zh-CN" altLang="en-US" dirty="0">
                <a:solidFill>
                  <a:srgbClr val="0000FF"/>
                </a:solidFill>
                <a:latin typeface="Arial" panose="020B0604020202020204" pitchFamily="34" charset="0"/>
                <a:ea typeface="黑体" panose="02010609060101010101" pitchFamily="49" charset="-122"/>
              </a:rPr>
              <a:t>～ </a:t>
            </a:r>
            <a:r>
              <a:rPr lang="en-US" altLang="zh-CN" dirty="0" smtClean="0">
                <a:solidFill>
                  <a:srgbClr val="0000FF"/>
                </a:solidFill>
                <a:latin typeface="Arial" panose="020B0604020202020204" pitchFamily="34" charset="0"/>
                <a:ea typeface="黑体" panose="02010609060101010101" pitchFamily="49" charset="-122"/>
              </a:rPr>
              <a:t>1110</a:t>
            </a:r>
            <a:r>
              <a:rPr lang="zh-CN" altLang="en-US" dirty="0" smtClean="0">
                <a:solidFill>
                  <a:srgbClr val="0000FF"/>
                </a:solidFill>
                <a:latin typeface="Arial" panose="020B0604020202020204" pitchFamily="34" charset="0"/>
                <a:ea typeface="黑体" panose="02010609060101010101" pitchFamily="49" charset="-122"/>
              </a:rPr>
              <a:t>：</a:t>
            </a:r>
            <a:r>
              <a:rPr lang="en-US" altLang="zh-CN" dirty="0" smtClean="0">
                <a:solidFill>
                  <a:srgbClr val="0000FF"/>
                </a:solidFill>
                <a:latin typeface="Arial" panose="020B0604020202020204" pitchFamily="34" charset="0"/>
                <a:ea typeface="黑体" panose="02010609060101010101" pitchFamily="49" charset="-122"/>
              </a:rPr>
              <a:t>15</a:t>
            </a:r>
            <a:r>
              <a:rPr lang="zh-CN" altLang="en-US" dirty="0" smtClean="0">
                <a:solidFill>
                  <a:srgbClr val="0000FF"/>
                </a:solidFill>
                <a:latin typeface="Arial" panose="020B0604020202020204" pitchFamily="34" charset="0"/>
                <a:ea typeface="黑体" panose="02010609060101010101" pitchFamily="49" charset="-122"/>
              </a:rPr>
              <a:t>条</a:t>
            </a:r>
            <a:r>
              <a:rPr lang="en-US" altLang="zh-CN" dirty="0" smtClean="0">
                <a:solidFill>
                  <a:srgbClr val="0000FF"/>
                </a:solidFill>
                <a:latin typeface="Arial" panose="020B0604020202020204" pitchFamily="34" charset="0"/>
                <a:ea typeface="黑体" panose="02010609060101010101" pitchFamily="49" charset="-122"/>
              </a:rPr>
              <a:t>) </a:t>
            </a:r>
            <a:endParaRPr lang="en-US" altLang="zh-CN" dirty="0">
              <a:solidFill>
                <a:srgbClr val="0000FF"/>
              </a:solidFill>
              <a:latin typeface="Arial" panose="020B0604020202020204" pitchFamily="34" charset="0"/>
              <a:ea typeface="黑体" panose="02010609060101010101" pitchFamily="49" charset="-122"/>
            </a:endParaRPr>
          </a:p>
          <a:p>
            <a:pPr>
              <a:lnSpc>
                <a:spcPct val="115000"/>
              </a:lnSpc>
              <a:spcBef>
                <a:spcPct val="35000"/>
              </a:spcBef>
              <a:buSzPct val="100000"/>
              <a:buFont typeface="Monotype Sorts" pitchFamily="2" charset="2"/>
              <a:buChar char=" "/>
            </a:pPr>
            <a:r>
              <a:rPr lang="zh-CN" altLang="en-US" dirty="0">
                <a:solidFill>
                  <a:srgbClr val="0000FF"/>
                </a:solidFill>
                <a:latin typeface="Arial" panose="020B0604020202020204" pitchFamily="34" charset="0"/>
                <a:ea typeface="黑体" panose="02010609060101010101" pitchFamily="49" charset="-122"/>
              </a:rPr>
              <a:t>     一地址指令: </a:t>
            </a:r>
            <a:r>
              <a:rPr lang="zh-CN" altLang="en-US" dirty="0">
                <a:solidFill>
                  <a:srgbClr val="C2228D"/>
                </a:solidFill>
                <a:latin typeface="Arial" panose="020B0604020202020204" pitchFamily="34" charset="0"/>
                <a:ea typeface="黑体" panose="02010609060101010101" pitchFamily="49" charset="-122"/>
              </a:rPr>
              <a:t>11110</a:t>
            </a:r>
            <a:r>
              <a:rPr lang="zh-CN" altLang="en-US" dirty="0">
                <a:solidFill>
                  <a:srgbClr val="0000FF"/>
                </a:solidFill>
                <a:latin typeface="Arial" panose="020B0604020202020204" pitchFamily="34" charset="0"/>
                <a:ea typeface="黑体" panose="02010609060101010101" pitchFamily="49" charset="-122"/>
              </a:rPr>
              <a:t> </a:t>
            </a:r>
            <a:r>
              <a:rPr lang="en-US" altLang="zh-CN" dirty="0">
                <a:solidFill>
                  <a:srgbClr val="0000FF"/>
                </a:solidFill>
                <a:latin typeface="Arial" panose="020B0604020202020204" pitchFamily="34" charset="0"/>
                <a:ea typeface="黑体" panose="02010609060101010101" pitchFamily="49" charset="-122"/>
              </a:rPr>
              <a:t>(00000 </a:t>
            </a:r>
            <a:r>
              <a:rPr lang="zh-CN" altLang="en-US" dirty="0">
                <a:solidFill>
                  <a:srgbClr val="0000FF"/>
                </a:solidFill>
                <a:latin typeface="Arial" panose="020B0604020202020204" pitchFamily="34" charset="0"/>
                <a:ea typeface="黑体" panose="02010609060101010101" pitchFamily="49" charset="-122"/>
              </a:rPr>
              <a:t>～</a:t>
            </a:r>
            <a:r>
              <a:rPr lang="en-US" altLang="zh-CN" dirty="0">
                <a:solidFill>
                  <a:srgbClr val="0000FF"/>
                </a:solidFill>
                <a:latin typeface="Arial" panose="020B0604020202020204" pitchFamily="34" charset="0"/>
                <a:ea typeface="黑体" panose="02010609060101010101" pitchFamily="49" charset="-122"/>
              </a:rPr>
              <a:t> </a:t>
            </a:r>
            <a:r>
              <a:rPr lang="en-US" altLang="zh-CN" dirty="0" smtClean="0">
                <a:solidFill>
                  <a:srgbClr val="0000FF"/>
                </a:solidFill>
                <a:latin typeface="Arial" panose="020B0604020202020204" pitchFamily="34" charset="0"/>
                <a:ea typeface="黑体" panose="02010609060101010101" pitchFamily="49" charset="-122"/>
              </a:rPr>
              <a:t>11111:32</a:t>
            </a:r>
            <a:r>
              <a:rPr lang="zh-CN" altLang="en-US" dirty="0" smtClean="0">
                <a:solidFill>
                  <a:srgbClr val="0000FF"/>
                </a:solidFill>
                <a:latin typeface="Arial" panose="020B0604020202020204" pitchFamily="34" charset="0"/>
                <a:ea typeface="黑体" panose="02010609060101010101" pitchFamily="49" charset="-122"/>
              </a:rPr>
              <a:t>条</a:t>
            </a:r>
            <a:r>
              <a:rPr lang="en-US" altLang="zh-CN" dirty="0" smtClean="0">
                <a:solidFill>
                  <a:srgbClr val="0000FF"/>
                </a:solidFill>
                <a:latin typeface="Arial" panose="020B0604020202020204" pitchFamily="34" charset="0"/>
                <a:ea typeface="黑体" panose="02010609060101010101" pitchFamily="49" charset="-122"/>
              </a:rPr>
              <a:t>); </a:t>
            </a:r>
            <a:r>
              <a:rPr lang="en-US" altLang="zh-CN" dirty="0">
                <a:solidFill>
                  <a:srgbClr val="C2228D"/>
                </a:solidFill>
                <a:latin typeface="Arial" panose="020B0604020202020204" pitchFamily="34" charset="0"/>
                <a:ea typeface="黑体" panose="02010609060101010101" pitchFamily="49" charset="-122"/>
              </a:rPr>
              <a:t>11111</a:t>
            </a:r>
            <a:r>
              <a:rPr lang="en-US" altLang="zh-CN" dirty="0">
                <a:solidFill>
                  <a:srgbClr val="0000FF"/>
                </a:solidFill>
                <a:latin typeface="Arial" panose="020B0604020202020204" pitchFamily="34" charset="0"/>
                <a:ea typeface="黑体" panose="02010609060101010101" pitchFamily="49" charset="-122"/>
              </a:rPr>
              <a:t> (00000 </a:t>
            </a:r>
            <a:r>
              <a:rPr lang="zh-CN" altLang="en-US" dirty="0">
                <a:solidFill>
                  <a:srgbClr val="0000FF"/>
                </a:solidFill>
                <a:latin typeface="Arial" panose="020B0604020202020204" pitchFamily="34" charset="0"/>
                <a:ea typeface="黑体" panose="02010609060101010101" pitchFamily="49" charset="-122"/>
              </a:rPr>
              <a:t>～</a:t>
            </a:r>
            <a:r>
              <a:rPr lang="en-US" altLang="zh-CN" dirty="0">
                <a:solidFill>
                  <a:srgbClr val="0000FF"/>
                </a:solidFill>
                <a:latin typeface="Arial" panose="020B0604020202020204" pitchFamily="34" charset="0"/>
                <a:ea typeface="黑体" panose="02010609060101010101" pitchFamily="49" charset="-122"/>
              </a:rPr>
              <a:t> </a:t>
            </a:r>
            <a:r>
              <a:rPr lang="en-US" altLang="zh-CN" dirty="0" smtClean="0">
                <a:solidFill>
                  <a:srgbClr val="0000FF"/>
                </a:solidFill>
                <a:latin typeface="Arial" panose="020B0604020202020204" pitchFamily="34" charset="0"/>
                <a:ea typeface="黑体" panose="02010609060101010101" pitchFamily="49" charset="-122"/>
              </a:rPr>
              <a:t>00001:2</a:t>
            </a:r>
            <a:r>
              <a:rPr lang="zh-CN" altLang="en-US" dirty="0" smtClean="0">
                <a:solidFill>
                  <a:srgbClr val="0000FF"/>
                </a:solidFill>
                <a:latin typeface="Arial" panose="020B0604020202020204" pitchFamily="34" charset="0"/>
                <a:ea typeface="黑体" panose="02010609060101010101" pitchFamily="49" charset="-122"/>
              </a:rPr>
              <a:t>条</a:t>
            </a:r>
            <a:r>
              <a:rPr lang="en-US" altLang="zh-CN" dirty="0" smtClean="0">
                <a:solidFill>
                  <a:srgbClr val="0000FF"/>
                </a:solidFill>
                <a:latin typeface="Arial" panose="020B0604020202020204" pitchFamily="34" charset="0"/>
                <a:ea typeface="黑体" panose="02010609060101010101" pitchFamily="49" charset="-122"/>
              </a:rPr>
              <a:t>) </a:t>
            </a:r>
            <a:endParaRPr lang="en-US" altLang="zh-CN" dirty="0">
              <a:solidFill>
                <a:srgbClr val="0000FF"/>
              </a:solidFill>
              <a:latin typeface="Arial" panose="020B0604020202020204" pitchFamily="34" charset="0"/>
              <a:ea typeface="黑体" panose="02010609060101010101" pitchFamily="49" charset="-122"/>
            </a:endParaRPr>
          </a:p>
          <a:p>
            <a:pPr>
              <a:lnSpc>
                <a:spcPct val="115000"/>
              </a:lnSpc>
              <a:spcBef>
                <a:spcPct val="35000"/>
              </a:spcBef>
              <a:buSzPct val="100000"/>
              <a:buFont typeface="Monotype Sorts" pitchFamily="2" charset="2"/>
              <a:buChar char=" "/>
            </a:pPr>
            <a:r>
              <a:rPr lang="zh-CN" altLang="en-US" dirty="0">
                <a:solidFill>
                  <a:srgbClr val="0000FF"/>
                </a:solidFill>
                <a:latin typeface="Arial" panose="020B0604020202020204" pitchFamily="34" charset="0"/>
                <a:ea typeface="黑体" panose="02010609060101010101" pitchFamily="49" charset="-122"/>
              </a:rPr>
              <a:t>     零地址指令: </a:t>
            </a:r>
            <a:r>
              <a:rPr lang="zh-CN" altLang="en-US" dirty="0">
                <a:solidFill>
                  <a:srgbClr val="C2228D"/>
                </a:solidFill>
                <a:latin typeface="Arial" panose="020B0604020202020204" pitchFamily="34" charset="0"/>
                <a:ea typeface="黑体" panose="02010609060101010101" pitchFamily="49" charset="-122"/>
              </a:rPr>
              <a:t>11111</a:t>
            </a:r>
            <a:r>
              <a:rPr lang="zh-CN" altLang="en-US" dirty="0">
                <a:solidFill>
                  <a:srgbClr val="0000FF"/>
                </a:solidFill>
                <a:latin typeface="Arial" panose="020B0604020202020204" pitchFamily="34" charset="0"/>
                <a:ea typeface="黑体" panose="02010609060101010101" pitchFamily="49" charset="-122"/>
              </a:rPr>
              <a:t> </a:t>
            </a:r>
            <a:r>
              <a:rPr lang="en-US" altLang="zh-CN" dirty="0">
                <a:solidFill>
                  <a:srgbClr val="0000FF"/>
                </a:solidFill>
                <a:latin typeface="Arial" panose="020B0604020202020204" pitchFamily="34" charset="0"/>
                <a:ea typeface="黑体" panose="02010609060101010101" pitchFamily="49" charset="-122"/>
              </a:rPr>
              <a:t>(00010 </a:t>
            </a:r>
            <a:r>
              <a:rPr lang="zh-CN" altLang="en-US" dirty="0">
                <a:solidFill>
                  <a:srgbClr val="0000FF"/>
                </a:solidFill>
                <a:latin typeface="Arial" panose="020B0604020202020204" pitchFamily="34" charset="0"/>
                <a:ea typeface="黑体" panose="02010609060101010101" pitchFamily="49" charset="-122"/>
              </a:rPr>
              <a:t>～</a:t>
            </a:r>
            <a:r>
              <a:rPr lang="en-US" altLang="zh-CN" dirty="0">
                <a:solidFill>
                  <a:srgbClr val="0000FF"/>
                </a:solidFill>
                <a:latin typeface="Arial" panose="020B0604020202020204" pitchFamily="34" charset="0"/>
                <a:ea typeface="黑体" panose="02010609060101010101" pitchFamily="49" charset="-122"/>
              </a:rPr>
              <a:t> </a:t>
            </a:r>
            <a:r>
              <a:rPr lang="en-US" altLang="zh-CN" dirty="0" smtClean="0">
                <a:solidFill>
                  <a:srgbClr val="0000FF"/>
                </a:solidFill>
                <a:latin typeface="Arial" panose="020B0604020202020204" pitchFamily="34" charset="0"/>
                <a:ea typeface="黑体" panose="02010609060101010101" pitchFamily="49" charset="-122"/>
              </a:rPr>
              <a:t>11111:30) </a:t>
            </a:r>
            <a:r>
              <a:rPr lang="en-US" altLang="zh-CN" dirty="0">
                <a:solidFill>
                  <a:srgbClr val="0000FF"/>
                </a:solidFill>
                <a:latin typeface="Arial" panose="020B0604020202020204" pitchFamily="34" charset="0"/>
                <a:ea typeface="黑体" panose="02010609060101010101" pitchFamily="49" charset="-122"/>
              </a:rPr>
              <a:t>(000000 </a:t>
            </a:r>
            <a:r>
              <a:rPr lang="zh-CN" altLang="en-US" dirty="0">
                <a:solidFill>
                  <a:srgbClr val="0000FF"/>
                </a:solidFill>
                <a:latin typeface="Arial" panose="020B0604020202020204" pitchFamily="34" charset="0"/>
                <a:ea typeface="黑体" panose="02010609060101010101" pitchFamily="49" charset="-122"/>
              </a:rPr>
              <a:t>～</a:t>
            </a:r>
            <a:r>
              <a:rPr lang="en-US" altLang="zh-CN" dirty="0">
                <a:solidFill>
                  <a:srgbClr val="0000FF"/>
                </a:solidFill>
                <a:latin typeface="Arial" panose="020B0604020202020204" pitchFamily="34" charset="0"/>
                <a:ea typeface="黑体" panose="02010609060101010101" pitchFamily="49" charset="-122"/>
              </a:rPr>
              <a:t> </a:t>
            </a:r>
            <a:r>
              <a:rPr lang="en-US" altLang="zh-CN" dirty="0" smtClean="0">
                <a:solidFill>
                  <a:srgbClr val="0000FF"/>
                </a:solidFill>
                <a:latin typeface="Arial" panose="020B0604020202020204" pitchFamily="34" charset="0"/>
                <a:ea typeface="黑体" panose="02010609060101010101" pitchFamily="49" charset="-122"/>
              </a:rPr>
              <a:t>111111:2</a:t>
            </a:r>
            <a:r>
              <a:rPr lang="en-US" altLang="zh-CN" baseline="30000" dirty="0" smtClean="0">
                <a:solidFill>
                  <a:srgbClr val="0000FF"/>
                </a:solidFill>
                <a:latin typeface="Arial" panose="020B0604020202020204" pitchFamily="34" charset="0"/>
                <a:ea typeface="黑体" panose="02010609060101010101" pitchFamily="49" charset="-122"/>
              </a:rPr>
              <a:t>6</a:t>
            </a:r>
            <a:r>
              <a:rPr lang="en-US" altLang="zh-CN" dirty="0" smtClean="0">
                <a:solidFill>
                  <a:srgbClr val="0000FF"/>
                </a:solidFill>
                <a:latin typeface="Arial" panose="020B0604020202020204" pitchFamily="34" charset="0"/>
                <a:ea typeface="黑体" panose="02010609060101010101" pitchFamily="49" charset="-122"/>
              </a:rPr>
              <a:t>=64)</a:t>
            </a:r>
            <a:endParaRPr lang="en-US" altLang="zh-CN" dirty="0">
              <a:solidFill>
                <a:srgbClr val="0000FF"/>
              </a:solidFill>
              <a:latin typeface="Arial" panose="020B0604020202020204" pitchFamily="34" charset="0"/>
              <a:ea typeface="黑体" panose="02010609060101010101" pitchFamily="49" charset="-122"/>
            </a:endParaRPr>
          </a:p>
          <a:p>
            <a:pPr>
              <a:lnSpc>
                <a:spcPct val="115000"/>
              </a:lnSpc>
              <a:spcBef>
                <a:spcPct val="35000"/>
              </a:spcBef>
              <a:buSzPct val="100000"/>
              <a:buFont typeface="Monotype Sorts" pitchFamily="2" charset="2"/>
              <a:buChar char=" "/>
            </a:pPr>
            <a:r>
              <a:rPr lang="zh-CN" altLang="en-US" b="0" dirty="0">
                <a:solidFill>
                  <a:srgbClr val="0000FF"/>
                </a:solidFill>
                <a:latin typeface="Arial" panose="020B0604020202020204" pitchFamily="34" charset="0"/>
                <a:ea typeface="黑体" panose="02010609060101010101" pitchFamily="49" charset="-122"/>
              </a:rPr>
              <a:t>     </a:t>
            </a:r>
            <a:r>
              <a:rPr lang="zh-CN" altLang="en-US" dirty="0">
                <a:solidFill>
                  <a:srgbClr val="0000FF"/>
                </a:solidFill>
                <a:latin typeface="Arial" panose="020B0604020202020204" pitchFamily="34" charset="0"/>
                <a:ea typeface="黑体" panose="02010609060101010101" pitchFamily="49" charset="-122"/>
              </a:rPr>
              <a:t>故零地址指令最多有 30</a:t>
            </a:r>
            <a:r>
              <a:rPr lang="en-US" altLang="zh-CN" dirty="0" smtClean="0">
                <a:solidFill>
                  <a:srgbClr val="0000FF"/>
                </a:solidFill>
                <a:latin typeface="Arial" panose="020B0604020202020204" pitchFamily="34" charset="0"/>
                <a:ea typeface="黑体" panose="02010609060101010101" pitchFamily="49" charset="-122"/>
              </a:rPr>
              <a:t>x64=1920</a:t>
            </a:r>
            <a:r>
              <a:rPr lang="zh-CN" altLang="en-US" dirty="0" smtClean="0">
                <a:solidFill>
                  <a:srgbClr val="0000FF"/>
                </a:solidFill>
                <a:latin typeface="Arial" panose="020B0604020202020204" pitchFamily="34" charset="0"/>
                <a:ea typeface="黑体" panose="02010609060101010101" pitchFamily="49" charset="-122"/>
              </a:rPr>
              <a:t>条</a:t>
            </a:r>
            <a:endParaRPr lang="zh-CN" altLang="en-US" dirty="0">
              <a:solidFill>
                <a:srgbClr val="0000FF"/>
              </a:solidFill>
              <a:latin typeface="Arial" panose="020B0604020202020204" pitchFamily="34" charset="0"/>
              <a:ea typeface="黑体" panose="02010609060101010101" pitchFamily="49" charset="-122"/>
            </a:endParaRPr>
          </a:p>
        </p:txBody>
      </p:sp>
      <p:sp>
        <p:nvSpPr>
          <p:cNvPr id="2" name="灯片编号占位符 1"/>
          <p:cNvSpPr>
            <a:spLocks noGrp="1"/>
          </p:cNvSpPr>
          <p:nvPr>
            <p:ph type="sldNum" sz="quarter" idx="4"/>
          </p:nvPr>
        </p:nvSpPr>
        <p:spPr/>
        <p:txBody>
          <a:bodyPr/>
          <a:lstStyle/>
          <a:p>
            <a:fld id="{395DEAD1-49DF-46A7-BC72-EE85A9CC6BAA}" type="slidenum">
              <a:rPr lang="zh-CN" altLang="en-US" smtClean="0"/>
              <a:pPr/>
              <a:t>23</a:t>
            </a:fld>
            <a:endParaRPr lang="zh-CN" altLang="en-US"/>
          </a:p>
        </p:txBody>
      </p:sp>
      <p:sp>
        <p:nvSpPr>
          <p:cNvPr id="3" name="左大括号 2"/>
          <p:cNvSpPr/>
          <p:nvPr/>
        </p:nvSpPr>
        <p:spPr bwMode="auto">
          <a:xfrm>
            <a:off x="711200" y="2545977"/>
            <a:ext cx="161365" cy="546847"/>
          </a:xfrm>
          <a:prstGeom prst="leftBrace">
            <a:avLst/>
          </a:prstGeom>
          <a:noFill/>
          <a:ln w="12700" cap="flat" cmpd="sng" algn="ctr">
            <a:solidFill>
              <a:schemeClr val="accent1"/>
            </a:solidFill>
            <a:prstDash val="solid"/>
            <a:round/>
            <a:headEnd type="none" w="med" len="med"/>
            <a:tailEnd type="none" w="med" len="med"/>
          </a:ln>
          <a:effectLst/>
        </p:spPr>
        <p:txBody>
          <a:bodyPr vert="horz" wrap="square" lIns="63500" tIns="25400" rIns="63500" bIns="254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800" b="1" i="0" u="none" strike="noStrike" cap="none" normalizeH="0" baseline="0" smtClean="0">
              <a:ln>
                <a:noFill/>
              </a:ln>
              <a:solidFill>
                <a:schemeClr val="accent2"/>
              </a:solidFill>
              <a:effectLst/>
              <a:latin typeface="Arial" charset="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88099">
                                            <p:txEl>
                                              <p:pRg st="0" end="0"/>
                                            </p:txEl>
                                          </p:spTgt>
                                        </p:tgtEl>
                                        <p:attrNameLst>
                                          <p:attrName>style.visibility</p:attrName>
                                        </p:attrNameLst>
                                      </p:cBhvr>
                                      <p:to>
                                        <p:strVal val="visible"/>
                                      </p:to>
                                    </p:set>
                                    <p:animEffect transition="in" filter="wipe(down)">
                                      <p:cBhvr>
                                        <p:cTn id="7" dur="500"/>
                                        <p:tgtEl>
                                          <p:spTgt spid="3880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88099">
                                            <p:txEl>
                                              <p:pRg st="1" end="1"/>
                                            </p:txEl>
                                          </p:spTgt>
                                        </p:tgtEl>
                                        <p:attrNameLst>
                                          <p:attrName>style.visibility</p:attrName>
                                        </p:attrNameLst>
                                      </p:cBhvr>
                                      <p:to>
                                        <p:strVal val="visible"/>
                                      </p:to>
                                    </p:set>
                                    <p:animEffect transition="in" filter="blinds(horizontal)">
                                      <p:cBhvr>
                                        <p:cTn id="12" dur="500"/>
                                        <p:tgtEl>
                                          <p:spTgt spid="3880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388099">
                                            <p:txEl>
                                              <p:pRg st="2" end="2"/>
                                            </p:txEl>
                                          </p:spTgt>
                                        </p:tgtEl>
                                        <p:attrNameLst>
                                          <p:attrName>style.visibility</p:attrName>
                                        </p:attrNameLst>
                                      </p:cBhvr>
                                      <p:to>
                                        <p:strVal val="visible"/>
                                      </p:to>
                                    </p:set>
                                    <p:animEffect transition="in" filter="wipe(down)">
                                      <p:cBhvr>
                                        <p:cTn id="17" dur="500"/>
                                        <p:tgtEl>
                                          <p:spTgt spid="38809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down)">
                                      <p:cBhvr>
                                        <p:cTn id="22" dur="500"/>
                                        <p:tgtEl>
                                          <p:spTgt spid="3"/>
                                        </p:tgtEl>
                                      </p:cBhvr>
                                    </p:animEffect>
                                  </p:childTnLst>
                                </p:cTn>
                              </p:par>
                            </p:childTnLst>
                          </p:cTn>
                        </p:par>
                        <p:par>
                          <p:cTn id="23" fill="hold">
                            <p:stCondLst>
                              <p:cond delay="500"/>
                            </p:stCondLst>
                            <p:childTnLst>
                              <p:par>
                                <p:cTn id="24" presetID="3" presetClass="entr" presetSubtype="10" fill="hold" nodeType="afterEffect">
                                  <p:stCondLst>
                                    <p:cond delay="0"/>
                                  </p:stCondLst>
                                  <p:childTnLst>
                                    <p:set>
                                      <p:cBhvr>
                                        <p:cTn id="25" dur="1" fill="hold">
                                          <p:stCondLst>
                                            <p:cond delay="0"/>
                                          </p:stCondLst>
                                        </p:cTn>
                                        <p:tgtEl>
                                          <p:spTgt spid="388099">
                                            <p:txEl>
                                              <p:pRg st="3" end="3"/>
                                            </p:txEl>
                                          </p:spTgt>
                                        </p:tgtEl>
                                        <p:attrNameLst>
                                          <p:attrName>style.visibility</p:attrName>
                                        </p:attrNameLst>
                                      </p:cBhvr>
                                      <p:to>
                                        <p:strVal val="visible"/>
                                      </p:to>
                                    </p:set>
                                    <p:animEffect transition="in" filter="blinds(horizontal)">
                                      <p:cBhvr>
                                        <p:cTn id="26" dur="500"/>
                                        <p:tgtEl>
                                          <p:spTgt spid="388099">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388099">
                                            <p:txEl>
                                              <p:pRg st="4" end="4"/>
                                            </p:txEl>
                                          </p:spTgt>
                                        </p:tgtEl>
                                        <p:attrNameLst>
                                          <p:attrName>style.visibility</p:attrName>
                                        </p:attrNameLst>
                                      </p:cBhvr>
                                      <p:to>
                                        <p:strVal val="visible"/>
                                      </p:to>
                                    </p:set>
                                    <p:animEffect transition="in" filter="blinds(horizontal)">
                                      <p:cBhvr>
                                        <p:cTn id="31" dur="500"/>
                                        <p:tgtEl>
                                          <p:spTgt spid="388099">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388099">
                                            <p:txEl>
                                              <p:pRg st="5" end="5"/>
                                            </p:txEl>
                                          </p:spTgt>
                                        </p:tgtEl>
                                        <p:attrNameLst>
                                          <p:attrName>style.visibility</p:attrName>
                                        </p:attrNameLst>
                                      </p:cBhvr>
                                      <p:to>
                                        <p:strVal val="visible"/>
                                      </p:to>
                                    </p:set>
                                    <p:animEffect transition="in" filter="wipe(down)">
                                      <p:cBhvr>
                                        <p:cTn id="36" dur="500"/>
                                        <p:tgtEl>
                                          <p:spTgt spid="388099">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388099">
                                            <p:txEl>
                                              <p:pRg st="6" end="6"/>
                                            </p:txEl>
                                          </p:spTgt>
                                        </p:tgtEl>
                                        <p:attrNameLst>
                                          <p:attrName>style.visibility</p:attrName>
                                        </p:attrNameLst>
                                      </p:cBhvr>
                                      <p:to>
                                        <p:strVal val="visible"/>
                                      </p:to>
                                    </p:set>
                                    <p:animEffect transition="in" filter="blinds(horizontal)">
                                      <p:cBhvr>
                                        <p:cTn id="41" dur="500"/>
                                        <p:tgtEl>
                                          <p:spTgt spid="388099">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388099">
                                            <p:txEl>
                                              <p:pRg st="7" end="7"/>
                                            </p:txEl>
                                          </p:spTgt>
                                        </p:tgtEl>
                                        <p:attrNameLst>
                                          <p:attrName>style.visibility</p:attrName>
                                        </p:attrNameLst>
                                      </p:cBhvr>
                                      <p:to>
                                        <p:strVal val="visible"/>
                                      </p:to>
                                    </p:set>
                                    <p:animEffect transition="in" filter="blinds(horizontal)">
                                      <p:cBhvr>
                                        <p:cTn id="46" dur="500"/>
                                        <p:tgtEl>
                                          <p:spTgt spid="388099">
                                            <p:txEl>
                                              <p:pRg st="7" end="7"/>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388099">
                                            <p:txEl>
                                              <p:pRg st="8" end="8"/>
                                            </p:txEl>
                                          </p:spTgt>
                                        </p:tgtEl>
                                        <p:attrNameLst>
                                          <p:attrName>style.visibility</p:attrName>
                                        </p:attrNameLst>
                                      </p:cBhvr>
                                      <p:to>
                                        <p:strVal val="visible"/>
                                      </p:to>
                                    </p:set>
                                    <p:animEffect transition="in" filter="blinds(horizontal)">
                                      <p:cBhvr>
                                        <p:cTn id="51" dur="500"/>
                                        <p:tgtEl>
                                          <p:spTgt spid="388099">
                                            <p:txEl>
                                              <p:pRg st="8" end="8"/>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nodeType="clickEffect">
                                  <p:stCondLst>
                                    <p:cond delay="0"/>
                                  </p:stCondLst>
                                  <p:childTnLst>
                                    <p:set>
                                      <p:cBhvr>
                                        <p:cTn id="55" dur="1" fill="hold">
                                          <p:stCondLst>
                                            <p:cond delay="0"/>
                                          </p:stCondLst>
                                        </p:cTn>
                                        <p:tgtEl>
                                          <p:spTgt spid="388099">
                                            <p:txEl>
                                              <p:pRg st="9" end="9"/>
                                            </p:txEl>
                                          </p:spTgt>
                                        </p:tgtEl>
                                        <p:attrNameLst>
                                          <p:attrName>style.visibility</p:attrName>
                                        </p:attrNameLst>
                                      </p:cBhvr>
                                      <p:to>
                                        <p:strVal val="visible"/>
                                      </p:to>
                                    </p:set>
                                    <p:animEffect transition="in" filter="blinds(horizontal)">
                                      <p:cBhvr>
                                        <p:cTn id="56" dur="500"/>
                                        <p:tgtEl>
                                          <p:spTgt spid="388099">
                                            <p:txEl>
                                              <p:pRg st="9" end="9"/>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nodeType="clickEffect">
                                  <p:stCondLst>
                                    <p:cond delay="0"/>
                                  </p:stCondLst>
                                  <p:childTnLst>
                                    <p:set>
                                      <p:cBhvr>
                                        <p:cTn id="60" dur="1" fill="hold">
                                          <p:stCondLst>
                                            <p:cond delay="0"/>
                                          </p:stCondLst>
                                        </p:cTn>
                                        <p:tgtEl>
                                          <p:spTgt spid="388099">
                                            <p:txEl>
                                              <p:pRg st="10" end="10"/>
                                            </p:txEl>
                                          </p:spTgt>
                                        </p:tgtEl>
                                        <p:attrNameLst>
                                          <p:attrName>style.visibility</p:attrName>
                                        </p:attrNameLst>
                                      </p:cBhvr>
                                      <p:to>
                                        <p:strVal val="visible"/>
                                      </p:to>
                                    </p:set>
                                    <p:animEffect transition="in" filter="blinds(horizontal)">
                                      <p:cBhvr>
                                        <p:cTn id="61" dur="500"/>
                                        <p:tgtEl>
                                          <p:spTgt spid="388099">
                                            <p:txEl>
                                              <p:pRg st="10" end="10"/>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nodeType="clickEffect">
                                  <p:stCondLst>
                                    <p:cond delay="0"/>
                                  </p:stCondLst>
                                  <p:childTnLst>
                                    <p:set>
                                      <p:cBhvr>
                                        <p:cTn id="65" dur="1" fill="hold">
                                          <p:stCondLst>
                                            <p:cond delay="0"/>
                                          </p:stCondLst>
                                        </p:cTn>
                                        <p:tgtEl>
                                          <p:spTgt spid="388099">
                                            <p:txEl>
                                              <p:pRg st="11" end="11"/>
                                            </p:txEl>
                                          </p:spTgt>
                                        </p:tgtEl>
                                        <p:attrNameLst>
                                          <p:attrName>style.visibility</p:attrName>
                                        </p:attrNameLst>
                                      </p:cBhvr>
                                      <p:to>
                                        <p:strVal val="visible"/>
                                      </p:to>
                                    </p:set>
                                    <p:animEffect transition="in" filter="blinds(horizontal)">
                                      <p:cBhvr>
                                        <p:cTn id="66" dur="500"/>
                                        <p:tgtEl>
                                          <p:spTgt spid="38809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711200" y="114300"/>
            <a:ext cx="4940300" cy="368300"/>
          </a:xfrm>
        </p:spPr>
        <p:txBody>
          <a:bodyPr/>
          <a:lstStyle/>
          <a:p>
            <a:r>
              <a:rPr lang="en-US" altLang="zh-CN" smtClean="0">
                <a:ea typeface="宋体" charset="-122"/>
              </a:rPr>
              <a:t>PDP-11</a:t>
            </a:r>
            <a:r>
              <a:rPr lang="zh-CN" altLang="en-US" smtClean="0">
                <a:ea typeface="宋体" charset="-122"/>
              </a:rPr>
              <a:t>中典型指令格式</a:t>
            </a:r>
          </a:p>
        </p:txBody>
      </p:sp>
      <p:sp>
        <p:nvSpPr>
          <p:cNvPr id="29699" name="Rectangle 4" descr="新闻纸"/>
          <p:cNvSpPr>
            <a:spLocks noChangeArrowheads="1"/>
          </p:cNvSpPr>
          <p:nvPr/>
        </p:nvSpPr>
        <p:spPr bwMode="auto">
          <a:xfrm>
            <a:off x="476250" y="885825"/>
            <a:ext cx="2171700" cy="498475"/>
          </a:xfrm>
          <a:prstGeom prst="rect">
            <a:avLst/>
          </a:prstGeom>
          <a:blipFill dpi="0" rotWithShape="0">
            <a:blip r:embed="rId2"/>
            <a:srcRect/>
            <a:tile tx="0" ty="0" sx="100000" sy="100000" flip="none" algn="tl"/>
          </a:blipFill>
          <a:ln w="9525">
            <a:solidFill>
              <a:schemeClr val="tx1"/>
            </a:solidFill>
            <a:miter lim="800000"/>
            <a:headEnd/>
            <a:tailEnd/>
          </a:ln>
        </p:spPr>
        <p:txBody>
          <a:bodyPr wrap="none" anchor="ctr"/>
          <a:lstStyle/>
          <a:p>
            <a:endParaRPr lang="zh-CN" altLang="en-US"/>
          </a:p>
        </p:txBody>
      </p:sp>
      <p:sp>
        <p:nvSpPr>
          <p:cNvPr id="29700" name="Line 5"/>
          <p:cNvSpPr>
            <a:spLocks noChangeShapeType="1"/>
          </p:cNvSpPr>
          <p:nvPr/>
        </p:nvSpPr>
        <p:spPr bwMode="auto">
          <a:xfrm>
            <a:off x="1147763" y="885825"/>
            <a:ext cx="0" cy="498475"/>
          </a:xfrm>
          <a:prstGeom prst="line">
            <a:avLst/>
          </a:prstGeom>
          <a:noFill/>
          <a:ln w="9525">
            <a:solidFill>
              <a:schemeClr val="tx1"/>
            </a:solidFill>
            <a:round/>
            <a:headEnd/>
            <a:tailEnd/>
          </a:ln>
        </p:spPr>
        <p:txBody>
          <a:bodyPr/>
          <a:lstStyle/>
          <a:p>
            <a:endParaRPr lang="zh-CN" altLang="en-US"/>
          </a:p>
        </p:txBody>
      </p:sp>
      <p:sp>
        <p:nvSpPr>
          <p:cNvPr id="29701" name="Line 6"/>
          <p:cNvSpPr>
            <a:spLocks noChangeShapeType="1"/>
          </p:cNvSpPr>
          <p:nvPr/>
        </p:nvSpPr>
        <p:spPr bwMode="auto">
          <a:xfrm>
            <a:off x="1882775" y="885825"/>
            <a:ext cx="0" cy="498475"/>
          </a:xfrm>
          <a:prstGeom prst="line">
            <a:avLst/>
          </a:prstGeom>
          <a:noFill/>
          <a:ln w="9525">
            <a:solidFill>
              <a:schemeClr val="tx1"/>
            </a:solidFill>
            <a:round/>
            <a:headEnd/>
            <a:tailEnd/>
          </a:ln>
        </p:spPr>
        <p:txBody>
          <a:bodyPr/>
          <a:lstStyle/>
          <a:p>
            <a:endParaRPr lang="zh-CN" altLang="en-US"/>
          </a:p>
        </p:txBody>
      </p:sp>
      <p:sp>
        <p:nvSpPr>
          <p:cNvPr id="389127" name="Text Box 7"/>
          <p:cNvSpPr txBox="1">
            <a:spLocks noChangeArrowheads="1"/>
          </p:cNvSpPr>
          <p:nvPr/>
        </p:nvSpPr>
        <p:spPr bwMode="auto">
          <a:xfrm>
            <a:off x="530225" y="935038"/>
            <a:ext cx="646113" cy="457200"/>
          </a:xfrm>
          <a:prstGeom prst="rect">
            <a:avLst/>
          </a:prstGeom>
          <a:noFill/>
          <a:ln w="9525">
            <a:noFill/>
            <a:miter lim="800000"/>
            <a:headEnd/>
            <a:tailEnd/>
          </a:ln>
          <a:effectLst/>
        </p:spPr>
        <p:txBody>
          <a:bodyPr>
            <a:spAutoFit/>
          </a:bodyPr>
          <a:lstStyle/>
          <a:p>
            <a:pPr>
              <a:spcBef>
                <a:spcPct val="50000"/>
              </a:spcBef>
              <a:defRPr/>
            </a:pPr>
            <a:r>
              <a:rPr lang="en-US" altLang="zh-CN" sz="2400" b="0">
                <a:solidFill>
                  <a:schemeClr val="tx1"/>
                </a:solidFill>
                <a:effectLst>
                  <a:outerShdw blurRad="38100" dist="38100" dir="2700000" algn="tl">
                    <a:srgbClr val="C0C0C0"/>
                  </a:outerShdw>
                </a:effectLst>
                <a:latin typeface="Times New Roman" pitchFamily="18" charset="0"/>
              </a:rPr>
              <a:t>OP</a:t>
            </a:r>
          </a:p>
        </p:txBody>
      </p:sp>
      <p:sp>
        <p:nvSpPr>
          <p:cNvPr id="389128" name="Text Box 8"/>
          <p:cNvSpPr txBox="1">
            <a:spLocks noChangeArrowheads="1"/>
          </p:cNvSpPr>
          <p:nvPr/>
        </p:nvSpPr>
        <p:spPr bwMode="auto">
          <a:xfrm>
            <a:off x="1385888" y="930275"/>
            <a:ext cx="244475" cy="457200"/>
          </a:xfrm>
          <a:prstGeom prst="rect">
            <a:avLst/>
          </a:prstGeom>
          <a:noFill/>
          <a:ln w="9525">
            <a:noFill/>
            <a:miter lim="800000"/>
            <a:headEnd/>
            <a:tailEnd/>
          </a:ln>
          <a:effectLst/>
        </p:spPr>
        <p:txBody>
          <a:bodyPr>
            <a:spAutoFit/>
          </a:bodyPr>
          <a:lstStyle/>
          <a:p>
            <a:pPr>
              <a:spcBef>
                <a:spcPct val="50000"/>
              </a:spcBef>
            </a:pPr>
            <a:r>
              <a:rPr lang="en-US" altLang="zh-CN" sz="2400" b="0">
                <a:solidFill>
                  <a:srgbClr val="0000FF"/>
                </a:solidFill>
                <a:effectLst>
                  <a:outerShdw blurRad="38100" dist="38100" dir="2700000" algn="tl">
                    <a:srgbClr val="C0C0C0"/>
                  </a:outerShdw>
                </a:effectLst>
                <a:latin typeface="Times New Roman" pitchFamily="18" charset="0"/>
              </a:rPr>
              <a:t>S</a:t>
            </a:r>
          </a:p>
        </p:txBody>
      </p:sp>
      <p:sp>
        <p:nvSpPr>
          <p:cNvPr id="389129" name="Text Box 9"/>
          <p:cNvSpPr txBox="1">
            <a:spLocks noChangeArrowheads="1"/>
          </p:cNvSpPr>
          <p:nvPr/>
        </p:nvSpPr>
        <p:spPr bwMode="auto">
          <a:xfrm>
            <a:off x="2087563" y="935038"/>
            <a:ext cx="452437" cy="457200"/>
          </a:xfrm>
          <a:prstGeom prst="rect">
            <a:avLst/>
          </a:prstGeom>
          <a:noFill/>
          <a:ln w="9525">
            <a:noFill/>
            <a:miter lim="800000"/>
            <a:headEnd/>
            <a:tailEnd/>
          </a:ln>
          <a:effectLst/>
        </p:spPr>
        <p:txBody>
          <a:bodyPr>
            <a:spAutoFit/>
          </a:bodyPr>
          <a:lstStyle/>
          <a:p>
            <a:pPr>
              <a:spcBef>
                <a:spcPct val="50000"/>
              </a:spcBef>
            </a:pPr>
            <a:r>
              <a:rPr lang="en-US" altLang="zh-CN" sz="2400" b="0">
                <a:solidFill>
                  <a:srgbClr val="0000FF"/>
                </a:solidFill>
                <a:effectLst>
                  <a:outerShdw blurRad="38100" dist="38100" dir="2700000" algn="tl">
                    <a:srgbClr val="C0C0C0"/>
                  </a:outerShdw>
                </a:effectLst>
                <a:latin typeface="Times New Roman" pitchFamily="18" charset="0"/>
              </a:rPr>
              <a:t>D</a:t>
            </a:r>
          </a:p>
        </p:txBody>
      </p:sp>
      <p:sp>
        <p:nvSpPr>
          <p:cNvPr id="29705" name="Rectangle 10"/>
          <p:cNvSpPr>
            <a:spLocks noChangeArrowheads="1"/>
          </p:cNvSpPr>
          <p:nvPr/>
        </p:nvSpPr>
        <p:spPr bwMode="auto">
          <a:xfrm>
            <a:off x="2647950" y="900113"/>
            <a:ext cx="1747838" cy="498475"/>
          </a:xfrm>
          <a:prstGeom prst="rect">
            <a:avLst/>
          </a:prstGeom>
          <a:noFill/>
          <a:ln w="28575">
            <a:solidFill>
              <a:schemeClr val="tx1"/>
            </a:solidFill>
            <a:prstDash val="sysDot"/>
            <a:miter lim="800000"/>
            <a:headEnd/>
            <a:tailEnd/>
          </a:ln>
        </p:spPr>
        <p:txBody>
          <a:bodyPr wrap="none" anchor="ctr"/>
          <a:lstStyle/>
          <a:p>
            <a:endParaRPr lang="zh-CN" altLang="en-US"/>
          </a:p>
        </p:txBody>
      </p:sp>
      <p:sp>
        <p:nvSpPr>
          <p:cNvPr id="29706" name="Rectangle 11"/>
          <p:cNvSpPr>
            <a:spLocks noChangeArrowheads="1"/>
          </p:cNvSpPr>
          <p:nvPr/>
        </p:nvSpPr>
        <p:spPr bwMode="auto">
          <a:xfrm>
            <a:off x="4381500" y="900113"/>
            <a:ext cx="1747838" cy="498475"/>
          </a:xfrm>
          <a:prstGeom prst="rect">
            <a:avLst/>
          </a:prstGeom>
          <a:noFill/>
          <a:ln w="28575">
            <a:solidFill>
              <a:schemeClr val="tx1"/>
            </a:solidFill>
            <a:prstDash val="sysDot"/>
            <a:miter lim="800000"/>
            <a:headEnd/>
            <a:tailEnd/>
          </a:ln>
        </p:spPr>
        <p:txBody>
          <a:bodyPr wrap="none" anchor="ctr"/>
          <a:lstStyle/>
          <a:p>
            <a:endParaRPr lang="zh-CN" altLang="en-US"/>
          </a:p>
        </p:txBody>
      </p:sp>
      <p:sp>
        <p:nvSpPr>
          <p:cNvPr id="389132" name="Text Box 12"/>
          <p:cNvSpPr txBox="1">
            <a:spLocks noChangeArrowheads="1"/>
          </p:cNvSpPr>
          <p:nvPr/>
        </p:nvSpPr>
        <p:spPr bwMode="auto">
          <a:xfrm>
            <a:off x="2779713" y="935038"/>
            <a:ext cx="1644650" cy="457200"/>
          </a:xfrm>
          <a:prstGeom prst="rect">
            <a:avLst/>
          </a:prstGeom>
          <a:noFill/>
          <a:ln w="9525">
            <a:noFill/>
            <a:miter lim="800000"/>
            <a:headEnd/>
            <a:tailEnd/>
          </a:ln>
          <a:effectLst/>
        </p:spPr>
        <p:txBody>
          <a:bodyPr>
            <a:spAutoFit/>
          </a:bodyPr>
          <a:lstStyle/>
          <a:p>
            <a:pPr>
              <a:spcBef>
                <a:spcPct val="50000"/>
              </a:spcBef>
              <a:defRPr/>
            </a:pPr>
            <a:r>
              <a:rPr lang="zh-CN" altLang="en-US" sz="2400" b="0">
                <a:solidFill>
                  <a:srgbClr val="0000FF"/>
                </a:solidFill>
                <a:effectLst>
                  <a:outerShdw blurRad="38100" dist="38100" dir="2700000" algn="tl">
                    <a:srgbClr val="C0C0C0"/>
                  </a:outerShdw>
                </a:effectLst>
                <a:latin typeface="Times New Roman" pitchFamily="18" charset="0"/>
              </a:rPr>
              <a:t>存储</a:t>
            </a:r>
            <a:r>
              <a:rPr lang="zh-CN" altLang="en-US" sz="2400" b="0">
                <a:solidFill>
                  <a:srgbClr val="0000FF"/>
                </a:solidFill>
                <a:effectLst>
                  <a:outerShdw blurRad="38100" dist="38100" dir="2700000" algn="tl">
                    <a:srgbClr val="C0C0C0"/>
                  </a:outerShdw>
                </a:effectLst>
                <a:latin typeface="Times New Roman" pitchFamily="18" charset="0"/>
                <a:ea typeface="黑体" pitchFamily="2" charset="-122"/>
              </a:rPr>
              <a:t>地址</a:t>
            </a:r>
          </a:p>
        </p:txBody>
      </p:sp>
      <p:sp>
        <p:nvSpPr>
          <p:cNvPr id="389133" name="Text Box 13"/>
          <p:cNvSpPr txBox="1">
            <a:spLocks noChangeArrowheads="1"/>
          </p:cNvSpPr>
          <p:nvPr/>
        </p:nvSpPr>
        <p:spPr bwMode="auto">
          <a:xfrm>
            <a:off x="4610100" y="930275"/>
            <a:ext cx="1546225" cy="457200"/>
          </a:xfrm>
          <a:prstGeom prst="rect">
            <a:avLst/>
          </a:prstGeom>
          <a:noFill/>
          <a:ln w="9525">
            <a:noFill/>
            <a:miter lim="800000"/>
            <a:headEnd/>
            <a:tailEnd/>
          </a:ln>
          <a:effectLst/>
        </p:spPr>
        <p:txBody>
          <a:bodyPr>
            <a:spAutoFit/>
          </a:bodyPr>
          <a:lstStyle/>
          <a:p>
            <a:pPr>
              <a:spcBef>
                <a:spcPct val="50000"/>
              </a:spcBef>
              <a:defRPr/>
            </a:pPr>
            <a:r>
              <a:rPr lang="zh-CN" altLang="en-US" sz="2400" b="0">
                <a:solidFill>
                  <a:srgbClr val="0000FF"/>
                </a:solidFill>
                <a:effectLst>
                  <a:outerShdw blurRad="38100" dist="38100" dir="2700000" algn="tl">
                    <a:srgbClr val="C0C0C0"/>
                  </a:outerShdw>
                </a:effectLst>
                <a:latin typeface="Times New Roman" pitchFamily="18" charset="0"/>
                <a:ea typeface="黑体" pitchFamily="2" charset="-122"/>
              </a:rPr>
              <a:t>存储地址</a:t>
            </a:r>
          </a:p>
        </p:txBody>
      </p:sp>
      <p:sp>
        <p:nvSpPr>
          <p:cNvPr id="29709" name="Text Box 14"/>
          <p:cNvSpPr txBox="1">
            <a:spLocks noChangeArrowheads="1"/>
          </p:cNvSpPr>
          <p:nvPr/>
        </p:nvSpPr>
        <p:spPr bwMode="auto">
          <a:xfrm>
            <a:off x="530225" y="1296988"/>
            <a:ext cx="396875" cy="457200"/>
          </a:xfrm>
          <a:prstGeom prst="rect">
            <a:avLst/>
          </a:prstGeom>
          <a:noFill/>
          <a:ln w="9525">
            <a:noFill/>
            <a:miter lim="800000"/>
            <a:headEnd/>
            <a:tailEnd/>
          </a:ln>
        </p:spPr>
        <p:txBody>
          <a:bodyPr>
            <a:spAutoFit/>
          </a:bodyPr>
          <a:lstStyle/>
          <a:p>
            <a:pPr>
              <a:spcBef>
                <a:spcPct val="50000"/>
              </a:spcBef>
            </a:pPr>
            <a:r>
              <a:rPr lang="en-US" altLang="zh-CN" sz="2400" b="0">
                <a:solidFill>
                  <a:schemeClr val="tx1"/>
                </a:solidFill>
                <a:latin typeface="Times New Roman" pitchFamily="18" charset="0"/>
              </a:rPr>
              <a:t>4</a:t>
            </a:r>
          </a:p>
        </p:txBody>
      </p:sp>
      <p:sp>
        <p:nvSpPr>
          <p:cNvPr id="29710" name="Text Box 15"/>
          <p:cNvSpPr txBox="1">
            <a:spLocks noChangeArrowheads="1"/>
          </p:cNvSpPr>
          <p:nvPr/>
        </p:nvSpPr>
        <p:spPr bwMode="auto">
          <a:xfrm>
            <a:off x="1385888" y="1296988"/>
            <a:ext cx="396875" cy="457200"/>
          </a:xfrm>
          <a:prstGeom prst="rect">
            <a:avLst/>
          </a:prstGeom>
          <a:noFill/>
          <a:ln w="9525">
            <a:noFill/>
            <a:miter lim="800000"/>
            <a:headEnd/>
            <a:tailEnd/>
          </a:ln>
        </p:spPr>
        <p:txBody>
          <a:bodyPr>
            <a:spAutoFit/>
          </a:bodyPr>
          <a:lstStyle/>
          <a:p>
            <a:pPr>
              <a:spcBef>
                <a:spcPct val="50000"/>
              </a:spcBef>
            </a:pPr>
            <a:r>
              <a:rPr lang="en-US" altLang="zh-CN" sz="2400" b="0">
                <a:solidFill>
                  <a:schemeClr val="tx1"/>
                </a:solidFill>
                <a:latin typeface="Times New Roman" pitchFamily="18" charset="0"/>
              </a:rPr>
              <a:t>6</a:t>
            </a:r>
          </a:p>
        </p:txBody>
      </p:sp>
      <p:sp>
        <p:nvSpPr>
          <p:cNvPr id="29711" name="Text Box 16"/>
          <p:cNvSpPr txBox="1">
            <a:spLocks noChangeArrowheads="1"/>
          </p:cNvSpPr>
          <p:nvPr/>
        </p:nvSpPr>
        <p:spPr bwMode="auto">
          <a:xfrm>
            <a:off x="2114550" y="1284288"/>
            <a:ext cx="396875" cy="457200"/>
          </a:xfrm>
          <a:prstGeom prst="rect">
            <a:avLst/>
          </a:prstGeom>
          <a:noFill/>
          <a:ln w="9525">
            <a:noFill/>
            <a:miter lim="800000"/>
            <a:headEnd/>
            <a:tailEnd/>
          </a:ln>
        </p:spPr>
        <p:txBody>
          <a:bodyPr>
            <a:spAutoFit/>
          </a:bodyPr>
          <a:lstStyle/>
          <a:p>
            <a:pPr>
              <a:spcBef>
                <a:spcPct val="50000"/>
              </a:spcBef>
            </a:pPr>
            <a:r>
              <a:rPr lang="en-US" altLang="zh-CN" sz="2400" b="0">
                <a:solidFill>
                  <a:schemeClr val="tx1"/>
                </a:solidFill>
                <a:latin typeface="Times New Roman" pitchFamily="18" charset="0"/>
              </a:rPr>
              <a:t>6</a:t>
            </a:r>
          </a:p>
        </p:txBody>
      </p:sp>
      <p:sp>
        <p:nvSpPr>
          <p:cNvPr id="29712" name="Text Box 17"/>
          <p:cNvSpPr txBox="1">
            <a:spLocks noChangeArrowheads="1"/>
          </p:cNvSpPr>
          <p:nvPr/>
        </p:nvSpPr>
        <p:spPr bwMode="auto">
          <a:xfrm>
            <a:off x="3167063" y="1289050"/>
            <a:ext cx="590550" cy="457200"/>
          </a:xfrm>
          <a:prstGeom prst="rect">
            <a:avLst/>
          </a:prstGeom>
          <a:noFill/>
          <a:ln w="9525">
            <a:noFill/>
            <a:miter lim="800000"/>
            <a:headEnd/>
            <a:tailEnd/>
          </a:ln>
        </p:spPr>
        <p:txBody>
          <a:bodyPr>
            <a:spAutoFit/>
          </a:bodyPr>
          <a:lstStyle/>
          <a:p>
            <a:pPr>
              <a:spcBef>
                <a:spcPct val="50000"/>
              </a:spcBef>
            </a:pPr>
            <a:r>
              <a:rPr lang="en-US" altLang="zh-CN" sz="2400" b="0">
                <a:solidFill>
                  <a:schemeClr val="tx1"/>
                </a:solidFill>
                <a:latin typeface="Times New Roman" pitchFamily="18" charset="0"/>
              </a:rPr>
              <a:t>16</a:t>
            </a:r>
          </a:p>
        </p:txBody>
      </p:sp>
      <p:sp>
        <p:nvSpPr>
          <p:cNvPr id="29713" name="Text Box 18"/>
          <p:cNvSpPr txBox="1">
            <a:spLocks noChangeArrowheads="1"/>
          </p:cNvSpPr>
          <p:nvPr/>
        </p:nvSpPr>
        <p:spPr bwMode="auto">
          <a:xfrm>
            <a:off x="5030788" y="1311275"/>
            <a:ext cx="671512" cy="457200"/>
          </a:xfrm>
          <a:prstGeom prst="rect">
            <a:avLst/>
          </a:prstGeom>
          <a:noFill/>
          <a:ln w="9525">
            <a:noFill/>
            <a:miter lim="800000"/>
            <a:headEnd/>
            <a:tailEnd/>
          </a:ln>
        </p:spPr>
        <p:txBody>
          <a:bodyPr>
            <a:spAutoFit/>
          </a:bodyPr>
          <a:lstStyle/>
          <a:p>
            <a:pPr>
              <a:spcBef>
                <a:spcPct val="50000"/>
              </a:spcBef>
            </a:pPr>
            <a:r>
              <a:rPr lang="en-US" altLang="zh-CN" sz="2400" b="0">
                <a:solidFill>
                  <a:schemeClr val="tx1"/>
                </a:solidFill>
                <a:latin typeface="Times New Roman" pitchFamily="18" charset="0"/>
              </a:rPr>
              <a:t>16</a:t>
            </a:r>
          </a:p>
        </p:txBody>
      </p:sp>
      <p:sp>
        <p:nvSpPr>
          <p:cNvPr id="29714" name="Rectangle 19" descr="新闻纸"/>
          <p:cNvSpPr>
            <a:spLocks noChangeArrowheads="1"/>
          </p:cNvSpPr>
          <p:nvPr/>
        </p:nvSpPr>
        <p:spPr bwMode="auto">
          <a:xfrm>
            <a:off x="501650" y="1666875"/>
            <a:ext cx="2171700" cy="500063"/>
          </a:xfrm>
          <a:prstGeom prst="rect">
            <a:avLst/>
          </a:prstGeom>
          <a:blipFill dpi="0" rotWithShape="0">
            <a:blip r:embed="rId2"/>
            <a:srcRect/>
            <a:tile tx="0" ty="0" sx="100000" sy="100000" flip="none" algn="tl"/>
          </a:blipFill>
          <a:ln w="9525">
            <a:solidFill>
              <a:schemeClr val="tx1"/>
            </a:solidFill>
            <a:miter lim="800000"/>
            <a:headEnd/>
            <a:tailEnd/>
          </a:ln>
        </p:spPr>
        <p:txBody>
          <a:bodyPr wrap="none" anchor="ctr"/>
          <a:lstStyle/>
          <a:p>
            <a:endParaRPr lang="zh-CN" altLang="en-US"/>
          </a:p>
        </p:txBody>
      </p:sp>
      <p:sp>
        <p:nvSpPr>
          <p:cNvPr id="29715" name="Line 20"/>
          <p:cNvSpPr>
            <a:spLocks noChangeShapeType="1"/>
          </p:cNvSpPr>
          <p:nvPr/>
        </p:nvSpPr>
        <p:spPr bwMode="auto">
          <a:xfrm>
            <a:off x="1501775" y="1666875"/>
            <a:ext cx="0" cy="500063"/>
          </a:xfrm>
          <a:prstGeom prst="line">
            <a:avLst/>
          </a:prstGeom>
          <a:noFill/>
          <a:ln w="9525">
            <a:solidFill>
              <a:schemeClr val="tx1"/>
            </a:solidFill>
            <a:round/>
            <a:headEnd/>
            <a:tailEnd/>
          </a:ln>
        </p:spPr>
        <p:txBody>
          <a:bodyPr/>
          <a:lstStyle/>
          <a:p>
            <a:endParaRPr lang="zh-CN" altLang="en-US"/>
          </a:p>
        </p:txBody>
      </p:sp>
      <p:sp>
        <p:nvSpPr>
          <p:cNvPr id="29716" name="Line 21"/>
          <p:cNvSpPr>
            <a:spLocks noChangeShapeType="1"/>
          </p:cNvSpPr>
          <p:nvPr/>
        </p:nvSpPr>
        <p:spPr bwMode="auto">
          <a:xfrm>
            <a:off x="1908175" y="1666875"/>
            <a:ext cx="0" cy="500063"/>
          </a:xfrm>
          <a:prstGeom prst="line">
            <a:avLst/>
          </a:prstGeom>
          <a:noFill/>
          <a:ln w="9525">
            <a:solidFill>
              <a:schemeClr val="tx1"/>
            </a:solidFill>
            <a:round/>
            <a:headEnd/>
            <a:tailEnd/>
          </a:ln>
        </p:spPr>
        <p:txBody>
          <a:bodyPr/>
          <a:lstStyle/>
          <a:p>
            <a:endParaRPr lang="zh-CN" altLang="en-US"/>
          </a:p>
        </p:txBody>
      </p:sp>
      <p:sp>
        <p:nvSpPr>
          <p:cNvPr id="389142" name="Text Box 22"/>
          <p:cNvSpPr txBox="1">
            <a:spLocks noChangeArrowheads="1"/>
          </p:cNvSpPr>
          <p:nvPr/>
        </p:nvSpPr>
        <p:spPr bwMode="auto">
          <a:xfrm>
            <a:off x="555625" y="1716088"/>
            <a:ext cx="646113" cy="457200"/>
          </a:xfrm>
          <a:prstGeom prst="rect">
            <a:avLst/>
          </a:prstGeom>
          <a:noFill/>
          <a:ln w="9525">
            <a:noFill/>
            <a:miter lim="800000"/>
            <a:headEnd/>
            <a:tailEnd/>
          </a:ln>
          <a:effectLst/>
        </p:spPr>
        <p:txBody>
          <a:bodyPr>
            <a:spAutoFit/>
          </a:bodyPr>
          <a:lstStyle/>
          <a:p>
            <a:pPr>
              <a:spcBef>
                <a:spcPct val="50000"/>
              </a:spcBef>
              <a:defRPr/>
            </a:pPr>
            <a:r>
              <a:rPr lang="en-US" altLang="zh-CN" sz="2400" b="0">
                <a:solidFill>
                  <a:schemeClr val="tx1"/>
                </a:solidFill>
                <a:effectLst>
                  <a:outerShdw blurRad="38100" dist="38100" dir="2700000" algn="tl">
                    <a:srgbClr val="C0C0C0"/>
                  </a:outerShdw>
                </a:effectLst>
                <a:latin typeface="Times New Roman" pitchFamily="18" charset="0"/>
              </a:rPr>
              <a:t>OP</a:t>
            </a:r>
          </a:p>
        </p:txBody>
      </p:sp>
      <p:sp>
        <p:nvSpPr>
          <p:cNvPr id="389143" name="Text Box 23"/>
          <p:cNvSpPr txBox="1">
            <a:spLocks noChangeArrowheads="1"/>
          </p:cNvSpPr>
          <p:nvPr/>
        </p:nvSpPr>
        <p:spPr bwMode="auto">
          <a:xfrm>
            <a:off x="1539875" y="1712913"/>
            <a:ext cx="244475" cy="457200"/>
          </a:xfrm>
          <a:prstGeom prst="rect">
            <a:avLst/>
          </a:prstGeom>
          <a:noFill/>
          <a:ln w="9525">
            <a:noFill/>
            <a:miter lim="800000"/>
            <a:headEnd/>
            <a:tailEnd/>
          </a:ln>
          <a:effectLst/>
        </p:spPr>
        <p:txBody>
          <a:bodyPr>
            <a:spAutoFit/>
          </a:bodyPr>
          <a:lstStyle/>
          <a:p>
            <a:pPr>
              <a:spcBef>
                <a:spcPct val="50000"/>
              </a:spcBef>
            </a:pPr>
            <a:r>
              <a:rPr lang="en-US" altLang="zh-CN" sz="2400" b="0">
                <a:solidFill>
                  <a:srgbClr val="0000FF"/>
                </a:solidFill>
                <a:effectLst>
                  <a:outerShdw blurRad="38100" dist="38100" dir="2700000" algn="tl">
                    <a:srgbClr val="C0C0C0"/>
                  </a:outerShdw>
                </a:effectLst>
                <a:latin typeface="Times New Roman" pitchFamily="18" charset="0"/>
              </a:rPr>
              <a:t>R</a:t>
            </a:r>
          </a:p>
        </p:txBody>
      </p:sp>
      <p:sp>
        <p:nvSpPr>
          <p:cNvPr id="389144" name="Text Box 24"/>
          <p:cNvSpPr txBox="1">
            <a:spLocks noChangeArrowheads="1"/>
          </p:cNvSpPr>
          <p:nvPr/>
        </p:nvSpPr>
        <p:spPr bwMode="auto">
          <a:xfrm>
            <a:off x="2112963" y="1716088"/>
            <a:ext cx="452437" cy="457200"/>
          </a:xfrm>
          <a:prstGeom prst="rect">
            <a:avLst/>
          </a:prstGeom>
          <a:noFill/>
          <a:ln w="9525">
            <a:noFill/>
            <a:miter lim="800000"/>
            <a:headEnd/>
            <a:tailEnd/>
          </a:ln>
          <a:effectLst/>
        </p:spPr>
        <p:txBody>
          <a:bodyPr>
            <a:spAutoFit/>
          </a:bodyPr>
          <a:lstStyle/>
          <a:p>
            <a:pPr>
              <a:spcBef>
                <a:spcPct val="50000"/>
              </a:spcBef>
            </a:pPr>
            <a:r>
              <a:rPr lang="en-US" altLang="zh-CN" sz="2400" b="0">
                <a:solidFill>
                  <a:srgbClr val="0000FF"/>
                </a:solidFill>
                <a:effectLst>
                  <a:outerShdw blurRad="38100" dist="38100" dir="2700000" algn="tl">
                    <a:srgbClr val="C0C0C0"/>
                  </a:outerShdw>
                </a:effectLst>
                <a:latin typeface="Times New Roman" pitchFamily="18" charset="0"/>
              </a:rPr>
              <a:t>D</a:t>
            </a:r>
          </a:p>
        </p:txBody>
      </p:sp>
      <p:sp>
        <p:nvSpPr>
          <p:cNvPr id="29720" name="Rectangle 25"/>
          <p:cNvSpPr>
            <a:spLocks noChangeArrowheads="1"/>
          </p:cNvSpPr>
          <p:nvPr/>
        </p:nvSpPr>
        <p:spPr bwMode="auto">
          <a:xfrm>
            <a:off x="2673350" y="1681163"/>
            <a:ext cx="1747838" cy="500062"/>
          </a:xfrm>
          <a:prstGeom prst="rect">
            <a:avLst/>
          </a:prstGeom>
          <a:noFill/>
          <a:ln w="28575">
            <a:solidFill>
              <a:schemeClr val="tx1"/>
            </a:solidFill>
            <a:prstDash val="sysDot"/>
            <a:miter lim="800000"/>
            <a:headEnd/>
            <a:tailEnd/>
          </a:ln>
        </p:spPr>
        <p:txBody>
          <a:bodyPr wrap="none" anchor="ctr"/>
          <a:lstStyle/>
          <a:p>
            <a:endParaRPr lang="zh-CN" altLang="en-US"/>
          </a:p>
        </p:txBody>
      </p:sp>
      <p:sp>
        <p:nvSpPr>
          <p:cNvPr id="389146" name="Text Box 26"/>
          <p:cNvSpPr txBox="1">
            <a:spLocks noChangeArrowheads="1"/>
          </p:cNvSpPr>
          <p:nvPr/>
        </p:nvSpPr>
        <p:spPr bwMode="auto">
          <a:xfrm>
            <a:off x="2779713" y="1716088"/>
            <a:ext cx="1616075" cy="457200"/>
          </a:xfrm>
          <a:prstGeom prst="rect">
            <a:avLst/>
          </a:prstGeom>
          <a:solidFill>
            <a:schemeClr val="bg1"/>
          </a:solidFill>
          <a:ln w="9525">
            <a:noFill/>
            <a:miter lim="800000"/>
            <a:headEnd/>
            <a:tailEnd/>
          </a:ln>
          <a:effectLst/>
        </p:spPr>
        <p:txBody>
          <a:bodyPr>
            <a:spAutoFit/>
          </a:bodyPr>
          <a:lstStyle/>
          <a:p>
            <a:pPr>
              <a:spcBef>
                <a:spcPct val="50000"/>
              </a:spcBef>
              <a:defRPr/>
            </a:pPr>
            <a:r>
              <a:rPr lang="zh-CN" altLang="en-US" sz="2400" b="0">
                <a:solidFill>
                  <a:srgbClr val="0000FF"/>
                </a:solidFill>
                <a:effectLst>
                  <a:outerShdw blurRad="38100" dist="38100" dir="2700000" algn="tl">
                    <a:srgbClr val="C0C0C0"/>
                  </a:outerShdw>
                </a:effectLst>
                <a:latin typeface="Times New Roman" pitchFamily="18" charset="0"/>
                <a:ea typeface="黑体" pitchFamily="2" charset="-122"/>
              </a:rPr>
              <a:t>存储地址</a:t>
            </a:r>
          </a:p>
        </p:txBody>
      </p:sp>
      <p:sp>
        <p:nvSpPr>
          <p:cNvPr id="29722" name="Text Box 27"/>
          <p:cNvSpPr txBox="1">
            <a:spLocks noChangeArrowheads="1"/>
          </p:cNvSpPr>
          <p:nvPr/>
        </p:nvSpPr>
        <p:spPr bwMode="auto">
          <a:xfrm>
            <a:off x="855663" y="2063750"/>
            <a:ext cx="396875" cy="457200"/>
          </a:xfrm>
          <a:prstGeom prst="rect">
            <a:avLst/>
          </a:prstGeom>
          <a:noFill/>
          <a:ln w="9525">
            <a:noFill/>
            <a:miter lim="800000"/>
            <a:headEnd/>
            <a:tailEnd/>
          </a:ln>
        </p:spPr>
        <p:txBody>
          <a:bodyPr>
            <a:spAutoFit/>
          </a:bodyPr>
          <a:lstStyle/>
          <a:p>
            <a:pPr>
              <a:spcBef>
                <a:spcPct val="50000"/>
              </a:spcBef>
            </a:pPr>
            <a:r>
              <a:rPr lang="en-US" altLang="zh-CN" sz="2400" b="0">
                <a:solidFill>
                  <a:schemeClr val="tx1"/>
                </a:solidFill>
                <a:latin typeface="Times New Roman" pitchFamily="18" charset="0"/>
              </a:rPr>
              <a:t>7</a:t>
            </a:r>
          </a:p>
        </p:txBody>
      </p:sp>
      <p:sp>
        <p:nvSpPr>
          <p:cNvPr id="29723" name="Text Box 28"/>
          <p:cNvSpPr txBox="1">
            <a:spLocks noChangeArrowheads="1"/>
          </p:cNvSpPr>
          <p:nvPr/>
        </p:nvSpPr>
        <p:spPr bwMode="auto">
          <a:xfrm>
            <a:off x="1539875" y="2063750"/>
            <a:ext cx="396875" cy="457200"/>
          </a:xfrm>
          <a:prstGeom prst="rect">
            <a:avLst/>
          </a:prstGeom>
          <a:noFill/>
          <a:ln w="9525">
            <a:noFill/>
            <a:miter lim="800000"/>
            <a:headEnd/>
            <a:tailEnd/>
          </a:ln>
        </p:spPr>
        <p:txBody>
          <a:bodyPr>
            <a:spAutoFit/>
          </a:bodyPr>
          <a:lstStyle/>
          <a:p>
            <a:pPr>
              <a:spcBef>
                <a:spcPct val="50000"/>
              </a:spcBef>
            </a:pPr>
            <a:r>
              <a:rPr lang="en-US" altLang="zh-CN" sz="2400" b="0">
                <a:solidFill>
                  <a:schemeClr val="tx1"/>
                </a:solidFill>
                <a:latin typeface="Times New Roman" pitchFamily="18" charset="0"/>
              </a:rPr>
              <a:t>3</a:t>
            </a:r>
          </a:p>
        </p:txBody>
      </p:sp>
      <p:sp>
        <p:nvSpPr>
          <p:cNvPr id="29724" name="Text Box 29"/>
          <p:cNvSpPr txBox="1">
            <a:spLocks noChangeArrowheads="1"/>
          </p:cNvSpPr>
          <p:nvPr/>
        </p:nvSpPr>
        <p:spPr bwMode="auto">
          <a:xfrm>
            <a:off x="2139950" y="2052638"/>
            <a:ext cx="396875" cy="457200"/>
          </a:xfrm>
          <a:prstGeom prst="rect">
            <a:avLst/>
          </a:prstGeom>
          <a:noFill/>
          <a:ln w="9525">
            <a:noFill/>
            <a:miter lim="800000"/>
            <a:headEnd/>
            <a:tailEnd/>
          </a:ln>
        </p:spPr>
        <p:txBody>
          <a:bodyPr>
            <a:spAutoFit/>
          </a:bodyPr>
          <a:lstStyle/>
          <a:p>
            <a:pPr>
              <a:spcBef>
                <a:spcPct val="50000"/>
              </a:spcBef>
            </a:pPr>
            <a:r>
              <a:rPr lang="en-US" altLang="zh-CN" sz="2400" b="0">
                <a:solidFill>
                  <a:schemeClr val="tx1"/>
                </a:solidFill>
                <a:latin typeface="Times New Roman" pitchFamily="18" charset="0"/>
              </a:rPr>
              <a:t>6</a:t>
            </a:r>
          </a:p>
        </p:txBody>
      </p:sp>
      <p:sp>
        <p:nvSpPr>
          <p:cNvPr id="29725" name="Text Box 30"/>
          <p:cNvSpPr txBox="1">
            <a:spLocks noChangeArrowheads="1"/>
          </p:cNvSpPr>
          <p:nvPr/>
        </p:nvSpPr>
        <p:spPr bwMode="auto">
          <a:xfrm>
            <a:off x="3192463" y="2070100"/>
            <a:ext cx="590550" cy="457200"/>
          </a:xfrm>
          <a:prstGeom prst="rect">
            <a:avLst/>
          </a:prstGeom>
          <a:noFill/>
          <a:ln w="9525">
            <a:noFill/>
            <a:miter lim="800000"/>
            <a:headEnd/>
            <a:tailEnd/>
          </a:ln>
        </p:spPr>
        <p:txBody>
          <a:bodyPr>
            <a:spAutoFit/>
          </a:bodyPr>
          <a:lstStyle/>
          <a:p>
            <a:pPr>
              <a:spcBef>
                <a:spcPct val="50000"/>
              </a:spcBef>
            </a:pPr>
            <a:r>
              <a:rPr lang="en-US" altLang="zh-CN" sz="2400" b="0">
                <a:solidFill>
                  <a:schemeClr val="tx1"/>
                </a:solidFill>
                <a:latin typeface="Times New Roman" pitchFamily="18" charset="0"/>
              </a:rPr>
              <a:t>16</a:t>
            </a:r>
          </a:p>
        </p:txBody>
      </p:sp>
      <p:sp>
        <p:nvSpPr>
          <p:cNvPr id="29726" name="Rectangle 31" descr="新闻纸"/>
          <p:cNvSpPr>
            <a:spLocks noChangeArrowheads="1"/>
          </p:cNvSpPr>
          <p:nvPr/>
        </p:nvSpPr>
        <p:spPr bwMode="auto">
          <a:xfrm>
            <a:off x="501650" y="2436813"/>
            <a:ext cx="2171700" cy="498475"/>
          </a:xfrm>
          <a:prstGeom prst="rect">
            <a:avLst/>
          </a:prstGeom>
          <a:blipFill dpi="0" rotWithShape="0">
            <a:blip r:embed="rId2"/>
            <a:srcRect/>
            <a:tile tx="0" ty="0" sx="100000" sy="100000" flip="none" algn="tl"/>
          </a:blipFill>
          <a:ln w="9525">
            <a:solidFill>
              <a:schemeClr val="tx1"/>
            </a:solidFill>
            <a:miter lim="800000"/>
            <a:headEnd/>
            <a:tailEnd/>
          </a:ln>
        </p:spPr>
        <p:txBody>
          <a:bodyPr wrap="none" anchor="ctr"/>
          <a:lstStyle/>
          <a:p>
            <a:endParaRPr lang="zh-CN" altLang="en-US"/>
          </a:p>
        </p:txBody>
      </p:sp>
      <p:sp>
        <p:nvSpPr>
          <p:cNvPr id="29727" name="Line 32"/>
          <p:cNvSpPr>
            <a:spLocks noChangeShapeType="1"/>
          </p:cNvSpPr>
          <p:nvPr/>
        </p:nvSpPr>
        <p:spPr bwMode="auto">
          <a:xfrm>
            <a:off x="1587500" y="2436813"/>
            <a:ext cx="0" cy="498475"/>
          </a:xfrm>
          <a:prstGeom prst="line">
            <a:avLst/>
          </a:prstGeom>
          <a:noFill/>
          <a:ln w="9525">
            <a:solidFill>
              <a:schemeClr val="tx1"/>
            </a:solidFill>
            <a:round/>
            <a:headEnd/>
            <a:tailEnd/>
          </a:ln>
        </p:spPr>
        <p:txBody>
          <a:bodyPr/>
          <a:lstStyle/>
          <a:p>
            <a:endParaRPr lang="zh-CN" altLang="en-US"/>
          </a:p>
        </p:txBody>
      </p:sp>
      <p:sp>
        <p:nvSpPr>
          <p:cNvPr id="29728" name="Line 33"/>
          <p:cNvSpPr>
            <a:spLocks noChangeShapeType="1"/>
          </p:cNvSpPr>
          <p:nvPr/>
        </p:nvSpPr>
        <p:spPr bwMode="auto">
          <a:xfrm>
            <a:off x="1908175" y="2436813"/>
            <a:ext cx="0" cy="498475"/>
          </a:xfrm>
          <a:prstGeom prst="line">
            <a:avLst/>
          </a:prstGeom>
          <a:noFill/>
          <a:ln w="9525">
            <a:solidFill>
              <a:schemeClr val="tx1"/>
            </a:solidFill>
            <a:round/>
            <a:headEnd/>
            <a:tailEnd/>
          </a:ln>
        </p:spPr>
        <p:txBody>
          <a:bodyPr/>
          <a:lstStyle/>
          <a:p>
            <a:endParaRPr lang="zh-CN" altLang="en-US"/>
          </a:p>
        </p:txBody>
      </p:sp>
      <p:sp>
        <p:nvSpPr>
          <p:cNvPr id="389154" name="Text Box 34"/>
          <p:cNvSpPr txBox="1">
            <a:spLocks noChangeArrowheads="1"/>
          </p:cNvSpPr>
          <p:nvPr/>
        </p:nvSpPr>
        <p:spPr bwMode="auto">
          <a:xfrm>
            <a:off x="555625" y="2486025"/>
            <a:ext cx="646113" cy="457200"/>
          </a:xfrm>
          <a:prstGeom prst="rect">
            <a:avLst/>
          </a:prstGeom>
          <a:noFill/>
          <a:ln w="9525">
            <a:noFill/>
            <a:miter lim="800000"/>
            <a:headEnd/>
            <a:tailEnd/>
          </a:ln>
          <a:effectLst/>
        </p:spPr>
        <p:txBody>
          <a:bodyPr>
            <a:spAutoFit/>
          </a:bodyPr>
          <a:lstStyle/>
          <a:p>
            <a:pPr>
              <a:spcBef>
                <a:spcPct val="50000"/>
              </a:spcBef>
              <a:defRPr/>
            </a:pPr>
            <a:r>
              <a:rPr lang="en-US" altLang="zh-CN" sz="2400" b="0">
                <a:solidFill>
                  <a:schemeClr val="tx1"/>
                </a:solidFill>
                <a:effectLst>
                  <a:outerShdw blurRad="38100" dist="38100" dir="2700000" algn="tl">
                    <a:srgbClr val="C0C0C0"/>
                  </a:outerShdw>
                </a:effectLst>
                <a:latin typeface="Times New Roman" pitchFamily="18" charset="0"/>
              </a:rPr>
              <a:t>OP</a:t>
            </a:r>
          </a:p>
        </p:txBody>
      </p:sp>
      <p:sp>
        <p:nvSpPr>
          <p:cNvPr id="389155" name="Text Box 35"/>
          <p:cNvSpPr txBox="1">
            <a:spLocks noChangeArrowheads="1"/>
          </p:cNvSpPr>
          <p:nvPr/>
        </p:nvSpPr>
        <p:spPr bwMode="auto">
          <a:xfrm>
            <a:off x="1516063" y="2486025"/>
            <a:ext cx="735012" cy="396875"/>
          </a:xfrm>
          <a:prstGeom prst="rect">
            <a:avLst/>
          </a:prstGeom>
          <a:noFill/>
          <a:ln w="9525">
            <a:noFill/>
            <a:miter lim="800000"/>
            <a:headEnd/>
            <a:tailEnd/>
          </a:ln>
          <a:effectLst/>
        </p:spPr>
        <p:txBody>
          <a:bodyPr>
            <a:spAutoFit/>
          </a:bodyPr>
          <a:lstStyle/>
          <a:p>
            <a:pPr>
              <a:spcBef>
                <a:spcPct val="50000"/>
              </a:spcBef>
              <a:defRPr/>
            </a:pPr>
            <a:r>
              <a:rPr lang="en-US" altLang="zh-CN" sz="2000" b="0">
                <a:solidFill>
                  <a:srgbClr val="0000FF"/>
                </a:solidFill>
                <a:effectLst>
                  <a:outerShdw blurRad="38100" dist="38100" dir="2700000" algn="tl">
                    <a:srgbClr val="C0C0C0"/>
                  </a:outerShdw>
                </a:effectLst>
                <a:latin typeface="Times New Roman" pitchFamily="18" charset="0"/>
              </a:rPr>
              <a:t>FP</a:t>
            </a:r>
          </a:p>
        </p:txBody>
      </p:sp>
      <p:sp>
        <p:nvSpPr>
          <p:cNvPr id="389156" name="Text Box 36"/>
          <p:cNvSpPr txBox="1">
            <a:spLocks noChangeArrowheads="1"/>
          </p:cNvSpPr>
          <p:nvPr/>
        </p:nvSpPr>
        <p:spPr bwMode="auto">
          <a:xfrm>
            <a:off x="2112963" y="2471738"/>
            <a:ext cx="452437" cy="457200"/>
          </a:xfrm>
          <a:prstGeom prst="rect">
            <a:avLst/>
          </a:prstGeom>
          <a:noFill/>
          <a:ln w="9525">
            <a:noFill/>
            <a:miter lim="800000"/>
            <a:headEnd/>
            <a:tailEnd/>
          </a:ln>
          <a:effectLst/>
        </p:spPr>
        <p:txBody>
          <a:bodyPr>
            <a:spAutoFit/>
          </a:bodyPr>
          <a:lstStyle/>
          <a:p>
            <a:pPr>
              <a:spcBef>
                <a:spcPct val="50000"/>
              </a:spcBef>
            </a:pPr>
            <a:r>
              <a:rPr lang="en-US" altLang="zh-CN" sz="2400" b="0">
                <a:solidFill>
                  <a:srgbClr val="0000FF"/>
                </a:solidFill>
                <a:effectLst>
                  <a:outerShdw blurRad="38100" dist="38100" dir="2700000" algn="tl">
                    <a:srgbClr val="C0C0C0"/>
                  </a:outerShdw>
                </a:effectLst>
                <a:latin typeface="Times New Roman" pitchFamily="18" charset="0"/>
              </a:rPr>
              <a:t>D</a:t>
            </a:r>
          </a:p>
        </p:txBody>
      </p:sp>
      <p:sp>
        <p:nvSpPr>
          <p:cNvPr id="29732" name="Rectangle 37"/>
          <p:cNvSpPr>
            <a:spLocks noChangeArrowheads="1"/>
          </p:cNvSpPr>
          <p:nvPr/>
        </p:nvSpPr>
        <p:spPr bwMode="auto">
          <a:xfrm>
            <a:off x="2673350" y="2451100"/>
            <a:ext cx="1747838" cy="498475"/>
          </a:xfrm>
          <a:prstGeom prst="rect">
            <a:avLst/>
          </a:prstGeom>
          <a:noFill/>
          <a:ln w="28575">
            <a:solidFill>
              <a:schemeClr val="tx1"/>
            </a:solidFill>
            <a:prstDash val="sysDot"/>
            <a:miter lim="800000"/>
            <a:headEnd/>
            <a:tailEnd/>
          </a:ln>
        </p:spPr>
        <p:txBody>
          <a:bodyPr wrap="none" anchor="ctr"/>
          <a:lstStyle/>
          <a:p>
            <a:endParaRPr lang="zh-CN" altLang="en-US"/>
          </a:p>
        </p:txBody>
      </p:sp>
      <p:sp>
        <p:nvSpPr>
          <p:cNvPr id="29733" name="Text Box 38"/>
          <p:cNvSpPr txBox="1">
            <a:spLocks noChangeArrowheads="1"/>
          </p:cNvSpPr>
          <p:nvPr/>
        </p:nvSpPr>
        <p:spPr bwMode="auto">
          <a:xfrm>
            <a:off x="855663" y="2849563"/>
            <a:ext cx="396875" cy="457200"/>
          </a:xfrm>
          <a:prstGeom prst="rect">
            <a:avLst/>
          </a:prstGeom>
          <a:noFill/>
          <a:ln w="9525">
            <a:noFill/>
            <a:miter lim="800000"/>
            <a:headEnd/>
            <a:tailEnd/>
          </a:ln>
        </p:spPr>
        <p:txBody>
          <a:bodyPr>
            <a:spAutoFit/>
          </a:bodyPr>
          <a:lstStyle/>
          <a:p>
            <a:pPr>
              <a:spcBef>
                <a:spcPct val="50000"/>
              </a:spcBef>
            </a:pPr>
            <a:r>
              <a:rPr lang="en-US" altLang="zh-CN" sz="2400" b="0">
                <a:solidFill>
                  <a:schemeClr val="tx1"/>
                </a:solidFill>
                <a:latin typeface="Times New Roman" pitchFamily="18" charset="0"/>
              </a:rPr>
              <a:t>8</a:t>
            </a:r>
          </a:p>
        </p:txBody>
      </p:sp>
      <p:sp>
        <p:nvSpPr>
          <p:cNvPr id="29734" name="Text Box 39"/>
          <p:cNvSpPr txBox="1">
            <a:spLocks noChangeArrowheads="1"/>
          </p:cNvSpPr>
          <p:nvPr/>
        </p:nvSpPr>
        <p:spPr bwMode="auto">
          <a:xfrm>
            <a:off x="1539875" y="2849563"/>
            <a:ext cx="396875" cy="457200"/>
          </a:xfrm>
          <a:prstGeom prst="rect">
            <a:avLst/>
          </a:prstGeom>
          <a:noFill/>
          <a:ln w="9525">
            <a:noFill/>
            <a:miter lim="800000"/>
            <a:headEnd/>
            <a:tailEnd/>
          </a:ln>
        </p:spPr>
        <p:txBody>
          <a:bodyPr>
            <a:spAutoFit/>
          </a:bodyPr>
          <a:lstStyle/>
          <a:p>
            <a:pPr>
              <a:spcBef>
                <a:spcPct val="50000"/>
              </a:spcBef>
            </a:pPr>
            <a:r>
              <a:rPr lang="en-US" altLang="zh-CN" sz="2400" b="0">
                <a:solidFill>
                  <a:schemeClr val="tx1"/>
                </a:solidFill>
                <a:latin typeface="Times New Roman" pitchFamily="18" charset="0"/>
              </a:rPr>
              <a:t>2</a:t>
            </a:r>
          </a:p>
        </p:txBody>
      </p:sp>
      <p:sp>
        <p:nvSpPr>
          <p:cNvPr id="29735" name="Text Box 40"/>
          <p:cNvSpPr txBox="1">
            <a:spLocks noChangeArrowheads="1"/>
          </p:cNvSpPr>
          <p:nvPr/>
        </p:nvSpPr>
        <p:spPr bwMode="auto">
          <a:xfrm>
            <a:off x="2139950" y="2838450"/>
            <a:ext cx="396875" cy="457200"/>
          </a:xfrm>
          <a:prstGeom prst="rect">
            <a:avLst/>
          </a:prstGeom>
          <a:noFill/>
          <a:ln w="9525">
            <a:noFill/>
            <a:miter lim="800000"/>
            <a:headEnd/>
            <a:tailEnd/>
          </a:ln>
        </p:spPr>
        <p:txBody>
          <a:bodyPr>
            <a:spAutoFit/>
          </a:bodyPr>
          <a:lstStyle/>
          <a:p>
            <a:pPr>
              <a:spcBef>
                <a:spcPct val="50000"/>
              </a:spcBef>
            </a:pPr>
            <a:r>
              <a:rPr lang="en-US" altLang="zh-CN" sz="2400" b="0">
                <a:solidFill>
                  <a:schemeClr val="tx1"/>
                </a:solidFill>
                <a:latin typeface="Times New Roman" pitchFamily="18" charset="0"/>
              </a:rPr>
              <a:t>6</a:t>
            </a:r>
          </a:p>
        </p:txBody>
      </p:sp>
      <p:sp>
        <p:nvSpPr>
          <p:cNvPr id="29736" name="Text Box 41"/>
          <p:cNvSpPr txBox="1">
            <a:spLocks noChangeArrowheads="1"/>
          </p:cNvSpPr>
          <p:nvPr/>
        </p:nvSpPr>
        <p:spPr bwMode="auto">
          <a:xfrm>
            <a:off x="3192463" y="2870200"/>
            <a:ext cx="590550" cy="457200"/>
          </a:xfrm>
          <a:prstGeom prst="rect">
            <a:avLst/>
          </a:prstGeom>
          <a:noFill/>
          <a:ln w="9525">
            <a:noFill/>
            <a:miter lim="800000"/>
            <a:headEnd/>
            <a:tailEnd/>
          </a:ln>
        </p:spPr>
        <p:txBody>
          <a:bodyPr>
            <a:spAutoFit/>
          </a:bodyPr>
          <a:lstStyle/>
          <a:p>
            <a:pPr>
              <a:spcBef>
                <a:spcPct val="50000"/>
              </a:spcBef>
            </a:pPr>
            <a:r>
              <a:rPr lang="en-US" altLang="zh-CN" sz="2400" b="0">
                <a:solidFill>
                  <a:schemeClr val="tx1"/>
                </a:solidFill>
                <a:latin typeface="Times New Roman" pitchFamily="18" charset="0"/>
              </a:rPr>
              <a:t>16</a:t>
            </a:r>
          </a:p>
        </p:txBody>
      </p:sp>
      <p:sp>
        <p:nvSpPr>
          <p:cNvPr id="29737" name="Rectangle 42" descr="新闻纸"/>
          <p:cNvSpPr>
            <a:spLocks noChangeArrowheads="1"/>
          </p:cNvSpPr>
          <p:nvPr/>
        </p:nvSpPr>
        <p:spPr bwMode="auto">
          <a:xfrm>
            <a:off x="512763" y="3230563"/>
            <a:ext cx="2171700" cy="498475"/>
          </a:xfrm>
          <a:prstGeom prst="rect">
            <a:avLst/>
          </a:prstGeom>
          <a:blipFill dpi="0" rotWithShape="0">
            <a:blip r:embed="rId2"/>
            <a:srcRect/>
            <a:tile tx="0" ty="0" sx="100000" sy="100000" flip="none" algn="tl"/>
          </a:blipFill>
          <a:ln w="9525">
            <a:solidFill>
              <a:schemeClr val="tx1"/>
            </a:solidFill>
            <a:miter lim="800000"/>
            <a:headEnd/>
            <a:tailEnd/>
          </a:ln>
        </p:spPr>
        <p:txBody>
          <a:bodyPr wrap="none" anchor="ctr"/>
          <a:lstStyle/>
          <a:p>
            <a:endParaRPr lang="zh-CN" altLang="en-US"/>
          </a:p>
        </p:txBody>
      </p:sp>
      <p:sp>
        <p:nvSpPr>
          <p:cNvPr id="29738" name="Line 43"/>
          <p:cNvSpPr>
            <a:spLocks noChangeShapeType="1"/>
          </p:cNvSpPr>
          <p:nvPr/>
        </p:nvSpPr>
        <p:spPr bwMode="auto">
          <a:xfrm>
            <a:off x="1598613" y="3230563"/>
            <a:ext cx="0" cy="498475"/>
          </a:xfrm>
          <a:prstGeom prst="line">
            <a:avLst/>
          </a:prstGeom>
          <a:noFill/>
          <a:ln w="9525">
            <a:solidFill>
              <a:schemeClr val="tx1"/>
            </a:solidFill>
            <a:round/>
            <a:headEnd/>
            <a:tailEnd/>
          </a:ln>
        </p:spPr>
        <p:txBody>
          <a:bodyPr/>
          <a:lstStyle/>
          <a:p>
            <a:endParaRPr lang="zh-CN" altLang="en-US"/>
          </a:p>
        </p:txBody>
      </p:sp>
      <p:sp>
        <p:nvSpPr>
          <p:cNvPr id="389164" name="Text Box 44"/>
          <p:cNvSpPr txBox="1">
            <a:spLocks noChangeArrowheads="1"/>
          </p:cNvSpPr>
          <p:nvPr/>
        </p:nvSpPr>
        <p:spPr bwMode="auto">
          <a:xfrm>
            <a:off x="566738" y="3279775"/>
            <a:ext cx="646112" cy="457200"/>
          </a:xfrm>
          <a:prstGeom prst="rect">
            <a:avLst/>
          </a:prstGeom>
          <a:noFill/>
          <a:ln w="9525">
            <a:noFill/>
            <a:miter lim="800000"/>
            <a:headEnd/>
            <a:tailEnd/>
          </a:ln>
          <a:effectLst/>
        </p:spPr>
        <p:txBody>
          <a:bodyPr>
            <a:spAutoFit/>
          </a:bodyPr>
          <a:lstStyle/>
          <a:p>
            <a:pPr>
              <a:spcBef>
                <a:spcPct val="50000"/>
              </a:spcBef>
              <a:defRPr/>
            </a:pPr>
            <a:r>
              <a:rPr lang="en-US" altLang="zh-CN" sz="2400" b="0">
                <a:solidFill>
                  <a:schemeClr val="tx1"/>
                </a:solidFill>
                <a:effectLst>
                  <a:outerShdw blurRad="38100" dist="38100" dir="2700000" algn="tl">
                    <a:srgbClr val="C0C0C0"/>
                  </a:outerShdw>
                </a:effectLst>
                <a:latin typeface="Times New Roman" pitchFamily="18" charset="0"/>
              </a:rPr>
              <a:t>OP</a:t>
            </a:r>
          </a:p>
        </p:txBody>
      </p:sp>
      <p:sp>
        <p:nvSpPr>
          <p:cNvPr id="389165" name="Text Box 45"/>
          <p:cNvSpPr txBox="1">
            <a:spLocks noChangeArrowheads="1"/>
          </p:cNvSpPr>
          <p:nvPr/>
        </p:nvSpPr>
        <p:spPr bwMode="auto">
          <a:xfrm>
            <a:off x="1954213" y="3275013"/>
            <a:ext cx="842962" cy="457200"/>
          </a:xfrm>
          <a:prstGeom prst="rect">
            <a:avLst/>
          </a:prstGeom>
          <a:noFill/>
          <a:ln w="9525">
            <a:noFill/>
            <a:miter lim="800000"/>
            <a:headEnd/>
            <a:tailEnd/>
          </a:ln>
          <a:effectLst/>
        </p:spPr>
        <p:txBody>
          <a:bodyPr>
            <a:spAutoFit/>
          </a:bodyPr>
          <a:lstStyle/>
          <a:p>
            <a:pPr>
              <a:spcBef>
                <a:spcPct val="50000"/>
              </a:spcBef>
            </a:pPr>
            <a:r>
              <a:rPr lang="en-US" altLang="zh-CN" sz="2400" b="0">
                <a:solidFill>
                  <a:srgbClr val="0000FF"/>
                </a:solidFill>
                <a:effectLst>
                  <a:outerShdw blurRad="38100" dist="38100" dir="2700000" algn="tl">
                    <a:srgbClr val="C0C0C0"/>
                  </a:outerShdw>
                </a:effectLst>
                <a:latin typeface="Times New Roman" pitchFamily="18" charset="0"/>
              </a:rPr>
              <a:t>X</a:t>
            </a:r>
          </a:p>
        </p:txBody>
      </p:sp>
      <p:sp>
        <p:nvSpPr>
          <p:cNvPr id="29741" name="Text Box 46"/>
          <p:cNvSpPr txBox="1">
            <a:spLocks noChangeArrowheads="1"/>
          </p:cNvSpPr>
          <p:nvPr/>
        </p:nvSpPr>
        <p:spPr bwMode="auto">
          <a:xfrm>
            <a:off x="866775" y="3613150"/>
            <a:ext cx="396875" cy="457200"/>
          </a:xfrm>
          <a:prstGeom prst="rect">
            <a:avLst/>
          </a:prstGeom>
          <a:noFill/>
          <a:ln w="9525">
            <a:noFill/>
            <a:miter lim="800000"/>
            <a:headEnd/>
            <a:tailEnd/>
          </a:ln>
        </p:spPr>
        <p:txBody>
          <a:bodyPr>
            <a:spAutoFit/>
          </a:bodyPr>
          <a:lstStyle/>
          <a:p>
            <a:pPr>
              <a:spcBef>
                <a:spcPct val="50000"/>
              </a:spcBef>
            </a:pPr>
            <a:r>
              <a:rPr lang="en-US" altLang="zh-CN" sz="2400" b="0">
                <a:solidFill>
                  <a:schemeClr val="tx1"/>
                </a:solidFill>
                <a:latin typeface="Times New Roman" pitchFamily="18" charset="0"/>
              </a:rPr>
              <a:t>8</a:t>
            </a:r>
          </a:p>
        </p:txBody>
      </p:sp>
      <p:sp>
        <p:nvSpPr>
          <p:cNvPr id="29742" name="Text Box 47"/>
          <p:cNvSpPr txBox="1">
            <a:spLocks noChangeArrowheads="1"/>
          </p:cNvSpPr>
          <p:nvPr/>
        </p:nvSpPr>
        <p:spPr bwMode="auto">
          <a:xfrm>
            <a:off x="1922463" y="3613150"/>
            <a:ext cx="396875" cy="457200"/>
          </a:xfrm>
          <a:prstGeom prst="rect">
            <a:avLst/>
          </a:prstGeom>
          <a:noFill/>
          <a:ln w="9525">
            <a:noFill/>
            <a:miter lim="800000"/>
            <a:headEnd/>
            <a:tailEnd/>
          </a:ln>
        </p:spPr>
        <p:txBody>
          <a:bodyPr>
            <a:spAutoFit/>
          </a:bodyPr>
          <a:lstStyle/>
          <a:p>
            <a:pPr>
              <a:spcBef>
                <a:spcPct val="50000"/>
              </a:spcBef>
            </a:pPr>
            <a:r>
              <a:rPr lang="en-US" altLang="zh-CN" sz="2400" b="0">
                <a:solidFill>
                  <a:schemeClr val="tx1"/>
                </a:solidFill>
                <a:latin typeface="Times New Roman" pitchFamily="18" charset="0"/>
              </a:rPr>
              <a:t>8</a:t>
            </a:r>
          </a:p>
        </p:txBody>
      </p:sp>
      <p:sp>
        <p:nvSpPr>
          <p:cNvPr id="29743" name="Rectangle 48" descr="新闻纸"/>
          <p:cNvSpPr>
            <a:spLocks noChangeArrowheads="1"/>
          </p:cNvSpPr>
          <p:nvPr/>
        </p:nvSpPr>
        <p:spPr bwMode="auto">
          <a:xfrm>
            <a:off x="530225" y="3971925"/>
            <a:ext cx="2171700" cy="498475"/>
          </a:xfrm>
          <a:prstGeom prst="rect">
            <a:avLst/>
          </a:prstGeom>
          <a:blipFill dpi="0" rotWithShape="0">
            <a:blip r:embed="rId2"/>
            <a:srcRect/>
            <a:tile tx="0" ty="0" sx="100000" sy="100000" flip="none" algn="tl"/>
          </a:blipFill>
          <a:ln w="9525">
            <a:solidFill>
              <a:schemeClr val="tx1"/>
            </a:solidFill>
            <a:miter lim="800000"/>
            <a:headEnd/>
            <a:tailEnd/>
          </a:ln>
        </p:spPr>
        <p:txBody>
          <a:bodyPr wrap="none" anchor="ctr"/>
          <a:lstStyle/>
          <a:p>
            <a:endParaRPr lang="zh-CN" altLang="en-US"/>
          </a:p>
        </p:txBody>
      </p:sp>
      <p:sp>
        <p:nvSpPr>
          <p:cNvPr id="29744" name="Line 49"/>
          <p:cNvSpPr>
            <a:spLocks noChangeShapeType="1"/>
          </p:cNvSpPr>
          <p:nvPr/>
        </p:nvSpPr>
        <p:spPr bwMode="auto">
          <a:xfrm>
            <a:off x="1936750" y="3971925"/>
            <a:ext cx="0" cy="498475"/>
          </a:xfrm>
          <a:prstGeom prst="line">
            <a:avLst/>
          </a:prstGeom>
          <a:noFill/>
          <a:ln w="9525">
            <a:solidFill>
              <a:schemeClr val="tx1"/>
            </a:solidFill>
            <a:round/>
            <a:headEnd/>
            <a:tailEnd/>
          </a:ln>
        </p:spPr>
        <p:txBody>
          <a:bodyPr/>
          <a:lstStyle/>
          <a:p>
            <a:endParaRPr lang="zh-CN" altLang="en-US"/>
          </a:p>
        </p:txBody>
      </p:sp>
      <p:sp>
        <p:nvSpPr>
          <p:cNvPr id="389170" name="Text Box 50"/>
          <p:cNvSpPr txBox="1">
            <a:spLocks noChangeArrowheads="1"/>
          </p:cNvSpPr>
          <p:nvPr/>
        </p:nvSpPr>
        <p:spPr bwMode="auto">
          <a:xfrm>
            <a:off x="952500" y="4019550"/>
            <a:ext cx="646113" cy="457200"/>
          </a:xfrm>
          <a:prstGeom prst="rect">
            <a:avLst/>
          </a:prstGeom>
          <a:noFill/>
          <a:ln w="9525">
            <a:noFill/>
            <a:miter lim="800000"/>
            <a:headEnd/>
            <a:tailEnd/>
          </a:ln>
          <a:effectLst/>
        </p:spPr>
        <p:txBody>
          <a:bodyPr>
            <a:spAutoFit/>
          </a:bodyPr>
          <a:lstStyle/>
          <a:p>
            <a:pPr>
              <a:spcBef>
                <a:spcPct val="50000"/>
              </a:spcBef>
              <a:defRPr/>
            </a:pPr>
            <a:r>
              <a:rPr lang="en-US" altLang="zh-CN" sz="2400" b="0">
                <a:solidFill>
                  <a:schemeClr val="tx1"/>
                </a:solidFill>
                <a:effectLst>
                  <a:outerShdw blurRad="38100" dist="38100" dir="2700000" algn="tl">
                    <a:srgbClr val="C0C0C0"/>
                  </a:outerShdw>
                </a:effectLst>
                <a:latin typeface="Times New Roman" pitchFamily="18" charset="0"/>
              </a:rPr>
              <a:t>OP</a:t>
            </a:r>
          </a:p>
        </p:txBody>
      </p:sp>
      <p:sp>
        <p:nvSpPr>
          <p:cNvPr id="389171" name="Text Box 51"/>
          <p:cNvSpPr txBox="1">
            <a:spLocks noChangeArrowheads="1"/>
          </p:cNvSpPr>
          <p:nvPr/>
        </p:nvSpPr>
        <p:spPr bwMode="auto">
          <a:xfrm>
            <a:off x="2141538" y="4019550"/>
            <a:ext cx="452437" cy="457200"/>
          </a:xfrm>
          <a:prstGeom prst="rect">
            <a:avLst/>
          </a:prstGeom>
          <a:noFill/>
          <a:ln w="9525">
            <a:noFill/>
            <a:miter lim="800000"/>
            <a:headEnd/>
            <a:tailEnd/>
          </a:ln>
          <a:effectLst/>
        </p:spPr>
        <p:txBody>
          <a:bodyPr>
            <a:spAutoFit/>
          </a:bodyPr>
          <a:lstStyle/>
          <a:p>
            <a:pPr>
              <a:spcBef>
                <a:spcPct val="50000"/>
              </a:spcBef>
            </a:pPr>
            <a:r>
              <a:rPr lang="en-US" altLang="zh-CN" sz="2400" b="0">
                <a:solidFill>
                  <a:srgbClr val="0000FF"/>
                </a:solidFill>
                <a:effectLst>
                  <a:outerShdw blurRad="38100" dist="38100" dir="2700000" algn="tl">
                    <a:srgbClr val="C0C0C0"/>
                  </a:outerShdw>
                </a:effectLst>
                <a:latin typeface="Times New Roman" pitchFamily="18" charset="0"/>
              </a:rPr>
              <a:t>D</a:t>
            </a:r>
          </a:p>
        </p:txBody>
      </p:sp>
      <p:sp>
        <p:nvSpPr>
          <p:cNvPr id="29747" name="Rectangle 52"/>
          <p:cNvSpPr>
            <a:spLocks noChangeArrowheads="1"/>
          </p:cNvSpPr>
          <p:nvPr/>
        </p:nvSpPr>
        <p:spPr bwMode="auto">
          <a:xfrm>
            <a:off x="2701925" y="3986213"/>
            <a:ext cx="1747838" cy="498475"/>
          </a:xfrm>
          <a:prstGeom prst="rect">
            <a:avLst/>
          </a:prstGeom>
          <a:noFill/>
          <a:ln w="28575">
            <a:solidFill>
              <a:schemeClr val="tx1"/>
            </a:solidFill>
            <a:prstDash val="sysDot"/>
            <a:miter lim="800000"/>
            <a:headEnd/>
            <a:tailEnd/>
          </a:ln>
        </p:spPr>
        <p:txBody>
          <a:bodyPr wrap="none" anchor="ctr"/>
          <a:lstStyle/>
          <a:p>
            <a:endParaRPr lang="zh-CN" altLang="en-US"/>
          </a:p>
        </p:txBody>
      </p:sp>
      <p:sp>
        <p:nvSpPr>
          <p:cNvPr id="29748" name="Text Box 53"/>
          <p:cNvSpPr txBox="1">
            <a:spLocks noChangeArrowheads="1"/>
          </p:cNvSpPr>
          <p:nvPr/>
        </p:nvSpPr>
        <p:spPr bwMode="auto">
          <a:xfrm>
            <a:off x="1027113" y="4354513"/>
            <a:ext cx="655637" cy="457200"/>
          </a:xfrm>
          <a:prstGeom prst="rect">
            <a:avLst/>
          </a:prstGeom>
          <a:noFill/>
          <a:ln w="9525">
            <a:noFill/>
            <a:miter lim="800000"/>
            <a:headEnd/>
            <a:tailEnd/>
          </a:ln>
        </p:spPr>
        <p:txBody>
          <a:bodyPr>
            <a:spAutoFit/>
          </a:bodyPr>
          <a:lstStyle/>
          <a:p>
            <a:pPr>
              <a:spcBef>
                <a:spcPct val="50000"/>
              </a:spcBef>
            </a:pPr>
            <a:r>
              <a:rPr lang="en-US" altLang="zh-CN" sz="2400" b="0">
                <a:solidFill>
                  <a:schemeClr val="tx1"/>
                </a:solidFill>
                <a:latin typeface="Times New Roman" pitchFamily="18" charset="0"/>
              </a:rPr>
              <a:t>10</a:t>
            </a:r>
          </a:p>
        </p:txBody>
      </p:sp>
      <p:sp>
        <p:nvSpPr>
          <p:cNvPr id="29749" name="Text Box 54"/>
          <p:cNvSpPr txBox="1">
            <a:spLocks noChangeArrowheads="1"/>
          </p:cNvSpPr>
          <p:nvPr/>
        </p:nvSpPr>
        <p:spPr bwMode="auto">
          <a:xfrm>
            <a:off x="2168525" y="4341813"/>
            <a:ext cx="396875" cy="457200"/>
          </a:xfrm>
          <a:prstGeom prst="rect">
            <a:avLst/>
          </a:prstGeom>
          <a:noFill/>
          <a:ln w="9525">
            <a:noFill/>
            <a:miter lim="800000"/>
            <a:headEnd/>
            <a:tailEnd/>
          </a:ln>
        </p:spPr>
        <p:txBody>
          <a:bodyPr>
            <a:spAutoFit/>
          </a:bodyPr>
          <a:lstStyle/>
          <a:p>
            <a:pPr>
              <a:spcBef>
                <a:spcPct val="50000"/>
              </a:spcBef>
            </a:pPr>
            <a:r>
              <a:rPr lang="en-US" altLang="zh-CN" sz="2400" b="0">
                <a:solidFill>
                  <a:schemeClr val="tx1"/>
                </a:solidFill>
                <a:latin typeface="Times New Roman" pitchFamily="18" charset="0"/>
              </a:rPr>
              <a:t>6</a:t>
            </a:r>
          </a:p>
        </p:txBody>
      </p:sp>
      <p:sp>
        <p:nvSpPr>
          <p:cNvPr id="29750" name="Text Box 55"/>
          <p:cNvSpPr txBox="1">
            <a:spLocks noChangeArrowheads="1"/>
          </p:cNvSpPr>
          <p:nvPr/>
        </p:nvSpPr>
        <p:spPr bwMode="auto">
          <a:xfrm>
            <a:off x="3221038" y="4375150"/>
            <a:ext cx="590550" cy="457200"/>
          </a:xfrm>
          <a:prstGeom prst="rect">
            <a:avLst/>
          </a:prstGeom>
          <a:noFill/>
          <a:ln w="9525">
            <a:noFill/>
            <a:miter lim="800000"/>
            <a:headEnd/>
            <a:tailEnd/>
          </a:ln>
        </p:spPr>
        <p:txBody>
          <a:bodyPr>
            <a:spAutoFit/>
          </a:bodyPr>
          <a:lstStyle/>
          <a:p>
            <a:pPr>
              <a:spcBef>
                <a:spcPct val="50000"/>
              </a:spcBef>
            </a:pPr>
            <a:r>
              <a:rPr lang="en-US" altLang="zh-CN" sz="2400" b="0">
                <a:solidFill>
                  <a:schemeClr val="tx1"/>
                </a:solidFill>
                <a:latin typeface="Times New Roman" pitchFamily="18" charset="0"/>
              </a:rPr>
              <a:t>16</a:t>
            </a:r>
          </a:p>
        </p:txBody>
      </p:sp>
      <p:sp>
        <p:nvSpPr>
          <p:cNvPr id="29751" name="Rectangle 56" descr="新闻纸"/>
          <p:cNvSpPr>
            <a:spLocks noChangeArrowheads="1"/>
          </p:cNvSpPr>
          <p:nvPr/>
        </p:nvSpPr>
        <p:spPr bwMode="auto">
          <a:xfrm>
            <a:off x="530225" y="4740275"/>
            <a:ext cx="2171700" cy="500063"/>
          </a:xfrm>
          <a:prstGeom prst="rect">
            <a:avLst/>
          </a:prstGeom>
          <a:blipFill dpi="0" rotWithShape="0">
            <a:blip r:embed="rId2"/>
            <a:srcRect/>
            <a:tile tx="0" ty="0" sx="100000" sy="100000" flip="none" algn="tl"/>
          </a:blipFill>
          <a:ln w="9525">
            <a:solidFill>
              <a:schemeClr val="tx1"/>
            </a:solidFill>
            <a:miter lim="800000"/>
            <a:headEnd/>
            <a:tailEnd/>
          </a:ln>
        </p:spPr>
        <p:txBody>
          <a:bodyPr wrap="none" anchor="ctr"/>
          <a:lstStyle/>
          <a:p>
            <a:endParaRPr lang="zh-CN" altLang="en-US"/>
          </a:p>
        </p:txBody>
      </p:sp>
      <p:sp>
        <p:nvSpPr>
          <p:cNvPr id="29752" name="Line 57"/>
          <p:cNvSpPr>
            <a:spLocks noChangeShapeType="1"/>
          </p:cNvSpPr>
          <p:nvPr/>
        </p:nvSpPr>
        <p:spPr bwMode="auto">
          <a:xfrm>
            <a:off x="2279650" y="4740275"/>
            <a:ext cx="0" cy="500063"/>
          </a:xfrm>
          <a:prstGeom prst="line">
            <a:avLst/>
          </a:prstGeom>
          <a:noFill/>
          <a:ln w="9525">
            <a:solidFill>
              <a:schemeClr val="tx1"/>
            </a:solidFill>
            <a:round/>
            <a:headEnd/>
            <a:tailEnd/>
          </a:ln>
        </p:spPr>
        <p:txBody>
          <a:bodyPr/>
          <a:lstStyle/>
          <a:p>
            <a:endParaRPr lang="zh-CN" altLang="en-US"/>
          </a:p>
        </p:txBody>
      </p:sp>
      <p:sp>
        <p:nvSpPr>
          <p:cNvPr id="389178" name="Text Box 58"/>
          <p:cNvSpPr txBox="1">
            <a:spLocks noChangeArrowheads="1"/>
          </p:cNvSpPr>
          <p:nvPr/>
        </p:nvSpPr>
        <p:spPr bwMode="auto">
          <a:xfrm>
            <a:off x="1136650" y="4789488"/>
            <a:ext cx="646113" cy="457200"/>
          </a:xfrm>
          <a:prstGeom prst="rect">
            <a:avLst/>
          </a:prstGeom>
          <a:noFill/>
          <a:ln w="9525">
            <a:noFill/>
            <a:miter lim="800000"/>
            <a:headEnd/>
            <a:tailEnd/>
          </a:ln>
          <a:effectLst/>
        </p:spPr>
        <p:txBody>
          <a:bodyPr>
            <a:spAutoFit/>
          </a:bodyPr>
          <a:lstStyle/>
          <a:p>
            <a:pPr>
              <a:spcBef>
                <a:spcPct val="50000"/>
              </a:spcBef>
              <a:defRPr/>
            </a:pPr>
            <a:r>
              <a:rPr lang="en-US" altLang="zh-CN" sz="2400" b="0">
                <a:solidFill>
                  <a:schemeClr val="tx1"/>
                </a:solidFill>
                <a:effectLst>
                  <a:outerShdw blurRad="38100" dist="38100" dir="2700000" algn="tl">
                    <a:srgbClr val="C0C0C0"/>
                  </a:outerShdw>
                </a:effectLst>
                <a:latin typeface="Times New Roman" pitchFamily="18" charset="0"/>
              </a:rPr>
              <a:t>OP</a:t>
            </a:r>
          </a:p>
        </p:txBody>
      </p:sp>
      <p:sp>
        <p:nvSpPr>
          <p:cNvPr id="389179" name="Text Box 59"/>
          <p:cNvSpPr txBox="1">
            <a:spLocks noChangeArrowheads="1"/>
          </p:cNvSpPr>
          <p:nvPr/>
        </p:nvSpPr>
        <p:spPr bwMode="auto">
          <a:xfrm>
            <a:off x="2284413" y="4789488"/>
            <a:ext cx="452437" cy="457200"/>
          </a:xfrm>
          <a:prstGeom prst="rect">
            <a:avLst/>
          </a:prstGeom>
          <a:noFill/>
          <a:ln w="9525">
            <a:noFill/>
            <a:miter lim="800000"/>
            <a:headEnd/>
            <a:tailEnd/>
          </a:ln>
          <a:effectLst/>
        </p:spPr>
        <p:txBody>
          <a:bodyPr>
            <a:spAutoFit/>
          </a:bodyPr>
          <a:lstStyle/>
          <a:p>
            <a:pPr>
              <a:spcBef>
                <a:spcPct val="50000"/>
              </a:spcBef>
            </a:pPr>
            <a:r>
              <a:rPr lang="en-US" altLang="zh-CN" sz="2400" b="0">
                <a:solidFill>
                  <a:srgbClr val="0000FF"/>
                </a:solidFill>
                <a:effectLst>
                  <a:outerShdw blurRad="38100" dist="38100" dir="2700000" algn="tl">
                    <a:srgbClr val="C0C0C0"/>
                  </a:outerShdw>
                </a:effectLst>
                <a:latin typeface="Times New Roman" pitchFamily="18" charset="0"/>
              </a:rPr>
              <a:t>R</a:t>
            </a:r>
          </a:p>
        </p:txBody>
      </p:sp>
      <p:sp>
        <p:nvSpPr>
          <p:cNvPr id="29755" name="Text Box 60"/>
          <p:cNvSpPr txBox="1">
            <a:spLocks noChangeArrowheads="1"/>
          </p:cNvSpPr>
          <p:nvPr/>
        </p:nvSpPr>
        <p:spPr bwMode="auto">
          <a:xfrm>
            <a:off x="1385888" y="5140325"/>
            <a:ext cx="579437" cy="457200"/>
          </a:xfrm>
          <a:prstGeom prst="rect">
            <a:avLst/>
          </a:prstGeom>
          <a:noFill/>
          <a:ln w="9525">
            <a:noFill/>
            <a:miter lim="800000"/>
            <a:headEnd/>
            <a:tailEnd/>
          </a:ln>
        </p:spPr>
        <p:txBody>
          <a:bodyPr>
            <a:spAutoFit/>
          </a:bodyPr>
          <a:lstStyle/>
          <a:p>
            <a:pPr>
              <a:spcBef>
                <a:spcPct val="50000"/>
              </a:spcBef>
            </a:pPr>
            <a:r>
              <a:rPr lang="en-US" altLang="zh-CN" sz="2400" b="0">
                <a:solidFill>
                  <a:schemeClr val="tx1"/>
                </a:solidFill>
                <a:latin typeface="Times New Roman" pitchFamily="18" charset="0"/>
              </a:rPr>
              <a:t>13</a:t>
            </a:r>
          </a:p>
        </p:txBody>
      </p:sp>
      <p:sp>
        <p:nvSpPr>
          <p:cNvPr id="29756" name="Text Box 61"/>
          <p:cNvSpPr txBox="1">
            <a:spLocks noChangeArrowheads="1"/>
          </p:cNvSpPr>
          <p:nvPr/>
        </p:nvSpPr>
        <p:spPr bwMode="auto">
          <a:xfrm>
            <a:off x="2282825" y="5141913"/>
            <a:ext cx="396875" cy="457200"/>
          </a:xfrm>
          <a:prstGeom prst="rect">
            <a:avLst/>
          </a:prstGeom>
          <a:noFill/>
          <a:ln w="9525">
            <a:noFill/>
            <a:miter lim="800000"/>
            <a:headEnd/>
            <a:tailEnd/>
          </a:ln>
        </p:spPr>
        <p:txBody>
          <a:bodyPr>
            <a:spAutoFit/>
          </a:bodyPr>
          <a:lstStyle/>
          <a:p>
            <a:pPr>
              <a:spcBef>
                <a:spcPct val="50000"/>
              </a:spcBef>
            </a:pPr>
            <a:r>
              <a:rPr lang="en-US" altLang="zh-CN" sz="2400" b="0">
                <a:solidFill>
                  <a:schemeClr val="tx1"/>
                </a:solidFill>
                <a:latin typeface="Times New Roman" pitchFamily="18" charset="0"/>
              </a:rPr>
              <a:t>3</a:t>
            </a:r>
          </a:p>
        </p:txBody>
      </p:sp>
      <p:sp>
        <p:nvSpPr>
          <p:cNvPr id="29757" name="Rectangle 62" descr="新闻纸"/>
          <p:cNvSpPr>
            <a:spLocks noChangeArrowheads="1"/>
          </p:cNvSpPr>
          <p:nvPr/>
        </p:nvSpPr>
        <p:spPr bwMode="auto">
          <a:xfrm>
            <a:off x="541338" y="5534025"/>
            <a:ext cx="2171700" cy="500063"/>
          </a:xfrm>
          <a:prstGeom prst="rect">
            <a:avLst/>
          </a:prstGeom>
          <a:blipFill dpi="0" rotWithShape="0">
            <a:blip r:embed="rId2"/>
            <a:srcRect/>
            <a:tile tx="0" ty="0" sx="100000" sy="100000" flip="none" algn="tl"/>
          </a:blipFill>
          <a:ln w="9525">
            <a:solidFill>
              <a:schemeClr val="tx1"/>
            </a:solidFill>
            <a:miter lim="800000"/>
            <a:headEnd/>
            <a:tailEnd/>
          </a:ln>
        </p:spPr>
        <p:txBody>
          <a:bodyPr wrap="none" anchor="ctr"/>
          <a:lstStyle/>
          <a:p>
            <a:endParaRPr lang="zh-CN" altLang="en-US"/>
          </a:p>
        </p:txBody>
      </p:sp>
      <p:sp>
        <p:nvSpPr>
          <p:cNvPr id="389183" name="Text Box 63"/>
          <p:cNvSpPr txBox="1">
            <a:spLocks noChangeArrowheads="1"/>
          </p:cNvSpPr>
          <p:nvPr/>
        </p:nvSpPr>
        <p:spPr bwMode="auto">
          <a:xfrm>
            <a:off x="1438275" y="5583238"/>
            <a:ext cx="646113" cy="457200"/>
          </a:xfrm>
          <a:prstGeom prst="rect">
            <a:avLst/>
          </a:prstGeom>
          <a:noFill/>
          <a:ln w="9525">
            <a:noFill/>
            <a:miter lim="800000"/>
            <a:headEnd/>
            <a:tailEnd/>
          </a:ln>
          <a:effectLst/>
        </p:spPr>
        <p:txBody>
          <a:bodyPr>
            <a:spAutoFit/>
          </a:bodyPr>
          <a:lstStyle/>
          <a:p>
            <a:pPr>
              <a:spcBef>
                <a:spcPct val="50000"/>
              </a:spcBef>
              <a:defRPr/>
            </a:pPr>
            <a:r>
              <a:rPr lang="en-US" altLang="zh-CN" sz="2400" b="0">
                <a:solidFill>
                  <a:schemeClr val="tx1"/>
                </a:solidFill>
                <a:effectLst>
                  <a:outerShdw blurRad="38100" dist="38100" dir="2700000" algn="tl">
                    <a:srgbClr val="C0C0C0"/>
                  </a:outerShdw>
                </a:effectLst>
                <a:latin typeface="Times New Roman" pitchFamily="18" charset="0"/>
              </a:rPr>
              <a:t>OP</a:t>
            </a:r>
          </a:p>
        </p:txBody>
      </p:sp>
      <p:sp>
        <p:nvSpPr>
          <p:cNvPr id="29759" name="Text Box 64"/>
          <p:cNvSpPr txBox="1">
            <a:spLocks noChangeArrowheads="1"/>
          </p:cNvSpPr>
          <p:nvPr/>
        </p:nvSpPr>
        <p:spPr bwMode="auto">
          <a:xfrm>
            <a:off x="1511300" y="5948363"/>
            <a:ext cx="544513" cy="457200"/>
          </a:xfrm>
          <a:prstGeom prst="rect">
            <a:avLst/>
          </a:prstGeom>
          <a:noFill/>
          <a:ln w="9525">
            <a:noFill/>
            <a:miter lim="800000"/>
            <a:headEnd/>
            <a:tailEnd/>
          </a:ln>
        </p:spPr>
        <p:txBody>
          <a:bodyPr>
            <a:spAutoFit/>
          </a:bodyPr>
          <a:lstStyle/>
          <a:p>
            <a:pPr>
              <a:spcBef>
                <a:spcPct val="50000"/>
              </a:spcBef>
            </a:pPr>
            <a:r>
              <a:rPr lang="en-US" altLang="zh-CN" sz="2400" b="0">
                <a:solidFill>
                  <a:schemeClr val="tx1"/>
                </a:solidFill>
                <a:latin typeface="Times New Roman" pitchFamily="18" charset="0"/>
              </a:rPr>
              <a:t>16</a:t>
            </a:r>
          </a:p>
        </p:txBody>
      </p:sp>
      <p:sp>
        <p:nvSpPr>
          <p:cNvPr id="29760" name="Text Box 65"/>
          <p:cNvSpPr txBox="1">
            <a:spLocks noChangeArrowheads="1"/>
          </p:cNvSpPr>
          <p:nvPr/>
        </p:nvSpPr>
        <p:spPr bwMode="auto">
          <a:xfrm>
            <a:off x="4916488" y="2451100"/>
            <a:ext cx="3995737" cy="3046413"/>
          </a:xfrm>
          <a:prstGeom prst="rect">
            <a:avLst/>
          </a:prstGeom>
          <a:noFill/>
          <a:ln w="9525">
            <a:noFill/>
            <a:miter lim="800000"/>
            <a:headEnd/>
            <a:tailEnd/>
          </a:ln>
        </p:spPr>
        <p:txBody>
          <a:bodyPr>
            <a:spAutoFit/>
          </a:bodyPr>
          <a:lstStyle/>
          <a:p>
            <a:pPr>
              <a:spcBef>
                <a:spcPct val="50000"/>
              </a:spcBef>
            </a:pPr>
            <a:r>
              <a:rPr lang="en-US" altLang="zh-CN" sz="2400">
                <a:solidFill>
                  <a:srgbClr val="0000FF"/>
                </a:solidFill>
                <a:ea typeface="黑体" pitchFamily="49" charset="-122"/>
              </a:rPr>
              <a:t>S</a:t>
            </a:r>
            <a:r>
              <a:rPr lang="zh-CN" altLang="en-US" sz="2400">
                <a:solidFill>
                  <a:srgbClr val="0000FF"/>
                </a:solidFill>
                <a:ea typeface="黑体" pitchFamily="49" charset="-122"/>
              </a:rPr>
              <a:t>、</a:t>
            </a:r>
            <a:r>
              <a:rPr lang="en-US" altLang="zh-CN" sz="2400">
                <a:solidFill>
                  <a:srgbClr val="0000FF"/>
                </a:solidFill>
                <a:ea typeface="黑体" pitchFamily="49" charset="-122"/>
              </a:rPr>
              <a:t>D</a:t>
            </a:r>
            <a:r>
              <a:rPr lang="zh-CN" altLang="en-US" sz="2400">
                <a:solidFill>
                  <a:srgbClr val="0000FF"/>
                </a:solidFill>
                <a:ea typeface="黑体" pitchFamily="49" charset="-122"/>
              </a:rPr>
              <a:t>：</a:t>
            </a:r>
            <a:r>
              <a:rPr lang="en-US" altLang="zh-CN" sz="2400">
                <a:solidFill>
                  <a:schemeClr val="tx1"/>
                </a:solidFill>
                <a:ea typeface="黑体" pitchFamily="49" charset="-122"/>
              </a:rPr>
              <a:t>3</a:t>
            </a:r>
            <a:r>
              <a:rPr lang="zh-CN" altLang="en-US" sz="2400">
                <a:solidFill>
                  <a:schemeClr val="tx1"/>
                </a:solidFill>
                <a:ea typeface="黑体" pitchFamily="49" charset="-122"/>
              </a:rPr>
              <a:t>位指定寻址方式，</a:t>
            </a:r>
            <a:r>
              <a:rPr lang="en-US" altLang="zh-CN" sz="2400">
                <a:solidFill>
                  <a:schemeClr val="tx1"/>
                </a:solidFill>
                <a:ea typeface="黑体" pitchFamily="49" charset="-122"/>
              </a:rPr>
              <a:t>3</a:t>
            </a:r>
            <a:r>
              <a:rPr lang="zh-CN" altLang="en-US" sz="2400">
                <a:solidFill>
                  <a:schemeClr val="tx1"/>
                </a:solidFill>
                <a:ea typeface="黑体" pitchFamily="49" charset="-122"/>
              </a:rPr>
              <a:t>位为寄存器编号</a:t>
            </a:r>
          </a:p>
          <a:p>
            <a:pPr>
              <a:spcBef>
                <a:spcPct val="50000"/>
              </a:spcBef>
            </a:pPr>
            <a:r>
              <a:rPr lang="en-US" altLang="zh-CN" sz="2400">
                <a:solidFill>
                  <a:srgbClr val="0000FF"/>
                </a:solidFill>
                <a:ea typeface="黑体" pitchFamily="49" charset="-122"/>
              </a:rPr>
              <a:t>R</a:t>
            </a:r>
            <a:r>
              <a:rPr lang="zh-CN" altLang="en-US" sz="2400">
                <a:solidFill>
                  <a:srgbClr val="0000FF"/>
                </a:solidFill>
                <a:ea typeface="黑体" pitchFamily="49" charset="-122"/>
              </a:rPr>
              <a:t>：</a:t>
            </a:r>
            <a:r>
              <a:rPr lang="en-US" altLang="zh-CN" sz="2400">
                <a:solidFill>
                  <a:schemeClr val="tx1"/>
                </a:solidFill>
                <a:ea typeface="黑体" pitchFamily="49" charset="-122"/>
              </a:rPr>
              <a:t>8</a:t>
            </a:r>
            <a:r>
              <a:rPr lang="zh-CN" altLang="en-US" sz="2400">
                <a:solidFill>
                  <a:schemeClr val="tx1"/>
                </a:solidFill>
                <a:ea typeface="黑体" pitchFamily="49" charset="-122"/>
              </a:rPr>
              <a:t>个通用寄存器之一</a:t>
            </a:r>
          </a:p>
          <a:p>
            <a:pPr>
              <a:spcBef>
                <a:spcPct val="50000"/>
              </a:spcBef>
            </a:pPr>
            <a:r>
              <a:rPr lang="en-US" altLang="zh-CN" sz="2400">
                <a:solidFill>
                  <a:srgbClr val="0000FF"/>
                </a:solidFill>
                <a:ea typeface="黑体" pitchFamily="49" charset="-122"/>
              </a:rPr>
              <a:t>FR</a:t>
            </a:r>
            <a:r>
              <a:rPr lang="zh-CN" altLang="en-US" sz="2400">
                <a:solidFill>
                  <a:srgbClr val="0000FF"/>
                </a:solidFill>
                <a:ea typeface="黑体" pitchFamily="49" charset="-122"/>
              </a:rPr>
              <a:t>：</a:t>
            </a:r>
            <a:r>
              <a:rPr lang="en-US" altLang="zh-CN" sz="2400">
                <a:solidFill>
                  <a:schemeClr val="tx1"/>
                </a:solidFill>
                <a:ea typeface="黑体" pitchFamily="49" charset="-122"/>
              </a:rPr>
              <a:t>4</a:t>
            </a:r>
            <a:r>
              <a:rPr lang="zh-CN" altLang="en-US" sz="2400">
                <a:solidFill>
                  <a:schemeClr val="tx1"/>
                </a:solidFill>
                <a:ea typeface="黑体" pitchFamily="49" charset="-122"/>
              </a:rPr>
              <a:t>个浮点寄存器之一</a:t>
            </a:r>
          </a:p>
          <a:p>
            <a:pPr>
              <a:spcBef>
                <a:spcPct val="50000"/>
              </a:spcBef>
            </a:pPr>
            <a:r>
              <a:rPr lang="en-US" altLang="zh-CN" sz="2400">
                <a:solidFill>
                  <a:srgbClr val="0000FF"/>
                </a:solidFill>
                <a:ea typeface="黑体" pitchFamily="49" charset="-122"/>
              </a:rPr>
              <a:t>X</a:t>
            </a:r>
            <a:r>
              <a:rPr lang="zh-CN" altLang="en-US" sz="2400">
                <a:solidFill>
                  <a:srgbClr val="0000FF"/>
                </a:solidFill>
                <a:ea typeface="黑体" pitchFamily="49" charset="-122"/>
              </a:rPr>
              <a:t>：</a:t>
            </a:r>
            <a:r>
              <a:rPr lang="zh-CN" altLang="en-US" sz="2400">
                <a:solidFill>
                  <a:schemeClr val="tx1"/>
                </a:solidFill>
                <a:ea typeface="黑体" pitchFamily="49" charset="-122"/>
              </a:rPr>
              <a:t>位移</a:t>
            </a:r>
          </a:p>
          <a:p>
            <a:pPr>
              <a:spcBef>
                <a:spcPct val="50000"/>
              </a:spcBef>
            </a:pPr>
            <a:endParaRPr lang="zh-CN" altLang="en-US" sz="2400">
              <a:solidFill>
                <a:schemeClr val="tx1"/>
              </a:solidFill>
              <a:ea typeface="黑体" pitchFamily="49" charset="-122"/>
            </a:endParaRPr>
          </a:p>
        </p:txBody>
      </p:sp>
      <p:sp>
        <p:nvSpPr>
          <p:cNvPr id="389186" name="Text Box 66"/>
          <p:cNvSpPr txBox="1">
            <a:spLocks noChangeArrowheads="1"/>
          </p:cNvSpPr>
          <p:nvPr/>
        </p:nvSpPr>
        <p:spPr bwMode="auto">
          <a:xfrm>
            <a:off x="2808288" y="2449513"/>
            <a:ext cx="1544637" cy="457200"/>
          </a:xfrm>
          <a:prstGeom prst="rect">
            <a:avLst/>
          </a:prstGeom>
          <a:noFill/>
          <a:ln w="9525">
            <a:noFill/>
            <a:miter lim="800000"/>
            <a:headEnd/>
            <a:tailEnd/>
          </a:ln>
          <a:effectLst/>
        </p:spPr>
        <p:txBody>
          <a:bodyPr>
            <a:spAutoFit/>
          </a:bodyPr>
          <a:lstStyle/>
          <a:p>
            <a:pPr>
              <a:spcBef>
                <a:spcPct val="50000"/>
              </a:spcBef>
              <a:defRPr/>
            </a:pPr>
            <a:r>
              <a:rPr lang="zh-CN" altLang="en-US" sz="2400" b="0">
                <a:solidFill>
                  <a:srgbClr val="0000FF"/>
                </a:solidFill>
                <a:effectLst>
                  <a:outerShdw blurRad="38100" dist="38100" dir="2700000" algn="tl">
                    <a:srgbClr val="C0C0C0"/>
                  </a:outerShdw>
                </a:effectLst>
                <a:latin typeface="Times New Roman" pitchFamily="18" charset="0"/>
                <a:ea typeface="黑体" pitchFamily="2" charset="-122"/>
              </a:rPr>
              <a:t>存储地址</a:t>
            </a:r>
          </a:p>
        </p:txBody>
      </p:sp>
      <p:sp>
        <p:nvSpPr>
          <p:cNvPr id="389187" name="Text Box 67"/>
          <p:cNvSpPr txBox="1">
            <a:spLocks noChangeArrowheads="1"/>
          </p:cNvSpPr>
          <p:nvPr/>
        </p:nvSpPr>
        <p:spPr bwMode="auto">
          <a:xfrm>
            <a:off x="2849563" y="3979863"/>
            <a:ext cx="1517650" cy="457200"/>
          </a:xfrm>
          <a:prstGeom prst="rect">
            <a:avLst/>
          </a:prstGeom>
          <a:noFill/>
          <a:ln w="9525">
            <a:noFill/>
            <a:miter lim="800000"/>
            <a:headEnd/>
            <a:tailEnd/>
          </a:ln>
          <a:effectLst/>
        </p:spPr>
        <p:txBody>
          <a:bodyPr>
            <a:spAutoFit/>
          </a:bodyPr>
          <a:lstStyle/>
          <a:p>
            <a:pPr>
              <a:spcBef>
                <a:spcPct val="50000"/>
              </a:spcBef>
              <a:defRPr/>
            </a:pPr>
            <a:r>
              <a:rPr lang="zh-CN" altLang="en-US" sz="2400" b="0">
                <a:solidFill>
                  <a:srgbClr val="0000FF"/>
                </a:solidFill>
                <a:effectLst>
                  <a:outerShdw blurRad="38100" dist="38100" dir="2700000" algn="tl">
                    <a:srgbClr val="C0C0C0"/>
                  </a:outerShdw>
                </a:effectLst>
                <a:latin typeface="Times New Roman" pitchFamily="18" charset="0"/>
                <a:ea typeface="黑体" pitchFamily="2" charset="-122"/>
              </a:rPr>
              <a:t>存储地址</a:t>
            </a:r>
          </a:p>
        </p:txBody>
      </p:sp>
      <p:sp>
        <p:nvSpPr>
          <p:cNvPr id="29763" name="Text Box 68"/>
          <p:cNvSpPr txBox="1">
            <a:spLocks noChangeArrowheads="1"/>
          </p:cNvSpPr>
          <p:nvPr/>
        </p:nvSpPr>
        <p:spPr bwMode="auto">
          <a:xfrm>
            <a:off x="4926013" y="1884363"/>
            <a:ext cx="3663950" cy="415925"/>
          </a:xfrm>
          <a:prstGeom prst="rect">
            <a:avLst/>
          </a:prstGeom>
          <a:noFill/>
          <a:ln w="12700">
            <a:noFill/>
            <a:miter lim="800000"/>
            <a:headEnd/>
            <a:tailEnd/>
          </a:ln>
        </p:spPr>
        <p:txBody>
          <a:bodyPr lIns="63500" tIns="25400" rIns="63500" bIns="25400">
            <a:spAutoFit/>
          </a:bodyPr>
          <a:lstStyle/>
          <a:p>
            <a:pPr>
              <a:spcBef>
                <a:spcPct val="50000"/>
              </a:spcBef>
            </a:pPr>
            <a:r>
              <a:rPr lang="zh-CN" altLang="en-US" sz="2400">
                <a:ea typeface="黑体" pitchFamily="49" charset="-122"/>
              </a:rPr>
              <a:t>采用专门的寻址方式字段</a:t>
            </a:r>
          </a:p>
        </p:txBody>
      </p:sp>
      <p:sp>
        <p:nvSpPr>
          <p:cNvPr id="68" name="TextBox 67"/>
          <p:cNvSpPr txBox="1">
            <a:spLocks noChangeArrowheads="1"/>
          </p:cNvSpPr>
          <p:nvPr/>
        </p:nvSpPr>
        <p:spPr bwMode="auto">
          <a:xfrm>
            <a:off x="3562350" y="5605463"/>
            <a:ext cx="4640263" cy="460375"/>
          </a:xfrm>
          <a:prstGeom prst="rect">
            <a:avLst/>
          </a:prstGeom>
          <a:noFill/>
          <a:ln w="9525">
            <a:noFill/>
            <a:miter lim="800000"/>
            <a:headEnd/>
            <a:tailEnd/>
          </a:ln>
        </p:spPr>
        <p:txBody>
          <a:bodyPr>
            <a:spAutoFit/>
          </a:bodyPr>
          <a:lstStyle/>
          <a:p>
            <a:r>
              <a:rPr lang="zh-CN" altLang="en-US" sz="2400">
                <a:solidFill>
                  <a:schemeClr val="tx1"/>
                </a:solidFill>
                <a:latin typeface="黑体" pitchFamily="49" charset="-122"/>
                <a:ea typeface="黑体" pitchFamily="49" charset="-122"/>
              </a:rPr>
              <a:t>格式：变长操作码、变长指令字</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blinds(horizontal)">
                                      <p:cBhvr>
                                        <p:cTn id="7"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820738" y="139700"/>
            <a:ext cx="6924675" cy="368300"/>
          </a:xfrm>
          <a:noFill/>
        </p:spPr>
        <p:txBody>
          <a:bodyPr/>
          <a:lstStyle/>
          <a:p>
            <a:r>
              <a:rPr lang="zh-CN" altLang="en-US" smtClean="0">
                <a:ea typeface="宋体" panose="02010600030101010101" pitchFamily="2" charset="-122"/>
              </a:rPr>
              <a:t>条件测试方式</a:t>
            </a:r>
            <a:endParaRPr lang="en-US" altLang="zh-CN" smtClean="0">
              <a:ea typeface="宋体" panose="02010600030101010101" pitchFamily="2" charset="-122"/>
            </a:endParaRPr>
          </a:p>
        </p:txBody>
      </p:sp>
      <p:sp>
        <p:nvSpPr>
          <p:cNvPr id="391171" name="Rectangle 3"/>
          <p:cNvSpPr>
            <a:spLocks noGrp="1" noChangeArrowheads="1"/>
          </p:cNvSpPr>
          <p:nvPr>
            <p:ph type="body" idx="1"/>
          </p:nvPr>
        </p:nvSpPr>
        <p:spPr>
          <a:xfrm>
            <a:off x="157163" y="708025"/>
            <a:ext cx="8986837" cy="5711825"/>
          </a:xfrm>
        </p:spPr>
        <p:txBody>
          <a:bodyPr lIns="63500" tIns="25400" rIns="63500" bIns="25400">
            <a:spAutoFit/>
          </a:bodyPr>
          <a:lstStyle/>
          <a:p>
            <a:pPr marL="342900" indent="-342900">
              <a:lnSpc>
                <a:spcPct val="120000"/>
              </a:lnSpc>
              <a:spcBef>
                <a:spcPct val="20000"/>
              </a:spcBef>
              <a:buFont typeface="Wingdings" panose="05000000000000000000" pitchFamily="2" charset="2"/>
              <a:buNone/>
              <a:tabLst>
                <a:tab pos="965200" algn="l"/>
              </a:tabLst>
              <a:defRPr/>
            </a:pPr>
            <a:r>
              <a:rPr lang="zh-CN" altLang="en-US" sz="1600" dirty="0" smtClean="0"/>
              <a:t>° </a:t>
            </a:r>
            <a:r>
              <a:rPr lang="zh-CN" altLang="en-US" sz="1800" dirty="0" smtClean="0">
                <a:latin typeface="Arial" panose="020B0604020202020204" pitchFamily="34" charset="0"/>
                <a:ea typeface="黑体" panose="02010609060101010101" pitchFamily="49" charset="-122"/>
              </a:rPr>
              <a:t>条件转移指令通常根据</a:t>
            </a:r>
            <a:r>
              <a:rPr lang="en-US" altLang="zh-CN" sz="1800" dirty="0" smtClean="0">
                <a:solidFill>
                  <a:schemeClr val="accent1"/>
                </a:solidFill>
                <a:latin typeface="Arial" panose="020B0604020202020204" pitchFamily="34" charset="0"/>
                <a:ea typeface="黑体" panose="02010609060101010101" pitchFamily="49" charset="-122"/>
              </a:rPr>
              <a:t>Condition Codes (</a:t>
            </a:r>
            <a:r>
              <a:rPr lang="zh-CN" altLang="en-US" sz="1800" dirty="0" smtClean="0">
                <a:solidFill>
                  <a:schemeClr val="accent1"/>
                </a:solidFill>
                <a:latin typeface="Arial" panose="020B0604020202020204" pitchFamily="34" charset="0"/>
                <a:ea typeface="黑体" panose="02010609060101010101" pitchFamily="49" charset="-122"/>
              </a:rPr>
              <a:t>条件码 </a:t>
            </a:r>
            <a:r>
              <a:rPr lang="en-US" altLang="zh-CN" sz="1800" dirty="0" smtClean="0">
                <a:solidFill>
                  <a:schemeClr val="accent1"/>
                </a:solidFill>
                <a:latin typeface="Arial" panose="020B0604020202020204" pitchFamily="34" charset="0"/>
                <a:ea typeface="黑体" panose="02010609060101010101" pitchFamily="49" charset="-122"/>
              </a:rPr>
              <a:t>CC/ </a:t>
            </a:r>
            <a:r>
              <a:rPr lang="zh-CN" altLang="en-US" sz="1800" dirty="0" smtClean="0">
                <a:solidFill>
                  <a:schemeClr val="accent1"/>
                </a:solidFill>
                <a:latin typeface="Arial" panose="020B0604020202020204" pitchFamily="34" charset="0"/>
                <a:ea typeface="黑体" panose="02010609060101010101" pitchFamily="49" charset="-122"/>
              </a:rPr>
              <a:t>状态位 </a:t>
            </a:r>
            <a:r>
              <a:rPr lang="en-US" altLang="zh-CN" sz="1800" dirty="0" smtClean="0">
                <a:solidFill>
                  <a:schemeClr val="accent1"/>
                </a:solidFill>
                <a:latin typeface="Arial" panose="020B0604020202020204" pitchFamily="34" charset="0"/>
                <a:ea typeface="黑体" panose="02010609060101010101" pitchFamily="49" charset="-122"/>
              </a:rPr>
              <a:t>/ </a:t>
            </a:r>
            <a:r>
              <a:rPr lang="zh-CN" altLang="en-US" sz="1800" dirty="0" smtClean="0">
                <a:solidFill>
                  <a:schemeClr val="accent1"/>
                </a:solidFill>
                <a:latin typeface="Arial" panose="020B0604020202020204" pitchFamily="34" charset="0"/>
                <a:ea typeface="黑体" panose="02010609060101010101" pitchFamily="49" charset="-122"/>
              </a:rPr>
              <a:t>标志位</a:t>
            </a:r>
            <a:r>
              <a:rPr lang="en-US" altLang="zh-CN" sz="1800" dirty="0" smtClean="0">
                <a:solidFill>
                  <a:schemeClr val="accent1"/>
                </a:solidFill>
                <a:latin typeface="Arial" panose="020B0604020202020204" pitchFamily="34" charset="0"/>
                <a:ea typeface="黑体" panose="02010609060101010101" pitchFamily="49" charset="-122"/>
              </a:rPr>
              <a:t>)</a:t>
            </a:r>
            <a:r>
              <a:rPr lang="zh-CN" altLang="en-US" sz="1800" dirty="0" smtClean="0">
                <a:latin typeface="Arial" panose="020B0604020202020204" pitchFamily="34" charset="0"/>
                <a:ea typeface="黑体" panose="02010609060101010101" pitchFamily="49" charset="-122"/>
              </a:rPr>
              <a:t>转移 </a:t>
            </a:r>
            <a:endParaRPr lang="en-US" altLang="zh-CN" sz="1800" dirty="0" smtClean="0">
              <a:solidFill>
                <a:schemeClr val="accent1"/>
              </a:solidFill>
              <a:latin typeface="Arial" panose="020B0604020202020204" pitchFamily="34" charset="0"/>
              <a:ea typeface="黑体" panose="02010609060101010101" pitchFamily="49" charset="-122"/>
            </a:endParaRPr>
          </a:p>
          <a:p>
            <a:pPr marL="342900" indent="-342900">
              <a:lnSpc>
                <a:spcPct val="120000"/>
              </a:lnSpc>
              <a:spcBef>
                <a:spcPct val="20000"/>
              </a:spcBef>
              <a:buFont typeface="Wingdings" panose="05000000000000000000" pitchFamily="2" charset="2"/>
              <a:buNone/>
              <a:tabLst>
                <a:tab pos="965200" algn="l"/>
              </a:tabLst>
              <a:defRPr/>
            </a:pPr>
            <a:r>
              <a:rPr lang="en-US" altLang="zh-CN" sz="1800" dirty="0" smtClean="0">
                <a:latin typeface="Arial" panose="020B0604020202020204" pitchFamily="34" charset="0"/>
                <a:ea typeface="黑体" panose="02010609060101010101" pitchFamily="49" charset="-122"/>
              </a:rPr>
              <a:t>	      </a:t>
            </a:r>
            <a:r>
              <a:rPr lang="zh-CN" altLang="en-US" sz="1800" dirty="0" smtClean="0">
                <a:latin typeface="Arial" panose="020B0604020202020204" pitchFamily="34" charset="0"/>
                <a:ea typeface="黑体" panose="02010609060101010101" pitchFamily="49" charset="-122"/>
              </a:rPr>
              <a:t>一般</a:t>
            </a:r>
            <a:r>
              <a:rPr lang="zh-CN" altLang="en-US" sz="1800" dirty="0" smtClean="0">
                <a:solidFill>
                  <a:schemeClr val="accent2"/>
                </a:solidFill>
                <a:latin typeface="Arial" panose="020B0604020202020204" pitchFamily="34" charset="0"/>
                <a:ea typeface="黑体" panose="02010609060101010101" pitchFamily="49" charset="-122"/>
              </a:rPr>
              <a:t>通过执行算术指令或显式地由比较和测试指令来设置</a:t>
            </a:r>
            <a:r>
              <a:rPr lang="en-US" altLang="zh-CN" sz="1800" dirty="0" smtClean="0">
                <a:solidFill>
                  <a:schemeClr val="accent2"/>
                </a:solidFill>
                <a:latin typeface="Arial" panose="020B0604020202020204" pitchFamily="34" charset="0"/>
                <a:ea typeface="黑体" panose="02010609060101010101" pitchFamily="49" charset="-122"/>
              </a:rPr>
              <a:t>CC</a:t>
            </a:r>
          </a:p>
          <a:p>
            <a:pPr marL="342900" indent="-342900">
              <a:lnSpc>
                <a:spcPct val="100000"/>
              </a:lnSpc>
              <a:spcBef>
                <a:spcPct val="20000"/>
              </a:spcBef>
              <a:buFont typeface="Wingdings" panose="05000000000000000000" pitchFamily="2" charset="2"/>
              <a:buNone/>
              <a:tabLst>
                <a:tab pos="965200" algn="l"/>
              </a:tabLst>
              <a:defRPr/>
            </a:pPr>
            <a:r>
              <a:rPr lang="en-US" altLang="zh-CN" sz="1800" dirty="0" smtClean="0">
                <a:latin typeface="Arial" panose="020B0604020202020204" pitchFamily="34" charset="0"/>
                <a:ea typeface="黑体" panose="02010609060101010101" pitchFamily="49" charset="-122"/>
              </a:rPr>
              <a:t>	</a:t>
            </a:r>
            <a:r>
              <a:rPr lang="zh-CN" altLang="en-US" sz="1800" dirty="0" smtClean="0">
                <a:solidFill>
                  <a:srgbClr val="A50021"/>
                </a:solidFill>
                <a:latin typeface="Arial" panose="020B0604020202020204" pitchFamily="34" charset="0"/>
                <a:ea typeface="黑体" panose="02010609060101010101" pitchFamily="49" charset="-122"/>
              </a:rPr>
              <a:t>例</a:t>
            </a:r>
            <a:r>
              <a:rPr lang="en-US" altLang="zh-CN" sz="1800" dirty="0" smtClean="0">
                <a:solidFill>
                  <a:srgbClr val="A50021"/>
                </a:solidFill>
                <a:latin typeface="Arial" panose="020B0604020202020204" pitchFamily="34" charset="0"/>
                <a:ea typeface="黑体" panose="02010609060101010101" pitchFamily="49" charset="-122"/>
              </a:rPr>
              <a:t>: sub</a:t>
            </a:r>
            <a:r>
              <a:rPr lang="zh-CN" altLang="en-US" sz="1800" dirty="0" smtClean="0">
                <a:solidFill>
                  <a:srgbClr val="A50021"/>
                </a:solidFill>
                <a:latin typeface="Arial" panose="020B0604020202020204" pitchFamily="34" charset="0"/>
                <a:ea typeface="黑体" panose="02010609060101010101" pitchFamily="49" charset="-122"/>
              </a:rPr>
              <a:t> </a:t>
            </a:r>
            <a:r>
              <a:rPr lang="en-US" altLang="zh-CN" sz="1800" dirty="0" smtClean="0">
                <a:solidFill>
                  <a:srgbClr val="A50021"/>
                </a:solidFill>
                <a:latin typeface="Arial" panose="020B0604020202020204" pitchFamily="34" charset="0"/>
                <a:ea typeface="黑体" panose="02010609060101010101" pitchFamily="49" charset="-122"/>
              </a:rPr>
              <a:t>r1, r2, r3     ;r2</a:t>
            </a:r>
            <a:r>
              <a:rPr lang="zh-CN" altLang="en-US" sz="1800" dirty="0" smtClean="0">
                <a:solidFill>
                  <a:srgbClr val="A50021"/>
                </a:solidFill>
                <a:latin typeface="Arial" panose="020B0604020202020204" pitchFamily="34" charset="0"/>
                <a:ea typeface="黑体" panose="02010609060101010101" pitchFamily="49" charset="-122"/>
              </a:rPr>
              <a:t>和</a:t>
            </a:r>
            <a:r>
              <a:rPr lang="en-US" altLang="zh-CN" sz="1800" dirty="0" smtClean="0">
                <a:solidFill>
                  <a:srgbClr val="A50021"/>
                </a:solidFill>
                <a:latin typeface="Arial" panose="020B0604020202020204" pitchFamily="34" charset="0"/>
                <a:ea typeface="黑体" panose="02010609060101010101" pitchFamily="49" charset="-122"/>
              </a:rPr>
              <a:t>r3</a:t>
            </a:r>
            <a:r>
              <a:rPr lang="zh-CN" altLang="en-US" sz="1800" dirty="0" smtClean="0">
                <a:solidFill>
                  <a:srgbClr val="A50021"/>
                </a:solidFill>
                <a:latin typeface="Arial" panose="020B0604020202020204" pitchFamily="34" charset="0"/>
                <a:ea typeface="黑体" panose="02010609060101010101" pitchFamily="49" charset="-122"/>
              </a:rPr>
              <a:t>相减</a:t>
            </a:r>
            <a:r>
              <a:rPr lang="en-US" altLang="zh-CN" sz="1800" dirty="0" smtClean="0">
                <a:solidFill>
                  <a:srgbClr val="A50021"/>
                </a:solidFill>
                <a:latin typeface="Arial" panose="020B0604020202020204" pitchFamily="34" charset="0"/>
                <a:ea typeface="黑体" panose="02010609060101010101" pitchFamily="49" charset="-122"/>
              </a:rPr>
              <a:t>, </a:t>
            </a:r>
            <a:r>
              <a:rPr lang="zh-CN" altLang="en-US" sz="1800" dirty="0" smtClean="0">
                <a:solidFill>
                  <a:srgbClr val="A50021"/>
                </a:solidFill>
                <a:latin typeface="Arial" panose="020B0604020202020204" pitchFamily="34" charset="0"/>
                <a:ea typeface="黑体" panose="02010609060101010101" pitchFamily="49" charset="-122"/>
              </a:rPr>
              <a:t>结果在</a:t>
            </a:r>
            <a:r>
              <a:rPr lang="en-US" altLang="zh-CN" sz="1800" dirty="0" smtClean="0">
                <a:solidFill>
                  <a:srgbClr val="A50021"/>
                </a:solidFill>
                <a:latin typeface="Arial" panose="020B0604020202020204" pitchFamily="34" charset="0"/>
                <a:ea typeface="黑体" panose="02010609060101010101" pitchFamily="49" charset="-122"/>
              </a:rPr>
              <a:t>r1</a:t>
            </a:r>
            <a:r>
              <a:rPr lang="zh-CN" altLang="en-US" sz="1800" dirty="0" smtClean="0">
                <a:solidFill>
                  <a:srgbClr val="A50021"/>
                </a:solidFill>
                <a:latin typeface="Arial" panose="020B0604020202020204" pitchFamily="34" charset="0"/>
                <a:ea typeface="黑体" panose="02010609060101010101" pitchFamily="49" charset="-122"/>
              </a:rPr>
              <a:t>中，并生成标志位</a:t>
            </a:r>
            <a:r>
              <a:rPr lang="en-US" altLang="zh-CN" sz="1800" dirty="0" smtClean="0">
                <a:solidFill>
                  <a:srgbClr val="A50021"/>
                </a:solidFill>
                <a:latin typeface="Arial" panose="020B0604020202020204" pitchFamily="34" charset="0"/>
                <a:ea typeface="黑体" panose="02010609060101010101" pitchFamily="49" charset="-122"/>
              </a:rPr>
              <a:t>ZF</a:t>
            </a:r>
            <a:r>
              <a:rPr lang="zh-CN" altLang="en-US" sz="1800" dirty="0" smtClean="0">
                <a:solidFill>
                  <a:srgbClr val="A50021"/>
                </a:solidFill>
                <a:latin typeface="Arial" panose="020B0604020202020204" pitchFamily="34" charset="0"/>
                <a:ea typeface="黑体" panose="02010609060101010101" pitchFamily="49" charset="-122"/>
              </a:rPr>
              <a:t>、</a:t>
            </a:r>
            <a:r>
              <a:rPr lang="en-US" altLang="zh-CN" sz="1800" dirty="0" smtClean="0">
                <a:solidFill>
                  <a:srgbClr val="A50021"/>
                </a:solidFill>
                <a:latin typeface="Arial" panose="020B0604020202020204" pitchFamily="34" charset="0"/>
                <a:ea typeface="黑体" panose="02010609060101010101" pitchFamily="49" charset="-122"/>
              </a:rPr>
              <a:t>CF</a:t>
            </a:r>
            <a:r>
              <a:rPr lang="zh-CN" altLang="en-US" sz="1800" dirty="0" smtClean="0">
                <a:solidFill>
                  <a:srgbClr val="A50021"/>
                </a:solidFill>
                <a:latin typeface="Arial" panose="020B0604020202020204" pitchFamily="34" charset="0"/>
                <a:ea typeface="黑体" panose="02010609060101010101" pitchFamily="49" charset="-122"/>
              </a:rPr>
              <a:t>等</a:t>
            </a:r>
          </a:p>
          <a:p>
            <a:pPr marL="342900" indent="-342900">
              <a:lnSpc>
                <a:spcPct val="100000"/>
              </a:lnSpc>
              <a:spcBef>
                <a:spcPct val="20000"/>
              </a:spcBef>
              <a:buFont typeface="Wingdings" panose="05000000000000000000" pitchFamily="2" charset="2"/>
              <a:buNone/>
              <a:tabLst>
                <a:tab pos="965200" algn="l"/>
              </a:tabLst>
              <a:defRPr/>
            </a:pPr>
            <a:r>
              <a:rPr lang="en-US" altLang="zh-CN" sz="1800" dirty="0" smtClean="0">
                <a:solidFill>
                  <a:srgbClr val="A50021"/>
                </a:solidFill>
                <a:latin typeface="Arial" panose="020B0604020202020204" pitchFamily="34" charset="0"/>
                <a:ea typeface="黑体" panose="02010609060101010101" pitchFamily="49" charset="-122"/>
              </a:rPr>
              <a:t>	       </a:t>
            </a:r>
            <a:r>
              <a:rPr lang="en-US" altLang="zh-CN" sz="1800" dirty="0" err="1" smtClean="0">
                <a:solidFill>
                  <a:srgbClr val="A50021"/>
                </a:solidFill>
                <a:latin typeface="Arial" panose="020B0604020202020204" pitchFamily="34" charset="0"/>
                <a:ea typeface="黑体" panose="02010609060101010101" pitchFamily="49" charset="-122"/>
              </a:rPr>
              <a:t>bz</a:t>
            </a:r>
            <a:r>
              <a:rPr lang="en-US" altLang="zh-CN" sz="1800" dirty="0" smtClean="0">
                <a:solidFill>
                  <a:srgbClr val="A50021"/>
                </a:solidFill>
                <a:latin typeface="Arial" panose="020B0604020202020204" pitchFamily="34" charset="0"/>
                <a:ea typeface="黑体" panose="02010609060101010101" pitchFamily="49" charset="-122"/>
              </a:rPr>
              <a:t> label</a:t>
            </a:r>
            <a:r>
              <a:rPr lang="zh-CN" altLang="en-US" sz="1800" dirty="0" smtClean="0">
                <a:solidFill>
                  <a:srgbClr val="A50021"/>
                </a:solidFill>
                <a:latin typeface="Arial" panose="020B0604020202020204" pitchFamily="34" charset="0"/>
                <a:ea typeface="黑体" panose="02010609060101010101" pitchFamily="49" charset="-122"/>
              </a:rPr>
              <a:t>	         </a:t>
            </a:r>
            <a:r>
              <a:rPr lang="en-US" altLang="zh-CN" sz="1800" dirty="0" smtClean="0">
                <a:solidFill>
                  <a:srgbClr val="A50021"/>
                </a:solidFill>
                <a:latin typeface="Arial" panose="020B0604020202020204" pitchFamily="34" charset="0"/>
                <a:ea typeface="黑体" panose="02010609060101010101" pitchFamily="49" charset="-122"/>
              </a:rPr>
              <a:t>;</a:t>
            </a:r>
            <a:r>
              <a:rPr lang="zh-CN" altLang="en-US" sz="1800" dirty="0" smtClean="0">
                <a:solidFill>
                  <a:srgbClr val="A50021"/>
                </a:solidFill>
                <a:latin typeface="Arial" panose="020B0604020202020204" pitchFamily="34" charset="0"/>
                <a:ea typeface="黑体" panose="02010609060101010101" pitchFamily="49" charset="-122"/>
              </a:rPr>
              <a:t>标志位</a:t>
            </a:r>
            <a:r>
              <a:rPr lang="en-US" altLang="zh-CN" sz="1800" dirty="0" smtClean="0">
                <a:solidFill>
                  <a:srgbClr val="A50021"/>
                </a:solidFill>
                <a:latin typeface="Arial" panose="020B0604020202020204" pitchFamily="34" charset="0"/>
                <a:ea typeface="黑体" panose="02010609060101010101" pitchFamily="49" charset="-122"/>
              </a:rPr>
              <a:t>ZF=1</a:t>
            </a:r>
            <a:r>
              <a:rPr lang="zh-CN" altLang="en-US" sz="1800" dirty="0" smtClean="0">
                <a:solidFill>
                  <a:srgbClr val="A50021"/>
                </a:solidFill>
                <a:latin typeface="Arial" panose="020B0604020202020204" pitchFamily="34" charset="0"/>
                <a:ea typeface="黑体" panose="02010609060101010101" pitchFamily="49" charset="-122"/>
              </a:rPr>
              <a:t>时转到</a:t>
            </a:r>
            <a:r>
              <a:rPr lang="en-US" altLang="zh-CN" sz="1800" dirty="0" smtClean="0">
                <a:solidFill>
                  <a:srgbClr val="A50021"/>
                </a:solidFill>
                <a:latin typeface="Arial" panose="020B0604020202020204" pitchFamily="34" charset="0"/>
                <a:ea typeface="黑体" panose="02010609060101010101" pitchFamily="49" charset="-122"/>
              </a:rPr>
              <a:t>label</a:t>
            </a:r>
            <a:r>
              <a:rPr lang="zh-CN" altLang="en-US" sz="1800" dirty="0" smtClean="0">
                <a:solidFill>
                  <a:srgbClr val="A50021"/>
                </a:solidFill>
                <a:latin typeface="Arial" panose="020B0604020202020204" pitchFamily="34" charset="0"/>
                <a:ea typeface="黑体" panose="02010609060101010101" pitchFamily="49" charset="-122"/>
              </a:rPr>
              <a:t>处执行；否则顺序执行</a:t>
            </a:r>
          </a:p>
          <a:p>
            <a:pPr marL="342900" indent="-342900">
              <a:lnSpc>
                <a:spcPct val="135000"/>
              </a:lnSpc>
              <a:spcBef>
                <a:spcPct val="20000"/>
              </a:spcBef>
              <a:buFont typeface="Wingdings" panose="05000000000000000000" pitchFamily="2" charset="2"/>
              <a:buNone/>
              <a:tabLst>
                <a:tab pos="965200" algn="l"/>
              </a:tabLst>
              <a:defRPr/>
            </a:pPr>
            <a:r>
              <a:rPr lang="zh-CN" altLang="en-US" sz="1600" dirty="0" smtClean="0">
                <a:latin typeface="Arial" panose="020B0604020202020204" pitchFamily="34" charset="0"/>
                <a:ea typeface="黑体" panose="02010609060101010101" pitchFamily="49" charset="-122"/>
              </a:rPr>
              <a:t>°</a:t>
            </a:r>
            <a:r>
              <a:rPr lang="zh-CN" altLang="en-US" sz="1800" dirty="0" smtClean="0">
                <a:latin typeface="Arial" panose="020B0604020202020204" pitchFamily="34" charset="0"/>
                <a:ea typeface="黑体" panose="02010609060101010101" pitchFamily="49" charset="-122"/>
              </a:rPr>
              <a:t>常用的标志（条件码）有四种：</a:t>
            </a:r>
            <a:endParaRPr lang="en-US" altLang="zh-CN" sz="1800" dirty="0" smtClean="0">
              <a:latin typeface="Arial" panose="020B0604020202020204" pitchFamily="34" charset="0"/>
              <a:ea typeface="黑体" panose="02010609060101010101" pitchFamily="49" charset="-122"/>
            </a:endParaRPr>
          </a:p>
          <a:p>
            <a:pPr marL="342900" indent="-342900">
              <a:lnSpc>
                <a:spcPct val="135000"/>
              </a:lnSpc>
              <a:spcBef>
                <a:spcPct val="20000"/>
              </a:spcBef>
              <a:buFont typeface="Wingdings" panose="05000000000000000000" pitchFamily="2" charset="2"/>
              <a:buNone/>
              <a:tabLst>
                <a:tab pos="965200" algn="l"/>
              </a:tabLst>
              <a:defRPr/>
            </a:pPr>
            <a:r>
              <a:rPr lang="en-US" altLang="zh-CN" sz="1800" dirty="0" smtClean="0">
                <a:latin typeface="Arial" panose="020B0604020202020204" pitchFamily="34" charset="0"/>
                <a:ea typeface="黑体" panose="02010609060101010101" pitchFamily="49" charset="-122"/>
              </a:rPr>
              <a:t>      </a:t>
            </a:r>
            <a:r>
              <a:rPr lang="en-US" altLang="zh-CN" sz="1800" dirty="0" smtClean="0">
                <a:solidFill>
                  <a:schemeClr val="accent2"/>
                </a:solidFill>
                <a:latin typeface="Arial" panose="020B0604020202020204" pitchFamily="34" charset="0"/>
                <a:ea typeface="黑体" panose="02010609060101010101" pitchFamily="49" charset="-122"/>
              </a:rPr>
              <a:t>SF – negative   OF</a:t>
            </a:r>
            <a:r>
              <a:rPr lang="zh-CN" altLang="en-US" sz="1800" dirty="0" smtClean="0">
                <a:solidFill>
                  <a:schemeClr val="accent2"/>
                </a:solidFill>
                <a:latin typeface="Arial" panose="020B0604020202020204" pitchFamily="34" charset="0"/>
                <a:ea typeface="黑体" panose="02010609060101010101" pitchFamily="49" charset="-122"/>
              </a:rPr>
              <a:t> </a:t>
            </a:r>
            <a:r>
              <a:rPr lang="en-US" altLang="zh-CN" sz="1800" dirty="0" smtClean="0">
                <a:solidFill>
                  <a:schemeClr val="accent2"/>
                </a:solidFill>
                <a:latin typeface="Arial" panose="020B0604020202020204" pitchFamily="34" charset="0"/>
                <a:ea typeface="黑体" panose="02010609060101010101" pitchFamily="49" charset="-122"/>
              </a:rPr>
              <a:t> – overflow  </a:t>
            </a:r>
          </a:p>
          <a:p>
            <a:pPr marL="342900" indent="-342900">
              <a:lnSpc>
                <a:spcPct val="100000"/>
              </a:lnSpc>
              <a:spcBef>
                <a:spcPct val="20000"/>
              </a:spcBef>
              <a:buFont typeface="Wingdings" panose="05000000000000000000" pitchFamily="2" charset="2"/>
              <a:buNone/>
              <a:tabLst>
                <a:tab pos="965200" algn="l"/>
              </a:tabLst>
              <a:defRPr/>
            </a:pPr>
            <a:r>
              <a:rPr lang="en-US" altLang="zh-CN" sz="1800" dirty="0" smtClean="0">
                <a:solidFill>
                  <a:schemeClr val="accent2"/>
                </a:solidFill>
                <a:latin typeface="Arial" panose="020B0604020202020204" pitchFamily="34" charset="0"/>
                <a:ea typeface="黑体" panose="02010609060101010101" pitchFamily="49" charset="-122"/>
              </a:rPr>
              <a:t>      </a:t>
            </a:r>
            <a:r>
              <a:rPr lang="en-US" altLang="zh-CN" sz="1800" dirty="0" smtClean="0">
                <a:solidFill>
                  <a:schemeClr val="accent2"/>
                </a:solidFill>
                <a:effectLst>
                  <a:outerShdw blurRad="38100" dist="38100" dir="2700000" algn="tl">
                    <a:srgbClr val="C0C0C0"/>
                  </a:outerShdw>
                </a:effectLst>
                <a:latin typeface="Arial" panose="020B0604020202020204" pitchFamily="34" charset="0"/>
                <a:ea typeface="黑体" panose="02010609060101010101" pitchFamily="49" charset="-122"/>
              </a:rPr>
              <a:t>CF – </a:t>
            </a:r>
            <a:r>
              <a:rPr lang="zh-CN" altLang="en-US" sz="1800" dirty="0" smtClean="0">
                <a:solidFill>
                  <a:schemeClr val="accent2"/>
                </a:solidFill>
                <a:effectLst>
                  <a:outerShdw blurRad="38100" dist="38100" dir="2700000" algn="tl">
                    <a:srgbClr val="C0C0C0"/>
                  </a:outerShdw>
                </a:effectLst>
                <a:latin typeface="Arial" panose="020B0604020202020204" pitchFamily="34" charset="0"/>
                <a:ea typeface="黑体" panose="02010609060101010101" pitchFamily="49" charset="-122"/>
              </a:rPr>
              <a:t>进位</a:t>
            </a:r>
            <a:r>
              <a:rPr lang="en-US" altLang="zh-CN" sz="1800" dirty="0" smtClean="0">
                <a:solidFill>
                  <a:schemeClr val="accent2"/>
                </a:solidFill>
                <a:effectLst>
                  <a:outerShdw blurRad="38100" dist="38100" dir="2700000" algn="tl">
                    <a:srgbClr val="C0C0C0"/>
                  </a:outerShdw>
                </a:effectLst>
                <a:latin typeface="Arial" panose="020B0604020202020204" pitchFamily="34" charset="0"/>
                <a:ea typeface="黑体" panose="02010609060101010101" pitchFamily="49" charset="-122"/>
              </a:rPr>
              <a:t>/</a:t>
            </a:r>
            <a:r>
              <a:rPr lang="zh-CN" altLang="en-US" sz="1800" dirty="0" smtClean="0">
                <a:solidFill>
                  <a:schemeClr val="accent2"/>
                </a:solidFill>
                <a:effectLst>
                  <a:outerShdw blurRad="38100" dist="38100" dir="2700000" algn="tl">
                    <a:srgbClr val="C0C0C0"/>
                  </a:outerShdw>
                </a:effectLst>
                <a:latin typeface="Arial" panose="020B0604020202020204" pitchFamily="34" charset="0"/>
                <a:ea typeface="黑体" panose="02010609060101010101" pitchFamily="49" charset="-122"/>
              </a:rPr>
              <a:t>借位</a:t>
            </a:r>
            <a:r>
              <a:rPr lang="zh-CN" altLang="en-US" dirty="0" smtClean="0">
                <a:solidFill>
                  <a:schemeClr val="accent2"/>
                </a:solidFill>
                <a:latin typeface="Arial" panose="020B0604020202020204" pitchFamily="34" charset="0"/>
                <a:ea typeface="黑体" panose="02010609060101010101" pitchFamily="49" charset="-122"/>
              </a:rPr>
              <a:t>   </a:t>
            </a:r>
            <a:r>
              <a:rPr lang="zh-CN" altLang="en-US" sz="1800" dirty="0" smtClean="0">
                <a:solidFill>
                  <a:schemeClr val="accent2"/>
                </a:solidFill>
                <a:latin typeface="Arial" panose="020B0604020202020204" pitchFamily="34" charset="0"/>
                <a:ea typeface="黑体" panose="02010609060101010101" pitchFamily="49" charset="-122"/>
              </a:rPr>
              <a:t> </a:t>
            </a:r>
            <a:r>
              <a:rPr lang="en-US" altLang="zh-CN" sz="1800" dirty="0" smtClean="0">
                <a:solidFill>
                  <a:schemeClr val="accent2"/>
                </a:solidFill>
                <a:latin typeface="Arial" panose="020B0604020202020204" pitchFamily="34" charset="0"/>
                <a:ea typeface="黑体" panose="02010609060101010101" pitchFamily="49" charset="-122"/>
              </a:rPr>
              <a:t>ZF – zero</a:t>
            </a:r>
          </a:p>
          <a:p>
            <a:pPr marL="342900" indent="-342900">
              <a:lnSpc>
                <a:spcPct val="100000"/>
              </a:lnSpc>
              <a:spcBef>
                <a:spcPct val="20000"/>
              </a:spcBef>
              <a:buFont typeface="Wingdings" panose="05000000000000000000" pitchFamily="2" charset="2"/>
              <a:buNone/>
              <a:tabLst>
                <a:tab pos="965200" algn="l"/>
              </a:tabLst>
              <a:defRPr/>
            </a:pPr>
            <a:r>
              <a:rPr lang="en-US" altLang="zh-CN" sz="1800" dirty="0" smtClean="0">
                <a:latin typeface="Arial" panose="020B0604020202020204" pitchFamily="34" charset="0"/>
                <a:ea typeface="黑体" panose="02010609060101010101" pitchFamily="49" charset="-122"/>
              </a:rPr>
              <a:t>      </a:t>
            </a:r>
            <a:r>
              <a:rPr lang="zh-CN" altLang="en-US" sz="1800" dirty="0" smtClean="0">
                <a:latin typeface="Arial" panose="020B0604020202020204" pitchFamily="34" charset="0"/>
                <a:ea typeface="黑体" panose="02010609060101010101" pitchFamily="49" charset="-122"/>
              </a:rPr>
              <a:t>借位如何生成？</a:t>
            </a:r>
            <a:r>
              <a:rPr lang="en-US" altLang="zh-CN" sz="1800" dirty="0" smtClean="0">
                <a:latin typeface="Arial" panose="020B0604020202020204" pitchFamily="34" charset="0"/>
                <a:ea typeface="黑体" panose="02010609060101010101" pitchFamily="49" charset="-122"/>
              </a:rPr>
              <a:t>CF=</a:t>
            </a:r>
            <a:r>
              <a:rPr lang="en-US" altLang="zh-CN" sz="1800" dirty="0" err="1" smtClean="0">
                <a:latin typeface="Arial" panose="020B0604020202020204" pitchFamily="34" charset="0"/>
                <a:ea typeface="黑体" panose="02010609060101010101" pitchFamily="49" charset="-122"/>
              </a:rPr>
              <a:t>Cout</a:t>
            </a:r>
            <a:r>
              <a:rPr lang="en-US" altLang="zh-CN" sz="1800" dirty="0" err="1" smtClean="0">
                <a:latin typeface="Arial" panose="020B0604020202020204" pitchFamily="34" charset="0"/>
              </a:rPr>
              <a:t>⊕sub</a:t>
            </a:r>
            <a:endParaRPr lang="en-US" altLang="zh-CN" sz="1800" dirty="0" smtClean="0">
              <a:latin typeface="Arial" panose="020B0604020202020204" pitchFamily="34" charset="0"/>
              <a:ea typeface="黑体" panose="02010609060101010101" pitchFamily="49" charset="-122"/>
            </a:endParaRPr>
          </a:p>
          <a:p>
            <a:pPr marL="342900" indent="-342900">
              <a:lnSpc>
                <a:spcPct val="120000"/>
              </a:lnSpc>
              <a:spcBef>
                <a:spcPct val="20000"/>
              </a:spcBef>
              <a:buFont typeface="Wingdings" panose="05000000000000000000" pitchFamily="2" charset="2"/>
              <a:buNone/>
              <a:tabLst>
                <a:tab pos="965200" algn="l"/>
              </a:tabLst>
              <a:defRPr/>
            </a:pPr>
            <a:r>
              <a:rPr lang="en-US" altLang="zh-CN" sz="1800" dirty="0" smtClean="0">
                <a:latin typeface="Arial" panose="020B0604020202020204" pitchFamily="34" charset="0"/>
                <a:ea typeface="黑体" panose="02010609060101010101" pitchFamily="49" charset="-122"/>
              </a:rPr>
              <a:t>°  </a:t>
            </a:r>
            <a:r>
              <a:rPr lang="zh-CN" altLang="en-US" sz="1800" dirty="0" smtClean="0">
                <a:latin typeface="Arial" panose="020B0604020202020204" pitchFamily="34" charset="0"/>
                <a:ea typeface="黑体" panose="02010609060101010101" pitchFamily="49" charset="-122"/>
              </a:rPr>
              <a:t>标志可存于</a:t>
            </a:r>
            <a:r>
              <a:rPr lang="zh-CN" altLang="en-US" sz="1800" dirty="0" smtClean="0">
                <a:solidFill>
                  <a:schemeClr val="accent1"/>
                </a:solidFill>
                <a:latin typeface="Arial" panose="020B0604020202020204" pitchFamily="34" charset="0"/>
                <a:ea typeface="黑体" panose="02010609060101010101" pitchFamily="49" charset="-122"/>
              </a:rPr>
              <a:t>标志寄存器</a:t>
            </a:r>
            <a:r>
              <a:rPr lang="en-US" altLang="zh-CN" sz="1800" dirty="0" smtClean="0">
                <a:latin typeface="Arial" panose="020B0604020202020204" pitchFamily="34" charset="0"/>
                <a:ea typeface="黑体" panose="02010609060101010101" pitchFamily="49" charset="-122"/>
              </a:rPr>
              <a:t>/</a:t>
            </a:r>
            <a:r>
              <a:rPr lang="zh-CN" altLang="en-US" sz="1800" dirty="0" smtClean="0">
                <a:solidFill>
                  <a:schemeClr val="accent1"/>
                </a:solidFill>
                <a:latin typeface="Arial" panose="020B0604020202020204" pitchFamily="34" charset="0"/>
                <a:ea typeface="黑体" panose="02010609060101010101" pitchFamily="49" charset="-122"/>
              </a:rPr>
              <a:t>条件码寄存器</a:t>
            </a:r>
          </a:p>
          <a:p>
            <a:pPr marL="342900" indent="-342900">
              <a:lnSpc>
                <a:spcPct val="120000"/>
              </a:lnSpc>
              <a:spcBef>
                <a:spcPct val="20000"/>
              </a:spcBef>
              <a:buFont typeface="Wingdings" panose="05000000000000000000" pitchFamily="2" charset="2"/>
              <a:buNone/>
              <a:tabLst>
                <a:tab pos="965200" algn="l"/>
              </a:tabLst>
              <a:defRPr/>
            </a:pPr>
            <a:r>
              <a:rPr lang="en-US" altLang="zh-CN" sz="1800" dirty="0" smtClean="0">
                <a:solidFill>
                  <a:schemeClr val="accent1"/>
                </a:solidFill>
                <a:latin typeface="Arial" panose="020B0604020202020204" pitchFamily="34" charset="0"/>
                <a:ea typeface="黑体" panose="02010609060101010101" pitchFamily="49" charset="-122"/>
              </a:rPr>
              <a:t>      </a:t>
            </a:r>
            <a:r>
              <a:rPr lang="en-US" altLang="zh-CN" sz="1800" dirty="0" smtClean="0">
                <a:latin typeface="Arial" panose="020B0604020202020204" pitchFamily="34" charset="0"/>
                <a:ea typeface="黑体" panose="02010609060101010101" pitchFamily="49" charset="-122"/>
              </a:rPr>
              <a:t>/</a:t>
            </a:r>
            <a:r>
              <a:rPr lang="zh-CN" altLang="en-US" sz="1800" dirty="0" smtClean="0">
                <a:solidFill>
                  <a:schemeClr val="accent1"/>
                </a:solidFill>
                <a:latin typeface="Arial" panose="020B0604020202020204" pitchFamily="34" charset="0"/>
                <a:ea typeface="黑体" panose="02010609060101010101" pitchFamily="49" charset="-122"/>
              </a:rPr>
              <a:t>状态寄存器</a:t>
            </a:r>
            <a:r>
              <a:rPr lang="en-US" altLang="zh-CN" sz="1800" dirty="0" smtClean="0">
                <a:latin typeface="Arial" panose="020B0604020202020204" pitchFamily="34" charset="0"/>
                <a:ea typeface="黑体" panose="02010609060101010101" pitchFamily="49" charset="-122"/>
              </a:rPr>
              <a:t>/</a:t>
            </a:r>
            <a:r>
              <a:rPr lang="zh-CN" altLang="en-US" sz="1800" dirty="0" smtClean="0">
                <a:solidFill>
                  <a:schemeClr val="accent1"/>
                </a:solidFill>
                <a:latin typeface="Arial" panose="020B0604020202020204" pitchFamily="34" charset="0"/>
                <a:ea typeface="黑体" panose="02010609060101010101" pitchFamily="49" charset="-122"/>
              </a:rPr>
              <a:t>程序状态字寄存器</a:t>
            </a:r>
            <a:endParaRPr lang="zh-CN" altLang="en-US" sz="1800" dirty="0" smtClean="0">
              <a:solidFill>
                <a:schemeClr val="accent2"/>
              </a:solidFill>
              <a:latin typeface="Arial" panose="020B0604020202020204" pitchFamily="34" charset="0"/>
              <a:ea typeface="黑体" panose="02010609060101010101" pitchFamily="49" charset="-122"/>
            </a:endParaRPr>
          </a:p>
          <a:p>
            <a:pPr marL="342900" indent="-342900">
              <a:lnSpc>
                <a:spcPct val="120000"/>
              </a:lnSpc>
              <a:spcBef>
                <a:spcPct val="20000"/>
              </a:spcBef>
              <a:buFont typeface="Wingdings" panose="05000000000000000000" pitchFamily="2" charset="2"/>
              <a:buNone/>
              <a:tabLst>
                <a:tab pos="965200" algn="l"/>
              </a:tabLst>
              <a:defRPr/>
            </a:pPr>
            <a:r>
              <a:rPr lang="zh-CN" altLang="en-US" sz="1800" dirty="0" smtClean="0">
                <a:solidFill>
                  <a:schemeClr val="accent2"/>
                </a:solidFill>
                <a:latin typeface="Arial" panose="020B0604020202020204" pitchFamily="34" charset="0"/>
                <a:ea typeface="黑体" panose="02010609060101010101" pitchFamily="49" charset="-122"/>
              </a:rPr>
              <a:t>     也可由指定的通用寄存器来存放状态位</a:t>
            </a:r>
          </a:p>
          <a:p>
            <a:pPr marL="342900" indent="-342900">
              <a:lnSpc>
                <a:spcPct val="120000"/>
              </a:lnSpc>
              <a:spcBef>
                <a:spcPct val="20000"/>
              </a:spcBef>
              <a:buFont typeface="Wingdings" panose="05000000000000000000" pitchFamily="2" charset="2"/>
              <a:buNone/>
              <a:tabLst>
                <a:tab pos="965200" algn="l"/>
              </a:tabLst>
              <a:defRPr/>
            </a:pPr>
            <a:r>
              <a:rPr lang="en-US" altLang="zh-CN" sz="1800" dirty="0" smtClean="0">
                <a:latin typeface="Arial" panose="020B0604020202020204" pitchFamily="34" charset="0"/>
                <a:ea typeface="黑体" panose="02010609060101010101" pitchFamily="49" charset="-122"/>
              </a:rPr>
              <a:t>	</a:t>
            </a:r>
            <a:r>
              <a:rPr lang="zh-CN" altLang="en-US" sz="1800" dirty="0" smtClean="0">
                <a:solidFill>
                  <a:srgbClr val="A50021"/>
                </a:solidFill>
                <a:latin typeface="Arial" panose="020B0604020202020204" pitchFamily="34" charset="0"/>
                <a:ea typeface="黑体" panose="02010609060101010101" pitchFamily="49" charset="-122"/>
              </a:rPr>
              <a:t>例</a:t>
            </a:r>
            <a:r>
              <a:rPr lang="en-US" altLang="zh-CN" sz="1800" dirty="0" smtClean="0">
                <a:solidFill>
                  <a:srgbClr val="A50021"/>
                </a:solidFill>
                <a:latin typeface="Arial" panose="020B0604020202020204" pitchFamily="34" charset="0"/>
                <a:ea typeface="黑体" panose="02010609060101010101" pitchFamily="49" charset="-122"/>
              </a:rPr>
              <a:t>:	</a:t>
            </a:r>
            <a:r>
              <a:rPr lang="en-US" altLang="zh-CN" sz="1800" dirty="0" err="1" smtClean="0">
                <a:solidFill>
                  <a:srgbClr val="A50021"/>
                </a:solidFill>
                <a:latin typeface="Arial" panose="020B0604020202020204" pitchFamily="34" charset="0"/>
                <a:ea typeface="黑体" panose="02010609060101010101" pitchFamily="49" charset="-122"/>
              </a:rPr>
              <a:t>cmp</a:t>
            </a:r>
            <a:r>
              <a:rPr lang="en-US" altLang="zh-CN" sz="1800" dirty="0" smtClean="0">
                <a:solidFill>
                  <a:srgbClr val="A50021"/>
                </a:solidFill>
                <a:latin typeface="Arial" panose="020B0604020202020204" pitchFamily="34" charset="0"/>
                <a:ea typeface="黑体" panose="02010609060101010101" pitchFamily="49" charset="-122"/>
              </a:rPr>
              <a:t> r1, r2, r3    ;</a:t>
            </a:r>
            <a:r>
              <a:rPr lang="zh-CN" altLang="en-US" sz="1800" dirty="0" smtClean="0">
                <a:solidFill>
                  <a:srgbClr val="A50021"/>
                </a:solidFill>
                <a:latin typeface="Arial" panose="020B0604020202020204" pitchFamily="34" charset="0"/>
                <a:ea typeface="黑体" panose="02010609060101010101" pitchFamily="49" charset="-122"/>
              </a:rPr>
              <a:t>比较</a:t>
            </a:r>
            <a:r>
              <a:rPr lang="en-US" altLang="zh-CN" sz="1800" dirty="0" smtClean="0">
                <a:solidFill>
                  <a:srgbClr val="A50021"/>
                </a:solidFill>
                <a:latin typeface="Arial" panose="020B0604020202020204" pitchFamily="34" charset="0"/>
                <a:ea typeface="黑体" panose="02010609060101010101" pitchFamily="49" charset="-122"/>
              </a:rPr>
              <a:t>r2</a:t>
            </a:r>
            <a:r>
              <a:rPr lang="zh-CN" altLang="en-US" sz="1800" dirty="0" smtClean="0">
                <a:solidFill>
                  <a:srgbClr val="A50021"/>
                </a:solidFill>
                <a:latin typeface="Arial" panose="020B0604020202020204" pitchFamily="34" charset="0"/>
                <a:ea typeface="黑体" panose="02010609060101010101" pitchFamily="49" charset="-122"/>
              </a:rPr>
              <a:t>和</a:t>
            </a:r>
            <a:r>
              <a:rPr lang="en-US" altLang="zh-CN" sz="1800" dirty="0" smtClean="0">
                <a:solidFill>
                  <a:srgbClr val="A50021"/>
                </a:solidFill>
                <a:latin typeface="Arial" panose="020B0604020202020204" pitchFamily="34" charset="0"/>
                <a:ea typeface="黑体" panose="02010609060101010101" pitchFamily="49" charset="-122"/>
              </a:rPr>
              <a:t>r3, </a:t>
            </a:r>
            <a:r>
              <a:rPr lang="zh-CN" altLang="en-US" sz="1800" dirty="0" smtClean="0">
                <a:solidFill>
                  <a:srgbClr val="A50021"/>
                </a:solidFill>
                <a:latin typeface="Arial" panose="020B0604020202020204" pitchFamily="34" charset="0"/>
                <a:ea typeface="黑体" panose="02010609060101010101" pitchFamily="49" charset="-122"/>
              </a:rPr>
              <a:t>标志位存储在</a:t>
            </a:r>
            <a:r>
              <a:rPr lang="en-US" altLang="zh-CN" sz="1800" dirty="0" smtClean="0">
                <a:solidFill>
                  <a:srgbClr val="A50021"/>
                </a:solidFill>
                <a:latin typeface="Arial" panose="020B0604020202020204" pitchFamily="34" charset="0"/>
                <a:ea typeface="黑体" panose="02010609060101010101" pitchFamily="49" charset="-122"/>
              </a:rPr>
              <a:t>r1</a:t>
            </a:r>
            <a:r>
              <a:rPr lang="zh-CN" altLang="en-US" sz="1800" dirty="0" smtClean="0">
                <a:solidFill>
                  <a:srgbClr val="A50021"/>
                </a:solidFill>
                <a:latin typeface="Arial" panose="020B0604020202020204" pitchFamily="34" charset="0"/>
                <a:ea typeface="黑体" panose="02010609060101010101" pitchFamily="49" charset="-122"/>
              </a:rPr>
              <a:t>中</a:t>
            </a:r>
          </a:p>
          <a:p>
            <a:pPr marL="342900" indent="-342900">
              <a:lnSpc>
                <a:spcPct val="120000"/>
              </a:lnSpc>
              <a:spcBef>
                <a:spcPct val="20000"/>
              </a:spcBef>
              <a:buFont typeface="Wingdings" panose="05000000000000000000" pitchFamily="2" charset="2"/>
              <a:buNone/>
              <a:tabLst>
                <a:tab pos="965200" algn="l"/>
              </a:tabLst>
              <a:defRPr/>
            </a:pPr>
            <a:r>
              <a:rPr lang="en-US" altLang="zh-CN" sz="1800" dirty="0" smtClean="0">
                <a:solidFill>
                  <a:srgbClr val="A50021"/>
                </a:solidFill>
                <a:latin typeface="Arial" panose="020B0604020202020204" pitchFamily="34" charset="0"/>
                <a:ea typeface="黑体" panose="02010609060101010101" pitchFamily="49" charset="-122"/>
              </a:rPr>
              <a:t>		</a:t>
            </a:r>
            <a:r>
              <a:rPr lang="en-US" altLang="zh-CN" sz="1800" dirty="0" err="1" smtClean="0">
                <a:solidFill>
                  <a:srgbClr val="A50021"/>
                </a:solidFill>
                <a:latin typeface="Arial" panose="020B0604020202020204" pitchFamily="34" charset="0"/>
                <a:ea typeface="黑体" panose="02010609060101010101" pitchFamily="49" charset="-122"/>
              </a:rPr>
              <a:t>bgt</a:t>
            </a:r>
            <a:r>
              <a:rPr lang="en-US" altLang="zh-CN" sz="1800" dirty="0" smtClean="0">
                <a:solidFill>
                  <a:srgbClr val="A50021"/>
                </a:solidFill>
                <a:latin typeface="Arial" panose="020B0604020202020204" pitchFamily="34" charset="0"/>
                <a:ea typeface="黑体" panose="02010609060101010101" pitchFamily="49" charset="-122"/>
              </a:rPr>
              <a:t> r1, label       ;</a:t>
            </a:r>
            <a:r>
              <a:rPr lang="zh-CN" altLang="en-US" sz="1800" dirty="0" smtClean="0">
                <a:solidFill>
                  <a:srgbClr val="A50021"/>
                </a:solidFill>
                <a:latin typeface="Arial" panose="020B0604020202020204" pitchFamily="34" charset="0"/>
                <a:ea typeface="黑体" panose="02010609060101010101" pitchFamily="49" charset="-122"/>
              </a:rPr>
              <a:t>判断</a:t>
            </a:r>
            <a:r>
              <a:rPr lang="en-US" altLang="zh-CN" sz="1800" dirty="0" smtClean="0">
                <a:solidFill>
                  <a:srgbClr val="A50021"/>
                </a:solidFill>
                <a:latin typeface="Arial" panose="020B0604020202020204" pitchFamily="34" charset="0"/>
                <a:ea typeface="黑体" panose="02010609060101010101" pitchFamily="49" charset="-122"/>
              </a:rPr>
              <a:t>r1</a:t>
            </a:r>
            <a:r>
              <a:rPr lang="zh-CN" altLang="en-US" sz="1800" dirty="0" smtClean="0">
                <a:solidFill>
                  <a:srgbClr val="A50021"/>
                </a:solidFill>
                <a:latin typeface="Arial" panose="020B0604020202020204" pitchFamily="34" charset="0"/>
                <a:ea typeface="黑体" panose="02010609060101010101" pitchFamily="49" charset="-122"/>
              </a:rPr>
              <a:t>是否大于</a:t>
            </a:r>
            <a:r>
              <a:rPr lang="en-US" altLang="zh-CN" sz="1800" dirty="0" smtClean="0">
                <a:solidFill>
                  <a:srgbClr val="A50021"/>
                </a:solidFill>
                <a:latin typeface="Arial" panose="020B0604020202020204" pitchFamily="34" charset="0"/>
                <a:ea typeface="黑体" panose="02010609060101010101" pitchFamily="49" charset="-122"/>
              </a:rPr>
              <a:t>0</a:t>
            </a:r>
            <a:r>
              <a:rPr lang="zh-CN" altLang="en-US" sz="1800" dirty="0" smtClean="0">
                <a:solidFill>
                  <a:srgbClr val="A50021"/>
                </a:solidFill>
                <a:latin typeface="Arial" panose="020B0604020202020204" pitchFamily="34" charset="0"/>
                <a:ea typeface="黑体" panose="02010609060101010101" pitchFamily="49" charset="-122"/>
              </a:rPr>
              <a:t>，是则转移到</a:t>
            </a:r>
            <a:r>
              <a:rPr lang="en-US" altLang="zh-CN" sz="1800" dirty="0" smtClean="0">
                <a:solidFill>
                  <a:srgbClr val="A50021"/>
                </a:solidFill>
                <a:latin typeface="Arial" panose="020B0604020202020204" pitchFamily="34" charset="0"/>
                <a:ea typeface="黑体" panose="02010609060101010101" pitchFamily="49" charset="-122"/>
              </a:rPr>
              <a:t>label</a:t>
            </a:r>
            <a:r>
              <a:rPr lang="zh-CN" altLang="en-US" sz="1800" dirty="0" smtClean="0">
                <a:solidFill>
                  <a:srgbClr val="A50021"/>
                </a:solidFill>
                <a:latin typeface="Arial" panose="020B0604020202020204" pitchFamily="34" charset="0"/>
                <a:ea typeface="黑体" panose="02010609060101010101" pitchFamily="49" charset="-122"/>
              </a:rPr>
              <a:t>处</a:t>
            </a:r>
          </a:p>
          <a:p>
            <a:pPr marL="342900" indent="-342900">
              <a:lnSpc>
                <a:spcPct val="120000"/>
              </a:lnSpc>
              <a:spcBef>
                <a:spcPct val="20000"/>
              </a:spcBef>
              <a:buFont typeface="Wingdings" panose="05000000000000000000" pitchFamily="2" charset="2"/>
              <a:buNone/>
              <a:tabLst>
                <a:tab pos="965200" algn="l"/>
              </a:tabLst>
              <a:defRPr/>
            </a:pPr>
            <a:r>
              <a:rPr lang="en-US" altLang="zh-CN" sz="1800" dirty="0" smtClean="0">
                <a:latin typeface="Arial" panose="020B0604020202020204" pitchFamily="34" charset="0"/>
                <a:ea typeface="黑体" panose="02010609060101010101" pitchFamily="49" charset="-122"/>
              </a:rPr>
              <a:t>° </a:t>
            </a:r>
            <a:r>
              <a:rPr lang="zh-CN" altLang="en-US" sz="1800" dirty="0" smtClean="0">
                <a:latin typeface="Arial" panose="020B0604020202020204" pitchFamily="34" charset="0"/>
                <a:ea typeface="黑体" panose="02010609060101010101" pitchFamily="49" charset="-122"/>
              </a:rPr>
              <a:t>可以将两条指令合成一条指令，即：计算并转移</a:t>
            </a:r>
          </a:p>
          <a:p>
            <a:pPr marL="342900" indent="-342900">
              <a:lnSpc>
                <a:spcPct val="120000"/>
              </a:lnSpc>
              <a:spcBef>
                <a:spcPct val="20000"/>
              </a:spcBef>
              <a:buFont typeface="Wingdings" panose="05000000000000000000" pitchFamily="2" charset="2"/>
              <a:buNone/>
              <a:tabLst>
                <a:tab pos="965200" algn="l"/>
              </a:tabLst>
              <a:defRPr/>
            </a:pPr>
            <a:r>
              <a:rPr lang="en-US" altLang="zh-CN" sz="1800" dirty="0" smtClean="0">
                <a:latin typeface="Arial" panose="020B0604020202020204" pitchFamily="34" charset="0"/>
                <a:ea typeface="黑体" panose="02010609060101010101" pitchFamily="49" charset="-122"/>
              </a:rPr>
              <a:t>	</a:t>
            </a:r>
            <a:r>
              <a:rPr lang="zh-CN" altLang="en-US" sz="1800" dirty="0" smtClean="0">
                <a:solidFill>
                  <a:srgbClr val="A50021"/>
                </a:solidFill>
                <a:latin typeface="Arial" panose="020B0604020202020204" pitchFamily="34" charset="0"/>
                <a:ea typeface="黑体" panose="02010609060101010101" pitchFamily="49" charset="-122"/>
              </a:rPr>
              <a:t>例</a:t>
            </a:r>
            <a:r>
              <a:rPr lang="en-US" altLang="zh-CN" sz="1800" dirty="0" smtClean="0">
                <a:solidFill>
                  <a:srgbClr val="A50021"/>
                </a:solidFill>
                <a:latin typeface="Arial" panose="020B0604020202020204" pitchFamily="34" charset="0"/>
                <a:ea typeface="黑体" panose="02010609060101010101" pitchFamily="49" charset="-122"/>
              </a:rPr>
              <a:t>:	</a:t>
            </a:r>
            <a:r>
              <a:rPr lang="en-US" altLang="zh-CN" sz="1800" dirty="0" err="1" smtClean="0">
                <a:solidFill>
                  <a:srgbClr val="A50021"/>
                </a:solidFill>
                <a:latin typeface="Arial" panose="020B0604020202020204" pitchFamily="34" charset="0"/>
                <a:ea typeface="黑体" panose="02010609060101010101" pitchFamily="49" charset="-122"/>
              </a:rPr>
              <a:t>bgt</a:t>
            </a:r>
            <a:r>
              <a:rPr lang="en-US" altLang="zh-CN" sz="1800" dirty="0" smtClean="0">
                <a:solidFill>
                  <a:srgbClr val="A50021"/>
                </a:solidFill>
                <a:latin typeface="Arial" panose="020B0604020202020204" pitchFamily="34" charset="0"/>
                <a:ea typeface="黑体" panose="02010609060101010101" pitchFamily="49" charset="-122"/>
              </a:rPr>
              <a:t> r1, r2, label   ;</a:t>
            </a:r>
            <a:r>
              <a:rPr lang="zh-CN" altLang="en-US" sz="1800" dirty="0" smtClean="0">
                <a:solidFill>
                  <a:srgbClr val="A50021"/>
                </a:solidFill>
                <a:latin typeface="Arial" panose="020B0604020202020204" pitchFamily="34" charset="0"/>
                <a:ea typeface="黑体" panose="02010609060101010101" pitchFamily="49" charset="-122"/>
              </a:rPr>
              <a:t>如果</a:t>
            </a:r>
            <a:r>
              <a:rPr lang="en-US" altLang="zh-CN" sz="1800" dirty="0" smtClean="0">
                <a:solidFill>
                  <a:srgbClr val="A50021"/>
                </a:solidFill>
                <a:latin typeface="Arial" panose="020B0604020202020204" pitchFamily="34" charset="0"/>
                <a:ea typeface="黑体" panose="02010609060101010101" pitchFamily="49" charset="-122"/>
              </a:rPr>
              <a:t>r1&gt;r2</a:t>
            </a:r>
            <a:r>
              <a:rPr lang="zh-CN" altLang="en-US" sz="1800" dirty="0" smtClean="0">
                <a:solidFill>
                  <a:srgbClr val="A50021"/>
                </a:solidFill>
                <a:latin typeface="Arial" panose="020B0604020202020204" pitchFamily="34" charset="0"/>
                <a:ea typeface="黑体" panose="02010609060101010101" pitchFamily="49" charset="-122"/>
              </a:rPr>
              <a:t>，则转移到</a:t>
            </a:r>
            <a:r>
              <a:rPr lang="en-US" altLang="zh-CN" sz="1800" dirty="0" smtClean="0">
                <a:solidFill>
                  <a:srgbClr val="A50021"/>
                </a:solidFill>
                <a:latin typeface="Arial" panose="020B0604020202020204" pitchFamily="34" charset="0"/>
                <a:ea typeface="黑体" panose="02010609060101010101" pitchFamily="49" charset="-122"/>
              </a:rPr>
              <a:t>label</a:t>
            </a:r>
            <a:r>
              <a:rPr lang="zh-CN" altLang="en-US" sz="1800" dirty="0" smtClean="0">
                <a:solidFill>
                  <a:srgbClr val="A50021"/>
                </a:solidFill>
                <a:latin typeface="Arial" panose="020B0604020202020204" pitchFamily="34" charset="0"/>
                <a:ea typeface="黑体" panose="02010609060101010101" pitchFamily="49" charset="-122"/>
              </a:rPr>
              <a:t>处执行；否则顺序执行</a:t>
            </a:r>
          </a:p>
        </p:txBody>
      </p:sp>
      <p:sp>
        <p:nvSpPr>
          <p:cNvPr id="391172" name="Text Box 4"/>
          <p:cNvSpPr txBox="1">
            <a:spLocks noChangeArrowheads="1"/>
          </p:cNvSpPr>
          <p:nvPr/>
        </p:nvSpPr>
        <p:spPr bwMode="auto">
          <a:xfrm>
            <a:off x="5494338" y="3648075"/>
            <a:ext cx="3435350" cy="1117600"/>
          </a:xfrm>
          <a:prstGeom prst="rect">
            <a:avLst/>
          </a:prstGeom>
          <a:solidFill>
            <a:schemeClr val="bg1">
              <a:alpha val="25098"/>
            </a:schemeClr>
          </a:solidFill>
          <a:ln w="12700">
            <a:solidFill>
              <a:schemeClr val="bg1"/>
            </a:solidFill>
            <a:miter lim="800000"/>
            <a:headEnd/>
            <a:tailEnd/>
          </a:ln>
          <a:extLst/>
        </p:spPr>
        <p:txBody>
          <a:bodyPr wrap="squar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25000"/>
              </a:spcBef>
            </a:pPr>
            <a:r>
              <a:rPr lang="en-US" altLang="zh-CN" sz="2000" dirty="0" err="1">
                <a:solidFill>
                  <a:schemeClr val="tx1"/>
                </a:solidFill>
                <a:ea typeface="黑体" panose="02010609060101010101" pitchFamily="49" charset="-122"/>
              </a:rPr>
              <a:t>bgt</a:t>
            </a:r>
            <a:r>
              <a:rPr lang="zh-CN" altLang="en-US" sz="2000" dirty="0">
                <a:solidFill>
                  <a:schemeClr val="tx1"/>
                </a:solidFill>
                <a:ea typeface="黑体" panose="02010609060101010101" pitchFamily="49" charset="-122"/>
              </a:rPr>
              <a:t>的条件？</a:t>
            </a:r>
          </a:p>
          <a:p>
            <a:pPr>
              <a:spcBef>
                <a:spcPct val="25000"/>
              </a:spcBef>
            </a:pPr>
            <a:r>
              <a:rPr lang="zh-CN" altLang="en-US" sz="2000" dirty="0">
                <a:solidFill>
                  <a:schemeClr val="tx1"/>
                </a:solidFill>
                <a:ea typeface="黑体" panose="02010609060101010101" pitchFamily="49" charset="-122"/>
              </a:rPr>
              <a:t>无符号数：</a:t>
            </a:r>
            <a:r>
              <a:rPr lang="en-US" altLang="zh-CN" sz="2000" dirty="0" smtClean="0">
                <a:solidFill>
                  <a:schemeClr val="tx1"/>
                </a:solidFill>
                <a:ea typeface="黑体" panose="02010609060101010101" pitchFamily="49" charset="-122"/>
              </a:rPr>
              <a:t>ZF=0 &amp; CF=0</a:t>
            </a:r>
            <a:endParaRPr lang="en-US" altLang="zh-CN" sz="2000" dirty="0">
              <a:solidFill>
                <a:schemeClr val="tx1"/>
              </a:solidFill>
              <a:ea typeface="黑体" panose="02010609060101010101" pitchFamily="49" charset="-122"/>
            </a:endParaRPr>
          </a:p>
          <a:p>
            <a:pPr>
              <a:spcBef>
                <a:spcPct val="25000"/>
              </a:spcBef>
            </a:pPr>
            <a:r>
              <a:rPr lang="zh-CN" altLang="en-US" sz="2000" dirty="0">
                <a:solidFill>
                  <a:schemeClr val="tx1"/>
                </a:solidFill>
                <a:ea typeface="黑体" panose="02010609060101010101" pitchFamily="49" charset="-122"/>
              </a:rPr>
              <a:t>带符号整数：</a:t>
            </a:r>
            <a:r>
              <a:rPr lang="en-US" altLang="zh-CN" sz="2000" smtClean="0">
                <a:solidFill>
                  <a:schemeClr val="tx1"/>
                </a:solidFill>
                <a:ea typeface="黑体" panose="02010609060101010101" pitchFamily="49" charset="-122"/>
              </a:rPr>
              <a:t>ZF=0 &amp; SF</a:t>
            </a:r>
            <a:r>
              <a:rPr lang="zh-CN" altLang="en-US" sz="2000" dirty="0">
                <a:solidFill>
                  <a:schemeClr val="tx1"/>
                </a:solidFill>
                <a:ea typeface="黑体" panose="02010609060101010101" pitchFamily="49" charset="-122"/>
              </a:rPr>
              <a:t>≡</a:t>
            </a:r>
            <a:r>
              <a:rPr lang="en-US" altLang="zh-CN" sz="2000" dirty="0">
                <a:solidFill>
                  <a:schemeClr val="tx1"/>
                </a:solidFill>
                <a:ea typeface="黑体" panose="02010609060101010101" pitchFamily="49" charset="-122"/>
              </a:rPr>
              <a:t>OF</a:t>
            </a:r>
          </a:p>
        </p:txBody>
      </p:sp>
      <p:sp>
        <p:nvSpPr>
          <p:cNvPr id="2" name="Text Box 4"/>
          <p:cNvSpPr txBox="1">
            <a:spLocks noChangeArrowheads="1"/>
          </p:cNvSpPr>
          <p:nvPr/>
        </p:nvSpPr>
        <p:spPr bwMode="auto">
          <a:xfrm>
            <a:off x="5494338" y="2238375"/>
            <a:ext cx="3435350" cy="1297791"/>
          </a:xfrm>
          <a:prstGeom prst="rect">
            <a:avLst/>
          </a:prstGeom>
          <a:solidFill>
            <a:schemeClr val="bg1"/>
          </a:solidFill>
          <a:ln w="12700">
            <a:solidFill>
              <a:schemeClr val="bg1"/>
            </a:solidFill>
            <a:miter lim="800000"/>
            <a:headEnd/>
            <a:tailEnd/>
          </a:ln>
          <a:extLst/>
        </p:spPr>
        <p:txBody>
          <a:bodyPr wrap="squar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1800" dirty="0">
                <a:solidFill>
                  <a:srgbClr val="388A36"/>
                </a:solidFill>
                <a:ea typeface="黑体" panose="02010609060101010101" pitchFamily="49" charset="-122"/>
              </a:rPr>
              <a:t>对于</a:t>
            </a:r>
            <a:r>
              <a:rPr lang="zh-CN" altLang="en-US" sz="1800" dirty="0" smtClean="0">
                <a:solidFill>
                  <a:srgbClr val="388A36"/>
                </a:solidFill>
                <a:ea typeface="黑体" panose="02010609060101010101" pitchFamily="49" charset="-122"/>
              </a:rPr>
              <a:t>带符号数和</a:t>
            </a:r>
            <a:r>
              <a:rPr lang="zh-CN" altLang="en-US" sz="1800" dirty="0">
                <a:solidFill>
                  <a:srgbClr val="388A36"/>
                </a:solidFill>
                <a:ea typeface="黑体" panose="02010609060101010101" pitchFamily="49" charset="-122"/>
              </a:rPr>
              <a:t>无</a:t>
            </a:r>
            <a:r>
              <a:rPr lang="zh-CN" altLang="en-US" sz="1800" dirty="0" smtClean="0">
                <a:solidFill>
                  <a:srgbClr val="388A36"/>
                </a:solidFill>
                <a:ea typeface="黑体" panose="02010609060101010101" pitchFamily="49" charset="-122"/>
              </a:rPr>
              <a:t>符号数运算</a:t>
            </a:r>
            <a:r>
              <a:rPr lang="zh-CN" altLang="en-US" sz="1800" dirty="0">
                <a:solidFill>
                  <a:srgbClr val="388A36"/>
                </a:solidFill>
                <a:ea typeface="黑体" panose="02010609060101010101" pitchFamily="49" charset="-122"/>
              </a:rPr>
              <a:t>，标志生成方式有没有不同？</a:t>
            </a:r>
          </a:p>
          <a:p>
            <a:pPr>
              <a:spcBef>
                <a:spcPct val="50000"/>
              </a:spcBef>
            </a:pPr>
            <a:r>
              <a:rPr lang="zh-CN" altLang="en-US" sz="1800" dirty="0">
                <a:solidFill>
                  <a:srgbClr val="388A36"/>
                </a:solidFill>
                <a:ea typeface="黑体" panose="02010609060101010101" pitchFamily="49" charset="-122"/>
              </a:rPr>
              <a:t>没有，因为加法电路不知道是无符号数还是带符号整数！</a:t>
            </a:r>
          </a:p>
        </p:txBody>
      </p:sp>
      <p:sp>
        <p:nvSpPr>
          <p:cNvPr id="3" name="灯片编号占位符 2"/>
          <p:cNvSpPr>
            <a:spLocks noGrp="1"/>
          </p:cNvSpPr>
          <p:nvPr>
            <p:ph type="sldNum" sz="quarter" idx="4"/>
          </p:nvPr>
        </p:nvSpPr>
        <p:spPr/>
        <p:txBody>
          <a:bodyPr/>
          <a:lstStyle/>
          <a:p>
            <a:fld id="{395DEAD1-49DF-46A7-BC72-EE85A9CC6BAA}" type="slidenum">
              <a:rPr lang="zh-CN" altLang="en-US" smtClean="0"/>
              <a:pPr/>
              <a:t>25</a:t>
            </a:fld>
            <a:endParaRPr lang="zh-CN" altLang="en-US"/>
          </a:p>
        </p:txBody>
      </p:sp>
      <p:sp>
        <p:nvSpPr>
          <p:cNvPr id="4" name="矩形 3"/>
          <p:cNvSpPr/>
          <p:nvPr/>
        </p:nvSpPr>
        <p:spPr bwMode="auto">
          <a:xfrm>
            <a:off x="5494338" y="2238375"/>
            <a:ext cx="3353827" cy="1297791"/>
          </a:xfrm>
          <a:prstGeom prst="rect">
            <a:avLst/>
          </a:prstGeom>
          <a:noFill/>
          <a:ln w="12700" cap="flat" cmpd="sng" algn="ctr">
            <a:solidFill>
              <a:schemeClr val="accent2"/>
            </a:solidFill>
            <a:prstDash val="solid"/>
            <a:round/>
            <a:headEnd type="none" w="med" len="med"/>
            <a:tailEnd type="none" w="med" len="med"/>
          </a:ln>
          <a:effectLst/>
        </p:spPr>
        <p:txBody>
          <a:bodyPr vert="horz" wrap="none" lIns="63500" tIns="25400" rIns="63500" bIns="254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800" b="1" i="0" u="none" strike="noStrike" cap="none" normalizeH="0" baseline="0" smtClean="0">
              <a:ln>
                <a:noFill/>
              </a:ln>
              <a:solidFill>
                <a:schemeClr val="accent2"/>
              </a:solidFill>
              <a:effectLst/>
              <a:latin typeface="Arial" charset="0"/>
              <a:ea typeface="宋体" charset="-122"/>
            </a:endParaRPr>
          </a:p>
        </p:txBody>
      </p:sp>
      <p:sp>
        <p:nvSpPr>
          <p:cNvPr id="5" name="矩形 4"/>
          <p:cNvSpPr/>
          <p:nvPr/>
        </p:nvSpPr>
        <p:spPr bwMode="auto">
          <a:xfrm>
            <a:off x="5494338" y="3648075"/>
            <a:ext cx="3353827" cy="1210796"/>
          </a:xfrm>
          <a:prstGeom prst="rect">
            <a:avLst/>
          </a:prstGeom>
          <a:noFill/>
          <a:ln w="12700" cap="flat" cmpd="sng" algn="ctr">
            <a:solidFill>
              <a:schemeClr val="accent2"/>
            </a:solidFill>
            <a:prstDash val="solid"/>
            <a:round/>
            <a:headEnd type="none" w="med" len="med"/>
            <a:tailEnd type="none" w="med" len="med"/>
          </a:ln>
          <a:effectLst/>
        </p:spPr>
        <p:txBody>
          <a:bodyPr vert="horz" wrap="none" lIns="63500" tIns="25400" rIns="63500" bIns="254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800" b="1" i="0" u="none" strike="noStrike" cap="none" normalizeH="0" baseline="0" smtClean="0">
              <a:ln>
                <a:noFill/>
              </a:ln>
              <a:solidFill>
                <a:schemeClr val="accent2"/>
              </a:solidFill>
              <a:effectLst/>
              <a:latin typeface="Arial" charset="0"/>
              <a:ea typeface="宋体"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91171">
                                            <p:txEl>
                                              <p:pRg st="0" end="0"/>
                                            </p:txEl>
                                          </p:spTgt>
                                        </p:tgtEl>
                                        <p:attrNameLst>
                                          <p:attrName>style.visibility</p:attrName>
                                        </p:attrNameLst>
                                      </p:cBhvr>
                                      <p:to>
                                        <p:strVal val="visible"/>
                                      </p:to>
                                    </p:set>
                                    <p:animEffect transition="in" filter="wipe(down)">
                                      <p:cBhvr>
                                        <p:cTn id="7" dur="500"/>
                                        <p:tgtEl>
                                          <p:spTgt spid="3911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391171">
                                            <p:txEl>
                                              <p:pRg st="1" end="1"/>
                                            </p:txEl>
                                          </p:spTgt>
                                        </p:tgtEl>
                                        <p:attrNameLst>
                                          <p:attrName>style.visibility</p:attrName>
                                        </p:attrNameLst>
                                      </p:cBhvr>
                                      <p:to>
                                        <p:strVal val="visible"/>
                                      </p:to>
                                    </p:set>
                                    <p:animEffect transition="in" filter="wipe(down)">
                                      <p:cBhvr>
                                        <p:cTn id="12" dur="500"/>
                                        <p:tgtEl>
                                          <p:spTgt spid="3911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91171">
                                            <p:txEl>
                                              <p:pRg st="2" end="2"/>
                                            </p:txEl>
                                          </p:spTgt>
                                        </p:tgtEl>
                                        <p:attrNameLst>
                                          <p:attrName>style.visibility</p:attrName>
                                        </p:attrNameLst>
                                      </p:cBhvr>
                                      <p:to>
                                        <p:strVal val="visible"/>
                                      </p:to>
                                    </p:set>
                                    <p:animEffect transition="in" filter="blinds(horizontal)">
                                      <p:cBhvr>
                                        <p:cTn id="17" dur="500"/>
                                        <p:tgtEl>
                                          <p:spTgt spid="391171">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391171">
                                            <p:txEl>
                                              <p:pRg st="3" end="3"/>
                                            </p:txEl>
                                          </p:spTgt>
                                        </p:tgtEl>
                                        <p:attrNameLst>
                                          <p:attrName>style.visibility</p:attrName>
                                        </p:attrNameLst>
                                      </p:cBhvr>
                                      <p:to>
                                        <p:strVal val="visible"/>
                                      </p:to>
                                    </p:set>
                                    <p:animEffect transition="in" filter="blinds(horizontal)">
                                      <p:cBhvr>
                                        <p:cTn id="20" dur="500"/>
                                        <p:tgtEl>
                                          <p:spTgt spid="391171">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4" fill="hold" nodeType="clickEffect">
                                  <p:stCondLst>
                                    <p:cond delay="0"/>
                                  </p:stCondLst>
                                  <p:childTnLst>
                                    <p:set>
                                      <p:cBhvr>
                                        <p:cTn id="24" dur="1" fill="hold">
                                          <p:stCondLst>
                                            <p:cond delay="0"/>
                                          </p:stCondLst>
                                        </p:cTn>
                                        <p:tgtEl>
                                          <p:spTgt spid="391171">
                                            <p:txEl>
                                              <p:pRg st="4" end="4"/>
                                            </p:txEl>
                                          </p:spTgt>
                                        </p:tgtEl>
                                        <p:attrNameLst>
                                          <p:attrName>style.visibility</p:attrName>
                                        </p:attrNameLst>
                                      </p:cBhvr>
                                      <p:to>
                                        <p:strVal val="visible"/>
                                      </p:to>
                                    </p:set>
                                    <p:animEffect transition="in" filter="wipe(down)">
                                      <p:cBhvr>
                                        <p:cTn id="25" dur="500"/>
                                        <p:tgtEl>
                                          <p:spTgt spid="391171">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4" fill="hold" nodeType="clickEffect">
                                  <p:stCondLst>
                                    <p:cond delay="0"/>
                                  </p:stCondLst>
                                  <p:childTnLst>
                                    <p:set>
                                      <p:cBhvr>
                                        <p:cTn id="29" dur="1" fill="hold">
                                          <p:stCondLst>
                                            <p:cond delay="0"/>
                                          </p:stCondLst>
                                        </p:cTn>
                                        <p:tgtEl>
                                          <p:spTgt spid="391171">
                                            <p:txEl>
                                              <p:pRg st="5" end="5"/>
                                            </p:txEl>
                                          </p:spTgt>
                                        </p:tgtEl>
                                        <p:attrNameLst>
                                          <p:attrName>style.visibility</p:attrName>
                                        </p:attrNameLst>
                                      </p:cBhvr>
                                      <p:to>
                                        <p:strVal val="visible"/>
                                      </p:to>
                                    </p:set>
                                    <p:animEffect transition="in" filter="wipe(down)">
                                      <p:cBhvr>
                                        <p:cTn id="30" dur="500"/>
                                        <p:tgtEl>
                                          <p:spTgt spid="391171">
                                            <p:txEl>
                                              <p:pRg st="5" end="5"/>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391171">
                                            <p:txEl>
                                              <p:pRg st="6" end="6"/>
                                            </p:txEl>
                                          </p:spTgt>
                                        </p:tgtEl>
                                        <p:attrNameLst>
                                          <p:attrName>style.visibility</p:attrName>
                                        </p:attrNameLst>
                                      </p:cBhvr>
                                      <p:to>
                                        <p:strVal val="visible"/>
                                      </p:to>
                                    </p:set>
                                    <p:animEffect transition="in" filter="blinds(horizontal)">
                                      <p:cBhvr>
                                        <p:cTn id="35" dur="500"/>
                                        <p:tgtEl>
                                          <p:spTgt spid="391171">
                                            <p:txEl>
                                              <p:pRg st="6" end="6"/>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nodeType="clickEffect">
                                  <p:stCondLst>
                                    <p:cond delay="0"/>
                                  </p:stCondLst>
                                  <p:childTnLst>
                                    <p:set>
                                      <p:cBhvr>
                                        <p:cTn id="39" dur="1" fill="hold">
                                          <p:stCondLst>
                                            <p:cond delay="0"/>
                                          </p:stCondLst>
                                        </p:cTn>
                                        <p:tgtEl>
                                          <p:spTgt spid="391171">
                                            <p:txEl>
                                              <p:pRg st="7" end="7"/>
                                            </p:txEl>
                                          </p:spTgt>
                                        </p:tgtEl>
                                        <p:attrNameLst>
                                          <p:attrName>style.visibility</p:attrName>
                                        </p:attrNameLst>
                                      </p:cBhvr>
                                      <p:to>
                                        <p:strVal val="visible"/>
                                      </p:to>
                                    </p:set>
                                    <p:animEffect transition="in" filter="blinds(horizontal)">
                                      <p:cBhvr>
                                        <p:cTn id="40" dur="500"/>
                                        <p:tgtEl>
                                          <p:spTgt spid="391171">
                                            <p:txEl>
                                              <p:pRg st="7" end="7"/>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wipe(down)">
                                      <p:cBhvr>
                                        <p:cTn id="45" dur="500"/>
                                        <p:tgtEl>
                                          <p:spTgt spid="4"/>
                                        </p:tgtEl>
                                      </p:cBhvr>
                                    </p:animEffect>
                                  </p:childTnLst>
                                </p:cTn>
                              </p:par>
                            </p:childTnLst>
                          </p:cTn>
                        </p:par>
                        <p:par>
                          <p:cTn id="46" fill="hold">
                            <p:stCondLst>
                              <p:cond delay="500"/>
                            </p:stCondLst>
                            <p:childTnLst>
                              <p:par>
                                <p:cTn id="47" presetID="3" presetClass="entr" presetSubtype="10" fill="hold" nodeType="afterEffect">
                                  <p:stCondLst>
                                    <p:cond delay="0"/>
                                  </p:stCondLst>
                                  <p:childTnLst>
                                    <p:set>
                                      <p:cBhvr>
                                        <p:cTn id="48" dur="1" fill="hold">
                                          <p:stCondLst>
                                            <p:cond delay="0"/>
                                          </p:stCondLst>
                                        </p:cTn>
                                        <p:tgtEl>
                                          <p:spTgt spid="2">
                                            <p:txEl>
                                              <p:pRg st="0" end="0"/>
                                            </p:txEl>
                                          </p:spTgt>
                                        </p:tgtEl>
                                        <p:attrNameLst>
                                          <p:attrName>style.visibility</p:attrName>
                                        </p:attrNameLst>
                                      </p:cBhvr>
                                      <p:to>
                                        <p:strVal val="visible"/>
                                      </p:to>
                                    </p:set>
                                    <p:animEffect transition="in" filter="blinds(horizontal)">
                                      <p:cBhvr>
                                        <p:cTn id="49" dur="500"/>
                                        <p:tgtEl>
                                          <p:spTgt spid="2">
                                            <p:txEl>
                                              <p:pRg st="0" end="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nodeType="clickEffect">
                                  <p:stCondLst>
                                    <p:cond delay="0"/>
                                  </p:stCondLst>
                                  <p:childTnLst>
                                    <p:set>
                                      <p:cBhvr>
                                        <p:cTn id="53" dur="1" fill="hold">
                                          <p:stCondLst>
                                            <p:cond delay="0"/>
                                          </p:stCondLst>
                                        </p:cTn>
                                        <p:tgtEl>
                                          <p:spTgt spid="2">
                                            <p:txEl>
                                              <p:pRg st="1" end="1"/>
                                            </p:txEl>
                                          </p:spTgt>
                                        </p:tgtEl>
                                        <p:attrNameLst>
                                          <p:attrName>style.visibility</p:attrName>
                                        </p:attrNameLst>
                                      </p:cBhvr>
                                      <p:to>
                                        <p:strVal val="visible"/>
                                      </p:to>
                                    </p:set>
                                    <p:animEffect transition="in" filter="blinds(horizontal)">
                                      <p:cBhvr>
                                        <p:cTn id="54" dur="500"/>
                                        <p:tgtEl>
                                          <p:spTgt spid="2">
                                            <p:txEl>
                                              <p:pRg st="1" end="1"/>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nodeType="clickEffect">
                                  <p:stCondLst>
                                    <p:cond delay="0"/>
                                  </p:stCondLst>
                                  <p:childTnLst>
                                    <p:set>
                                      <p:cBhvr>
                                        <p:cTn id="58" dur="1" fill="hold">
                                          <p:stCondLst>
                                            <p:cond delay="0"/>
                                          </p:stCondLst>
                                        </p:cTn>
                                        <p:tgtEl>
                                          <p:spTgt spid="391171">
                                            <p:txEl>
                                              <p:pRg st="8" end="8"/>
                                            </p:txEl>
                                          </p:spTgt>
                                        </p:tgtEl>
                                        <p:attrNameLst>
                                          <p:attrName>style.visibility</p:attrName>
                                        </p:attrNameLst>
                                      </p:cBhvr>
                                      <p:to>
                                        <p:strVal val="visible"/>
                                      </p:to>
                                    </p:set>
                                    <p:animEffect transition="in" filter="blinds(horizontal)">
                                      <p:cBhvr>
                                        <p:cTn id="59" dur="500"/>
                                        <p:tgtEl>
                                          <p:spTgt spid="391171">
                                            <p:txEl>
                                              <p:pRg st="8" end="8"/>
                                            </p:txEl>
                                          </p:spTgt>
                                        </p:tgtEl>
                                      </p:cBhvr>
                                    </p:animEffect>
                                  </p:childTnLst>
                                </p:cTn>
                              </p:par>
                              <p:par>
                                <p:cTn id="60" presetID="3" presetClass="entr" presetSubtype="10" fill="hold" nodeType="withEffect">
                                  <p:stCondLst>
                                    <p:cond delay="0"/>
                                  </p:stCondLst>
                                  <p:childTnLst>
                                    <p:set>
                                      <p:cBhvr>
                                        <p:cTn id="61" dur="1" fill="hold">
                                          <p:stCondLst>
                                            <p:cond delay="0"/>
                                          </p:stCondLst>
                                        </p:cTn>
                                        <p:tgtEl>
                                          <p:spTgt spid="391171">
                                            <p:txEl>
                                              <p:pRg st="9" end="9"/>
                                            </p:txEl>
                                          </p:spTgt>
                                        </p:tgtEl>
                                        <p:attrNameLst>
                                          <p:attrName>style.visibility</p:attrName>
                                        </p:attrNameLst>
                                      </p:cBhvr>
                                      <p:to>
                                        <p:strVal val="visible"/>
                                      </p:to>
                                    </p:set>
                                    <p:animEffect transition="in" filter="blinds(horizontal)">
                                      <p:cBhvr>
                                        <p:cTn id="62" dur="500"/>
                                        <p:tgtEl>
                                          <p:spTgt spid="391171">
                                            <p:txEl>
                                              <p:pRg st="9" end="9"/>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391171">
                                            <p:txEl>
                                              <p:pRg st="10" end="10"/>
                                            </p:txEl>
                                          </p:spTgt>
                                        </p:tgtEl>
                                        <p:attrNameLst>
                                          <p:attrName>style.visibility</p:attrName>
                                        </p:attrNameLst>
                                      </p:cBhvr>
                                      <p:to>
                                        <p:strVal val="visible"/>
                                      </p:to>
                                    </p:set>
                                    <p:animEffect transition="in" filter="blinds(horizontal)">
                                      <p:cBhvr>
                                        <p:cTn id="67" dur="500"/>
                                        <p:tgtEl>
                                          <p:spTgt spid="391171">
                                            <p:txEl>
                                              <p:pRg st="10" end="1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391171">
                                            <p:txEl>
                                              <p:pRg st="11" end="11"/>
                                            </p:txEl>
                                          </p:spTgt>
                                        </p:tgtEl>
                                        <p:attrNameLst>
                                          <p:attrName>style.visibility</p:attrName>
                                        </p:attrNameLst>
                                      </p:cBhvr>
                                      <p:to>
                                        <p:strVal val="visible"/>
                                      </p:to>
                                    </p:set>
                                    <p:animEffect transition="in" filter="blinds(horizontal)">
                                      <p:cBhvr>
                                        <p:cTn id="72" dur="500"/>
                                        <p:tgtEl>
                                          <p:spTgt spid="391171">
                                            <p:txEl>
                                              <p:pRg st="11" end="11"/>
                                            </p:txEl>
                                          </p:spTgt>
                                        </p:tgtEl>
                                      </p:cBhvr>
                                    </p:animEffect>
                                  </p:childTnLst>
                                </p:cTn>
                              </p:par>
                              <p:par>
                                <p:cTn id="73" presetID="3" presetClass="entr" presetSubtype="10" fill="hold" nodeType="withEffect">
                                  <p:stCondLst>
                                    <p:cond delay="0"/>
                                  </p:stCondLst>
                                  <p:childTnLst>
                                    <p:set>
                                      <p:cBhvr>
                                        <p:cTn id="74" dur="1" fill="hold">
                                          <p:stCondLst>
                                            <p:cond delay="0"/>
                                          </p:stCondLst>
                                        </p:cTn>
                                        <p:tgtEl>
                                          <p:spTgt spid="391171">
                                            <p:txEl>
                                              <p:pRg st="12" end="12"/>
                                            </p:txEl>
                                          </p:spTgt>
                                        </p:tgtEl>
                                        <p:attrNameLst>
                                          <p:attrName>style.visibility</p:attrName>
                                        </p:attrNameLst>
                                      </p:cBhvr>
                                      <p:to>
                                        <p:strVal val="visible"/>
                                      </p:to>
                                    </p:set>
                                    <p:animEffect transition="in" filter="blinds(horizontal)">
                                      <p:cBhvr>
                                        <p:cTn id="75" dur="500"/>
                                        <p:tgtEl>
                                          <p:spTgt spid="391171">
                                            <p:txEl>
                                              <p:pRg st="12" end="12"/>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nodeType="clickEffect">
                                  <p:stCondLst>
                                    <p:cond delay="0"/>
                                  </p:stCondLst>
                                  <p:childTnLst>
                                    <p:set>
                                      <p:cBhvr>
                                        <p:cTn id="79" dur="1" fill="hold">
                                          <p:stCondLst>
                                            <p:cond delay="0"/>
                                          </p:stCondLst>
                                        </p:cTn>
                                        <p:tgtEl>
                                          <p:spTgt spid="391171">
                                            <p:txEl>
                                              <p:pRg st="13" end="13"/>
                                            </p:txEl>
                                          </p:spTgt>
                                        </p:tgtEl>
                                        <p:attrNameLst>
                                          <p:attrName>style.visibility</p:attrName>
                                        </p:attrNameLst>
                                      </p:cBhvr>
                                      <p:to>
                                        <p:strVal val="visible"/>
                                      </p:to>
                                    </p:set>
                                    <p:animEffect transition="in" filter="blinds(horizontal)">
                                      <p:cBhvr>
                                        <p:cTn id="80" dur="500"/>
                                        <p:tgtEl>
                                          <p:spTgt spid="391171">
                                            <p:txEl>
                                              <p:pRg st="13" end="13"/>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3" presetClass="entr" presetSubtype="10" fill="hold" nodeType="clickEffect">
                                  <p:stCondLst>
                                    <p:cond delay="0"/>
                                  </p:stCondLst>
                                  <p:childTnLst>
                                    <p:set>
                                      <p:cBhvr>
                                        <p:cTn id="84" dur="1" fill="hold">
                                          <p:stCondLst>
                                            <p:cond delay="0"/>
                                          </p:stCondLst>
                                        </p:cTn>
                                        <p:tgtEl>
                                          <p:spTgt spid="391171">
                                            <p:txEl>
                                              <p:pRg st="14" end="14"/>
                                            </p:txEl>
                                          </p:spTgt>
                                        </p:tgtEl>
                                        <p:attrNameLst>
                                          <p:attrName>style.visibility</p:attrName>
                                        </p:attrNameLst>
                                      </p:cBhvr>
                                      <p:to>
                                        <p:strVal val="visible"/>
                                      </p:to>
                                    </p:set>
                                    <p:animEffect transition="in" filter="blinds(horizontal)">
                                      <p:cBhvr>
                                        <p:cTn id="85" dur="500"/>
                                        <p:tgtEl>
                                          <p:spTgt spid="391171">
                                            <p:txEl>
                                              <p:pRg st="14" end="14"/>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4" fill="hold" grpId="0" nodeType="clickEffect">
                                  <p:stCondLst>
                                    <p:cond delay="0"/>
                                  </p:stCondLst>
                                  <p:childTnLst>
                                    <p:set>
                                      <p:cBhvr>
                                        <p:cTn id="89" dur="1" fill="hold">
                                          <p:stCondLst>
                                            <p:cond delay="0"/>
                                          </p:stCondLst>
                                        </p:cTn>
                                        <p:tgtEl>
                                          <p:spTgt spid="5"/>
                                        </p:tgtEl>
                                        <p:attrNameLst>
                                          <p:attrName>style.visibility</p:attrName>
                                        </p:attrNameLst>
                                      </p:cBhvr>
                                      <p:to>
                                        <p:strVal val="visible"/>
                                      </p:to>
                                    </p:set>
                                    <p:animEffect transition="in" filter="wipe(down)">
                                      <p:cBhvr>
                                        <p:cTn id="90" dur="500"/>
                                        <p:tgtEl>
                                          <p:spTgt spid="5"/>
                                        </p:tgtEl>
                                      </p:cBhvr>
                                    </p:animEffect>
                                  </p:childTnLst>
                                </p:cTn>
                              </p:par>
                            </p:childTnLst>
                          </p:cTn>
                        </p:par>
                        <p:par>
                          <p:cTn id="91" fill="hold">
                            <p:stCondLst>
                              <p:cond delay="500"/>
                            </p:stCondLst>
                            <p:childTnLst>
                              <p:par>
                                <p:cTn id="92" presetID="3" presetClass="entr" presetSubtype="10" fill="hold" nodeType="afterEffect">
                                  <p:stCondLst>
                                    <p:cond delay="0"/>
                                  </p:stCondLst>
                                  <p:childTnLst>
                                    <p:set>
                                      <p:cBhvr>
                                        <p:cTn id="93" dur="1" fill="hold">
                                          <p:stCondLst>
                                            <p:cond delay="0"/>
                                          </p:stCondLst>
                                        </p:cTn>
                                        <p:tgtEl>
                                          <p:spTgt spid="391172">
                                            <p:txEl>
                                              <p:pRg st="0" end="0"/>
                                            </p:txEl>
                                          </p:spTgt>
                                        </p:tgtEl>
                                        <p:attrNameLst>
                                          <p:attrName>style.visibility</p:attrName>
                                        </p:attrNameLst>
                                      </p:cBhvr>
                                      <p:to>
                                        <p:strVal val="visible"/>
                                      </p:to>
                                    </p:set>
                                    <p:animEffect transition="in" filter="blinds(horizontal)">
                                      <p:cBhvr>
                                        <p:cTn id="94" dur="500"/>
                                        <p:tgtEl>
                                          <p:spTgt spid="391172">
                                            <p:txEl>
                                              <p:pRg st="0" end="0"/>
                                            </p:txEl>
                                          </p:spTgt>
                                        </p:tgtEl>
                                      </p:cBhvr>
                                    </p:animEffect>
                                  </p:childTnLst>
                                </p:cTn>
                              </p:par>
                            </p:childTnLst>
                          </p:cTn>
                        </p:par>
                      </p:childTnLst>
                    </p:cTn>
                  </p:par>
                  <p:par>
                    <p:cTn id="95" fill="hold">
                      <p:stCondLst>
                        <p:cond delay="indefinite"/>
                      </p:stCondLst>
                      <p:childTnLst>
                        <p:par>
                          <p:cTn id="96" fill="hold">
                            <p:stCondLst>
                              <p:cond delay="0"/>
                            </p:stCondLst>
                            <p:childTnLst>
                              <p:par>
                                <p:cTn id="97" presetID="3" presetClass="entr" presetSubtype="10" fill="hold" nodeType="clickEffect">
                                  <p:stCondLst>
                                    <p:cond delay="0"/>
                                  </p:stCondLst>
                                  <p:childTnLst>
                                    <p:set>
                                      <p:cBhvr>
                                        <p:cTn id="98" dur="1" fill="hold">
                                          <p:stCondLst>
                                            <p:cond delay="0"/>
                                          </p:stCondLst>
                                        </p:cTn>
                                        <p:tgtEl>
                                          <p:spTgt spid="391172">
                                            <p:txEl>
                                              <p:pRg st="1" end="1"/>
                                            </p:txEl>
                                          </p:spTgt>
                                        </p:tgtEl>
                                        <p:attrNameLst>
                                          <p:attrName>style.visibility</p:attrName>
                                        </p:attrNameLst>
                                      </p:cBhvr>
                                      <p:to>
                                        <p:strVal val="visible"/>
                                      </p:to>
                                    </p:set>
                                    <p:animEffect transition="in" filter="blinds(horizontal)">
                                      <p:cBhvr>
                                        <p:cTn id="99" dur="500"/>
                                        <p:tgtEl>
                                          <p:spTgt spid="391172">
                                            <p:txEl>
                                              <p:pRg st="1" end="1"/>
                                            </p:txEl>
                                          </p:spTgt>
                                        </p:tgtEl>
                                      </p:cBhvr>
                                    </p:animEffect>
                                  </p:childTnLst>
                                </p:cTn>
                              </p:par>
                            </p:childTnLst>
                          </p:cTn>
                        </p:par>
                      </p:childTnLst>
                    </p:cTn>
                  </p:par>
                  <p:par>
                    <p:cTn id="100" fill="hold">
                      <p:stCondLst>
                        <p:cond delay="indefinite"/>
                      </p:stCondLst>
                      <p:childTnLst>
                        <p:par>
                          <p:cTn id="101" fill="hold">
                            <p:stCondLst>
                              <p:cond delay="0"/>
                            </p:stCondLst>
                            <p:childTnLst>
                              <p:par>
                                <p:cTn id="102" presetID="3" presetClass="entr" presetSubtype="10" fill="hold" nodeType="clickEffect">
                                  <p:stCondLst>
                                    <p:cond delay="0"/>
                                  </p:stCondLst>
                                  <p:childTnLst>
                                    <p:set>
                                      <p:cBhvr>
                                        <p:cTn id="103" dur="1" fill="hold">
                                          <p:stCondLst>
                                            <p:cond delay="0"/>
                                          </p:stCondLst>
                                        </p:cTn>
                                        <p:tgtEl>
                                          <p:spTgt spid="391172">
                                            <p:txEl>
                                              <p:pRg st="2" end="2"/>
                                            </p:txEl>
                                          </p:spTgt>
                                        </p:tgtEl>
                                        <p:attrNameLst>
                                          <p:attrName>style.visibility</p:attrName>
                                        </p:attrNameLst>
                                      </p:cBhvr>
                                      <p:to>
                                        <p:strVal val="visible"/>
                                      </p:to>
                                    </p:set>
                                    <p:animEffect transition="in" filter="blinds(horizontal)">
                                      <p:cBhvr>
                                        <p:cTn id="104" dur="500"/>
                                        <p:tgtEl>
                                          <p:spTgt spid="39117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711200" y="80963"/>
            <a:ext cx="7400925" cy="372603"/>
          </a:xfrm>
          <a:noFill/>
        </p:spPr>
        <p:txBody>
          <a:bodyPr/>
          <a:lstStyle/>
          <a:p>
            <a:r>
              <a:rPr lang="zh-CN" altLang="en-US" dirty="0" smtClean="0">
                <a:ea typeface="宋体" panose="02010600030101010101" pitchFamily="2" charset="-122"/>
              </a:rPr>
              <a:t>指令系统设计风格 </a:t>
            </a:r>
            <a:r>
              <a:rPr lang="en-US" altLang="zh-CN" dirty="0" smtClean="0">
                <a:ea typeface="宋体" panose="02010600030101010101" pitchFamily="2" charset="-122"/>
              </a:rPr>
              <a:t>-- </a:t>
            </a:r>
            <a:r>
              <a:rPr lang="zh-CN" altLang="en-US" dirty="0" smtClean="0">
                <a:solidFill>
                  <a:schemeClr val="accent2"/>
                </a:solidFill>
                <a:ea typeface="宋体" panose="02010600030101010101" pitchFamily="2" charset="-122"/>
              </a:rPr>
              <a:t>按操作数位置指定风格来分</a:t>
            </a:r>
          </a:p>
        </p:txBody>
      </p:sp>
      <p:sp>
        <p:nvSpPr>
          <p:cNvPr id="358403" name="Rectangle 3"/>
          <p:cNvSpPr>
            <a:spLocks noGrp="1" noChangeArrowheads="1"/>
          </p:cNvSpPr>
          <p:nvPr>
            <p:ph type="body" idx="1"/>
          </p:nvPr>
        </p:nvSpPr>
        <p:spPr>
          <a:xfrm>
            <a:off x="274638" y="630238"/>
            <a:ext cx="8585200" cy="5922962"/>
          </a:xfrm>
          <a:noFill/>
        </p:spPr>
        <p:txBody>
          <a:bodyPr lIns="63500" tIns="25400" rIns="63500" bIns="25400">
            <a:spAutoFit/>
          </a:bodyPr>
          <a:lstStyle/>
          <a:p>
            <a:pPr marL="342900" indent="-342900">
              <a:lnSpc>
                <a:spcPct val="100000"/>
              </a:lnSpc>
              <a:spcBef>
                <a:spcPct val="15000"/>
              </a:spcBef>
              <a:buNone/>
              <a:tabLst>
                <a:tab pos="1828800" algn="l"/>
                <a:tab pos="3657600" algn="l"/>
              </a:tabLst>
            </a:pPr>
            <a:r>
              <a:rPr lang="zh-CN" altLang="en-US" u="sng" dirty="0" smtClean="0">
                <a:solidFill>
                  <a:schemeClr val="accent2"/>
                </a:solidFill>
                <a:latin typeface="Arial" panose="020B0604020202020204" pitchFamily="34" charset="0"/>
                <a:ea typeface="黑体" panose="02010609060101010101" pitchFamily="49" charset="-122"/>
              </a:rPr>
              <a:t>累加器</a:t>
            </a:r>
            <a:r>
              <a:rPr lang="zh-CN" altLang="en-US" u="sng" dirty="0">
                <a:solidFill>
                  <a:schemeClr val="accent2"/>
                </a:solidFill>
                <a:latin typeface="Arial" panose="020B0604020202020204" pitchFamily="34" charset="0"/>
                <a:ea typeface="黑体" panose="02010609060101010101" pitchFamily="49" charset="-122"/>
              </a:rPr>
              <a:t>型</a:t>
            </a:r>
            <a:r>
              <a:rPr lang="en-US" altLang="zh-CN" u="sng" dirty="0" smtClean="0">
                <a:solidFill>
                  <a:schemeClr val="accent2"/>
                </a:solidFill>
                <a:latin typeface="Arial" panose="020B0604020202020204" pitchFamily="34" charset="0"/>
                <a:ea typeface="黑体" panose="02010609060101010101" pitchFamily="49" charset="-122"/>
              </a:rPr>
              <a:t>: </a:t>
            </a:r>
            <a:r>
              <a:rPr lang="en-US" altLang="zh-CN" dirty="0" smtClean="0">
                <a:solidFill>
                  <a:schemeClr val="accent2"/>
                </a:solidFill>
                <a:latin typeface="Arial" panose="020B0604020202020204" pitchFamily="34" charset="0"/>
                <a:ea typeface="黑体" panose="02010609060101010101" pitchFamily="49" charset="-122"/>
              </a:rPr>
              <a:t>(earliest machines</a:t>
            </a:r>
            <a:r>
              <a:rPr lang="en-US" altLang="zh-CN" u="sng" dirty="0" smtClean="0">
                <a:solidFill>
                  <a:schemeClr val="accent2"/>
                </a:solidFill>
                <a:latin typeface="Arial" panose="020B0604020202020204" pitchFamily="34" charset="0"/>
                <a:ea typeface="黑体" panose="02010609060101010101" pitchFamily="49" charset="-122"/>
              </a:rPr>
              <a:t>)</a:t>
            </a:r>
            <a:endParaRPr lang="zh-CN" altLang="en-US" u="sng" dirty="0" smtClean="0">
              <a:solidFill>
                <a:schemeClr val="accent2"/>
              </a:solidFill>
              <a:latin typeface="Arial" panose="020B0604020202020204" pitchFamily="34" charset="0"/>
              <a:ea typeface="黑体" panose="02010609060101010101" pitchFamily="49" charset="-122"/>
            </a:endParaRPr>
          </a:p>
          <a:p>
            <a:pPr marL="342900" indent="-342900">
              <a:lnSpc>
                <a:spcPct val="100000"/>
              </a:lnSpc>
              <a:spcBef>
                <a:spcPct val="15000"/>
              </a:spcBef>
              <a:buFont typeface="Wingdings" panose="05000000000000000000" pitchFamily="2" charset="2"/>
              <a:buNone/>
              <a:tabLst>
                <a:tab pos="1828800" algn="l"/>
                <a:tab pos="3657600" algn="l"/>
              </a:tabLst>
            </a:pPr>
            <a:r>
              <a:rPr lang="zh-CN" altLang="en-US" dirty="0" smtClean="0">
                <a:solidFill>
                  <a:schemeClr val="accent1"/>
                </a:solidFill>
                <a:latin typeface="Arial" panose="020B0604020202020204" pitchFamily="34" charset="0"/>
                <a:ea typeface="黑体" panose="02010609060101010101" pitchFamily="49" charset="-122"/>
              </a:rPr>
              <a:t>特点：其中一个操作数（源操作数</a:t>
            </a:r>
            <a:r>
              <a:rPr lang="en-US" altLang="zh-CN" dirty="0" smtClean="0">
                <a:solidFill>
                  <a:schemeClr val="accent1"/>
                </a:solidFill>
                <a:latin typeface="Arial" panose="020B0604020202020204" pitchFamily="34" charset="0"/>
                <a:ea typeface="黑体" panose="02010609060101010101" pitchFamily="49" charset="-122"/>
              </a:rPr>
              <a:t>1</a:t>
            </a:r>
            <a:r>
              <a:rPr lang="zh-CN" altLang="en-US" dirty="0" smtClean="0">
                <a:solidFill>
                  <a:schemeClr val="accent1"/>
                </a:solidFill>
                <a:latin typeface="Arial" panose="020B0604020202020204" pitchFamily="34" charset="0"/>
                <a:ea typeface="黑体" panose="02010609060101010101" pitchFamily="49" charset="-122"/>
              </a:rPr>
              <a:t>）和目的操作数总在累加器中</a:t>
            </a:r>
          </a:p>
          <a:p>
            <a:pPr marL="342900" indent="-342900">
              <a:lnSpc>
                <a:spcPct val="100000"/>
              </a:lnSpc>
              <a:spcBef>
                <a:spcPct val="15000"/>
              </a:spcBef>
              <a:buFont typeface="Wingdings" panose="05000000000000000000" pitchFamily="2" charset="2"/>
              <a:buNone/>
              <a:tabLst>
                <a:tab pos="1828800" algn="l"/>
                <a:tab pos="3657600" algn="l"/>
              </a:tabLst>
            </a:pPr>
            <a:r>
              <a:rPr lang="en-US" altLang="zh-CN" dirty="0" smtClean="0">
                <a:latin typeface="Arial" panose="020B0604020202020204" pitchFamily="34" charset="0"/>
                <a:ea typeface="黑体" panose="02010609060101010101" pitchFamily="49" charset="-122"/>
              </a:rPr>
              <a:t>	1 address	          add A	    </a:t>
            </a:r>
            <a:r>
              <a:rPr lang="en-US" altLang="zh-CN" dirty="0" err="1" smtClean="0">
                <a:latin typeface="Arial" panose="020B0604020202020204" pitchFamily="34" charset="0"/>
                <a:ea typeface="黑体" panose="02010609060101010101" pitchFamily="49" charset="-122"/>
              </a:rPr>
              <a:t>acc</a:t>
            </a:r>
            <a:r>
              <a:rPr lang="en-US" altLang="zh-CN" dirty="0" smtClean="0">
                <a:latin typeface="Arial" panose="020B0604020202020204" pitchFamily="34" charset="0"/>
                <a:ea typeface="黑体" panose="02010609060101010101" pitchFamily="49" charset="-122"/>
              </a:rPr>
              <a:t>  </a:t>
            </a:r>
            <a:r>
              <a:rPr lang="en-US" altLang="zh-CN" dirty="0" smtClean="0"/>
              <a:t>←</a:t>
            </a:r>
            <a:r>
              <a:rPr lang="en-US" altLang="zh-CN" dirty="0" smtClean="0">
                <a:latin typeface="Arial" panose="020B0604020202020204" pitchFamily="34" charset="0"/>
                <a:ea typeface="黑体" panose="02010609060101010101" pitchFamily="49" charset="-122"/>
              </a:rPr>
              <a:t> </a:t>
            </a:r>
            <a:r>
              <a:rPr lang="en-US" altLang="zh-CN" dirty="0" err="1" smtClean="0">
                <a:latin typeface="Arial" panose="020B0604020202020204" pitchFamily="34" charset="0"/>
                <a:ea typeface="黑体" panose="02010609060101010101" pitchFamily="49" charset="-122"/>
              </a:rPr>
              <a:t>acc</a:t>
            </a:r>
            <a:r>
              <a:rPr lang="en-US" altLang="zh-CN" dirty="0" smtClean="0">
                <a:latin typeface="Arial" panose="020B0604020202020204" pitchFamily="34" charset="0"/>
                <a:ea typeface="黑体" panose="02010609060101010101" pitchFamily="49" charset="-122"/>
              </a:rPr>
              <a:t> + mem[A]</a:t>
            </a:r>
          </a:p>
          <a:p>
            <a:pPr marL="342900" indent="-342900">
              <a:lnSpc>
                <a:spcPct val="100000"/>
              </a:lnSpc>
              <a:spcBef>
                <a:spcPct val="15000"/>
              </a:spcBef>
              <a:buFont typeface="Wingdings" panose="05000000000000000000" pitchFamily="2" charset="2"/>
              <a:buNone/>
              <a:tabLst>
                <a:tab pos="1828800" algn="l"/>
                <a:tab pos="3657600" algn="l"/>
              </a:tabLst>
            </a:pPr>
            <a:r>
              <a:rPr lang="en-US" altLang="zh-CN" dirty="0" smtClean="0">
                <a:latin typeface="Arial" panose="020B0604020202020204" pitchFamily="34" charset="0"/>
                <a:ea typeface="黑体" panose="02010609060101010101" pitchFamily="49" charset="-122"/>
              </a:rPr>
              <a:t>	1(+x) address        add x A	    </a:t>
            </a:r>
            <a:r>
              <a:rPr lang="en-US" altLang="zh-CN" dirty="0" err="1" smtClean="0">
                <a:latin typeface="Arial" panose="020B0604020202020204" pitchFamily="34" charset="0"/>
                <a:ea typeface="黑体" panose="02010609060101010101" pitchFamily="49" charset="-122"/>
              </a:rPr>
              <a:t>acc</a:t>
            </a:r>
            <a:r>
              <a:rPr lang="en-US" altLang="zh-CN" dirty="0" smtClean="0">
                <a:latin typeface="Arial" panose="020B0604020202020204" pitchFamily="34" charset="0"/>
                <a:ea typeface="黑体" panose="02010609060101010101" pitchFamily="49" charset="-122"/>
              </a:rPr>
              <a:t> </a:t>
            </a:r>
            <a:r>
              <a:rPr lang="en-US" altLang="zh-CN" dirty="0" smtClean="0"/>
              <a:t>←</a:t>
            </a:r>
            <a:r>
              <a:rPr lang="en-US" altLang="zh-CN" dirty="0" smtClean="0">
                <a:latin typeface="Arial" panose="020B0604020202020204" pitchFamily="34" charset="0"/>
                <a:ea typeface="黑体" panose="02010609060101010101" pitchFamily="49" charset="-122"/>
              </a:rPr>
              <a:t> </a:t>
            </a:r>
            <a:r>
              <a:rPr lang="en-US" altLang="zh-CN" dirty="0" err="1" smtClean="0">
                <a:latin typeface="Arial" panose="020B0604020202020204" pitchFamily="34" charset="0"/>
                <a:ea typeface="黑体" panose="02010609060101010101" pitchFamily="49" charset="-122"/>
              </a:rPr>
              <a:t>acc</a:t>
            </a:r>
            <a:r>
              <a:rPr lang="en-US" altLang="zh-CN" dirty="0" smtClean="0">
                <a:latin typeface="Arial" panose="020B0604020202020204" pitchFamily="34" charset="0"/>
                <a:ea typeface="黑体" panose="02010609060101010101" pitchFamily="49" charset="-122"/>
              </a:rPr>
              <a:t> + mem[A + x]</a:t>
            </a:r>
          </a:p>
          <a:p>
            <a:pPr marL="342900" indent="-342900">
              <a:lnSpc>
                <a:spcPct val="100000"/>
              </a:lnSpc>
              <a:spcBef>
                <a:spcPct val="15000"/>
              </a:spcBef>
              <a:buNone/>
              <a:tabLst>
                <a:tab pos="1828800" algn="l"/>
                <a:tab pos="3657600" algn="l"/>
              </a:tabLst>
            </a:pPr>
            <a:r>
              <a:rPr lang="zh-CN" altLang="en-US" u="sng" dirty="0" smtClean="0">
                <a:solidFill>
                  <a:schemeClr val="accent2"/>
                </a:solidFill>
                <a:latin typeface="Arial" panose="020B0604020202020204" pitchFamily="34" charset="0"/>
                <a:ea typeface="黑体" panose="02010609060101010101" pitchFamily="49" charset="-122"/>
              </a:rPr>
              <a:t>堆栈</a:t>
            </a:r>
            <a:r>
              <a:rPr lang="zh-CN" altLang="en-US" u="sng" dirty="0">
                <a:solidFill>
                  <a:schemeClr val="accent2"/>
                </a:solidFill>
                <a:latin typeface="Arial" panose="020B0604020202020204" pitchFamily="34" charset="0"/>
                <a:ea typeface="黑体" panose="02010609060101010101" pitchFamily="49" charset="-122"/>
              </a:rPr>
              <a:t>型</a:t>
            </a:r>
            <a:r>
              <a:rPr lang="en-US" altLang="zh-CN" u="sng" dirty="0" smtClean="0">
                <a:solidFill>
                  <a:schemeClr val="accent2"/>
                </a:solidFill>
                <a:latin typeface="Arial" panose="020B0604020202020204" pitchFamily="34" charset="0"/>
                <a:ea typeface="黑体" panose="02010609060101010101" pitchFamily="49" charset="-122"/>
              </a:rPr>
              <a:t>: </a:t>
            </a:r>
            <a:r>
              <a:rPr lang="en-US" altLang="zh-CN" dirty="0" smtClean="0">
                <a:solidFill>
                  <a:schemeClr val="accent2"/>
                </a:solidFill>
                <a:latin typeface="Arial" panose="020B0604020202020204" pitchFamily="34" charset="0"/>
                <a:ea typeface="黑体" panose="02010609060101010101" pitchFamily="49" charset="-122"/>
              </a:rPr>
              <a:t>(e.g. HP calculator, Java virtual machines</a:t>
            </a:r>
            <a:r>
              <a:rPr lang="en-US" altLang="zh-CN" u="sng" dirty="0" smtClean="0">
                <a:solidFill>
                  <a:schemeClr val="accent2"/>
                </a:solidFill>
                <a:latin typeface="Arial" panose="020B0604020202020204" pitchFamily="34" charset="0"/>
                <a:ea typeface="黑体" panose="02010609060101010101" pitchFamily="49" charset="-122"/>
              </a:rPr>
              <a:t>)</a:t>
            </a:r>
            <a:endParaRPr lang="zh-CN" altLang="en-US" u="sng" dirty="0" smtClean="0">
              <a:solidFill>
                <a:schemeClr val="accent2"/>
              </a:solidFill>
              <a:latin typeface="Arial" panose="020B0604020202020204" pitchFamily="34" charset="0"/>
              <a:ea typeface="黑体" panose="02010609060101010101" pitchFamily="49" charset="-122"/>
            </a:endParaRPr>
          </a:p>
          <a:p>
            <a:pPr marL="342900" indent="-342900">
              <a:lnSpc>
                <a:spcPct val="100000"/>
              </a:lnSpc>
              <a:spcBef>
                <a:spcPct val="15000"/>
              </a:spcBef>
              <a:buFont typeface="Wingdings" panose="05000000000000000000" pitchFamily="2" charset="2"/>
              <a:buNone/>
              <a:tabLst>
                <a:tab pos="1828800" algn="l"/>
                <a:tab pos="3657600" algn="l"/>
              </a:tabLst>
            </a:pPr>
            <a:r>
              <a:rPr lang="zh-CN" altLang="en-US" dirty="0" smtClean="0">
                <a:solidFill>
                  <a:schemeClr val="accent1"/>
                </a:solidFill>
                <a:latin typeface="Arial" panose="020B0604020202020204" pitchFamily="34" charset="0"/>
                <a:ea typeface="黑体" panose="02010609060101010101" pitchFamily="49" charset="-122"/>
              </a:rPr>
              <a:t>特点：总是将栈顶两个操作数进行运算，指令无需指定操作数地址</a:t>
            </a:r>
            <a:endParaRPr lang="zh-CN" altLang="en-US" u="sng" dirty="0" smtClean="0">
              <a:solidFill>
                <a:schemeClr val="accent1"/>
              </a:solidFill>
              <a:latin typeface="Arial" panose="020B0604020202020204" pitchFamily="34" charset="0"/>
              <a:ea typeface="黑体" panose="02010609060101010101" pitchFamily="49" charset="-122"/>
            </a:endParaRPr>
          </a:p>
          <a:p>
            <a:pPr marL="342900" indent="-342900">
              <a:lnSpc>
                <a:spcPct val="100000"/>
              </a:lnSpc>
              <a:spcBef>
                <a:spcPct val="15000"/>
              </a:spcBef>
              <a:buFont typeface="Wingdings" panose="05000000000000000000" pitchFamily="2" charset="2"/>
              <a:buNone/>
              <a:tabLst>
                <a:tab pos="1828800" algn="l"/>
                <a:tab pos="3657600" algn="l"/>
              </a:tabLst>
            </a:pPr>
            <a:r>
              <a:rPr lang="en-US" altLang="zh-CN" dirty="0" smtClean="0">
                <a:latin typeface="Arial" panose="020B0604020202020204" pitchFamily="34" charset="0"/>
                <a:ea typeface="黑体" panose="02010609060101010101" pitchFamily="49" charset="-122"/>
              </a:rPr>
              <a:t>	0 address	           add	    </a:t>
            </a:r>
            <a:r>
              <a:rPr lang="en-US" altLang="zh-CN" dirty="0" err="1" smtClean="0">
                <a:latin typeface="Arial" panose="020B0604020202020204" pitchFamily="34" charset="0"/>
                <a:ea typeface="黑体" panose="02010609060101010101" pitchFamily="49" charset="-122"/>
              </a:rPr>
              <a:t>tos</a:t>
            </a:r>
            <a:r>
              <a:rPr lang="en-US" altLang="zh-CN" dirty="0" smtClean="0">
                <a:latin typeface="Arial" panose="020B0604020202020204" pitchFamily="34" charset="0"/>
                <a:ea typeface="黑体" panose="02010609060101010101" pitchFamily="49" charset="-122"/>
              </a:rPr>
              <a:t> </a:t>
            </a:r>
            <a:r>
              <a:rPr lang="en-US" altLang="zh-CN" dirty="0" smtClean="0"/>
              <a:t>←</a:t>
            </a:r>
            <a:r>
              <a:rPr lang="en-US" altLang="zh-CN" dirty="0" smtClean="0">
                <a:latin typeface="Arial" panose="020B0604020202020204" pitchFamily="34" charset="0"/>
                <a:ea typeface="黑体" panose="02010609060101010101" pitchFamily="49" charset="-122"/>
              </a:rPr>
              <a:t> </a:t>
            </a:r>
            <a:r>
              <a:rPr lang="en-US" altLang="zh-CN" dirty="0" err="1" smtClean="0">
                <a:latin typeface="Arial" panose="020B0604020202020204" pitchFamily="34" charset="0"/>
                <a:ea typeface="黑体" panose="02010609060101010101" pitchFamily="49" charset="-122"/>
              </a:rPr>
              <a:t>tos</a:t>
            </a:r>
            <a:r>
              <a:rPr lang="en-US" altLang="zh-CN" dirty="0" smtClean="0">
                <a:latin typeface="Arial" panose="020B0604020202020204" pitchFamily="34" charset="0"/>
                <a:ea typeface="黑体" panose="02010609060101010101" pitchFamily="49" charset="-122"/>
              </a:rPr>
              <a:t> + next</a:t>
            </a:r>
          </a:p>
          <a:p>
            <a:pPr marL="342900" indent="-342900">
              <a:lnSpc>
                <a:spcPct val="100000"/>
              </a:lnSpc>
              <a:spcBef>
                <a:spcPct val="15000"/>
              </a:spcBef>
              <a:buNone/>
              <a:tabLst>
                <a:tab pos="1828800" algn="l"/>
                <a:tab pos="3657600" algn="l"/>
              </a:tabLst>
            </a:pPr>
            <a:r>
              <a:rPr lang="zh-CN" altLang="en-US" u="sng" dirty="0" smtClean="0">
                <a:solidFill>
                  <a:schemeClr val="accent2"/>
                </a:solidFill>
                <a:latin typeface="Arial" panose="020B0604020202020204" pitchFamily="34" charset="0"/>
                <a:ea typeface="黑体" panose="02010609060101010101" pitchFamily="49" charset="-122"/>
              </a:rPr>
              <a:t>通用寄存器</a:t>
            </a:r>
            <a:r>
              <a:rPr lang="zh-CN" altLang="en-US" u="sng" dirty="0">
                <a:solidFill>
                  <a:schemeClr val="accent2"/>
                </a:solidFill>
                <a:latin typeface="Arial" panose="020B0604020202020204" pitchFamily="34" charset="0"/>
                <a:ea typeface="黑体" panose="02010609060101010101" pitchFamily="49" charset="-122"/>
              </a:rPr>
              <a:t>型</a:t>
            </a:r>
            <a:r>
              <a:rPr lang="en-US" altLang="zh-CN" u="sng" dirty="0" smtClean="0">
                <a:solidFill>
                  <a:schemeClr val="accent2"/>
                </a:solidFill>
                <a:latin typeface="Arial" panose="020B0604020202020204" pitchFamily="34" charset="0"/>
                <a:ea typeface="黑体" panose="02010609060101010101" pitchFamily="49" charset="-122"/>
              </a:rPr>
              <a:t>: </a:t>
            </a:r>
            <a:r>
              <a:rPr lang="en-US" altLang="zh-CN" dirty="0" smtClean="0">
                <a:solidFill>
                  <a:schemeClr val="accent2"/>
                </a:solidFill>
                <a:latin typeface="Arial" panose="020B0604020202020204" pitchFamily="34" charset="0"/>
                <a:ea typeface="黑体" panose="02010609060101010101" pitchFamily="49" charset="-122"/>
              </a:rPr>
              <a:t>(e.g. IA-32, Motorola 68xxx)</a:t>
            </a:r>
            <a:endParaRPr lang="zh-CN" altLang="en-US" u="sng" dirty="0" smtClean="0">
              <a:solidFill>
                <a:schemeClr val="accent2"/>
              </a:solidFill>
              <a:latin typeface="Arial" panose="020B0604020202020204" pitchFamily="34" charset="0"/>
              <a:ea typeface="黑体" panose="02010609060101010101" pitchFamily="49" charset="-122"/>
            </a:endParaRPr>
          </a:p>
          <a:p>
            <a:pPr marL="342900" indent="-342900">
              <a:lnSpc>
                <a:spcPct val="100000"/>
              </a:lnSpc>
              <a:spcBef>
                <a:spcPct val="15000"/>
              </a:spcBef>
              <a:buFont typeface="Wingdings" panose="05000000000000000000" pitchFamily="2" charset="2"/>
              <a:buNone/>
              <a:tabLst>
                <a:tab pos="1828800" algn="l"/>
                <a:tab pos="3657600" algn="l"/>
              </a:tabLst>
            </a:pPr>
            <a:r>
              <a:rPr lang="zh-CN" altLang="en-US" dirty="0" smtClean="0">
                <a:solidFill>
                  <a:schemeClr val="accent1"/>
                </a:solidFill>
                <a:latin typeface="Arial" panose="020B0604020202020204" pitchFamily="34" charset="0"/>
                <a:ea typeface="黑体" panose="02010609060101010101" pitchFamily="49" charset="-122"/>
              </a:rPr>
              <a:t>特点：操作数可以是寄存器或存储器数据（即</a:t>
            </a:r>
            <a:r>
              <a:rPr lang="en-US" altLang="zh-CN" dirty="0" smtClean="0">
                <a:solidFill>
                  <a:schemeClr val="accent1"/>
                </a:solidFill>
                <a:latin typeface="Arial" panose="020B0604020202020204" pitchFamily="34" charset="0"/>
                <a:ea typeface="黑体" panose="02010609060101010101" pitchFamily="49" charset="-122"/>
              </a:rPr>
              <a:t>A</a:t>
            </a:r>
            <a:r>
              <a:rPr lang="zh-CN" altLang="en-US" dirty="0" smtClean="0">
                <a:solidFill>
                  <a:schemeClr val="accent1"/>
                </a:solidFill>
                <a:latin typeface="Arial" panose="020B0604020202020204" pitchFamily="34" charset="0"/>
                <a:ea typeface="黑体" panose="02010609060101010101" pitchFamily="49" charset="-122"/>
              </a:rPr>
              <a:t>、</a:t>
            </a:r>
            <a:r>
              <a:rPr lang="en-US" altLang="zh-CN" dirty="0" smtClean="0">
                <a:solidFill>
                  <a:schemeClr val="accent1"/>
                </a:solidFill>
                <a:latin typeface="Arial" panose="020B0604020202020204" pitchFamily="34" charset="0"/>
                <a:ea typeface="黑体" panose="02010609060101010101" pitchFamily="49" charset="-122"/>
              </a:rPr>
              <a:t>B</a:t>
            </a:r>
            <a:r>
              <a:rPr lang="zh-CN" altLang="en-US" dirty="0" smtClean="0">
                <a:solidFill>
                  <a:schemeClr val="accent1"/>
                </a:solidFill>
                <a:latin typeface="Arial" panose="020B0604020202020204" pitchFamily="34" charset="0"/>
                <a:ea typeface="黑体" panose="02010609060101010101" pitchFamily="49" charset="-122"/>
              </a:rPr>
              <a:t>和</a:t>
            </a:r>
            <a:r>
              <a:rPr lang="en-US" altLang="zh-CN" dirty="0" smtClean="0">
                <a:solidFill>
                  <a:schemeClr val="accent1"/>
                </a:solidFill>
                <a:latin typeface="Arial" panose="020B0604020202020204" pitchFamily="34" charset="0"/>
                <a:ea typeface="黑体" panose="02010609060101010101" pitchFamily="49" charset="-122"/>
              </a:rPr>
              <a:t>C</a:t>
            </a:r>
            <a:r>
              <a:rPr lang="zh-CN" altLang="en-US" dirty="0" smtClean="0">
                <a:solidFill>
                  <a:schemeClr val="accent1"/>
                </a:solidFill>
                <a:latin typeface="Arial" panose="020B0604020202020204" pitchFamily="34" charset="0"/>
                <a:ea typeface="黑体" panose="02010609060101010101" pitchFamily="49" charset="-122"/>
              </a:rPr>
              <a:t>可以是寄存器或存储单元）</a:t>
            </a:r>
            <a:endParaRPr lang="en-US" altLang="zh-CN" u="sng" dirty="0" smtClean="0">
              <a:solidFill>
                <a:schemeClr val="accent1"/>
              </a:solidFill>
              <a:latin typeface="Arial" panose="020B0604020202020204" pitchFamily="34" charset="0"/>
              <a:ea typeface="黑体" panose="02010609060101010101" pitchFamily="49" charset="-122"/>
            </a:endParaRPr>
          </a:p>
          <a:p>
            <a:pPr marL="342900" indent="-342900">
              <a:lnSpc>
                <a:spcPct val="100000"/>
              </a:lnSpc>
              <a:spcBef>
                <a:spcPct val="15000"/>
              </a:spcBef>
              <a:buFont typeface="Wingdings" panose="05000000000000000000" pitchFamily="2" charset="2"/>
              <a:buNone/>
              <a:tabLst>
                <a:tab pos="1828800" algn="l"/>
                <a:tab pos="3657600" algn="l"/>
              </a:tabLst>
            </a:pPr>
            <a:r>
              <a:rPr lang="en-US" altLang="zh-CN" dirty="0" smtClean="0">
                <a:latin typeface="Arial" panose="020B0604020202020204" pitchFamily="34" charset="0"/>
                <a:ea typeface="黑体" panose="02010609060101010101" pitchFamily="49" charset="-122"/>
              </a:rPr>
              <a:t>	2 address	          add A B	    EA(A) </a:t>
            </a:r>
            <a:r>
              <a:rPr lang="en-US" altLang="zh-CN" dirty="0" smtClean="0"/>
              <a:t>←</a:t>
            </a:r>
            <a:r>
              <a:rPr lang="en-US" altLang="zh-CN" dirty="0" smtClean="0">
                <a:latin typeface="Arial" panose="020B0604020202020204" pitchFamily="34" charset="0"/>
                <a:ea typeface="黑体" panose="02010609060101010101" pitchFamily="49" charset="-122"/>
              </a:rPr>
              <a:t> EA(A) + EA(B)</a:t>
            </a:r>
          </a:p>
          <a:p>
            <a:pPr marL="342900" indent="-342900">
              <a:lnSpc>
                <a:spcPct val="100000"/>
              </a:lnSpc>
              <a:spcBef>
                <a:spcPct val="15000"/>
              </a:spcBef>
              <a:buFont typeface="Wingdings" panose="05000000000000000000" pitchFamily="2" charset="2"/>
              <a:buNone/>
              <a:tabLst>
                <a:tab pos="1828800" algn="l"/>
                <a:tab pos="3657600" algn="l"/>
              </a:tabLst>
            </a:pPr>
            <a:r>
              <a:rPr lang="en-US" altLang="zh-CN" dirty="0" smtClean="0">
                <a:latin typeface="Arial" panose="020B0604020202020204" pitchFamily="34" charset="0"/>
                <a:ea typeface="黑体" panose="02010609060101010101" pitchFamily="49" charset="-122"/>
              </a:rPr>
              <a:t>	3 address	          add A B C   EA(A) </a:t>
            </a:r>
            <a:r>
              <a:rPr lang="en-US" altLang="zh-CN" dirty="0" smtClean="0"/>
              <a:t>←</a:t>
            </a:r>
            <a:r>
              <a:rPr lang="en-US" altLang="zh-CN" dirty="0" smtClean="0">
                <a:latin typeface="Arial" panose="020B0604020202020204" pitchFamily="34" charset="0"/>
                <a:ea typeface="黑体" panose="02010609060101010101" pitchFamily="49" charset="-122"/>
              </a:rPr>
              <a:t> EA(B) + EA(C)</a:t>
            </a:r>
          </a:p>
          <a:p>
            <a:pPr marL="342900" indent="-342900">
              <a:lnSpc>
                <a:spcPct val="100000"/>
              </a:lnSpc>
              <a:spcBef>
                <a:spcPct val="15000"/>
              </a:spcBef>
              <a:buNone/>
              <a:tabLst>
                <a:tab pos="1828800" algn="l"/>
                <a:tab pos="3657600" algn="l"/>
              </a:tabLst>
            </a:pPr>
            <a:r>
              <a:rPr lang="zh-CN" altLang="en-US" u="sng" dirty="0" smtClean="0">
                <a:solidFill>
                  <a:schemeClr val="accent2"/>
                </a:solidFill>
                <a:latin typeface="Arial" panose="020B0604020202020204" pitchFamily="34" charset="0"/>
                <a:ea typeface="黑体" panose="02010609060101010101" pitchFamily="49" charset="-122"/>
              </a:rPr>
              <a:t>装入</a:t>
            </a:r>
            <a:r>
              <a:rPr lang="en-US" altLang="zh-CN" u="sng" dirty="0">
                <a:solidFill>
                  <a:schemeClr val="accent2"/>
                </a:solidFill>
                <a:latin typeface="Arial" panose="020B0604020202020204" pitchFamily="34" charset="0"/>
                <a:ea typeface="黑体" panose="02010609060101010101" pitchFamily="49" charset="-122"/>
              </a:rPr>
              <a:t>/</a:t>
            </a:r>
            <a:r>
              <a:rPr lang="zh-CN" altLang="en-US" u="sng" dirty="0" smtClean="0">
                <a:solidFill>
                  <a:schemeClr val="accent2"/>
                </a:solidFill>
                <a:latin typeface="Arial" panose="020B0604020202020204" pitchFamily="34" charset="0"/>
                <a:ea typeface="黑体" panose="02010609060101010101" pitchFamily="49" charset="-122"/>
              </a:rPr>
              <a:t>存储</a:t>
            </a:r>
            <a:r>
              <a:rPr lang="zh-CN" altLang="en-US" u="sng" dirty="0">
                <a:solidFill>
                  <a:schemeClr val="accent2"/>
                </a:solidFill>
                <a:latin typeface="Arial" panose="020B0604020202020204" pitchFamily="34" charset="0"/>
                <a:ea typeface="黑体" panose="02010609060101010101" pitchFamily="49" charset="-122"/>
              </a:rPr>
              <a:t>型</a:t>
            </a:r>
            <a:r>
              <a:rPr lang="en-US" altLang="zh-CN" u="sng" dirty="0" smtClean="0">
                <a:solidFill>
                  <a:schemeClr val="accent2"/>
                </a:solidFill>
                <a:latin typeface="Arial" panose="020B0604020202020204" pitchFamily="34" charset="0"/>
                <a:ea typeface="黑体" panose="02010609060101010101" pitchFamily="49" charset="-122"/>
              </a:rPr>
              <a:t>: </a:t>
            </a:r>
            <a:r>
              <a:rPr lang="en-US" altLang="zh-CN" dirty="0" smtClean="0">
                <a:solidFill>
                  <a:schemeClr val="accent2"/>
                </a:solidFill>
                <a:latin typeface="Arial" panose="020B0604020202020204" pitchFamily="34" charset="0"/>
                <a:ea typeface="黑体" panose="02010609060101010101" pitchFamily="49" charset="-122"/>
              </a:rPr>
              <a:t>(e.g. SPARC, MIPS, PowerPC)</a:t>
            </a:r>
            <a:endParaRPr lang="zh-CN" altLang="en-US" u="sng" dirty="0" smtClean="0">
              <a:solidFill>
                <a:schemeClr val="accent2"/>
              </a:solidFill>
              <a:latin typeface="Arial" panose="020B0604020202020204" pitchFamily="34" charset="0"/>
              <a:ea typeface="黑体" panose="02010609060101010101" pitchFamily="49" charset="-122"/>
            </a:endParaRPr>
          </a:p>
          <a:p>
            <a:pPr marL="342900" indent="-342900">
              <a:lnSpc>
                <a:spcPct val="100000"/>
              </a:lnSpc>
              <a:spcBef>
                <a:spcPct val="15000"/>
              </a:spcBef>
              <a:buFont typeface="Wingdings" panose="05000000000000000000" pitchFamily="2" charset="2"/>
              <a:buNone/>
              <a:tabLst>
                <a:tab pos="1828800" algn="l"/>
                <a:tab pos="3657600" algn="l"/>
              </a:tabLst>
            </a:pPr>
            <a:r>
              <a:rPr lang="zh-CN" altLang="en-US" dirty="0" smtClean="0">
                <a:solidFill>
                  <a:schemeClr val="accent1"/>
                </a:solidFill>
                <a:latin typeface="Arial" panose="020B0604020202020204" pitchFamily="34" charset="0"/>
                <a:ea typeface="黑体" panose="02010609060101010101" pitchFamily="49" charset="-122"/>
              </a:rPr>
              <a:t>特点：运算指令的操作数只能是寄存器数据，只有</a:t>
            </a:r>
            <a:r>
              <a:rPr lang="en-US" altLang="zh-CN" dirty="0" smtClean="0">
                <a:solidFill>
                  <a:schemeClr val="accent1"/>
                </a:solidFill>
                <a:latin typeface="Arial" panose="020B0604020202020204" pitchFamily="34" charset="0"/>
                <a:ea typeface="黑体" panose="02010609060101010101" pitchFamily="49" charset="-122"/>
              </a:rPr>
              <a:t>load/store</a:t>
            </a:r>
            <a:r>
              <a:rPr lang="zh-CN" altLang="en-US" dirty="0" smtClean="0">
                <a:solidFill>
                  <a:schemeClr val="accent1"/>
                </a:solidFill>
                <a:latin typeface="Arial" panose="020B0604020202020204" pitchFamily="34" charset="0"/>
                <a:ea typeface="黑体" panose="02010609060101010101" pitchFamily="49" charset="-122"/>
              </a:rPr>
              <a:t>能访问存储器</a:t>
            </a:r>
            <a:endParaRPr lang="zh-CN" altLang="en-US" u="sng" dirty="0" smtClean="0">
              <a:solidFill>
                <a:schemeClr val="accent1"/>
              </a:solidFill>
              <a:latin typeface="Arial" panose="020B0604020202020204" pitchFamily="34" charset="0"/>
              <a:ea typeface="黑体" panose="02010609060101010101" pitchFamily="49" charset="-122"/>
            </a:endParaRPr>
          </a:p>
          <a:p>
            <a:pPr marL="342900" indent="-342900">
              <a:lnSpc>
                <a:spcPct val="100000"/>
              </a:lnSpc>
              <a:spcBef>
                <a:spcPct val="15000"/>
              </a:spcBef>
              <a:buFont typeface="Wingdings" panose="05000000000000000000" pitchFamily="2" charset="2"/>
              <a:buNone/>
              <a:tabLst>
                <a:tab pos="1828800" algn="l"/>
                <a:tab pos="3657600" algn="l"/>
              </a:tabLst>
            </a:pPr>
            <a:r>
              <a:rPr lang="en-US" altLang="zh-CN" dirty="0" smtClean="0">
                <a:latin typeface="Arial" panose="020B0604020202020204" pitchFamily="34" charset="0"/>
                <a:ea typeface="黑体" panose="02010609060101010101" pitchFamily="49" charset="-122"/>
              </a:rPr>
              <a:t>	3 address	add Ra </a:t>
            </a:r>
            <a:r>
              <a:rPr lang="en-US" altLang="zh-CN" dirty="0" err="1" smtClean="0">
                <a:latin typeface="Arial" panose="020B0604020202020204" pitchFamily="34" charset="0"/>
                <a:ea typeface="黑体" panose="02010609060101010101" pitchFamily="49" charset="-122"/>
              </a:rPr>
              <a:t>Rb</a:t>
            </a:r>
            <a:r>
              <a:rPr lang="en-US" altLang="zh-CN" dirty="0" smtClean="0">
                <a:latin typeface="Arial" panose="020B0604020202020204" pitchFamily="34" charset="0"/>
                <a:ea typeface="黑体" panose="02010609060101010101" pitchFamily="49" charset="-122"/>
              </a:rPr>
              <a:t> </a:t>
            </a:r>
            <a:r>
              <a:rPr lang="en-US" altLang="zh-CN" dirty="0" err="1" smtClean="0">
                <a:latin typeface="Arial" panose="020B0604020202020204" pitchFamily="34" charset="0"/>
                <a:ea typeface="黑体" panose="02010609060101010101" pitchFamily="49" charset="-122"/>
              </a:rPr>
              <a:t>Rc</a:t>
            </a:r>
            <a:r>
              <a:rPr lang="en-US" altLang="zh-CN" dirty="0" smtClean="0">
                <a:latin typeface="Arial" panose="020B0604020202020204" pitchFamily="34" charset="0"/>
                <a:ea typeface="黑体" panose="02010609060101010101" pitchFamily="49" charset="-122"/>
              </a:rPr>
              <a:t>	   Ra </a:t>
            </a:r>
            <a:r>
              <a:rPr lang="en-US" altLang="zh-CN" dirty="0" smtClean="0"/>
              <a:t>←</a:t>
            </a:r>
            <a:r>
              <a:rPr lang="en-US" altLang="zh-CN" dirty="0" smtClean="0">
                <a:latin typeface="Arial" panose="020B0604020202020204" pitchFamily="34" charset="0"/>
                <a:ea typeface="黑体" panose="02010609060101010101" pitchFamily="49" charset="-122"/>
              </a:rPr>
              <a:t> </a:t>
            </a:r>
            <a:r>
              <a:rPr lang="en-US" altLang="zh-CN" dirty="0" err="1" smtClean="0">
                <a:latin typeface="Arial" panose="020B0604020202020204" pitchFamily="34" charset="0"/>
                <a:ea typeface="黑体" panose="02010609060101010101" pitchFamily="49" charset="-122"/>
              </a:rPr>
              <a:t>Rb</a:t>
            </a:r>
            <a:r>
              <a:rPr lang="en-US" altLang="zh-CN" dirty="0" smtClean="0">
                <a:latin typeface="Arial" panose="020B0604020202020204" pitchFamily="34" charset="0"/>
                <a:ea typeface="黑体" panose="02010609060101010101" pitchFamily="49" charset="-122"/>
              </a:rPr>
              <a:t> + </a:t>
            </a:r>
            <a:r>
              <a:rPr lang="en-US" altLang="zh-CN" dirty="0" err="1" smtClean="0">
                <a:latin typeface="Arial" panose="020B0604020202020204" pitchFamily="34" charset="0"/>
                <a:ea typeface="黑体" panose="02010609060101010101" pitchFamily="49" charset="-122"/>
              </a:rPr>
              <a:t>Rc</a:t>
            </a:r>
            <a:endParaRPr lang="en-US" altLang="zh-CN" dirty="0" smtClean="0">
              <a:latin typeface="Arial" panose="020B0604020202020204" pitchFamily="34" charset="0"/>
              <a:ea typeface="黑体" panose="02010609060101010101" pitchFamily="49" charset="-122"/>
            </a:endParaRPr>
          </a:p>
          <a:p>
            <a:pPr marL="342900" indent="-342900">
              <a:lnSpc>
                <a:spcPct val="100000"/>
              </a:lnSpc>
              <a:spcBef>
                <a:spcPct val="15000"/>
              </a:spcBef>
              <a:buFont typeface="Wingdings" panose="05000000000000000000" pitchFamily="2" charset="2"/>
              <a:buNone/>
              <a:tabLst>
                <a:tab pos="1828800" algn="l"/>
                <a:tab pos="3657600" algn="l"/>
              </a:tabLst>
            </a:pPr>
            <a:r>
              <a:rPr lang="en-US" altLang="zh-CN" dirty="0" smtClean="0">
                <a:latin typeface="Arial" panose="020B0604020202020204" pitchFamily="34" charset="0"/>
                <a:ea typeface="黑体" panose="02010609060101010101" pitchFamily="49" charset="-122"/>
              </a:rPr>
              <a:t>		load Ra </a:t>
            </a:r>
            <a:r>
              <a:rPr lang="en-US" altLang="zh-CN" dirty="0" err="1" smtClean="0">
                <a:latin typeface="Arial" panose="020B0604020202020204" pitchFamily="34" charset="0"/>
                <a:ea typeface="黑体" panose="02010609060101010101" pitchFamily="49" charset="-122"/>
              </a:rPr>
              <a:t>Rb</a:t>
            </a:r>
            <a:r>
              <a:rPr lang="en-US" altLang="zh-CN" dirty="0" smtClean="0">
                <a:latin typeface="Arial" panose="020B0604020202020204" pitchFamily="34" charset="0"/>
                <a:ea typeface="黑体" panose="02010609060101010101" pitchFamily="49" charset="-122"/>
              </a:rPr>
              <a:t>	   Ra </a:t>
            </a:r>
            <a:r>
              <a:rPr lang="en-US" altLang="zh-CN" dirty="0" smtClean="0"/>
              <a:t>←</a:t>
            </a:r>
            <a:r>
              <a:rPr lang="en-US" altLang="zh-CN" dirty="0" smtClean="0">
                <a:latin typeface="Arial" panose="020B0604020202020204" pitchFamily="34" charset="0"/>
                <a:ea typeface="黑体" panose="02010609060101010101" pitchFamily="49" charset="-122"/>
              </a:rPr>
              <a:t>mem[</a:t>
            </a:r>
            <a:r>
              <a:rPr lang="en-US" altLang="zh-CN" dirty="0" err="1" smtClean="0">
                <a:latin typeface="Arial" panose="020B0604020202020204" pitchFamily="34" charset="0"/>
                <a:ea typeface="黑体" panose="02010609060101010101" pitchFamily="49" charset="-122"/>
              </a:rPr>
              <a:t>Rb</a:t>
            </a:r>
            <a:r>
              <a:rPr lang="en-US" altLang="zh-CN" dirty="0" smtClean="0">
                <a:latin typeface="Arial" panose="020B0604020202020204" pitchFamily="34" charset="0"/>
                <a:ea typeface="黑体" panose="02010609060101010101" pitchFamily="49" charset="-122"/>
              </a:rPr>
              <a:t>]</a:t>
            </a:r>
          </a:p>
          <a:p>
            <a:pPr marL="342900" indent="-342900">
              <a:lnSpc>
                <a:spcPct val="100000"/>
              </a:lnSpc>
              <a:spcBef>
                <a:spcPct val="15000"/>
              </a:spcBef>
              <a:buFont typeface="Wingdings" panose="05000000000000000000" pitchFamily="2" charset="2"/>
              <a:buNone/>
              <a:tabLst>
                <a:tab pos="1828800" algn="l"/>
                <a:tab pos="3657600" algn="l"/>
              </a:tabLst>
            </a:pPr>
            <a:r>
              <a:rPr lang="en-US" altLang="zh-CN" dirty="0" smtClean="0">
                <a:latin typeface="Arial" panose="020B0604020202020204" pitchFamily="34" charset="0"/>
                <a:ea typeface="黑体" panose="02010609060101010101" pitchFamily="49" charset="-122"/>
              </a:rPr>
              <a:t>		store Ra </a:t>
            </a:r>
            <a:r>
              <a:rPr lang="en-US" altLang="zh-CN" dirty="0" err="1" smtClean="0">
                <a:latin typeface="Arial" panose="020B0604020202020204" pitchFamily="34" charset="0"/>
                <a:ea typeface="黑体" panose="02010609060101010101" pitchFamily="49" charset="-122"/>
              </a:rPr>
              <a:t>Rb</a:t>
            </a:r>
            <a:r>
              <a:rPr lang="en-US" altLang="zh-CN" dirty="0" smtClean="0">
                <a:latin typeface="Arial" panose="020B0604020202020204" pitchFamily="34" charset="0"/>
                <a:ea typeface="黑体" panose="02010609060101010101" pitchFamily="49" charset="-122"/>
              </a:rPr>
              <a:t>	   mem[</a:t>
            </a:r>
            <a:r>
              <a:rPr lang="en-US" altLang="zh-CN" dirty="0" err="1" smtClean="0">
                <a:latin typeface="Arial" panose="020B0604020202020204" pitchFamily="34" charset="0"/>
                <a:ea typeface="黑体" panose="02010609060101010101" pitchFamily="49" charset="-122"/>
              </a:rPr>
              <a:t>Rb</a:t>
            </a:r>
            <a:r>
              <a:rPr lang="en-US" altLang="zh-CN" dirty="0" smtClean="0">
                <a:latin typeface="Arial" panose="020B0604020202020204" pitchFamily="34" charset="0"/>
                <a:ea typeface="黑体" panose="02010609060101010101" pitchFamily="49" charset="-122"/>
              </a:rPr>
              <a:t>] </a:t>
            </a:r>
            <a:r>
              <a:rPr lang="en-US" altLang="zh-CN" dirty="0" smtClean="0"/>
              <a:t>←</a:t>
            </a:r>
            <a:r>
              <a:rPr lang="en-US" altLang="zh-CN" dirty="0" smtClean="0">
                <a:latin typeface="Arial" panose="020B0604020202020204" pitchFamily="34" charset="0"/>
                <a:ea typeface="黑体" panose="02010609060101010101" pitchFamily="49" charset="-122"/>
              </a:rPr>
              <a:t> Ra</a:t>
            </a:r>
          </a:p>
        </p:txBody>
      </p:sp>
      <p:sp>
        <p:nvSpPr>
          <p:cNvPr id="2" name="灯片编号占位符 1"/>
          <p:cNvSpPr>
            <a:spLocks noGrp="1"/>
          </p:cNvSpPr>
          <p:nvPr>
            <p:ph type="sldNum" sz="quarter" idx="4"/>
          </p:nvPr>
        </p:nvSpPr>
        <p:spPr/>
        <p:txBody>
          <a:bodyPr/>
          <a:lstStyle/>
          <a:p>
            <a:fld id="{395DEAD1-49DF-46A7-BC72-EE85A9CC6BAA}" type="slidenum">
              <a:rPr lang="zh-CN" altLang="en-US" smtClean="0"/>
              <a:pPr/>
              <a:t>26</a:t>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58403">
                                            <p:txEl>
                                              <p:pRg st="0" end="0"/>
                                            </p:txEl>
                                          </p:spTgt>
                                        </p:tgtEl>
                                        <p:attrNameLst>
                                          <p:attrName>style.visibility</p:attrName>
                                        </p:attrNameLst>
                                      </p:cBhvr>
                                      <p:to>
                                        <p:strVal val="visible"/>
                                      </p:to>
                                    </p:set>
                                    <p:animEffect transition="in" filter="wipe(down)">
                                      <p:cBhvr>
                                        <p:cTn id="7" dur="500"/>
                                        <p:tgtEl>
                                          <p:spTgt spid="3584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58403">
                                            <p:txEl>
                                              <p:pRg st="1" end="1"/>
                                            </p:txEl>
                                          </p:spTgt>
                                        </p:tgtEl>
                                        <p:attrNameLst>
                                          <p:attrName>style.visibility</p:attrName>
                                        </p:attrNameLst>
                                      </p:cBhvr>
                                      <p:to>
                                        <p:strVal val="visible"/>
                                      </p:to>
                                    </p:set>
                                    <p:animEffect transition="in" filter="blinds(horizontal)">
                                      <p:cBhvr>
                                        <p:cTn id="12" dur="500"/>
                                        <p:tgtEl>
                                          <p:spTgt spid="3584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58403">
                                            <p:txEl>
                                              <p:pRg st="2" end="2"/>
                                            </p:txEl>
                                          </p:spTgt>
                                        </p:tgtEl>
                                        <p:attrNameLst>
                                          <p:attrName>style.visibility</p:attrName>
                                        </p:attrNameLst>
                                      </p:cBhvr>
                                      <p:to>
                                        <p:strVal val="visible"/>
                                      </p:to>
                                    </p:set>
                                    <p:animEffect transition="in" filter="blinds(horizontal)">
                                      <p:cBhvr>
                                        <p:cTn id="17" dur="500"/>
                                        <p:tgtEl>
                                          <p:spTgt spid="3584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58403">
                                            <p:txEl>
                                              <p:pRg st="3" end="3"/>
                                            </p:txEl>
                                          </p:spTgt>
                                        </p:tgtEl>
                                        <p:attrNameLst>
                                          <p:attrName>style.visibility</p:attrName>
                                        </p:attrNameLst>
                                      </p:cBhvr>
                                      <p:to>
                                        <p:strVal val="visible"/>
                                      </p:to>
                                    </p:set>
                                    <p:animEffect transition="in" filter="blinds(horizontal)">
                                      <p:cBhvr>
                                        <p:cTn id="22" dur="500"/>
                                        <p:tgtEl>
                                          <p:spTgt spid="35840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58403">
                                            <p:txEl>
                                              <p:pRg st="4" end="4"/>
                                            </p:txEl>
                                          </p:spTgt>
                                        </p:tgtEl>
                                        <p:attrNameLst>
                                          <p:attrName>style.visibility</p:attrName>
                                        </p:attrNameLst>
                                      </p:cBhvr>
                                      <p:to>
                                        <p:strVal val="visible"/>
                                      </p:to>
                                    </p:set>
                                    <p:animEffect transition="in" filter="wipe(down)">
                                      <p:cBhvr>
                                        <p:cTn id="27" dur="500"/>
                                        <p:tgtEl>
                                          <p:spTgt spid="35840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58403">
                                            <p:txEl>
                                              <p:pRg st="5" end="5"/>
                                            </p:txEl>
                                          </p:spTgt>
                                        </p:tgtEl>
                                        <p:attrNameLst>
                                          <p:attrName>style.visibility</p:attrName>
                                        </p:attrNameLst>
                                      </p:cBhvr>
                                      <p:to>
                                        <p:strVal val="visible"/>
                                      </p:to>
                                    </p:set>
                                    <p:animEffect transition="in" filter="blinds(horizontal)">
                                      <p:cBhvr>
                                        <p:cTn id="32" dur="500"/>
                                        <p:tgtEl>
                                          <p:spTgt spid="35840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58403">
                                            <p:txEl>
                                              <p:pRg st="6" end="6"/>
                                            </p:txEl>
                                          </p:spTgt>
                                        </p:tgtEl>
                                        <p:attrNameLst>
                                          <p:attrName>style.visibility</p:attrName>
                                        </p:attrNameLst>
                                      </p:cBhvr>
                                      <p:to>
                                        <p:strVal val="visible"/>
                                      </p:to>
                                    </p:set>
                                    <p:animEffect transition="in" filter="blinds(horizontal)">
                                      <p:cBhvr>
                                        <p:cTn id="37" dur="500"/>
                                        <p:tgtEl>
                                          <p:spTgt spid="35840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58403">
                                            <p:txEl>
                                              <p:pRg st="7" end="7"/>
                                            </p:txEl>
                                          </p:spTgt>
                                        </p:tgtEl>
                                        <p:attrNameLst>
                                          <p:attrName>style.visibility</p:attrName>
                                        </p:attrNameLst>
                                      </p:cBhvr>
                                      <p:to>
                                        <p:strVal val="visible"/>
                                      </p:to>
                                    </p:set>
                                    <p:animEffect transition="in" filter="wipe(down)">
                                      <p:cBhvr>
                                        <p:cTn id="42" dur="500"/>
                                        <p:tgtEl>
                                          <p:spTgt spid="35840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58403">
                                            <p:txEl>
                                              <p:pRg st="8" end="8"/>
                                            </p:txEl>
                                          </p:spTgt>
                                        </p:tgtEl>
                                        <p:attrNameLst>
                                          <p:attrName>style.visibility</p:attrName>
                                        </p:attrNameLst>
                                      </p:cBhvr>
                                      <p:to>
                                        <p:strVal val="visible"/>
                                      </p:to>
                                    </p:set>
                                    <p:animEffect transition="in" filter="blinds(horizontal)">
                                      <p:cBhvr>
                                        <p:cTn id="47" dur="500"/>
                                        <p:tgtEl>
                                          <p:spTgt spid="35840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358403">
                                            <p:txEl>
                                              <p:pRg st="9" end="9"/>
                                            </p:txEl>
                                          </p:spTgt>
                                        </p:tgtEl>
                                        <p:attrNameLst>
                                          <p:attrName>style.visibility</p:attrName>
                                        </p:attrNameLst>
                                      </p:cBhvr>
                                      <p:to>
                                        <p:strVal val="visible"/>
                                      </p:to>
                                    </p:set>
                                    <p:animEffect transition="in" filter="blinds(horizontal)">
                                      <p:cBhvr>
                                        <p:cTn id="52" dur="500"/>
                                        <p:tgtEl>
                                          <p:spTgt spid="35840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358403">
                                            <p:txEl>
                                              <p:pRg st="10" end="10"/>
                                            </p:txEl>
                                          </p:spTgt>
                                        </p:tgtEl>
                                        <p:attrNameLst>
                                          <p:attrName>style.visibility</p:attrName>
                                        </p:attrNameLst>
                                      </p:cBhvr>
                                      <p:to>
                                        <p:strVal val="visible"/>
                                      </p:to>
                                    </p:set>
                                    <p:animEffect transition="in" filter="blinds(horizontal)">
                                      <p:cBhvr>
                                        <p:cTn id="57" dur="500"/>
                                        <p:tgtEl>
                                          <p:spTgt spid="35840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358403">
                                            <p:txEl>
                                              <p:pRg st="11" end="11"/>
                                            </p:txEl>
                                          </p:spTgt>
                                        </p:tgtEl>
                                        <p:attrNameLst>
                                          <p:attrName>style.visibility</p:attrName>
                                        </p:attrNameLst>
                                      </p:cBhvr>
                                      <p:to>
                                        <p:strVal val="visible"/>
                                      </p:to>
                                    </p:set>
                                    <p:animEffect transition="in" filter="wipe(down)">
                                      <p:cBhvr>
                                        <p:cTn id="62" dur="500"/>
                                        <p:tgtEl>
                                          <p:spTgt spid="35840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358403">
                                            <p:txEl>
                                              <p:pRg st="12" end="12"/>
                                            </p:txEl>
                                          </p:spTgt>
                                        </p:tgtEl>
                                        <p:attrNameLst>
                                          <p:attrName>style.visibility</p:attrName>
                                        </p:attrNameLst>
                                      </p:cBhvr>
                                      <p:to>
                                        <p:strVal val="visible"/>
                                      </p:to>
                                    </p:set>
                                    <p:animEffect transition="in" filter="blinds(horizontal)">
                                      <p:cBhvr>
                                        <p:cTn id="67" dur="500"/>
                                        <p:tgtEl>
                                          <p:spTgt spid="35840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358403">
                                            <p:txEl>
                                              <p:pRg st="13" end="13"/>
                                            </p:txEl>
                                          </p:spTgt>
                                        </p:tgtEl>
                                        <p:attrNameLst>
                                          <p:attrName>style.visibility</p:attrName>
                                        </p:attrNameLst>
                                      </p:cBhvr>
                                      <p:to>
                                        <p:strVal val="visible"/>
                                      </p:to>
                                    </p:set>
                                    <p:animEffect transition="in" filter="blinds(horizontal)">
                                      <p:cBhvr>
                                        <p:cTn id="72" dur="500"/>
                                        <p:tgtEl>
                                          <p:spTgt spid="358403">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358403">
                                            <p:txEl>
                                              <p:pRg st="14" end="14"/>
                                            </p:txEl>
                                          </p:spTgt>
                                        </p:tgtEl>
                                        <p:attrNameLst>
                                          <p:attrName>style.visibility</p:attrName>
                                        </p:attrNameLst>
                                      </p:cBhvr>
                                      <p:to>
                                        <p:strVal val="visible"/>
                                      </p:to>
                                    </p:set>
                                    <p:animEffect transition="in" filter="blinds(horizontal)">
                                      <p:cBhvr>
                                        <p:cTn id="77" dur="500"/>
                                        <p:tgtEl>
                                          <p:spTgt spid="358403">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358403">
                                            <p:txEl>
                                              <p:pRg st="15" end="15"/>
                                            </p:txEl>
                                          </p:spTgt>
                                        </p:tgtEl>
                                        <p:attrNameLst>
                                          <p:attrName>style.visibility</p:attrName>
                                        </p:attrNameLst>
                                      </p:cBhvr>
                                      <p:to>
                                        <p:strVal val="visible"/>
                                      </p:to>
                                    </p:set>
                                    <p:animEffect transition="in" filter="blinds(horizontal)">
                                      <p:cBhvr>
                                        <p:cTn id="82" dur="500"/>
                                        <p:tgtEl>
                                          <p:spTgt spid="35840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525463" y="100013"/>
            <a:ext cx="3531416" cy="372603"/>
          </a:xfrm>
          <a:noFill/>
        </p:spPr>
        <p:txBody>
          <a:bodyPr wrap="none"/>
          <a:lstStyle/>
          <a:p>
            <a:r>
              <a:rPr lang="zh-CN" altLang="en-US" dirty="0" smtClean="0">
                <a:ea typeface="宋体" panose="02010600030101010101" pitchFamily="2" charset="-122"/>
              </a:rPr>
              <a:t>各种指令系统风格的比较</a:t>
            </a:r>
          </a:p>
        </p:txBody>
      </p:sp>
      <p:sp>
        <p:nvSpPr>
          <p:cNvPr id="33795" name="Rectangle 3"/>
          <p:cNvSpPr>
            <a:spLocks noChangeArrowheads="1"/>
          </p:cNvSpPr>
          <p:nvPr/>
        </p:nvSpPr>
        <p:spPr bwMode="auto">
          <a:xfrm>
            <a:off x="247650" y="635000"/>
            <a:ext cx="1245534" cy="312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zh-CN" altLang="en-US" sz="2000" dirty="0" smtClean="0"/>
              <a:t>比较内容</a:t>
            </a:r>
            <a:r>
              <a:rPr lang="en-US" altLang="zh-CN" sz="2000" dirty="0" smtClean="0"/>
              <a:t>:</a:t>
            </a:r>
            <a:endParaRPr lang="en-US" altLang="zh-CN" sz="2000" dirty="0"/>
          </a:p>
        </p:txBody>
      </p:sp>
      <p:sp>
        <p:nvSpPr>
          <p:cNvPr id="33796" name="Rectangle 4"/>
          <p:cNvSpPr>
            <a:spLocks noChangeArrowheads="1"/>
          </p:cNvSpPr>
          <p:nvPr/>
        </p:nvSpPr>
        <p:spPr bwMode="auto">
          <a:xfrm>
            <a:off x="476250" y="944563"/>
            <a:ext cx="4406656" cy="312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zh-CN" altLang="en-US" sz="2000" dirty="0" smtClean="0"/>
              <a:t>每条指令的长度</a:t>
            </a:r>
            <a:r>
              <a:rPr lang="en-US" altLang="zh-CN" sz="2000" dirty="0" smtClean="0"/>
              <a:t>?  </a:t>
            </a:r>
            <a:r>
              <a:rPr lang="zh-CN" altLang="en-US" sz="2000" dirty="0" smtClean="0"/>
              <a:t>指令的条数</a:t>
            </a:r>
            <a:r>
              <a:rPr lang="en-US" altLang="zh-CN" sz="2000" dirty="0" smtClean="0"/>
              <a:t>?  CPI?</a:t>
            </a:r>
            <a:endParaRPr lang="en-US" altLang="zh-CN" sz="2000" dirty="0"/>
          </a:p>
        </p:txBody>
      </p:sp>
      <p:sp>
        <p:nvSpPr>
          <p:cNvPr id="33797" name="AutoShape 6"/>
          <p:cNvSpPr>
            <a:spLocks noChangeAspect="1" noChangeArrowheads="1" noTextEdit="1"/>
          </p:cNvSpPr>
          <p:nvPr/>
        </p:nvSpPr>
        <p:spPr bwMode="auto">
          <a:xfrm>
            <a:off x="346075" y="311150"/>
            <a:ext cx="8191500" cy="363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3798" name="Rectangle 7"/>
          <p:cNvSpPr>
            <a:spLocks noChangeArrowheads="1"/>
          </p:cNvSpPr>
          <p:nvPr/>
        </p:nvSpPr>
        <p:spPr bwMode="auto">
          <a:xfrm>
            <a:off x="714375" y="306388"/>
            <a:ext cx="1588"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en-US" altLang="zh-CN"/>
          </a:p>
        </p:txBody>
      </p:sp>
      <p:sp>
        <p:nvSpPr>
          <p:cNvPr id="33808" name="Rectangle 9"/>
          <p:cNvSpPr>
            <a:spLocks noChangeArrowheads="1"/>
          </p:cNvSpPr>
          <p:nvPr/>
        </p:nvSpPr>
        <p:spPr bwMode="auto">
          <a:xfrm>
            <a:off x="409575" y="1382713"/>
            <a:ext cx="228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b="0" dirty="0">
                <a:solidFill>
                  <a:srgbClr val="000000"/>
                </a:solidFill>
              </a:rPr>
              <a:t>°</a:t>
            </a:r>
            <a:endParaRPr lang="en-US" altLang="zh-CN" dirty="0"/>
          </a:p>
        </p:txBody>
      </p:sp>
      <p:sp>
        <p:nvSpPr>
          <p:cNvPr id="33809" name="Rectangle 10"/>
          <p:cNvSpPr>
            <a:spLocks noChangeArrowheads="1"/>
          </p:cNvSpPr>
          <p:nvPr/>
        </p:nvSpPr>
        <p:spPr bwMode="auto">
          <a:xfrm>
            <a:off x="612775" y="1265238"/>
            <a:ext cx="462972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000" dirty="0" smtClean="0">
                <a:solidFill>
                  <a:srgbClr val="000000"/>
                </a:solidFill>
              </a:rPr>
              <a:t>考虑四种风格的指令系统实现</a:t>
            </a:r>
            <a:r>
              <a:rPr lang="en-US" altLang="zh-CN" sz="2000" dirty="0" smtClean="0">
                <a:solidFill>
                  <a:srgbClr val="000000"/>
                </a:solidFill>
              </a:rPr>
              <a:t>C </a:t>
            </a:r>
            <a:r>
              <a:rPr lang="en-US" altLang="zh-CN" sz="2000" dirty="0">
                <a:solidFill>
                  <a:srgbClr val="000000"/>
                </a:solidFill>
              </a:rPr>
              <a:t>= A + B </a:t>
            </a:r>
            <a:r>
              <a:rPr lang="en-US" altLang="zh-CN" sz="2000" dirty="0" smtClean="0">
                <a:solidFill>
                  <a:srgbClr val="000000"/>
                </a:solidFill>
              </a:rPr>
              <a:t>:</a:t>
            </a:r>
            <a:endParaRPr lang="en-US" altLang="zh-CN" sz="2000" dirty="0"/>
          </a:p>
        </p:txBody>
      </p:sp>
      <p:sp>
        <p:nvSpPr>
          <p:cNvPr id="33810" name="Rectangle 11"/>
          <p:cNvSpPr>
            <a:spLocks noChangeArrowheads="1"/>
          </p:cNvSpPr>
          <p:nvPr/>
        </p:nvSpPr>
        <p:spPr bwMode="auto">
          <a:xfrm>
            <a:off x="409575" y="1593850"/>
            <a:ext cx="7747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000" dirty="0" smtClean="0">
                <a:solidFill>
                  <a:schemeClr val="accent1"/>
                </a:solidFill>
              </a:rPr>
              <a:t>堆栈型</a:t>
            </a:r>
            <a:endParaRPr lang="en-US" altLang="zh-CN" sz="2000" dirty="0">
              <a:solidFill>
                <a:schemeClr val="accent1"/>
              </a:solidFill>
            </a:endParaRPr>
          </a:p>
        </p:txBody>
      </p:sp>
      <p:sp>
        <p:nvSpPr>
          <p:cNvPr id="33811" name="Rectangle 12"/>
          <p:cNvSpPr>
            <a:spLocks noChangeArrowheads="1"/>
          </p:cNvSpPr>
          <p:nvPr/>
        </p:nvSpPr>
        <p:spPr bwMode="auto">
          <a:xfrm>
            <a:off x="2235200" y="1593850"/>
            <a:ext cx="10318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000" dirty="0" smtClean="0">
                <a:solidFill>
                  <a:schemeClr val="accent1"/>
                </a:solidFill>
              </a:rPr>
              <a:t>累加器型</a:t>
            </a:r>
            <a:endParaRPr lang="en-US" altLang="zh-CN" sz="2000" dirty="0">
              <a:solidFill>
                <a:schemeClr val="accent1"/>
              </a:solidFill>
            </a:endParaRPr>
          </a:p>
        </p:txBody>
      </p:sp>
      <p:sp>
        <p:nvSpPr>
          <p:cNvPr id="33812" name="Rectangle 13"/>
          <p:cNvSpPr>
            <a:spLocks noChangeArrowheads="1"/>
          </p:cNvSpPr>
          <p:nvPr/>
        </p:nvSpPr>
        <p:spPr bwMode="auto">
          <a:xfrm>
            <a:off x="4060825" y="1622425"/>
            <a:ext cx="14589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dirty="0" smtClean="0">
                <a:solidFill>
                  <a:schemeClr val="accent1"/>
                </a:solidFill>
              </a:rPr>
              <a:t>通用寄存器型</a:t>
            </a:r>
            <a:r>
              <a:rPr lang="en-US" altLang="zh-CN" sz="1800" dirty="0" smtClean="0">
                <a:solidFill>
                  <a:schemeClr val="accent1"/>
                </a:solidFill>
              </a:rPr>
              <a:t> </a:t>
            </a:r>
            <a:endParaRPr lang="en-US" altLang="zh-CN" dirty="0">
              <a:solidFill>
                <a:schemeClr val="accent1"/>
              </a:solidFill>
            </a:endParaRPr>
          </a:p>
        </p:txBody>
      </p:sp>
      <p:sp>
        <p:nvSpPr>
          <p:cNvPr id="33813" name="Rectangle 14"/>
          <p:cNvSpPr>
            <a:spLocks noChangeArrowheads="1"/>
          </p:cNvSpPr>
          <p:nvPr/>
        </p:nvSpPr>
        <p:spPr bwMode="auto">
          <a:xfrm>
            <a:off x="6800850" y="1622425"/>
            <a:ext cx="12255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u="sng" dirty="0">
                <a:solidFill>
                  <a:schemeClr val="accent1"/>
                </a:solidFill>
                <a:ea typeface="黑体" panose="02010609060101010101" pitchFamily="49" charset="-122"/>
              </a:rPr>
              <a:t>装入</a:t>
            </a:r>
            <a:r>
              <a:rPr lang="en-US" altLang="zh-CN" sz="1800" u="sng" dirty="0">
                <a:solidFill>
                  <a:schemeClr val="accent1"/>
                </a:solidFill>
                <a:ea typeface="黑体" panose="02010609060101010101" pitchFamily="49" charset="-122"/>
              </a:rPr>
              <a:t>/</a:t>
            </a:r>
            <a:r>
              <a:rPr lang="zh-CN" altLang="en-US" sz="1800" u="sng" dirty="0">
                <a:solidFill>
                  <a:schemeClr val="accent1"/>
                </a:solidFill>
                <a:ea typeface="黑体" panose="02010609060101010101" pitchFamily="49" charset="-122"/>
              </a:rPr>
              <a:t>存储型</a:t>
            </a:r>
            <a:endParaRPr lang="en-US" altLang="zh-CN" dirty="0">
              <a:solidFill>
                <a:schemeClr val="accent1"/>
              </a:solidFill>
            </a:endParaRPr>
          </a:p>
        </p:txBody>
      </p:sp>
      <p:sp>
        <p:nvSpPr>
          <p:cNvPr id="33814" name="Rectangle 15"/>
          <p:cNvSpPr>
            <a:spLocks noChangeArrowheads="1"/>
          </p:cNvSpPr>
          <p:nvPr/>
        </p:nvSpPr>
        <p:spPr bwMode="auto">
          <a:xfrm>
            <a:off x="4060825" y="1993900"/>
            <a:ext cx="20193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accent1"/>
                </a:solidFill>
              </a:rPr>
              <a:t>(register- memory)</a:t>
            </a:r>
            <a:endParaRPr lang="en-US" altLang="zh-CN">
              <a:solidFill>
                <a:schemeClr val="accent1"/>
              </a:solidFill>
            </a:endParaRPr>
          </a:p>
        </p:txBody>
      </p:sp>
      <p:sp>
        <p:nvSpPr>
          <p:cNvPr id="33815" name="Rectangle 16"/>
          <p:cNvSpPr>
            <a:spLocks noChangeArrowheads="1"/>
          </p:cNvSpPr>
          <p:nvPr/>
        </p:nvSpPr>
        <p:spPr bwMode="auto">
          <a:xfrm>
            <a:off x="6800850" y="1993900"/>
            <a:ext cx="13843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accent1"/>
                </a:solidFill>
              </a:rPr>
              <a:t>(load - store)</a:t>
            </a:r>
            <a:endParaRPr lang="en-US" altLang="zh-CN">
              <a:solidFill>
                <a:schemeClr val="accent1"/>
              </a:solidFill>
            </a:endParaRPr>
          </a:p>
        </p:txBody>
      </p:sp>
      <p:sp>
        <p:nvSpPr>
          <p:cNvPr id="33816" name="Rectangle 17"/>
          <p:cNvSpPr>
            <a:spLocks noChangeArrowheads="1"/>
          </p:cNvSpPr>
          <p:nvPr/>
        </p:nvSpPr>
        <p:spPr bwMode="auto">
          <a:xfrm>
            <a:off x="409575" y="2486025"/>
            <a:ext cx="787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dirty="0">
                <a:solidFill>
                  <a:srgbClr val="000000"/>
                </a:solidFill>
              </a:rPr>
              <a:t>Push A</a:t>
            </a:r>
            <a:endParaRPr lang="en-US" altLang="zh-CN" dirty="0"/>
          </a:p>
        </p:txBody>
      </p:sp>
      <p:sp>
        <p:nvSpPr>
          <p:cNvPr id="33817" name="Rectangle 18"/>
          <p:cNvSpPr>
            <a:spLocks noChangeArrowheads="1"/>
          </p:cNvSpPr>
          <p:nvPr/>
        </p:nvSpPr>
        <p:spPr bwMode="auto">
          <a:xfrm>
            <a:off x="2235200" y="2486025"/>
            <a:ext cx="8382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dirty="0">
                <a:solidFill>
                  <a:srgbClr val="000000"/>
                </a:solidFill>
              </a:rPr>
              <a:t>Load  A</a:t>
            </a:r>
            <a:endParaRPr lang="en-US" altLang="zh-CN" dirty="0"/>
          </a:p>
        </p:txBody>
      </p:sp>
      <p:sp>
        <p:nvSpPr>
          <p:cNvPr id="33818" name="Rectangle 19"/>
          <p:cNvSpPr>
            <a:spLocks noChangeArrowheads="1"/>
          </p:cNvSpPr>
          <p:nvPr/>
        </p:nvSpPr>
        <p:spPr bwMode="auto">
          <a:xfrm>
            <a:off x="4060825" y="2486025"/>
            <a:ext cx="11938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dirty="0">
                <a:solidFill>
                  <a:srgbClr val="000000"/>
                </a:solidFill>
              </a:rPr>
              <a:t>Load  R1,A</a:t>
            </a:r>
            <a:endParaRPr lang="en-US" altLang="zh-CN" dirty="0"/>
          </a:p>
        </p:txBody>
      </p:sp>
      <p:sp>
        <p:nvSpPr>
          <p:cNvPr id="33819" name="Rectangle 20"/>
          <p:cNvSpPr>
            <a:spLocks noChangeArrowheads="1"/>
          </p:cNvSpPr>
          <p:nvPr/>
        </p:nvSpPr>
        <p:spPr bwMode="auto">
          <a:xfrm>
            <a:off x="6800850" y="2486025"/>
            <a:ext cx="11938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dirty="0">
                <a:solidFill>
                  <a:srgbClr val="000000"/>
                </a:solidFill>
              </a:rPr>
              <a:t>Load  R1,A</a:t>
            </a:r>
            <a:endParaRPr lang="en-US" altLang="zh-CN" dirty="0"/>
          </a:p>
        </p:txBody>
      </p:sp>
      <p:sp>
        <p:nvSpPr>
          <p:cNvPr id="33820" name="Rectangle 21"/>
          <p:cNvSpPr>
            <a:spLocks noChangeArrowheads="1"/>
          </p:cNvSpPr>
          <p:nvPr/>
        </p:nvSpPr>
        <p:spPr bwMode="auto">
          <a:xfrm>
            <a:off x="409575" y="2855913"/>
            <a:ext cx="787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dirty="0">
                <a:solidFill>
                  <a:srgbClr val="000000"/>
                </a:solidFill>
              </a:rPr>
              <a:t>Push B</a:t>
            </a:r>
            <a:endParaRPr lang="en-US" altLang="zh-CN" dirty="0"/>
          </a:p>
        </p:txBody>
      </p:sp>
      <p:sp>
        <p:nvSpPr>
          <p:cNvPr id="33821" name="Rectangle 22"/>
          <p:cNvSpPr>
            <a:spLocks noChangeArrowheads="1"/>
          </p:cNvSpPr>
          <p:nvPr/>
        </p:nvSpPr>
        <p:spPr bwMode="auto">
          <a:xfrm>
            <a:off x="2235200" y="2855913"/>
            <a:ext cx="8001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dirty="0">
                <a:solidFill>
                  <a:srgbClr val="000000"/>
                </a:solidFill>
              </a:rPr>
              <a:t>Add   B</a:t>
            </a:r>
            <a:endParaRPr lang="en-US" altLang="zh-CN" dirty="0"/>
          </a:p>
        </p:txBody>
      </p:sp>
      <p:sp>
        <p:nvSpPr>
          <p:cNvPr id="33822" name="Rectangle 23"/>
          <p:cNvSpPr>
            <a:spLocks noChangeArrowheads="1"/>
          </p:cNvSpPr>
          <p:nvPr/>
        </p:nvSpPr>
        <p:spPr bwMode="auto">
          <a:xfrm>
            <a:off x="4059238" y="2855913"/>
            <a:ext cx="11557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dirty="0">
                <a:solidFill>
                  <a:srgbClr val="000000"/>
                </a:solidFill>
              </a:rPr>
              <a:t>Add   R1,B</a:t>
            </a:r>
            <a:endParaRPr lang="en-US" altLang="zh-CN" dirty="0"/>
          </a:p>
        </p:txBody>
      </p:sp>
      <p:sp>
        <p:nvSpPr>
          <p:cNvPr id="33823" name="Rectangle 24"/>
          <p:cNvSpPr>
            <a:spLocks noChangeArrowheads="1"/>
          </p:cNvSpPr>
          <p:nvPr/>
        </p:nvSpPr>
        <p:spPr bwMode="auto">
          <a:xfrm>
            <a:off x="6800850" y="2855913"/>
            <a:ext cx="11938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dirty="0">
                <a:solidFill>
                  <a:srgbClr val="000000"/>
                </a:solidFill>
              </a:rPr>
              <a:t>Load  R2,B</a:t>
            </a:r>
            <a:endParaRPr lang="en-US" altLang="zh-CN" dirty="0"/>
          </a:p>
        </p:txBody>
      </p:sp>
      <p:sp>
        <p:nvSpPr>
          <p:cNvPr id="33824" name="Rectangle 25"/>
          <p:cNvSpPr>
            <a:spLocks noChangeArrowheads="1"/>
          </p:cNvSpPr>
          <p:nvPr/>
        </p:nvSpPr>
        <p:spPr bwMode="auto">
          <a:xfrm>
            <a:off x="409575" y="3225800"/>
            <a:ext cx="4445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dirty="0">
                <a:solidFill>
                  <a:srgbClr val="000000"/>
                </a:solidFill>
              </a:rPr>
              <a:t>Add</a:t>
            </a:r>
            <a:endParaRPr lang="en-US" altLang="zh-CN" dirty="0"/>
          </a:p>
        </p:txBody>
      </p:sp>
      <p:sp>
        <p:nvSpPr>
          <p:cNvPr id="33825" name="Rectangle 26"/>
          <p:cNvSpPr>
            <a:spLocks noChangeArrowheads="1"/>
          </p:cNvSpPr>
          <p:nvPr/>
        </p:nvSpPr>
        <p:spPr bwMode="auto">
          <a:xfrm>
            <a:off x="2233613" y="3225800"/>
            <a:ext cx="8128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dirty="0">
                <a:solidFill>
                  <a:srgbClr val="000000"/>
                </a:solidFill>
              </a:rPr>
              <a:t>Store C</a:t>
            </a:r>
            <a:endParaRPr lang="en-US" altLang="zh-CN" dirty="0"/>
          </a:p>
        </p:txBody>
      </p:sp>
      <p:sp>
        <p:nvSpPr>
          <p:cNvPr id="33826" name="Rectangle 27"/>
          <p:cNvSpPr>
            <a:spLocks noChangeArrowheads="1"/>
          </p:cNvSpPr>
          <p:nvPr/>
        </p:nvSpPr>
        <p:spPr bwMode="auto">
          <a:xfrm>
            <a:off x="4060825" y="3225800"/>
            <a:ext cx="1231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dirty="0">
                <a:solidFill>
                  <a:srgbClr val="000000"/>
                </a:solidFill>
              </a:rPr>
              <a:t>Store C, R1</a:t>
            </a:r>
            <a:endParaRPr lang="en-US" altLang="zh-CN" dirty="0"/>
          </a:p>
        </p:txBody>
      </p:sp>
      <p:sp>
        <p:nvSpPr>
          <p:cNvPr id="33827" name="Rectangle 28"/>
          <p:cNvSpPr>
            <a:spLocks noChangeArrowheads="1"/>
          </p:cNvSpPr>
          <p:nvPr/>
        </p:nvSpPr>
        <p:spPr bwMode="auto">
          <a:xfrm>
            <a:off x="6800850" y="3225800"/>
            <a:ext cx="16383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dirty="0">
                <a:solidFill>
                  <a:srgbClr val="000000"/>
                </a:solidFill>
              </a:rPr>
              <a:t>Add   R3,R1,R2</a:t>
            </a:r>
            <a:endParaRPr lang="en-US" altLang="zh-CN" dirty="0"/>
          </a:p>
        </p:txBody>
      </p:sp>
      <p:sp>
        <p:nvSpPr>
          <p:cNvPr id="33828" name="Rectangle 29"/>
          <p:cNvSpPr>
            <a:spLocks noChangeArrowheads="1"/>
          </p:cNvSpPr>
          <p:nvPr/>
        </p:nvSpPr>
        <p:spPr bwMode="auto">
          <a:xfrm>
            <a:off x="409575" y="3595688"/>
            <a:ext cx="723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dirty="0">
                <a:solidFill>
                  <a:srgbClr val="000000"/>
                </a:solidFill>
              </a:rPr>
              <a:t>Pop  C</a:t>
            </a:r>
            <a:endParaRPr lang="en-US" altLang="zh-CN" dirty="0"/>
          </a:p>
        </p:txBody>
      </p:sp>
      <p:sp>
        <p:nvSpPr>
          <p:cNvPr id="33829" name="Rectangle 30"/>
          <p:cNvSpPr>
            <a:spLocks noChangeArrowheads="1"/>
          </p:cNvSpPr>
          <p:nvPr/>
        </p:nvSpPr>
        <p:spPr bwMode="auto">
          <a:xfrm>
            <a:off x="6799263" y="3595688"/>
            <a:ext cx="1168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dirty="0">
                <a:solidFill>
                  <a:srgbClr val="000000"/>
                </a:solidFill>
              </a:rPr>
              <a:t>Store C,R3</a:t>
            </a:r>
            <a:endParaRPr lang="en-US" altLang="zh-CN" dirty="0"/>
          </a:p>
        </p:txBody>
      </p:sp>
      <p:sp>
        <p:nvSpPr>
          <p:cNvPr id="33800" name="Rectangle 34"/>
          <p:cNvSpPr>
            <a:spLocks noChangeArrowheads="1"/>
          </p:cNvSpPr>
          <p:nvPr/>
        </p:nvSpPr>
        <p:spPr bwMode="auto">
          <a:xfrm>
            <a:off x="293688" y="4260850"/>
            <a:ext cx="8294687"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dirty="0" smtClean="0">
                <a:ea typeface="黑体" panose="02010609060101010101" pitchFamily="49" charset="-122"/>
              </a:rPr>
              <a:t>但对于复杂表达式，</a:t>
            </a:r>
            <a:r>
              <a:rPr lang="zh-CN" altLang="en-US" sz="2000" dirty="0">
                <a:ea typeface="黑体" panose="02010609060101010101" pitchFamily="49" charset="-122"/>
              </a:rPr>
              <a:t>累加器型风格指令条数变多，因为所有运算都要用累加器，使得程序</a:t>
            </a:r>
            <a:r>
              <a:rPr lang="zh-CN" altLang="en-US" sz="2000" dirty="0" smtClean="0">
                <a:ea typeface="黑体" panose="02010609060101010101" pitchFamily="49" charset="-122"/>
              </a:rPr>
              <a:t>中增加许多</a:t>
            </a:r>
            <a:r>
              <a:rPr lang="zh-CN" altLang="en-US" sz="2000" dirty="0">
                <a:ea typeface="黑体" panose="02010609060101010101" pitchFamily="49" charset="-122"/>
              </a:rPr>
              <a:t>移入 </a:t>
            </a:r>
            <a:r>
              <a:rPr lang="en-US" altLang="zh-CN" sz="2000" dirty="0">
                <a:ea typeface="黑体" panose="02010609060101010101" pitchFamily="49" charset="-122"/>
              </a:rPr>
              <a:t>/ </a:t>
            </a:r>
            <a:r>
              <a:rPr lang="zh-CN" altLang="en-US" sz="2000" dirty="0">
                <a:ea typeface="黑体" panose="02010609060101010101" pitchFamily="49" charset="-122"/>
              </a:rPr>
              <a:t>移出累加器的指令！</a:t>
            </a:r>
          </a:p>
        </p:txBody>
      </p:sp>
      <p:sp>
        <p:nvSpPr>
          <p:cNvPr id="360483" name="Rectangle 35"/>
          <p:cNvSpPr>
            <a:spLocks noChangeArrowheads="1"/>
          </p:cNvSpPr>
          <p:nvPr/>
        </p:nvSpPr>
        <p:spPr bwMode="auto">
          <a:xfrm>
            <a:off x="250825" y="5376863"/>
            <a:ext cx="85248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110000"/>
              </a:lnSpc>
            </a:pPr>
            <a:r>
              <a:rPr lang="en-US" altLang="zh-CN" sz="2000" dirty="0">
                <a:solidFill>
                  <a:schemeClr val="accent1"/>
                </a:solidFill>
              </a:rPr>
              <a:t> </a:t>
            </a:r>
            <a:r>
              <a:rPr lang="en-US" altLang="zh-CN" sz="2000" dirty="0" smtClean="0">
                <a:solidFill>
                  <a:schemeClr val="accent1"/>
                </a:solidFill>
              </a:rPr>
              <a:t>19</a:t>
            </a:r>
            <a:r>
              <a:rPr lang="en-US" altLang="zh-CN" sz="2000" dirty="0" smtClean="0">
                <a:solidFill>
                  <a:schemeClr val="accent1"/>
                </a:solidFill>
                <a:ea typeface="黑体" panose="02010609060101010101" pitchFamily="49" charset="-122"/>
              </a:rPr>
              <a:t>75</a:t>
            </a:r>
            <a:r>
              <a:rPr lang="zh-CN" altLang="en-US" sz="2000" dirty="0">
                <a:solidFill>
                  <a:schemeClr val="accent1"/>
                </a:solidFill>
                <a:ea typeface="黑体" panose="02010609060101010101" pitchFamily="49" charset="-122"/>
              </a:rPr>
              <a:t>年开始，寄存器</a:t>
            </a:r>
            <a:r>
              <a:rPr lang="zh-CN" altLang="en-US" sz="2000" dirty="0" smtClean="0">
                <a:solidFill>
                  <a:schemeClr val="accent1"/>
                </a:solidFill>
                <a:ea typeface="黑体" panose="02010609060101010101" pitchFamily="49" charset="-122"/>
              </a:rPr>
              <a:t>型（后</a:t>
            </a:r>
            <a:r>
              <a:rPr lang="en-US" altLang="zh-CN" sz="2000" dirty="0" smtClean="0">
                <a:solidFill>
                  <a:schemeClr val="accent1"/>
                </a:solidFill>
                <a:ea typeface="黑体" panose="02010609060101010101" pitchFamily="49" charset="-122"/>
              </a:rPr>
              <a:t>2</a:t>
            </a:r>
            <a:r>
              <a:rPr lang="zh-CN" altLang="en-US" sz="2000" dirty="0" smtClean="0">
                <a:solidFill>
                  <a:schemeClr val="accent1"/>
                </a:solidFill>
                <a:ea typeface="黑体" panose="02010609060101010101" pitchFamily="49" charset="-122"/>
              </a:rPr>
              <a:t>种）占</a:t>
            </a:r>
            <a:r>
              <a:rPr lang="zh-CN" altLang="en-US" sz="2000" dirty="0">
                <a:solidFill>
                  <a:schemeClr val="accent1"/>
                </a:solidFill>
                <a:ea typeface="黑体" panose="02010609060101010101" pitchFamily="49" charset="-122"/>
              </a:rPr>
              <a:t>主导地位，原因：</a:t>
            </a:r>
            <a:endParaRPr lang="en-US" altLang="zh-CN" sz="2000" dirty="0">
              <a:solidFill>
                <a:schemeClr val="tx1"/>
              </a:solidFill>
              <a:ea typeface="黑体" panose="02010609060101010101" pitchFamily="49" charset="-122"/>
            </a:endParaRPr>
          </a:p>
          <a:p>
            <a:pPr lvl="1">
              <a:lnSpc>
                <a:spcPct val="110000"/>
              </a:lnSpc>
              <a:buFontTx/>
              <a:buChar char="•"/>
            </a:pPr>
            <a:r>
              <a:rPr lang="zh-CN" altLang="en-US" sz="2000" dirty="0">
                <a:solidFill>
                  <a:schemeClr val="tx1"/>
                </a:solidFill>
                <a:ea typeface="黑体" panose="02010609060101010101" pitchFamily="49" charset="-122"/>
              </a:rPr>
              <a:t>  寄存器速度快，使用大量通用寄存器可减少访存操作</a:t>
            </a:r>
          </a:p>
          <a:p>
            <a:pPr lvl="1">
              <a:lnSpc>
                <a:spcPct val="110000"/>
              </a:lnSpc>
              <a:buFontTx/>
              <a:buChar char="•"/>
            </a:pPr>
            <a:r>
              <a:rPr lang="zh-CN" altLang="en-US" sz="2000" dirty="0">
                <a:solidFill>
                  <a:schemeClr val="tx1"/>
                </a:solidFill>
                <a:ea typeface="黑体" panose="02010609060101010101" pitchFamily="49" charset="-122"/>
              </a:rPr>
              <a:t>  表达式编译时与顺序无关（相对于</a:t>
            </a:r>
            <a:r>
              <a:rPr lang="en-US" altLang="zh-CN" sz="2000" dirty="0">
                <a:solidFill>
                  <a:schemeClr val="tx1"/>
                </a:solidFill>
                <a:ea typeface="黑体" panose="02010609060101010101" pitchFamily="49" charset="-122"/>
              </a:rPr>
              <a:t>Stack</a:t>
            </a:r>
            <a:r>
              <a:rPr lang="zh-CN" altLang="en-US" sz="2000" dirty="0">
                <a:solidFill>
                  <a:schemeClr val="tx1"/>
                </a:solidFill>
                <a:ea typeface="黑体" panose="02010609060101010101" pitchFamily="49" charset="-122"/>
              </a:rPr>
              <a:t>）</a:t>
            </a:r>
          </a:p>
        </p:txBody>
      </p:sp>
      <p:sp>
        <p:nvSpPr>
          <p:cNvPr id="33802" name="Rectangle 36"/>
          <p:cNvSpPr>
            <a:spLocks noChangeArrowheads="1"/>
          </p:cNvSpPr>
          <p:nvPr/>
        </p:nvSpPr>
        <p:spPr bwMode="auto">
          <a:xfrm>
            <a:off x="3990975" y="1597025"/>
            <a:ext cx="4252913" cy="842963"/>
          </a:xfrm>
          <a:prstGeom prst="rect">
            <a:avLst/>
          </a:prstGeom>
          <a:noFill/>
          <a:ln w="127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lIns="63500" tIns="25400" rIns="63500" bIns="25400" anchor="ct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38" name="矩形 37"/>
          <p:cNvSpPr>
            <a:spLocks noChangeArrowheads="1"/>
          </p:cNvSpPr>
          <p:nvPr/>
        </p:nvSpPr>
        <p:spPr bwMode="auto">
          <a:xfrm>
            <a:off x="315913" y="4933950"/>
            <a:ext cx="71897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000">
                <a:solidFill>
                  <a:srgbClr val="C00000"/>
                </a:solidFill>
                <a:ea typeface="黑体" panose="02010609060101010101" pitchFamily="49" charset="-122"/>
              </a:rPr>
              <a:t>想象一下“</a:t>
            </a:r>
            <a:r>
              <a:rPr lang="en-US" altLang="zh-CN" sz="2000">
                <a:solidFill>
                  <a:srgbClr val="C00000"/>
                </a:solidFill>
                <a:ea typeface="黑体" panose="02010609060101010101" pitchFamily="49" charset="-122"/>
              </a:rPr>
              <a:t>C=a</a:t>
            </a:r>
            <a:r>
              <a:rPr lang="zh-CN" altLang="en-US" sz="2000">
                <a:solidFill>
                  <a:srgbClr val="C00000"/>
                </a:solidFill>
                <a:ea typeface="黑体" panose="02010609060101010101" pitchFamily="49" charset="-122"/>
              </a:rPr>
              <a:t>*</a:t>
            </a:r>
            <a:r>
              <a:rPr lang="en-US" altLang="zh-CN" sz="2000">
                <a:solidFill>
                  <a:srgbClr val="C00000"/>
                </a:solidFill>
                <a:ea typeface="黑体" panose="02010609060101010101" pitchFamily="49" charset="-122"/>
              </a:rPr>
              <a:t>x+b*y+x*y</a:t>
            </a:r>
            <a:r>
              <a:rPr lang="zh-CN" altLang="en-US" sz="2000">
                <a:solidFill>
                  <a:srgbClr val="C00000"/>
                </a:solidFill>
                <a:ea typeface="黑体" panose="02010609060101010101" pitchFamily="49" charset="-122"/>
              </a:rPr>
              <a:t>”用累加器型风格实现的情况！</a:t>
            </a:r>
            <a:endParaRPr lang="zh-CN" altLang="en-US">
              <a:solidFill>
                <a:srgbClr val="C00000"/>
              </a:solidFill>
            </a:endParaRPr>
          </a:p>
        </p:txBody>
      </p:sp>
      <p:grpSp>
        <p:nvGrpSpPr>
          <p:cNvPr id="33805" name="Group 31"/>
          <p:cNvGrpSpPr>
            <a:grpSpLocks/>
          </p:cNvGrpSpPr>
          <p:nvPr/>
        </p:nvGrpSpPr>
        <p:grpSpPr bwMode="auto">
          <a:xfrm>
            <a:off x="2149475" y="3522663"/>
            <a:ext cx="3197225" cy="714375"/>
            <a:chOff x="1550" y="2437"/>
            <a:chExt cx="1782" cy="1148"/>
          </a:xfrm>
        </p:grpSpPr>
        <p:sp>
          <p:nvSpPr>
            <p:cNvPr id="33806" name="AutoShape 32"/>
            <p:cNvSpPr>
              <a:spLocks/>
            </p:cNvSpPr>
            <p:nvPr/>
          </p:nvSpPr>
          <p:spPr bwMode="auto">
            <a:xfrm rot="5400000">
              <a:off x="2177" y="1810"/>
              <a:ext cx="528" cy="1782"/>
            </a:xfrm>
            <a:prstGeom prst="rightBrace">
              <a:avLst>
                <a:gd name="adj1" fmla="val 49047"/>
                <a:gd name="adj2" fmla="val 50056"/>
              </a:avLst>
            </a:prstGeom>
            <a:noFill/>
            <a:ln w="127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rot="10800000" vert="eaVert" lIns="63500" tIns="25400" rIns="63500" bIns="25400" anchor="ct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gn="ctr"/>
              <a:endParaRPr lang="zh-CN" altLang="en-US"/>
            </a:p>
          </p:txBody>
        </p:sp>
        <p:sp>
          <p:nvSpPr>
            <p:cNvPr id="33807" name="Text Box 33"/>
            <p:cNvSpPr txBox="1">
              <a:spLocks noChangeArrowheads="1"/>
            </p:cNvSpPr>
            <p:nvPr/>
          </p:nvSpPr>
          <p:spPr bwMode="auto">
            <a:xfrm>
              <a:off x="1857" y="3014"/>
              <a:ext cx="952" cy="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a:solidFill>
                    <a:srgbClr val="3C7845"/>
                  </a:solidFill>
                  <a:ea typeface="黑体" panose="02010609060101010101" pitchFamily="49" charset="-122"/>
                </a:rPr>
                <a:t>指令条数较少</a:t>
              </a:r>
              <a:endParaRPr lang="en-US" altLang="zh-CN" sz="2000">
                <a:solidFill>
                  <a:srgbClr val="3C7845"/>
                </a:solidFill>
                <a:ea typeface="黑体" panose="02010609060101010101" pitchFamily="49" charset="-122"/>
              </a:endParaRPr>
            </a:p>
          </p:txBody>
        </p:sp>
      </p:grpSp>
      <p:sp>
        <p:nvSpPr>
          <p:cNvPr id="2" name="灯片编号占位符 1"/>
          <p:cNvSpPr>
            <a:spLocks noGrp="1"/>
          </p:cNvSpPr>
          <p:nvPr>
            <p:ph type="sldNum" sz="quarter" idx="4"/>
          </p:nvPr>
        </p:nvSpPr>
        <p:spPr/>
        <p:txBody>
          <a:bodyPr/>
          <a:lstStyle/>
          <a:p>
            <a:fld id="{395DEAD1-49DF-46A7-BC72-EE85A9CC6BAA}" type="slidenum">
              <a:rPr lang="zh-CN" altLang="en-US" smtClean="0"/>
              <a:pPr/>
              <a:t>27</a:t>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3810"/>
                                        </p:tgtEl>
                                        <p:attrNameLst>
                                          <p:attrName>style.visibility</p:attrName>
                                        </p:attrNameLst>
                                      </p:cBhvr>
                                      <p:to>
                                        <p:strVal val="visible"/>
                                      </p:to>
                                    </p:set>
                                    <p:animEffect transition="in" filter="wipe(down)">
                                      <p:cBhvr>
                                        <p:cTn id="7" dur="500"/>
                                        <p:tgtEl>
                                          <p:spTgt spid="338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3811"/>
                                        </p:tgtEl>
                                        <p:attrNameLst>
                                          <p:attrName>style.visibility</p:attrName>
                                        </p:attrNameLst>
                                      </p:cBhvr>
                                      <p:to>
                                        <p:strVal val="visible"/>
                                      </p:to>
                                    </p:set>
                                    <p:animEffect transition="in" filter="wipe(down)">
                                      <p:cBhvr>
                                        <p:cTn id="12" dur="500"/>
                                        <p:tgtEl>
                                          <p:spTgt spid="338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3802"/>
                                        </p:tgtEl>
                                        <p:attrNameLst>
                                          <p:attrName>style.visibility</p:attrName>
                                        </p:attrNameLst>
                                      </p:cBhvr>
                                      <p:to>
                                        <p:strVal val="visible"/>
                                      </p:to>
                                    </p:set>
                                    <p:animEffect transition="in" filter="wipe(down)">
                                      <p:cBhvr>
                                        <p:cTn id="17" dur="500"/>
                                        <p:tgtEl>
                                          <p:spTgt spid="33802"/>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33812"/>
                                        </p:tgtEl>
                                        <p:attrNameLst>
                                          <p:attrName>style.visibility</p:attrName>
                                        </p:attrNameLst>
                                      </p:cBhvr>
                                      <p:to>
                                        <p:strVal val="visible"/>
                                      </p:to>
                                    </p:set>
                                    <p:animEffect transition="in" filter="wipe(down)">
                                      <p:cBhvr>
                                        <p:cTn id="20" dur="500"/>
                                        <p:tgtEl>
                                          <p:spTgt spid="33812"/>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33813"/>
                                        </p:tgtEl>
                                        <p:attrNameLst>
                                          <p:attrName>style.visibility</p:attrName>
                                        </p:attrNameLst>
                                      </p:cBhvr>
                                      <p:to>
                                        <p:strVal val="visible"/>
                                      </p:to>
                                    </p:set>
                                    <p:animEffect transition="in" filter="wipe(down)">
                                      <p:cBhvr>
                                        <p:cTn id="23" dur="500"/>
                                        <p:tgtEl>
                                          <p:spTgt spid="33813"/>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33814"/>
                                        </p:tgtEl>
                                        <p:attrNameLst>
                                          <p:attrName>style.visibility</p:attrName>
                                        </p:attrNameLst>
                                      </p:cBhvr>
                                      <p:to>
                                        <p:strVal val="visible"/>
                                      </p:to>
                                    </p:set>
                                    <p:animEffect transition="in" filter="wipe(down)">
                                      <p:cBhvr>
                                        <p:cTn id="26" dur="500"/>
                                        <p:tgtEl>
                                          <p:spTgt spid="33814"/>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33815"/>
                                        </p:tgtEl>
                                        <p:attrNameLst>
                                          <p:attrName>style.visibility</p:attrName>
                                        </p:attrNameLst>
                                      </p:cBhvr>
                                      <p:to>
                                        <p:strVal val="visible"/>
                                      </p:to>
                                    </p:set>
                                    <p:animEffect transition="in" filter="wipe(down)">
                                      <p:cBhvr>
                                        <p:cTn id="29" dur="500"/>
                                        <p:tgtEl>
                                          <p:spTgt spid="33815"/>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33816"/>
                                        </p:tgtEl>
                                        <p:attrNameLst>
                                          <p:attrName>style.visibility</p:attrName>
                                        </p:attrNameLst>
                                      </p:cBhvr>
                                      <p:to>
                                        <p:strVal val="visible"/>
                                      </p:to>
                                    </p:set>
                                    <p:animEffect transition="in" filter="wipe(down)">
                                      <p:cBhvr>
                                        <p:cTn id="34" dur="500"/>
                                        <p:tgtEl>
                                          <p:spTgt spid="33816"/>
                                        </p:tgtEl>
                                      </p:cBhvr>
                                    </p:animEffect>
                                  </p:childTnLst>
                                </p:cTn>
                              </p:par>
                            </p:childTnLst>
                          </p:cTn>
                        </p:par>
                        <p:par>
                          <p:cTn id="35" fill="hold">
                            <p:stCondLst>
                              <p:cond delay="500"/>
                            </p:stCondLst>
                            <p:childTnLst>
                              <p:par>
                                <p:cTn id="36" presetID="22" presetClass="entr" presetSubtype="4" fill="hold" grpId="0" nodeType="afterEffect">
                                  <p:stCondLst>
                                    <p:cond delay="0"/>
                                  </p:stCondLst>
                                  <p:childTnLst>
                                    <p:set>
                                      <p:cBhvr>
                                        <p:cTn id="37" dur="1" fill="hold">
                                          <p:stCondLst>
                                            <p:cond delay="0"/>
                                          </p:stCondLst>
                                        </p:cTn>
                                        <p:tgtEl>
                                          <p:spTgt spid="33820"/>
                                        </p:tgtEl>
                                        <p:attrNameLst>
                                          <p:attrName>style.visibility</p:attrName>
                                        </p:attrNameLst>
                                      </p:cBhvr>
                                      <p:to>
                                        <p:strVal val="visible"/>
                                      </p:to>
                                    </p:set>
                                    <p:animEffect transition="in" filter="wipe(down)">
                                      <p:cBhvr>
                                        <p:cTn id="38" dur="500"/>
                                        <p:tgtEl>
                                          <p:spTgt spid="33820"/>
                                        </p:tgtEl>
                                      </p:cBhvr>
                                    </p:animEffect>
                                  </p:childTnLst>
                                </p:cTn>
                              </p:par>
                            </p:childTnLst>
                          </p:cTn>
                        </p:par>
                        <p:par>
                          <p:cTn id="39" fill="hold">
                            <p:stCondLst>
                              <p:cond delay="1000"/>
                            </p:stCondLst>
                            <p:childTnLst>
                              <p:par>
                                <p:cTn id="40" presetID="22" presetClass="entr" presetSubtype="4" fill="hold" grpId="0" nodeType="afterEffect">
                                  <p:stCondLst>
                                    <p:cond delay="0"/>
                                  </p:stCondLst>
                                  <p:childTnLst>
                                    <p:set>
                                      <p:cBhvr>
                                        <p:cTn id="41" dur="1" fill="hold">
                                          <p:stCondLst>
                                            <p:cond delay="0"/>
                                          </p:stCondLst>
                                        </p:cTn>
                                        <p:tgtEl>
                                          <p:spTgt spid="33824"/>
                                        </p:tgtEl>
                                        <p:attrNameLst>
                                          <p:attrName>style.visibility</p:attrName>
                                        </p:attrNameLst>
                                      </p:cBhvr>
                                      <p:to>
                                        <p:strVal val="visible"/>
                                      </p:to>
                                    </p:set>
                                    <p:animEffect transition="in" filter="wipe(down)">
                                      <p:cBhvr>
                                        <p:cTn id="42" dur="500"/>
                                        <p:tgtEl>
                                          <p:spTgt spid="33824"/>
                                        </p:tgtEl>
                                      </p:cBhvr>
                                    </p:animEffect>
                                  </p:childTnLst>
                                </p:cTn>
                              </p:par>
                            </p:childTnLst>
                          </p:cTn>
                        </p:par>
                        <p:par>
                          <p:cTn id="43" fill="hold">
                            <p:stCondLst>
                              <p:cond delay="1500"/>
                            </p:stCondLst>
                            <p:childTnLst>
                              <p:par>
                                <p:cTn id="44" presetID="22" presetClass="entr" presetSubtype="4" fill="hold" grpId="0" nodeType="afterEffect">
                                  <p:stCondLst>
                                    <p:cond delay="0"/>
                                  </p:stCondLst>
                                  <p:childTnLst>
                                    <p:set>
                                      <p:cBhvr>
                                        <p:cTn id="45" dur="1" fill="hold">
                                          <p:stCondLst>
                                            <p:cond delay="0"/>
                                          </p:stCondLst>
                                        </p:cTn>
                                        <p:tgtEl>
                                          <p:spTgt spid="33828"/>
                                        </p:tgtEl>
                                        <p:attrNameLst>
                                          <p:attrName>style.visibility</p:attrName>
                                        </p:attrNameLst>
                                      </p:cBhvr>
                                      <p:to>
                                        <p:strVal val="visible"/>
                                      </p:to>
                                    </p:set>
                                    <p:animEffect transition="in" filter="wipe(down)">
                                      <p:cBhvr>
                                        <p:cTn id="46" dur="500"/>
                                        <p:tgtEl>
                                          <p:spTgt spid="33828"/>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33817"/>
                                        </p:tgtEl>
                                        <p:attrNameLst>
                                          <p:attrName>style.visibility</p:attrName>
                                        </p:attrNameLst>
                                      </p:cBhvr>
                                      <p:to>
                                        <p:strVal val="visible"/>
                                      </p:to>
                                    </p:set>
                                    <p:animEffect transition="in" filter="wipe(down)">
                                      <p:cBhvr>
                                        <p:cTn id="51" dur="500"/>
                                        <p:tgtEl>
                                          <p:spTgt spid="33817"/>
                                        </p:tgtEl>
                                      </p:cBhvr>
                                    </p:animEffect>
                                  </p:childTnLst>
                                </p:cTn>
                              </p:par>
                            </p:childTnLst>
                          </p:cTn>
                        </p:par>
                        <p:par>
                          <p:cTn id="52" fill="hold">
                            <p:stCondLst>
                              <p:cond delay="500"/>
                            </p:stCondLst>
                            <p:childTnLst>
                              <p:par>
                                <p:cTn id="53" presetID="22" presetClass="entr" presetSubtype="4" fill="hold" grpId="0" nodeType="afterEffect">
                                  <p:stCondLst>
                                    <p:cond delay="0"/>
                                  </p:stCondLst>
                                  <p:childTnLst>
                                    <p:set>
                                      <p:cBhvr>
                                        <p:cTn id="54" dur="1" fill="hold">
                                          <p:stCondLst>
                                            <p:cond delay="0"/>
                                          </p:stCondLst>
                                        </p:cTn>
                                        <p:tgtEl>
                                          <p:spTgt spid="33821"/>
                                        </p:tgtEl>
                                        <p:attrNameLst>
                                          <p:attrName>style.visibility</p:attrName>
                                        </p:attrNameLst>
                                      </p:cBhvr>
                                      <p:to>
                                        <p:strVal val="visible"/>
                                      </p:to>
                                    </p:set>
                                    <p:animEffect transition="in" filter="wipe(down)">
                                      <p:cBhvr>
                                        <p:cTn id="55" dur="500"/>
                                        <p:tgtEl>
                                          <p:spTgt spid="33821"/>
                                        </p:tgtEl>
                                      </p:cBhvr>
                                    </p:animEffect>
                                  </p:childTnLst>
                                </p:cTn>
                              </p:par>
                            </p:childTnLst>
                          </p:cTn>
                        </p:par>
                        <p:par>
                          <p:cTn id="56" fill="hold">
                            <p:stCondLst>
                              <p:cond delay="1000"/>
                            </p:stCondLst>
                            <p:childTnLst>
                              <p:par>
                                <p:cTn id="57" presetID="22" presetClass="entr" presetSubtype="4" fill="hold" grpId="0" nodeType="afterEffect">
                                  <p:stCondLst>
                                    <p:cond delay="0"/>
                                  </p:stCondLst>
                                  <p:childTnLst>
                                    <p:set>
                                      <p:cBhvr>
                                        <p:cTn id="58" dur="1" fill="hold">
                                          <p:stCondLst>
                                            <p:cond delay="0"/>
                                          </p:stCondLst>
                                        </p:cTn>
                                        <p:tgtEl>
                                          <p:spTgt spid="33825"/>
                                        </p:tgtEl>
                                        <p:attrNameLst>
                                          <p:attrName>style.visibility</p:attrName>
                                        </p:attrNameLst>
                                      </p:cBhvr>
                                      <p:to>
                                        <p:strVal val="visible"/>
                                      </p:to>
                                    </p:set>
                                    <p:animEffect transition="in" filter="wipe(down)">
                                      <p:cBhvr>
                                        <p:cTn id="59" dur="500"/>
                                        <p:tgtEl>
                                          <p:spTgt spid="33825"/>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grpId="0" nodeType="clickEffect">
                                  <p:stCondLst>
                                    <p:cond delay="0"/>
                                  </p:stCondLst>
                                  <p:childTnLst>
                                    <p:set>
                                      <p:cBhvr>
                                        <p:cTn id="63" dur="1" fill="hold">
                                          <p:stCondLst>
                                            <p:cond delay="0"/>
                                          </p:stCondLst>
                                        </p:cTn>
                                        <p:tgtEl>
                                          <p:spTgt spid="33818"/>
                                        </p:tgtEl>
                                        <p:attrNameLst>
                                          <p:attrName>style.visibility</p:attrName>
                                        </p:attrNameLst>
                                      </p:cBhvr>
                                      <p:to>
                                        <p:strVal val="visible"/>
                                      </p:to>
                                    </p:set>
                                    <p:animEffect transition="in" filter="wipe(down)">
                                      <p:cBhvr>
                                        <p:cTn id="64" dur="500"/>
                                        <p:tgtEl>
                                          <p:spTgt spid="33818"/>
                                        </p:tgtEl>
                                      </p:cBhvr>
                                    </p:animEffect>
                                  </p:childTnLst>
                                </p:cTn>
                              </p:par>
                            </p:childTnLst>
                          </p:cTn>
                        </p:par>
                        <p:par>
                          <p:cTn id="65" fill="hold">
                            <p:stCondLst>
                              <p:cond delay="500"/>
                            </p:stCondLst>
                            <p:childTnLst>
                              <p:par>
                                <p:cTn id="66" presetID="22" presetClass="entr" presetSubtype="4" fill="hold" grpId="0" nodeType="afterEffect">
                                  <p:stCondLst>
                                    <p:cond delay="0"/>
                                  </p:stCondLst>
                                  <p:childTnLst>
                                    <p:set>
                                      <p:cBhvr>
                                        <p:cTn id="67" dur="1" fill="hold">
                                          <p:stCondLst>
                                            <p:cond delay="0"/>
                                          </p:stCondLst>
                                        </p:cTn>
                                        <p:tgtEl>
                                          <p:spTgt spid="33822"/>
                                        </p:tgtEl>
                                        <p:attrNameLst>
                                          <p:attrName>style.visibility</p:attrName>
                                        </p:attrNameLst>
                                      </p:cBhvr>
                                      <p:to>
                                        <p:strVal val="visible"/>
                                      </p:to>
                                    </p:set>
                                    <p:animEffect transition="in" filter="wipe(down)">
                                      <p:cBhvr>
                                        <p:cTn id="68" dur="500"/>
                                        <p:tgtEl>
                                          <p:spTgt spid="33822"/>
                                        </p:tgtEl>
                                      </p:cBhvr>
                                    </p:animEffect>
                                  </p:childTnLst>
                                </p:cTn>
                              </p:par>
                            </p:childTnLst>
                          </p:cTn>
                        </p:par>
                        <p:par>
                          <p:cTn id="69" fill="hold">
                            <p:stCondLst>
                              <p:cond delay="1000"/>
                            </p:stCondLst>
                            <p:childTnLst>
                              <p:par>
                                <p:cTn id="70" presetID="22" presetClass="entr" presetSubtype="4" fill="hold" grpId="0" nodeType="afterEffect">
                                  <p:stCondLst>
                                    <p:cond delay="0"/>
                                  </p:stCondLst>
                                  <p:childTnLst>
                                    <p:set>
                                      <p:cBhvr>
                                        <p:cTn id="71" dur="1" fill="hold">
                                          <p:stCondLst>
                                            <p:cond delay="0"/>
                                          </p:stCondLst>
                                        </p:cTn>
                                        <p:tgtEl>
                                          <p:spTgt spid="33826"/>
                                        </p:tgtEl>
                                        <p:attrNameLst>
                                          <p:attrName>style.visibility</p:attrName>
                                        </p:attrNameLst>
                                      </p:cBhvr>
                                      <p:to>
                                        <p:strVal val="visible"/>
                                      </p:to>
                                    </p:set>
                                    <p:animEffect transition="in" filter="wipe(down)">
                                      <p:cBhvr>
                                        <p:cTn id="72" dur="500"/>
                                        <p:tgtEl>
                                          <p:spTgt spid="33826"/>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33819"/>
                                        </p:tgtEl>
                                        <p:attrNameLst>
                                          <p:attrName>style.visibility</p:attrName>
                                        </p:attrNameLst>
                                      </p:cBhvr>
                                      <p:to>
                                        <p:strVal val="visible"/>
                                      </p:to>
                                    </p:set>
                                    <p:animEffect transition="in" filter="wipe(down)">
                                      <p:cBhvr>
                                        <p:cTn id="77" dur="500"/>
                                        <p:tgtEl>
                                          <p:spTgt spid="33819"/>
                                        </p:tgtEl>
                                      </p:cBhvr>
                                    </p:animEffect>
                                  </p:childTnLst>
                                </p:cTn>
                              </p:par>
                            </p:childTnLst>
                          </p:cTn>
                        </p:par>
                        <p:par>
                          <p:cTn id="78" fill="hold">
                            <p:stCondLst>
                              <p:cond delay="500"/>
                            </p:stCondLst>
                            <p:childTnLst>
                              <p:par>
                                <p:cTn id="79" presetID="22" presetClass="entr" presetSubtype="4" fill="hold" grpId="0" nodeType="afterEffect">
                                  <p:stCondLst>
                                    <p:cond delay="0"/>
                                  </p:stCondLst>
                                  <p:childTnLst>
                                    <p:set>
                                      <p:cBhvr>
                                        <p:cTn id="80" dur="1" fill="hold">
                                          <p:stCondLst>
                                            <p:cond delay="0"/>
                                          </p:stCondLst>
                                        </p:cTn>
                                        <p:tgtEl>
                                          <p:spTgt spid="33823"/>
                                        </p:tgtEl>
                                        <p:attrNameLst>
                                          <p:attrName>style.visibility</p:attrName>
                                        </p:attrNameLst>
                                      </p:cBhvr>
                                      <p:to>
                                        <p:strVal val="visible"/>
                                      </p:to>
                                    </p:set>
                                    <p:animEffect transition="in" filter="wipe(down)">
                                      <p:cBhvr>
                                        <p:cTn id="81" dur="500"/>
                                        <p:tgtEl>
                                          <p:spTgt spid="33823"/>
                                        </p:tgtEl>
                                      </p:cBhvr>
                                    </p:animEffect>
                                  </p:childTnLst>
                                </p:cTn>
                              </p:par>
                            </p:childTnLst>
                          </p:cTn>
                        </p:par>
                        <p:par>
                          <p:cTn id="82" fill="hold">
                            <p:stCondLst>
                              <p:cond delay="1000"/>
                            </p:stCondLst>
                            <p:childTnLst>
                              <p:par>
                                <p:cTn id="83" presetID="22" presetClass="entr" presetSubtype="4" fill="hold" grpId="0" nodeType="afterEffect">
                                  <p:stCondLst>
                                    <p:cond delay="0"/>
                                  </p:stCondLst>
                                  <p:childTnLst>
                                    <p:set>
                                      <p:cBhvr>
                                        <p:cTn id="84" dur="1" fill="hold">
                                          <p:stCondLst>
                                            <p:cond delay="0"/>
                                          </p:stCondLst>
                                        </p:cTn>
                                        <p:tgtEl>
                                          <p:spTgt spid="33827"/>
                                        </p:tgtEl>
                                        <p:attrNameLst>
                                          <p:attrName>style.visibility</p:attrName>
                                        </p:attrNameLst>
                                      </p:cBhvr>
                                      <p:to>
                                        <p:strVal val="visible"/>
                                      </p:to>
                                    </p:set>
                                    <p:animEffect transition="in" filter="wipe(down)">
                                      <p:cBhvr>
                                        <p:cTn id="85" dur="500"/>
                                        <p:tgtEl>
                                          <p:spTgt spid="33827"/>
                                        </p:tgtEl>
                                      </p:cBhvr>
                                    </p:animEffect>
                                  </p:childTnLst>
                                </p:cTn>
                              </p:par>
                            </p:childTnLst>
                          </p:cTn>
                        </p:par>
                        <p:par>
                          <p:cTn id="86" fill="hold">
                            <p:stCondLst>
                              <p:cond delay="1500"/>
                            </p:stCondLst>
                            <p:childTnLst>
                              <p:par>
                                <p:cTn id="87" presetID="22" presetClass="entr" presetSubtype="4" fill="hold" grpId="0" nodeType="afterEffect">
                                  <p:stCondLst>
                                    <p:cond delay="0"/>
                                  </p:stCondLst>
                                  <p:childTnLst>
                                    <p:set>
                                      <p:cBhvr>
                                        <p:cTn id="88" dur="1" fill="hold">
                                          <p:stCondLst>
                                            <p:cond delay="0"/>
                                          </p:stCondLst>
                                        </p:cTn>
                                        <p:tgtEl>
                                          <p:spTgt spid="33829"/>
                                        </p:tgtEl>
                                        <p:attrNameLst>
                                          <p:attrName>style.visibility</p:attrName>
                                        </p:attrNameLst>
                                      </p:cBhvr>
                                      <p:to>
                                        <p:strVal val="visible"/>
                                      </p:to>
                                    </p:set>
                                    <p:animEffect transition="in" filter="wipe(down)">
                                      <p:cBhvr>
                                        <p:cTn id="89" dur="500"/>
                                        <p:tgtEl>
                                          <p:spTgt spid="33829"/>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4" fill="hold" nodeType="clickEffect">
                                  <p:stCondLst>
                                    <p:cond delay="0"/>
                                  </p:stCondLst>
                                  <p:childTnLst>
                                    <p:set>
                                      <p:cBhvr>
                                        <p:cTn id="93" dur="1" fill="hold">
                                          <p:stCondLst>
                                            <p:cond delay="0"/>
                                          </p:stCondLst>
                                        </p:cTn>
                                        <p:tgtEl>
                                          <p:spTgt spid="33805"/>
                                        </p:tgtEl>
                                        <p:attrNameLst>
                                          <p:attrName>style.visibility</p:attrName>
                                        </p:attrNameLst>
                                      </p:cBhvr>
                                      <p:to>
                                        <p:strVal val="visible"/>
                                      </p:to>
                                    </p:set>
                                    <p:animEffect transition="in" filter="wipe(down)">
                                      <p:cBhvr>
                                        <p:cTn id="94" dur="500"/>
                                        <p:tgtEl>
                                          <p:spTgt spid="33805"/>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4" fill="hold" grpId="0" nodeType="clickEffect">
                                  <p:stCondLst>
                                    <p:cond delay="0"/>
                                  </p:stCondLst>
                                  <p:childTnLst>
                                    <p:set>
                                      <p:cBhvr>
                                        <p:cTn id="98" dur="1" fill="hold">
                                          <p:stCondLst>
                                            <p:cond delay="0"/>
                                          </p:stCondLst>
                                        </p:cTn>
                                        <p:tgtEl>
                                          <p:spTgt spid="33800"/>
                                        </p:tgtEl>
                                        <p:attrNameLst>
                                          <p:attrName>style.visibility</p:attrName>
                                        </p:attrNameLst>
                                      </p:cBhvr>
                                      <p:to>
                                        <p:strVal val="visible"/>
                                      </p:to>
                                    </p:set>
                                    <p:animEffect transition="in" filter="wipe(down)">
                                      <p:cBhvr>
                                        <p:cTn id="99" dur="500"/>
                                        <p:tgtEl>
                                          <p:spTgt spid="33800"/>
                                        </p:tgtEl>
                                      </p:cBhvr>
                                    </p:animEffect>
                                  </p:childTnLst>
                                </p:cTn>
                              </p:par>
                            </p:childTnLst>
                          </p:cTn>
                        </p:par>
                      </p:childTnLst>
                    </p:cTn>
                  </p:par>
                  <p:par>
                    <p:cTn id="100" fill="hold">
                      <p:stCondLst>
                        <p:cond delay="indefinite"/>
                      </p:stCondLst>
                      <p:childTnLst>
                        <p:par>
                          <p:cTn id="101" fill="hold">
                            <p:stCondLst>
                              <p:cond delay="0"/>
                            </p:stCondLst>
                            <p:childTnLst>
                              <p:par>
                                <p:cTn id="102" presetID="3" presetClass="entr" presetSubtype="10" fill="hold" grpId="0" nodeType="clickEffect">
                                  <p:stCondLst>
                                    <p:cond delay="0"/>
                                  </p:stCondLst>
                                  <p:childTnLst>
                                    <p:set>
                                      <p:cBhvr>
                                        <p:cTn id="103" dur="1" fill="hold">
                                          <p:stCondLst>
                                            <p:cond delay="0"/>
                                          </p:stCondLst>
                                        </p:cTn>
                                        <p:tgtEl>
                                          <p:spTgt spid="38"/>
                                        </p:tgtEl>
                                        <p:attrNameLst>
                                          <p:attrName>style.visibility</p:attrName>
                                        </p:attrNameLst>
                                      </p:cBhvr>
                                      <p:to>
                                        <p:strVal val="visible"/>
                                      </p:to>
                                    </p:set>
                                    <p:animEffect transition="in" filter="blinds(horizontal)">
                                      <p:cBhvr>
                                        <p:cTn id="104" dur="500"/>
                                        <p:tgtEl>
                                          <p:spTgt spid="38"/>
                                        </p:tgtEl>
                                      </p:cBhvr>
                                    </p:animEffect>
                                  </p:childTnLst>
                                </p:cTn>
                              </p:par>
                            </p:childTnLst>
                          </p:cTn>
                        </p:par>
                      </p:childTnLst>
                    </p:cTn>
                  </p:par>
                  <p:par>
                    <p:cTn id="105" fill="hold">
                      <p:stCondLst>
                        <p:cond delay="indefinite"/>
                      </p:stCondLst>
                      <p:childTnLst>
                        <p:par>
                          <p:cTn id="106" fill="hold">
                            <p:stCondLst>
                              <p:cond delay="0"/>
                            </p:stCondLst>
                            <p:childTnLst>
                              <p:par>
                                <p:cTn id="107" presetID="3" presetClass="entr" presetSubtype="10" fill="hold" nodeType="clickEffect">
                                  <p:stCondLst>
                                    <p:cond delay="0"/>
                                  </p:stCondLst>
                                  <p:childTnLst>
                                    <p:set>
                                      <p:cBhvr>
                                        <p:cTn id="108" dur="1" fill="hold">
                                          <p:stCondLst>
                                            <p:cond delay="0"/>
                                          </p:stCondLst>
                                        </p:cTn>
                                        <p:tgtEl>
                                          <p:spTgt spid="360483">
                                            <p:txEl>
                                              <p:pRg st="0" end="0"/>
                                            </p:txEl>
                                          </p:spTgt>
                                        </p:tgtEl>
                                        <p:attrNameLst>
                                          <p:attrName>style.visibility</p:attrName>
                                        </p:attrNameLst>
                                      </p:cBhvr>
                                      <p:to>
                                        <p:strVal val="visible"/>
                                      </p:to>
                                    </p:set>
                                    <p:animEffect transition="in" filter="blinds(horizontal)">
                                      <p:cBhvr>
                                        <p:cTn id="109" dur="500"/>
                                        <p:tgtEl>
                                          <p:spTgt spid="360483">
                                            <p:txEl>
                                              <p:pRg st="0" end="0"/>
                                            </p:txEl>
                                          </p:spTgt>
                                        </p:tgtEl>
                                      </p:cBhvr>
                                    </p:animEffect>
                                  </p:childTnLst>
                                </p:cTn>
                              </p:par>
                            </p:childTnLst>
                          </p:cTn>
                        </p:par>
                      </p:childTnLst>
                    </p:cTn>
                  </p:par>
                  <p:par>
                    <p:cTn id="110" fill="hold">
                      <p:stCondLst>
                        <p:cond delay="indefinite"/>
                      </p:stCondLst>
                      <p:childTnLst>
                        <p:par>
                          <p:cTn id="111" fill="hold">
                            <p:stCondLst>
                              <p:cond delay="0"/>
                            </p:stCondLst>
                            <p:childTnLst>
                              <p:par>
                                <p:cTn id="112" presetID="3" presetClass="entr" presetSubtype="10" fill="hold" nodeType="clickEffect">
                                  <p:stCondLst>
                                    <p:cond delay="0"/>
                                  </p:stCondLst>
                                  <p:childTnLst>
                                    <p:set>
                                      <p:cBhvr>
                                        <p:cTn id="113" dur="1" fill="hold">
                                          <p:stCondLst>
                                            <p:cond delay="0"/>
                                          </p:stCondLst>
                                        </p:cTn>
                                        <p:tgtEl>
                                          <p:spTgt spid="360483">
                                            <p:txEl>
                                              <p:pRg st="1" end="1"/>
                                            </p:txEl>
                                          </p:spTgt>
                                        </p:tgtEl>
                                        <p:attrNameLst>
                                          <p:attrName>style.visibility</p:attrName>
                                        </p:attrNameLst>
                                      </p:cBhvr>
                                      <p:to>
                                        <p:strVal val="visible"/>
                                      </p:to>
                                    </p:set>
                                    <p:animEffect transition="in" filter="blinds(horizontal)">
                                      <p:cBhvr>
                                        <p:cTn id="114" dur="500"/>
                                        <p:tgtEl>
                                          <p:spTgt spid="360483">
                                            <p:txEl>
                                              <p:pRg st="1" end="1"/>
                                            </p:txEl>
                                          </p:spTgt>
                                        </p:tgtEl>
                                      </p:cBhvr>
                                    </p:animEffect>
                                  </p:childTnLst>
                                </p:cTn>
                              </p:par>
                            </p:childTnLst>
                          </p:cTn>
                        </p:par>
                      </p:childTnLst>
                    </p:cTn>
                  </p:par>
                  <p:par>
                    <p:cTn id="115" fill="hold">
                      <p:stCondLst>
                        <p:cond delay="indefinite"/>
                      </p:stCondLst>
                      <p:childTnLst>
                        <p:par>
                          <p:cTn id="116" fill="hold">
                            <p:stCondLst>
                              <p:cond delay="0"/>
                            </p:stCondLst>
                            <p:childTnLst>
                              <p:par>
                                <p:cTn id="117" presetID="3" presetClass="entr" presetSubtype="10" fill="hold" nodeType="clickEffect">
                                  <p:stCondLst>
                                    <p:cond delay="0"/>
                                  </p:stCondLst>
                                  <p:childTnLst>
                                    <p:set>
                                      <p:cBhvr>
                                        <p:cTn id="118" dur="1" fill="hold">
                                          <p:stCondLst>
                                            <p:cond delay="0"/>
                                          </p:stCondLst>
                                        </p:cTn>
                                        <p:tgtEl>
                                          <p:spTgt spid="360483">
                                            <p:txEl>
                                              <p:pRg st="2" end="2"/>
                                            </p:txEl>
                                          </p:spTgt>
                                        </p:tgtEl>
                                        <p:attrNameLst>
                                          <p:attrName>style.visibility</p:attrName>
                                        </p:attrNameLst>
                                      </p:cBhvr>
                                      <p:to>
                                        <p:strVal val="visible"/>
                                      </p:to>
                                    </p:set>
                                    <p:animEffect transition="in" filter="blinds(horizontal)">
                                      <p:cBhvr>
                                        <p:cTn id="119" dur="500"/>
                                        <p:tgtEl>
                                          <p:spTgt spid="36048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10" grpId="0"/>
      <p:bldP spid="33811" grpId="0"/>
      <p:bldP spid="33812" grpId="0"/>
      <p:bldP spid="33813" grpId="0"/>
      <p:bldP spid="33814" grpId="0"/>
      <p:bldP spid="33815" grpId="0"/>
      <p:bldP spid="33816" grpId="0"/>
      <p:bldP spid="33817" grpId="0"/>
      <p:bldP spid="33818" grpId="0"/>
      <p:bldP spid="33819" grpId="0"/>
      <p:bldP spid="33820" grpId="0"/>
      <p:bldP spid="33821" grpId="0"/>
      <p:bldP spid="33822" grpId="0"/>
      <p:bldP spid="33823" grpId="0"/>
      <p:bldP spid="33824" grpId="0"/>
      <p:bldP spid="33825" grpId="0"/>
      <p:bldP spid="33826" grpId="0"/>
      <p:bldP spid="33827" grpId="0"/>
      <p:bldP spid="33828" grpId="0"/>
      <p:bldP spid="33829" grpId="0"/>
      <p:bldP spid="33800" grpId="0"/>
      <p:bldP spid="33802" grpId="0" animBg="1"/>
      <p:bldP spid="3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711200" y="104212"/>
            <a:ext cx="6801224" cy="372603"/>
          </a:xfrm>
          <a:noFill/>
        </p:spPr>
        <p:txBody>
          <a:bodyPr anchor="ctr"/>
          <a:lstStyle/>
          <a:p>
            <a:r>
              <a:rPr lang="zh-CN" altLang="en-US" dirty="0" smtClean="0">
                <a:ea typeface="宋体" panose="02010600030101010101" pitchFamily="2" charset="-122"/>
              </a:rPr>
              <a:t>指令系统设计风格 </a:t>
            </a:r>
            <a:r>
              <a:rPr lang="en-US" altLang="zh-CN" dirty="0" smtClean="0">
                <a:ea typeface="宋体" panose="02010600030101010101" pitchFamily="2" charset="-122"/>
              </a:rPr>
              <a:t>– </a:t>
            </a:r>
            <a:r>
              <a:rPr lang="zh-CN" altLang="en-US" dirty="0" smtClean="0">
                <a:solidFill>
                  <a:schemeClr val="accent2"/>
                </a:solidFill>
                <a:ea typeface="宋体" panose="02010600030101010101" pitchFamily="2" charset="-122"/>
              </a:rPr>
              <a:t>按指令格式的复杂度来分</a:t>
            </a:r>
          </a:p>
        </p:txBody>
      </p:sp>
      <p:sp>
        <p:nvSpPr>
          <p:cNvPr id="410627" name="Rectangle 3"/>
          <p:cNvSpPr>
            <a:spLocks noGrp="1" noChangeArrowheads="1"/>
          </p:cNvSpPr>
          <p:nvPr>
            <p:ph type="body" idx="1"/>
          </p:nvPr>
        </p:nvSpPr>
        <p:spPr>
          <a:xfrm>
            <a:off x="233363" y="1630363"/>
            <a:ext cx="8385175" cy="3511550"/>
          </a:xfrm>
          <a:noFill/>
        </p:spPr>
        <p:txBody>
          <a:bodyPr/>
          <a:lstStyle/>
          <a:p>
            <a:pPr>
              <a:lnSpc>
                <a:spcPct val="140000"/>
              </a:lnSpc>
              <a:buFont typeface="Wingdings" panose="05000000000000000000" pitchFamily="2" charset="2"/>
              <a:buNone/>
            </a:pPr>
            <a:r>
              <a:rPr lang="zh-CN" altLang="en-US" sz="1800" smtClean="0">
                <a:latin typeface="Arial" panose="020B0604020202020204" pitchFamily="34" charset="0"/>
                <a:ea typeface="黑体" panose="02010609060101010101" pitchFamily="49" charset="-122"/>
              </a:rPr>
              <a:t>早期</a:t>
            </a:r>
            <a:r>
              <a:rPr lang="en-US" altLang="en-US" sz="1800" smtClean="0">
                <a:latin typeface="Arial" panose="020B0604020202020204" pitchFamily="34" charset="0"/>
                <a:ea typeface="黑体" panose="02010609060101010101" pitchFamily="49" charset="-122"/>
              </a:rPr>
              <a:t>CISC</a:t>
            </a:r>
            <a:r>
              <a:rPr lang="zh-CN" altLang="en-US" sz="1800" smtClean="0">
                <a:latin typeface="Arial" panose="020B0604020202020204" pitchFamily="34" charset="0"/>
                <a:ea typeface="黑体" panose="02010609060101010101" pitchFamily="49" charset="-122"/>
              </a:rPr>
              <a:t>设计风格的主要特点</a:t>
            </a:r>
          </a:p>
          <a:p>
            <a:pPr>
              <a:lnSpc>
                <a:spcPct val="110000"/>
              </a:lnSpc>
              <a:spcBef>
                <a:spcPct val="10000"/>
              </a:spcBef>
              <a:buFont typeface="Monotype Sorts" pitchFamily="2" charset="2"/>
              <a:buChar char=" "/>
            </a:pPr>
            <a:r>
              <a:rPr lang="zh-CN" altLang="en-US" sz="1800" smtClean="0">
                <a:solidFill>
                  <a:srgbClr val="0033CC"/>
                </a:solidFill>
                <a:latin typeface="Arial" panose="020B0604020202020204" pitchFamily="34" charset="0"/>
                <a:ea typeface="黑体" panose="02010609060101010101" pitchFamily="49" charset="-122"/>
              </a:rPr>
              <a:t>(1) 指令系统复杂</a:t>
            </a:r>
          </a:p>
          <a:p>
            <a:pPr>
              <a:lnSpc>
                <a:spcPct val="110000"/>
              </a:lnSpc>
              <a:spcBef>
                <a:spcPct val="10000"/>
              </a:spcBef>
              <a:buFont typeface="Monotype Sorts" pitchFamily="2" charset="2"/>
              <a:buChar char=" "/>
            </a:pPr>
            <a:r>
              <a:rPr lang="zh-CN" altLang="en-US" sz="1800" smtClean="0">
                <a:solidFill>
                  <a:srgbClr val="C2228D"/>
                </a:solidFill>
                <a:latin typeface="Arial" panose="020B0604020202020204" pitchFamily="34" charset="0"/>
                <a:ea typeface="黑体" panose="02010609060101010101" pitchFamily="49" charset="-122"/>
              </a:rPr>
              <a:t>     </a:t>
            </a:r>
            <a:r>
              <a:rPr lang="zh-CN" altLang="en-US" sz="1800" smtClean="0">
                <a:solidFill>
                  <a:srgbClr val="A50021"/>
                </a:solidFill>
                <a:latin typeface="Arial" panose="020B0604020202020204" pitchFamily="34" charset="0"/>
                <a:ea typeface="黑体" panose="02010609060101010101" pitchFamily="49" charset="-122"/>
              </a:rPr>
              <a:t>变长操作码 </a:t>
            </a:r>
            <a:r>
              <a:rPr lang="en-US" altLang="zh-CN" sz="1800" smtClean="0">
                <a:solidFill>
                  <a:srgbClr val="A50021"/>
                </a:solidFill>
                <a:latin typeface="Arial" panose="020B0604020202020204" pitchFamily="34" charset="0"/>
                <a:ea typeface="黑体" panose="02010609060101010101" pitchFamily="49" charset="-122"/>
              </a:rPr>
              <a:t>/ </a:t>
            </a:r>
            <a:r>
              <a:rPr lang="zh-CN" altLang="en-US" sz="1800" smtClean="0">
                <a:solidFill>
                  <a:srgbClr val="A50021"/>
                </a:solidFill>
                <a:latin typeface="Arial" panose="020B0604020202020204" pitchFamily="34" charset="0"/>
                <a:ea typeface="黑体" panose="02010609060101010101" pitchFamily="49" charset="-122"/>
              </a:rPr>
              <a:t>变长指令字 </a:t>
            </a:r>
            <a:r>
              <a:rPr lang="en-US" altLang="zh-CN" sz="1800" smtClean="0">
                <a:solidFill>
                  <a:srgbClr val="A50021"/>
                </a:solidFill>
                <a:latin typeface="Arial" panose="020B0604020202020204" pitchFamily="34" charset="0"/>
                <a:ea typeface="黑体" panose="02010609060101010101" pitchFamily="49" charset="-122"/>
              </a:rPr>
              <a:t>/ </a:t>
            </a:r>
            <a:r>
              <a:rPr lang="zh-CN" altLang="en-US" sz="1800" smtClean="0">
                <a:solidFill>
                  <a:srgbClr val="A50021"/>
                </a:solidFill>
                <a:latin typeface="Arial" panose="020B0604020202020204" pitchFamily="34" charset="0"/>
                <a:ea typeface="黑体" panose="02010609060101010101" pitchFamily="49" charset="-122"/>
              </a:rPr>
              <a:t>指令多 / 寻址方式多 / 指令格式多 </a:t>
            </a:r>
          </a:p>
          <a:p>
            <a:pPr>
              <a:lnSpc>
                <a:spcPct val="110000"/>
              </a:lnSpc>
              <a:spcBef>
                <a:spcPct val="10000"/>
              </a:spcBef>
              <a:buFont typeface="Monotype Sorts" pitchFamily="2" charset="2"/>
              <a:buChar char=" "/>
            </a:pPr>
            <a:r>
              <a:rPr lang="zh-CN" altLang="en-US" sz="1800" smtClean="0">
                <a:solidFill>
                  <a:srgbClr val="0033CC"/>
                </a:solidFill>
                <a:latin typeface="Arial" panose="020B0604020202020204" pitchFamily="34" charset="0"/>
                <a:ea typeface="黑体" panose="02010609060101010101" pitchFamily="49" charset="-122"/>
              </a:rPr>
              <a:t>(2) 指令周期长</a:t>
            </a:r>
          </a:p>
          <a:p>
            <a:pPr>
              <a:lnSpc>
                <a:spcPct val="110000"/>
              </a:lnSpc>
              <a:spcBef>
                <a:spcPct val="10000"/>
              </a:spcBef>
              <a:buFont typeface="Monotype Sorts" pitchFamily="2" charset="2"/>
              <a:buChar char=" "/>
            </a:pPr>
            <a:r>
              <a:rPr lang="zh-CN" altLang="en-US" sz="1800" smtClean="0">
                <a:solidFill>
                  <a:srgbClr val="C2228D"/>
                </a:solidFill>
                <a:latin typeface="Arial" panose="020B0604020202020204" pitchFamily="34" charset="0"/>
                <a:ea typeface="黑体" panose="02010609060101010101" pitchFamily="49" charset="-122"/>
              </a:rPr>
              <a:t>      </a:t>
            </a:r>
            <a:r>
              <a:rPr lang="zh-CN" altLang="en-US" sz="1800" smtClean="0">
                <a:solidFill>
                  <a:srgbClr val="A50021"/>
                </a:solidFill>
                <a:latin typeface="Arial" panose="020B0604020202020204" pitchFamily="34" charset="0"/>
                <a:ea typeface="黑体" panose="02010609060101010101" pitchFamily="49" charset="-122"/>
              </a:rPr>
              <a:t>绝大多数指令需要多个时钟周期才能完成</a:t>
            </a:r>
          </a:p>
          <a:p>
            <a:pPr>
              <a:lnSpc>
                <a:spcPct val="110000"/>
              </a:lnSpc>
              <a:spcBef>
                <a:spcPct val="10000"/>
              </a:spcBef>
              <a:buFont typeface="Monotype Sorts" pitchFamily="2" charset="2"/>
              <a:buChar char=" "/>
            </a:pPr>
            <a:r>
              <a:rPr lang="zh-CN" altLang="en-US" sz="1800" smtClean="0">
                <a:solidFill>
                  <a:srgbClr val="0033CC"/>
                </a:solidFill>
                <a:latin typeface="Arial" panose="020B0604020202020204" pitchFamily="34" charset="0"/>
                <a:ea typeface="黑体" panose="02010609060101010101" pitchFamily="49" charset="-122"/>
              </a:rPr>
              <a:t>(3) 各种指令都能访问存储器</a:t>
            </a:r>
          </a:p>
          <a:p>
            <a:pPr>
              <a:lnSpc>
                <a:spcPct val="110000"/>
              </a:lnSpc>
              <a:spcBef>
                <a:spcPct val="10000"/>
              </a:spcBef>
              <a:buFont typeface="Monotype Sorts" pitchFamily="2" charset="2"/>
              <a:buChar char=" "/>
            </a:pPr>
            <a:r>
              <a:rPr lang="zh-CN" altLang="en-US" sz="1800" smtClean="0">
                <a:solidFill>
                  <a:srgbClr val="C2228D"/>
                </a:solidFill>
                <a:latin typeface="Arial" panose="020B0604020202020204" pitchFamily="34" charset="0"/>
                <a:ea typeface="黑体" panose="02010609060101010101" pitchFamily="49" charset="-122"/>
              </a:rPr>
              <a:t>      </a:t>
            </a:r>
            <a:r>
              <a:rPr lang="zh-CN" altLang="en-US" sz="1800" smtClean="0">
                <a:solidFill>
                  <a:srgbClr val="A50021"/>
                </a:solidFill>
                <a:latin typeface="Arial" panose="020B0604020202020204" pitchFamily="34" charset="0"/>
                <a:ea typeface="黑体" panose="02010609060101010101" pitchFamily="49" charset="-122"/>
              </a:rPr>
              <a:t>除了专门的存储器读写指令外，运算指令也能访问存储器</a:t>
            </a:r>
          </a:p>
          <a:p>
            <a:pPr>
              <a:lnSpc>
                <a:spcPct val="110000"/>
              </a:lnSpc>
              <a:spcBef>
                <a:spcPct val="10000"/>
              </a:spcBef>
              <a:buFont typeface="Monotype Sorts" pitchFamily="2" charset="2"/>
              <a:buChar char=" "/>
            </a:pPr>
            <a:r>
              <a:rPr lang="zh-CN" altLang="en-US" sz="1800" smtClean="0">
                <a:solidFill>
                  <a:srgbClr val="C2228D"/>
                </a:solidFill>
                <a:latin typeface="Arial" panose="020B0604020202020204" pitchFamily="34" charset="0"/>
                <a:ea typeface="黑体" panose="02010609060101010101" pitchFamily="49" charset="-122"/>
              </a:rPr>
              <a:t> </a:t>
            </a:r>
            <a:r>
              <a:rPr lang="zh-CN" altLang="en-US" sz="1800" smtClean="0">
                <a:solidFill>
                  <a:srgbClr val="0033CC"/>
                </a:solidFill>
                <a:latin typeface="Arial" panose="020B0604020202020204" pitchFamily="34" charset="0"/>
                <a:ea typeface="黑体" panose="02010609060101010101" pitchFamily="49" charset="-122"/>
              </a:rPr>
              <a:t>(4) 采用微程序控制</a:t>
            </a:r>
          </a:p>
          <a:p>
            <a:pPr>
              <a:lnSpc>
                <a:spcPct val="110000"/>
              </a:lnSpc>
              <a:spcBef>
                <a:spcPct val="10000"/>
              </a:spcBef>
              <a:buFont typeface="Monotype Sorts" pitchFamily="2" charset="2"/>
              <a:buChar char=" "/>
            </a:pPr>
            <a:r>
              <a:rPr lang="zh-CN" altLang="en-US" sz="1800" smtClean="0">
                <a:solidFill>
                  <a:srgbClr val="0033CC"/>
                </a:solidFill>
                <a:latin typeface="Arial" panose="020B0604020202020204" pitchFamily="34" charset="0"/>
                <a:ea typeface="黑体" panose="02010609060101010101" pitchFamily="49" charset="-122"/>
              </a:rPr>
              <a:t> (5) 有专用寄存器</a:t>
            </a:r>
          </a:p>
          <a:p>
            <a:pPr>
              <a:lnSpc>
                <a:spcPct val="110000"/>
              </a:lnSpc>
              <a:spcBef>
                <a:spcPct val="10000"/>
              </a:spcBef>
              <a:buFont typeface="Monotype Sorts" pitchFamily="2" charset="2"/>
              <a:buChar char=" "/>
            </a:pPr>
            <a:r>
              <a:rPr lang="zh-CN" altLang="en-US" sz="1800" smtClean="0">
                <a:solidFill>
                  <a:srgbClr val="0033CC"/>
                </a:solidFill>
                <a:latin typeface="Arial" panose="020B0604020202020204" pitchFamily="34" charset="0"/>
                <a:ea typeface="黑体" panose="02010609060101010101" pitchFamily="49" charset="-122"/>
              </a:rPr>
              <a:t> (6) 难以进行编译优化来生成高效目标代码</a:t>
            </a:r>
          </a:p>
        </p:txBody>
      </p:sp>
      <p:sp>
        <p:nvSpPr>
          <p:cNvPr id="410628" name="Rectangle 4"/>
          <p:cNvSpPr>
            <a:spLocks noChangeArrowheads="1"/>
          </p:cNvSpPr>
          <p:nvPr/>
        </p:nvSpPr>
        <p:spPr bwMode="auto">
          <a:xfrm>
            <a:off x="962025" y="5157788"/>
            <a:ext cx="6900863"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120000"/>
              </a:lnSpc>
            </a:pPr>
            <a:r>
              <a:rPr lang="zh-CN" altLang="en-US" sz="1800" dirty="0">
                <a:solidFill>
                  <a:schemeClr val="tx1"/>
                </a:solidFill>
                <a:ea typeface="黑体" panose="02010609060101010101" pitchFamily="49" charset="-122"/>
              </a:rPr>
              <a:t>例如，</a:t>
            </a:r>
            <a:r>
              <a:rPr lang="en-US" altLang="zh-CN" sz="1800" dirty="0">
                <a:solidFill>
                  <a:schemeClr val="tx1"/>
                </a:solidFill>
                <a:ea typeface="黑体" panose="02010609060101010101" pitchFamily="49" charset="-122"/>
              </a:rPr>
              <a:t>VAX-11/780</a:t>
            </a:r>
            <a:r>
              <a:rPr lang="zh-CN" altLang="en-US" sz="1800" dirty="0">
                <a:solidFill>
                  <a:schemeClr val="tx1"/>
                </a:solidFill>
                <a:ea typeface="黑体" panose="02010609060101010101" pitchFamily="49" charset="-122"/>
              </a:rPr>
              <a:t>小型机</a:t>
            </a:r>
          </a:p>
          <a:p>
            <a:pPr lvl="1">
              <a:lnSpc>
                <a:spcPct val="120000"/>
              </a:lnSpc>
            </a:pPr>
            <a:r>
              <a:rPr lang="zh-CN" altLang="en-US" sz="1800" dirty="0">
                <a:ea typeface="黑体" panose="02010609060101010101" pitchFamily="49" charset="-122"/>
              </a:rPr>
              <a:t>16种寻址方式；9种数据格式；303条指令；</a:t>
            </a:r>
          </a:p>
          <a:p>
            <a:pPr lvl="1">
              <a:lnSpc>
                <a:spcPct val="120000"/>
              </a:lnSpc>
            </a:pPr>
            <a:r>
              <a:rPr lang="zh-CN" altLang="en-US" sz="1800" dirty="0">
                <a:ea typeface="黑体" panose="02010609060101010101" pitchFamily="49" charset="-122"/>
              </a:rPr>
              <a:t>一条指令包括1～2个字节的操作码</a:t>
            </a:r>
            <a:r>
              <a:rPr lang="zh-CN" altLang="en-US" sz="1800" dirty="0" smtClean="0">
                <a:ea typeface="黑体" panose="02010609060101010101" pitchFamily="49" charset="-122"/>
              </a:rPr>
              <a:t>和后续</a:t>
            </a:r>
            <a:r>
              <a:rPr lang="en-US" altLang="zh-CN" sz="1800" dirty="0">
                <a:ea typeface="黑体" panose="02010609060101010101" pitchFamily="49" charset="-122"/>
              </a:rPr>
              <a:t>N</a:t>
            </a:r>
            <a:r>
              <a:rPr lang="zh-CN" altLang="en-US" sz="1800" dirty="0">
                <a:ea typeface="黑体" panose="02010609060101010101" pitchFamily="49" charset="-122"/>
              </a:rPr>
              <a:t>个操作数说明符。一个说明符的长度达1 ～10个字节。</a:t>
            </a:r>
            <a:endParaRPr lang="zh-CN" altLang="en-US" sz="1800" b="0" dirty="0">
              <a:solidFill>
                <a:schemeClr val="tx1"/>
              </a:solidFill>
              <a:ea typeface="黑体" panose="02010609060101010101" pitchFamily="49" charset="-122"/>
            </a:endParaRPr>
          </a:p>
        </p:txBody>
      </p:sp>
      <p:sp>
        <p:nvSpPr>
          <p:cNvPr id="39941" name="Rectangle 6"/>
          <p:cNvSpPr>
            <a:spLocks noChangeArrowheads="1"/>
          </p:cNvSpPr>
          <p:nvPr/>
        </p:nvSpPr>
        <p:spPr bwMode="auto">
          <a:xfrm>
            <a:off x="304800" y="614363"/>
            <a:ext cx="7813675" cy="101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25000"/>
              </a:spcBef>
            </a:pPr>
            <a:r>
              <a:rPr lang="zh-CN" altLang="en-US" sz="1800">
                <a:solidFill>
                  <a:schemeClr val="tx1"/>
                </a:solidFill>
                <a:ea typeface="黑体" panose="02010609060101010101" pitchFamily="49" charset="-122"/>
              </a:rPr>
              <a:t>按指令格式的复杂度来分，有两种类型计算机：</a:t>
            </a:r>
          </a:p>
          <a:p>
            <a:pPr lvl="1">
              <a:spcBef>
                <a:spcPct val="25000"/>
              </a:spcBef>
            </a:pPr>
            <a:r>
              <a:rPr lang="zh-CN" altLang="en-US" sz="1800">
                <a:ea typeface="黑体" panose="02010609060101010101" pitchFamily="49" charset="-122"/>
              </a:rPr>
              <a:t>复杂指令集计算机</a:t>
            </a:r>
            <a:r>
              <a:rPr lang="en-US" altLang="zh-CN" sz="1800">
                <a:ea typeface="黑体" panose="02010609060101010101" pitchFamily="49" charset="-122"/>
              </a:rPr>
              <a:t>CISC (Complex Instruction Set Computer)</a:t>
            </a:r>
          </a:p>
          <a:p>
            <a:pPr lvl="1">
              <a:spcBef>
                <a:spcPct val="25000"/>
              </a:spcBef>
            </a:pPr>
            <a:r>
              <a:rPr lang="zh-CN" altLang="en-US" sz="1800">
                <a:ea typeface="黑体" panose="02010609060101010101" pitchFamily="49" charset="-122"/>
              </a:rPr>
              <a:t>精简指令集计算机</a:t>
            </a:r>
            <a:r>
              <a:rPr lang="en-US" altLang="zh-CN" sz="1800">
                <a:ea typeface="黑体" panose="02010609060101010101" pitchFamily="49" charset="-122"/>
              </a:rPr>
              <a:t>RISC (Reduce</a:t>
            </a:r>
            <a:r>
              <a:rPr lang="zh-CN" altLang="en-US" sz="1800">
                <a:ea typeface="黑体" panose="02010609060101010101" pitchFamily="49" charset="-122"/>
              </a:rPr>
              <a:t> </a:t>
            </a:r>
            <a:r>
              <a:rPr lang="en-US" altLang="zh-CN" sz="1800">
                <a:ea typeface="黑体" panose="02010609060101010101" pitchFamily="49" charset="-122"/>
              </a:rPr>
              <a:t>Instruction Set Computer)</a:t>
            </a:r>
            <a:endParaRPr lang="zh-CN" altLang="en-US" sz="1800">
              <a:ea typeface="黑体" panose="02010609060101010101" pitchFamily="49" charset="-122"/>
            </a:endParaRPr>
          </a:p>
        </p:txBody>
      </p:sp>
      <p:sp>
        <p:nvSpPr>
          <p:cNvPr id="2" name="灯片编号占位符 1"/>
          <p:cNvSpPr>
            <a:spLocks noGrp="1"/>
          </p:cNvSpPr>
          <p:nvPr>
            <p:ph type="sldNum" sz="quarter" idx="4"/>
          </p:nvPr>
        </p:nvSpPr>
        <p:spPr/>
        <p:txBody>
          <a:bodyPr/>
          <a:lstStyle/>
          <a:p>
            <a:fld id="{395DEAD1-49DF-46A7-BC72-EE85A9CC6BAA}" type="slidenum">
              <a:rPr lang="zh-CN" altLang="en-US" smtClean="0"/>
              <a:pPr/>
              <a:t>28</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9941">
                                            <p:txEl>
                                              <p:pRg st="0" end="0"/>
                                            </p:txEl>
                                          </p:spTgt>
                                        </p:tgtEl>
                                        <p:attrNameLst>
                                          <p:attrName>style.visibility</p:attrName>
                                        </p:attrNameLst>
                                      </p:cBhvr>
                                      <p:to>
                                        <p:strVal val="visible"/>
                                      </p:to>
                                    </p:set>
                                    <p:animEffect transition="in" filter="wipe(down)">
                                      <p:cBhvr>
                                        <p:cTn id="7" dur="500"/>
                                        <p:tgtEl>
                                          <p:spTgt spid="3994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39941">
                                            <p:txEl>
                                              <p:pRg st="1" end="1"/>
                                            </p:txEl>
                                          </p:spTgt>
                                        </p:tgtEl>
                                        <p:attrNameLst>
                                          <p:attrName>style.visibility</p:attrName>
                                        </p:attrNameLst>
                                      </p:cBhvr>
                                      <p:to>
                                        <p:strVal val="visible"/>
                                      </p:to>
                                    </p:set>
                                    <p:animEffect transition="in" filter="wipe(down)">
                                      <p:cBhvr>
                                        <p:cTn id="12" dur="500"/>
                                        <p:tgtEl>
                                          <p:spTgt spid="3994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39941">
                                            <p:txEl>
                                              <p:pRg st="2" end="2"/>
                                            </p:txEl>
                                          </p:spTgt>
                                        </p:tgtEl>
                                        <p:attrNameLst>
                                          <p:attrName>style.visibility</p:attrName>
                                        </p:attrNameLst>
                                      </p:cBhvr>
                                      <p:to>
                                        <p:strVal val="visible"/>
                                      </p:to>
                                    </p:set>
                                    <p:animEffect transition="in" filter="wipe(down)">
                                      <p:cBhvr>
                                        <p:cTn id="17" dur="500"/>
                                        <p:tgtEl>
                                          <p:spTgt spid="3994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410627">
                                            <p:txEl>
                                              <p:pRg st="0" end="0"/>
                                            </p:txEl>
                                          </p:spTgt>
                                        </p:tgtEl>
                                        <p:attrNameLst>
                                          <p:attrName>style.visibility</p:attrName>
                                        </p:attrNameLst>
                                      </p:cBhvr>
                                      <p:to>
                                        <p:strVal val="visible"/>
                                      </p:to>
                                    </p:set>
                                    <p:animEffect transition="in" filter="wipe(down)">
                                      <p:cBhvr>
                                        <p:cTn id="22" dur="500"/>
                                        <p:tgtEl>
                                          <p:spTgt spid="410627">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10627">
                                            <p:txEl>
                                              <p:pRg st="1" end="1"/>
                                            </p:txEl>
                                          </p:spTgt>
                                        </p:tgtEl>
                                        <p:attrNameLst>
                                          <p:attrName>style.visibility</p:attrName>
                                        </p:attrNameLst>
                                      </p:cBhvr>
                                      <p:to>
                                        <p:strVal val="visible"/>
                                      </p:to>
                                    </p:set>
                                    <p:animEffect transition="in" filter="blinds(horizontal)">
                                      <p:cBhvr>
                                        <p:cTn id="27" dur="500"/>
                                        <p:tgtEl>
                                          <p:spTgt spid="410627">
                                            <p:txEl>
                                              <p:pRg st="1" end="1"/>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410627">
                                            <p:txEl>
                                              <p:pRg st="2" end="2"/>
                                            </p:txEl>
                                          </p:spTgt>
                                        </p:tgtEl>
                                        <p:attrNameLst>
                                          <p:attrName>style.visibility</p:attrName>
                                        </p:attrNameLst>
                                      </p:cBhvr>
                                      <p:to>
                                        <p:strVal val="visible"/>
                                      </p:to>
                                    </p:set>
                                    <p:animEffect transition="in" filter="blinds(horizontal)">
                                      <p:cBhvr>
                                        <p:cTn id="30" dur="500"/>
                                        <p:tgtEl>
                                          <p:spTgt spid="410627">
                                            <p:txEl>
                                              <p:pRg st="2" end="2"/>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410627">
                                            <p:txEl>
                                              <p:pRg st="3" end="3"/>
                                            </p:txEl>
                                          </p:spTgt>
                                        </p:tgtEl>
                                        <p:attrNameLst>
                                          <p:attrName>style.visibility</p:attrName>
                                        </p:attrNameLst>
                                      </p:cBhvr>
                                      <p:to>
                                        <p:strVal val="visible"/>
                                      </p:to>
                                    </p:set>
                                    <p:animEffect transition="in" filter="blinds(horizontal)">
                                      <p:cBhvr>
                                        <p:cTn id="35" dur="500"/>
                                        <p:tgtEl>
                                          <p:spTgt spid="410627">
                                            <p:txEl>
                                              <p:pRg st="3" end="3"/>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410627">
                                            <p:txEl>
                                              <p:pRg st="4" end="4"/>
                                            </p:txEl>
                                          </p:spTgt>
                                        </p:tgtEl>
                                        <p:attrNameLst>
                                          <p:attrName>style.visibility</p:attrName>
                                        </p:attrNameLst>
                                      </p:cBhvr>
                                      <p:to>
                                        <p:strVal val="visible"/>
                                      </p:to>
                                    </p:set>
                                    <p:animEffect transition="in" filter="blinds(horizontal)">
                                      <p:cBhvr>
                                        <p:cTn id="38" dur="500"/>
                                        <p:tgtEl>
                                          <p:spTgt spid="410627">
                                            <p:txEl>
                                              <p:pRg st="4" end="4"/>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nodeType="clickEffect">
                                  <p:stCondLst>
                                    <p:cond delay="0"/>
                                  </p:stCondLst>
                                  <p:childTnLst>
                                    <p:set>
                                      <p:cBhvr>
                                        <p:cTn id="42" dur="1" fill="hold">
                                          <p:stCondLst>
                                            <p:cond delay="0"/>
                                          </p:stCondLst>
                                        </p:cTn>
                                        <p:tgtEl>
                                          <p:spTgt spid="410627">
                                            <p:txEl>
                                              <p:pRg st="5" end="5"/>
                                            </p:txEl>
                                          </p:spTgt>
                                        </p:tgtEl>
                                        <p:attrNameLst>
                                          <p:attrName>style.visibility</p:attrName>
                                        </p:attrNameLst>
                                      </p:cBhvr>
                                      <p:to>
                                        <p:strVal val="visible"/>
                                      </p:to>
                                    </p:set>
                                    <p:animEffect transition="in" filter="blinds(horizontal)">
                                      <p:cBhvr>
                                        <p:cTn id="43" dur="500"/>
                                        <p:tgtEl>
                                          <p:spTgt spid="410627">
                                            <p:txEl>
                                              <p:pRg st="5" end="5"/>
                                            </p:txEl>
                                          </p:spTgt>
                                        </p:tgtEl>
                                      </p:cBhvr>
                                    </p:animEffect>
                                  </p:childTnLst>
                                </p:cTn>
                              </p:par>
                              <p:par>
                                <p:cTn id="44" presetID="3" presetClass="entr" presetSubtype="10" fill="hold" nodeType="withEffect">
                                  <p:stCondLst>
                                    <p:cond delay="0"/>
                                  </p:stCondLst>
                                  <p:childTnLst>
                                    <p:set>
                                      <p:cBhvr>
                                        <p:cTn id="45" dur="1" fill="hold">
                                          <p:stCondLst>
                                            <p:cond delay="0"/>
                                          </p:stCondLst>
                                        </p:cTn>
                                        <p:tgtEl>
                                          <p:spTgt spid="410627">
                                            <p:txEl>
                                              <p:pRg st="6" end="6"/>
                                            </p:txEl>
                                          </p:spTgt>
                                        </p:tgtEl>
                                        <p:attrNameLst>
                                          <p:attrName>style.visibility</p:attrName>
                                        </p:attrNameLst>
                                      </p:cBhvr>
                                      <p:to>
                                        <p:strVal val="visible"/>
                                      </p:to>
                                    </p:set>
                                    <p:animEffect transition="in" filter="blinds(horizontal)">
                                      <p:cBhvr>
                                        <p:cTn id="46" dur="500"/>
                                        <p:tgtEl>
                                          <p:spTgt spid="410627">
                                            <p:txEl>
                                              <p:pRg st="6" end="6"/>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nodeType="clickEffect">
                                  <p:stCondLst>
                                    <p:cond delay="0"/>
                                  </p:stCondLst>
                                  <p:childTnLst>
                                    <p:set>
                                      <p:cBhvr>
                                        <p:cTn id="50" dur="1" fill="hold">
                                          <p:stCondLst>
                                            <p:cond delay="0"/>
                                          </p:stCondLst>
                                        </p:cTn>
                                        <p:tgtEl>
                                          <p:spTgt spid="410627">
                                            <p:txEl>
                                              <p:pRg st="7" end="7"/>
                                            </p:txEl>
                                          </p:spTgt>
                                        </p:tgtEl>
                                        <p:attrNameLst>
                                          <p:attrName>style.visibility</p:attrName>
                                        </p:attrNameLst>
                                      </p:cBhvr>
                                      <p:to>
                                        <p:strVal val="visible"/>
                                      </p:to>
                                    </p:set>
                                    <p:animEffect transition="in" filter="blinds(horizontal)">
                                      <p:cBhvr>
                                        <p:cTn id="51" dur="500"/>
                                        <p:tgtEl>
                                          <p:spTgt spid="410627">
                                            <p:txEl>
                                              <p:pRg st="7" end="7"/>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3" presetClass="entr" presetSubtype="10" fill="hold" nodeType="clickEffect">
                                  <p:stCondLst>
                                    <p:cond delay="0"/>
                                  </p:stCondLst>
                                  <p:childTnLst>
                                    <p:set>
                                      <p:cBhvr>
                                        <p:cTn id="55" dur="1" fill="hold">
                                          <p:stCondLst>
                                            <p:cond delay="0"/>
                                          </p:stCondLst>
                                        </p:cTn>
                                        <p:tgtEl>
                                          <p:spTgt spid="410627">
                                            <p:txEl>
                                              <p:pRg st="8" end="8"/>
                                            </p:txEl>
                                          </p:spTgt>
                                        </p:tgtEl>
                                        <p:attrNameLst>
                                          <p:attrName>style.visibility</p:attrName>
                                        </p:attrNameLst>
                                      </p:cBhvr>
                                      <p:to>
                                        <p:strVal val="visible"/>
                                      </p:to>
                                    </p:set>
                                    <p:animEffect transition="in" filter="blinds(horizontal)">
                                      <p:cBhvr>
                                        <p:cTn id="56" dur="500"/>
                                        <p:tgtEl>
                                          <p:spTgt spid="410627">
                                            <p:txEl>
                                              <p:pRg st="8" end="8"/>
                                            </p:txEl>
                                          </p:spTgt>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3" presetClass="entr" presetSubtype="10" fill="hold" nodeType="clickEffect">
                                  <p:stCondLst>
                                    <p:cond delay="0"/>
                                  </p:stCondLst>
                                  <p:childTnLst>
                                    <p:set>
                                      <p:cBhvr>
                                        <p:cTn id="60" dur="1" fill="hold">
                                          <p:stCondLst>
                                            <p:cond delay="0"/>
                                          </p:stCondLst>
                                        </p:cTn>
                                        <p:tgtEl>
                                          <p:spTgt spid="410627">
                                            <p:txEl>
                                              <p:pRg st="9" end="9"/>
                                            </p:txEl>
                                          </p:spTgt>
                                        </p:tgtEl>
                                        <p:attrNameLst>
                                          <p:attrName>style.visibility</p:attrName>
                                        </p:attrNameLst>
                                      </p:cBhvr>
                                      <p:to>
                                        <p:strVal val="visible"/>
                                      </p:to>
                                    </p:set>
                                    <p:animEffect transition="in" filter="blinds(horizontal)">
                                      <p:cBhvr>
                                        <p:cTn id="61" dur="500"/>
                                        <p:tgtEl>
                                          <p:spTgt spid="410627">
                                            <p:txEl>
                                              <p:pRg st="9" end="9"/>
                                            </p:txEl>
                                          </p:spTgt>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410628"/>
                                        </p:tgtEl>
                                        <p:attrNameLst>
                                          <p:attrName>style.visibility</p:attrName>
                                        </p:attrNameLst>
                                      </p:cBhvr>
                                      <p:to>
                                        <p:strVal val="visible"/>
                                      </p:to>
                                    </p:set>
                                    <p:animEffect transition="in" filter="blinds(horizontal)">
                                      <p:cBhvr>
                                        <p:cTn id="66" dur="500"/>
                                        <p:tgtEl>
                                          <p:spTgt spid="4106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62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711200" y="114300"/>
            <a:ext cx="3306763" cy="368300"/>
          </a:xfrm>
        </p:spPr>
        <p:txBody>
          <a:bodyPr/>
          <a:lstStyle/>
          <a:p>
            <a:r>
              <a:rPr lang="zh-CN" altLang="en-US" smtClean="0">
                <a:ea typeface="宋体" panose="02010600030101010101" pitchFamily="2" charset="-122"/>
              </a:rPr>
              <a:t>复杂指令集计算机</a:t>
            </a:r>
            <a:r>
              <a:rPr lang="en-US" altLang="zh-CN" smtClean="0">
                <a:ea typeface="宋体" panose="02010600030101010101" pitchFamily="2" charset="-122"/>
              </a:rPr>
              <a:t>CISC</a:t>
            </a:r>
          </a:p>
        </p:txBody>
      </p:sp>
      <p:sp>
        <p:nvSpPr>
          <p:cNvPr id="411651" name="Rectangle 3"/>
          <p:cNvSpPr>
            <a:spLocks noGrp="1" noChangeArrowheads="1"/>
          </p:cNvSpPr>
          <p:nvPr>
            <p:ph type="body" idx="1"/>
          </p:nvPr>
        </p:nvSpPr>
        <p:spPr>
          <a:xfrm>
            <a:off x="519113" y="3133725"/>
            <a:ext cx="8153400" cy="3443288"/>
          </a:xfrm>
        </p:spPr>
        <p:txBody>
          <a:bodyPr/>
          <a:lstStyle/>
          <a:p>
            <a:pPr>
              <a:lnSpc>
                <a:spcPct val="140000"/>
              </a:lnSpc>
            </a:pPr>
            <a:r>
              <a:rPr lang="zh-CN" altLang="en-US" dirty="0" smtClean="0">
                <a:latin typeface="Arial" panose="020B0604020202020204" pitchFamily="34" charset="0"/>
                <a:ea typeface="黑体" panose="02010609060101010101" pitchFamily="49" charset="-122"/>
              </a:rPr>
              <a:t>通过对</a:t>
            </a:r>
            <a:r>
              <a:rPr lang="en-US" altLang="zh-CN" dirty="0" smtClean="0">
                <a:latin typeface="Arial" panose="020B0604020202020204" pitchFamily="34" charset="0"/>
                <a:ea typeface="黑体" panose="02010609060101010101" pitchFamily="49" charset="-122"/>
              </a:rPr>
              <a:t>CISC</a:t>
            </a:r>
            <a:r>
              <a:rPr lang="zh-CN" altLang="en-US" dirty="0" smtClean="0">
                <a:latin typeface="Arial" panose="020B0604020202020204" pitchFamily="34" charset="0"/>
                <a:ea typeface="黑体" panose="02010609060101010101" pitchFamily="49" charset="-122"/>
              </a:rPr>
              <a:t>进行分析测试，发现一个普遍</a:t>
            </a:r>
            <a:r>
              <a:rPr lang="zh-CN" altLang="en-US" dirty="0" smtClean="0">
                <a:latin typeface="Arial" panose="020B0604020202020204" pitchFamily="34" charset="0"/>
                <a:ea typeface="黑体" panose="02010609060101010101" pitchFamily="49" charset="-122"/>
                <a:hlinkClick r:id="" action="ppaction://hlinkshowjump?jump=nextslide"/>
              </a:rPr>
              <a:t>现象 </a:t>
            </a:r>
            <a:r>
              <a:rPr lang="zh-CN" altLang="en-US" dirty="0" smtClean="0">
                <a:latin typeface="Arial" panose="020B0604020202020204" pitchFamily="34" charset="0"/>
                <a:ea typeface="黑体" panose="02010609060101010101" pitchFamily="49" charset="-122"/>
              </a:rPr>
              <a:t>：</a:t>
            </a:r>
          </a:p>
          <a:p>
            <a:pPr lvl="1">
              <a:lnSpc>
                <a:spcPct val="140000"/>
              </a:lnSpc>
            </a:pPr>
            <a:r>
              <a:rPr lang="zh-CN" altLang="en-US" sz="2000" dirty="0" smtClean="0">
                <a:latin typeface="Arial" panose="020B0604020202020204" pitchFamily="34" charset="0"/>
                <a:ea typeface="黑体" panose="02010609060101010101" pitchFamily="49" charset="-122"/>
              </a:rPr>
              <a:t>在程序中各种指令出现的频率悬殊很大，最常使用的是一些简单指令，这些指令占程序的80%，但只占指令系统的20%。而且在微程序控制的计算机中，占指令总数20%的复杂指令占用了控制存储器容量的80%。</a:t>
            </a:r>
          </a:p>
          <a:p>
            <a:pPr>
              <a:lnSpc>
                <a:spcPct val="140000"/>
              </a:lnSpc>
            </a:pPr>
            <a:r>
              <a:rPr lang="zh-CN" altLang="en-US" dirty="0" smtClean="0">
                <a:latin typeface="Arial" panose="020B0604020202020204" pitchFamily="34" charset="0"/>
                <a:ea typeface="黑体" panose="02010609060101010101" pitchFamily="49" charset="-122"/>
              </a:rPr>
              <a:t>1982年美国加州伯克利大学的</a:t>
            </a:r>
            <a:r>
              <a:rPr lang="en-US" altLang="zh-CN" dirty="0" err="1" smtClean="0">
                <a:solidFill>
                  <a:srgbClr val="C2228D"/>
                </a:solidFill>
                <a:latin typeface="Arial" panose="020B0604020202020204" pitchFamily="34" charset="0"/>
                <a:ea typeface="黑体" panose="02010609060101010101" pitchFamily="49" charset="-122"/>
              </a:rPr>
              <a:t>RISCⅠ</a:t>
            </a:r>
            <a:r>
              <a:rPr lang="en-US" altLang="zh-CN" dirty="0" smtClean="0">
                <a:latin typeface="Arial" panose="020B0604020202020204" pitchFamily="34" charset="0"/>
                <a:ea typeface="黑体" panose="02010609060101010101" pitchFamily="49" charset="-122"/>
              </a:rPr>
              <a:t>，</a:t>
            </a:r>
            <a:r>
              <a:rPr lang="zh-CN" altLang="en-US" dirty="0" smtClean="0">
                <a:latin typeface="Arial" panose="020B0604020202020204" pitchFamily="34" charset="0"/>
                <a:ea typeface="黑体" panose="02010609060101010101" pitchFamily="49" charset="-122"/>
              </a:rPr>
              <a:t>斯坦福大学的</a:t>
            </a:r>
            <a:r>
              <a:rPr lang="en-US" altLang="zh-CN" dirty="0" smtClean="0">
                <a:solidFill>
                  <a:srgbClr val="C2228D"/>
                </a:solidFill>
                <a:latin typeface="Arial" panose="020B0604020202020204" pitchFamily="34" charset="0"/>
                <a:ea typeface="黑体" panose="02010609060101010101" pitchFamily="49" charset="-122"/>
              </a:rPr>
              <a:t>MIPS</a:t>
            </a:r>
            <a:r>
              <a:rPr lang="en-US" altLang="zh-CN" dirty="0" smtClean="0">
                <a:latin typeface="Arial" panose="020B0604020202020204" pitchFamily="34" charset="0"/>
                <a:ea typeface="黑体" panose="02010609060101010101" pitchFamily="49" charset="-122"/>
              </a:rPr>
              <a:t>，IBM</a:t>
            </a:r>
            <a:r>
              <a:rPr lang="zh-CN" altLang="en-US" dirty="0" smtClean="0">
                <a:latin typeface="Arial" panose="020B0604020202020204" pitchFamily="34" charset="0"/>
                <a:ea typeface="黑体" panose="02010609060101010101" pitchFamily="49" charset="-122"/>
              </a:rPr>
              <a:t>公司的</a:t>
            </a:r>
            <a:r>
              <a:rPr lang="en-US" altLang="zh-CN" dirty="0" smtClean="0">
                <a:solidFill>
                  <a:srgbClr val="C2228D"/>
                </a:solidFill>
                <a:latin typeface="Arial" panose="020B0604020202020204" pitchFamily="34" charset="0"/>
                <a:ea typeface="黑体" panose="02010609060101010101" pitchFamily="49" charset="-122"/>
              </a:rPr>
              <a:t>IBM801</a:t>
            </a:r>
            <a:r>
              <a:rPr lang="zh-CN" altLang="en-US" dirty="0" smtClean="0">
                <a:latin typeface="Arial" panose="020B0604020202020204" pitchFamily="34" charset="0"/>
                <a:ea typeface="黑体" panose="02010609060101010101" pitchFamily="49" charset="-122"/>
              </a:rPr>
              <a:t>相继宣告完成，这些机器被称为</a:t>
            </a:r>
            <a:r>
              <a:rPr lang="zh-CN" altLang="en-US" dirty="0" smtClean="0">
                <a:solidFill>
                  <a:srgbClr val="C2228D"/>
                </a:solidFill>
                <a:latin typeface="Arial" panose="020B0604020202020204" pitchFamily="34" charset="0"/>
                <a:ea typeface="黑体" panose="02010609060101010101" pitchFamily="49" charset="-122"/>
              </a:rPr>
              <a:t>第一代</a:t>
            </a:r>
            <a:r>
              <a:rPr lang="en-US" altLang="zh-CN" dirty="0" smtClean="0">
                <a:solidFill>
                  <a:srgbClr val="C2228D"/>
                </a:solidFill>
                <a:latin typeface="Arial" panose="020B0604020202020204" pitchFamily="34" charset="0"/>
                <a:ea typeface="黑体" panose="02010609060101010101" pitchFamily="49" charset="-122"/>
              </a:rPr>
              <a:t>RISC</a:t>
            </a:r>
            <a:r>
              <a:rPr lang="zh-CN" altLang="en-US" dirty="0" smtClean="0">
                <a:solidFill>
                  <a:srgbClr val="C2228D"/>
                </a:solidFill>
                <a:latin typeface="Arial" panose="020B0604020202020204" pitchFamily="34" charset="0"/>
                <a:ea typeface="黑体" panose="02010609060101010101" pitchFamily="49" charset="-122"/>
              </a:rPr>
              <a:t>机</a:t>
            </a:r>
            <a:r>
              <a:rPr lang="zh-CN" altLang="en-US" dirty="0" smtClean="0">
                <a:latin typeface="Arial" panose="020B0604020202020204" pitchFamily="34" charset="0"/>
                <a:ea typeface="黑体" panose="02010609060101010101" pitchFamily="49" charset="-122"/>
              </a:rPr>
              <a:t>。</a:t>
            </a:r>
          </a:p>
        </p:txBody>
      </p:sp>
      <p:sp>
        <p:nvSpPr>
          <p:cNvPr id="411652" name="Rectangle 4"/>
          <p:cNvSpPr>
            <a:spLocks noChangeArrowheads="1"/>
          </p:cNvSpPr>
          <p:nvPr/>
        </p:nvSpPr>
        <p:spPr bwMode="auto">
          <a:xfrm>
            <a:off x="536575" y="661988"/>
            <a:ext cx="8434388" cy="274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90000"/>
              </a:lnSpc>
              <a:spcBef>
                <a:spcPct val="30000"/>
              </a:spcBef>
              <a:buSzPct val="75000"/>
              <a:buFont typeface="Wingdings" panose="05000000000000000000" pitchFamily="2" charset="2"/>
              <a:buChar char="u"/>
            </a:pPr>
            <a:r>
              <a:rPr lang="en-US" altLang="zh-CN" sz="2000" dirty="0">
                <a:solidFill>
                  <a:schemeClr val="tx1"/>
                </a:solidFill>
                <a:ea typeface="黑体" panose="02010609060101010101" pitchFamily="49" charset="-122"/>
              </a:rPr>
              <a:t>CISC</a:t>
            </a:r>
            <a:r>
              <a:rPr lang="zh-CN" altLang="en-US" sz="2000" dirty="0">
                <a:solidFill>
                  <a:schemeClr val="tx1"/>
                </a:solidFill>
                <a:ea typeface="黑体" panose="02010609060101010101" pitchFamily="49" charset="-122"/>
              </a:rPr>
              <a:t>的缺陷</a:t>
            </a:r>
          </a:p>
          <a:p>
            <a:pPr lvl="1">
              <a:lnSpc>
                <a:spcPct val="130000"/>
              </a:lnSpc>
              <a:spcBef>
                <a:spcPct val="30000"/>
              </a:spcBef>
              <a:buSzPct val="100000"/>
              <a:buFontTx/>
              <a:buChar char="–"/>
            </a:pPr>
            <a:r>
              <a:rPr lang="zh-CN" altLang="en-US" sz="2000" dirty="0" smtClean="0">
                <a:solidFill>
                  <a:srgbClr val="0000FF"/>
                </a:solidFill>
                <a:ea typeface="黑体" panose="02010609060101010101" pitchFamily="49" charset="-122"/>
              </a:rPr>
              <a:t>越来越庞大</a:t>
            </a:r>
            <a:r>
              <a:rPr lang="zh-CN" altLang="en-US" sz="2000" dirty="0">
                <a:solidFill>
                  <a:srgbClr val="0000FF"/>
                </a:solidFill>
                <a:ea typeface="黑体" panose="02010609060101010101" pitchFamily="49" charset="-122"/>
              </a:rPr>
              <a:t>的指令系统不但使计算机的</a:t>
            </a:r>
            <a:r>
              <a:rPr lang="zh-CN" altLang="en-US" sz="2000" dirty="0">
                <a:solidFill>
                  <a:srgbClr val="C2228D"/>
                </a:solidFill>
                <a:ea typeface="黑体" panose="02010609060101010101" pitchFamily="49" charset="-122"/>
              </a:rPr>
              <a:t>研制周期变长</a:t>
            </a:r>
            <a:r>
              <a:rPr lang="zh-CN" altLang="en-US" sz="2000" dirty="0">
                <a:solidFill>
                  <a:srgbClr val="0000FF"/>
                </a:solidFill>
                <a:ea typeface="黑体" panose="02010609060101010101" pitchFamily="49" charset="-122"/>
              </a:rPr>
              <a:t>，而且</a:t>
            </a:r>
            <a:r>
              <a:rPr lang="zh-CN" altLang="en-US" sz="2000" dirty="0">
                <a:solidFill>
                  <a:srgbClr val="C2228D"/>
                </a:solidFill>
                <a:ea typeface="黑体" panose="02010609060101010101" pitchFamily="49" charset="-122"/>
              </a:rPr>
              <a:t>难以保证设计的正确性，难以调试和维护，</a:t>
            </a:r>
            <a:r>
              <a:rPr lang="zh-CN" altLang="en-US" sz="2000" dirty="0">
                <a:solidFill>
                  <a:srgbClr val="0000FF"/>
                </a:solidFill>
                <a:ea typeface="黑体" panose="02010609060101010101" pitchFamily="49" charset="-122"/>
              </a:rPr>
              <a:t>并且因指令操作复杂而</a:t>
            </a:r>
            <a:r>
              <a:rPr lang="zh-CN" altLang="en-US" sz="2000" dirty="0">
                <a:solidFill>
                  <a:srgbClr val="C2228D"/>
                </a:solidFill>
                <a:ea typeface="黑体" panose="02010609060101010101" pitchFamily="49" charset="-122"/>
              </a:rPr>
              <a:t>增加机器周期</a:t>
            </a:r>
            <a:r>
              <a:rPr lang="zh-CN" altLang="en-US" sz="2000" dirty="0">
                <a:solidFill>
                  <a:srgbClr val="0000FF"/>
                </a:solidFill>
                <a:ea typeface="黑体" panose="02010609060101010101" pitchFamily="49" charset="-122"/>
              </a:rPr>
              <a:t>，从而</a:t>
            </a:r>
            <a:r>
              <a:rPr lang="zh-CN" altLang="en-US" sz="2000" dirty="0">
                <a:solidFill>
                  <a:srgbClr val="C2228D"/>
                </a:solidFill>
                <a:ea typeface="黑体" panose="02010609060101010101" pitchFamily="49" charset="-122"/>
              </a:rPr>
              <a:t>降低了系统性能。</a:t>
            </a:r>
          </a:p>
          <a:p>
            <a:pPr>
              <a:lnSpc>
                <a:spcPct val="140000"/>
              </a:lnSpc>
              <a:spcBef>
                <a:spcPct val="30000"/>
              </a:spcBef>
              <a:buSzPct val="75000"/>
              <a:buFont typeface="Wingdings" panose="05000000000000000000" pitchFamily="2" charset="2"/>
              <a:buChar char="u"/>
            </a:pPr>
            <a:r>
              <a:rPr lang="zh-CN" altLang="en-US" sz="2000" dirty="0">
                <a:solidFill>
                  <a:schemeClr val="tx1"/>
                </a:solidFill>
                <a:ea typeface="黑体" panose="02010609060101010101" pitchFamily="49" charset="-122"/>
              </a:rPr>
              <a:t>1975年</a:t>
            </a:r>
            <a:r>
              <a:rPr lang="en-US" altLang="zh-CN" sz="2000" dirty="0">
                <a:solidFill>
                  <a:schemeClr val="tx1"/>
                </a:solidFill>
                <a:ea typeface="黑体" panose="02010609060101010101" pitchFamily="49" charset="-122"/>
              </a:rPr>
              <a:t>IBM</a:t>
            </a:r>
            <a:r>
              <a:rPr lang="zh-CN" altLang="en-US" sz="2000" dirty="0">
                <a:solidFill>
                  <a:schemeClr val="tx1"/>
                </a:solidFill>
                <a:ea typeface="黑体" panose="02010609060101010101" pitchFamily="49" charset="-122"/>
              </a:rPr>
              <a:t>公司开始研究</a:t>
            </a:r>
            <a:r>
              <a:rPr lang="zh-CN" altLang="en-US" sz="2000" dirty="0">
                <a:solidFill>
                  <a:srgbClr val="C2228D"/>
                </a:solidFill>
                <a:ea typeface="黑体" panose="02010609060101010101" pitchFamily="49" charset="-122"/>
              </a:rPr>
              <a:t>指令系统的合理性问题</a:t>
            </a:r>
            <a:r>
              <a:rPr lang="zh-CN" altLang="en-US" sz="2000" dirty="0">
                <a:solidFill>
                  <a:schemeClr val="tx1"/>
                </a:solidFill>
                <a:ea typeface="黑体" panose="02010609060101010101" pitchFamily="49" charset="-122"/>
              </a:rPr>
              <a:t>，</a:t>
            </a:r>
            <a:r>
              <a:rPr lang="en-US" altLang="zh-CN" sz="2000" dirty="0">
                <a:solidFill>
                  <a:schemeClr val="tx1"/>
                </a:solidFill>
                <a:ea typeface="黑体" panose="02010609060101010101" pitchFamily="49" charset="-122"/>
              </a:rPr>
              <a:t>John </a:t>
            </a:r>
            <a:r>
              <a:rPr lang="en-US" altLang="zh-CN" sz="2000" dirty="0" err="1" smtClean="0">
                <a:solidFill>
                  <a:schemeClr val="tx1"/>
                </a:solidFill>
                <a:ea typeface="黑体" panose="02010609060101010101" pitchFamily="49" charset="-122"/>
              </a:rPr>
              <a:t>Cocke</a:t>
            </a:r>
            <a:r>
              <a:rPr lang="zh-CN" altLang="en-US" sz="2000" dirty="0" smtClean="0">
                <a:solidFill>
                  <a:schemeClr val="tx1"/>
                </a:solidFill>
                <a:ea typeface="黑体" panose="02010609060101010101" pitchFamily="49" charset="-122"/>
              </a:rPr>
              <a:t>等人提出精简指令集计算机 </a:t>
            </a:r>
            <a:r>
              <a:rPr lang="en-US" altLang="zh-CN" sz="2000" dirty="0">
                <a:ea typeface="黑体" panose="02010609060101010101" pitchFamily="49" charset="-122"/>
              </a:rPr>
              <a:t>RISC ( Reduce Instruction Set Computer )</a:t>
            </a:r>
            <a:r>
              <a:rPr lang="zh-CN" altLang="en-US" sz="2000" dirty="0">
                <a:solidFill>
                  <a:schemeClr val="tx1"/>
                </a:solidFill>
                <a:ea typeface="黑体" panose="02010609060101010101" pitchFamily="49" charset="-122"/>
              </a:rPr>
              <a:t>。</a:t>
            </a:r>
          </a:p>
        </p:txBody>
      </p:sp>
      <p:sp>
        <p:nvSpPr>
          <p:cNvPr id="5" name="Text Box 6"/>
          <p:cNvSpPr txBox="1">
            <a:spLocks noChangeArrowheads="1"/>
          </p:cNvSpPr>
          <p:nvPr/>
        </p:nvSpPr>
        <p:spPr bwMode="auto">
          <a:xfrm>
            <a:off x="8059738" y="6253163"/>
            <a:ext cx="895350"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1800">
                <a:hlinkClick r:id="rId2" action="ppaction://hlinksldjump"/>
              </a:rPr>
              <a:t>SKIP</a:t>
            </a:r>
            <a:endParaRPr lang="en-US" altLang="zh-CN" sz="1800"/>
          </a:p>
        </p:txBody>
      </p:sp>
      <p:sp>
        <p:nvSpPr>
          <p:cNvPr id="2" name="灯片编号占位符 1"/>
          <p:cNvSpPr>
            <a:spLocks noGrp="1"/>
          </p:cNvSpPr>
          <p:nvPr>
            <p:ph type="sldNum" sz="quarter" idx="4"/>
          </p:nvPr>
        </p:nvSpPr>
        <p:spPr/>
        <p:txBody>
          <a:bodyPr/>
          <a:lstStyle/>
          <a:p>
            <a:fld id="{395DEAD1-49DF-46A7-BC72-EE85A9CC6BAA}" type="slidenum">
              <a:rPr lang="zh-CN" altLang="en-US" smtClean="0"/>
              <a:pPr/>
              <a:t>29</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11652">
                                            <p:txEl>
                                              <p:pRg st="1" end="1"/>
                                            </p:txEl>
                                          </p:spTgt>
                                        </p:tgtEl>
                                        <p:attrNameLst>
                                          <p:attrName>style.visibility</p:attrName>
                                        </p:attrNameLst>
                                      </p:cBhvr>
                                      <p:to>
                                        <p:strVal val="visible"/>
                                      </p:to>
                                    </p:set>
                                    <p:animEffect transition="in" filter="blinds(horizontal)">
                                      <p:cBhvr>
                                        <p:cTn id="7" dur="500"/>
                                        <p:tgtEl>
                                          <p:spTgt spid="411652">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11652">
                                            <p:txEl>
                                              <p:pRg st="2" end="2"/>
                                            </p:txEl>
                                          </p:spTgt>
                                        </p:tgtEl>
                                        <p:attrNameLst>
                                          <p:attrName>style.visibility</p:attrName>
                                        </p:attrNameLst>
                                      </p:cBhvr>
                                      <p:to>
                                        <p:strVal val="visible"/>
                                      </p:to>
                                    </p:set>
                                    <p:animEffect transition="in" filter="blinds(horizontal)">
                                      <p:cBhvr>
                                        <p:cTn id="12" dur="500"/>
                                        <p:tgtEl>
                                          <p:spTgt spid="411652">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11651">
                                            <p:txEl>
                                              <p:pRg st="0" end="0"/>
                                            </p:txEl>
                                          </p:spTgt>
                                        </p:tgtEl>
                                        <p:attrNameLst>
                                          <p:attrName>style.visibility</p:attrName>
                                        </p:attrNameLst>
                                      </p:cBhvr>
                                      <p:to>
                                        <p:strVal val="visible"/>
                                      </p:to>
                                    </p:set>
                                    <p:animEffect transition="in" filter="blinds(horizontal)">
                                      <p:cBhvr>
                                        <p:cTn id="17" dur="500"/>
                                        <p:tgtEl>
                                          <p:spTgt spid="411651">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11651">
                                            <p:txEl>
                                              <p:pRg st="1" end="1"/>
                                            </p:txEl>
                                          </p:spTgt>
                                        </p:tgtEl>
                                        <p:attrNameLst>
                                          <p:attrName>style.visibility</p:attrName>
                                        </p:attrNameLst>
                                      </p:cBhvr>
                                      <p:to>
                                        <p:strVal val="visible"/>
                                      </p:to>
                                    </p:set>
                                    <p:animEffect transition="in" filter="blinds(horizontal)">
                                      <p:cBhvr>
                                        <p:cTn id="22" dur="500"/>
                                        <p:tgtEl>
                                          <p:spTgt spid="411651">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11651">
                                            <p:txEl>
                                              <p:pRg st="2" end="2"/>
                                            </p:txEl>
                                          </p:spTgt>
                                        </p:tgtEl>
                                        <p:attrNameLst>
                                          <p:attrName>style.visibility</p:attrName>
                                        </p:attrNameLst>
                                      </p:cBhvr>
                                      <p:to>
                                        <p:strVal val="visible"/>
                                      </p:to>
                                    </p:set>
                                    <p:animEffect transition="in" filter="blinds(horizontal)">
                                      <p:cBhvr>
                                        <p:cTn id="27" dur="500"/>
                                        <p:tgtEl>
                                          <p:spTgt spid="411651">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linds(horizontal)">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711200" y="114300"/>
            <a:ext cx="3359150" cy="368300"/>
          </a:xfrm>
          <a:noFill/>
        </p:spPr>
        <p:txBody>
          <a:bodyPr wrap="none"/>
          <a:lstStyle/>
          <a:p>
            <a:r>
              <a:rPr lang="en-US" altLang="zh-CN" dirty="0" smtClean="0">
                <a:ea typeface="宋体" panose="02010600030101010101" pitchFamily="2" charset="-122"/>
              </a:rPr>
              <a:t>Instruction Set Design</a:t>
            </a:r>
          </a:p>
        </p:txBody>
      </p:sp>
      <p:grpSp>
        <p:nvGrpSpPr>
          <p:cNvPr id="5123" name="Group 3"/>
          <p:cNvGrpSpPr>
            <a:grpSpLocks/>
          </p:cNvGrpSpPr>
          <p:nvPr/>
        </p:nvGrpSpPr>
        <p:grpSpPr bwMode="auto">
          <a:xfrm>
            <a:off x="1293813" y="2443163"/>
            <a:ext cx="6483350" cy="2141537"/>
            <a:chOff x="488" y="532"/>
            <a:chExt cx="4500" cy="2268"/>
          </a:xfrm>
        </p:grpSpPr>
        <p:sp>
          <p:nvSpPr>
            <p:cNvPr id="5126" name="Rectangle 4" descr="Horizontal brick"/>
            <p:cNvSpPr>
              <a:spLocks noChangeArrowheads="1"/>
            </p:cNvSpPr>
            <p:nvPr/>
          </p:nvSpPr>
          <p:spPr bwMode="auto">
            <a:xfrm>
              <a:off x="772" y="1396"/>
              <a:ext cx="4216" cy="280"/>
            </a:xfrm>
            <a:prstGeom prst="rect">
              <a:avLst/>
            </a:prstGeom>
            <a:pattFill prst="horzBrick">
              <a:fgClr>
                <a:schemeClr val="accent1"/>
              </a:fgClr>
              <a:bgClr>
                <a:schemeClr val="bg1"/>
              </a:bgClr>
            </a:pattFill>
            <a:ln w="12700">
              <a:solidFill>
                <a:schemeClr val="tx1"/>
              </a:solidFill>
              <a:miter lim="800000"/>
              <a:headEnd/>
              <a:tailEnd/>
            </a:ln>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127" name="Oval 5"/>
            <p:cNvSpPr>
              <a:spLocks noChangeArrowheads="1"/>
            </p:cNvSpPr>
            <p:nvPr/>
          </p:nvSpPr>
          <p:spPr bwMode="auto">
            <a:xfrm>
              <a:off x="2308" y="532"/>
              <a:ext cx="232" cy="184"/>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128" name="Line 6"/>
            <p:cNvSpPr>
              <a:spLocks noChangeShapeType="1"/>
            </p:cNvSpPr>
            <p:nvPr/>
          </p:nvSpPr>
          <p:spPr bwMode="auto">
            <a:xfrm flipH="1">
              <a:off x="2396" y="724"/>
              <a:ext cx="56" cy="37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9" name="Line 7"/>
            <p:cNvSpPr>
              <a:spLocks noChangeShapeType="1"/>
            </p:cNvSpPr>
            <p:nvPr/>
          </p:nvSpPr>
          <p:spPr bwMode="auto">
            <a:xfrm>
              <a:off x="2404" y="1104"/>
              <a:ext cx="13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30" name="Line 8"/>
            <p:cNvSpPr>
              <a:spLocks noChangeShapeType="1"/>
            </p:cNvSpPr>
            <p:nvPr/>
          </p:nvSpPr>
          <p:spPr bwMode="auto">
            <a:xfrm>
              <a:off x="2544" y="1108"/>
              <a:ext cx="0" cy="18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31" name="Line 9"/>
            <p:cNvSpPr>
              <a:spLocks noChangeShapeType="1"/>
            </p:cNvSpPr>
            <p:nvPr/>
          </p:nvSpPr>
          <p:spPr bwMode="auto">
            <a:xfrm>
              <a:off x="2548" y="1296"/>
              <a:ext cx="4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32" name="Line 10"/>
            <p:cNvSpPr>
              <a:spLocks noChangeShapeType="1"/>
            </p:cNvSpPr>
            <p:nvPr/>
          </p:nvSpPr>
          <p:spPr bwMode="auto">
            <a:xfrm flipH="1">
              <a:off x="2300" y="1108"/>
              <a:ext cx="104" cy="23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33" name="Line 11"/>
            <p:cNvSpPr>
              <a:spLocks noChangeShapeType="1"/>
            </p:cNvSpPr>
            <p:nvPr/>
          </p:nvSpPr>
          <p:spPr bwMode="auto">
            <a:xfrm flipH="1">
              <a:off x="2156" y="1348"/>
              <a:ext cx="152" cy="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34" name="Line 12"/>
            <p:cNvSpPr>
              <a:spLocks noChangeShapeType="1"/>
            </p:cNvSpPr>
            <p:nvPr/>
          </p:nvSpPr>
          <p:spPr bwMode="auto">
            <a:xfrm>
              <a:off x="2452" y="868"/>
              <a:ext cx="136" cy="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35" name="Line 13"/>
            <p:cNvSpPr>
              <a:spLocks noChangeShapeType="1"/>
            </p:cNvSpPr>
            <p:nvPr/>
          </p:nvSpPr>
          <p:spPr bwMode="auto">
            <a:xfrm flipV="1">
              <a:off x="2596" y="860"/>
              <a:ext cx="88" cy="1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36" name="Line 14"/>
            <p:cNvSpPr>
              <a:spLocks noChangeShapeType="1"/>
            </p:cNvSpPr>
            <p:nvPr/>
          </p:nvSpPr>
          <p:spPr bwMode="auto">
            <a:xfrm>
              <a:off x="2404" y="816"/>
              <a:ext cx="13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37" name="Line 15"/>
            <p:cNvSpPr>
              <a:spLocks noChangeShapeType="1"/>
            </p:cNvSpPr>
            <p:nvPr/>
          </p:nvSpPr>
          <p:spPr bwMode="auto">
            <a:xfrm flipV="1">
              <a:off x="2548" y="716"/>
              <a:ext cx="88" cy="1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38" name="Oval 16"/>
            <p:cNvSpPr>
              <a:spLocks noChangeArrowheads="1"/>
            </p:cNvSpPr>
            <p:nvPr/>
          </p:nvSpPr>
          <p:spPr bwMode="auto">
            <a:xfrm>
              <a:off x="3172" y="580"/>
              <a:ext cx="232" cy="184"/>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139" name="Line 17"/>
            <p:cNvSpPr>
              <a:spLocks noChangeShapeType="1"/>
            </p:cNvSpPr>
            <p:nvPr/>
          </p:nvSpPr>
          <p:spPr bwMode="auto">
            <a:xfrm>
              <a:off x="3316" y="772"/>
              <a:ext cx="40" cy="42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40" name="Line 18"/>
            <p:cNvSpPr>
              <a:spLocks noChangeShapeType="1"/>
            </p:cNvSpPr>
            <p:nvPr/>
          </p:nvSpPr>
          <p:spPr bwMode="auto">
            <a:xfrm flipH="1">
              <a:off x="3164" y="1156"/>
              <a:ext cx="200" cy="1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41" name="Line 19"/>
            <p:cNvSpPr>
              <a:spLocks noChangeShapeType="1"/>
            </p:cNvSpPr>
            <p:nvPr/>
          </p:nvSpPr>
          <p:spPr bwMode="auto">
            <a:xfrm>
              <a:off x="3172" y="1300"/>
              <a:ext cx="88" cy="18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42" name="Line 20"/>
            <p:cNvSpPr>
              <a:spLocks noChangeShapeType="1"/>
            </p:cNvSpPr>
            <p:nvPr/>
          </p:nvSpPr>
          <p:spPr bwMode="auto">
            <a:xfrm>
              <a:off x="3364" y="1156"/>
              <a:ext cx="184" cy="1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43" name="Line 21"/>
            <p:cNvSpPr>
              <a:spLocks noChangeShapeType="1"/>
            </p:cNvSpPr>
            <p:nvPr/>
          </p:nvSpPr>
          <p:spPr bwMode="auto">
            <a:xfrm flipV="1">
              <a:off x="3556" y="1196"/>
              <a:ext cx="136" cy="1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44" name="Line 22"/>
            <p:cNvSpPr>
              <a:spLocks noChangeShapeType="1"/>
            </p:cNvSpPr>
            <p:nvPr/>
          </p:nvSpPr>
          <p:spPr bwMode="auto">
            <a:xfrm>
              <a:off x="3700" y="1204"/>
              <a:ext cx="40" cy="4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45" name="Line 23"/>
            <p:cNvSpPr>
              <a:spLocks noChangeShapeType="1"/>
            </p:cNvSpPr>
            <p:nvPr/>
          </p:nvSpPr>
          <p:spPr bwMode="auto">
            <a:xfrm flipH="1">
              <a:off x="3212" y="916"/>
              <a:ext cx="104" cy="1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46" name="Line 24"/>
            <p:cNvSpPr>
              <a:spLocks noChangeShapeType="1"/>
            </p:cNvSpPr>
            <p:nvPr/>
          </p:nvSpPr>
          <p:spPr bwMode="auto">
            <a:xfrm flipH="1" flipV="1">
              <a:off x="3068" y="1004"/>
              <a:ext cx="152" cy="5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47" name="Line 25"/>
            <p:cNvSpPr>
              <a:spLocks noChangeShapeType="1"/>
            </p:cNvSpPr>
            <p:nvPr/>
          </p:nvSpPr>
          <p:spPr bwMode="auto">
            <a:xfrm flipH="1">
              <a:off x="3116" y="864"/>
              <a:ext cx="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48" name="Line 26"/>
            <p:cNvSpPr>
              <a:spLocks noChangeShapeType="1"/>
            </p:cNvSpPr>
            <p:nvPr/>
          </p:nvSpPr>
          <p:spPr bwMode="auto">
            <a:xfrm flipH="1" flipV="1">
              <a:off x="2972" y="764"/>
              <a:ext cx="152" cy="1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49" name="Line 27"/>
            <p:cNvSpPr>
              <a:spLocks noChangeShapeType="1"/>
            </p:cNvSpPr>
            <p:nvPr/>
          </p:nvSpPr>
          <p:spPr bwMode="auto">
            <a:xfrm flipV="1">
              <a:off x="3220" y="668"/>
              <a:ext cx="40" cy="5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50" name="Line 28"/>
            <p:cNvSpPr>
              <a:spLocks noChangeShapeType="1"/>
            </p:cNvSpPr>
            <p:nvPr/>
          </p:nvSpPr>
          <p:spPr bwMode="auto">
            <a:xfrm flipH="1" flipV="1">
              <a:off x="2396" y="620"/>
              <a:ext cx="104" cy="1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51" name="Oval 29"/>
            <p:cNvSpPr>
              <a:spLocks noChangeArrowheads="1"/>
            </p:cNvSpPr>
            <p:nvPr/>
          </p:nvSpPr>
          <p:spPr bwMode="auto">
            <a:xfrm>
              <a:off x="2608" y="1744"/>
              <a:ext cx="400" cy="304"/>
            </a:xfrm>
            <a:prstGeom prst="ellipse">
              <a:avLst/>
            </a:prstGeom>
            <a:noFill/>
            <a:ln w="508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152" name="Line 30"/>
            <p:cNvSpPr>
              <a:spLocks noChangeShapeType="1"/>
            </p:cNvSpPr>
            <p:nvPr/>
          </p:nvSpPr>
          <p:spPr bwMode="auto">
            <a:xfrm flipV="1">
              <a:off x="2752" y="1904"/>
              <a:ext cx="16" cy="8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53" name="Line 31"/>
            <p:cNvSpPr>
              <a:spLocks noChangeShapeType="1"/>
            </p:cNvSpPr>
            <p:nvPr/>
          </p:nvSpPr>
          <p:spPr bwMode="auto">
            <a:xfrm>
              <a:off x="2800" y="1920"/>
              <a:ext cx="16"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54" name="Line 32"/>
            <p:cNvSpPr>
              <a:spLocks noChangeShapeType="1"/>
            </p:cNvSpPr>
            <p:nvPr/>
          </p:nvSpPr>
          <p:spPr bwMode="auto">
            <a:xfrm>
              <a:off x="2848" y="1936"/>
              <a:ext cx="16" cy="16"/>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55" name="Line 33"/>
            <p:cNvSpPr>
              <a:spLocks noChangeShapeType="1"/>
            </p:cNvSpPr>
            <p:nvPr/>
          </p:nvSpPr>
          <p:spPr bwMode="auto">
            <a:xfrm>
              <a:off x="2848" y="1824"/>
              <a:ext cx="64"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56" name="Line 34"/>
            <p:cNvSpPr>
              <a:spLocks noChangeShapeType="1"/>
            </p:cNvSpPr>
            <p:nvPr/>
          </p:nvSpPr>
          <p:spPr bwMode="auto">
            <a:xfrm flipH="1">
              <a:off x="2672" y="1824"/>
              <a:ext cx="80"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57" name="Line 35"/>
            <p:cNvSpPr>
              <a:spLocks noChangeShapeType="1"/>
            </p:cNvSpPr>
            <p:nvPr/>
          </p:nvSpPr>
          <p:spPr bwMode="auto">
            <a:xfrm flipV="1">
              <a:off x="2400" y="2720"/>
              <a:ext cx="0" cy="8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58" name="Line 36"/>
            <p:cNvSpPr>
              <a:spLocks noChangeShapeType="1"/>
            </p:cNvSpPr>
            <p:nvPr/>
          </p:nvSpPr>
          <p:spPr bwMode="auto">
            <a:xfrm>
              <a:off x="2832" y="2080"/>
              <a:ext cx="0" cy="352"/>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59" name="Line 37"/>
            <p:cNvSpPr>
              <a:spLocks noChangeShapeType="1"/>
            </p:cNvSpPr>
            <p:nvPr/>
          </p:nvSpPr>
          <p:spPr bwMode="auto">
            <a:xfrm>
              <a:off x="2848" y="2448"/>
              <a:ext cx="208"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60" name="Line 38"/>
            <p:cNvSpPr>
              <a:spLocks noChangeShapeType="1"/>
            </p:cNvSpPr>
            <p:nvPr/>
          </p:nvSpPr>
          <p:spPr bwMode="auto">
            <a:xfrm>
              <a:off x="3088" y="2464"/>
              <a:ext cx="64" cy="256"/>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61" name="Line 39"/>
            <p:cNvSpPr>
              <a:spLocks noChangeShapeType="1"/>
            </p:cNvSpPr>
            <p:nvPr/>
          </p:nvSpPr>
          <p:spPr bwMode="auto">
            <a:xfrm flipV="1">
              <a:off x="3184" y="2672"/>
              <a:ext cx="16" cy="8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62" name="Line 40"/>
            <p:cNvSpPr>
              <a:spLocks noChangeShapeType="1"/>
            </p:cNvSpPr>
            <p:nvPr/>
          </p:nvSpPr>
          <p:spPr bwMode="auto">
            <a:xfrm flipH="1">
              <a:off x="2576" y="2464"/>
              <a:ext cx="272" cy="16"/>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63" name="Line 41"/>
            <p:cNvSpPr>
              <a:spLocks noChangeShapeType="1"/>
            </p:cNvSpPr>
            <p:nvPr/>
          </p:nvSpPr>
          <p:spPr bwMode="auto">
            <a:xfrm flipH="1">
              <a:off x="2480" y="2512"/>
              <a:ext cx="128" cy="256"/>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64" name="Line 42"/>
            <p:cNvSpPr>
              <a:spLocks noChangeShapeType="1"/>
            </p:cNvSpPr>
            <p:nvPr/>
          </p:nvSpPr>
          <p:spPr bwMode="auto">
            <a:xfrm flipH="1">
              <a:off x="2384" y="2784"/>
              <a:ext cx="128"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65" name="Line 43"/>
            <p:cNvSpPr>
              <a:spLocks noChangeShapeType="1"/>
            </p:cNvSpPr>
            <p:nvPr/>
          </p:nvSpPr>
          <p:spPr bwMode="auto">
            <a:xfrm>
              <a:off x="2848" y="2080"/>
              <a:ext cx="304" cy="16"/>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66" name="Line 44"/>
            <p:cNvSpPr>
              <a:spLocks noChangeShapeType="1"/>
            </p:cNvSpPr>
            <p:nvPr/>
          </p:nvSpPr>
          <p:spPr bwMode="auto">
            <a:xfrm flipV="1">
              <a:off x="3184" y="1664"/>
              <a:ext cx="208" cy="464"/>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67" name="Line 45"/>
            <p:cNvSpPr>
              <a:spLocks noChangeShapeType="1"/>
            </p:cNvSpPr>
            <p:nvPr/>
          </p:nvSpPr>
          <p:spPr bwMode="auto">
            <a:xfrm>
              <a:off x="3424" y="1680"/>
              <a:ext cx="112"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68" name="Line 46"/>
            <p:cNvSpPr>
              <a:spLocks noChangeShapeType="1"/>
            </p:cNvSpPr>
            <p:nvPr/>
          </p:nvSpPr>
          <p:spPr bwMode="auto">
            <a:xfrm flipH="1">
              <a:off x="2528" y="2128"/>
              <a:ext cx="320" cy="16"/>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69" name="Line 47"/>
            <p:cNvSpPr>
              <a:spLocks noChangeShapeType="1"/>
            </p:cNvSpPr>
            <p:nvPr/>
          </p:nvSpPr>
          <p:spPr bwMode="auto">
            <a:xfrm flipH="1" flipV="1">
              <a:off x="2192" y="1664"/>
              <a:ext cx="368" cy="512"/>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70" name="Line 48"/>
            <p:cNvSpPr>
              <a:spLocks noChangeShapeType="1"/>
            </p:cNvSpPr>
            <p:nvPr/>
          </p:nvSpPr>
          <p:spPr bwMode="auto">
            <a:xfrm flipH="1">
              <a:off x="2048" y="1680"/>
              <a:ext cx="176"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useBgFill="1">
          <p:nvSpPr>
            <p:cNvPr id="5171" name="Rectangle 49"/>
            <p:cNvSpPr>
              <a:spLocks noChangeArrowheads="1"/>
            </p:cNvSpPr>
            <p:nvPr/>
          </p:nvSpPr>
          <p:spPr bwMode="auto">
            <a:xfrm>
              <a:off x="2264" y="1448"/>
              <a:ext cx="1252" cy="321"/>
            </a:xfrm>
            <a:prstGeom prst="rect">
              <a:avLst/>
            </a:prstGeom>
            <a:ln>
              <a:noFill/>
            </a:ln>
            <a:extLs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92000"/>
                </a:lnSpc>
              </a:pPr>
              <a:r>
                <a:rPr lang="en-US" altLang="zh-CN" sz="1800">
                  <a:solidFill>
                    <a:schemeClr val="tx1"/>
                  </a:solidFill>
                </a:rPr>
                <a:t>instruction set</a:t>
              </a:r>
            </a:p>
          </p:txBody>
        </p:sp>
        <p:sp>
          <p:nvSpPr>
            <p:cNvPr id="5172" name="Rectangle 50"/>
            <p:cNvSpPr>
              <a:spLocks noChangeArrowheads="1"/>
            </p:cNvSpPr>
            <p:nvPr/>
          </p:nvSpPr>
          <p:spPr bwMode="auto">
            <a:xfrm>
              <a:off x="488" y="878"/>
              <a:ext cx="740"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software</a:t>
              </a:r>
            </a:p>
          </p:txBody>
        </p:sp>
        <p:sp>
          <p:nvSpPr>
            <p:cNvPr id="5173" name="Rectangle 51"/>
            <p:cNvSpPr>
              <a:spLocks noChangeArrowheads="1"/>
            </p:cNvSpPr>
            <p:nvPr/>
          </p:nvSpPr>
          <p:spPr bwMode="auto">
            <a:xfrm>
              <a:off x="488" y="2080"/>
              <a:ext cx="793"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hardware</a:t>
              </a:r>
            </a:p>
          </p:txBody>
        </p:sp>
      </p:grpSp>
      <p:sp>
        <p:nvSpPr>
          <p:cNvPr id="345140" name="Text Box 52"/>
          <p:cNvSpPr txBox="1">
            <a:spLocks noChangeArrowheads="1"/>
          </p:cNvSpPr>
          <p:nvPr/>
        </p:nvSpPr>
        <p:spPr bwMode="auto">
          <a:xfrm>
            <a:off x="731838" y="4656138"/>
            <a:ext cx="5946775" cy="187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800" b="1">
                <a:solidFill>
                  <a:schemeClr val="accent2"/>
                </a:solidFill>
                <a:latin typeface="Arial" panose="020B0604020202020204" pitchFamily="34" charset="0"/>
                <a:ea typeface="宋体" panose="02010600030101010101" pitchFamily="2" charset="-122"/>
              </a:defRPr>
            </a:lvl1pPr>
            <a:lvl2pPr>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20000"/>
              </a:spcBef>
            </a:pPr>
            <a:r>
              <a:rPr lang="zh-CN" altLang="en-US" sz="2000">
                <a:ea typeface="黑体" panose="02010609060101010101" pitchFamily="49" charset="-122"/>
              </a:rPr>
              <a:t>回顾     </a:t>
            </a:r>
            <a:r>
              <a:rPr lang="zh-CN" altLang="en-US" sz="2000">
                <a:solidFill>
                  <a:schemeClr val="tx1"/>
                </a:solidFill>
                <a:ea typeface="黑体" panose="02010609060101010101" pitchFamily="49" charset="-122"/>
              </a:rPr>
              <a:t>冯</a:t>
            </a:r>
            <a:r>
              <a:rPr lang="en-US" altLang="zh-CN" sz="2000">
                <a:solidFill>
                  <a:schemeClr val="tx1"/>
                </a:solidFill>
                <a:ea typeface="黑体" panose="02010609060101010101" pitchFamily="49" charset="-122"/>
              </a:rPr>
              <a:t>.</a:t>
            </a:r>
            <a:r>
              <a:rPr lang="zh-CN" altLang="en-US" sz="2000">
                <a:solidFill>
                  <a:schemeClr val="tx1"/>
                </a:solidFill>
                <a:ea typeface="黑体" panose="02010609060101010101" pitchFamily="49" charset="-122"/>
              </a:rPr>
              <a:t>诺依曼结构机器对指令规定：</a:t>
            </a:r>
          </a:p>
          <a:p>
            <a:pPr>
              <a:spcBef>
                <a:spcPct val="20000"/>
              </a:spcBef>
              <a:buSzPct val="80000"/>
              <a:buFont typeface="Wingdings" panose="05000000000000000000" pitchFamily="2" charset="2"/>
              <a:buChar char="u"/>
            </a:pPr>
            <a:r>
              <a:rPr lang="zh-CN" altLang="en-US" sz="2000">
                <a:solidFill>
                  <a:schemeClr val="tx1"/>
                </a:solidFill>
                <a:ea typeface="黑体" panose="02010609060101010101" pitchFamily="49" charset="-122"/>
              </a:rPr>
              <a:t> 用二进制表示，和数据一起存放在主存中</a:t>
            </a:r>
          </a:p>
          <a:p>
            <a:pPr>
              <a:spcBef>
                <a:spcPct val="20000"/>
              </a:spcBef>
              <a:buSzPct val="80000"/>
              <a:buFont typeface="Wingdings" panose="05000000000000000000" pitchFamily="2" charset="2"/>
              <a:buChar char="u"/>
            </a:pPr>
            <a:r>
              <a:rPr lang="zh-CN" altLang="en-US" sz="2000">
                <a:solidFill>
                  <a:schemeClr val="tx1"/>
                </a:solidFill>
                <a:ea typeface="黑体" panose="02010609060101010101" pitchFamily="49" charset="-122"/>
              </a:rPr>
              <a:t>  由两部分组成：操作码和操作数（或其地址码）</a:t>
            </a:r>
          </a:p>
          <a:p>
            <a:pPr lvl="1">
              <a:spcBef>
                <a:spcPct val="20000"/>
              </a:spcBef>
              <a:buFontTx/>
              <a:buChar char="•"/>
            </a:pPr>
            <a:r>
              <a:rPr lang="en-US" altLang="zh-CN" sz="2000">
                <a:solidFill>
                  <a:schemeClr val="tx1"/>
                </a:solidFill>
                <a:ea typeface="黑体" panose="02010609060101010101" pitchFamily="49" charset="-122"/>
              </a:rPr>
              <a:t> </a:t>
            </a:r>
            <a:r>
              <a:rPr lang="zh-CN" altLang="en-US" sz="2000">
                <a:solidFill>
                  <a:schemeClr val="accent1"/>
                </a:solidFill>
                <a:ea typeface="黑体" panose="02010609060101010101" pitchFamily="49" charset="-122"/>
              </a:rPr>
              <a:t>操作码</a:t>
            </a:r>
            <a:r>
              <a:rPr lang="en-US" altLang="zh-CN" sz="2000">
                <a:solidFill>
                  <a:schemeClr val="tx1"/>
                </a:solidFill>
                <a:ea typeface="黑体" panose="02010609060101010101" pitchFamily="49" charset="-122"/>
              </a:rPr>
              <a:t>:  </a:t>
            </a:r>
            <a:r>
              <a:rPr lang="zh-CN" altLang="en-US" sz="2000">
                <a:solidFill>
                  <a:schemeClr val="tx1"/>
                </a:solidFill>
                <a:ea typeface="黑体" panose="02010609060101010101" pitchFamily="49" charset="-122"/>
              </a:rPr>
              <a:t>定义操作的类型</a:t>
            </a:r>
            <a:endParaRPr lang="en-US" altLang="zh-CN" sz="2000">
              <a:solidFill>
                <a:schemeClr val="tx1"/>
              </a:solidFill>
              <a:ea typeface="黑体" panose="02010609060101010101" pitchFamily="49" charset="-122"/>
            </a:endParaRPr>
          </a:p>
          <a:p>
            <a:pPr lvl="1">
              <a:spcBef>
                <a:spcPct val="20000"/>
              </a:spcBef>
              <a:buFontTx/>
              <a:buChar char="•"/>
            </a:pPr>
            <a:r>
              <a:rPr lang="en-US" altLang="zh-CN" sz="2000">
                <a:solidFill>
                  <a:schemeClr val="tx1"/>
                </a:solidFill>
                <a:ea typeface="黑体" panose="02010609060101010101" pitchFamily="49" charset="-122"/>
              </a:rPr>
              <a:t> </a:t>
            </a:r>
            <a:r>
              <a:rPr lang="zh-CN" altLang="en-US" sz="2000">
                <a:solidFill>
                  <a:schemeClr val="accent1"/>
                </a:solidFill>
                <a:ea typeface="黑体" panose="02010609060101010101" pitchFamily="49" charset="-122"/>
              </a:rPr>
              <a:t>操作数</a:t>
            </a:r>
            <a:r>
              <a:rPr lang="en-US" altLang="zh-CN" sz="2000">
                <a:solidFill>
                  <a:schemeClr val="tx1"/>
                </a:solidFill>
                <a:ea typeface="黑体" panose="02010609060101010101" pitchFamily="49" charset="-122"/>
              </a:rPr>
              <a:t>:  </a:t>
            </a:r>
            <a:r>
              <a:rPr lang="zh-CN" altLang="en-US" sz="2000">
                <a:solidFill>
                  <a:schemeClr val="tx1"/>
                </a:solidFill>
                <a:ea typeface="黑体" panose="02010609060101010101" pitchFamily="49" charset="-122"/>
              </a:rPr>
              <a:t>指示操作的源和目的</a:t>
            </a:r>
            <a:endParaRPr lang="en-US" altLang="zh-CN" sz="2000">
              <a:solidFill>
                <a:schemeClr val="tx1"/>
              </a:solidFill>
              <a:ea typeface="黑体" panose="02010609060101010101" pitchFamily="49" charset="-122"/>
            </a:endParaRPr>
          </a:p>
        </p:txBody>
      </p:sp>
      <p:sp>
        <p:nvSpPr>
          <p:cNvPr id="345141" name="Rectangle 53"/>
          <p:cNvSpPr>
            <a:spLocks noGrp="1" noChangeArrowheads="1"/>
          </p:cNvSpPr>
          <p:nvPr>
            <p:ph type="body" idx="1"/>
          </p:nvPr>
        </p:nvSpPr>
        <p:spPr>
          <a:xfrm>
            <a:off x="236538" y="519113"/>
            <a:ext cx="8824912" cy="2087562"/>
          </a:xfrm>
          <a:noFill/>
        </p:spPr>
        <p:txBody>
          <a:bodyPr/>
          <a:lstStyle/>
          <a:p>
            <a:pPr marL="342900" indent="-342900">
              <a:lnSpc>
                <a:spcPct val="100000"/>
              </a:lnSpc>
              <a:buSzPct val="70000"/>
            </a:pPr>
            <a:r>
              <a:rPr lang="zh-CN" altLang="en-US" sz="2100" smtClean="0">
                <a:latin typeface="Arial" panose="020B0604020202020204" pitchFamily="34" charset="0"/>
                <a:ea typeface="黑体" panose="02010609060101010101" pitchFamily="49" charset="-122"/>
              </a:rPr>
              <a:t>指令系统处在软</a:t>
            </a:r>
            <a:r>
              <a:rPr lang="en-US" altLang="zh-CN" sz="2100" smtClean="0">
                <a:latin typeface="Arial" panose="020B0604020202020204" pitchFamily="34" charset="0"/>
                <a:ea typeface="黑体" panose="02010609060101010101" pitchFamily="49" charset="-122"/>
              </a:rPr>
              <a:t>/</a:t>
            </a:r>
            <a:r>
              <a:rPr lang="zh-CN" altLang="en-US" sz="2100" smtClean="0">
                <a:latin typeface="Arial" panose="020B0604020202020204" pitchFamily="34" charset="0"/>
                <a:ea typeface="黑体" panose="02010609060101010101" pitchFamily="49" charset="-122"/>
              </a:rPr>
              <a:t>硬件交界面，同时被硬件设计者和系统程序员看到</a:t>
            </a:r>
          </a:p>
          <a:p>
            <a:pPr marL="342900" indent="-342900">
              <a:lnSpc>
                <a:spcPct val="100000"/>
              </a:lnSpc>
              <a:buSzPct val="70000"/>
            </a:pPr>
            <a:r>
              <a:rPr lang="zh-CN" altLang="en-US" sz="2100" smtClean="0">
                <a:latin typeface="Arial" panose="020B0604020202020204" pitchFamily="34" charset="0"/>
                <a:ea typeface="黑体" panose="02010609060101010101" pitchFamily="49" charset="-122"/>
              </a:rPr>
              <a:t>硬件设计者角度：指令系统为</a:t>
            </a:r>
            <a:r>
              <a:rPr lang="en-US" altLang="en-US" sz="2100" smtClean="0">
                <a:latin typeface="Arial" panose="020B0604020202020204" pitchFamily="34" charset="0"/>
                <a:ea typeface="黑体" panose="02010609060101010101" pitchFamily="49" charset="-122"/>
              </a:rPr>
              <a:t>CPU</a:t>
            </a:r>
            <a:r>
              <a:rPr lang="zh-CN" altLang="en-US" sz="2100" smtClean="0">
                <a:latin typeface="Arial" panose="020B0604020202020204" pitchFamily="34" charset="0"/>
                <a:ea typeface="黑体" panose="02010609060101010101" pitchFamily="49" charset="-122"/>
              </a:rPr>
              <a:t>提供功能需求，要求易于硬件设计</a:t>
            </a:r>
          </a:p>
          <a:p>
            <a:pPr marL="342900" indent="-342900">
              <a:lnSpc>
                <a:spcPct val="100000"/>
              </a:lnSpc>
              <a:buSzPct val="70000"/>
            </a:pPr>
            <a:r>
              <a:rPr lang="zh-CN" altLang="en-US" sz="2100" smtClean="0">
                <a:latin typeface="Arial" panose="020B0604020202020204" pitchFamily="34" charset="0"/>
                <a:ea typeface="黑体" panose="02010609060101010101" pitchFamily="49" charset="-122"/>
              </a:rPr>
              <a:t>系统程序员角度：通过指令系统来使用硬件，要求易于编写编译器</a:t>
            </a:r>
          </a:p>
          <a:p>
            <a:pPr marL="342900" indent="-342900">
              <a:lnSpc>
                <a:spcPct val="100000"/>
              </a:lnSpc>
              <a:buSzPct val="70000"/>
            </a:pPr>
            <a:r>
              <a:rPr lang="zh-CN" altLang="en-US" sz="2100" smtClean="0">
                <a:latin typeface="Arial" panose="020B0604020202020204" pitchFamily="34" charset="0"/>
                <a:ea typeface="黑体" panose="02010609060101010101" pitchFamily="49" charset="-122"/>
              </a:rPr>
              <a:t>指令系统设计的好坏还决定了：计算机的性能和成本</a:t>
            </a:r>
          </a:p>
        </p:txBody>
      </p:sp>
      <p:sp>
        <p:nvSpPr>
          <p:cNvPr id="2" name="灯片编号占位符 1"/>
          <p:cNvSpPr>
            <a:spLocks noGrp="1"/>
          </p:cNvSpPr>
          <p:nvPr>
            <p:ph type="sldNum" sz="quarter" idx="4"/>
          </p:nvPr>
        </p:nvSpPr>
        <p:spPr/>
        <p:txBody>
          <a:bodyPr/>
          <a:lstStyle/>
          <a:p>
            <a:fld id="{395DEAD1-49DF-46A7-BC72-EE85A9CC6BAA}" type="slidenum">
              <a:rPr lang="zh-CN" altLang="en-US" smtClean="0"/>
              <a:pPr/>
              <a:t>3</a:t>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5141">
                                            <p:txEl>
                                              <p:pRg st="0" end="0"/>
                                            </p:txEl>
                                          </p:spTgt>
                                        </p:tgtEl>
                                        <p:attrNameLst>
                                          <p:attrName>style.visibility</p:attrName>
                                        </p:attrNameLst>
                                      </p:cBhvr>
                                      <p:to>
                                        <p:strVal val="visible"/>
                                      </p:to>
                                    </p:set>
                                    <p:animEffect transition="in" filter="blinds(horizontal)">
                                      <p:cBhvr>
                                        <p:cTn id="7" dur="500"/>
                                        <p:tgtEl>
                                          <p:spTgt spid="34514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45141">
                                            <p:txEl>
                                              <p:pRg st="1" end="1"/>
                                            </p:txEl>
                                          </p:spTgt>
                                        </p:tgtEl>
                                        <p:attrNameLst>
                                          <p:attrName>style.visibility</p:attrName>
                                        </p:attrNameLst>
                                      </p:cBhvr>
                                      <p:to>
                                        <p:strVal val="visible"/>
                                      </p:to>
                                    </p:set>
                                    <p:animEffect transition="in" filter="blinds(horizontal)">
                                      <p:cBhvr>
                                        <p:cTn id="12" dur="500"/>
                                        <p:tgtEl>
                                          <p:spTgt spid="34514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45141">
                                            <p:txEl>
                                              <p:pRg st="2" end="2"/>
                                            </p:txEl>
                                          </p:spTgt>
                                        </p:tgtEl>
                                        <p:attrNameLst>
                                          <p:attrName>style.visibility</p:attrName>
                                        </p:attrNameLst>
                                      </p:cBhvr>
                                      <p:to>
                                        <p:strVal val="visible"/>
                                      </p:to>
                                    </p:set>
                                    <p:animEffect transition="in" filter="blinds(horizontal)">
                                      <p:cBhvr>
                                        <p:cTn id="17" dur="500"/>
                                        <p:tgtEl>
                                          <p:spTgt spid="34514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45141">
                                            <p:txEl>
                                              <p:pRg st="3" end="3"/>
                                            </p:txEl>
                                          </p:spTgt>
                                        </p:tgtEl>
                                        <p:attrNameLst>
                                          <p:attrName>style.visibility</p:attrName>
                                        </p:attrNameLst>
                                      </p:cBhvr>
                                      <p:to>
                                        <p:strVal val="visible"/>
                                      </p:to>
                                    </p:set>
                                    <p:animEffect transition="in" filter="blinds(horizontal)">
                                      <p:cBhvr>
                                        <p:cTn id="22" dur="500"/>
                                        <p:tgtEl>
                                          <p:spTgt spid="34514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45140">
                                            <p:txEl>
                                              <p:pRg st="0" end="0"/>
                                            </p:txEl>
                                          </p:spTgt>
                                        </p:tgtEl>
                                        <p:attrNameLst>
                                          <p:attrName>style.visibility</p:attrName>
                                        </p:attrNameLst>
                                      </p:cBhvr>
                                      <p:to>
                                        <p:strVal val="visible"/>
                                      </p:to>
                                    </p:set>
                                    <p:animEffect transition="in" filter="blinds(horizontal)">
                                      <p:cBhvr>
                                        <p:cTn id="27" dur="500"/>
                                        <p:tgtEl>
                                          <p:spTgt spid="345140">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45140">
                                            <p:txEl>
                                              <p:pRg st="1" end="1"/>
                                            </p:txEl>
                                          </p:spTgt>
                                        </p:tgtEl>
                                        <p:attrNameLst>
                                          <p:attrName>style.visibility</p:attrName>
                                        </p:attrNameLst>
                                      </p:cBhvr>
                                      <p:to>
                                        <p:strVal val="visible"/>
                                      </p:to>
                                    </p:set>
                                    <p:animEffect transition="in" filter="blinds(horizontal)">
                                      <p:cBhvr>
                                        <p:cTn id="32" dur="500"/>
                                        <p:tgtEl>
                                          <p:spTgt spid="345140">
                                            <p:txEl>
                                              <p:pRg st="1" end="1"/>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345140">
                                            <p:txEl>
                                              <p:pRg st="2" end="2"/>
                                            </p:txEl>
                                          </p:spTgt>
                                        </p:tgtEl>
                                        <p:attrNameLst>
                                          <p:attrName>style.visibility</p:attrName>
                                        </p:attrNameLst>
                                      </p:cBhvr>
                                      <p:to>
                                        <p:strVal val="visible"/>
                                      </p:to>
                                    </p:set>
                                    <p:animEffect transition="in" filter="blinds(horizontal)">
                                      <p:cBhvr>
                                        <p:cTn id="37" dur="500"/>
                                        <p:tgtEl>
                                          <p:spTgt spid="345140">
                                            <p:txEl>
                                              <p:pRg st="2" end="2"/>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345140">
                                            <p:txEl>
                                              <p:pRg st="3" end="3"/>
                                            </p:txEl>
                                          </p:spTgt>
                                        </p:tgtEl>
                                        <p:attrNameLst>
                                          <p:attrName>style.visibility</p:attrName>
                                        </p:attrNameLst>
                                      </p:cBhvr>
                                      <p:to>
                                        <p:strVal val="visible"/>
                                      </p:to>
                                    </p:set>
                                    <p:animEffect transition="in" filter="blinds(horizontal)">
                                      <p:cBhvr>
                                        <p:cTn id="42" dur="500"/>
                                        <p:tgtEl>
                                          <p:spTgt spid="345140">
                                            <p:txEl>
                                              <p:pRg st="3" end="3"/>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345140">
                                            <p:txEl>
                                              <p:pRg st="4" end="4"/>
                                            </p:txEl>
                                          </p:spTgt>
                                        </p:tgtEl>
                                        <p:attrNameLst>
                                          <p:attrName>style.visibility</p:attrName>
                                        </p:attrNameLst>
                                      </p:cBhvr>
                                      <p:to>
                                        <p:strVal val="visible"/>
                                      </p:to>
                                    </p:set>
                                    <p:animEffect transition="in" filter="blinds(horizontal)">
                                      <p:cBhvr>
                                        <p:cTn id="47" dur="500"/>
                                        <p:tgtEl>
                                          <p:spTgt spid="34514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141"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711200" y="114300"/>
            <a:ext cx="3868738" cy="368300"/>
          </a:xfrm>
          <a:noFill/>
        </p:spPr>
        <p:txBody>
          <a:bodyPr wrap="none"/>
          <a:lstStyle/>
          <a:p>
            <a:r>
              <a:rPr lang="en-US" altLang="zh-CN" smtClean="0">
                <a:ea typeface="宋体" panose="02010600030101010101" pitchFamily="2" charset="-122"/>
              </a:rPr>
              <a:t>Top 10 80x86 Instructions</a:t>
            </a:r>
          </a:p>
        </p:txBody>
      </p:sp>
      <p:pic>
        <p:nvPicPr>
          <p:cNvPr id="37891" name="Picture 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4950" y="735013"/>
            <a:ext cx="8772525" cy="5145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7892" name="Text Box 4"/>
          <p:cNvSpPr txBox="1">
            <a:spLocks noChangeArrowheads="1"/>
          </p:cNvSpPr>
          <p:nvPr/>
        </p:nvSpPr>
        <p:spPr bwMode="auto">
          <a:xfrm>
            <a:off x="747713" y="6067425"/>
            <a:ext cx="615315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000">
                <a:ea typeface="黑体" panose="02010609060101010101" pitchFamily="49" charset="-122"/>
              </a:rPr>
              <a:t>( </a:t>
            </a:r>
            <a:r>
              <a:rPr lang="zh-CN" altLang="en-US" sz="2000">
                <a:ea typeface="黑体" panose="02010609060101010101" pitchFamily="49" charset="-122"/>
              </a:rPr>
              <a:t>简单指令占主要部分，使用频率高！</a:t>
            </a:r>
            <a:r>
              <a:rPr lang="en-US" altLang="zh-CN" sz="2000">
                <a:ea typeface="黑体" panose="02010609060101010101" pitchFamily="49" charset="-122"/>
              </a:rPr>
              <a:t>)</a:t>
            </a:r>
          </a:p>
        </p:txBody>
      </p:sp>
      <p:sp>
        <p:nvSpPr>
          <p:cNvPr id="37893" name="Rectangle 5"/>
          <p:cNvSpPr>
            <a:spLocks noGrp="1" noChangeArrowheads="1"/>
          </p:cNvSpPr>
          <p:nvPr>
            <p:ph type="body" idx="1"/>
          </p:nvPr>
        </p:nvSpPr>
        <p:spPr>
          <a:noFill/>
        </p:spPr>
        <p:txBody>
          <a:bodyPr/>
          <a:lstStyle/>
          <a:p>
            <a:pPr algn="just">
              <a:lnSpc>
                <a:spcPct val="86000"/>
              </a:lnSpc>
              <a:spcBef>
                <a:spcPct val="40000"/>
              </a:spcBef>
              <a:buFont typeface="Wingdings" panose="05000000000000000000" pitchFamily="2" charset="2"/>
              <a:buNone/>
            </a:pPr>
            <a:r>
              <a:rPr lang="en-US" altLang="zh-CN" sz="1600" smtClean="0"/>
              <a:t>   </a:t>
            </a:r>
          </a:p>
        </p:txBody>
      </p:sp>
      <p:sp>
        <p:nvSpPr>
          <p:cNvPr id="39942" name="Text Box 6"/>
          <p:cNvSpPr txBox="1">
            <a:spLocks noChangeArrowheads="1"/>
          </p:cNvSpPr>
          <p:nvPr/>
        </p:nvSpPr>
        <p:spPr bwMode="auto">
          <a:xfrm>
            <a:off x="7094538" y="6046788"/>
            <a:ext cx="114617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1800" dirty="0">
                <a:hlinkClick r:id="" action="ppaction://hlinkshowjump?jump=previousslide"/>
              </a:rPr>
              <a:t>BACK</a:t>
            </a:r>
            <a:endParaRPr lang="en-US" altLang="zh-CN" sz="1800" dirty="0"/>
          </a:p>
        </p:txBody>
      </p:sp>
      <p:sp>
        <p:nvSpPr>
          <p:cNvPr id="2" name="灯片编号占位符 1"/>
          <p:cNvSpPr>
            <a:spLocks noGrp="1"/>
          </p:cNvSpPr>
          <p:nvPr>
            <p:ph type="sldNum" sz="quarter" idx="4"/>
          </p:nvPr>
        </p:nvSpPr>
        <p:spPr/>
        <p:txBody>
          <a:bodyPr/>
          <a:lstStyle/>
          <a:p>
            <a:fld id="{395DEAD1-49DF-46A7-BC72-EE85A9CC6BAA}" type="slidenum">
              <a:rPr lang="zh-CN" altLang="en-US" smtClean="0"/>
              <a:pPr/>
              <a:t>30</a:t>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942"/>
                                        </p:tgtEl>
                                        <p:attrNameLst>
                                          <p:attrName>style.visibility</p:attrName>
                                        </p:attrNameLst>
                                      </p:cBhvr>
                                      <p:to>
                                        <p:strVal val="visible"/>
                                      </p:to>
                                    </p:set>
                                    <p:animEffect transition="in" filter="blinds(horizontal)">
                                      <p:cBhvr>
                                        <p:cTn id="7" dur="500"/>
                                        <p:tgtEl>
                                          <p:spTgt spid="399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711200" y="114300"/>
            <a:ext cx="4846638" cy="368300"/>
          </a:xfrm>
          <a:noFill/>
        </p:spPr>
        <p:txBody>
          <a:bodyPr anchor="ctr"/>
          <a:lstStyle/>
          <a:p>
            <a:r>
              <a:rPr lang="en-US" altLang="zh-CN" smtClean="0">
                <a:ea typeface="宋体" panose="02010600030101010101" pitchFamily="2" charset="-122"/>
              </a:rPr>
              <a:t>RISC</a:t>
            </a:r>
            <a:r>
              <a:rPr lang="zh-CN" altLang="en-US" smtClean="0">
                <a:ea typeface="宋体" panose="02010600030101010101" pitchFamily="2" charset="-122"/>
              </a:rPr>
              <a:t>设计风格的主要特点</a:t>
            </a:r>
          </a:p>
        </p:txBody>
      </p:sp>
      <p:sp>
        <p:nvSpPr>
          <p:cNvPr id="413699" name="Rectangle 3"/>
          <p:cNvSpPr>
            <a:spLocks noGrp="1" noChangeArrowheads="1"/>
          </p:cNvSpPr>
          <p:nvPr>
            <p:ph type="body" idx="1"/>
          </p:nvPr>
        </p:nvSpPr>
        <p:spPr>
          <a:xfrm>
            <a:off x="269875" y="638175"/>
            <a:ext cx="8607425" cy="4586288"/>
          </a:xfrm>
          <a:noFill/>
        </p:spPr>
        <p:txBody>
          <a:bodyPr/>
          <a:lstStyle/>
          <a:p>
            <a:pPr marL="342900" indent="-342900">
              <a:lnSpc>
                <a:spcPct val="115000"/>
              </a:lnSpc>
              <a:buFont typeface="Monotype Sorts" pitchFamily="2" charset="2"/>
              <a:buChar char=" "/>
            </a:pPr>
            <a:r>
              <a:rPr lang="zh-CN" altLang="en-US" dirty="0" smtClean="0">
                <a:solidFill>
                  <a:srgbClr val="0000FF"/>
                </a:solidFill>
                <a:latin typeface="Arial" panose="020B0604020202020204" pitchFamily="34" charset="0"/>
                <a:ea typeface="黑体" panose="02010609060101010101" pitchFamily="49" charset="-122"/>
              </a:rPr>
              <a:t>(1) 简化的指令系统</a:t>
            </a:r>
          </a:p>
          <a:p>
            <a:pPr marL="342900" indent="-342900">
              <a:lnSpc>
                <a:spcPct val="115000"/>
              </a:lnSpc>
              <a:buFont typeface="Monotype Sorts" pitchFamily="2" charset="2"/>
              <a:buChar char=" "/>
            </a:pPr>
            <a:r>
              <a:rPr lang="zh-CN" altLang="en-US" dirty="0" smtClean="0">
                <a:solidFill>
                  <a:srgbClr val="C2228D"/>
                </a:solidFill>
                <a:latin typeface="Arial" panose="020B0604020202020204" pitchFamily="34" charset="0"/>
                <a:ea typeface="黑体" panose="02010609060101010101" pitchFamily="49" charset="-122"/>
              </a:rPr>
              <a:t>     指令少 / 寻址方式少 / 指令格式少 / 指令长度一致</a:t>
            </a:r>
          </a:p>
          <a:p>
            <a:pPr marL="342900" indent="-342900">
              <a:lnSpc>
                <a:spcPct val="115000"/>
              </a:lnSpc>
              <a:buFont typeface="Monotype Sorts" pitchFamily="2" charset="2"/>
              <a:buChar char=" "/>
            </a:pPr>
            <a:r>
              <a:rPr lang="zh-CN" altLang="en-US" dirty="0" smtClean="0">
                <a:solidFill>
                  <a:srgbClr val="0000FF"/>
                </a:solidFill>
                <a:latin typeface="Arial" panose="020B0604020202020204" pitchFamily="34" charset="0"/>
                <a:ea typeface="黑体" panose="02010609060101010101" pitchFamily="49" charset="-122"/>
              </a:rPr>
              <a:t>(2) 以</a:t>
            </a:r>
            <a:r>
              <a:rPr lang="en-US" altLang="zh-CN" dirty="0" smtClean="0">
                <a:solidFill>
                  <a:srgbClr val="0000FF"/>
                </a:solidFill>
                <a:latin typeface="Arial" panose="020B0604020202020204" pitchFamily="34" charset="0"/>
                <a:ea typeface="黑体" panose="02010609060101010101" pitchFamily="49" charset="-122"/>
              </a:rPr>
              <a:t>RR</a:t>
            </a:r>
            <a:r>
              <a:rPr lang="zh-CN" altLang="en-US" dirty="0" smtClean="0">
                <a:solidFill>
                  <a:srgbClr val="0000FF"/>
                </a:solidFill>
                <a:latin typeface="Arial" panose="020B0604020202020204" pitchFamily="34" charset="0"/>
                <a:ea typeface="黑体" panose="02010609060101010101" pitchFamily="49" charset="-122"/>
              </a:rPr>
              <a:t>方式工作</a:t>
            </a:r>
          </a:p>
          <a:p>
            <a:pPr marL="342900" indent="-342900">
              <a:lnSpc>
                <a:spcPct val="115000"/>
              </a:lnSpc>
              <a:buFont typeface="Monotype Sorts" pitchFamily="2" charset="2"/>
              <a:buChar char=" "/>
            </a:pPr>
            <a:r>
              <a:rPr lang="zh-CN" altLang="en-US" dirty="0" smtClean="0">
                <a:solidFill>
                  <a:srgbClr val="C2228D"/>
                </a:solidFill>
                <a:latin typeface="Arial" panose="020B0604020202020204" pitchFamily="34" charset="0"/>
                <a:ea typeface="黑体" panose="02010609060101010101" pitchFamily="49" charset="-122"/>
              </a:rPr>
              <a:t>      除</a:t>
            </a:r>
            <a:r>
              <a:rPr lang="en-US" altLang="zh-CN" dirty="0" smtClean="0">
                <a:solidFill>
                  <a:srgbClr val="C2228D"/>
                </a:solidFill>
                <a:latin typeface="Arial" panose="020B0604020202020204" pitchFamily="34" charset="0"/>
                <a:ea typeface="黑体" panose="02010609060101010101" pitchFamily="49" charset="-122"/>
              </a:rPr>
              <a:t>Load/Store</a:t>
            </a:r>
            <a:r>
              <a:rPr lang="zh-CN" altLang="en-US" dirty="0" smtClean="0">
                <a:solidFill>
                  <a:srgbClr val="C2228D"/>
                </a:solidFill>
                <a:latin typeface="Arial" panose="020B0604020202020204" pitchFamily="34" charset="0"/>
                <a:ea typeface="黑体" panose="02010609060101010101" pitchFamily="49" charset="-122"/>
              </a:rPr>
              <a:t>指令可访问存储器外，其余指令都只访问寄存器。</a:t>
            </a:r>
          </a:p>
          <a:p>
            <a:pPr marL="342900" indent="-342900">
              <a:lnSpc>
                <a:spcPct val="115000"/>
              </a:lnSpc>
              <a:buFont typeface="Monotype Sorts" pitchFamily="2" charset="2"/>
              <a:buChar char=" "/>
            </a:pPr>
            <a:r>
              <a:rPr lang="zh-CN" altLang="en-US" dirty="0" smtClean="0">
                <a:solidFill>
                  <a:srgbClr val="0000FF"/>
                </a:solidFill>
                <a:latin typeface="Arial" panose="020B0604020202020204" pitchFamily="34" charset="0"/>
                <a:ea typeface="黑体" panose="02010609060101010101" pitchFamily="49" charset="-122"/>
              </a:rPr>
              <a:t>(3) 指令周期短</a:t>
            </a:r>
          </a:p>
          <a:p>
            <a:pPr marL="342900" indent="-342900">
              <a:lnSpc>
                <a:spcPct val="115000"/>
              </a:lnSpc>
              <a:buFont typeface="Monotype Sorts" pitchFamily="2" charset="2"/>
              <a:buChar char=" "/>
            </a:pPr>
            <a:r>
              <a:rPr lang="zh-CN" altLang="en-US" dirty="0" smtClean="0">
                <a:solidFill>
                  <a:srgbClr val="C2228D"/>
                </a:solidFill>
                <a:latin typeface="Arial" panose="020B0604020202020204" pitchFamily="34" charset="0"/>
                <a:ea typeface="黑体" panose="02010609060101010101" pitchFamily="49" charset="-122"/>
              </a:rPr>
              <a:t>      以流水线方式工作，</a:t>
            </a:r>
            <a:r>
              <a:rPr lang="zh-CN" altLang="en-US" dirty="0" smtClean="0">
                <a:latin typeface="Arial" panose="020B0604020202020204" pitchFamily="34" charset="0"/>
                <a:ea typeface="黑体" panose="02010609060101010101" pitchFamily="49" charset="-122"/>
              </a:rPr>
              <a:t> </a:t>
            </a:r>
            <a:r>
              <a:rPr lang="zh-CN" altLang="en-US" dirty="0" smtClean="0">
                <a:solidFill>
                  <a:srgbClr val="C2228D"/>
                </a:solidFill>
                <a:latin typeface="Arial" panose="020B0604020202020204" pitchFamily="34" charset="0"/>
                <a:ea typeface="黑体" panose="02010609060101010101" pitchFamily="49" charset="-122"/>
              </a:rPr>
              <a:t>因而除</a:t>
            </a:r>
            <a:r>
              <a:rPr lang="en-US" altLang="zh-CN" dirty="0" smtClean="0">
                <a:solidFill>
                  <a:srgbClr val="C2228D"/>
                </a:solidFill>
                <a:latin typeface="Arial" panose="020B0604020202020204" pitchFamily="34" charset="0"/>
                <a:ea typeface="黑体" panose="02010609060101010101" pitchFamily="49" charset="-122"/>
              </a:rPr>
              <a:t>Load/Store</a:t>
            </a:r>
            <a:r>
              <a:rPr lang="zh-CN" altLang="en-US" dirty="0" smtClean="0">
                <a:solidFill>
                  <a:srgbClr val="C2228D"/>
                </a:solidFill>
                <a:latin typeface="Arial" panose="020B0604020202020204" pitchFamily="34" charset="0"/>
                <a:ea typeface="黑体" panose="02010609060101010101" pitchFamily="49" charset="-122"/>
              </a:rPr>
              <a:t>指令外，其他简单指令都只需一个或一个不到的时钟周期就可完成。</a:t>
            </a:r>
          </a:p>
          <a:p>
            <a:pPr marL="342900" indent="-342900">
              <a:lnSpc>
                <a:spcPct val="115000"/>
              </a:lnSpc>
              <a:buFont typeface="Monotype Sorts" pitchFamily="2" charset="2"/>
              <a:buChar char=" "/>
            </a:pPr>
            <a:r>
              <a:rPr lang="zh-CN" altLang="en-US" dirty="0" smtClean="0">
                <a:solidFill>
                  <a:srgbClr val="0000FF"/>
                </a:solidFill>
                <a:latin typeface="Arial" panose="020B0604020202020204" pitchFamily="34" charset="0"/>
                <a:ea typeface="黑体" panose="02010609060101010101" pitchFamily="49" charset="-122"/>
              </a:rPr>
              <a:t> (4) 采用大量通用寄存器，以减少访存次数</a:t>
            </a:r>
          </a:p>
          <a:p>
            <a:pPr marL="342900" indent="-342900">
              <a:lnSpc>
                <a:spcPct val="115000"/>
              </a:lnSpc>
              <a:buFont typeface="Monotype Sorts" pitchFamily="2" charset="2"/>
              <a:buChar char=" "/>
            </a:pPr>
            <a:r>
              <a:rPr lang="zh-CN" altLang="en-US" dirty="0" smtClean="0">
                <a:solidFill>
                  <a:srgbClr val="0000FF"/>
                </a:solidFill>
                <a:latin typeface="Arial" panose="020B0604020202020204" pitchFamily="34" charset="0"/>
                <a:ea typeface="黑体" panose="02010609060101010101" pitchFamily="49" charset="-122"/>
              </a:rPr>
              <a:t> (5) 采用硬连线控制器控制，不用或少用微程序控制</a:t>
            </a:r>
          </a:p>
          <a:p>
            <a:pPr marL="342900" indent="-342900">
              <a:lnSpc>
                <a:spcPct val="115000"/>
              </a:lnSpc>
              <a:buFont typeface="Monotype Sorts" pitchFamily="2" charset="2"/>
              <a:buChar char=" "/>
            </a:pPr>
            <a:r>
              <a:rPr lang="zh-CN" altLang="en-US" dirty="0" smtClean="0">
                <a:solidFill>
                  <a:srgbClr val="0000FF"/>
                </a:solidFill>
                <a:latin typeface="Arial" panose="020B0604020202020204" pitchFamily="34" charset="0"/>
                <a:ea typeface="黑体" panose="02010609060101010101" pitchFamily="49" charset="-122"/>
              </a:rPr>
              <a:t> (6)  采用优化的编译系统，力求有效地支持高级语言程序</a:t>
            </a:r>
          </a:p>
        </p:txBody>
      </p:sp>
      <p:sp>
        <p:nvSpPr>
          <p:cNvPr id="413700" name="Text Box 4"/>
          <p:cNvSpPr txBox="1">
            <a:spLocks noChangeArrowheads="1"/>
          </p:cNvSpPr>
          <p:nvPr/>
        </p:nvSpPr>
        <p:spPr bwMode="auto">
          <a:xfrm>
            <a:off x="376238" y="5265738"/>
            <a:ext cx="8526462" cy="1128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000" dirty="0">
                <a:solidFill>
                  <a:schemeClr val="tx1"/>
                </a:solidFill>
                <a:ea typeface="黑体" panose="02010609060101010101" pitchFamily="49" charset="-122"/>
              </a:rPr>
              <a:t>MIPS</a:t>
            </a:r>
            <a:r>
              <a:rPr lang="zh-CN" altLang="en-US" sz="2000" dirty="0">
                <a:solidFill>
                  <a:schemeClr val="tx1"/>
                </a:solidFill>
                <a:ea typeface="黑体" panose="02010609060101010101" pitchFamily="49" charset="-122"/>
              </a:rPr>
              <a:t>是典型的</a:t>
            </a:r>
            <a:r>
              <a:rPr lang="en-US" altLang="zh-CN" sz="2000" dirty="0">
                <a:solidFill>
                  <a:schemeClr val="tx1"/>
                </a:solidFill>
                <a:ea typeface="黑体" panose="02010609060101010101" pitchFamily="49" charset="-122"/>
              </a:rPr>
              <a:t>RISC</a:t>
            </a:r>
            <a:r>
              <a:rPr lang="zh-CN" altLang="en-US" sz="2000" dirty="0">
                <a:solidFill>
                  <a:schemeClr val="tx1"/>
                </a:solidFill>
                <a:ea typeface="黑体" panose="02010609060101010101" pitchFamily="49" charset="-122"/>
              </a:rPr>
              <a:t>处理器</a:t>
            </a:r>
            <a:r>
              <a:rPr lang="zh-CN" altLang="en-US" sz="2000" dirty="0" smtClean="0">
                <a:solidFill>
                  <a:schemeClr val="tx1"/>
                </a:solidFill>
                <a:ea typeface="黑体" panose="02010609060101010101" pitchFamily="49" charset="-122"/>
              </a:rPr>
              <a:t>，</a:t>
            </a:r>
            <a:r>
              <a:rPr lang="en-US" altLang="zh-CN" sz="2000" dirty="0" smtClean="0">
                <a:solidFill>
                  <a:schemeClr val="tx1"/>
                </a:solidFill>
                <a:ea typeface="黑体" panose="02010609060101010101" pitchFamily="49" charset="-122"/>
              </a:rPr>
              <a:t>20</a:t>
            </a:r>
            <a:r>
              <a:rPr lang="zh-CN" altLang="en-US" sz="2000" dirty="0" smtClean="0">
                <a:solidFill>
                  <a:schemeClr val="tx1"/>
                </a:solidFill>
                <a:ea typeface="黑体" panose="02010609060101010101" pitchFamily="49" charset="-122"/>
              </a:rPr>
              <a:t>世纪</a:t>
            </a:r>
            <a:r>
              <a:rPr lang="en-US" altLang="zh-CN" sz="2000" dirty="0" smtClean="0">
                <a:solidFill>
                  <a:schemeClr val="tx1"/>
                </a:solidFill>
                <a:ea typeface="黑体" panose="02010609060101010101" pitchFamily="49" charset="-122"/>
              </a:rPr>
              <a:t>80</a:t>
            </a:r>
            <a:r>
              <a:rPr lang="zh-CN" altLang="en-US" sz="2000" dirty="0" smtClean="0">
                <a:solidFill>
                  <a:schemeClr val="tx1"/>
                </a:solidFill>
                <a:ea typeface="黑体" panose="02010609060101010101" pitchFamily="49" charset="-122"/>
              </a:rPr>
              <a:t>年代以来出现了大量的</a:t>
            </a:r>
            <a:r>
              <a:rPr lang="en-US" altLang="zh-CN" sz="2000" dirty="0" smtClean="0">
                <a:solidFill>
                  <a:schemeClr val="tx1"/>
                </a:solidFill>
                <a:ea typeface="黑体" panose="02010609060101010101" pitchFamily="49" charset="-122"/>
              </a:rPr>
              <a:t>RISC</a:t>
            </a:r>
            <a:r>
              <a:rPr lang="zh-CN" altLang="en-US" sz="2000" dirty="0" smtClean="0">
                <a:solidFill>
                  <a:schemeClr val="tx1"/>
                </a:solidFill>
                <a:ea typeface="黑体" panose="02010609060101010101" pitchFamily="49" charset="-122"/>
              </a:rPr>
              <a:t>体系结构计算机。</a:t>
            </a:r>
            <a:endParaRPr lang="zh-CN" altLang="en-US" sz="2000" dirty="0">
              <a:solidFill>
                <a:schemeClr val="tx1"/>
              </a:solidFill>
              <a:ea typeface="黑体" panose="02010609060101010101" pitchFamily="49" charset="-122"/>
            </a:endParaRPr>
          </a:p>
          <a:p>
            <a:pPr>
              <a:spcBef>
                <a:spcPct val="50000"/>
              </a:spcBef>
            </a:pPr>
            <a:r>
              <a:rPr lang="en-US" altLang="zh-CN" sz="2000" dirty="0">
                <a:solidFill>
                  <a:schemeClr val="tx1"/>
                </a:solidFill>
                <a:ea typeface="黑体" panose="02010609060101010101" pitchFamily="49" charset="-122"/>
              </a:rPr>
              <a:t>x86</a:t>
            </a:r>
            <a:r>
              <a:rPr lang="zh-CN" altLang="en-US" sz="2000" dirty="0">
                <a:solidFill>
                  <a:schemeClr val="tx1"/>
                </a:solidFill>
                <a:ea typeface="黑体" panose="02010609060101010101" pitchFamily="49" charset="-122"/>
              </a:rPr>
              <a:t>因为“兼容”的需要，保留了</a:t>
            </a:r>
            <a:r>
              <a:rPr lang="en-US" altLang="zh-CN" sz="2000" dirty="0">
                <a:solidFill>
                  <a:schemeClr val="tx1"/>
                </a:solidFill>
                <a:ea typeface="黑体" panose="02010609060101010101" pitchFamily="49" charset="-122"/>
              </a:rPr>
              <a:t>CISC</a:t>
            </a:r>
            <a:r>
              <a:rPr lang="zh-CN" altLang="en-US" sz="2000" dirty="0">
                <a:solidFill>
                  <a:schemeClr val="tx1"/>
                </a:solidFill>
                <a:ea typeface="黑体" panose="02010609060101010101" pitchFamily="49" charset="-122"/>
              </a:rPr>
              <a:t>的风格，同时也借鉴了</a:t>
            </a:r>
            <a:r>
              <a:rPr lang="en-US" altLang="zh-CN" sz="2000" dirty="0">
                <a:solidFill>
                  <a:schemeClr val="tx1"/>
                </a:solidFill>
                <a:ea typeface="黑体" panose="02010609060101010101" pitchFamily="49" charset="-122"/>
              </a:rPr>
              <a:t>RISC</a:t>
            </a:r>
            <a:r>
              <a:rPr lang="zh-CN" altLang="en-US" sz="2000" dirty="0">
                <a:solidFill>
                  <a:schemeClr val="tx1"/>
                </a:solidFill>
                <a:ea typeface="黑体" panose="02010609060101010101" pitchFamily="49" charset="-122"/>
              </a:rPr>
              <a:t>思想</a:t>
            </a:r>
            <a:r>
              <a:rPr lang="zh-CN" altLang="en-US" sz="2000" dirty="0">
                <a:solidFill>
                  <a:schemeClr val="tx1"/>
                </a:solidFill>
              </a:rPr>
              <a:t> </a:t>
            </a:r>
          </a:p>
        </p:txBody>
      </p:sp>
      <p:sp>
        <p:nvSpPr>
          <p:cNvPr id="2" name="灯片编号占位符 1"/>
          <p:cNvSpPr>
            <a:spLocks noGrp="1"/>
          </p:cNvSpPr>
          <p:nvPr>
            <p:ph type="sldNum" sz="quarter" idx="4"/>
          </p:nvPr>
        </p:nvSpPr>
        <p:spPr/>
        <p:txBody>
          <a:bodyPr/>
          <a:lstStyle/>
          <a:p>
            <a:fld id="{395DEAD1-49DF-46A7-BC72-EE85A9CC6BAA}" type="slidenum">
              <a:rPr lang="zh-CN" altLang="en-US" smtClean="0"/>
              <a:pPr/>
              <a:t>31</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13699">
                                            <p:txEl>
                                              <p:pRg st="0" end="0"/>
                                            </p:txEl>
                                          </p:spTgt>
                                        </p:tgtEl>
                                        <p:attrNameLst>
                                          <p:attrName>style.visibility</p:attrName>
                                        </p:attrNameLst>
                                      </p:cBhvr>
                                      <p:to>
                                        <p:strVal val="visible"/>
                                      </p:to>
                                    </p:set>
                                    <p:animEffect transition="in" filter="blinds(horizontal)">
                                      <p:cBhvr>
                                        <p:cTn id="7" dur="500"/>
                                        <p:tgtEl>
                                          <p:spTgt spid="41369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13699">
                                            <p:txEl>
                                              <p:pRg st="1" end="1"/>
                                            </p:txEl>
                                          </p:spTgt>
                                        </p:tgtEl>
                                        <p:attrNameLst>
                                          <p:attrName>style.visibility</p:attrName>
                                        </p:attrNameLst>
                                      </p:cBhvr>
                                      <p:to>
                                        <p:strVal val="visible"/>
                                      </p:to>
                                    </p:set>
                                    <p:animEffect transition="in" filter="blinds(horizontal)">
                                      <p:cBhvr>
                                        <p:cTn id="10" dur="500"/>
                                        <p:tgtEl>
                                          <p:spTgt spid="413699">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413699">
                                            <p:txEl>
                                              <p:pRg st="2" end="2"/>
                                            </p:txEl>
                                          </p:spTgt>
                                        </p:tgtEl>
                                        <p:attrNameLst>
                                          <p:attrName>style.visibility</p:attrName>
                                        </p:attrNameLst>
                                      </p:cBhvr>
                                      <p:to>
                                        <p:strVal val="visible"/>
                                      </p:to>
                                    </p:set>
                                    <p:animEffect transition="in" filter="blinds(horizontal)">
                                      <p:cBhvr>
                                        <p:cTn id="15" dur="500"/>
                                        <p:tgtEl>
                                          <p:spTgt spid="413699">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413699">
                                            <p:txEl>
                                              <p:pRg st="3" end="3"/>
                                            </p:txEl>
                                          </p:spTgt>
                                        </p:tgtEl>
                                        <p:attrNameLst>
                                          <p:attrName>style.visibility</p:attrName>
                                        </p:attrNameLst>
                                      </p:cBhvr>
                                      <p:to>
                                        <p:strVal val="visible"/>
                                      </p:to>
                                    </p:set>
                                    <p:animEffect transition="in" filter="blinds(horizontal)">
                                      <p:cBhvr>
                                        <p:cTn id="18" dur="500"/>
                                        <p:tgtEl>
                                          <p:spTgt spid="413699">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413699">
                                            <p:txEl>
                                              <p:pRg st="4" end="4"/>
                                            </p:txEl>
                                          </p:spTgt>
                                        </p:tgtEl>
                                        <p:attrNameLst>
                                          <p:attrName>style.visibility</p:attrName>
                                        </p:attrNameLst>
                                      </p:cBhvr>
                                      <p:to>
                                        <p:strVal val="visible"/>
                                      </p:to>
                                    </p:set>
                                    <p:animEffect transition="in" filter="blinds(horizontal)">
                                      <p:cBhvr>
                                        <p:cTn id="23" dur="500"/>
                                        <p:tgtEl>
                                          <p:spTgt spid="413699">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413699">
                                            <p:txEl>
                                              <p:pRg st="5" end="5"/>
                                            </p:txEl>
                                          </p:spTgt>
                                        </p:tgtEl>
                                        <p:attrNameLst>
                                          <p:attrName>style.visibility</p:attrName>
                                        </p:attrNameLst>
                                      </p:cBhvr>
                                      <p:to>
                                        <p:strVal val="visible"/>
                                      </p:to>
                                    </p:set>
                                    <p:animEffect transition="in" filter="blinds(horizontal)">
                                      <p:cBhvr>
                                        <p:cTn id="26" dur="500"/>
                                        <p:tgtEl>
                                          <p:spTgt spid="413699">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413699">
                                            <p:txEl>
                                              <p:pRg st="6" end="6"/>
                                            </p:txEl>
                                          </p:spTgt>
                                        </p:tgtEl>
                                        <p:attrNameLst>
                                          <p:attrName>style.visibility</p:attrName>
                                        </p:attrNameLst>
                                      </p:cBhvr>
                                      <p:to>
                                        <p:strVal val="visible"/>
                                      </p:to>
                                    </p:set>
                                    <p:animEffect transition="in" filter="blinds(horizontal)">
                                      <p:cBhvr>
                                        <p:cTn id="31" dur="500"/>
                                        <p:tgtEl>
                                          <p:spTgt spid="413699">
                                            <p:txEl>
                                              <p:pRg st="6" end="6"/>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nodeType="clickEffect">
                                  <p:stCondLst>
                                    <p:cond delay="0"/>
                                  </p:stCondLst>
                                  <p:childTnLst>
                                    <p:set>
                                      <p:cBhvr>
                                        <p:cTn id="35" dur="1" fill="hold">
                                          <p:stCondLst>
                                            <p:cond delay="0"/>
                                          </p:stCondLst>
                                        </p:cTn>
                                        <p:tgtEl>
                                          <p:spTgt spid="413699">
                                            <p:txEl>
                                              <p:pRg st="7" end="7"/>
                                            </p:txEl>
                                          </p:spTgt>
                                        </p:tgtEl>
                                        <p:attrNameLst>
                                          <p:attrName>style.visibility</p:attrName>
                                        </p:attrNameLst>
                                      </p:cBhvr>
                                      <p:to>
                                        <p:strVal val="visible"/>
                                      </p:to>
                                    </p:set>
                                    <p:animEffect transition="in" filter="blinds(horizontal)">
                                      <p:cBhvr>
                                        <p:cTn id="36" dur="500"/>
                                        <p:tgtEl>
                                          <p:spTgt spid="413699">
                                            <p:txEl>
                                              <p:pRg st="7" end="7"/>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nodeType="clickEffect">
                                  <p:stCondLst>
                                    <p:cond delay="0"/>
                                  </p:stCondLst>
                                  <p:childTnLst>
                                    <p:set>
                                      <p:cBhvr>
                                        <p:cTn id="40" dur="1" fill="hold">
                                          <p:stCondLst>
                                            <p:cond delay="0"/>
                                          </p:stCondLst>
                                        </p:cTn>
                                        <p:tgtEl>
                                          <p:spTgt spid="413699">
                                            <p:txEl>
                                              <p:pRg st="8" end="8"/>
                                            </p:txEl>
                                          </p:spTgt>
                                        </p:tgtEl>
                                        <p:attrNameLst>
                                          <p:attrName>style.visibility</p:attrName>
                                        </p:attrNameLst>
                                      </p:cBhvr>
                                      <p:to>
                                        <p:strVal val="visible"/>
                                      </p:to>
                                    </p:set>
                                    <p:animEffect transition="in" filter="blinds(horizontal)">
                                      <p:cBhvr>
                                        <p:cTn id="41" dur="500"/>
                                        <p:tgtEl>
                                          <p:spTgt spid="413699">
                                            <p:txEl>
                                              <p:pRg st="8" end="8"/>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nodeType="clickEffect">
                                  <p:stCondLst>
                                    <p:cond delay="0"/>
                                  </p:stCondLst>
                                  <p:childTnLst>
                                    <p:set>
                                      <p:cBhvr>
                                        <p:cTn id="45" dur="1" fill="hold">
                                          <p:stCondLst>
                                            <p:cond delay="0"/>
                                          </p:stCondLst>
                                        </p:cTn>
                                        <p:tgtEl>
                                          <p:spTgt spid="413700">
                                            <p:txEl>
                                              <p:pRg st="0" end="0"/>
                                            </p:txEl>
                                          </p:spTgt>
                                        </p:tgtEl>
                                        <p:attrNameLst>
                                          <p:attrName>style.visibility</p:attrName>
                                        </p:attrNameLst>
                                      </p:cBhvr>
                                      <p:to>
                                        <p:strVal val="visible"/>
                                      </p:to>
                                    </p:set>
                                    <p:animEffect transition="in" filter="blinds(horizontal)">
                                      <p:cBhvr>
                                        <p:cTn id="46" dur="500"/>
                                        <p:tgtEl>
                                          <p:spTgt spid="413700">
                                            <p:txEl>
                                              <p:pRg st="0" end="0"/>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nodeType="clickEffect">
                                  <p:stCondLst>
                                    <p:cond delay="0"/>
                                  </p:stCondLst>
                                  <p:childTnLst>
                                    <p:set>
                                      <p:cBhvr>
                                        <p:cTn id="50" dur="1" fill="hold">
                                          <p:stCondLst>
                                            <p:cond delay="0"/>
                                          </p:stCondLst>
                                        </p:cTn>
                                        <p:tgtEl>
                                          <p:spTgt spid="413700">
                                            <p:txEl>
                                              <p:pRg st="1" end="1"/>
                                            </p:txEl>
                                          </p:spTgt>
                                        </p:tgtEl>
                                        <p:attrNameLst>
                                          <p:attrName>style.visibility</p:attrName>
                                        </p:attrNameLst>
                                      </p:cBhvr>
                                      <p:to>
                                        <p:strVal val="visible"/>
                                      </p:to>
                                    </p:set>
                                    <p:animEffect transition="in" filter="blinds(horizontal)">
                                      <p:cBhvr>
                                        <p:cTn id="51" dur="500"/>
                                        <p:tgtEl>
                                          <p:spTgt spid="41370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11200" y="114300"/>
            <a:ext cx="6804025" cy="368300"/>
          </a:xfrm>
          <a:noFill/>
        </p:spPr>
        <p:txBody>
          <a:bodyPr/>
          <a:lstStyle/>
          <a:p>
            <a:r>
              <a:rPr lang="zh-CN" altLang="en-US" smtClean="0">
                <a:ea typeface="宋体" charset="-122"/>
              </a:rPr>
              <a:t>指令系统举例</a:t>
            </a:r>
            <a:r>
              <a:rPr lang="en-US" altLang="zh-CN" smtClean="0">
                <a:ea typeface="宋体" charset="-122"/>
              </a:rPr>
              <a:t>: Address &amp; Registers</a:t>
            </a:r>
          </a:p>
        </p:txBody>
      </p:sp>
      <p:sp>
        <p:nvSpPr>
          <p:cNvPr id="44035" name="Rectangle 3"/>
          <p:cNvSpPr>
            <a:spLocks noChangeArrowheads="1"/>
          </p:cNvSpPr>
          <p:nvPr/>
        </p:nvSpPr>
        <p:spPr bwMode="auto">
          <a:xfrm>
            <a:off x="1649413" y="769938"/>
            <a:ext cx="1304925" cy="4718050"/>
          </a:xfrm>
          <a:prstGeom prst="rect">
            <a:avLst/>
          </a:prstGeom>
          <a:noFill/>
          <a:ln w="12700">
            <a:noFill/>
            <a:miter lim="800000"/>
            <a:headEnd/>
            <a:tailEnd/>
          </a:ln>
        </p:spPr>
        <p:txBody>
          <a:bodyPr lIns="63500" tIns="25400" rIns="63500" bIns="25400">
            <a:spAutoFit/>
          </a:bodyPr>
          <a:lstStyle/>
          <a:p>
            <a:pPr>
              <a:lnSpc>
                <a:spcPct val="85000"/>
              </a:lnSpc>
            </a:pPr>
            <a:r>
              <a:rPr lang="en-US" altLang="zh-CN" sz="1800">
                <a:solidFill>
                  <a:schemeClr val="tx1"/>
                </a:solidFill>
              </a:rPr>
              <a:t>Intel 8086</a:t>
            </a:r>
          </a:p>
          <a:p>
            <a:pPr>
              <a:lnSpc>
                <a:spcPct val="85000"/>
              </a:lnSpc>
            </a:pPr>
            <a:endParaRPr lang="en-US" altLang="zh-CN" sz="1800">
              <a:solidFill>
                <a:schemeClr val="tx1"/>
              </a:solidFill>
            </a:endParaRPr>
          </a:p>
          <a:p>
            <a:pPr>
              <a:lnSpc>
                <a:spcPct val="85000"/>
              </a:lnSpc>
            </a:pPr>
            <a:endParaRPr lang="en-US" altLang="zh-CN" sz="1800">
              <a:solidFill>
                <a:schemeClr val="tx1"/>
              </a:solidFill>
            </a:endParaRPr>
          </a:p>
          <a:p>
            <a:pPr>
              <a:lnSpc>
                <a:spcPct val="85000"/>
              </a:lnSpc>
            </a:pPr>
            <a:endParaRPr lang="en-US" altLang="zh-CN" sz="1800">
              <a:solidFill>
                <a:schemeClr val="tx1"/>
              </a:solidFill>
            </a:endParaRPr>
          </a:p>
          <a:p>
            <a:pPr>
              <a:lnSpc>
                <a:spcPct val="85000"/>
              </a:lnSpc>
            </a:pPr>
            <a:endParaRPr lang="en-US" altLang="zh-CN" sz="1800">
              <a:solidFill>
                <a:schemeClr val="tx1"/>
              </a:solidFill>
            </a:endParaRPr>
          </a:p>
          <a:p>
            <a:pPr>
              <a:lnSpc>
                <a:spcPct val="85000"/>
              </a:lnSpc>
            </a:pPr>
            <a:endParaRPr lang="en-US" altLang="zh-CN" sz="1800">
              <a:solidFill>
                <a:schemeClr val="tx1"/>
              </a:solidFill>
            </a:endParaRPr>
          </a:p>
          <a:p>
            <a:pPr>
              <a:lnSpc>
                <a:spcPct val="85000"/>
              </a:lnSpc>
            </a:pPr>
            <a:endParaRPr lang="en-US" altLang="zh-CN" sz="1800">
              <a:solidFill>
                <a:schemeClr val="tx1"/>
              </a:solidFill>
            </a:endParaRPr>
          </a:p>
          <a:p>
            <a:pPr>
              <a:lnSpc>
                <a:spcPct val="85000"/>
              </a:lnSpc>
            </a:pPr>
            <a:endParaRPr lang="en-US" altLang="zh-CN" sz="1800">
              <a:solidFill>
                <a:schemeClr val="tx1"/>
              </a:solidFill>
            </a:endParaRPr>
          </a:p>
          <a:p>
            <a:pPr>
              <a:lnSpc>
                <a:spcPct val="85000"/>
              </a:lnSpc>
            </a:pPr>
            <a:r>
              <a:rPr lang="en-US" altLang="zh-CN" sz="1800">
                <a:solidFill>
                  <a:schemeClr val="tx1"/>
                </a:solidFill>
              </a:rPr>
              <a:t>VAX 11</a:t>
            </a:r>
          </a:p>
          <a:p>
            <a:pPr>
              <a:lnSpc>
                <a:spcPct val="85000"/>
              </a:lnSpc>
            </a:pPr>
            <a:endParaRPr lang="en-US" altLang="zh-CN" sz="1800">
              <a:solidFill>
                <a:schemeClr val="tx1"/>
              </a:solidFill>
            </a:endParaRPr>
          </a:p>
          <a:p>
            <a:pPr>
              <a:lnSpc>
                <a:spcPct val="85000"/>
              </a:lnSpc>
            </a:pPr>
            <a:endParaRPr lang="en-US" altLang="zh-CN" sz="1800">
              <a:solidFill>
                <a:schemeClr val="tx1"/>
              </a:solidFill>
            </a:endParaRPr>
          </a:p>
          <a:p>
            <a:pPr>
              <a:lnSpc>
                <a:spcPct val="85000"/>
              </a:lnSpc>
            </a:pPr>
            <a:endParaRPr lang="en-US" altLang="zh-CN" sz="1800">
              <a:solidFill>
                <a:schemeClr val="tx1"/>
              </a:solidFill>
            </a:endParaRPr>
          </a:p>
          <a:p>
            <a:pPr>
              <a:lnSpc>
                <a:spcPct val="85000"/>
              </a:lnSpc>
            </a:pPr>
            <a:endParaRPr lang="en-US" altLang="zh-CN" sz="1800">
              <a:solidFill>
                <a:schemeClr val="tx1"/>
              </a:solidFill>
            </a:endParaRPr>
          </a:p>
          <a:p>
            <a:pPr>
              <a:lnSpc>
                <a:spcPct val="85000"/>
              </a:lnSpc>
            </a:pPr>
            <a:r>
              <a:rPr lang="en-US" altLang="zh-CN" sz="1800">
                <a:solidFill>
                  <a:schemeClr val="tx1"/>
                </a:solidFill>
              </a:rPr>
              <a:t>MC 68000</a:t>
            </a:r>
          </a:p>
          <a:p>
            <a:pPr>
              <a:lnSpc>
                <a:spcPct val="85000"/>
              </a:lnSpc>
            </a:pPr>
            <a:endParaRPr lang="en-US" altLang="zh-CN" sz="1800">
              <a:solidFill>
                <a:schemeClr val="tx1"/>
              </a:solidFill>
            </a:endParaRPr>
          </a:p>
          <a:p>
            <a:pPr>
              <a:lnSpc>
                <a:spcPct val="85000"/>
              </a:lnSpc>
            </a:pPr>
            <a:endParaRPr lang="en-US" altLang="zh-CN" sz="1800">
              <a:solidFill>
                <a:schemeClr val="tx1"/>
              </a:solidFill>
            </a:endParaRPr>
          </a:p>
          <a:p>
            <a:pPr>
              <a:lnSpc>
                <a:spcPct val="85000"/>
              </a:lnSpc>
            </a:pPr>
            <a:endParaRPr lang="en-US" altLang="zh-CN" sz="1800">
              <a:solidFill>
                <a:schemeClr val="tx1"/>
              </a:solidFill>
            </a:endParaRPr>
          </a:p>
          <a:p>
            <a:pPr>
              <a:lnSpc>
                <a:spcPct val="85000"/>
              </a:lnSpc>
            </a:pPr>
            <a:endParaRPr lang="en-US" altLang="zh-CN" sz="1800">
              <a:solidFill>
                <a:schemeClr val="tx1"/>
              </a:solidFill>
            </a:endParaRPr>
          </a:p>
          <a:p>
            <a:pPr>
              <a:lnSpc>
                <a:spcPct val="85000"/>
              </a:lnSpc>
            </a:pPr>
            <a:endParaRPr lang="en-US" altLang="zh-CN" sz="1800">
              <a:solidFill>
                <a:schemeClr val="tx1"/>
              </a:solidFill>
            </a:endParaRPr>
          </a:p>
          <a:p>
            <a:pPr>
              <a:lnSpc>
                <a:spcPct val="85000"/>
              </a:lnSpc>
            </a:pPr>
            <a:r>
              <a:rPr lang="en-US" altLang="zh-CN" sz="1800">
                <a:solidFill>
                  <a:schemeClr val="tx1"/>
                </a:solidFill>
              </a:rPr>
              <a:t>MIPS</a:t>
            </a:r>
          </a:p>
        </p:txBody>
      </p:sp>
      <p:sp>
        <p:nvSpPr>
          <p:cNvPr id="44036" name="Rectangle 4"/>
          <p:cNvSpPr>
            <a:spLocks noChangeArrowheads="1"/>
          </p:cNvSpPr>
          <p:nvPr/>
        </p:nvSpPr>
        <p:spPr bwMode="auto">
          <a:xfrm>
            <a:off x="3479800" y="723900"/>
            <a:ext cx="2563813" cy="5484813"/>
          </a:xfrm>
          <a:prstGeom prst="rect">
            <a:avLst/>
          </a:prstGeom>
          <a:noFill/>
          <a:ln w="12700">
            <a:noFill/>
            <a:miter lim="800000"/>
            <a:headEnd/>
            <a:tailEnd/>
          </a:ln>
        </p:spPr>
        <p:txBody>
          <a:bodyPr lIns="63500" tIns="25400" rIns="63500" bIns="25400">
            <a:spAutoFit/>
          </a:bodyPr>
          <a:lstStyle/>
          <a:p>
            <a:pPr>
              <a:lnSpc>
                <a:spcPct val="85000"/>
              </a:lnSpc>
            </a:pPr>
            <a:r>
              <a:rPr lang="zh-CN" altLang="en-US" sz="2000">
                <a:solidFill>
                  <a:schemeClr val="tx1"/>
                </a:solidFill>
              </a:rPr>
              <a:t>2     </a:t>
            </a:r>
            <a:r>
              <a:rPr lang="en-US" altLang="zh-CN" sz="2000">
                <a:solidFill>
                  <a:schemeClr val="tx1"/>
                </a:solidFill>
              </a:rPr>
              <a:t>x 8 bit bytes</a:t>
            </a:r>
          </a:p>
          <a:p>
            <a:pPr>
              <a:lnSpc>
                <a:spcPct val="85000"/>
              </a:lnSpc>
            </a:pPr>
            <a:r>
              <a:rPr lang="en-US" altLang="zh-CN" sz="2000">
                <a:solidFill>
                  <a:schemeClr val="tx1"/>
                </a:solidFill>
              </a:rPr>
              <a:t>AX, BX, CX, DX</a:t>
            </a:r>
          </a:p>
          <a:p>
            <a:pPr>
              <a:lnSpc>
                <a:spcPct val="85000"/>
              </a:lnSpc>
            </a:pPr>
            <a:r>
              <a:rPr lang="en-US" altLang="zh-CN" sz="2000">
                <a:solidFill>
                  <a:schemeClr val="tx1"/>
                </a:solidFill>
              </a:rPr>
              <a:t>SP, BP, SI, DI</a:t>
            </a:r>
          </a:p>
          <a:p>
            <a:pPr>
              <a:lnSpc>
                <a:spcPct val="85000"/>
              </a:lnSpc>
            </a:pPr>
            <a:r>
              <a:rPr lang="en-US" altLang="zh-CN" sz="2000">
                <a:solidFill>
                  <a:schemeClr val="tx1"/>
                </a:solidFill>
              </a:rPr>
              <a:t>CS, SS, DS</a:t>
            </a:r>
          </a:p>
          <a:p>
            <a:pPr>
              <a:lnSpc>
                <a:spcPct val="85000"/>
              </a:lnSpc>
            </a:pPr>
            <a:r>
              <a:rPr lang="en-US" altLang="zh-CN" sz="2000">
                <a:solidFill>
                  <a:srgbClr val="EE3900"/>
                </a:solidFill>
              </a:rPr>
              <a:t>IP</a:t>
            </a:r>
            <a:r>
              <a:rPr lang="en-US" altLang="zh-CN" sz="2000">
                <a:solidFill>
                  <a:schemeClr val="tx1"/>
                </a:solidFill>
              </a:rPr>
              <a:t>, Flags</a:t>
            </a:r>
          </a:p>
          <a:p>
            <a:pPr>
              <a:lnSpc>
                <a:spcPct val="85000"/>
              </a:lnSpc>
            </a:pPr>
            <a:endParaRPr lang="en-US" altLang="zh-CN" sz="2000">
              <a:solidFill>
                <a:schemeClr val="tx1"/>
              </a:solidFill>
            </a:endParaRPr>
          </a:p>
          <a:p>
            <a:pPr>
              <a:lnSpc>
                <a:spcPct val="85000"/>
              </a:lnSpc>
            </a:pPr>
            <a:endParaRPr lang="en-US" altLang="zh-CN" sz="2000">
              <a:solidFill>
                <a:schemeClr val="tx1"/>
              </a:solidFill>
            </a:endParaRPr>
          </a:p>
          <a:p>
            <a:pPr>
              <a:lnSpc>
                <a:spcPct val="85000"/>
              </a:lnSpc>
            </a:pPr>
            <a:r>
              <a:rPr lang="en-US" altLang="zh-CN" sz="2000">
                <a:solidFill>
                  <a:schemeClr val="tx1"/>
                </a:solidFill>
              </a:rPr>
              <a:t>2    x 8 bit bytes</a:t>
            </a:r>
          </a:p>
          <a:p>
            <a:pPr>
              <a:lnSpc>
                <a:spcPct val="85000"/>
              </a:lnSpc>
            </a:pPr>
            <a:r>
              <a:rPr lang="en-US" altLang="zh-CN" sz="2000">
                <a:solidFill>
                  <a:schemeClr val="tx1"/>
                </a:solidFill>
              </a:rPr>
              <a:t>16 x 32 bit GPRs</a:t>
            </a:r>
          </a:p>
          <a:p>
            <a:pPr>
              <a:lnSpc>
                <a:spcPct val="85000"/>
              </a:lnSpc>
            </a:pPr>
            <a:endParaRPr lang="en-US" altLang="zh-CN" sz="2000">
              <a:solidFill>
                <a:schemeClr val="tx1"/>
              </a:solidFill>
            </a:endParaRPr>
          </a:p>
          <a:p>
            <a:pPr>
              <a:lnSpc>
                <a:spcPct val="85000"/>
              </a:lnSpc>
            </a:pPr>
            <a:endParaRPr lang="en-US" altLang="zh-CN" sz="2000">
              <a:solidFill>
                <a:schemeClr val="tx1"/>
              </a:solidFill>
            </a:endParaRPr>
          </a:p>
          <a:p>
            <a:pPr>
              <a:lnSpc>
                <a:spcPct val="85000"/>
              </a:lnSpc>
            </a:pPr>
            <a:r>
              <a:rPr lang="en-US" altLang="zh-CN" sz="2000">
                <a:solidFill>
                  <a:schemeClr val="tx1"/>
                </a:solidFill>
              </a:rPr>
              <a:t>2    x 8 bit bytes</a:t>
            </a:r>
          </a:p>
          <a:p>
            <a:pPr>
              <a:lnSpc>
                <a:spcPct val="85000"/>
              </a:lnSpc>
            </a:pPr>
            <a:r>
              <a:rPr lang="en-US" altLang="zh-CN" sz="2000">
                <a:solidFill>
                  <a:schemeClr val="tx1"/>
                </a:solidFill>
              </a:rPr>
              <a:t>8 x 32 bit GPRs</a:t>
            </a:r>
          </a:p>
          <a:p>
            <a:pPr>
              <a:lnSpc>
                <a:spcPct val="85000"/>
              </a:lnSpc>
            </a:pPr>
            <a:r>
              <a:rPr lang="en-US" altLang="zh-CN" sz="2000">
                <a:solidFill>
                  <a:schemeClr val="tx1"/>
                </a:solidFill>
              </a:rPr>
              <a:t>7 x 32 bit addr reg</a:t>
            </a:r>
          </a:p>
          <a:p>
            <a:pPr>
              <a:lnSpc>
                <a:spcPct val="85000"/>
              </a:lnSpc>
            </a:pPr>
            <a:r>
              <a:rPr lang="en-US" altLang="zh-CN" sz="2000">
                <a:solidFill>
                  <a:schemeClr val="tx1"/>
                </a:solidFill>
              </a:rPr>
              <a:t>1 x 32 bit SP</a:t>
            </a:r>
          </a:p>
          <a:p>
            <a:pPr>
              <a:lnSpc>
                <a:spcPct val="85000"/>
              </a:lnSpc>
            </a:pPr>
            <a:r>
              <a:rPr lang="en-US" altLang="zh-CN" sz="2000">
                <a:solidFill>
                  <a:schemeClr val="tx1"/>
                </a:solidFill>
              </a:rPr>
              <a:t>1 x 32 bit </a:t>
            </a:r>
            <a:r>
              <a:rPr lang="en-US" altLang="zh-CN" sz="2000">
                <a:solidFill>
                  <a:srgbClr val="EE3900"/>
                </a:solidFill>
              </a:rPr>
              <a:t>PC</a:t>
            </a:r>
          </a:p>
          <a:p>
            <a:pPr>
              <a:lnSpc>
                <a:spcPct val="85000"/>
              </a:lnSpc>
            </a:pPr>
            <a:endParaRPr lang="en-US" altLang="zh-CN" sz="2000">
              <a:solidFill>
                <a:schemeClr val="tx1"/>
              </a:solidFill>
            </a:endParaRPr>
          </a:p>
          <a:p>
            <a:pPr>
              <a:lnSpc>
                <a:spcPct val="85000"/>
              </a:lnSpc>
            </a:pPr>
            <a:r>
              <a:rPr lang="en-US" altLang="zh-CN" sz="2000">
                <a:solidFill>
                  <a:schemeClr val="tx1"/>
                </a:solidFill>
              </a:rPr>
              <a:t>2    x 8 bit bytes</a:t>
            </a:r>
          </a:p>
          <a:p>
            <a:pPr>
              <a:lnSpc>
                <a:spcPct val="85000"/>
              </a:lnSpc>
            </a:pPr>
            <a:r>
              <a:rPr lang="en-US" altLang="zh-CN" sz="2000">
                <a:solidFill>
                  <a:schemeClr val="tx1"/>
                </a:solidFill>
              </a:rPr>
              <a:t>32 x 32 bit GPRs</a:t>
            </a:r>
          </a:p>
          <a:p>
            <a:pPr>
              <a:lnSpc>
                <a:spcPct val="85000"/>
              </a:lnSpc>
            </a:pPr>
            <a:r>
              <a:rPr lang="en-US" altLang="zh-CN" sz="2000">
                <a:solidFill>
                  <a:schemeClr val="tx1"/>
                </a:solidFill>
              </a:rPr>
              <a:t>32 x 32 bit FPRs</a:t>
            </a:r>
          </a:p>
          <a:p>
            <a:pPr>
              <a:lnSpc>
                <a:spcPct val="85000"/>
              </a:lnSpc>
            </a:pPr>
            <a:r>
              <a:rPr lang="en-US" altLang="zh-CN" sz="2000">
                <a:solidFill>
                  <a:schemeClr val="tx1"/>
                </a:solidFill>
              </a:rPr>
              <a:t>HI, LO, </a:t>
            </a:r>
            <a:r>
              <a:rPr lang="en-US" altLang="zh-CN" sz="2000">
                <a:solidFill>
                  <a:srgbClr val="EE3900"/>
                </a:solidFill>
              </a:rPr>
              <a:t>PC</a:t>
            </a:r>
          </a:p>
        </p:txBody>
      </p:sp>
      <p:sp>
        <p:nvSpPr>
          <p:cNvPr id="44037" name="Rectangle 5"/>
          <p:cNvSpPr>
            <a:spLocks noChangeArrowheads="1"/>
          </p:cNvSpPr>
          <p:nvPr/>
        </p:nvSpPr>
        <p:spPr bwMode="auto">
          <a:xfrm>
            <a:off x="5819775" y="788988"/>
            <a:ext cx="3170238" cy="4297362"/>
          </a:xfrm>
          <a:prstGeom prst="rect">
            <a:avLst/>
          </a:prstGeom>
          <a:noFill/>
          <a:ln w="12700">
            <a:noFill/>
            <a:miter lim="800000"/>
            <a:headEnd/>
            <a:tailEnd/>
          </a:ln>
        </p:spPr>
        <p:txBody>
          <a:bodyPr wrap="none" lIns="63500" tIns="25400" rIns="63500" bIns="25400">
            <a:spAutoFit/>
          </a:bodyPr>
          <a:lstStyle/>
          <a:p>
            <a:pPr>
              <a:lnSpc>
                <a:spcPct val="85000"/>
              </a:lnSpc>
            </a:pPr>
            <a:r>
              <a:rPr lang="en-US" altLang="zh-CN" sz="2000">
                <a:solidFill>
                  <a:schemeClr val="tx1"/>
                </a:solidFill>
              </a:rPr>
              <a:t>acc, index, count, quot</a:t>
            </a:r>
          </a:p>
          <a:p>
            <a:pPr>
              <a:lnSpc>
                <a:spcPct val="85000"/>
              </a:lnSpc>
            </a:pPr>
            <a:r>
              <a:rPr lang="en-US" altLang="zh-CN" sz="2000">
                <a:solidFill>
                  <a:schemeClr val="tx1"/>
                </a:solidFill>
              </a:rPr>
              <a:t>stack, stack frame, string</a:t>
            </a:r>
          </a:p>
          <a:p>
            <a:pPr>
              <a:lnSpc>
                <a:spcPct val="85000"/>
              </a:lnSpc>
            </a:pPr>
            <a:r>
              <a:rPr lang="en-US" altLang="zh-CN" sz="2000">
                <a:solidFill>
                  <a:schemeClr val="tx1"/>
                </a:solidFill>
              </a:rPr>
              <a:t>code,stack,data segment</a:t>
            </a:r>
          </a:p>
          <a:p>
            <a:pPr>
              <a:lnSpc>
                <a:spcPct val="85000"/>
              </a:lnSpc>
            </a:pPr>
            <a:endParaRPr lang="en-US" altLang="zh-CN" sz="2000">
              <a:solidFill>
                <a:schemeClr val="tx1"/>
              </a:solidFill>
            </a:endParaRPr>
          </a:p>
          <a:p>
            <a:pPr>
              <a:lnSpc>
                <a:spcPct val="85000"/>
              </a:lnSpc>
            </a:pPr>
            <a:endParaRPr lang="en-US" altLang="zh-CN" sz="2000">
              <a:solidFill>
                <a:schemeClr val="tx1"/>
              </a:solidFill>
            </a:endParaRPr>
          </a:p>
          <a:p>
            <a:pPr>
              <a:lnSpc>
                <a:spcPct val="85000"/>
              </a:lnSpc>
            </a:pPr>
            <a:endParaRPr lang="en-US" altLang="zh-CN" sz="2000">
              <a:solidFill>
                <a:schemeClr val="tx1"/>
              </a:solidFill>
            </a:endParaRPr>
          </a:p>
          <a:p>
            <a:pPr>
              <a:lnSpc>
                <a:spcPct val="85000"/>
              </a:lnSpc>
            </a:pPr>
            <a:r>
              <a:rPr lang="en-US" altLang="zh-CN" sz="2000">
                <a:solidFill>
                  <a:srgbClr val="EE3900"/>
                </a:solidFill>
              </a:rPr>
              <a:t>r15-- program counter</a:t>
            </a:r>
          </a:p>
          <a:p>
            <a:pPr>
              <a:lnSpc>
                <a:spcPct val="85000"/>
              </a:lnSpc>
            </a:pPr>
            <a:r>
              <a:rPr lang="en-US" altLang="zh-CN" sz="2000">
                <a:solidFill>
                  <a:schemeClr val="tx1"/>
                </a:solidFill>
              </a:rPr>
              <a:t>r14-- stack pointer</a:t>
            </a:r>
          </a:p>
          <a:p>
            <a:pPr>
              <a:lnSpc>
                <a:spcPct val="85000"/>
              </a:lnSpc>
            </a:pPr>
            <a:r>
              <a:rPr lang="en-US" altLang="zh-CN" sz="2000">
                <a:solidFill>
                  <a:schemeClr val="tx1"/>
                </a:solidFill>
              </a:rPr>
              <a:t>r13-- frame pointer</a:t>
            </a:r>
          </a:p>
          <a:p>
            <a:pPr>
              <a:lnSpc>
                <a:spcPct val="85000"/>
              </a:lnSpc>
            </a:pPr>
            <a:r>
              <a:rPr lang="en-US" altLang="zh-CN" sz="2000">
                <a:solidFill>
                  <a:schemeClr val="tx1"/>
                </a:solidFill>
              </a:rPr>
              <a:t>r12-- argument pointer</a:t>
            </a:r>
          </a:p>
          <a:p>
            <a:pPr>
              <a:lnSpc>
                <a:spcPct val="85000"/>
              </a:lnSpc>
            </a:pPr>
            <a:endParaRPr lang="en-US" altLang="zh-CN" sz="2000">
              <a:solidFill>
                <a:schemeClr val="tx1"/>
              </a:solidFill>
            </a:endParaRPr>
          </a:p>
          <a:p>
            <a:pPr>
              <a:lnSpc>
                <a:spcPct val="85000"/>
              </a:lnSpc>
            </a:pPr>
            <a:endParaRPr lang="en-US" altLang="zh-CN" sz="1800">
              <a:solidFill>
                <a:schemeClr val="tx1"/>
              </a:solidFill>
            </a:endParaRPr>
          </a:p>
          <a:p>
            <a:pPr>
              <a:lnSpc>
                <a:spcPct val="85000"/>
              </a:lnSpc>
            </a:pPr>
            <a:endParaRPr lang="en-US" altLang="zh-CN" sz="1800">
              <a:solidFill>
                <a:schemeClr val="tx1"/>
              </a:solidFill>
            </a:endParaRPr>
          </a:p>
          <a:p>
            <a:pPr>
              <a:lnSpc>
                <a:spcPct val="85000"/>
              </a:lnSpc>
            </a:pPr>
            <a:endParaRPr lang="en-US" altLang="zh-CN" sz="1800">
              <a:solidFill>
                <a:schemeClr val="tx1"/>
              </a:solidFill>
            </a:endParaRPr>
          </a:p>
          <a:p>
            <a:pPr>
              <a:lnSpc>
                <a:spcPct val="85000"/>
              </a:lnSpc>
            </a:pPr>
            <a:endParaRPr lang="en-US" altLang="zh-CN" sz="1800">
              <a:solidFill>
                <a:schemeClr val="tx1"/>
              </a:solidFill>
            </a:endParaRPr>
          </a:p>
          <a:p>
            <a:pPr>
              <a:lnSpc>
                <a:spcPct val="85000"/>
              </a:lnSpc>
            </a:pPr>
            <a:endParaRPr lang="en-US" altLang="zh-CN" sz="1800">
              <a:solidFill>
                <a:schemeClr val="tx1"/>
              </a:solidFill>
            </a:endParaRPr>
          </a:p>
          <a:p>
            <a:pPr latinLnBrk="1">
              <a:lnSpc>
                <a:spcPct val="85000"/>
              </a:lnSpc>
            </a:pPr>
            <a:endParaRPr lang="zh-CN" altLang="en-US" sz="1800">
              <a:solidFill>
                <a:schemeClr val="tx1"/>
              </a:solidFill>
            </a:endParaRPr>
          </a:p>
        </p:txBody>
      </p:sp>
      <p:sp>
        <p:nvSpPr>
          <p:cNvPr id="44038" name="Rectangle 6"/>
          <p:cNvSpPr>
            <a:spLocks noChangeArrowheads="1"/>
          </p:cNvSpPr>
          <p:nvPr/>
        </p:nvSpPr>
        <p:spPr bwMode="auto">
          <a:xfrm>
            <a:off x="3617913" y="2420938"/>
            <a:ext cx="381000" cy="284162"/>
          </a:xfrm>
          <a:prstGeom prst="rect">
            <a:avLst/>
          </a:prstGeom>
          <a:noFill/>
          <a:ln w="12700">
            <a:noFill/>
            <a:miter lim="800000"/>
            <a:headEnd/>
            <a:tailEnd/>
          </a:ln>
        </p:spPr>
        <p:txBody>
          <a:bodyPr lIns="63500" tIns="25400" rIns="63500" bIns="25400">
            <a:spAutoFit/>
          </a:bodyPr>
          <a:lstStyle/>
          <a:p>
            <a:pPr>
              <a:lnSpc>
                <a:spcPct val="85000"/>
              </a:lnSpc>
            </a:pPr>
            <a:r>
              <a:rPr lang="zh-CN" altLang="en-US" sz="1800">
                <a:solidFill>
                  <a:schemeClr val="tx1"/>
                </a:solidFill>
              </a:rPr>
              <a:t>32</a:t>
            </a:r>
          </a:p>
        </p:txBody>
      </p:sp>
      <p:sp>
        <p:nvSpPr>
          <p:cNvPr id="44039" name="Rectangle 7"/>
          <p:cNvSpPr>
            <a:spLocks noChangeArrowheads="1"/>
          </p:cNvSpPr>
          <p:nvPr/>
        </p:nvSpPr>
        <p:spPr bwMode="auto">
          <a:xfrm>
            <a:off x="3630613" y="5040313"/>
            <a:ext cx="381000" cy="284162"/>
          </a:xfrm>
          <a:prstGeom prst="rect">
            <a:avLst/>
          </a:prstGeom>
          <a:noFill/>
          <a:ln w="12700">
            <a:noFill/>
            <a:miter lim="800000"/>
            <a:headEnd/>
            <a:tailEnd/>
          </a:ln>
        </p:spPr>
        <p:txBody>
          <a:bodyPr wrap="none" lIns="63500" tIns="25400" rIns="63500" bIns="25400">
            <a:spAutoFit/>
          </a:bodyPr>
          <a:lstStyle/>
          <a:p>
            <a:pPr>
              <a:lnSpc>
                <a:spcPct val="85000"/>
              </a:lnSpc>
            </a:pPr>
            <a:r>
              <a:rPr lang="zh-CN" altLang="en-US" sz="1800">
                <a:solidFill>
                  <a:schemeClr val="tx1"/>
                </a:solidFill>
              </a:rPr>
              <a:t>32</a:t>
            </a:r>
          </a:p>
        </p:txBody>
      </p:sp>
      <p:sp>
        <p:nvSpPr>
          <p:cNvPr id="44040" name="Rectangle 8"/>
          <p:cNvSpPr>
            <a:spLocks noChangeArrowheads="1"/>
          </p:cNvSpPr>
          <p:nvPr/>
        </p:nvSpPr>
        <p:spPr bwMode="auto">
          <a:xfrm>
            <a:off x="3630613" y="3468688"/>
            <a:ext cx="381000" cy="284162"/>
          </a:xfrm>
          <a:prstGeom prst="rect">
            <a:avLst/>
          </a:prstGeom>
          <a:noFill/>
          <a:ln w="12700">
            <a:noFill/>
            <a:miter lim="800000"/>
            <a:headEnd/>
            <a:tailEnd/>
          </a:ln>
        </p:spPr>
        <p:txBody>
          <a:bodyPr lIns="63500" tIns="25400" rIns="63500" bIns="25400">
            <a:spAutoFit/>
          </a:bodyPr>
          <a:lstStyle/>
          <a:p>
            <a:pPr>
              <a:lnSpc>
                <a:spcPct val="85000"/>
              </a:lnSpc>
            </a:pPr>
            <a:r>
              <a:rPr lang="zh-CN" altLang="en-US" sz="1800">
                <a:solidFill>
                  <a:schemeClr val="tx1"/>
                </a:solidFill>
              </a:rPr>
              <a:t>24</a:t>
            </a:r>
          </a:p>
        </p:txBody>
      </p:sp>
      <p:sp>
        <p:nvSpPr>
          <p:cNvPr id="44041" name="Rectangle 9"/>
          <p:cNvSpPr>
            <a:spLocks noChangeArrowheads="1"/>
          </p:cNvSpPr>
          <p:nvPr/>
        </p:nvSpPr>
        <p:spPr bwMode="auto">
          <a:xfrm>
            <a:off x="3652838" y="609600"/>
            <a:ext cx="381000" cy="284163"/>
          </a:xfrm>
          <a:prstGeom prst="rect">
            <a:avLst/>
          </a:prstGeom>
          <a:noFill/>
          <a:ln w="12700">
            <a:noFill/>
            <a:miter lim="800000"/>
            <a:headEnd/>
            <a:tailEnd/>
          </a:ln>
        </p:spPr>
        <p:txBody>
          <a:bodyPr wrap="none" lIns="63500" tIns="25400" rIns="63500" bIns="25400">
            <a:spAutoFit/>
          </a:bodyPr>
          <a:lstStyle/>
          <a:p>
            <a:pPr>
              <a:lnSpc>
                <a:spcPct val="85000"/>
              </a:lnSpc>
            </a:pPr>
            <a:r>
              <a:rPr lang="zh-CN" altLang="en-US" sz="1800">
                <a:solidFill>
                  <a:schemeClr val="tx1"/>
                </a:solidFill>
              </a:rPr>
              <a:t>20</a:t>
            </a:r>
          </a:p>
        </p:txBody>
      </p:sp>
      <p:sp>
        <p:nvSpPr>
          <p:cNvPr id="417803" name="Text Box 11"/>
          <p:cNvSpPr txBox="1">
            <a:spLocks noChangeArrowheads="1"/>
          </p:cNvSpPr>
          <p:nvPr/>
        </p:nvSpPr>
        <p:spPr bwMode="auto">
          <a:xfrm>
            <a:off x="301625" y="5778500"/>
            <a:ext cx="2660650" cy="660400"/>
          </a:xfrm>
          <a:prstGeom prst="rect">
            <a:avLst/>
          </a:prstGeom>
          <a:noFill/>
          <a:ln w="12700">
            <a:noFill/>
            <a:miter lim="800000"/>
            <a:headEnd/>
            <a:tailEnd/>
          </a:ln>
        </p:spPr>
        <p:txBody>
          <a:bodyPr lIns="63500" tIns="25400" rIns="63500" bIns="25400">
            <a:spAutoFit/>
          </a:bodyPr>
          <a:lstStyle/>
          <a:p>
            <a:pPr>
              <a:spcBef>
                <a:spcPct val="50000"/>
              </a:spcBef>
            </a:pPr>
            <a:r>
              <a:rPr lang="zh-CN" altLang="en-US" sz="2000" dirty="0" smtClean="0">
                <a:ea typeface="黑体" pitchFamily="49" charset="-122"/>
              </a:rPr>
              <a:t>问题：</a:t>
            </a:r>
            <a:r>
              <a:rPr lang="en-US" altLang="zh-CN" sz="2000" dirty="0" smtClean="0">
                <a:ea typeface="黑体" pitchFamily="49" charset="-122"/>
              </a:rPr>
              <a:t>GPR</a:t>
            </a:r>
            <a:r>
              <a:rPr lang="zh-CN" altLang="en-US" sz="2000" dirty="0" smtClean="0">
                <a:ea typeface="黑体" pitchFamily="49" charset="-122"/>
              </a:rPr>
              <a:t>是什么？</a:t>
            </a:r>
            <a:r>
              <a:rPr lang="en-US" altLang="zh-CN" sz="2000" dirty="0" smtClean="0">
                <a:ea typeface="黑体" pitchFamily="49" charset="-122"/>
              </a:rPr>
              <a:t>Flags</a:t>
            </a:r>
            <a:r>
              <a:rPr lang="zh-CN" altLang="en-US" sz="2000" dirty="0">
                <a:ea typeface="黑体" pitchFamily="49" charset="-122"/>
              </a:rPr>
              <a:t>是什么？</a:t>
            </a:r>
          </a:p>
        </p:txBody>
      </p:sp>
      <p:sp>
        <p:nvSpPr>
          <p:cNvPr id="44043" name="Rectangle 12"/>
          <p:cNvSpPr>
            <a:spLocks noChangeArrowheads="1"/>
          </p:cNvSpPr>
          <p:nvPr/>
        </p:nvSpPr>
        <p:spPr bwMode="auto">
          <a:xfrm>
            <a:off x="711200" y="114300"/>
            <a:ext cx="2066925" cy="368300"/>
          </a:xfrm>
          <a:prstGeom prst="rect">
            <a:avLst/>
          </a:prstGeom>
          <a:noFill/>
          <a:ln w="12700">
            <a:noFill/>
            <a:miter lim="800000"/>
            <a:headEnd/>
            <a:tailEnd/>
          </a:ln>
        </p:spPr>
        <p:txBody>
          <a:bodyPr wrap="none" lIns="63500" tIns="25400" rIns="63500" bIns="25400">
            <a:spAutoFit/>
          </a:bodyPr>
          <a:lstStyle/>
          <a:p>
            <a:pPr>
              <a:lnSpc>
                <a:spcPct val="87000"/>
              </a:lnSpc>
            </a:pPr>
            <a:r>
              <a:rPr lang="zh-CN" altLang="en-US" sz="2400"/>
              <a:t>指令系统举例</a:t>
            </a:r>
            <a:r>
              <a:rPr lang="en-US" altLang="zh-CN" sz="2400"/>
              <a:t>:</a:t>
            </a:r>
            <a:endParaRPr lang="zh-CN" altLang="en-US" sz="2400"/>
          </a:p>
        </p:txBody>
      </p:sp>
      <p:sp>
        <p:nvSpPr>
          <p:cNvPr id="417805" name="Text Box 13"/>
          <p:cNvSpPr txBox="1">
            <a:spLocks noChangeArrowheads="1"/>
          </p:cNvSpPr>
          <p:nvPr/>
        </p:nvSpPr>
        <p:spPr bwMode="auto">
          <a:xfrm>
            <a:off x="5929313" y="5194300"/>
            <a:ext cx="2395537" cy="666750"/>
          </a:xfrm>
          <a:prstGeom prst="rect">
            <a:avLst/>
          </a:prstGeom>
          <a:noFill/>
          <a:ln w="12700">
            <a:noFill/>
            <a:miter lim="800000"/>
            <a:headEnd/>
            <a:tailEnd/>
          </a:ln>
        </p:spPr>
        <p:txBody>
          <a:bodyPr lIns="63500" tIns="25400" rIns="63500" bIns="25400">
            <a:spAutoFit/>
          </a:bodyPr>
          <a:lstStyle/>
          <a:p>
            <a:pPr>
              <a:spcBef>
                <a:spcPct val="50000"/>
              </a:spcBef>
            </a:pPr>
            <a:r>
              <a:rPr lang="en-US" altLang="zh-CN" sz="2000">
                <a:latin typeface="黑体" pitchFamily="49" charset="-122"/>
                <a:ea typeface="黑体" pitchFamily="49" charset="-122"/>
              </a:rPr>
              <a:t>HI</a:t>
            </a:r>
            <a:r>
              <a:rPr lang="zh-CN" altLang="en-US" sz="2000">
                <a:latin typeface="黑体" pitchFamily="49" charset="-122"/>
                <a:ea typeface="黑体" pitchFamily="49" charset="-122"/>
              </a:rPr>
              <a:t>和</a:t>
            </a:r>
            <a:r>
              <a:rPr lang="en-US" altLang="zh-CN" sz="2000">
                <a:latin typeface="黑体" pitchFamily="49" charset="-122"/>
                <a:ea typeface="黑体" pitchFamily="49" charset="-122"/>
              </a:rPr>
              <a:t>LO</a:t>
            </a:r>
            <a:r>
              <a:rPr lang="zh-CN" altLang="en-US" sz="2000">
                <a:latin typeface="黑体" pitchFamily="49" charset="-122"/>
                <a:ea typeface="黑体" pitchFamily="49" charset="-122"/>
              </a:rPr>
              <a:t>是</a:t>
            </a:r>
            <a:r>
              <a:rPr lang="en-US" altLang="zh-CN" sz="2000">
                <a:latin typeface="黑体" pitchFamily="49" charset="-122"/>
                <a:ea typeface="黑体" pitchFamily="49" charset="-122"/>
              </a:rPr>
              <a:t>MIPS</a:t>
            </a:r>
            <a:r>
              <a:rPr lang="zh-CN" altLang="en-US" sz="2000">
                <a:latin typeface="黑体" pitchFamily="49" charset="-122"/>
                <a:ea typeface="黑体" pitchFamily="49" charset="-122"/>
              </a:rPr>
              <a:t>内部的乘商寄存器</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7803"/>
                                        </p:tgtEl>
                                        <p:attrNameLst>
                                          <p:attrName>style.visibility</p:attrName>
                                        </p:attrNameLst>
                                      </p:cBhvr>
                                      <p:to>
                                        <p:strVal val="visible"/>
                                      </p:to>
                                    </p:set>
                                    <p:animEffect transition="in" filter="blinds(horizontal)">
                                      <p:cBhvr>
                                        <p:cTn id="7" dur="500"/>
                                        <p:tgtEl>
                                          <p:spTgt spid="4178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17805"/>
                                        </p:tgtEl>
                                        <p:attrNameLst>
                                          <p:attrName>style.visibility</p:attrName>
                                        </p:attrNameLst>
                                      </p:cBhvr>
                                      <p:to>
                                        <p:strVal val="visible"/>
                                      </p:to>
                                    </p:set>
                                    <p:animEffect transition="in" filter="blinds(horizontal)">
                                      <p:cBhvr>
                                        <p:cTn id="12" dur="500"/>
                                        <p:tgtEl>
                                          <p:spTgt spid="4178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7803" grpId="0"/>
      <p:bldP spid="41780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1200" y="114300"/>
            <a:ext cx="7867650" cy="372603"/>
          </a:xfrm>
        </p:spPr>
        <p:txBody>
          <a:bodyPr/>
          <a:lstStyle/>
          <a:p>
            <a:r>
              <a:rPr lang="zh-CN" altLang="en-US" dirty="0"/>
              <a:t>指令系统举例</a:t>
            </a:r>
            <a:r>
              <a:rPr lang="zh-CN" altLang="en-US" dirty="0" smtClean="0"/>
              <a:t>：</a:t>
            </a:r>
            <a:r>
              <a:rPr lang="en-US" altLang="zh-CN" dirty="0" smtClean="0"/>
              <a:t>X86</a:t>
            </a:r>
            <a:r>
              <a:rPr lang="zh-CN" altLang="en-US" dirty="0" smtClean="0"/>
              <a:t>指令格式</a:t>
            </a:r>
            <a:endParaRPr lang="zh-CN" altLang="en-US" dirty="0"/>
          </a:p>
        </p:txBody>
      </p:sp>
      <p:pic>
        <p:nvPicPr>
          <p:cNvPr id="5" name="内容占位符 4"/>
          <p:cNvPicPr>
            <a:picLocks noGrp="1" noChangeAspect="1"/>
          </p:cNvPicPr>
          <p:nvPr>
            <p:ph idx="1"/>
          </p:nvPr>
        </p:nvPicPr>
        <p:blipFill>
          <a:blip r:embed="rId2"/>
          <a:stretch>
            <a:fillRect/>
          </a:stretch>
        </p:blipFill>
        <p:spPr>
          <a:xfrm>
            <a:off x="1255059" y="791216"/>
            <a:ext cx="6193786" cy="5701659"/>
          </a:xfrm>
          <a:prstGeom prst="rect">
            <a:avLst/>
          </a:prstGeom>
        </p:spPr>
      </p:pic>
      <p:sp>
        <p:nvSpPr>
          <p:cNvPr id="4" name="灯片编号占位符 3"/>
          <p:cNvSpPr>
            <a:spLocks noGrp="1"/>
          </p:cNvSpPr>
          <p:nvPr>
            <p:ph type="sldNum" sz="quarter" idx="4"/>
          </p:nvPr>
        </p:nvSpPr>
        <p:spPr/>
        <p:txBody>
          <a:bodyPr/>
          <a:lstStyle/>
          <a:p>
            <a:fld id="{395DEAD1-49DF-46A7-BC72-EE85A9CC6BAA}" type="slidenum">
              <a:rPr lang="zh-CN" altLang="en-US" smtClean="0"/>
              <a:pPr/>
              <a:t>33</a:t>
            </a:fld>
            <a:endParaRPr lang="zh-CN" altLang="en-US"/>
          </a:p>
        </p:txBody>
      </p:sp>
    </p:spTree>
    <p:extLst>
      <p:ext uri="{BB962C8B-B14F-4D97-AF65-F5344CB8AC3E}">
        <p14:creationId xmlns:p14="http://schemas.microsoft.com/office/powerpoint/2010/main" val="174979516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11200" y="114300"/>
            <a:ext cx="7867650" cy="372603"/>
          </a:xfrm>
        </p:spPr>
        <p:txBody>
          <a:bodyPr/>
          <a:lstStyle/>
          <a:p>
            <a:r>
              <a:rPr lang="zh-CN" altLang="en-US" dirty="0"/>
              <a:t>指令系统举例</a:t>
            </a:r>
            <a:r>
              <a:rPr lang="zh-CN" altLang="en-US" dirty="0" smtClean="0"/>
              <a:t>：</a:t>
            </a:r>
            <a:r>
              <a:rPr lang="en-US" altLang="zh-CN" dirty="0"/>
              <a:t> RISC-V</a:t>
            </a:r>
            <a:r>
              <a:rPr lang="zh-CN" altLang="en-US" dirty="0" smtClean="0"/>
              <a:t>指令格式</a:t>
            </a:r>
            <a:endParaRPr lang="en-US" dirty="0"/>
          </a:p>
        </p:txBody>
      </p:sp>
      <p:sp>
        <p:nvSpPr>
          <p:cNvPr id="4" name="Slide Number Placeholder 3"/>
          <p:cNvSpPr>
            <a:spLocks noGrp="1"/>
          </p:cNvSpPr>
          <p:nvPr>
            <p:ph type="sldNum" sz="quarter" idx="4294967295"/>
          </p:nvPr>
        </p:nvSpPr>
        <p:spPr/>
        <p:txBody>
          <a:bodyPr/>
          <a:lstStyle/>
          <a:p>
            <a:fld id="{3CC63E4C-4642-794D-A2FD-70F6B81535F5}" type="slidenum">
              <a:rPr lang="en-US" smtClean="0"/>
              <a:pPr/>
              <a:t>34</a:t>
            </a:fld>
            <a:endParaRPr lang="en-US"/>
          </a:p>
        </p:txBody>
      </p:sp>
      <p:pic>
        <p:nvPicPr>
          <p:cNvPr id="6" name="Picture 5" descr="Untitled.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758" y="1838960"/>
            <a:ext cx="8692242" cy="2863327"/>
          </a:xfrm>
          <a:prstGeom prst="rect">
            <a:avLst/>
          </a:prstGeom>
        </p:spPr>
      </p:pic>
    </p:spTree>
    <p:extLst>
      <p:ext uri="{BB962C8B-B14F-4D97-AF65-F5344CB8AC3E}">
        <p14:creationId xmlns:p14="http://schemas.microsoft.com/office/powerpoint/2010/main" val="355842249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1200" y="114300"/>
            <a:ext cx="7867650" cy="372603"/>
          </a:xfrm>
        </p:spPr>
        <p:txBody>
          <a:bodyPr/>
          <a:lstStyle/>
          <a:p>
            <a:r>
              <a:rPr lang="zh-CN" altLang="en-US" dirty="0"/>
              <a:t>指令系统举例：</a:t>
            </a:r>
            <a:r>
              <a:rPr lang="en-US" altLang="zh-CN" dirty="0"/>
              <a:t> </a:t>
            </a:r>
            <a:r>
              <a:rPr lang="en-US" altLang="zh-CN" dirty="0" smtClean="0"/>
              <a:t>ARM</a:t>
            </a:r>
            <a:r>
              <a:rPr lang="zh-CN" altLang="en-US" dirty="0" smtClean="0"/>
              <a:t>指令格式，</a:t>
            </a:r>
            <a:r>
              <a:rPr lang="en-US" altLang="zh-CN" dirty="0" smtClean="0"/>
              <a:t>MIPS</a:t>
            </a:r>
            <a:r>
              <a:rPr lang="zh-CN" altLang="en-US" dirty="0" smtClean="0"/>
              <a:t>指令格式</a:t>
            </a:r>
            <a:endParaRPr lang="zh-CN" altLang="en-US" dirty="0"/>
          </a:p>
        </p:txBody>
      </p:sp>
      <p:pic>
        <p:nvPicPr>
          <p:cNvPr id="4" name="图片 3"/>
          <p:cNvPicPr>
            <a:picLocks noChangeAspect="1"/>
          </p:cNvPicPr>
          <p:nvPr/>
        </p:nvPicPr>
        <p:blipFill>
          <a:blip r:embed="rId2"/>
          <a:stretch>
            <a:fillRect/>
          </a:stretch>
        </p:blipFill>
        <p:spPr>
          <a:xfrm>
            <a:off x="1036320" y="568183"/>
            <a:ext cx="7417117" cy="6123876"/>
          </a:xfrm>
          <a:prstGeom prst="rect">
            <a:avLst/>
          </a:prstGeom>
        </p:spPr>
      </p:pic>
    </p:spTree>
    <p:extLst>
      <p:ext uri="{BB962C8B-B14F-4D97-AF65-F5344CB8AC3E}">
        <p14:creationId xmlns:p14="http://schemas.microsoft.com/office/powerpoint/2010/main" val="154186930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body" idx="1"/>
          </p:nvPr>
        </p:nvSpPr>
        <p:spPr>
          <a:xfrm>
            <a:off x="230188" y="548995"/>
            <a:ext cx="8913812" cy="6022134"/>
          </a:xfrm>
          <a:noFill/>
        </p:spPr>
        <p:txBody>
          <a:bodyPr/>
          <a:lstStyle/>
          <a:p>
            <a:pPr marL="342900" indent="-342900">
              <a:lnSpc>
                <a:spcPct val="120000"/>
              </a:lnSpc>
              <a:spcBef>
                <a:spcPct val="5000"/>
              </a:spcBef>
              <a:buFont typeface="Wingdings" panose="05000000000000000000" pitchFamily="2" charset="2"/>
              <a:buNone/>
            </a:pPr>
            <a:r>
              <a:rPr lang="zh-CN" altLang="en-US" dirty="0" smtClean="0">
                <a:solidFill>
                  <a:srgbClr val="CC3300"/>
                </a:solidFill>
                <a:latin typeface="Arial" panose="020B0604020202020204" pitchFamily="34" charset="0"/>
                <a:ea typeface="黑体" panose="02010609060101010101" pitchFamily="49" charset="-122"/>
              </a:rPr>
              <a:t>硬件简单性的设计四条基本原则</a:t>
            </a:r>
          </a:p>
          <a:p>
            <a:pPr marL="342900" indent="-342900">
              <a:lnSpc>
                <a:spcPct val="120000"/>
              </a:lnSpc>
              <a:spcBef>
                <a:spcPct val="5000"/>
              </a:spcBef>
            </a:pPr>
            <a:r>
              <a:rPr lang="zh-CN" altLang="en-US" dirty="0" smtClean="0">
                <a:solidFill>
                  <a:schemeClr val="tx2">
                    <a:lumMod val="90000"/>
                    <a:lumOff val="10000"/>
                  </a:schemeClr>
                </a:solidFill>
                <a:latin typeface="Arial" panose="020B0604020202020204" pitchFamily="34" charset="0"/>
                <a:ea typeface="黑体" panose="02010609060101010101" pitchFamily="49" charset="-122"/>
              </a:rPr>
              <a:t>简单源于规整</a:t>
            </a:r>
            <a:endParaRPr lang="en-US" altLang="zh-CN" dirty="0" smtClean="0">
              <a:solidFill>
                <a:schemeClr val="tx2">
                  <a:lumMod val="90000"/>
                  <a:lumOff val="10000"/>
                </a:schemeClr>
              </a:solidFill>
              <a:latin typeface="Arial" panose="020B0604020202020204" pitchFamily="34" charset="0"/>
              <a:ea typeface="黑体" panose="02010609060101010101" pitchFamily="49" charset="-122"/>
            </a:endParaRPr>
          </a:p>
          <a:p>
            <a:pPr marL="342900" indent="-342900">
              <a:lnSpc>
                <a:spcPct val="120000"/>
              </a:lnSpc>
              <a:spcBef>
                <a:spcPct val="5000"/>
              </a:spcBef>
            </a:pPr>
            <a:r>
              <a:rPr lang="zh-CN" altLang="en-US" dirty="0" smtClean="0">
                <a:solidFill>
                  <a:schemeClr val="tx2">
                    <a:lumMod val="90000"/>
                    <a:lumOff val="10000"/>
                  </a:schemeClr>
                </a:solidFill>
                <a:latin typeface="Arial" panose="020B0604020202020204" pitchFamily="34" charset="0"/>
                <a:ea typeface="黑体" panose="02010609060101010101" pitchFamily="49" charset="-122"/>
              </a:rPr>
              <a:t>寄存器越少越快 </a:t>
            </a:r>
            <a:r>
              <a:rPr lang="en-US" altLang="zh-CN" dirty="0" smtClean="0">
                <a:solidFill>
                  <a:schemeClr val="tx2">
                    <a:lumMod val="90000"/>
                    <a:lumOff val="10000"/>
                  </a:schemeClr>
                </a:solidFill>
                <a:latin typeface="Arial" panose="020B0604020202020204" pitchFamily="34" charset="0"/>
                <a:ea typeface="黑体" panose="02010609060101010101" pitchFamily="49" charset="-122"/>
              </a:rPr>
              <a:t>--</a:t>
            </a:r>
            <a:r>
              <a:rPr lang="zh-CN" altLang="en-US" dirty="0" smtClean="0">
                <a:solidFill>
                  <a:schemeClr val="tx2">
                    <a:lumMod val="90000"/>
                    <a:lumOff val="10000"/>
                  </a:schemeClr>
                </a:solidFill>
                <a:latin typeface="Arial" panose="020B0604020202020204" pitchFamily="34" charset="0"/>
                <a:ea typeface="黑体" panose="02010609060101010101" pitchFamily="49" charset="-122"/>
              </a:rPr>
              <a:t>多导致传输距离长，导致时钟周期变长</a:t>
            </a:r>
            <a:endParaRPr lang="en-US" altLang="zh-CN" dirty="0" smtClean="0">
              <a:solidFill>
                <a:schemeClr val="tx2">
                  <a:lumMod val="90000"/>
                  <a:lumOff val="10000"/>
                </a:schemeClr>
              </a:solidFill>
              <a:latin typeface="Arial" panose="020B0604020202020204" pitchFamily="34" charset="0"/>
              <a:ea typeface="黑体" panose="02010609060101010101" pitchFamily="49" charset="-122"/>
            </a:endParaRPr>
          </a:p>
          <a:p>
            <a:pPr marL="342900" indent="-342900">
              <a:lnSpc>
                <a:spcPct val="120000"/>
              </a:lnSpc>
              <a:spcBef>
                <a:spcPct val="5000"/>
              </a:spcBef>
            </a:pPr>
            <a:r>
              <a:rPr lang="zh-CN" altLang="en-US" dirty="0" smtClean="0">
                <a:solidFill>
                  <a:schemeClr val="tx2">
                    <a:lumMod val="90000"/>
                    <a:lumOff val="10000"/>
                  </a:schemeClr>
                </a:solidFill>
                <a:latin typeface="Arial" panose="020B0604020202020204" pitchFamily="34" charset="0"/>
                <a:ea typeface="黑体" panose="02010609060101010101" pitchFamily="49" charset="-122"/>
              </a:rPr>
              <a:t>加速执行常用操作</a:t>
            </a:r>
            <a:endParaRPr lang="en-US" altLang="zh-CN" dirty="0" smtClean="0">
              <a:solidFill>
                <a:schemeClr val="tx2">
                  <a:lumMod val="90000"/>
                  <a:lumOff val="10000"/>
                </a:schemeClr>
              </a:solidFill>
              <a:latin typeface="Arial" panose="020B0604020202020204" pitchFamily="34" charset="0"/>
              <a:ea typeface="黑体" panose="02010609060101010101" pitchFamily="49" charset="-122"/>
            </a:endParaRPr>
          </a:p>
          <a:p>
            <a:pPr marL="342900" indent="-342900">
              <a:lnSpc>
                <a:spcPct val="120000"/>
              </a:lnSpc>
              <a:spcBef>
                <a:spcPct val="5000"/>
              </a:spcBef>
            </a:pPr>
            <a:r>
              <a:rPr lang="zh-CN" altLang="en-US" dirty="0" smtClean="0">
                <a:solidFill>
                  <a:schemeClr val="tx2">
                    <a:lumMod val="90000"/>
                    <a:lumOff val="10000"/>
                  </a:schemeClr>
                </a:solidFill>
                <a:latin typeface="Arial" panose="020B0604020202020204" pitchFamily="34" charset="0"/>
                <a:ea typeface="黑体" panose="02010609060101010101" pitchFamily="49" charset="-122"/>
              </a:rPr>
              <a:t>优秀的设计需要适宜的折中方案</a:t>
            </a:r>
            <a:endParaRPr lang="en-US" altLang="zh-CN" dirty="0" smtClean="0">
              <a:solidFill>
                <a:schemeClr val="tx2">
                  <a:lumMod val="90000"/>
                  <a:lumOff val="10000"/>
                </a:schemeClr>
              </a:solidFill>
              <a:latin typeface="Arial" panose="020B0604020202020204" pitchFamily="34" charset="0"/>
              <a:ea typeface="黑体" panose="02010609060101010101" pitchFamily="49" charset="-122"/>
            </a:endParaRPr>
          </a:p>
          <a:p>
            <a:pPr marL="342900" indent="-342900">
              <a:lnSpc>
                <a:spcPct val="120000"/>
              </a:lnSpc>
              <a:spcBef>
                <a:spcPct val="5000"/>
              </a:spcBef>
            </a:pPr>
            <a:endParaRPr lang="en-US" altLang="zh-CN" dirty="0">
              <a:solidFill>
                <a:schemeClr val="tx2">
                  <a:lumMod val="90000"/>
                  <a:lumOff val="10000"/>
                </a:schemeClr>
              </a:solidFill>
              <a:latin typeface="Arial" panose="020B0604020202020204" pitchFamily="34" charset="0"/>
              <a:ea typeface="黑体" panose="02010609060101010101" pitchFamily="49" charset="-122"/>
            </a:endParaRPr>
          </a:p>
          <a:p>
            <a:pPr marL="342900" indent="-342900">
              <a:lnSpc>
                <a:spcPct val="120000"/>
              </a:lnSpc>
              <a:spcBef>
                <a:spcPct val="5000"/>
              </a:spcBef>
            </a:pPr>
            <a:r>
              <a:rPr lang="zh-CN" altLang="en-US" dirty="0" smtClean="0">
                <a:solidFill>
                  <a:schemeClr val="tx2">
                    <a:lumMod val="90000"/>
                    <a:lumOff val="10000"/>
                  </a:schemeClr>
                </a:solidFill>
                <a:latin typeface="Arial" panose="020B0604020202020204" pitchFamily="34" charset="0"/>
                <a:ea typeface="黑体" panose="02010609060101010101" pitchFamily="49" charset="-122"/>
              </a:rPr>
              <a:t>设计指令系统、以及设计数据通道、控制器时，在这四原则基础上，设计出满足需求、</a:t>
            </a:r>
            <a:r>
              <a:rPr lang="zh-CN" altLang="en-US" dirty="0">
                <a:solidFill>
                  <a:schemeClr val="tx2">
                    <a:lumMod val="90000"/>
                    <a:lumOff val="10000"/>
                  </a:schemeClr>
                </a:solidFill>
                <a:latin typeface="Arial" panose="020B0604020202020204" pitchFamily="34" charset="0"/>
                <a:ea typeface="黑体" panose="02010609060101010101" pitchFamily="49" charset="-122"/>
              </a:rPr>
              <a:t>性价比</a:t>
            </a:r>
            <a:r>
              <a:rPr lang="zh-CN" altLang="en-US" dirty="0" smtClean="0">
                <a:solidFill>
                  <a:schemeClr val="tx2">
                    <a:lumMod val="90000"/>
                    <a:lumOff val="10000"/>
                  </a:schemeClr>
                </a:solidFill>
                <a:latin typeface="Arial" panose="020B0604020202020204" pitchFamily="34" charset="0"/>
                <a:ea typeface="黑体" panose="02010609060101010101" pitchFamily="49" charset="-122"/>
              </a:rPr>
              <a:t>的</a:t>
            </a:r>
            <a:r>
              <a:rPr lang="en-US" altLang="zh-CN" dirty="0" smtClean="0">
                <a:solidFill>
                  <a:schemeClr val="tx2">
                    <a:lumMod val="90000"/>
                    <a:lumOff val="10000"/>
                  </a:schemeClr>
                </a:solidFill>
                <a:latin typeface="Arial" panose="020B0604020202020204" pitchFamily="34" charset="0"/>
                <a:ea typeface="黑体" panose="02010609060101010101" pitchFamily="49" charset="-122"/>
              </a:rPr>
              <a:t>CPU</a:t>
            </a:r>
            <a:r>
              <a:rPr lang="zh-CN" altLang="en-US" dirty="0" smtClean="0">
                <a:solidFill>
                  <a:schemeClr val="tx2">
                    <a:lumMod val="90000"/>
                    <a:lumOff val="10000"/>
                  </a:schemeClr>
                </a:solidFill>
                <a:latin typeface="Arial" panose="020B0604020202020204" pitchFamily="34" charset="0"/>
                <a:ea typeface="黑体" panose="02010609060101010101" pitchFamily="49" charset="-122"/>
              </a:rPr>
              <a:t>。</a:t>
            </a:r>
          </a:p>
        </p:txBody>
      </p:sp>
      <p:sp>
        <p:nvSpPr>
          <p:cNvPr id="9219" name="Rectangle 3"/>
          <p:cNvSpPr>
            <a:spLocks noGrp="1" noChangeArrowheads="1"/>
          </p:cNvSpPr>
          <p:nvPr>
            <p:ph type="title"/>
          </p:nvPr>
        </p:nvSpPr>
        <p:spPr>
          <a:xfrm>
            <a:off x="738188" y="28575"/>
            <a:ext cx="3978275" cy="422275"/>
          </a:xfrm>
        </p:spPr>
        <p:txBody>
          <a:bodyPr/>
          <a:lstStyle/>
          <a:p>
            <a:r>
              <a:rPr lang="zh-CN" altLang="en-US" sz="2800" dirty="0" smtClean="0">
                <a:ea typeface="宋体" panose="02010600030101010101" pitchFamily="2" charset="-122"/>
              </a:rPr>
              <a:t>硬件设计的原则</a:t>
            </a:r>
          </a:p>
        </p:txBody>
      </p:sp>
      <p:sp>
        <p:nvSpPr>
          <p:cNvPr id="2" name="灯片编号占位符 1"/>
          <p:cNvSpPr>
            <a:spLocks noGrp="1"/>
          </p:cNvSpPr>
          <p:nvPr>
            <p:ph type="sldNum" sz="quarter" idx="4"/>
          </p:nvPr>
        </p:nvSpPr>
        <p:spPr/>
        <p:txBody>
          <a:bodyPr/>
          <a:lstStyle/>
          <a:p>
            <a:fld id="{395DEAD1-49DF-46A7-BC72-EE85A9CC6BAA}" type="slidenum">
              <a:rPr lang="zh-CN" altLang="en-US" smtClean="0"/>
              <a:pPr/>
              <a:t>36</a:t>
            </a:fld>
            <a:endParaRPr lang="zh-CN" altLang="en-US"/>
          </a:p>
        </p:txBody>
      </p:sp>
    </p:spTree>
    <p:extLst>
      <p:ext uri="{BB962C8B-B14F-4D97-AF65-F5344CB8AC3E}">
        <p14:creationId xmlns:p14="http://schemas.microsoft.com/office/powerpoint/2010/main" val="5880251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51234">
                                            <p:txEl>
                                              <p:pRg st="1" end="1"/>
                                            </p:txEl>
                                          </p:spTgt>
                                        </p:tgtEl>
                                        <p:attrNameLst>
                                          <p:attrName>style.visibility</p:attrName>
                                        </p:attrNameLst>
                                      </p:cBhvr>
                                      <p:to>
                                        <p:strVal val="visible"/>
                                      </p:to>
                                    </p:set>
                                    <p:animEffect transition="in" filter="blinds(horizontal)">
                                      <p:cBhvr>
                                        <p:cTn id="7" dur="500"/>
                                        <p:tgtEl>
                                          <p:spTgt spid="35123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51234">
                                            <p:txEl>
                                              <p:pRg st="2" end="2"/>
                                            </p:txEl>
                                          </p:spTgt>
                                        </p:tgtEl>
                                        <p:attrNameLst>
                                          <p:attrName>style.visibility</p:attrName>
                                        </p:attrNameLst>
                                      </p:cBhvr>
                                      <p:to>
                                        <p:strVal val="visible"/>
                                      </p:to>
                                    </p:set>
                                    <p:animEffect transition="in" filter="blinds(horizontal)">
                                      <p:cBhvr>
                                        <p:cTn id="12" dur="500"/>
                                        <p:tgtEl>
                                          <p:spTgt spid="35123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51234">
                                            <p:txEl>
                                              <p:pRg st="3" end="3"/>
                                            </p:txEl>
                                          </p:spTgt>
                                        </p:tgtEl>
                                        <p:attrNameLst>
                                          <p:attrName>style.visibility</p:attrName>
                                        </p:attrNameLst>
                                      </p:cBhvr>
                                      <p:to>
                                        <p:strVal val="visible"/>
                                      </p:to>
                                    </p:set>
                                    <p:animEffect transition="in" filter="blinds(horizontal)">
                                      <p:cBhvr>
                                        <p:cTn id="17" dur="500"/>
                                        <p:tgtEl>
                                          <p:spTgt spid="35123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51234">
                                            <p:txEl>
                                              <p:pRg st="4" end="4"/>
                                            </p:txEl>
                                          </p:spTgt>
                                        </p:tgtEl>
                                        <p:attrNameLst>
                                          <p:attrName>style.visibility</p:attrName>
                                        </p:attrNameLst>
                                      </p:cBhvr>
                                      <p:to>
                                        <p:strVal val="visible"/>
                                      </p:to>
                                    </p:set>
                                    <p:animEffect transition="in" filter="blinds(horizontal)">
                                      <p:cBhvr>
                                        <p:cTn id="22" dur="500"/>
                                        <p:tgtEl>
                                          <p:spTgt spid="35123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51234">
                                            <p:txEl>
                                              <p:pRg st="6" end="6"/>
                                            </p:txEl>
                                          </p:spTgt>
                                        </p:tgtEl>
                                        <p:attrNameLst>
                                          <p:attrName>style.visibility</p:attrName>
                                        </p:attrNameLst>
                                      </p:cBhvr>
                                      <p:to>
                                        <p:strVal val="visible"/>
                                      </p:to>
                                    </p:set>
                                    <p:animEffect transition="in" filter="blinds(horizontal)">
                                      <p:cBhvr>
                                        <p:cTn id="27" dur="500"/>
                                        <p:tgtEl>
                                          <p:spTgt spid="35123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711200" y="114300"/>
            <a:ext cx="2093913" cy="368300"/>
          </a:xfrm>
        </p:spPr>
        <p:txBody>
          <a:bodyPr/>
          <a:lstStyle/>
          <a:p>
            <a:r>
              <a:rPr lang="zh-CN" altLang="en-US" smtClean="0">
                <a:ea typeface="宋体" panose="02010600030101010101" pitchFamily="2" charset="-122"/>
              </a:rPr>
              <a:t>第一讲小结</a:t>
            </a:r>
          </a:p>
        </p:txBody>
      </p:sp>
      <p:sp>
        <p:nvSpPr>
          <p:cNvPr id="423939" name="Rectangle 3"/>
          <p:cNvSpPr>
            <a:spLocks noChangeArrowheads="1"/>
          </p:cNvSpPr>
          <p:nvPr/>
        </p:nvSpPr>
        <p:spPr bwMode="auto">
          <a:xfrm>
            <a:off x="423863" y="538163"/>
            <a:ext cx="8229600" cy="586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105000"/>
              </a:lnSpc>
              <a:spcBef>
                <a:spcPct val="5000"/>
              </a:spcBef>
              <a:buSzPct val="75000"/>
              <a:buFont typeface="Wingdings" panose="05000000000000000000" pitchFamily="2" charset="2"/>
              <a:buChar char="u"/>
            </a:pPr>
            <a:r>
              <a:rPr lang="zh-CN" altLang="en-US" sz="1800" dirty="0">
                <a:solidFill>
                  <a:schemeClr val="tx1"/>
                </a:solidFill>
                <a:ea typeface="黑体" panose="02010609060101010101" pitchFamily="49" charset="-122"/>
              </a:rPr>
              <a:t>指令由“操作码”和“地址码”两部分组成。</a:t>
            </a:r>
          </a:p>
          <a:p>
            <a:pPr>
              <a:lnSpc>
                <a:spcPct val="105000"/>
              </a:lnSpc>
              <a:spcBef>
                <a:spcPct val="5000"/>
              </a:spcBef>
              <a:buSzPct val="75000"/>
              <a:buFont typeface="Wingdings" panose="05000000000000000000" pitchFamily="2" charset="2"/>
              <a:buChar char="u"/>
            </a:pPr>
            <a:r>
              <a:rPr lang="zh-CN" altLang="en-US" sz="1800" dirty="0">
                <a:solidFill>
                  <a:schemeClr val="tx1"/>
                </a:solidFill>
                <a:ea typeface="黑体" panose="02010609060101010101" pitchFamily="49" charset="-122"/>
              </a:rPr>
              <a:t>操作类型</a:t>
            </a:r>
          </a:p>
          <a:p>
            <a:pPr lvl="1">
              <a:lnSpc>
                <a:spcPct val="105000"/>
              </a:lnSpc>
              <a:spcBef>
                <a:spcPct val="5000"/>
              </a:spcBef>
              <a:buSzPct val="100000"/>
              <a:buFontTx/>
              <a:buChar char="–"/>
            </a:pPr>
            <a:r>
              <a:rPr lang="zh-CN" altLang="en-US" sz="1800" dirty="0">
                <a:ea typeface="黑体" panose="02010609060101010101" pitchFamily="49" charset="-122"/>
              </a:rPr>
              <a:t>传送 </a:t>
            </a:r>
            <a:r>
              <a:rPr lang="en-US" altLang="zh-CN" sz="1800" dirty="0">
                <a:ea typeface="黑体" panose="02010609060101010101" pitchFamily="49" charset="-122"/>
              </a:rPr>
              <a:t>/ </a:t>
            </a:r>
            <a:r>
              <a:rPr lang="zh-CN" altLang="en-US" sz="1800" dirty="0">
                <a:ea typeface="黑体" panose="02010609060101010101" pitchFamily="49" charset="-122"/>
              </a:rPr>
              <a:t>算术 </a:t>
            </a:r>
            <a:r>
              <a:rPr lang="en-US" altLang="zh-CN" sz="1800" dirty="0">
                <a:ea typeface="黑体" panose="02010609060101010101" pitchFamily="49" charset="-122"/>
              </a:rPr>
              <a:t>/ </a:t>
            </a:r>
            <a:r>
              <a:rPr lang="zh-CN" altLang="en-US" sz="1800" dirty="0">
                <a:ea typeface="黑体" panose="02010609060101010101" pitchFamily="49" charset="-122"/>
              </a:rPr>
              <a:t>逻辑 </a:t>
            </a:r>
            <a:r>
              <a:rPr lang="en-US" altLang="zh-CN" sz="1800" dirty="0">
                <a:ea typeface="黑体" panose="02010609060101010101" pitchFamily="49" charset="-122"/>
              </a:rPr>
              <a:t>/ </a:t>
            </a:r>
            <a:r>
              <a:rPr lang="zh-CN" altLang="en-US" sz="1800" dirty="0">
                <a:ea typeface="黑体" panose="02010609060101010101" pitchFamily="49" charset="-122"/>
              </a:rPr>
              <a:t>移位 </a:t>
            </a:r>
            <a:r>
              <a:rPr lang="en-US" altLang="zh-CN" sz="1800" dirty="0">
                <a:ea typeface="黑体" panose="02010609060101010101" pitchFamily="49" charset="-122"/>
              </a:rPr>
              <a:t>/ </a:t>
            </a:r>
            <a:r>
              <a:rPr lang="zh-CN" altLang="en-US" sz="1800" dirty="0">
                <a:ea typeface="黑体" panose="02010609060101010101" pitchFamily="49" charset="-122"/>
              </a:rPr>
              <a:t>字符串 </a:t>
            </a:r>
            <a:r>
              <a:rPr lang="en-US" altLang="zh-CN" sz="1800" dirty="0">
                <a:ea typeface="黑体" panose="02010609060101010101" pitchFamily="49" charset="-122"/>
              </a:rPr>
              <a:t>/ </a:t>
            </a:r>
            <a:r>
              <a:rPr lang="zh-CN" altLang="en-US" sz="1800" dirty="0">
                <a:ea typeface="黑体" panose="02010609060101010101" pitchFamily="49" charset="-122"/>
              </a:rPr>
              <a:t>转移控制 </a:t>
            </a:r>
            <a:r>
              <a:rPr lang="en-US" altLang="zh-CN" sz="1800" dirty="0">
                <a:ea typeface="黑体" panose="02010609060101010101" pitchFamily="49" charset="-122"/>
              </a:rPr>
              <a:t>/ </a:t>
            </a:r>
            <a:r>
              <a:rPr lang="zh-CN" altLang="en-US" sz="1800" dirty="0">
                <a:ea typeface="黑体" panose="02010609060101010101" pitchFamily="49" charset="-122"/>
              </a:rPr>
              <a:t>调用 </a:t>
            </a:r>
            <a:r>
              <a:rPr lang="en-US" altLang="zh-CN" sz="1800" dirty="0">
                <a:ea typeface="黑体" panose="02010609060101010101" pitchFamily="49" charset="-122"/>
              </a:rPr>
              <a:t>/ </a:t>
            </a:r>
            <a:r>
              <a:rPr lang="zh-CN" altLang="en-US" sz="1800" dirty="0">
                <a:ea typeface="黑体" panose="02010609060101010101" pitchFamily="49" charset="-122"/>
              </a:rPr>
              <a:t>中断 </a:t>
            </a:r>
            <a:r>
              <a:rPr lang="en-US" altLang="zh-CN" sz="1800" dirty="0">
                <a:ea typeface="黑体" panose="02010609060101010101" pitchFamily="49" charset="-122"/>
              </a:rPr>
              <a:t>/ </a:t>
            </a:r>
            <a:r>
              <a:rPr lang="zh-CN" altLang="en-US" sz="1800" dirty="0">
                <a:ea typeface="黑体" panose="02010609060101010101" pitchFamily="49" charset="-122"/>
              </a:rPr>
              <a:t>信号同步</a:t>
            </a:r>
          </a:p>
          <a:p>
            <a:pPr>
              <a:lnSpc>
                <a:spcPct val="105000"/>
              </a:lnSpc>
              <a:spcBef>
                <a:spcPct val="5000"/>
              </a:spcBef>
              <a:buSzPct val="75000"/>
              <a:buFont typeface="Wingdings" panose="05000000000000000000" pitchFamily="2" charset="2"/>
              <a:buChar char="u"/>
            </a:pPr>
            <a:r>
              <a:rPr lang="zh-CN" altLang="en-US" sz="1800" dirty="0">
                <a:solidFill>
                  <a:schemeClr val="tx1"/>
                </a:solidFill>
                <a:ea typeface="黑体" panose="02010609060101010101" pitchFamily="49" charset="-122"/>
              </a:rPr>
              <a:t>操作数类型</a:t>
            </a:r>
          </a:p>
          <a:p>
            <a:pPr lvl="1">
              <a:lnSpc>
                <a:spcPct val="105000"/>
              </a:lnSpc>
              <a:spcBef>
                <a:spcPct val="5000"/>
              </a:spcBef>
              <a:buSzPct val="100000"/>
              <a:buFontTx/>
              <a:buChar char="–"/>
            </a:pPr>
            <a:r>
              <a:rPr lang="zh-CN" altLang="en-US" sz="1800" dirty="0">
                <a:ea typeface="黑体" panose="02010609060101010101" pitchFamily="49" charset="-122"/>
              </a:rPr>
              <a:t>整数（带符号、无符号、十进制）、浮点数、位、位串</a:t>
            </a:r>
          </a:p>
          <a:p>
            <a:pPr>
              <a:lnSpc>
                <a:spcPct val="105000"/>
              </a:lnSpc>
              <a:spcBef>
                <a:spcPct val="5000"/>
              </a:spcBef>
              <a:buSzPct val="75000"/>
              <a:buFont typeface="Wingdings" panose="05000000000000000000" pitchFamily="2" charset="2"/>
              <a:buChar char="u"/>
            </a:pPr>
            <a:r>
              <a:rPr lang="zh-CN" altLang="en-US" sz="1800" dirty="0">
                <a:solidFill>
                  <a:schemeClr val="tx1"/>
                </a:solidFill>
                <a:ea typeface="黑体" panose="02010609060101010101" pitchFamily="49" charset="-122"/>
              </a:rPr>
              <a:t>地址码的编码要考虑：</a:t>
            </a:r>
          </a:p>
          <a:p>
            <a:pPr lvl="1">
              <a:lnSpc>
                <a:spcPct val="105000"/>
              </a:lnSpc>
              <a:spcBef>
                <a:spcPct val="5000"/>
              </a:spcBef>
              <a:buSzPct val="100000"/>
              <a:buFontTx/>
              <a:buChar char="–"/>
            </a:pPr>
            <a:r>
              <a:rPr lang="zh-CN" altLang="en-US" sz="1800" dirty="0">
                <a:ea typeface="黑体" panose="02010609060101010101" pitchFamily="49" charset="-122"/>
              </a:rPr>
              <a:t>操作数的个数</a:t>
            </a:r>
          </a:p>
          <a:p>
            <a:pPr lvl="1">
              <a:lnSpc>
                <a:spcPct val="105000"/>
              </a:lnSpc>
              <a:spcBef>
                <a:spcPct val="5000"/>
              </a:spcBef>
              <a:buSzPct val="100000"/>
              <a:buFontTx/>
              <a:buChar char="–"/>
            </a:pPr>
            <a:r>
              <a:rPr lang="zh-CN" altLang="en-US" sz="1800" dirty="0">
                <a:ea typeface="黑体" panose="02010609060101010101" pitchFamily="49" charset="-122"/>
              </a:rPr>
              <a:t>寻址方式：立即 </a:t>
            </a:r>
            <a:r>
              <a:rPr lang="en-US" altLang="zh-CN" sz="1800" dirty="0">
                <a:ea typeface="黑体" panose="02010609060101010101" pitchFamily="49" charset="-122"/>
              </a:rPr>
              <a:t>/ </a:t>
            </a:r>
            <a:r>
              <a:rPr lang="zh-CN" altLang="en-US" sz="1800" dirty="0">
                <a:ea typeface="黑体" panose="02010609060101010101" pitchFamily="49" charset="-122"/>
              </a:rPr>
              <a:t>寄存器 </a:t>
            </a:r>
            <a:r>
              <a:rPr lang="en-US" altLang="zh-CN" sz="1800" dirty="0">
                <a:ea typeface="黑体" panose="02010609060101010101" pitchFamily="49" charset="-122"/>
              </a:rPr>
              <a:t>/ </a:t>
            </a:r>
            <a:r>
              <a:rPr lang="zh-CN" altLang="en-US" sz="1800" dirty="0">
                <a:ea typeface="黑体" panose="02010609060101010101" pitchFamily="49" charset="-122"/>
              </a:rPr>
              <a:t>寄间 </a:t>
            </a:r>
            <a:r>
              <a:rPr lang="en-US" altLang="zh-CN" sz="1800" dirty="0">
                <a:ea typeface="黑体" panose="02010609060101010101" pitchFamily="49" charset="-122"/>
              </a:rPr>
              <a:t>/ </a:t>
            </a:r>
            <a:r>
              <a:rPr lang="zh-CN" altLang="en-US" sz="1800" dirty="0">
                <a:ea typeface="黑体" panose="02010609060101010101" pitchFamily="49" charset="-122"/>
              </a:rPr>
              <a:t>直接 </a:t>
            </a:r>
            <a:r>
              <a:rPr lang="en-US" altLang="zh-CN" sz="1800" dirty="0">
                <a:ea typeface="黑体" panose="02010609060101010101" pitchFamily="49" charset="-122"/>
              </a:rPr>
              <a:t>/ </a:t>
            </a:r>
            <a:r>
              <a:rPr lang="zh-CN" altLang="en-US" sz="1800" dirty="0">
                <a:ea typeface="黑体" panose="02010609060101010101" pitchFamily="49" charset="-122"/>
              </a:rPr>
              <a:t>间接 </a:t>
            </a:r>
            <a:r>
              <a:rPr lang="en-US" altLang="zh-CN" sz="1800" dirty="0">
                <a:ea typeface="黑体" panose="02010609060101010101" pitchFamily="49" charset="-122"/>
              </a:rPr>
              <a:t>/ </a:t>
            </a:r>
            <a:r>
              <a:rPr lang="zh-CN" altLang="en-US" sz="1800" dirty="0">
                <a:ea typeface="黑体" panose="02010609060101010101" pitchFamily="49" charset="-122"/>
              </a:rPr>
              <a:t>相对 </a:t>
            </a:r>
            <a:r>
              <a:rPr lang="en-US" altLang="zh-CN" sz="1800" dirty="0">
                <a:ea typeface="黑体" panose="02010609060101010101" pitchFamily="49" charset="-122"/>
              </a:rPr>
              <a:t>/ </a:t>
            </a:r>
            <a:r>
              <a:rPr lang="zh-CN" altLang="en-US" sz="1800" dirty="0">
                <a:ea typeface="黑体" panose="02010609060101010101" pitchFamily="49" charset="-122"/>
              </a:rPr>
              <a:t>基址 </a:t>
            </a:r>
            <a:r>
              <a:rPr lang="en-US" altLang="zh-CN" sz="1800" dirty="0">
                <a:ea typeface="黑体" panose="02010609060101010101" pitchFamily="49" charset="-122"/>
              </a:rPr>
              <a:t>/ </a:t>
            </a:r>
            <a:r>
              <a:rPr lang="zh-CN" altLang="en-US" sz="1800" dirty="0">
                <a:ea typeface="黑体" panose="02010609060101010101" pitchFamily="49" charset="-122"/>
              </a:rPr>
              <a:t>变址 </a:t>
            </a:r>
            <a:r>
              <a:rPr lang="en-US" altLang="zh-CN" sz="1800" dirty="0">
                <a:ea typeface="黑体" panose="02010609060101010101" pitchFamily="49" charset="-122"/>
              </a:rPr>
              <a:t>/ </a:t>
            </a:r>
            <a:r>
              <a:rPr lang="zh-CN" altLang="en-US" sz="1800" dirty="0">
                <a:ea typeface="黑体" panose="02010609060101010101" pitchFamily="49" charset="-122"/>
              </a:rPr>
              <a:t>堆栈</a:t>
            </a:r>
          </a:p>
          <a:p>
            <a:pPr>
              <a:lnSpc>
                <a:spcPct val="105000"/>
              </a:lnSpc>
              <a:spcBef>
                <a:spcPct val="5000"/>
              </a:spcBef>
              <a:buSzPct val="75000"/>
              <a:buFont typeface="Wingdings" panose="05000000000000000000" pitchFamily="2" charset="2"/>
              <a:buChar char="u"/>
            </a:pPr>
            <a:r>
              <a:rPr lang="zh-CN" altLang="en-US" sz="1800" dirty="0">
                <a:solidFill>
                  <a:schemeClr val="tx1"/>
                </a:solidFill>
                <a:ea typeface="黑体" panose="02010609060101010101" pitchFamily="49" charset="-122"/>
              </a:rPr>
              <a:t>操作码的编码要考虑：</a:t>
            </a:r>
          </a:p>
          <a:p>
            <a:pPr lvl="1">
              <a:lnSpc>
                <a:spcPct val="105000"/>
              </a:lnSpc>
              <a:spcBef>
                <a:spcPct val="5000"/>
              </a:spcBef>
              <a:buSzPct val="100000"/>
              <a:buFontTx/>
              <a:buChar char="–"/>
            </a:pPr>
            <a:r>
              <a:rPr lang="zh-CN" altLang="en-US" sz="1800" dirty="0">
                <a:ea typeface="黑体" panose="02010609060101010101" pitchFamily="49" charset="-122"/>
              </a:rPr>
              <a:t>定长操作码 </a:t>
            </a:r>
            <a:r>
              <a:rPr lang="en-US" altLang="zh-CN" sz="1800" dirty="0">
                <a:ea typeface="黑体" panose="02010609060101010101" pitchFamily="49" charset="-122"/>
              </a:rPr>
              <a:t>/ </a:t>
            </a:r>
            <a:r>
              <a:rPr lang="zh-CN" altLang="en-US" sz="1800" dirty="0">
                <a:ea typeface="黑体" panose="02010609060101010101" pitchFamily="49" charset="-122"/>
              </a:rPr>
              <a:t>扩展操作码</a:t>
            </a:r>
          </a:p>
          <a:p>
            <a:pPr>
              <a:lnSpc>
                <a:spcPct val="105000"/>
              </a:lnSpc>
              <a:spcBef>
                <a:spcPct val="5000"/>
              </a:spcBef>
              <a:buSzPct val="75000"/>
              <a:buFont typeface="Wingdings" panose="05000000000000000000" pitchFamily="2" charset="2"/>
              <a:buChar char="u"/>
            </a:pPr>
            <a:r>
              <a:rPr lang="zh-CN" altLang="en-US" sz="1800" dirty="0">
                <a:solidFill>
                  <a:schemeClr val="tx1"/>
                </a:solidFill>
                <a:ea typeface="黑体" panose="02010609060101010101" pitchFamily="49" charset="-122"/>
              </a:rPr>
              <a:t>条件码的生成</a:t>
            </a:r>
          </a:p>
          <a:p>
            <a:pPr lvl="1">
              <a:lnSpc>
                <a:spcPct val="105000"/>
              </a:lnSpc>
              <a:spcBef>
                <a:spcPct val="5000"/>
              </a:spcBef>
              <a:buSzPct val="100000"/>
              <a:buFontTx/>
              <a:buChar char="–"/>
            </a:pPr>
            <a:r>
              <a:rPr lang="zh-CN" altLang="en-US" sz="1800" dirty="0">
                <a:ea typeface="黑体" panose="02010609060101010101" pitchFamily="49" charset="-122"/>
              </a:rPr>
              <a:t>四种基本标志：</a:t>
            </a:r>
            <a:r>
              <a:rPr lang="en-US" altLang="zh-CN" sz="1800" dirty="0">
                <a:ea typeface="黑体" panose="02010609060101010101" pitchFamily="49" charset="-122"/>
              </a:rPr>
              <a:t>NF</a:t>
            </a:r>
            <a:r>
              <a:rPr lang="zh-CN" altLang="en-US" sz="1800" dirty="0">
                <a:ea typeface="黑体" panose="02010609060101010101" pitchFamily="49" charset="-122"/>
              </a:rPr>
              <a:t>（</a:t>
            </a:r>
            <a:r>
              <a:rPr lang="en-US" altLang="zh-CN" sz="1800" dirty="0">
                <a:ea typeface="黑体" panose="02010609060101010101" pitchFamily="49" charset="-122"/>
              </a:rPr>
              <a:t>SF</a:t>
            </a:r>
            <a:r>
              <a:rPr lang="zh-CN" altLang="en-US" sz="1800" dirty="0">
                <a:ea typeface="黑体" panose="02010609060101010101" pitchFamily="49" charset="-122"/>
              </a:rPr>
              <a:t>） </a:t>
            </a:r>
            <a:r>
              <a:rPr lang="en-US" altLang="zh-CN" sz="1800" dirty="0">
                <a:ea typeface="黑体" panose="02010609060101010101" pitchFamily="49" charset="-122"/>
              </a:rPr>
              <a:t>/  VF</a:t>
            </a:r>
            <a:r>
              <a:rPr lang="zh-CN" altLang="en-US" sz="1800" dirty="0">
                <a:ea typeface="黑体" panose="02010609060101010101" pitchFamily="49" charset="-122"/>
              </a:rPr>
              <a:t>（</a:t>
            </a:r>
            <a:r>
              <a:rPr lang="en-US" altLang="zh-CN" sz="1800" dirty="0">
                <a:ea typeface="黑体" panose="02010609060101010101" pitchFamily="49" charset="-122"/>
              </a:rPr>
              <a:t>OF</a:t>
            </a:r>
            <a:r>
              <a:rPr lang="zh-CN" altLang="en-US" sz="1800" dirty="0">
                <a:ea typeface="黑体" panose="02010609060101010101" pitchFamily="49" charset="-122"/>
              </a:rPr>
              <a:t>） </a:t>
            </a:r>
            <a:r>
              <a:rPr lang="en-US" altLang="zh-CN" sz="1800" dirty="0">
                <a:ea typeface="黑体" panose="02010609060101010101" pitchFamily="49" charset="-122"/>
              </a:rPr>
              <a:t>/  CF  /  ZF</a:t>
            </a:r>
          </a:p>
          <a:p>
            <a:pPr>
              <a:lnSpc>
                <a:spcPct val="105000"/>
              </a:lnSpc>
              <a:spcBef>
                <a:spcPct val="5000"/>
              </a:spcBef>
              <a:buSzPct val="75000"/>
              <a:buFont typeface="Wingdings" panose="05000000000000000000" pitchFamily="2" charset="2"/>
              <a:buChar char="u"/>
            </a:pPr>
            <a:r>
              <a:rPr lang="zh-CN" altLang="en-US" sz="1800" dirty="0">
                <a:solidFill>
                  <a:schemeClr val="tx1"/>
                </a:solidFill>
                <a:ea typeface="黑体" panose="02010609060101010101" pitchFamily="49" charset="-122"/>
              </a:rPr>
              <a:t>指令设计风格：</a:t>
            </a:r>
          </a:p>
          <a:p>
            <a:pPr lvl="1">
              <a:lnSpc>
                <a:spcPct val="105000"/>
              </a:lnSpc>
              <a:spcBef>
                <a:spcPct val="5000"/>
              </a:spcBef>
              <a:buSzPct val="100000"/>
              <a:buFontTx/>
              <a:buChar char="–"/>
            </a:pPr>
            <a:r>
              <a:rPr lang="zh-CN" altLang="en-US" sz="1800" dirty="0">
                <a:ea typeface="黑体" panose="02010609060101010101" pitchFamily="49" charset="-122"/>
              </a:rPr>
              <a:t>按操作数地址指定方式来分：</a:t>
            </a:r>
          </a:p>
          <a:p>
            <a:pPr lvl="2">
              <a:lnSpc>
                <a:spcPct val="105000"/>
              </a:lnSpc>
              <a:spcBef>
                <a:spcPct val="5000"/>
              </a:spcBef>
              <a:buSzPct val="100000"/>
              <a:buFontTx/>
              <a:buChar char="»"/>
            </a:pPr>
            <a:r>
              <a:rPr lang="zh-CN" altLang="en-US" sz="1800" dirty="0">
                <a:solidFill>
                  <a:srgbClr val="A50021"/>
                </a:solidFill>
                <a:ea typeface="黑体" panose="02010609060101010101" pitchFamily="49" charset="-122"/>
              </a:rPr>
              <a:t>累加器型 、堆栈型 、通用寄存器型、</a:t>
            </a:r>
            <a:r>
              <a:rPr lang="en-US" altLang="zh-CN" sz="1800" dirty="0">
                <a:solidFill>
                  <a:srgbClr val="A50021"/>
                </a:solidFill>
                <a:ea typeface="黑体" panose="02010609060101010101" pitchFamily="49" charset="-122"/>
              </a:rPr>
              <a:t>load/store</a:t>
            </a:r>
            <a:r>
              <a:rPr lang="zh-CN" altLang="en-US" sz="1800" dirty="0">
                <a:solidFill>
                  <a:srgbClr val="A50021"/>
                </a:solidFill>
                <a:ea typeface="黑体" panose="02010609060101010101" pitchFamily="49" charset="-122"/>
              </a:rPr>
              <a:t>型</a:t>
            </a:r>
          </a:p>
          <a:p>
            <a:pPr lvl="1">
              <a:lnSpc>
                <a:spcPct val="105000"/>
              </a:lnSpc>
              <a:spcBef>
                <a:spcPct val="5000"/>
              </a:spcBef>
              <a:buSzPct val="100000"/>
              <a:buFontTx/>
              <a:buChar char="–"/>
            </a:pPr>
            <a:r>
              <a:rPr lang="zh-CN" altLang="en-US" sz="1800" dirty="0">
                <a:ea typeface="黑体" panose="02010609060101010101" pitchFamily="49" charset="-122"/>
              </a:rPr>
              <a:t>按指令格式的复杂度来分</a:t>
            </a:r>
          </a:p>
          <a:p>
            <a:pPr lvl="2">
              <a:lnSpc>
                <a:spcPct val="105000"/>
              </a:lnSpc>
              <a:spcBef>
                <a:spcPct val="5000"/>
              </a:spcBef>
              <a:buSzPct val="100000"/>
              <a:buFontTx/>
              <a:buChar char="»"/>
            </a:pPr>
            <a:r>
              <a:rPr lang="zh-CN" altLang="en-US" sz="1800" dirty="0">
                <a:solidFill>
                  <a:srgbClr val="A50021"/>
                </a:solidFill>
                <a:ea typeface="黑体" panose="02010609060101010101" pitchFamily="49" charset="-122"/>
              </a:rPr>
              <a:t>复杂指令集计算机</a:t>
            </a:r>
            <a:r>
              <a:rPr lang="en-US" altLang="zh-CN" sz="1800" dirty="0">
                <a:solidFill>
                  <a:srgbClr val="A50021"/>
                </a:solidFill>
                <a:ea typeface="黑体" panose="02010609060101010101" pitchFamily="49" charset="-122"/>
              </a:rPr>
              <a:t>CISC</a:t>
            </a:r>
            <a:r>
              <a:rPr lang="zh-CN" altLang="en-US" sz="1800" dirty="0">
                <a:solidFill>
                  <a:srgbClr val="A50021"/>
                </a:solidFill>
                <a:ea typeface="黑体" panose="02010609060101010101" pitchFamily="49" charset="-122"/>
              </a:rPr>
              <a:t>、精简指令集计算机</a:t>
            </a:r>
            <a:r>
              <a:rPr lang="en-US" altLang="zh-CN" sz="1800" dirty="0">
                <a:solidFill>
                  <a:srgbClr val="A50021"/>
                </a:solidFill>
                <a:ea typeface="黑体" panose="02010609060101010101" pitchFamily="49" charset="-122"/>
              </a:rPr>
              <a:t>RISC</a:t>
            </a:r>
          </a:p>
          <a:p>
            <a:pPr>
              <a:lnSpc>
                <a:spcPct val="105000"/>
              </a:lnSpc>
              <a:spcBef>
                <a:spcPct val="5000"/>
              </a:spcBef>
              <a:buSzPct val="75000"/>
              <a:buFont typeface="Wingdings" panose="05000000000000000000" pitchFamily="2" charset="2"/>
              <a:buChar char="u"/>
            </a:pPr>
            <a:r>
              <a:rPr lang="zh-CN" altLang="en-US" sz="1800" dirty="0" smtClean="0">
                <a:solidFill>
                  <a:srgbClr val="EE3900"/>
                </a:solidFill>
                <a:ea typeface="黑体" panose="02010609060101010101" pitchFamily="49" charset="-122"/>
              </a:rPr>
              <a:t>后面将通过</a:t>
            </a:r>
            <a:r>
              <a:rPr lang="en-US" altLang="zh-CN" sz="1800" dirty="0">
                <a:solidFill>
                  <a:srgbClr val="EE3900"/>
                </a:solidFill>
                <a:ea typeface="黑体" panose="02010609060101010101" pitchFamily="49" charset="-122"/>
              </a:rPr>
              <a:t>MIPS</a:t>
            </a:r>
            <a:r>
              <a:rPr lang="zh-CN" altLang="en-US" sz="1800" dirty="0">
                <a:solidFill>
                  <a:srgbClr val="EE3900"/>
                </a:solidFill>
                <a:ea typeface="黑体" panose="02010609060101010101" pitchFamily="49" charset="-122"/>
              </a:rPr>
              <a:t>指令系统，介绍如何在机器语言级表示程序</a:t>
            </a:r>
            <a:endParaRPr lang="en-US" altLang="zh-CN" sz="1800" dirty="0">
              <a:solidFill>
                <a:srgbClr val="EE3900"/>
              </a:solidFill>
              <a:ea typeface="黑体" panose="02010609060101010101" pitchFamily="49" charset="-122"/>
            </a:endParaRPr>
          </a:p>
        </p:txBody>
      </p:sp>
      <p:sp>
        <p:nvSpPr>
          <p:cNvPr id="39940" name="Text Box 4"/>
          <p:cNvSpPr txBox="1">
            <a:spLocks noChangeArrowheads="1"/>
          </p:cNvSpPr>
          <p:nvPr/>
        </p:nvSpPr>
        <p:spPr bwMode="auto">
          <a:xfrm>
            <a:off x="3705225" y="6267450"/>
            <a:ext cx="3390900"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endParaRPr lang="zh-CN" altLang="en-US"/>
          </a:p>
        </p:txBody>
      </p:sp>
      <p:sp>
        <p:nvSpPr>
          <p:cNvPr id="2" name="灯片编号占位符 1"/>
          <p:cNvSpPr>
            <a:spLocks noGrp="1"/>
          </p:cNvSpPr>
          <p:nvPr>
            <p:ph type="sldNum" sz="quarter" idx="4"/>
          </p:nvPr>
        </p:nvSpPr>
        <p:spPr/>
        <p:txBody>
          <a:bodyPr/>
          <a:lstStyle/>
          <a:p>
            <a:fld id="{395DEAD1-49DF-46A7-BC72-EE85A9CC6BAA}" type="slidenum">
              <a:rPr lang="zh-CN" altLang="en-US" smtClean="0"/>
              <a:pPr/>
              <a:t>37</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23939">
                                            <p:txEl>
                                              <p:pRg st="0" end="0"/>
                                            </p:txEl>
                                          </p:spTgt>
                                        </p:tgtEl>
                                        <p:attrNameLst>
                                          <p:attrName>style.visibility</p:attrName>
                                        </p:attrNameLst>
                                      </p:cBhvr>
                                      <p:to>
                                        <p:strVal val="visible"/>
                                      </p:to>
                                    </p:set>
                                    <p:animEffect transition="in" filter="blinds(horizontal)">
                                      <p:cBhvr>
                                        <p:cTn id="7" dur="500"/>
                                        <p:tgtEl>
                                          <p:spTgt spid="4239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23939">
                                            <p:txEl>
                                              <p:pRg st="1" end="1"/>
                                            </p:txEl>
                                          </p:spTgt>
                                        </p:tgtEl>
                                        <p:attrNameLst>
                                          <p:attrName>style.visibility</p:attrName>
                                        </p:attrNameLst>
                                      </p:cBhvr>
                                      <p:to>
                                        <p:strVal val="visible"/>
                                      </p:to>
                                    </p:set>
                                    <p:animEffect transition="in" filter="blinds(horizontal)">
                                      <p:cBhvr>
                                        <p:cTn id="12" dur="500"/>
                                        <p:tgtEl>
                                          <p:spTgt spid="4239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23939">
                                            <p:txEl>
                                              <p:pRg st="2" end="2"/>
                                            </p:txEl>
                                          </p:spTgt>
                                        </p:tgtEl>
                                        <p:attrNameLst>
                                          <p:attrName>style.visibility</p:attrName>
                                        </p:attrNameLst>
                                      </p:cBhvr>
                                      <p:to>
                                        <p:strVal val="visible"/>
                                      </p:to>
                                    </p:set>
                                    <p:animEffect transition="in" filter="blinds(horizontal)">
                                      <p:cBhvr>
                                        <p:cTn id="17" dur="500"/>
                                        <p:tgtEl>
                                          <p:spTgt spid="4239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23939">
                                            <p:txEl>
                                              <p:pRg st="3" end="3"/>
                                            </p:txEl>
                                          </p:spTgt>
                                        </p:tgtEl>
                                        <p:attrNameLst>
                                          <p:attrName>style.visibility</p:attrName>
                                        </p:attrNameLst>
                                      </p:cBhvr>
                                      <p:to>
                                        <p:strVal val="visible"/>
                                      </p:to>
                                    </p:set>
                                    <p:animEffect transition="in" filter="blinds(horizontal)">
                                      <p:cBhvr>
                                        <p:cTn id="22" dur="500"/>
                                        <p:tgtEl>
                                          <p:spTgt spid="42393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23939">
                                            <p:txEl>
                                              <p:pRg st="4" end="4"/>
                                            </p:txEl>
                                          </p:spTgt>
                                        </p:tgtEl>
                                        <p:attrNameLst>
                                          <p:attrName>style.visibility</p:attrName>
                                        </p:attrNameLst>
                                      </p:cBhvr>
                                      <p:to>
                                        <p:strVal val="visible"/>
                                      </p:to>
                                    </p:set>
                                    <p:animEffect transition="in" filter="blinds(horizontal)">
                                      <p:cBhvr>
                                        <p:cTn id="27" dur="500"/>
                                        <p:tgtEl>
                                          <p:spTgt spid="42393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423939">
                                            <p:txEl>
                                              <p:pRg st="5" end="5"/>
                                            </p:txEl>
                                          </p:spTgt>
                                        </p:tgtEl>
                                        <p:attrNameLst>
                                          <p:attrName>style.visibility</p:attrName>
                                        </p:attrNameLst>
                                      </p:cBhvr>
                                      <p:to>
                                        <p:strVal val="visible"/>
                                      </p:to>
                                    </p:set>
                                    <p:animEffect transition="in" filter="blinds(horizontal)">
                                      <p:cBhvr>
                                        <p:cTn id="32" dur="500"/>
                                        <p:tgtEl>
                                          <p:spTgt spid="42393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423939">
                                            <p:txEl>
                                              <p:pRg st="6" end="6"/>
                                            </p:txEl>
                                          </p:spTgt>
                                        </p:tgtEl>
                                        <p:attrNameLst>
                                          <p:attrName>style.visibility</p:attrName>
                                        </p:attrNameLst>
                                      </p:cBhvr>
                                      <p:to>
                                        <p:strVal val="visible"/>
                                      </p:to>
                                    </p:set>
                                    <p:animEffect transition="in" filter="blinds(horizontal)">
                                      <p:cBhvr>
                                        <p:cTn id="37" dur="500"/>
                                        <p:tgtEl>
                                          <p:spTgt spid="423939">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423939">
                                            <p:txEl>
                                              <p:pRg st="7" end="7"/>
                                            </p:txEl>
                                          </p:spTgt>
                                        </p:tgtEl>
                                        <p:attrNameLst>
                                          <p:attrName>style.visibility</p:attrName>
                                        </p:attrNameLst>
                                      </p:cBhvr>
                                      <p:to>
                                        <p:strVal val="visible"/>
                                      </p:to>
                                    </p:set>
                                    <p:animEffect transition="in" filter="blinds(horizontal)">
                                      <p:cBhvr>
                                        <p:cTn id="42" dur="500"/>
                                        <p:tgtEl>
                                          <p:spTgt spid="423939">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423939">
                                            <p:txEl>
                                              <p:pRg st="8" end="8"/>
                                            </p:txEl>
                                          </p:spTgt>
                                        </p:tgtEl>
                                        <p:attrNameLst>
                                          <p:attrName>style.visibility</p:attrName>
                                        </p:attrNameLst>
                                      </p:cBhvr>
                                      <p:to>
                                        <p:strVal val="visible"/>
                                      </p:to>
                                    </p:set>
                                    <p:animEffect transition="in" filter="blinds(horizontal)">
                                      <p:cBhvr>
                                        <p:cTn id="47" dur="500"/>
                                        <p:tgtEl>
                                          <p:spTgt spid="423939">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423939">
                                            <p:txEl>
                                              <p:pRg st="9" end="9"/>
                                            </p:txEl>
                                          </p:spTgt>
                                        </p:tgtEl>
                                        <p:attrNameLst>
                                          <p:attrName>style.visibility</p:attrName>
                                        </p:attrNameLst>
                                      </p:cBhvr>
                                      <p:to>
                                        <p:strVal val="visible"/>
                                      </p:to>
                                    </p:set>
                                    <p:animEffect transition="in" filter="blinds(horizontal)">
                                      <p:cBhvr>
                                        <p:cTn id="52" dur="500"/>
                                        <p:tgtEl>
                                          <p:spTgt spid="423939">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423939">
                                            <p:txEl>
                                              <p:pRg st="10" end="10"/>
                                            </p:txEl>
                                          </p:spTgt>
                                        </p:tgtEl>
                                        <p:attrNameLst>
                                          <p:attrName>style.visibility</p:attrName>
                                        </p:attrNameLst>
                                      </p:cBhvr>
                                      <p:to>
                                        <p:strVal val="visible"/>
                                      </p:to>
                                    </p:set>
                                    <p:animEffect transition="in" filter="blinds(horizontal)">
                                      <p:cBhvr>
                                        <p:cTn id="57" dur="500"/>
                                        <p:tgtEl>
                                          <p:spTgt spid="423939">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423939">
                                            <p:txEl>
                                              <p:pRg st="11" end="11"/>
                                            </p:txEl>
                                          </p:spTgt>
                                        </p:tgtEl>
                                        <p:attrNameLst>
                                          <p:attrName>style.visibility</p:attrName>
                                        </p:attrNameLst>
                                      </p:cBhvr>
                                      <p:to>
                                        <p:strVal val="visible"/>
                                      </p:to>
                                    </p:set>
                                    <p:animEffect transition="in" filter="blinds(horizontal)">
                                      <p:cBhvr>
                                        <p:cTn id="62" dur="500"/>
                                        <p:tgtEl>
                                          <p:spTgt spid="423939">
                                            <p:txEl>
                                              <p:pRg st="11" end="11"/>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nodeType="clickEffect">
                                  <p:stCondLst>
                                    <p:cond delay="0"/>
                                  </p:stCondLst>
                                  <p:childTnLst>
                                    <p:set>
                                      <p:cBhvr>
                                        <p:cTn id="66" dur="1" fill="hold">
                                          <p:stCondLst>
                                            <p:cond delay="0"/>
                                          </p:stCondLst>
                                        </p:cTn>
                                        <p:tgtEl>
                                          <p:spTgt spid="423939">
                                            <p:txEl>
                                              <p:pRg st="12" end="12"/>
                                            </p:txEl>
                                          </p:spTgt>
                                        </p:tgtEl>
                                        <p:attrNameLst>
                                          <p:attrName>style.visibility</p:attrName>
                                        </p:attrNameLst>
                                      </p:cBhvr>
                                      <p:to>
                                        <p:strVal val="visible"/>
                                      </p:to>
                                    </p:set>
                                    <p:animEffect transition="in" filter="blinds(horizontal)">
                                      <p:cBhvr>
                                        <p:cTn id="67" dur="500"/>
                                        <p:tgtEl>
                                          <p:spTgt spid="423939">
                                            <p:txEl>
                                              <p:pRg st="12" end="12"/>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nodeType="clickEffect">
                                  <p:stCondLst>
                                    <p:cond delay="0"/>
                                  </p:stCondLst>
                                  <p:childTnLst>
                                    <p:set>
                                      <p:cBhvr>
                                        <p:cTn id="71" dur="1" fill="hold">
                                          <p:stCondLst>
                                            <p:cond delay="0"/>
                                          </p:stCondLst>
                                        </p:cTn>
                                        <p:tgtEl>
                                          <p:spTgt spid="423939">
                                            <p:txEl>
                                              <p:pRg st="13" end="13"/>
                                            </p:txEl>
                                          </p:spTgt>
                                        </p:tgtEl>
                                        <p:attrNameLst>
                                          <p:attrName>style.visibility</p:attrName>
                                        </p:attrNameLst>
                                      </p:cBhvr>
                                      <p:to>
                                        <p:strVal val="visible"/>
                                      </p:to>
                                    </p:set>
                                    <p:animEffect transition="in" filter="blinds(horizontal)">
                                      <p:cBhvr>
                                        <p:cTn id="72" dur="500"/>
                                        <p:tgtEl>
                                          <p:spTgt spid="423939">
                                            <p:txEl>
                                              <p:pRg st="13" end="13"/>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nodeType="clickEffect">
                                  <p:stCondLst>
                                    <p:cond delay="0"/>
                                  </p:stCondLst>
                                  <p:childTnLst>
                                    <p:set>
                                      <p:cBhvr>
                                        <p:cTn id="76" dur="1" fill="hold">
                                          <p:stCondLst>
                                            <p:cond delay="0"/>
                                          </p:stCondLst>
                                        </p:cTn>
                                        <p:tgtEl>
                                          <p:spTgt spid="423939">
                                            <p:txEl>
                                              <p:pRg st="14" end="14"/>
                                            </p:txEl>
                                          </p:spTgt>
                                        </p:tgtEl>
                                        <p:attrNameLst>
                                          <p:attrName>style.visibility</p:attrName>
                                        </p:attrNameLst>
                                      </p:cBhvr>
                                      <p:to>
                                        <p:strVal val="visible"/>
                                      </p:to>
                                    </p:set>
                                    <p:animEffect transition="in" filter="blinds(horizontal)">
                                      <p:cBhvr>
                                        <p:cTn id="77" dur="500"/>
                                        <p:tgtEl>
                                          <p:spTgt spid="423939">
                                            <p:txEl>
                                              <p:pRg st="14" end="14"/>
                                            </p:txEl>
                                          </p:spTgt>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3" presetClass="entr" presetSubtype="10" fill="hold" nodeType="clickEffect">
                                  <p:stCondLst>
                                    <p:cond delay="0"/>
                                  </p:stCondLst>
                                  <p:childTnLst>
                                    <p:set>
                                      <p:cBhvr>
                                        <p:cTn id="81" dur="1" fill="hold">
                                          <p:stCondLst>
                                            <p:cond delay="0"/>
                                          </p:stCondLst>
                                        </p:cTn>
                                        <p:tgtEl>
                                          <p:spTgt spid="423939">
                                            <p:txEl>
                                              <p:pRg st="15" end="15"/>
                                            </p:txEl>
                                          </p:spTgt>
                                        </p:tgtEl>
                                        <p:attrNameLst>
                                          <p:attrName>style.visibility</p:attrName>
                                        </p:attrNameLst>
                                      </p:cBhvr>
                                      <p:to>
                                        <p:strVal val="visible"/>
                                      </p:to>
                                    </p:set>
                                    <p:animEffect transition="in" filter="blinds(horizontal)">
                                      <p:cBhvr>
                                        <p:cTn id="82" dur="500"/>
                                        <p:tgtEl>
                                          <p:spTgt spid="423939">
                                            <p:txEl>
                                              <p:pRg st="15" end="15"/>
                                            </p:txEl>
                                          </p:spTgt>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3" presetClass="entr" presetSubtype="10" fill="hold" nodeType="clickEffect">
                                  <p:stCondLst>
                                    <p:cond delay="0"/>
                                  </p:stCondLst>
                                  <p:childTnLst>
                                    <p:set>
                                      <p:cBhvr>
                                        <p:cTn id="86" dur="1" fill="hold">
                                          <p:stCondLst>
                                            <p:cond delay="0"/>
                                          </p:stCondLst>
                                        </p:cTn>
                                        <p:tgtEl>
                                          <p:spTgt spid="423939">
                                            <p:txEl>
                                              <p:pRg st="16" end="16"/>
                                            </p:txEl>
                                          </p:spTgt>
                                        </p:tgtEl>
                                        <p:attrNameLst>
                                          <p:attrName>style.visibility</p:attrName>
                                        </p:attrNameLst>
                                      </p:cBhvr>
                                      <p:to>
                                        <p:strVal val="visible"/>
                                      </p:to>
                                    </p:set>
                                    <p:animEffect transition="in" filter="blinds(horizontal)">
                                      <p:cBhvr>
                                        <p:cTn id="87" dur="500"/>
                                        <p:tgtEl>
                                          <p:spTgt spid="423939">
                                            <p:txEl>
                                              <p:pRg st="16" end="16"/>
                                            </p:txEl>
                                          </p:spTgt>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3" presetClass="entr" presetSubtype="10" fill="hold" nodeType="clickEffect">
                                  <p:stCondLst>
                                    <p:cond delay="0"/>
                                  </p:stCondLst>
                                  <p:childTnLst>
                                    <p:set>
                                      <p:cBhvr>
                                        <p:cTn id="91" dur="1" fill="hold">
                                          <p:stCondLst>
                                            <p:cond delay="0"/>
                                          </p:stCondLst>
                                        </p:cTn>
                                        <p:tgtEl>
                                          <p:spTgt spid="423939">
                                            <p:txEl>
                                              <p:pRg st="17" end="17"/>
                                            </p:txEl>
                                          </p:spTgt>
                                        </p:tgtEl>
                                        <p:attrNameLst>
                                          <p:attrName>style.visibility</p:attrName>
                                        </p:attrNameLst>
                                      </p:cBhvr>
                                      <p:to>
                                        <p:strVal val="visible"/>
                                      </p:to>
                                    </p:set>
                                    <p:animEffect transition="in" filter="blinds(horizontal)">
                                      <p:cBhvr>
                                        <p:cTn id="92" dur="500"/>
                                        <p:tgtEl>
                                          <p:spTgt spid="423939">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711200" y="71438"/>
            <a:ext cx="7545388" cy="396875"/>
          </a:xfrm>
        </p:spPr>
        <p:txBody>
          <a:bodyPr/>
          <a:lstStyle/>
          <a:p>
            <a:pPr algn="ctr"/>
            <a:r>
              <a:rPr lang="zh-CN" altLang="en-US" sz="2600" dirty="0" smtClean="0">
                <a:latin typeface="黑体" panose="02010609060101010101" pitchFamily="49" charset="-122"/>
                <a:ea typeface="黑体" panose="02010609060101010101" pitchFamily="49" charset="-122"/>
              </a:rPr>
              <a:t> 第二讲 程序的机器级表示</a:t>
            </a:r>
            <a:r>
              <a:rPr lang="en-US" altLang="zh-CN" sz="2600" dirty="0" smtClean="0">
                <a:solidFill>
                  <a:schemeClr val="accent2"/>
                </a:solidFill>
                <a:latin typeface="黑体" panose="02010609060101010101" pitchFamily="49" charset="-122"/>
                <a:ea typeface="黑体" panose="02010609060101010101" pitchFamily="49" charset="-122"/>
              </a:rPr>
              <a:t>—</a:t>
            </a:r>
            <a:r>
              <a:rPr lang="zh-CN" altLang="en-US" sz="2600" dirty="0" smtClean="0">
                <a:solidFill>
                  <a:schemeClr val="accent2"/>
                </a:solidFill>
                <a:latin typeface="黑体" panose="02010609060101010101" pitchFamily="49" charset="-122"/>
                <a:ea typeface="黑体" panose="02010609060101010101" pitchFamily="49" charset="-122"/>
              </a:rPr>
              <a:t>以</a:t>
            </a:r>
            <a:r>
              <a:rPr lang="en-US" altLang="zh-CN" sz="2600" dirty="0" smtClean="0">
                <a:solidFill>
                  <a:schemeClr val="accent2"/>
                </a:solidFill>
                <a:latin typeface="黑体" panose="02010609060101010101" pitchFamily="49" charset="-122"/>
                <a:ea typeface="黑体" panose="02010609060101010101" pitchFamily="49" charset="-122"/>
              </a:rPr>
              <a:t>MIPS</a:t>
            </a:r>
            <a:r>
              <a:rPr lang="zh-CN" altLang="en-US" sz="2600" dirty="0" smtClean="0">
                <a:solidFill>
                  <a:schemeClr val="accent2"/>
                </a:solidFill>
                <a:latin typeface="黑体" panose="02010609060101010101" pitchFamily="49" charset="-122"/>
                <a:ea typeface="黑体" panose="02010609060101010101" pitchFamily="49" charset="-122"/>
              </a:rPr>
              <a:t>为例</a:t>
            </a:r>
          </a:p>
        </p:txBody>
      </p:sp>
      <p:sp>
        <p:nvSpPr>
          <p:cNvPr id="40963" name="Rectangle 3"/>
          <p:cNvSpPr>
            <a:spLocks noGrp="1" noChangeArrowheads="1"/>
          </p:cNvSpPr>
          <p:nvPr>
            <p:ph type="body" idx="1"/>
          </p:nvPr>
        </p:nvSpPr>
        <p:spPr>
          <a:xfrm>
            <a:off x="704850" y="585788"/>
            <a:ext cx="7764463" cy="5919787"/>
          </a:xfrm>
        </p:spPr>
        <p:txBody>
          <a:bodyPr/>
          <a:lstStyle/>
          <a:p>
            <a:pPr algn="ctr">
              <a:lnSpc>
                <a:spcPct val="115000"/>
              </a:lnSpc>
              <a:spcBef>
                <a:spcPct val="15000"/>
              </a:spcBef>
              <a:buFont typeface="Wingdings" panose="05000000000000000000" pitchFamily="2" charset="2"/>
              <a:buNone/>
            </a:pPr>
            <a:r>
              <a:rPr lang="zh-CN" altLang="en-US" sz="2400" dirty="0" smtClean="0">
                <a:solidFill>
                  <a:srgbClr val="EE3900"/>
                </a:solidFill>
              </a:rPr>
              <a:t>主要内容</a:t>
            </a:r>
            <a:endParaRPr lang="en-US" altLang="zh-CN" sz="2400" dirty="0" smtClean="0">
              <a:solidFill>
                <a:srgbClr val="EE3900"/>
              </a:solidFill>
              <a:latin typeface="Arial" panose="020B0604020202020204" pitchFamily="34" charset="0"/>
            </a:endParaRPr>
          </a:p>
          <a:p>
            <a:pPr>
              <a:lnSpc>
                <a:spcPct val="105000"/>
              </a:lnSpc>
              <a:spcBef>
                <a:spcPct val="15000"/>
              </a:spcBef>
            </a:pPr>
            <a:r>
              <a:rPr lang="en-US" altLang="zh-CN" sz="1800" dirty="0" smtClean="0">
                <a:latin typeface="Arial" panose="020B0604020202020204" pitchFamily="34" charset="0"/>
                <a:ea typeface="黑体" panose="02010609060101010101" pitchFamily="49" charset="-122"/>
              </a:rPr>
              <a:t>MIPS</a:t>
            </a:r>
            <a:r>
              <a:rPr lang="zh-CN" altLang="en-US" sz="1800" dirty="0" smtClean="0">
                <a:latin typeface="Arial" panose="020B0604020202020204" pitchFamily="34" charset="0"/>
                <a:ea typeface="黑体" panose="02010609060101010101" pitchFamily="49" charset="-122"/>
              </a:rPr>
              <a:t>的指令格式</a:t>
            </a:r>
          </a:p>
          <a:p>
            <a:pPr lvl="1">
              <a:lnSpc>
                <a:spcPct val="105000"/>
              </a:lnSpc>
              <a:spcBef>
                <a:spcPct val="15000"/>
              </a:spcBef>
            </a:pPr>
            <a:r>
              <a:rPr lang="en-US" altLang="zh-CN" dirty="0" smtClean="0">
                <a:latin typeface="Arial" panose="020B0604020202020204" pitchFamily="34" charset="0"/>
                <a:ea typeface="黑体" panose="02010609060101010101" pitchFamily="49" charset="-122"/>
              </a:rPr>
              <a:t>R</a:t>
            </a:r>
            <a:r>
              <a:rPr lang="zh-CN" altLang="en-US" dirty="0" smtClean="0">
                <a:latin typeface="Arial" panose="020B0604020202020204" pitchFamily="34" charset="0"/>
                <a:ea typeface="黑体" panose="02010609060101010101" pitchFamily="49" charset="-122"/>
              </a:rPr>
              <a:t>型 </a:t>
            </a:r>
            <a:r>
              <a:rPr lang="en-US" altLang="zh-CN" dirty="0" smtClean="0">
                <a:latin typeface="Arial" panose="020B0604020202020204" pitchFamily="34" charset="0"/>
                <a:ea typeface="黑体" panose="02010609060101010101" pitchFamily="49" charset="-122"/>
              </a:rPr>
              <a:t>/ I</a:t>
            </a:r>
            <a:r>
              <a:rPr lang="zh-CN" altLang="en-US" dirty="0" smtClean="0">
                <a:latin typeface="Arial" panose="020B0604020202020204" pitchFamily="34" charset="0"/>
                <a:ea typeface="黑体" panose="02010609060101010101" pitchFamily="49" charset="-122"/>
              </a:rPr>
              <a:t>型 </a:t>
            </a:r>
            <a:r>
              <a:rPr lang="en-US" altLang="zh-CN" dirty="0" smtClean="0">
                <a:latin typeface="Arial" panose="020B0604020202020204" pitchFamily="34" charset="0"/>
                <a:ea typeface="黑体" panose="02010609060101010101" pitchFamily="49" charset="-122"/>
              </a:rPr>
              <a:t>/ J</a:t>
            </a:r>
            <a:r>
              <a:rPr lang="zh-CN" altLang="en-US" dirty="0" smtClean="0">
                <a:latin typeface="Arial" panose="020B0604020202020204" pitchFamily="34" charset="0"/>
                <a:ea typeface="黑体" panose="02010609060101010101" pitchFamily="49" charset="-122"/>
              </a:rPr>
              <a:t>型</a:t>
            </a:r>
          </a:p>
          <a:p>
            <a:pPr>
              <a:lnSpc>
                <a:spcPct val="105000"/>
              </a:lnSpc>
              <a:spcBef>
                <a:spcPct val="15000"/>
              </a:spcBef>
            </a:pPr>
            <a:r>
              <a:rPr lang="en-US" altLang="zh-CN" sz="1800" dirty="0" smtClean="0">
                <a:latin typeface="Arial" panose="020B0604020202020204" pitchFamily="34" charset="0"/>
                <a:ea typeface="黑体" panose="02010609060101010101" pitchFamily="49" charset="-122"/>
              </a:rPr>
              <a:t>MIPS</a:t>
            </a:r>
            <a:r>
              <a:rPr lang="zh-CN" altLang="en-US" sz="1800" dirty="0" smtClean="0">
                <a:latin typeface="Arial" panose="020B0604020202020204" pitchFamily="34" charset="0"/>
                <a:ea typeface="黑体" panose="02010609060101010101" pitchFamily="49" charset="-122"/>
              </a:rPr>
              <a:t>的寄存器</a:t>
            </a:r>
          </a:p>
          <a:p>
            <a:pPr lvl="1">
              <a:lnSpc>
                <a:spcPct val="105000"/>
              </a:lnSpc>
              <a:spcBef>
                <a:spcPct val="15000"/>
              </a:spcBef>
            </a:pPr>
            <a:r>
              <a:rPr lang="zh-CN" altLang="en-US" dirty="0" smtClean="0">
                <a:latin typeface="Arial" panose="020B0604020202020204" pitchFamily="34" charset="0"/>
                <a:ea typeface="黑体" panose="02010609060101010101" pitchFamily="49" charset="-122"/>
              </a:rPr>
              <a:t>长度 </a:t>
            </a:r>
            <a:r>
              <a:rPr lang="en-US" altLang="zh-CN" dirty="0" smtClean="0">
                <a:latin typeface="Arial" panose="020B0604020202020204" pitchFamily="34" charset="0"/>
                <a:ea typeface="黑体" panose="02010609060101010101" pitchFamily="49" charset="-122"/>
              </a:rPr>
              <a:t>/ </a:t>
            </a:r>
            <a:r>
              <a:rPr lang="zh-CN" altLang="en-US" dirty="0" smtClean="0">
                <a:latin typeface="Arial" panose="020B0604020202020204" pitchFamily="34" charset="0"/>
                <a:ea typeface="黑体" panose="02010609060101010101" pitchFamily="49" charset="-122"/>
              </a:rPr>
              <a:t>个数 </a:t>
            </a:r>
            <a:r>
              <a:rPr lang="en-US" altLang="zh-CN" dirty="0" smtClean="0">
                <a:latin typeface="Arial" panose="020B0604020202020204" pitchFamily="34" charset="0"/>
                <a:ea typeface="黑体" panose="02010609060101010101" pitchFamily="49" charset="-122"/>
              </a:rPr>
              <a:t>/ </a:t>
            </a:r>
            <a:r>
              <a:rPr lang="zh-CN" altLang="en-US" dirty="0" smtClean="0">
                <a:latin typeface="Arial" panose="020B0604020202020204" pitchFamily="34" charset="0"/>
                <a:ea typeface="黑体" panose="02010609060101010101" pitchFamily="49" charset="-122"/>
              </a:rPr>
              <a:t>功能分配 </a:t>
            </a:r>
          </a:p>
          <a:p>
            <a:pPr>
              <a:lnSpc>
                <a:spcPct val="105000"/>
              </a:lnSpc>
              <a:spcBef>
                <a:spcPct val="15000"/>
              </a:spcBef>
            </a:pPr>
            <a:r>
              <a:rPr lang="en-US" altLang="zh-CN" sz="1800" dirty="0" smtClean="0">
                <a:latin typeface="Arial" panose="020B0604020202020204" pitchFamily="34" charset="0"/>
                <a:ea typeface="黑体" panose="02010609060101010101" pitchFamily="49" charset="-122"/>
              </a:rPr>
              <a:t>MIPS</a:t>
            </a:r>
            <a:r>
              <a:rPr lang="zh-CN" altLang="en-US" sz="1800" dirty="0" smtClean="0">
                <a:latin typeface="Arial" panose="020B0604020202020204" pitchFamily="34" charset="0"/>
                <a:ea typeface="黑体" panose="02010609060101010101" pitchFamily="49" charset="-122"/>
              </a:rPr>
              <a:t>的指令寻址方式</a:t>
            </a:r>
          </a:p>
          <a:p>
            <a:pPr lvl="1">
              <a:lnSpc>
                <a:spcPct val="105000"/>
              </a:lnSpc>
              <a:spcBef>
                <a:spcPct val="15000"/>
              </a:spcBef>
            </a:pPr>
            <a:r>
              <a:rPr lang="zh-CN" altLang="en-US" dirty="0" smtClean="0">
                <a:latin typeface="Arial" panose="020B0604020202020204" pitchFamily="34" charset="0"/>
                <a:ea typeface="黑体" panose="02010609060101010101" pitchFamily="49" charset="-122"/>
              </a:rPr>
              <a:t>立即数寻址 </a:t>
            </a:r>
            <a:r>
              <a:rPr lang="en-US" altLang="zh-CN" dirty="0" smtClean="0">
                <a:latin typeface="Arial" panose="020B0604020202020204" pitchFamily="34" charset="0"/>
                <a:ea typeface="黑体" panose="02010609060101010101" pitchFamily="49" charset="-122"/>
              </a:rPr>
              <a:t>/ </a:t>
            </a:r>
            <a:r>
              <a:rPr lang="zh-CN" altLang="en-US" dirty="0" smtClean="0">
                <a:latin typeface="Arial" panose="020B0604020202020204" pitchFamily="34" charset="0"/>
                <a:ea typeface="黑体" panose="02010609060101010101" pitchFamily="49" charset="-122"/>
              </a:rPr>
              <a:t>寄存器寻址 </a:t>
            </a:r>
            <a:r>
              <a:rPr lang="en-US" altLang="zh-CN" dirty="0" smtClean="0">
                <a:latin typeface="Arial" panose="020B0604020202020204" pitchFamily="34" charset="0"/>
                <a:ea typeface="黑体" panose="02010609060101010101" pitchFamily="49" charset="-122"/>
              </a:rPr>
              <a:t>/ PC</a:t>
            </a:r>
            <a:r>
              <a:rPr lang="zh-CN" altLang="en-US" dirty="0" smtClean="0">
                <a:latin typeface="Arial" panose="020B0604020202020204" pitchFamily="34" charset="0"/>
                <a:ea typeface="黑体" panose="02010609060101010101" pitchFamily="49" charset="-122"/>
              </a:rPr>
              <a:t>相对寻址 </a:t>
            </a:r>
            <a:r>
              <a:rPr lang="en-US" altLang="zh-CN" dirty="0" smtClean="0">
                <a:latin typeface="Arial" panose="020B0604020202020204" pitchFamily="34" charset="0"/>
                <a:ea typeface="黑体" panose="02010609060101010101" pitchFamily="49" charset="-122"/>
              </a:rPr>
              <a:t>/ </a:t>
            </a:r>
            <a:r>
              <a:rPr lang="zh-CN" altLang="en-US" dirty="0" smtClean="0">
                <a:latin typeface="Arial" panose="020B0604020202020204" pitchFamily="34" charset="0"/>
                <a:ea typeface="黑体" panose="02010609060101010101" pitchFamily="49" charset="-122"/>
              </a:rPr>
              <a:t>伪直接寻址 </a:t>
            </a:r>
            <a:endParaRPr lang="en-US" altLang="zh-CN" dirty="0" smtClean="0">
              <a:latin typeface="Arial" panose="020B0604020202020204" pitchFamily="34" charset="0"/>
              <a:ea typeface="黑体" panose="02010609060101010101" pitchFamily="49" charset="-122"/>
            </a:endParaRPr>
          </a:p>
          <a:p>
            <a:pPr>
              <a:lnSpc>
                <a:spcPct val="105000"/>
              </a:lnSpc>
              <a:spcBef>
                <a:spcPct val="15000"/>
              </a:spcBef>
            </a:pPr>
            <a:r>
              <a:rPr lang="en-US" altLang="zh-CN" sz="1800" dirty="0" smtClean="0">
                <a:latin typeface="Arial" panose="020B0604020202020204" pitchFamily="34" charset="0"/>
                <a:ea typeface="黑体" panose="02010609060101010101" pitchFamily="49" charset="-122"/>
              </a:rPr>
              <a:t>MIPS</a:t>
            </a:r>
            <a:r>
              <a:rPr lang="zh-CN" altLang="en-US" sz="1800" dirty="0" smtClean="0">
                <a:latin typeface="Arial" panose="020B0604020202020204" pitchFamily="34" charset="0"/>
                <a:ea typeface="黑体" panose="02010609060101010101" pitchFamily="49" charset="-122"/>
              </a:rPr>
              <a:t>的</a:t>
            </a:r>
            <a:r>
              <a:rPr lang="zh-CN" altLang="en-US" sz="1800" dirty="0" smtClean="0">
                <a:ea typeface="宋体" panose="02010600030101010101" pitchFamily="2" charset="-122"/>
                <a:cs typeface="Arial" panose="020B0604020202020204" pitchFamily="34" charset="0"/>
              </a:rPr>
              <a:t>汇编形式与指令的对应</a:t>
            </a:r>
            <a:endParaRPr lang="zh-CN" altLang="en-US" sz="1800" dirty="0" smtClean="0">
              <a:latin typeface="Arial" panose="020B0604020202020204" pitchFamily="34" charset="0"/>
              <a:ea typeface="黑体" panose="02010609060101010101" pitchFamily="49" charset="-122"/>
            </a:endParaRPr>
          </a:p>
          <a:p>
            <a:pPr lvl="1">
              <a:lnSpc>
                <a:spcPct val="105000"/>
              </a:lnSpc>
              <a:spcBef>
                <a:spcPct val="15000"/>
              </a:spcBef>
            </a:pPr>
            <a:r>
              <a:rPr lang="zh-CN" altLang="en-US" dirty="0" smtClean="0">
                <a:latin typeface="Arial" panose="020B0604020202020204" pitchFamily="34" charset="0"/>
                <a:ea typeface="黑体" panose="02010609060101010101" pitchFamily="49" charset="-122"/>
              </a:rPr>
              <a:t>操作码的表示</a:t>
            </a:r>
            <a:r>
              <a:rPr lang="en-US" altLang="zh-CN" dirty="0" smtClean="0">
                <a:latin typeface="Arial" panose="020B0604020202020204" pitchFamily="34" charset="0"/>
                <a:ea typeface="黑体" panose="02010609060101010101" pitchFamily="49" charset="-122"/>
              </a:rPr>
              <a:t> / </a:t>
            </a:r>
            <a:r>
              <a:rPr lang="zh-CN" altLang="en-US" dirty="0" smtClean="0">
                <a:latin typeface="Arial" panose="020B0604020202020204" pitchFamily="34" charset="0"/>
                <a:ea typeface="黑体" panose="02010609060101010101" pitchFamily="49" charset="-122"/>
              </a:rPr>
              <a:t>寄存器的表示 </a:t>
            </a:r>
            <a:r>
              <a:rPr lang="en-US" altLang="zh-CN" dirty="0" smtClean="0">
                <a:latin typeface="Arial" panose="020B0604020202020204" pitchFamily="34" charset="0"/>
                <a:ea typeface="黑体" panose="02010609060101010101" pitchFamily="49" charset="-122"/>
              </a:rPr>
              <a:t>/  </a:t>
            </a:r>
            <a:r>
              <a:rPr lang="zh-CN" altLang="en-US" dirty="0" smtClean="0">
                <a:latin typeface="Arial" panose="020B0604020202020204" pitchFamily="34" charset="0"/>
                <a:ea typeface="黑体" panose="02010609060101010101" pitchFamily="49" charset="-122"/>
              </a:rPr>
              <a:t>存储器数据表示</a:t>
            </a:r>
          </a:p>
        </p:txBody>
      </p:sp>
      <p:sp>
        <p:nvSpPr>
          <p:cNvPr id="2" name="灯片编号占位符 1"/>
          <p:cNvSpPr>
            <a:spLocks noGrp="1"/>
          </p:cNvSpPr>
          <p:nvPr>
            <p:ph type="sldNum" sz="quarter" idx="4"/>
          </p:nvPr>
        </p:nvSpPr>
        <p:spPr/>
        <p:txBody>
          <a:bodyPr/>
          <a:lstStyle/>
          <a:p>
            <a:fld id="{395DEAD1-49DF-46A7-BC72-EE85A9CC6BAA}" type="slidenum">
              <a:rPr lang="zh-CN" altLang="en-US" smtClean="0"/>
              <a:pPr/>
              <a:t>38</a:t>
            </a:fld>
            <a:endParaRPr lang="zh-CN" alt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654050" y="71438"/>
            <a:ext cx="5518150" cy="372603"/>
          </a:xfrm>
        </p:spPr>
        <p:txBody>
          <a:bodyPr/>
          <a:lstStyle/>
          <a:p>
            <a:r>
              <a:rPr lang="en-US" altLang="zh-CN" dirty="0" smtClean="0">
                <a:ea typeface="宋体" panose="02010600030101010101" pitchFamily="2" charset="-122"/>
              </a:rPr>
              <a:t>MIPS</a:t>
            </a:r>
            <a:r>
              <a:rPr lang="zh-CN" altLang="en-US" dirty="0" smtClean="0">
                <a:ea typeface="宋体" panose="02010600030101010101" pitchFamily="2" charset="-122"/>
              </a:rPr>
              <a:t>的指令格式</a:t>
            </a:r>
          </a:p>
        </p:txBody>
      </p:sp>
      <p:sp>
        <p:nvSpPr>
          <p:cNvPr id="266245" name="Rectangle 5"/>
          <p:cNvSpPr>
            <a:spLocks noChangeArrowheads="1"/>
          </p:cNvSpPr>
          <p:nvPr/>
        </p:nvSpPr>
        <p:spPr bwMode="auto">
          <a:xfrm>
            <a:off x="307975" y="1179424"/>
            <a:ext cx="8162925" cy="5295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marL="342900" indent="-342900">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90000"/>
              </a:lnSpc>
              <a:spcBef>
                <a:spcPct val="30000"/>
              </a:spcBef>
              <a:buSzPct val="75000"/>
              <a:buFont typeface="Wingdings" panose="05000000000000000000" pitchFamily="2" charset="2"/>
              <a:buChar char="u"/>
            </a:pPr>
            <a:endParaRPr lang="zh-CN" altLang="en-US" sz="2000" dirty="0">
              <a:solidFill>
                <a:schemeClr val="tx1"/>
              </a:solidFill>
            </a:endParaRPr>
          </a:p>
          <a:p>
            <a:pPr>
              <a:lnSpc>
                <a:spcPct val="90000"/>
              </a:lnSpc>
              <a:spcBef>
                <a:spcPct val="30000"/>
              </a:spcBef>
              <a:buSzPct val="75000"/>
              <a:buFont typeface="Wingdings" panose="05000000000000000000" pitchFamily="2" charset="2"/>
              <a:buChar char="u"/>
            </a:pPr>
            <a:r>
              <a:rPr lang="zh-CN" altLang="en-US" sz="1800" dirty="0">
                <a:solidFill>
                  <a:schemeClr val="tx1"/>
                </a:solidFill>
                <a:ea typeface="黑体" panose="02010609060101010101" pitchFamily="49" charset="-122"/>
              </a:rPr>
              <a:t>有三种指令格式</a:t>
            </a:r>
            <a:endParaRPr lang="en-US" altLang="zh-CN" sz="1800" dirty="0">
              <a:solidFill>
                <a:schemeClr val="tx1"/>
              </a:solidFill>
              <a:ea typeface="黑体" panose="02010609060101010101" pitchFamily="49" charset="-122"/>
            </a:endParaRPr>
          </a:p>
          <a:p>
            <a:pPr lvl="1">
              <a:lnSpc>
                <a:spcPct val="90000"/>
              </a:lnSpc>
              <a:spcBef>
                <a:spcPct val="30000"/>
              </a:spcBef>
              <a:buSzPct val="100000"/>
              <a:buFontTx/>
              <a:buChar char="–"/>
            </a:pPr>
            <a:r>
              <a:rPr lang="en-US" altLang="zh-CN" sz="1800" dirty="0" smtClean="0">
                <a:ea typeface="黑体" panose="02010609060101010101" pitchFamily="49" charset="-122"/>
              </a:rPr>
              <a:t>R</a:t>
            </a:r>
            <a:r>
              <a:rPr lang="zh-CN" altLang="en-US" sz="1800" dirty="0" smtClean="0">
                <a:ea typeface="黑体" panose="02010609060101010101" pitchFamily="49" charset="-122"/>
              </a:rPr>
              <a:t>型指令</a:t>
            </a:r>
            <a:endParaRPr lang="en-US" altLang="zh-CN" sz="1800" dirty="0" smtClean="0">
              <a:ea typeface="黑体" panose="02010609060101010101" pitchFamily="49" charset="-122"/>
            </a:endParaRPr>
          </a:p>
          <a:p>
            <a:pPr lvl="1">
              <a:lnSpc>
                <a:spcPct val="90000"/>
              </a:lnSpc>
              <a:spcBef>
                <a:spcPct val="30000"/>
              </a:spcBef>
              <a:buSzPct val="100000"/>
              <a:buFontTx/>
              <a:buChar char="–"/>
            </a:pPr>
            <a:endParaRPr lang="en-US" altLang="zh-CN" sz="1800" dirty="0">
              <a:ea typeface="黑体" panose="02010609060101010101" pitchFamily="49" charset="-122"/>
            </a:endParaRPr>
          </a:p>
          <a:p>
            <a:pPr lvl="2">
              <a:lnSpc>
                <a:spcPct val="90000"/>
              </a:lnSpc>
              <a:spcBef>
                <a:spcPct val="30000"/>
              </a:spcBef>
              <a:buSzPct val="100000"/>
            </a:pPr>
            <a:r>
              <a:rPr lang="zh-CN" altLang="en-US" sz="2000" dirty="0">
                <a:solidFill>
                  <a:srgbClr val="A50021"/>
                </a:solidFill>
                <a:ea typeface="黑体" panose="02010609060101010101" pitchFamily="49" charset="-122"/>
              </a:rPr>
              <a:t>两个操作数和结果都在寄存器的运算指令。如：</a:t>
            </a:r>
            <a:r>
              <a:rPr lang="en-US" altLang="zh-CN" sz="2000" dirty="0">
                <a:solidFill>
                  <a:srgbClr val="A50021"/>
                </a:solidFill>
                <a:ea typeface="黑体" panose="02010609060101010101" pitchFamily="49" charset="-122"/>
              </a:rPr>
              <a:t>sub </a:t>
            </a:r>
            <a:r>
              <a:rPr lang="en-US" altLang="zh-CN" sz="2000" dirty="0" err="1">
                <a:solidFill>
                  <a:srgbClr val="A50021"/>
                </a:solidFill>
                <a:ea typeface="黑体" panose="02010609060101010101" pitchFamily="49" charset="-122"/>
              </a:rPr>
              <a:t>rd</a:t>
            </a:r>
            <a:r>
              <a:rPr lang="en-US" altLang="zh-CN" sz="2000" dirty="0">
                <a:solidFill>
                  <a:srgbClr val="A50021"/>
                </a:solidFill>
                <a:ea typeface="黑体" panose="02010609060101010101" pitchFamily="49" charset="-122"/>
              </a:rPr>
              <a:t>, </a:t>
            </a:r>
            <a:r>
              <a:rPr lang="en-US" altLang="zh-CN" sz="2000" dirty="0" err="1">
                <a:solidFill>
                  <a:srgbClr val="A50021"/>
                </a:solidFill>
                <a:ea typeface="黑体" panose="02010609060101010101" pitchFamily="49" charset="-122"/>
              </a:rPr>
              <a:t>rs</a:t>
            </a:r>
            <a:r>
              <a:rPr lang="en-US" altLang="zh-CN" sz="2000" dirty="0">
                <a:solidFill>
                  <a:srgbClr val="A50021"/>
                </a:solidFill>
                <a:ea typeface="黑体" panose="02010609060101010101" pitchFamily="49" charset="-122"/>
              </a:rPr>
              <a:t>, </a:t>
            </a:r>
            <a:r>
              <a:rPr lang="en-US" altLang="zh-CN" sz="2000" dirty="0" err="1">
                <a:solidFill>
                  <a:srgbClr val="A50021"/>
                </a:solidFill>
                <a:ea typeface="黑体" panose="02010609060101010101" pitchFamily="49" charset="-122"/>
              </a:rPr>
              <a:t>rt</a:t>
            </a:r>
            <a:endParaRPr lang="en-US" altLang="zh-CN" sz="2000" dirty="0">
              <a:solidFill>
                <a:srgbClr val="A50021"/>
              </a:solidFill>
              <a:ea typeface="黑体" panose="02010609060101010101" pitchFamily="49" charset="-122"/>
            </a:endParaRPr>
          </a:p>
          <a:p>
            <a:pPr lvl="2">
              <a:lnSpc>
                <a:spcPct val="90000"/>
              </a:lnSpc>
              <a:spcBef>
                <a:spcPct val="30000"/>
              </a:spcBef>
              <a:buSzPct val="100000"/>
            </a:pPr>
            <a:endParaRPr lang="en-US" altLang="zh-CN" sz="900" dirty="0">
              <a:ea typeface="黑体" panose="02010609060101010101" pitchFamily="49" charset="-122"/>
            </a:endParaRPr>
          </a:p>
          <a:p>
            <a:pPr lvl="1">
              <a:lnSpc>
                <a:spcPct val="90000"/>
              </a:lnSpc>
              <a:spcBef>
                <a:spcPct val="30000"/>
              </a:spcBef>
              <a:buSzPct val="100000"/>
              <a:buFontTx/>
              <a:buChar char="–"/>
            </a:pPr>
            <a:r>
              <a:rPr lang="en-US" altLang="zh-CN" sz="1800" dirty="0" smtClean="0">
                <a:ea typeface="黑体" panose="02010609060101010101" pitchFamily="49" charset="-122"/>
              </a:rPr>
              <a:t>I</a:t>
            </a:r>
            <a:r>
              <a:rPr lang="zh-CN" altLang="en-US" sz="1800" dirty="0" smtClean="0">
                <a:ea typeface="黑体" panose="02010609060101010101" pitchFamily="49" charset="-122"/>
              </a:rPr>
              <a:t>型指令</a:t>
            </a:r>
            <a:endParaRPr lang="en-US" altLang="zh-CN" sz="1800" dirty="0" smtClean="0">
              <a:ea typeface="黑体" panose="02010609060101010101" pitchFamily="49" charset="-122"/>
            </a:endParaRPr>
          </a:p>
          <a:p>
            <a:pPr lvl="1">
              <a:lnSpc>
                <a:spcPct val="90000"/>
              </a:lnSpc>
              <a:spcBef>
                <a:spcPct val="30000"/>
              </a:spcBef>
              <a:buSzPct val="100000"/>
              <a:buFontTx/>
              <a:buChar char="–"/>
            </a:pPr>
            <a:endParaRPr lang="en-US" altLang="zh-CN" sz="1800" dirty="0">
              <a:ea typeface="黑体" panose="02010609060101010101" pitchFamily="49" charset="-122"/>
            </a:endParaRPr>
          </a:p>
          <a:p>
            <a:pPr lvl="1">
              <a:lnSpc>
                <a:spcPct val="90000"/>
              </a:lnSpc>
              <a:spcBef>
                <a:spcPct val="30000"/>
              </a:spcBef>
              <a:buSzPct val="100000"/>
              <a:buFontTx/>
              <a:buChar char="–"/>
            </a:pPr>
            <a:endParaRPr lang="en-US" altLang="zh-CN" sz="1800" dirty="0">
              <a:ea typeface="黑体" panose="02010609060101010101" pitchFamily="49" charset="-122"/>
            </a:endParaRPr>
          </a:p>
          <a:p>
            <a:pPr lvl="2">
              <a:lnSpc>
                <a:spcPct val="90000"/>
              </a:lnSpc>
              <a:spcBef>
                <a:spcPct val="30000"/>
              </a:spcBef>
              <a:buSzPct val="100000"/>
              <a:buFontTx/>
              <a:buChar char="•"/>
            </a:pPr>
            <a:r>
              <a:rPr lang="zh-CN" altLang="en-US" sz="2000" dirty="0">
                <a:solidFill>
                  <a:srgbClr val="A50021"/>
                </a:solidFill>
                <a:ea typeface="黑体" panose="02010609060101010101" pitchFamily="49" charset="-122"/>
              </a:rPr>
              <a:t>运算指令：一个寄存器、一个立即数。如：</a:t>
            </a:r>
            <a:r>
              <a:rPr lang="en-US" altLang="zh-CN" sz="2000" dirty="0" err="1">
                <a:solidFill>
                  <a:srgbClr val="A50021"/>
                </a:solidFill>
                <a:ea typeface="黑体" panose="02010609060101010101" pitchFamily="49" charset="-122"/>
              </a:rPr>
              <a:t>ori</a:t>
            </a:r>
            <a:r>
              <a:rPr lang="en-US" altLang="zh-CN" sz="2000" dirty="0">
                <a:solidFill>
                  <a:srgbClr val="A50021"/>
                </a:solidFill>
                <a:ea typeface="黑体" panose="02010609060101010101" pitchFamily="49" charset="-122"/>
              </a:rPr>
              <a:t>  </a:t>
            </a:r>
            <a:r>
              <a:rPr lang="en-US" altLang="zh-CN" sz="2000" dirty="0" err="1">
                <a:solidFill>
                  <a:srgbClr val="A50021"/>
                </a:solidFill>
                <a:ea typeface="黑体" panose="02010609060101010101" pitchFamily="49" charset="-122"/>
              </a:rPr>
              <a:t>rt</a:t>
            </a:r>
            <a:r>
              <a:rPr lang="en-US" altLang="zh-CN" sz="2000" dirty="0">
                <a:solidFill>
                  <a:srgbClr val="A50021"/>
                </a:solidFill>
                <a:ea typeface="黑体" panose="02010609060101010101" pitchFamily="49" charset="-122"/>
              </a:rPr>
              <a:t>, </a:t>
            </a:r>
            <a:r>
              <a:rPr lang="en-US" altLang="zh-CN" sz="2000" dirty="0" err="1">
                <a:solidFill>
                  <a:srgbClr val="A50021"/>
                </a:solidFill>
                <a:ea typeface="黑体" panose="02010609060101010101" pitchFamily="49" charset="-122"/>
              </a:rPr>
              <a:t>rs</a:t>
            </a:r>
            <a:r>
              <a:rPr lang="en-US" altLang="zh-CN" sz="2000" dirty="0">
                <a:solidFill>
                  <a:srgbClr val="A50021"/>
                </a:solidFill>
                <a:ea typeface="黑体" panose="02010609060101010101" pitchFamily="49" charset="-122"/>
              </a:rPr>
              <a:t>, imm16</a:t>
            </a:r>
          </a:p>
          <a:p>
            <a:pPr lvl="2">
              <a:lnSpc>
                <a:spcPct val="90000"/>
              </a:lnSpc>
              <a:spcBef>
                <a:spcPct val="30000"/>
              </a:spcBef>
              <a:buSzPct val="100000"/>
              <a:buFontTx/>
              <a:buChar char="•"/>
            </a:pPr>
            <a:r>
              <a:rPr lang="en-US" altLang="zh-CN" sz="2000" dirty="0">
                <a:solidFill>
                  <a:srgbClr val="A50021"/>
                </a:solidFill>
                <a:ea typeface="黑体" panose="02010609060101010101" pitchFamily="49" charset="-122"/>
              </a:rPr>
              <a:t>LOAD</a:t>
            </a:r>
            <a:r>
              <a:rPr lang="zh-CN" altLang="en-US" sz="2000" dirty="0">
                <a:solidFill>
                  <a:srgbClr val="A50021"/>
                </a:solidFill>
                <a:ea typeface="黑体" panose="02010609060101010101" pitchFamily="49" charset="-122"/>
              </a:rPr>
              <a:t>和</a:t>
            </a:r>
            <a:r>
              <a:rPr lang="en-US" altLang="zh-CN" sz="2000" dirty="0">
                <a:solidFill>
                  <a:srgbClr val="A50021"/>
                </a:solidFill>
                <a:ea typeface="黑体" panose="02010609060101010101" pitchFamily="49" charset="-122"/>
              </a:rPr>
              <a:t>STORE</a:t>
            </a:r>
            <a:r>
              <a:rPr lang="zh-CN" altLang="en-US" sz="2000" dirty="0">
                <a:solidFill>
                  <a:srgbClr val="A50021"/>
                </a:solidFill>
                <a:ea typeface="黑体" panose="02010609060101010101" pitchFamily="49" charset="-122"/>
              </a:rPr>
              <a:t>指令。如：</a:t>
            </a:r>
            <a:r>
              <a:rPr lang="en-US" altLang="zh-CN" sz="2000" dirty="0" err="1">
                <a:solidFill>
                  <a:srgbClr val="A50021"/>
                </a:solidFill>
                <a:ea typeface="黑体" panose="02010609060101010101" pitchFamily="49" charset="-122"/>
              </a:rPr>
              <a:t>lw</a:t>
            </a:r>
            <a:r>
              <a:rPr lang="en-US" altLang="zh-CN" sz="2000" dirty="0">
                <a:solidFill>
                  <a:srgbClr val="A50021"/>
                </a:solidFill>
                <a:ea typeface="黑体" panose="02010609060101010101" pitchFamily="49" charset="-122"/>
              </a:rPr>
              <a:t> </a:t>
            </a:r>
            <a:r>
              <a:rPr lang="en-US" altLang="zh-CN" sz="2000" dirty="0" err="1">
                <a:solidFill>
                  <a:srgbClr val="A50021"/>
                </a:solidFill>
                <a:ea typeface="黑体" panose="02010609060101010101" pitchFamily="49" charset="-122"/>
              </a:rPr>
              <a:t>rt</a:t>
            </a:r>
            <a:r>
              <a:rPr lang="en-US" altLang="zh-CN" sz="2000" dirty="0">
                <a:solidFill>
                  <a:srgbClr val="A50021"/>
                </a:solidFill>
                <a:ea typeface="黑体" panose="02010609060101010101" pitchFamily="49" charset="-122"/>
              </a:rPr>
              <a:t>, </a:t>
            </a:r>
            <a:r>
              <a:rPr lang="en-US" altLang="zh-CN" sz="2000" dirty="0" err="1">
                <a:solidFill>
                  <a:srgbClr val="A50021"/>
                </a:solidFill>
                <a:ea typeface="黑体" panose="02010609060101010101" pitchFamily="49" charset="-122"/>
              </a:rPr>
              <a:t>rs</a:t>
            </a:r>
            <a:r>
              <a:rPr lang="en-US" altLang="zh-CN" sz="2000" dirty="0">
                <a:solidFill>
                  <a:srgbClr val="A50021"/>
                </a:solidFill>
                <a:ea typeface="黑体" panose="02010609060101010101" pitchFamily="49" charset="-122"/>
              </a:rPr>
              <a:t>, imm16</a:t>
            </a:r>
          </a:p>
          <a:p>
            <a:pPr lvl="2">
              <a:lnSpc>
                <a:spcPct val="90000"/>
              </a:lnSpc>
              <a:spcBef>
                <a:spcPct val="30000"/>
              </a:spcBef>
              <a:buSzPct val="100000"/>
              <a:buFontTx/>
              <a:buChar char="•"/>
            </a:pPr>
            <a:r>
              <a:rPr lang="zh-CN" altLang="en-US" sz="2000" dirty="0">
                <a:solidFill>
                  <a:srgbClr val="A50021"/>
                </a:solidFill>
                <a:ea typeface="黑体" panose="02010609060101010101" pitchFamily="49" charset="-122"/>
              </a:rPr>
              <a:t>条件分支指令。如：</a:t>
            </a:r>
            <a:r>
              <a:rPr lang="en-US" altLang="zh-CN" sz="2000" dirty="0" err="1">
                <a:solidFill>
                  <a:srgbClr val="A50021"/>
                </a:solidFill>
                <a:ea typeface="黑体" panose="02010609060101010101" pitchFamily="49" charset="-122"/>
              </a:rPr>
              <a:t>beq</a:t>
            </a:r>
            <a:r>
              <a:rPr lang="en-US" altLang="zh-CN" sz="2000" dirty="0">
                <a:solidFill>
                  <a:srgbClr val="A50021"/>
                </a:solidFill>
                <a:ea typeface="黑体" panose="02010609060101010101" pitchFamily="49" charset="-122"/>
              </a:rPr>
              <a:t> </a:t>
            </a:r>
            <a:r>
              <a:rPr lang="en-US" altLang="zh-CN" sz="2000" dirty="0" err="1">
                <a:solidFill>
                  <a:srgbClr val="A50021"/>
                </a:solidFill>
                <a:ea typeface="黑体" panose="02010609060101010101" pitchFamily="49" charset="-122"/>
              </a:rPr>
              <a:t>rs</a:t>
            </a:r>
            <a:r>
              <a:rPr lang="en-US" altLang="zh-CN" sz="2000" dirty="0">
                <a:solidFill>
                  <a:srgbClr val="A50021"/>
                </a:solidFill>
                <a:ea typeface="黑体" panose="02010609060101010101" pitchFamily="49" charset="-122"/>
              </a:rPr>
              <a:t>, </a:t>
            </a:r>
            <a:r>
              <a:rPr lang="en-US" altLang="zh-CN" sz="2000" dirty="0" err="1">
                <a:solidFill>
                  <a:srgbClr val="A50021"/>
                </a:solidFill>
                <a:ea typeface="黑体" panose="02010609060101010101" pitchFamily="49" charset="-122"/>
              </a:rPr>
              <a:t>rt</a:t>
            </a:r>
            <a:r>
              <a:rPr lang="en-US" altLang="zh-CN" sz="2000" dirty="0">
                <a:solidFill>
                  <a:srgbClr val="A50021"/>
                </a:solidFill>
                <a:ea typeface="黑体" panose="02010609060101010101" pitchFamily="49" charset="-122"/>
              </a:rPr>
              <a:t>, </a:t>
            </a:r>
            <a:r>
              <a:rPr lang="en-US" altLang="zh-CN" sz="2000" dirty="0" smtClean="0">
                <a:solidFill>
                  <a:srgbClr val="A50021"/>
                </a:solidFill>
                <a:ea typeface="黑体" panose="02010609060101010101" pitchFamily="49" charset="-122"/>
              </a:rPr>
              <a:t>imm16</a:t>
            </a:r>
            <a:endParaRPr lang="en-US" altLang="zh-CN" sz="1800" dirty="0">
              <a:ea typeface="黑体" panose="02010609060101010101" pitchFamily="49" charset="-122"/>
            </a:endParaRPr>
          </a:p>
          <a:p>
            <a:pPr lvl="1">
              <a:lnSpc>
                <a:spcPct val="90000"/>
              </a:lnSpc>
              <a:spcBef>
                <a:spcPct val="30000"/>
              </a:spcBef>
              <a:buSzPct val="100000"/>
              <a:buFontTx/>
              <a:buChar char="–"/>
            </a:pPr>
            <a:r>
              <a:rPr lang="en-US" altLang="zh-CN" sz="1800" dirty="0" smtClean="0">
                <a:ea typeface="黑体" panose="02010609060101010101" pitchFamily="49" charset="-122"/>
              </a:rPr>
              <a:t>J</a:t>
            </a:r>
            <a:r>
              <a:rPr lang="zh-CN" altLang="en-US" sz="1800" dirty="0" smtClean="0">
                <a:ea typeface="黑体" panose="02010609060101010101" pitchFamily="49" charset="-122"/>
              </a:rPr>
              <a:t>型指令</a:t>
            </a:r>
            <a:endParaRPr lang="en-US" altLang="zh-CN" sz="1800" dirty="0" smtClean="0">
              <a:ea typeface="黑体" panose="02010609060101010101" pitchFamily="49" charset="-122"/>
            </a:endParaRPr>
          </a:p>
          <a:p>
            <a:pPr lvl="1">
              <a:lnSpc>
                <a:spcPct val="90000"/>
              </a:lnSpc>
              <a:spcBef>
                <a:spcPct val="30000"/>
              </a:spcBef>
              <a:buSzPct val="100000"/>
              <a:buFontTx/>
              <a:buChar char="–"/>
            </a:pPr>
            <a:endParaRPr lang="en-US" altLang="zh-CN" sz="1800" dirty="0">
              <a:ea typeface="黑体" panose="02010609060101010101" pitchFamily="49" charset="-122"/>
            </a:endParaRPr>
          </a:p>
          <a:p>
            <a:pPr lvl="1">
              <a:lnSpc>
                <a:spcPct val="90000"/>
              </a:lnSpc>
              <a:spcBef>
                <a:spcPct val="30000"/>
              </a:spcBef>
              <a:buSzPct val="100000"/>
              <a:buFontTx/>
              <a:buChar char="–"/>
            </a:pPr>
            <a:endParaRPr lang="en-US" altLang="zh-CN" sz="1800" dirty="0">
              <a:ea typeface="黑体" panose="02010609060101010101" pitchFamily="49" charset="-122"/>
            </a:endParaRPr>
          </a:p>
          <a:p>
            <a:pPr lvl="2">
              <a:lnSpc>
                <a:spcPct val="90000"/>
              </a:lnSpc>
              <a:spcBef>
                <a:spcPct val="30000"/>
              </a:spcBef>
              <a:buSzPct val="100000"/>
            </a:pPr>
            <a:r>
              <a:rPr lang="zh-CN" altLang="en-US" sz="1800" dirty="0">
                <a:solidFill>
                  <a:srgbClr val="A50021"/>
                </a:solidFill>
                <a:ea typeface="黑体" panose="02010609060101010101" pitchFamily="49" charset="-122"/>
              </a:rPr>
              <a:t>无条件跳转指令。如：</a:t>
            </a:r>
            <a:r>
              <a:rPr lang="en-US" altLang="zh-CN" sz="1800" dirty="0">
                <a:solidFill>
                  <a:srgbClr val="A50021"/>
                </a:solidFill>
                <a:ea typeface="黑体" panose="02010609060101010101" pitchFamily="49" charset="-122"/>
              </a:rPr>
              <a:t>j  target</a:t>
            </a:r>
          </a:p>
        </p:txBody>
      </p:sp>
      <p:grpSp>
        <p:nvGrpSpPr>
          <p:cNvPr id="43052" name="Group 18"/>
          <p:cNvGrpSpPr>
            <a:grpSpLocks/>
          </p:cNvGrpSpPr>
          <p:nvPr/>
        </p:nvGrpSpPr>
        <p:grpSpPr bwMode="auto">
          <a:xfrm>
            <a:off x="2835182" y="1527007"/>
            <a:ext cx="5962650" cy="973138"/>
            <a:chOff x="1918" y="672"/>
            <a:chExt cx="3756" cy="613"/>
          </a:xfrm>
        </p:grpSpPr>
        <p:grpSp>
          <p:nvGrpSpPr>
            <p:cNvPr id="43054" name="Group 19"/>
            <p:cNvGrpSpPr>
              <a:grpSpLocks/>
            </p:cNvGrpSpPr>
            <p:nvPr/>
          </p:nvGrpSpPr>
          <p:grpSpPr bwMode="auto">
            <a:xfrm>
              <a:off x="1918" y="672"/>
              <a:ext cx="3756" cy="402"/>
              <a:chOff x="1918" y="672"/>
              <a:chExt cx="3756" cy="402"/>
            </a:xfrm>
          </p:grpSpPr>
          <p:grpSp>
            <p:nvGrpSpPr>
              <p:cNvPr id="43061" name="Group 20"/>
              <p:cNvGrpSpPr>
                <a:grpSpLocks/>
              </p:cNvGrpSpPr>
              <p:nvPr/>
            </p:nvGrpSpPr>
            <p:grpSpPr bwMode="auto">
              <a:xfrm>
                <a:off x="1979" y="836"/>
                <a:ext cx="3607" cy="238"/>
                <a:chOff x="1979" y="836"/>
                <a:chExt cx="3607" cy="238"/>
              </a:xfrm>
            </p:grpSpPr>
            <p:sp>
              <p:nvSpPr>
                <p:cNvPr id="43069" name="Rectangle 21"/>
                <p:cNvSpPr>
                  <a:spLocks noChangeArrowheads="1"/>
                </p:cNvSpPr>
                <p:nvPr/>
              </p:nvSpPr>
              <p:spPr bwMode="auto">
                <a:xfrm>
                  <a:off x="1983" y="872"/>
                  <a:ext cx="3599" cy="17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grpSp>
              <p:nvGrpSpPr>
                <p:cNvPr id="43070" name="Group 22"/>
                <p:cNvGrpSpPr>
                  <a:grpSpLocks/>
                </p:cNvGrpSpPr>
                <p:nvPr/>
              </p:nvGrpSpPr>
              <p:grpSpPr bwMode="auto">
                <a:xfrm>
                  <a:off x="1979" y="836"/>
                  <a:ext cx="3607" cy="238"/>
                  <a:chOff x="1979" y="836"/>
                  <a:chExt cx="3607" cy="238"/>
                </a:xfrm>
              </p:grpSpPr>
              <p:grpSp>
                <p:nvGrpSpPr>
                  <p:cNvPr id="43071" name="Group 23"/>
                  <p:cNvGrpSpPr>
                    <a:grpSpLocks/>
                  </p:cNvGrpSpPr>
                  <p:nvPr/>
                </p:nvGrpSpPr>
                <p:grpSpPr bwMode="auto">
                  <a:xfrm>
                    <a:off x="1979" y="836"/>
                    <a:ext cx="624" cy="229"/>
                    <a:chOff x="1979" y="836"/>
                    <a:chExt cx="624" cy="229"/>
                  </a:xfrm>
                </p:grpSpPr>
                <p:sp>
                  <p:nvSpPr>
                    <p:cNvPr id="43087" name="Rectangle 24"/>
                    <p:cNvSpPr>
                      <a:spLocks noChangeArrowheads="1"/>
                    </p:cNvSpPr>
                    <p:nvPr/>
                  </p:nvSpPr>
                  <p:spPr bwMode="auto">
                    <a:xfrm>
                      <a:off x="1979" y="868"/>
                      <a:ext cx="624"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3088" name="Rectangle 25"/>
                    <p:cNvSpPr>
                      <a:spLocks noChangeArrowheads="1"/>
                    </p:cNvSpPr>
                    <p:nvPr/>
                  </p:nvSpPr>
                  <p:spPr bwMode="auto">
                    <a:xfrm>
                      <a:off x="2161" y="836"/>
                      <a:ext cx="26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op</a:t>
                      </a:r>
                    </a:p>
                  </p:txBody>
                </p:sp>
              </p:grpSp>
              <p:grpSp>
                <p:nvGrpSpPr>
                  <p:cNvPr id="43072" name="Group 26"/>
                  <p:cNvGrpSpPr>
                    <a:grpSpLocks/>
                  </p:cNvGrpSpPr>
                  <p:nvPr/>
                </p:nvGrpSpPr>
                <p:grpSpPr bwMode="auto">
                  <a:xfrm>
                    <a:off x="2611" y="836"/>
                    <a:ext cx="580" cy="229"/>
                    <a:chOff x="2611" y="836"/>
                    <a:chExt cx="580" cy="229"/>
                  </a:xfrm>
                </p:grpSpPr>
                <p:sp>
                  <p:nvSpPr>
                    <p:cNvPr id="43085" name="Rectangle 27"/>
                    <p:cNvSpPr>
                      <a:spLocks noChangeArrowheads="1"/>
                    </p:cNvSpPr>
                    <p:nvPr/>
                  </p:nvSpPr>
                  <p:spPr bwMode="auto">
                    <a:xfrm>
                      <a:off x="2611" y="868"/>
                      <a:ext cx="580"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3086" name="Rectangle 28"/>
                    <p:cNvSpPr>
                      <a:spLocks noChangeArrowheads="1"/>
                    </p:cNvSpPr>
                    <p:nvPr/>
                  </p:nvSpPr>
                  <p:spPr bwMode="auto">
                    <a:xfrm>
                      <a:off x="2776" y="836"/>
                      <a:ext cx="23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rs</a:t>
                      </a:r>
                    </a:p>
                  </p:txBody>
                </p:sp>
              </p:grpSp>
              <p:grpSp>
                <p:nvGrpSpPr>
                  <p:cNvPr id="43073" name="Group 29"/>
                  <p:cNvGrpSpPr>
                    <a:grpSpLocks/>
                  </p:cNvGrpSpPr>
                  <p:nvPr/>
                </p:nvGrpSpPr>
                <p:grpSpPr bwMode="auto">
                  <a:xfrm>
                    <a:off x="3199" y="836"/>
                    <a:ext cx="579" cy="229"/>
                    <a:chOff x="3199" y="836"/>
                    <a:chExt cx="579" cy="229"/>
                  </a:xfrm>
                </p:grpSpPr>
                <p:sp>
                  <p:nvSpPr>
                    <p:cNvPr id="43083" name="Rectangle 30"/>
                    <p:cNvSpPr>
                      <a:spLocks noChangeArrowheads="1"/>
                    </p:cNvSpPr>
                    <p:nvPr/>
                  </p:nvSpPr>
                  <p:spPr bwMode="auto">
                    <a:xfrm>
                      <a:off x="3199" y="868"/>
                      <a:ext cx="579"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3084" name="Rectangle 31"/>
                    <p:cNvSpPr>
                      <a:spLocks noChangeArrowheads="1"/>
                    </p:cNvSpPr>
                    <p:nvPr/>
                  </p:nvSpPr>
                  <p:spPr bwMode="auto">
                    <a:xfrm>
                      <a:off x="3363" y="836"/>
                      <a:ext cx="22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rt</a:t>
                      </a:r>
                    </a:p>
                  </p:txBody>
                </p:sp>
              </p:grpSp>
              <p:grpSp>
                <p:nvGrpSpPr>
                  <p:cNvPr id="43074" name="Group 32"/>
                  <p:cNvGrpSpPr>
                    <a:grpSpLocks/>
                  </p:cNvGrpSpPr>
                  <p:nvPr/>
                </p:nvGrpSpPr>
                <p:grpSpPr bwMode="auto">
                  <a:xfrm>
                    <a:off x="3786" y="836"/>
                    <a:ext cx="579" cy="229"/>
                    <a:chOff x="3786" y="836"/>
                    <a:chExt cx="579" cy="229"/>
                  </a:xfrm>
                </p:grpSpPr>
                <p:sp>
                  <p:nvSpPr>
                    <p:cNvPr id="43081" name="Rectangle 33"/>
                    <p:cNvSpPr>
                      <a:spLocks noChangeArrowheads="1"/>
                    </p:cNvSpPr>
                    <p:nvPr/>
                  </p:nvSpPr>
                  <p:spPr bwMode="auto">
                    <a:xfrm>
                      <a:off x="3786" y="868"/>
                      <a:ext cx="579"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3082" name="Rectangle 34"/>
                    <p:cNvSpPr>
                      <a:spLocks noChangeArrowheads="1"/>
                    </p:cNvSpPr>
                    <p:nvPr/>
                  </p:nvSpPr>
                  <p:spPr bwMode="auto">
                    <a:xfrm>
                      <a:off x="3951" y="836"/>
                      <a:ext cx="25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rd</a:t>
                      </a:r>
                    </a:p>
                  </p:txBody>
                </p:sp>
              </p:grpSp>
              <p:grpSp>
                <p:nvGrpSpPr>
                  <p:cNvPr id="43075" name="Group 35"/>
                  <p:cNvGrpSpPr>
                    <a:grpSpLocks/>
                  </p:cNvGrpSpPr>
                  <p:nvPr/>
                </p:nvGrpSpPr>
                <p:grpSpPr bwMode="auto">
                  <a:xfrm>
                    <a:off x="4373" y="845"/>
                    <a:ext cx="580" cy="229"/>
                    <a:chOff x="4373" y="845"/>
                    <a:chExt cx="580" cy="229"/>
                  </a:xfrm>
                </p:grpSpPr>
                <p:sp>
                  <p:nvSpPr>
                    <p:cNvPr id="43079" name="Rectangle 36"/>
                    <p:cNvSpPr>
                      <a:spLocks noChangeArrowheads="1"/>
                    </p:cNvSpPr>
                    <p:nvPr/>
                  </p:nvSpPr>
                  <p:spPr bwMode="auto">
                    <a:xfrm>
                      <a:off x="4373" y="868"/>
                      <a:ext cx="580"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3080" name="Rectangle 37"/>
                    <p:cNvSpPr>
                      <a:spLocks noChangeArrowheads="1"/>
                    </p:cNvSpPr>
                    <p:nvPr/>
                  </p:nvSpPr>
                  <p:spPr bwMode="auto">
                    <a:xfrm>
                      <a:off x="4448" y="845"/>
                      <a:ext cx="49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shamt</a:t>
                      </a:r>
                    </a:p>
                  </p:txBody>
                </p:sp>
              </p:grpSp>
              <p:grpSp>
                <p:nvGrpSpPr>
                  <p:cNvPr id="43076" name="Group 38"/>
                  <p:cNvGrpSpPr>
                    <a:grpSpLocks/>
                  </p:cNvGrpSpPr>
                  <p:nvPr/>
                </p:nvGrpSpPr>
                <p:grpSpPr bwMode="auto">
                  <a:xfrm>
                    <a:off x="4961" y="845"/>
                    <a:ext cx="625" cy="229"/>
                    <a:chOff x="4961" y="845"/>
                    <a:chExt cx="625" cy="229"/>
                  </a:xfrm>
                </p:grpSpPr>
                <p:sp>
                  <p:nvSpPr>
                    <p:cNvPr id="43077" name="Rectangle 39"/>
                    <p:cNvSpPr>
                      <a:spLocks noChangeArrowheads="1"/>
                    </p:cNvSpPr>
                    <p:nvPr/>
                  </p:nvSpPr>
                  <p:spPr bwMode="auto">
                    <a:xfrm>
                      <a:off x="4961" y="868"/>
                      <a:ext cx="625"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3078" name="Rectangle 40"/>
                    <p:cNvSpPr>
                      <a:spLocks noChangeArrowheads="1"/>
                    </p:cNvSpPr>
                    <p:nvPr/>
                  </p:nvSpPr>
                  <p:spPr bwMode="auto">
                    <a:xfrm>
                      <a:off x="5143" y="845"/>
                      <a:ext cx="38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func</a:t>
                      </a:r>
                    </a:p>
                  </p:txBody>
                </p:sp>
              </p:grpSp>
            </p:grpSp>
          </p:grpSp>
          <p:sp>
            <p:nvSpPr>
              <p:cNvPr id="43062" name="Rectangle 41"/>
              <p:cNvSpPr>
                <a:spLocks noChangeArrowheads="1"/>
              </p:cNvSpPr>
              <p:nvPr/>
            </p:nvSpPr>
            <p:spPr bwMode="auto">
              <a:xfrm>
                <a:off x="5488" y="672"/>
                <a:ext cx="18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0</a:t>
                </a:r>
              </a:p>
            </p:txBody>
          </p:sp>
          <p:sp>
            <p:nvSpPr>
              <p:cNvPr id="43063" name="Rectangle 42"/>
              <p:cNvSpPr>
                <a:spLocks noChangeArrowheads="1"/>
              </p:cNvSpPr>
              <p:nvPr/>
            </p:nvSpPr>
            <p:spPr bwMode="auto">
              <a:xfrm>
                <a:off x="4810" y="672"/>
                <a:ext cx="18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6</a:t>
                </a:r>
              </a:p>
            </p:txBody>
          </p:sp>
          <p:sp>
            <p:nvSpPr>
              <p:cNvPr id="43064" name="Rectangle 43"/>
              <p:cNvSpPr>
                <a:spLocks noChangeArrowheads="1"/>
              </p:cNvSpPr>
              <p:nvPr/>
            </p:nvSpPr>
            <p:spPr bwMode="auto">
              <a:xfrm>
                <a:off x="4177" y="672"/>
                <a:ext cx="25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11</a:t>
                </a:r>
              </a:p>
            </p:txBody>
          </p:sp>
          <p:sp>
            <p:nvSpPr>
              <p:cNvPr id="43065" name="Rectangle 44"/>
              <p:cNvSpPr>
                <a:spLocks noChangeArrowheads="1"/>
              </p:cNvSpPr>
              <p:nvPr/>
            </p:nvSpPr>
            <p:spPr bwMode="auto">
              <a:xfrm>
                <a:off x="3590" y="672"/>
                <a:ext cx="25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16</a:t>
                </a:r>
              </a:p>
            </p:txBody>
          </p:sp>
          <p:sp>
            <p:nvSpPr>
              <p:cNvPr id="43066" name="Rectangle 45"/>
              <p:cNvSpPr>
                <a:spLocks noChangeArrowheads="1"/>
              </p:cNvSpPr>
              <p:nvPr/>
            </p:nvSpPr>
            <p:spPr bwMode="auto">
              <a:xfrm>
                <a:off x="3002" y="672"/>
                <a:ext cx="25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21</a:t>
                </a:r>
              </a:p>
            </p:txBody>
          </p:sp>
          <p:sp>
            <p:nvSpPr>
              <p:cNvPr id="43067" name="Rectangle 46"/>
              <p:cNvSpPr>
                <a:spLocks noChangeArrowheads="1"/>
              </p:cNvSpPr>
              <p:nvPr/>
            </p:nvSpPr>
            <p:spPr bwMode="auto">
              <a:xfrm>
                <a:off x="2414" y="672"/>
                <a:ext cx="25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26</a:t>
                </a:r>
              </a:p>
            </p:txBody>
          </p:sp>
          <p:sp>
            <p:nvSpPr>
              <p:cNvPr id="43068" name="Rectangle 47"/>
              <p:cNvSpPr>
                <a:spLocks noChangeArrowheads="1"/>
              </p:cNvSpPr>
              <p:nvPr/>
            </p:nvSpPr>
            <p:spPr bwMode="auto">
              <a:xfrm>
                <a:off x="1918" y="672"/>
                <a:ext cx="25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31</a:t>
                </a:r>
              </a:p>
            </p:txBody>
          </p:sp>
        </p:grpSp>
        <p:sp>
          <p:nvSpPr>
            <p:cNvPr id="43055" name="Rectangle 48"/>
            <p:cNvSpPr>
              <a:spLocks noChangeArrowheads="1"/>
            </p:cNvSpPr>
            <p:nvPr/>
          </p:nvSpPr>
          <p:spPr bwMode="auto">
            <a:xfrm>
              <a:off x="2143" y="1056"/>
              <a:ext cx="44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6 </a:t>
              </a:r>
              <a:r>
                <a:rPr lang="en-US" altLang="zh-CN" sz="1800">
                  <a:solidFill>
                    <a:schemeClr val="tx1"/>
                  </a:solidFill>
                  <a:latin typeface="Times New Roman" panose="02020603050405020304" pitchFamily="18" charset="0"/>
                </a:rPr>
                <a:t>bits</a:t>
              </a:r>
            </a:p>
          </p:txBody>
        </p:sp>
        <p:sp>
          <p:nvSpPr>
            <p:cNvPr id="43056" name="Rectangle 49"/>
            <p:cNvSpPr>
              <a:spLocks noChangeArrowheads="1"/>
            </p:cNvSpPr>
            <p:nvPr/>
          </p:nvSpPr>
          <p:spPr bwMode="auto">
            <a:xfrm>
              <a:off x="5126" y="1056"/>
              <a:ext cx="44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6 </a:t>
              </a:r>
              <a:r>
                <a:rPr lang="en-US" altLang="zh-CN" sz="1800">
                  <a:solidFill>
                    <a:schemeClr val="tx1"/>
                  </a:solidFill>
                  <a:latin typeface="Times New Roman" panose="02020603050405020304" pitchFamily="18" charset="0"/>
                </a:rPr>
                <a:t>bits</a:t>
              </a:r>
            </a:p>
          </p:txBody>
        </p:sp>
        <p:sp>
          <p:nvSpPr>
            <p:cNvPr id="43057" name="Rectangle 50"/>
            <p:cNvSpPr>
              <a:spLocks noChangeArrowheads="1"/>
            </p:cNvSpPr>
            <p:nvPr/>
          </p:nvSpPr>
          <p:spPr bwMode="auto">
            <a:xfrm>
              <a:off x="4493" y="1056"/>
              <a:ext cx="44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5 </a:t>
              </a:r>
              <a:r>
                <a:rPr lang="en-US" altLang="zh-CN" sz="1800">
                  <a:solidFill>
                    <a:schemeClr val="tx1"/>
                  </a:solidFill>
                  <a:latin typeface="Times New Roman" panose="02020603050405020304" pitchFamily="18" charset="0"/>
                </a:rPr>
                <a:t>bits</a:t>
              </a:r>
            </a:p>
          </p:txBody>
        </p:sp>
        <p:sp>
          <p:nvSpPr>
            <p:cNvPr id="43058" name="Rectangle 51"/>
            <p:cNvSpPr>
              <a:spLocks noChangeArrowheads="1"/>
            </p:cNvSpPr>
            <p:nvPr/>
          </p:nvSpPr>
          <p:spPr bwMode="auto">
            <a:xfrm>
              <a:off x="3906" y="1056"/>
              <a:ext cx="442"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5</a:t>
              </a:r>
              <a:r>
                <a:rPr lang="zh-CN" altLang="en-US" sz="1600" b="0">
                  <a:solidFill>
                    <a:schemeClr val="tx1"/>
                  </a:solidFill>
                  <a:latin typeface="Times New Roman" panose="02020603050405020304" pitchFamily="18" charset="0"/>
                </a:rPr>
                <a:t> </a:t>
              </a:r>
              <a:r>
                <a:rPr lang="en-US" altLang="zh-CN" sz="1800">
                  <a:solidFill>
                    <a:schemeClr val="tx1"/>
                  </a:solidFill>
                  <a:latin typeface="Times New Roman" panose="02020603050405020304" pitchFamily="18" charset="0"/>
                </a:rPr>
                <a:t>bits</a:t>
              </a:r>
            </a:p>
          </p:txBody>
        </p:sp>
        <p:sp>
          <p:nvSpPr>
            <p:cNvPr id="43059" name="Rectangle 52"/>
            <p:cNvSpPr>
              <a:spLocks noChangeArrowheads="1"/>
            </p:cNvSpPr>
            <p:nvPr/>
          </p:nvSpPr>
          <p:spPr bwMode="auto">
            <a:xfrm>
              <a:off x="3318" y="1056"/>
              <a:ext cx="44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5 </a:t>
              </a:r>
              <a:r>
                <a:rPr lang="en-US" altLang="zh-CN" sz="1800">
                  <a:solidFill>
                    <a:schemeClr val="tx1"/>
                  </a:solidFill>
                  <a:latin typeface="Times New Roman" panose="02020603050405020304" pitchFamily="18" charset="0"/>
                </a:rPr>
                <a:t>bits</a:t>
              </a:r>
            </a:p>
          </p:txBody>
        </p:sp>
        <p:sp>
          <p:nvSpPr>
            <p:cNvPr id="43060" name="Rectangle 53"/>
            <p:cNvSpPr>
              <a:spLocks noChangeArrowheads="1"/>
            </p:cNvSpPr>
            <p:nvPr/>
          </p:nvSpPr>
          <p:spPr bwMode="auto">
            <a:xfrm>
              <a:off x="2731" y="1056"/>
              <a:ext cx="44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5 </a:t>
              </a:r>
              <a:r>
                <a:rPr lang="en-US" altLang="zh-CN" sz="1800">
                  <a:solidFill>
                    <a:schemeClr val="tx1"/>
                  </a:solidFill>
                  <a:latin typeface="Times New Roman" panose="02020603050405020304" pitchFamily="18" charset="0"/>
                </a:rPr>
                <a:t>bits</a:t>
              </a:r>
            </a:p>
          </p:txBody>
        </p:sp>
      </p:grpSp>
      <p:grpSp>
        <p:nvGrpSpPr>
          <p:cNvPr id="43029" name="Group 54"/>
          <p:cNvGrpSpPr>
            <a:grpSpLocks/>
          </p:cNvGrpSpPr>
          <p:nvPr/>
        </p:nvGrpSpPr>
        <p:grpSpPr bwMode="auto">
          <a:xfrm>
            <a:off x="2825751" y="2949179"/>
            <a:ext cx="5962650" cy="973138"/>
            <a:chOff x="1918" y="1392"/>
            <a:chExt cx="3756" cy="613"/>
          </a:xfrm>
        </p:grpSpPr>
        <p:sp>
          <p:nvSpPr>
            <p:cNvPr id="43031" name="Rectangle 55"/>
            <p:cNvSpPr>
              <a:spLocks noChangeArrowheads="1"/>
            </p:cNvSpPr>
            <p:nvPr/>
          </p:nvSpPr>
          <p:spPr bwMode="auto">
            <a:xfrm>
              <a:off x="1983" y="1592"/>
              <a:ext cx="3599" cy="17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grpSp>
          <p:nvGrpSpPr>
            <p:cNvPr id="43032" name="Group 56"/>
            <p:cNvGrpSpPr>
              <a:grpSpLocks/>
            </p:cNvGrpSpPr>
            <p:nvPr/>
          </p:nvGrpSpPr>
          <p:grpSpPr bwMode="auto">
            <a:xfrm>
              <a:off x="1979" y="1556"/>
              <a:ext cx="624" cy="229"/>
              <a:chOff x="1979" y="1556"/>
              <a:chExt cx="624" cy="229"/>
            </a:xfrm>
          </p:grpSpPr>
          <p:sp>
            <p:nvSpPr>
              <p:cNvPr id="43050" name="Rectangle 57"/>
              <p:cNvSpPr>
                <a:spLocks noChangeArrowheads="1"/>
              </p:cNvSpPr>
              <p:nvPr/>
            </p:nvSpPr>
            <p:spPr bwMode="auto">
              <a:xfrm>
                <a:off x="1979" y="1588"/>
                <a:ext cx="624"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3051" name="Rectangle 58"/>
              <p:cNvSpPr>
                <a:spLocks noChangeArrowheads="1"/>
              </p:cNvSpPr>
              <p:nvPr/>
            </p:nvSpPr>
            <p:spPr bwMode="auto">
              <a:xfrm>
                <a:off x="2161" y="1556"/>
                <a:ext cx="26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op</a:t>
                </a:r>
              </a:p>
            </p:txBody>
          </p:sp>
        </p:grpSp>
        <p:grpSp>
          <p:nvGrpSpPr>
            <p:cNvPr id="43033" name="Group 59"/>
            <p:cNvGrpSpPr>
              <a:grpSpLocks/>
            </p:cNvGrpSpPr>
            <p:nvPr/>
          </p:nvGrpSpPr>
          <p:grpSpPr bwMode="auto">
            <a:xfrm>
              <a:off x="2611" y="1565"/>
              <a:ext cx="580" cy="229"/>
              <a:chOff x="2611" y="1565"/>
              <a:chExt cx="580" cy="229"/>
            </a:xfrm>
          </p:grpSpPr>
          <p:sp>
            <p:nvSpPr>
              <p:cNvPr id="43048" name="Rectangle 60"/>
              <p:cNvSpPr>
                <a:spLocks noChangeArrowheads="1"/>
              </p:cNvSpPr>
              <p:nvPr/>
            </p:nvSpPr>
            <p:spPr bwMode="auto">
              <a:xfrm>
                <a:off x="2611" y="1588"/>
                <a:ext cx="580"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3049" name="Rectangle 61"/>
              <p:cNvSpPr>
                <a:spLocks noChangeArrowheads="1"/>
              </p:cNvSpPr>
              <p:nvPr/>
            </p:nvSpPr>
            <p:spPr bwMode="auto">
              <a:xfrm>
                <a:off x="2776" y="1565"/>
                <a:ext cx="23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rs</a:t>
                </a:r>
              </a:p>
            </p:txBody>
          </p:sp>
        </p:grpSp>
        <p:grpSp>
          <p:nvGrpSpPr>
            <p:cNvPr id="43034" name="Group 62"/>
            <p:cNvGrpSpPr>
              <a:grpSpLocks/>
            </p:cNvGrpSpPr>
            <p:nvPr/>
          </p:nvGrpSpPr>
          <p:grpSpPr bwMode="auto">
            <a:xfrm>
              <a:off x="3199" y="1565"/>
              <a:ext cx="579" cy="229"/>
              <a:chOff x="3199" y="1565"/>
              <a:chExt cx="579" cy="229"/>
            </a:xfrm>
          </p:grpSpPr>
          <p:sp>
            <p:nvSpPr>
              <p:cNvPr id="43046" name="Rectangle 63"/>
              <p:cNvSpPr>
                <a:spLocks noChangeArrowheads="1"/>
              </p:cNvSpPr>
              <p:nvPr/>
            </p:nvSpPr>
            <p:spPr bwMode="auto">
              <a:xfrm>
                <a:off x="3199" y="1588"/>
                <a:ext cx="579"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3047" name="Rectangle 64"/>
              <p:cNvSpPr>
                <a:spLocks noChangeArrowheads="1"/>
              </p:cNvSpPr>
              <p:nvPr/>
            </p:nvSpPr>
            <p:spPr bwMode="auto">
              <a:xfrm>
                <a:off x="3363" y="1565"/>
                <a:ext cx="22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rt</a:t>
                </a:r>
              </a:p>
            </p:txBody>
          </p:sp>
        </p:grpSp>
        <p:sp>
          <p:nvSpPr>
            <p:cNvPr id="43035" name="Rectangle 65"/>
            <p:cNvSpPr>
              <a:spLocks noChangeArrowheads="1"/>
            </p:cNvSpPr>
            <p:nvPr/>
          </p:nvSpPr>
          <p:spPr bwMode="auto">
            <a:xfrm>
              <a:off x="3786" y="1588"/>
              <a:ext cx="1800"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3036" name="Rectangle 66"/>
            <p:cNvSpPr>
              <a:spLocks noChangeArrowheads="1"/>
            </p:cNvSpPr>
            <p:nvPr/>
          </p:nvSpPr>
          <p:spPr bwMode="auto">
            <a:xfrm>
              <a:off x="4289" y="1556"/>
              <a:ext cx="762"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immediate</a:t>
              </a:r>
            </a:p>
          </p:txBody>
        </p:sp>
        <p:sp>
          <p:nvSpPr>
            <p:cNvPr id="43037" name="Rectangle 67"/>
            <p:cNvSpPr>
              <a:spLocks noChangeArrowheads="1"/>
            </p:cNvSpPr>
            <p:nvPr/>
          </p:nvSpPr>
          <p:spPr bwMode="auto">
            <a:xfrm>
              <a:off x="5488" y="1392"/>
              <a:ext cx="18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0</a:t>
              </a:r>
            </a:p>
          </p:txBody>
        </p:sp>
        <p:sp>
          <p:nvSpPr>
            <p:cNvPr id="43038" name="Rectangle 68"/>
            <p:cNvSpPr>
              <a:spLocks noChangeArrowheads="1"/>
            </p:cNvSpPr>
            <p:nvPr/>
          </p:nvSpPr>
          <p:spPr bwMode="auto">
            <a:xfrm>
              <a:off x="3590" y="1392"/>
              <a:ext cx="25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16</a:t>
              </a:r>
            </a:p>
          </p:txBody>
        </p:sp>
        <p:sp>
          <p:nvSpPr>
            <p:cNvPr id="43039" name="Rectangle 69"/>
            <p:cNvSpPr>
              <a:spLocks noChangeArrowheads="1"/>
            </p:cNvSpPr>
            <p:nvPr/>
          </p:nvSpPr>
          <p:spPr bwMode="auto">
            <a:xfrm>
              <a:off x="3002" y="1392"/>
              <a:ext cx="25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21</a:t>
              </a:r>
            </a:p>
          </p:txBody>
        </p:sp>
        <p:sp>
          <p:nvSpPr>
            <p:cNvPr id="43040" name="Rectangle 70"/>
            <p:cNvSpPr>
              <a:spLocks noChangeArrowheads="1"/>
            </p:cNvSpPr>
            <p:nvPr/>
          </p:nvSpPr>
          <p:spPr bwMode="auto">
            <a:xfrm>
              <a:off x="2414" y="1392"/>
              <a:ext cx="25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26</a:t>
              </a:r>
            </a:p>
          </p:txBody>
        </p:sp>
        <p:sp>
          <p:nvSpPr>
            <p:cNvPr id="43041" name="Rectangle 71"/>
            <p:cNvSpPr>
              <a:spLocks noChangeArrowheads="1"/>
            </p:cNvSpPr>
            <p:nvPr/>
          </p:nvSpPr>
          <p:spPr bwMode="auto">
            <a:xfrm>
              <a:off x="1918" y="1392"/>
              <a:ext cx="25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31</a:t>
              </a:r>
            </a:p>
          </p:txBody>
        </p:sp>
        <p:sp>
          <p:nvSpPr>
            <p:cNvPr id="43042" name="Rectangle 72"/>
            <p:cNvSpPr>
              <a:spLocks noChangeArrowheads="1"/>
            </p:cNvSpPr>
            <p:nvPr/>
          </p:nvSpPr>
          <p:spPr bwMode="auto">
            <a:xfrm>
              <a:off x="2143" y="1776"/>
              <a:ext cx="44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6 </a:t>
              </a:r>
              <a:r>
                <a:rPr lang="en-US" altLang="zh-CN" sz="1800">
                  <a:solidFill>
                    <a:schemeClr val="tx1"/>
                  </a:solidFill>
                  <a:latin typeface="Times New Roman" panose="02020603050405020304" pitchFamily="18" charset="0"/>
                </a:rPr>
                <a:t>bits</a:t>
              </a:r>
            </a:p>
          </p:txBody>
        </p:sp>
        <p:sp>
          <p:nvSpPr>
            <p:cNvPr id="43043" name="Rectangle 73"/>
            <p:cNvSpPr>
              <a:spLocks noChangeArrowheads="1"/>
            </p:cNvSpPr>
            <p:nvPr/>
          </p:nvSpPr>
          <p:spPr bwMode="auto">
            <a:xfrm>
              <a:off x="4448" y="1776"/>
              <a:ext cx="51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16 </a:t>
              </a:r>
              <a:r>
                <a:rPr lang="en-US" altLang="zh-CN" sz="1800">
                  <a:solidFill>
                    <a:schemeClr val="tx1"/>
                  </a:solidFill>
                  <a:latin typeface="Times New Roman" panose="02020603050405020304" pitchFamily="18" charset="0"/>
                </a:rPr>
                <a:t>bits</a:t>
              </a:r>
            </a:p>
          </p:txBody>
        </p:sp>
        <p:sp>
          <p:nvSpPr>
            <p:cNvPr id="43044" name="Rectangle 74"/>
            <p:cNvSpPr>
              <a:spLocks noChangeArrowheads="1"/>
            </p:cNvSpPr>
            <p:nvPr/>
          </p:nvSpPr>
          <p:spPr bwMode="auto">
            <a:xfrm>
              <a:off x="3318" y="1776"/>
              <a:ext cx="44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5 </a:t>
              </a:r>
              <a:r>
                <a:rPr lang="en-US" altLang="zh-CN" sz="1800">
                  <a:solidFill>
                    <a:schemeClr val="tx1"/>
                  </a:solidFill>
                  <a:latin typeface="Times New Roman" panose="02020603050405020304" pitchFamily="18" charset="0"/>
                </a:rPr>
                <a:t>bits</a:t>
              </a:r>
            </a:p>
          </p:txBody>
        </p:sp>
        <p:sp>
          <p:nvSpPr>
            <p:cNvPr id="43045" name="Rectangle 75"/>
            <p:cNvSpPr>
              <a:spLocks noChangeArrowheads="1"/>
            </p:cNvSpPr>
            <p:nvPr/>
          </p:nvSpPr>
          <p:spPr bwMode="auto">
            <a:xfrm>
              <a:off x="2731" y="1776"/>
              <a:ext cx="44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5 </a:t>
              </a:r>
              <a:r>
                <a:rPr lang="en-US" altLang="zh-CN" sz="1800">
                  <a:solidFill>
                    <a:schemeClr val="tx1"/>
                  </a:solidFill>
                  <a:latin typeface="Times New Roman" panose="02020603050405020304" pitchFamily="18" charset="0"/>
                </a:rPr>
                <a:t>bits</a:t>
              </a:r>
            </a:p>
          </p:txBody>
        </p:sp>
      </p:grpSp>
      <p:grpSp>
        <p:nvGrpSpPr>
          <p:cNvPr id="43016" name="Group 6"/>
          <p:cNvGrpSpPr>
            <a:grpSpLocks/>
          </p:cNvGrpSpPr>
          <p:nvPr/>
        </p:nvGrpSpPr>
        <p:grpSpPr bwMode="auto">
          <a:xfrm>
            <a:off x="2957513" y="5120483"/>
            <a:ext cx="5962650" cy="973138"/>
            <a:chOff x="1918" y="3360"/>
            <a:chExt cx="3756" cy="613"/>
          </a:xfrm>
        </p:grpSpPr>
        <p:sp>
          <p:nvSpPr>
            <p:cNvPr id="43018" name="Rectangle 7"/>
            <p:cNvSpPr>
              <a:spLocks noChangeArrowheads="1"/>
            </p:cNvSpPr>
            <p:nvPr/>
          </p:nvSpPr>
          <p:spPr bwMode="auto">
            <a:xfrm>
              <a:off x="1983" y="3560"/>
              <a:ext cx="3599" cy="17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grpSp>
          <p:nvGrpSpPr>
            <p:cNvPr id="43019" name="Group 8"/>
            <p:cNvGrpSpPr>
              <a:grpSpLocks/>
            </p:cNvGrpSpPr>
            <p:nvPr/>
          </p:nvGrpSpPr>
          <p:grpSpPr bwMode="auto">
            <a:xfrm>
              <a:off x="1979" y="3524"/>
              <a:ext cx="624" cy="229"/>
              <a:chOff x="1979" y="3524"/>
              <a:chExt cx="624" cy="229"/>
            </a:xfrm>
          </p:grpSpPr>
          <p:sp>
            <p:nvSpPr>
              <p:cNvPr id="43027" name="Rectangle 9"/>
              <p:cNvSpPr>
                <a:spLocks noChangeArrowheads="1"/>
              </p:cNvSpPr>
              <p:nvPr/>
            </p:nvSpPr>
            <p:spPr bwMode="auto">
              <a:xfrm>
                <a:off x="1979" y="3556"/>
                <a:ext cx="624"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3028" name="Rectangle 10"/>
              <p:cNvSpPr>
                <a:spLocks noChangeArrowheads="1"/>
              </p:cNvSpPr>
              <p:nvPr/>
            </p:nvSpPr>
            <p:spPr bwMode="auto">
              <a:xfrm>
                <a:off x="2161" y="3524"/>
                <a:ext cx="26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op</a:t>
                </a:r>
              </a:p>
            </p:txBody>
          </p:sp>
        </p:grpSp>
        <p:sp>
          <p:nvSpPr>
            <p:cNvPr id="43020" name="Rectangle 11"/>
            <p:cNvSpPr>
              <a:spLocks noChangeArrowheads="1"/>
            </p:cNvSpPr>
            <p:nvPr/>
          </p:nvSpPr>
          <p:spPr bwMode="auto">
            <a:xfrm>
              <a:off x="2611" y="3556"/>
              <a:ext cx="2975"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3021" name="Rectangle 12"/>
            <p:cNvSpPr>
              <a:spLocks noChangeArrowheads="1"/>
            </p:cNvSpPr>
            <p:nvPr/>
          </p:nvSpPr>
          <p:spPr bwMode="auto">
            <a:xfrm>
              <a:off x="3554" y="3533"/>
              <a:ext cx="99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target address</a:t>
              </a:r>
            </a:p>
          </p:txBody>
        </p:sp>
        <p:sp>
          <p:nvSpPr>
            <p:cNvPr id="43022" name="Rectangle 13"/>
            <p:cNvSpPr>
              <a:spLocks noChangeArrowheads="1"/>
            </p:cNvSpPr>
            <p:nvPr/>
          </p:nvSpPr>
          <p:spPr bwMode="auto">
            <a:xfrm>
              <a:off x="5488" y="3360"/>
              <a:ext cx="18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0</a:t>
              </a:r>
            </a:p>
          </p:txBody>
        </p:sp>
        <p:sp>
          <p:nvSpPr>
            <p:cNvPr id="43023" name="Rectangle 14"/>
            <p:cNvSpPr>
              <a:spLocks noChangeArrowheads="1"/>
            </p:cNvSpPr>
            <p:nvPr/>
          </p:nvSpPr>
          <p:spPr bwMode="auto">
            <a:xfrm>
              <a:off x="2414" y="3360"/>
              <a:ext cx="25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26</a:t>
              </a:r>
            </a:p>
          </p:txBody>
        </p:sp>
        <p:sp>
          <p:nvSpPr>
            <p:cNvPr id="43024" name="Rectangle 15"/>
            <p:cNvSpPr>
              <a:spLocks noChangeArrowheads="1"/>
            </p:cNvSpPr>
            <p:nvPr/>
          </p:nvSpPr>
          <p:spPr bwMode="auto">
            <a:xfrm>
              <a:off x="1918" y="3360"/>
              <a:ext cx="25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31</a:t>
              </a:r>
            </a:p>
          </p:txBody>
        </p:sp>
        <p:sp>
          <p:nvSpPr>
            <p:cNvPr id="43025" name="Rectangle 16"/>
            <p:cNvSpPr>
              <a:spLocks noChangeArrowheads="1"/>
            </p:cNvSpPr>
            <p:nvPr/>
          </p:nvSpPr>
          <p:spPr bwMode="auto">
            <a:xfrm>
              <a:off x="2143" y="3744"/>
              <a:ext cx="44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6 </a:t>
              </a:r>
              <a:r>
                <a:rPr lang="en-US" altLang="zh-CN" sz="1800">
                  <a:solidFill>
                    <a:schemeClr val="tx1"/>
                  </a:solidFill>
                  <a:latin typeface="Times New Roman" panose="02020603050405020304" pitchFamily="18" charset="0"/>
                </a:rPr>
                <a:t>bits</a:t>
              </a:r>
            </a:p>
          </p:txBody>
        </p:sp>
        <p:sp>
          <p:nvSpPr>
            <p:cNvPr id="43026" name="Rectangle 17"/>
            <p:cNvSpPr>
              <a:spLocks noChangeArrowheads="1"/>
            </p:cNvSpPr>
            <p:nvPr/>
          </p:nvSpPr>
          <p:spPr bwMode="auto">
            <a:xfrm>
              <a:off x="3816" y="3744"/>
              <a:ext cx="51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26</a:t>
              </a:r>
              <a:r>
                <a:rPr lang="zh-CN" altLang="en-US" sz="1600" b="0">
                  <a:solidFill>
                    <a:schemeClr val="tx1"/>
                  </a:solidFill>
                  <a:latin typeface="Times New Roman" panose="02020603050405020304" pitchFamily="18" charset="0"/>
                </a:rPr>
                <a:t> </a:t>
              </a:r>
              <a:r>
                <a:rPr lang="en-US" altLang="zh-CN" sz="1800">
                  <a:solidFill>
                    <a:schemeClr val="tx1"/>
                  </a:solidFill>
                  <a:latin typeface="Times New Roman" panose="02020603050405020304" pitchFamily="18" charset="0"/>
                </a:rPr>
                <a:t>bits</a:t>
              </a:r>
            </a:p>
          </p:txBody>
        </p:sp>
      </p:grpSp>
      <p:sp>
        <p:nvSpPr>
          <p:cNvPr id="55303" name="Rectangle 83"/>
          <p:cNvSpPr>
            <a:spLocks noChangeArrowheads="1"/>
          </p:cNvSpPr>
          <p:nvPr/>
        </p:nvSpPr>
        <p:spPr bwMode="auto">
          <a:xfrm>
            <a:off x="300038" y="655638"/>
            <a:ext cx="6148387" cy="697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marL="342900" indent="-342900">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90000"/>
              </a:lnSpc>
              <a:spcBef>
                <a:spcPct val="30000"/>
              </a:spcBef>
              <a:buSzPct val="75000"/>
              <a:buFont typeface="Wingdings" panose="05000000000000000000" pitchFamily="2" charset="2"/>
              <a:buChar char="u"/>
            </a:pPr>
            <a:r>
              <a:rPr lang="zh-CN" altLang="en-US" sz="2000" dirty="0">
                <a:solidFill>
                  <a:schemeClr val="tx1"/>
                </a:solidFill>
                <a:ea typeface="黑体" panose="02010609060101010101" pitchFamily="49" charset="-122"/>
              </a:rPr>
              <a:t>所有指令都是</a:t>
            </a:r>
            <a:r>
              <a:rPr lang="en-US" altLang="zh-CN" sz="2000" dirty="0">
                <a:solidFill>
                  <a:schemeClr val="tx1"/>
                </a:solidFill>
                <a:ea typeface="黑体" panose="02010609060101010101" pitchFamily="49" charset="-122"/>
              </a:rPr>
              <a:t>32</a:t>
            </a:r>
            <a:r>
              <a:rPr lang="zh-CN" altLang="en-US" sz="2000" dirty="0">
                <a:solidFill>
                  <a:schemeClr val="tx1"/>
                </a:solidFill>
                <a:ea typeface="黑体" panose="02010609060101010101" pitchFamily="49" charset="-122"/>
              </a:rPr>
              <a:t>位</a:t>
            </a:r>
            <a:r>
              <a:rPr lang="zh-CN" altLang="en-US" sz="2000" dirty="0" smtClean="0">
                <a:solidFill>
                  <a:schemeClr val="tx1"/>
                </a:solidFill>
                <a:ea typeface="黑体" panose="02010609060101010101" pitchFamily="49" charset="-122"/>
              </a:rPr>
              <a:t>宽（字长），</a:t>
            </a:r>
            <a:r>
              <a:rPr lang="zh-CN" altLang="en-US" sz="2000" dirty="0">
                <a:solidFill>
                  <a:schemeClr val="tx1"/>
                </a:solidFill>
                <a:ea typeface="黑体" panose="02010609060101010101" pitchFamily="49" charset="-122"/>
              </a:rPr>
              <a:t>须按字地址对齐</a:t>
            </a:r>
          </a:p>
          <a:p>
            <a:pPr>
              <a:lnSpc>
                <a:spcPct val="90000"/>
              </a:lnSpc>
              <a:spcBef>
                <a:spcPct val="30000"/>
              </a:spcBef>
              <a:buSzPct val="75000"/>
              <a:buFont typeface="Wingdings" panose="05000000000000000000" pitchFamily="2" charset="2"/>
              <a:buNone/>
            </a:pPr>
            <a:r>
              <a:rPr lang="en-US" altLang="zh-CN" sz="2000" dirty="0">
                <a:solidFill>
                  <a:schemeClr val="tx1"/>
                </a:solidFill>
                <a:ea typeface="黑体" panose="02010609060101010101" pitchFamily="49" charset="-122"/>
              </a:rPr>
              <a:t>    </a:t>
            </a:r>
            <a:r>
              <a:rPr lang="zh-CN" altLang="en-US" sz="2000" dirty="0">
                <a:solidFill>
                  <a:schemeClr val="tx1"/>
                </a:solidFill>
                <a:ea typeface="黑体" panose="02010609060101010101" pitchFamily="49" charset="-122"/>
              </a:rPr>
              <a:t>字地址为</a:t>
            </a:r>
            <a:r>
              <a:rPr lang="en-US" altLang="zh-CN" sz="2000" dirty="0">
                <a:solidFill>
                  <a:schemeClr val="tx1"/>
                </a:solidFill>
                <a:ea typeface="黑体" panose="02010609060101010101" pitchFamily="49" charset="-122"/>
              </a:rPr>
              <a:t>4</a:t>
            </a:r>
            <a:r>
              <a:rPr lang="zh-CN" altLang="en-US" sz="2000" dirty="0">
                <a:solidFill>
                  <a:schemeClr val="tx1"/>
                </a:solidFill>
                <a:ea typeface="黑体" panose="02010609060101010101" pitchFamily="49" charset="-122"/>
              </a:rPr>
              <a:t>的倍数！</a:t>
            </a:r>
          </a:p>
        </p:txBody>
      </p:sp>
      <p:sp>
        <p:nvSpPr>
          <p:cNvPr id="2" name="灯片编号占位符 1"/>
          <p:cNvSpPr>
            <a:spLocks noGrp="1"/>
          </p:cNvSpPr>
          <p:nvPr>
            <p:ph type="sldNum" sz="quarter" idx="4"/>
          </p:nvPr>
        </p:nvSpPr>
        <p:spPr/>
        <p:txBody>
          <a:bodyPr/>
          <a:lstStyle/>
          <a:p>
            <a:fld id="{395DEAD1-49DF-46A7-BC72-EE85A9CC6BAA}" type="slidenum">
              <a:rPr lang="zh-CN" altLang="en-US" smtClean="0"/>
              <a:pPr/>
              <a:t>39</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5303"/>
                                        </p:tgtEl>
                                        <p:attrNameLst>
                                          <p:attrName>style.visibility</p:attrName>
                                        </p:attrNameLst>
                                      </p:cBhvr>
                                      <p:to>
                                        <p:strVal val="visible"/>
                                      </p:to>
                                    </p:set>
                                    <p:animEffect transition="in" filter="wipe(down)">
                                      <p:cBhvr>
                                        <p:cTn id="7" dur="500"/>
                                        <p:tgtEl>
                                          <p:spTgt spid="553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66245">
                                            <p:txEl>
                                              <p:pRg st="1" end="1"/>
                                            </p:txEl>
                                          </p:spTgt>
                                        </p:tgtEl>
                                        <p:attrNameLst>
                                          <p:attrName>style.visibility</p:attrName>
                                        </p:attrNameLst>
                                      </p:cBhvr>
                                      <p:to>
                                        <p:strVal val="visible"/>
                                      </p:to>
                                    </p:set>
                                    <p:animEffect transition="in" filter="blinds(horizontal)">
                                      <p:cBhvr>
                                        <p:cTn id="12" dur="500"/>
                                        <p:tgtEl>
                                          <p:spTgt spid="26624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66245">
                                            <p:txEl>
                                              <p:pRg st="2" end="2"/>
                                            </p:txEl>
                                          </p:spTgt>
                                        </p:tgtEl>
                                        <p:attrNameLst>
                                          <p:attrName>style.visibility</p:attrName>
                                        </p:attrNameLst>
                                      </p:cBhvr>
                                      <p:to>
                                        <p:strVal val="visible"/>
                                      </p:to>
                                    </p:set>
                                    <p:animEffect transition="in" filter="blinds(horizontal)">
                                      <p:cBhvr>
                                        <p:cTn id="17" dur="500"/>
                                        <p:tgtEl>
                                          <p:spTgt spid="26624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43052"/>
                                        </p:tgtEl>
                                        <p:attrNameLst>
                                          <p:attrName>style.visibility</p:attrName>
                                        </p:attrNameLst>
                                      </p:cBhvr>
                                      <p:to>
                                        <p:strVal val="visible"/>
                                      </p:to>
                                    </p:set>
                                    <p:animEffect transition="in" filter="wipe(down)">
                                      <p:cBhvr>
                                        <p:cTn id="22" dur="500"/>
                                        <p:tgtEl>
                                          <p:spTgt spid="4305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66245">
                                            <p:txEl>
                                              <p:pRg st="4" end="4"/>
                                            </p:txEl>
                                          </p:spTgt>
                                        </p:tgtEl>
                                        <p:attrNameLst>
                                          <p:attrName>style.visibility</p:attrName>
                                        </p:attrNameLst>
                                      </p:cBhvr>
                                      <p:to>
                                        <p:strVal val="visible"/>
                                      </p:to>
                                    </p:set>
                                    <p:animEffect transition="in" filter="blinds(horizontal)">
                                      <p:cBhvr>
                                        <p:cTn id="27" dur="500"/>
                                        <p:tgtEl>
                                          <p:spTgt spid="26624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66245">
                                            <p:txEl>
                                              <p:pRg st="6" end="6"/>
                                            </p:txEl>
                                          </p:spTgt>
                                        </p:tgtEl>
                                        <p:attrNameLst>
                                          <p:attrName>style.visibility</p:attrName>
                                        </p:attrNameLst>
                                      </p:cBhvr>
                                      <p:to>
                                        <p:strVal val="visible"/>
                                      </p:to>
                                    </p:set>
                                    <p:animEffect transition="in" filter="blinds(horizontal)">
                                      <p:cBhvr>
                                        <p:cTn id="32" dur="500"/>
                                        <p:tgtEl>
                                          <p:spTgt spid="26624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43029"/>
                                        </p:tgtEl>
                                        <p:attrNameLst>
                                          <p:attrName>style.visibility</p:attrName>
                                        </p:attrNameLst>
                                      </p:cBhvr>
                                      <p:to>
                                        <p:strVal val="visible"/>
                                      </p:to>
                                    </p:set>
                                    <p:animEffect transition="in" filter="wipe(down)">
                                      <p:cBhvr>
                                        <p:cTn id="37" dur="500"/>
                                        <p:tgtEl>
                                          <p:spTgt spid="43029"/>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66245">
                                            <p:txEl>
                                              <p:pRg st="9" end="9"/>
                                            </p:txEl>
                                          </p:spTgt>
                                        </p:tgtEl>
                                        <p:attrNameLst>
                                          <p:attrName>style.visibility</p:attrName>
                                        </p:attrNameLst>
                                      </p:cBhvr>
                                      <p:to>
                                        <p:strVal val="visible"/>
                                      </p:to>
                                    </p:set>
                                    <p:animEffect transition="in" filter="blinds(horizontal)">
                                      <p:cBhvr>
                                        <p:cTn id="42" dur="500"/>
                                        <p:tgtEl>
                                          <p:spTgt spid="266245">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66245">
                                            <p:txEl>
                                              <p:pRg st="10" end="10"/>
                                            </p:txEl>
                                          </p:spTgt>
                                        </p:tgtEl>
                                        <p:attrNameLst>
                                          <p:attrName>style.visibility</p:attrName>
                                        </p:attrNameLst>
                                      </p:cBhvr>
                                      <p:to>
                                        <p:strVal val="visible"/>
                                      </p:to>
                                    </p:set>
                                    <p:animEffect transition="in" filter="blinds(horizontal)">
                                      <p:cBhvr>
                                        <p:cTn id="47" dur="500"/>
                                        <p:tgtEl>
                                          <p:spTgt spid="266245">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266245">
                                            <p:txEl>
                                              <p:pRg st="11" end="11"/>
                                            </p:txEl>
                                          </p:spTgt>
                                        </p:tgtEl>
                                        <p:attrNameLst>
                                          <p:attrName>style.visibility</p:attrName>
                                        </p:attrNameLst>
                                      </p:cBhvr>
                                      <p:to>
                                        <p:strVal val="visible"/>
                                      </p:to>
                                    </p:set>
                                    <p:animEffect transition="in" filter="blinds(horizontal)">
                                      <p:cBhvr>
                                        <p:cTn id="52" dur="500"/>
                                        <p:tgtEl>
                                          <p:spTgt spid="266245">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266245">
                                            <p:txEl>
                                              <p:pRg st="12" end="12"/>
                                            </p:txEl>
                                          </p:spTgt>
                                        </p:tgtEl>
                                        <p:attrNameLst>
                                          <p:attrName>style.visibility</p:attrName>
                                        </p:attrNameLst>
                                      </p:cBhvr>
                                      <p:to>
                                        <p:strVal val="visible"/>
                                      </p:to>
                                    </p:set>
                                    <p:animEffect transition="in" filter="blinds(horizontal)">
                                      <p:cBhvr>
                                        <p:cTn id="57" dur="500"/>
                                        <p:tgtEl>
                                          <p:spTgt spid="266245">
                                            <p:txEl>
                                              <p:pRg st="12" end="1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43016"/>
                                        </p:tgtEl>
                                        <p:attrNameLst>
                                          <p:attrName>style.visibility</p:attrName>
                                        </p:attrNameLst>
                                      </p:cBhvr>
                                      <p:to>
                                        <p:strVal val="visible"/>
                                      </p:to>
                                    </p:set>
                                    <p:animEffect transition="in" filter="wipe(down)">
                                      <p:cBhvr>
                                        <p:cTn id="62" dur="500"/>
                                        <p:tgtEl>
                                          <p:spTgt spid="43016"/>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266245">
                                            <p:txEl>
                                              <p:pRg st="15" end="15"/>
                                            </p:txEl>
                                          </p:spTgt>
                                        </p:tgtEl>
                                        <p:attrNameLst>
                                          <p:attrName>style.visibility</p:attrName>
                                        </p:attrNameLst>
                                      </p:cBhvr>
                                      <p:to>
                                        <p:strVal val="visible"/>
                                      </p:to>
                                    </p:set>
                                    <p:animEffect transition="in" filter="blinds(horizontal)">
                                      <p:cBhvr>
                                        <p:cTn id="67" dur="500"/>
                                        <p:tgtEl>
                                          <p:spTgt spid="266245">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98500" y="42863"/>
            <a:ext cx="6781800" cy="422275"/>
          </a:xfrm>
        </p:spPr>
        <p:txBody>
          <a:bodyPr/>
          <a:lstStyle/>
          <a:p>
            <a:r>
              <a:rPr lang="zh-CN" altLang="en-US" sz="2800" smtClean="0">
                <a:latin typeface="宋体" panose="02010600030101010101" pitchFamily="2" charset="-122"/>
                <a:ea typeface="宋体" panose="02010600030101010101" pitchFamily="2" charset="-122"/>
              </a:rPr>
              <a:t>一条指令须包含的信息</a:t>
            </a:r>
            <a:endParaRPr lang="zh-CN" altLang="en-US" sz="3200" smtClean="0">
              <a:latin typeface="宋体" panose="02010600030101010101" pitchFamily="2" charset="-122"/>
              <a:ea typeface="宋体" panose="02010600030101010101" pitchFamily="2" charset="-122"/>
            </a:endParaRPr>
          </a:p>
        </p:txBody>
      </p:sp>
      <p:sp>
        <p:nvSpPr>
          <p:cNvPr id="347139" name="Rectangle 3"/>
          <p:cNvSpPr>
            <a:spLocks noGrp="1" noChangeArrowheads="1"/>
          </p:cNvSpPr>
          <p:nvPr>
            <p:ph type="body" idx="1"/>
          </p:nvPr>
        </p:nvSpPr>
        <p:spPr>
          <a:xfrm>
            <a:off x="446088" y="868363"/>
            <a:ext cx="8615362" cy="5354637"/>
          </a:xfrm>
          <a:noFill/>
        </p:spPr>
        <p:txBody>
          <a:bodyPr/>
          <a:lstStyle/>
          <a:p>
            <a:pPr marL="342900" indent="-342900">
              <a:lnSpc>
                <a:spcPct val="110000"/>
              </a:lnSpc>
              <a:buFont typeface="Wingdings" panose="05000000000000000000" pitchFamily="2" charset="2"/>
              <a:buNone/>
            </a:pPr>
            <a:r>
              <a:rPr lang="zh-CN" altLang="en-US" sz="2400" dirty="0" smtClean="0">
                <a:solidFill>
                  <a:srgbClr val="31209A"/>
                </a:solidFill>
                <a:latin typeface="黑体" panose="02010609060101010101" pitchFamily="49" charset="-122"/>
                <a:ea typeface="黑体" panose="02010609060101010101" pitchFamily="49" charset="-122"/>
              </a:rPr>
              <a:t>一条指令必须</a:t>
            </a:r>
            <a:r>
              <a:rPr lang="zh-CN" altLang="en-US" sz="2400" dirty="0" smtClean="0">
                <a:solidFill>
                  <a:schemeClr val="accent1"/>
                </a:solidFill>
                <a:latin typeface="黑体" panose="02010609060101010101" pitchFamily="49" charset="-122"/>
                <a:ea typeface="黑体" panose="02010609060101010101" pitchFamily="49" charset="-122"/>
              </a:rPr>
              <a:t>明显</a:t>
            </a:r>
            <a:r>
              <a:rPr lang="zh-CN" altLang="en-US" sz="2400" dirty="0" smtClean="0">
                <a:solidFill>
                  <a:srgbClr val="31209A"/>
                </a:solidFill>
                <a:latin typeface="黑体" panose="02010609060101010101" pitchFamily="49" charset="-122"/>
                <a:ea typeface="黑体" panose="02010609060101010101" pitchFamily="49" charset="-122"/>
              </a:rPr>
              <a:t>或</a:t>
            </a:r>
            <a:r>
              <a:rPr lang="zh-CN" altLang="en-US" sz="2400" dirty="0" smtClean="0">
                <a:solidFill>
                  <a:schemeClr val="accent1"/>
                </a:solidFill>
                <a:latin typeface="黑体" panose="02010609060101010101" pitchFamily="49" charset="-122"/>
                <a:ea typeface="黑体" panose="02010609060101010101" pitchFamily="49" charset="-122"/>
              </a:rPr>
              <a:t>隐含</a:t>
            </a:r>
            <a:r>
              <a:rPr lang="zh-CN" altLang="en-US" sz="2400" dirty="0" smtClean="0">
                <a:solidFill>
                  <a:srgbClr val="31209A"/>
                </a:solidFill>
                <a:latin typeface="黑体" panose="02010609060101010101" pitchFamily="49" charset="-122"/>
                <a:ea typeface="黑体" panose="02010609060101010101" pitchFamily="49" charset="-122"/>
              </a:rPr>
              <a:t>包含的信息有哪些？</a:t>
            </a:r>
          </a:p>
          <a:p>
            <a:pPr marL="342900" indent="-342900">
              <a:lnSpc>
                <a:spcPct val="110000"/>
              </a:lnSpc>
              <a:buFont typeface="Monotype Sorts" pitchFamily="2" charset="2"/>
              <a:buNone/>
            </a:pPr>
            <a:r>
              <a:rPr lang="zh-CN" altLang="en-US" sz="2400" dirty="0" smtClean="0">
                <a:solidFill>
                  <a:schemeClr val="accent2"/>
                </a:solidFill>
                <a:latin typeface="黑体" panose="02010609060101010101" pitchFamily="49" charset="-122"/>
                <a:ea typeface="黑体" panose="02010609060101010101" pitchFamily="49" charset="-122"/>
              </a:rPr>
              <a:t>操作码：指定操作类型</a:t>
            </a:r>
          </a:p>
          <a:p>
            <a:pPr marL="342900" indent="-342900">
              <a:lnSpc>
                <a:spcPct val="110000"/>
              </a:lnSpc>
              <a:buFont typeface="Monotype Sorts" pitchFamily="2" charset="2"/>
              <a:buChar char=" "/>
            </a:pPr>
            <a:r>
              <a:rPr lang="zh-CN" altLang="en-US" sz="2400" dirty="0" smtClean="0">
                <a:solidFill>
                  <a:srgbClr val="31209A"/>
                </a:solidFill>
                <a:latin typeface="黑体" panose="02010609060101010101" pitchFamily="49" charset="-122"/>
                <a:ea typeface="黑体" panose="02010609060101010101" pitchFamily="49" charset="-122"/>
              </a:rPr>
              <a:t>   </a:t>
            </a:r>
            <a:r>
              <a:rPr lang="en-US" altLang="zh-CN" sz="2400" dirty="0" smtClean="0">
                <a:solidFill>
                  <a:srgbClr val="31209A"/>
                </a:solidFill>
                <a:latin typeface="黑体" panose="02010609060101010101" pitchFamily="49" charset="-122"/>
                <a:ea typeface="黑体" panose="02010609060101010101" pitchFamily="49" charset="-122"/>
              </a:rPr>
              <a:t>(</a:t>
            </a:r>
            <a:r>
              <a:rPr lang="zh-CN" altLang="en-US" sz="2400" dirty="0" smtClean="0">
                <a:solidFill>
                  <a:srgbClr val="31209A"/>
                </a:solidFill>
                <a:latin typeface="黑体" panose="02010609060101010101" pitchFamily="49" charset="-122"/>
                <a:ea typeface="黑体" panose="02010609060101010101" pitchFamily="49" charset="-122"/>
              </a:rPr>
              <a:t>操作码长度：固定／可变</a:t>
            </a:r>
            <a:r>
              <a:rPr lang="en-US" altLang="zh-CN" sz="2400" dirty="0" smtClean="0">
                <a:solidFill>
                  <a:srgbClr val="31209A"/>
                </a:solidFill>
                <a:latin typeface="黑体" panose="02010609060101010101" pitchFamily="49" charset="-122"/>
                <a:ea typeface="黑体" panose="02010609060101010101" pitchFamily="49" charset="-122"/>
              </a:rPr>
              <a:t>)</a:t>
            </a:r>
          </a:p>
          <a:p>
            <a:pPr marL="342900" indent="-342900">
              <a:lnSpc>
                <a:spcPct val="110000"/>
              </a:lnSpc>
              <a:buFont typeface="Monotype Sorts" pitchFamily="2" charset="2"/>
              <a:buNone/>
            </a:pPr>
            <a:r>
              <a:rPr lang="zh-CN" altLang="en-US" sz="2400" dirty="0" smtClean="0">
                <a:solidFill>
                  <a:schemeClr val="accent2"/>
                </a:solidFill>
                <a:latin typeface="黑体" panose="02010609060101010101" pitchFamily="49" charset="-122"/>
                <a:ea typeface="黑体" panose="02010609060101010101" pitchFamily="49" charset="-122"/>
              </a:rPr>
              <a:t>源操作数或其地址：一个或多个源操作数所在的地址</a:t>
            </a:r>
          </a:p>
          <a:p>
            <a:pPr marL="342900" indent="-342900">
              <a:lnSpc>
                <a:spcPct val="110000"/>
              </a:lnSpc>
              <a:buFont typeface="Monotype Sorts" pitchFamily="2" charset="2"/>
              <a:buChar char=" "/>
            </a:pPr>
            <a:r>
              <a:rPr lang="zh-CN" altLang="en-US" sz="2400" dirty="0" smtClean="0">
                <a:solidFill>
                  <a:srgbClr val="31209A"/>
                </a:solidFill>
                <a:latin typeface="黑体" panose="02010609060101010101" pitchFamily="49" charset="-122"/>
                <a:ea typeface="黑体" panose="02010609060101010101" pitchFamily="49" charset="-122"/>
              </a:rPr>
              <a:t>   </a:t>
            </a:r>
            <a:r>
              <a:rPr lang="en-US" altLang="zh-CN" sz="2400" dirty="0" smtClean="0">
                <a:solidFill>
                  <a:srgbClr val="31209A"/>
                </a:solidFill>
                <a:latin typeface="黑体" panose="02010609060101010101" pitchFamily="49" charset="-122"/>
                <a:ea typeface="黑体" panose="02010609060101010101" pitchFamily="49" charset="-122"/>
              </a:rPr>
              <a:t>(</a:t>
            </a:r>
            <a:r>
              <a:rPr lang="zh-CN" altLang="en-US" sz="2400" dirty="0" smtClean="0">
                <a:solidFill>
                  <a:srgbClr val="31209A"/>
                </a:solidFill>
                <a:latin typeface="黑体" panose="02010609060101010101" pitchFamily="49" charset="-122"/>
                <a:ea typeface="黑体" panose="02010609060101010101" pitchFamily="49" charset="-122"/>
              </a:rPr>
              <a:t>操作数来源：主</a:t>
            </a:r>
            <a:r>
              <a:rPr lang="en-US" altLang="zh-CN" sz="2400" dirty="0" smtClean="0">
                <a:solidFill>
                  <a:srgbClr val="31209A"/>
                </a:solidFill>
                <a:latin typeface="黑体" panose="02010609060101010101" pitchFamily="49" charset="-122"/>
                <a:ea typeface="黑体" panose="02010609060101010101" pitchFamily="49" charset="-122"/>
              </a:rPr>
              <a:t>(</a:t>
            </a:r>
            <a:r>
              <a:rPr lang="zh-CN" altLang="en-US" sz="2400" dirty="0" smtClean="0">
                <a:solidFill>
                  <a:srgbClr val="31209A"/>
                </a:solidFill>
                <a:latin typeface="黑体" panose="02010609060101010101" pitchFamily="49" charset="-122"/>
                <a:ea typeface="黑体" panose="02010609060101010101" pitchFamily="49" charset="-122"/>
              </a:rPr>
              <a:t>虚</a:t>
            </a:r>
            <a:r>
              <a:rPr lang="en-US" altLang="zh-CN" sz="2400" dirty="0" smtClean="0">
                <a:solidFill>
                  <a:srgbClr val="31209A"/>
                </a:solidFill>
                <a:latin typeface="黑体" panose="02010609060101010101" pitchFamily="49" charset="-122"/>
                <a:ea typeface="黑体" panose="02010609060101010101" pitchFamily="49" charset="-122"/>
              </a:rPr>
              <a:t>)</a:t>
            </a:r>
            <a:r>
              <a:rPr lang="zh-CN" altLang="en-US" sz="2400" dirty="0" smtClean="0">
                <a:solidFill>
                  <a:srgbClr val="31209A"/>
                </a:solidFill>
                <a:latin typeface="黑体" panose="02010609060101010101" pitchFamily="49" charset="-122"/>
                <a:ea typeface="黑体" panose="02010609060101010101" pitchFamily="49" charset="-122"/>
              </a:rPr>
              <a:t>存</a:t>
            </a:r>
            <a:r>
              <a:rPr lang="en-US" altLang="zh-CN" sz="2400" dirty="0" smtClean="0">
                <a:solidFill>
                  <a:srgbClr val="31209A"/>
                </a:solidFill>
                <a:latin typeface="黑体" panose="02010609060101010101" pitchFamily="49" charset="-122"/>
                <a:ea typeface="黑体" panose="02010609060101010101" pitchFamily="49" charset="-122"/>
              </a:rPr>
              <a:t>/</a:t>
            </a:r>
            <a:r>
              <a:rPr lang="zh-CN" altLang="en-US" sz="2400" dirty="0" smtClean="0">
                <a:solidFill>
                  <a:srgbClr val="31209A"/>
                </a:solidFill>
                <a:latin typeface="黑体" panose="02010609060101010101" pitchFamily="49" charset="-122"/>
                <a:ea typeface="黑体" panose="02010609060101010101" pitchFamily="49" charset="-122"/>
              </a:rPr>
              <a:t>寄存器</a:t>
            </a:r>
            <a:r>
              <a:rPr lang="en-US" altLang="zh-CN" sz="2400" dirty="0" smtClean="0">
                <a:solidFill>
                  <a:srgbClr val="31209A"/>
                </a:solidFill>
                <a:latin typeface="黑体" panose="02010609060101010101" pitchFamily="49" charset="-122"/>
                <a:ea typeface="黑体" panose="02010609060101010101" pitchFamily="49" charset="-122"/>
              </a:rPr>
              <a:t>/</a:t>
            </a:r>
            <a:r>
              <a:rPr lang="en-US" altLang="en-US" sz="2400" dirty="0" smtClean="0">
                <a:solidFill>
                  <a:srgbClr val="31209A"/>
                </a:solidFill>
                <a:latin typeface="黑体" panose="02010609060101010101" pitchFamily="49" charset="-122"/>
                <a:ea typeface="黑体" panose="02010609060101010101" pitchFamily="49" charset="-122"/>
              </a:rPr>
              <a:t>I/O</a:t>
            </a:r>
            <a:r>
              <a:rPr lang="zh-CN" altLang="en-US" sz="2400" dirty="0" smtClean="0">
                <a:solidFill>
                  <a:srgbClr val="31209A"/>
                </a:solidFill>
                <a:latin typeface="黑体" panose="02010609060101010101" pitchFamily="49" charset="-122"/>
                <a:ea typeface="黑体" panose="02010609060101010101" pitchFamily="49" charset="-122"/>
              </a:rPr>
              <a:t>端口</a:t>
            </a:r>
            <a:r>
              <a:rPr lang="en-US" altLang="zh-CN" sz="2400" dirty="0" smtClean="0">
                <a:solidFill>
                  <a:srgbClr val="31209A"/>
                </a:solidFill>
                <a:latin typeface="黑体" panose="02010609060101010101" pitchFamily="49" charset="-122"/>
                <a:ea typeface="黑体" panose="02010609060101010101" pitchFamily="49" charset="-122"/>
              </a:rPr>
              <a:t>/</a:t>
            </a:r>
            <a:r>
              <a:rPr lang="zh-CN" altLang="en-US" sz="2400" dirty="0" smtClean="0">
                <a:solidFill>
                  <a:srgbClr val="31209A"/>
                </a:solidFill>
                <a:latin typeface="黑体" panose="02010609060101010101" pitchFamily="49" charset="-122"/>
                <a:ea typeface="黑体" panose="02010609060101010101" pitchFamily="49" charset="-122"/>
              </a:rPr>
              <a:t>指令本身）</a:t>
            </a:r>
          </a:p>
          <a:p>
            <a:pPr marL="342900" indent="-342900">
              <a:lnSpc>
                <a:spcPct val="110000"/>
              </a:lnSpc>
              <a:buFont typeface="Monotype Sorts" pitchFamily="2" charset="2"/>
              <a:buNone/>
            </a:pPr>
            <a:r>
              <a:rPr lang="zh-CN" altLang="en-US" sz="2400" dirty="0" smtClean="0">
                <a:solidFill>
                  <a:schemeClr val="accent2"/>
                </a:solidFill>
                <a:latin typeface="黑体" panose="02010609060101010101" pitchFamily="49" charset="-122"/>
                <a:ea typeface="黑体" panose="02010609060101010101" pitchFamily="49" charset="-122"/>
              </a:rPr>
              <a:t>结果的地址：产生的结果存放何处（目的操作数）</a:t>
            </a:r>
          </a:p>
          <a:p>
            <a:pPr marL="342900" indent="-342900">
              <a:lnSpc>
                <a:spcPct val="110000"/>
              </a:lnSpc>
              <a:buFont typeface="Monotype Sorts" pitchFamily="2" charset="2"/>
              <a:buChar char=" "/>
            </a:pPr>
            <a:r>
              <a:rPr lang="zh-CN" altLang="en-US" sz="2400" dirty="0" smtClean="0">
                <a:solidFill>
                  <a:srgbClr val="31209A"/>
                </a:solidFill>
                <a:latin typeface="黑体" panose="02010609060101010101" pitchFamily="49" charset="-122"/>
                <a:ea typeface="黑体" panose="02010609060101010101" pitchFamily="49" charset="-122"/>
              </a:rPr>
              <a:t>   </a:t>
            </a:r>
            <a:r>
              <a:rPr lang="en-US" altLang="zh-CN" sz="2400" dirty="0" smtClean="0">
                <a:solidFill>
                  <a:srgbClr val="31209A"/>
                </a:solidFill>
                <a:latin typeface="黑体" panose="02010609060101010101" pitchFamily="49" charset="-122"/>
                <a:ea typeface="黑体" panose="02010609060101010101" pitchFamily="49" charset="-122"/>
              </a:rPr>
              <a:t>(</a:t>
            </a:r>
            <a:r>
              <a:rPr lang="zh-CN" altLang="en-US" sz="2400" dirty="0" smtClean="0">
                <a:solidFill>
                  <a:srgbClr val="31209A"/>
                </a:solidFill>
                <a:latin typeface="黑体" panose="02010609060101010101" pitchFamily="49" charset="-122"/>
                <a:ea typeface="黑体" panose="02010609060101010101" pitchFamily="49" charset="-122"/>
              </a:rPr>
              <a:t>结果地址：主</a:t>
            </a:r>
            <a:r>
              <a:rPr lang="en-US" altLang="zh-CN" sz="2400" dirty="0" smtClean="0">
                <a:solidFill>
                  <a:srgbClr val="31209A"/>
                </a:solidFill>
                <a:latin typeface="黑体" panose="02010609060101010101" pitchFamily="49" charset="-122"/>
                <a:ea typeface="黑体" panose="02010609060101010101" pitchFamily="49" charset="-122"/>
              </a:rPr>
              <a:t>(</a:t>
            </a:r>
            <a:r>
              <a:rPr lang="zh-CN" altLang="en-US" sz="2400" dirty="0" smtClean="0">
                <a:solidFill>
                  <a:srgbClr val="31209A"/>
                </a:solidFill>
                <a:latin typeface="黑体" panose="02010609060101010101" pitchFamily="49" charset="-122"/>
                <a:ea typeface="黑体" panose="02010609060101010101" pitchFamily="49" charset="-122"/>
              </a:rPr>
              <a:t>虚</a:t>
            </a:r>
            <a:r>
              <a:rPr lang="en-US" altLang="zh-CN" sz="2400" dirty="0" smtClean="0">
                <a:solidFill>
                  <a:srgbClr val="31209A"/>
                </a:solidFill>
                <a:latin typeface="黑体" panose="02010609060101010101" pitchFamily="49" charset="-122"/>
                <a:ea typeface="黑体" panose="02010609060101010101" pitchFamily="49" charset="-122"/>
              </a:rPr>
              <a:t>)</a:t>
            </a:r>
            <a:r>
              <a:rPr lang="zh-CN" altLang="en-US" sz="2400" dirty="0" smtClean="0">
                <a:solidFill>
                  <a:srgbClr val="31209A"/>
                </a:solidFill>
                <a:latin typeface="黑体" panose="02010609060101010101" pitchFamily="49" charset="-122"/>
                <a:ea typeface="黑体" panose="02010609060101010101" pitchFamily="49" charset="-122"/>
              </a:rPr>
              <a:t>存</a:t>
            </a:r>
            <a:r>
              <a:rPr lang="en-US" altLang="zh-CN" sz="2400" dirty="0" smtClean="0">
                <a:solidFill>
                  <a:srgbClr val="31209A"/>
                </a:solidFill>
                <a:latin typeface="黑体" panose="02010609060101010101" pitchFamily="49" charset="-122"/>
                <a:ea typeface="黑体" panose="02010609060101010101" pitchFamily="49" charset="-122"/>
              </a:rPr>
              <a:t>/</a:t>
            </a:r>
            <a:r>
              <a:rPr lang="zh-CN" altLang="en-US" sz="2400" dirty="0" smtClean="0">
                <a:solidFill>
                  <a:srgbClr val="31209A"/>
                </a:solidFill>
                <a:latin typeface="黑体" panose="02010609060101010101" pitchFamily="49" charset="-122"/>
                <a:ea typeface="黑体" panose="02010609060101010101" pitchFamily="49" charset="-122"/>
              </a:rPr>
              <a:t>寄存器</a:t>
            </a:r>
            <a:r>
              <a:rPr lang="en-US" altLang="zh-CN" sz="2400" dirty="0" smtClean="0">
                <a:solidFill>
                  <a:srgbClr val="31209A"/>
                </a:solidFill>
                <a:latin typeface="黑体" panose="02010609060101010101" pitchFamily="49" charset="-122"/>
                <a:ea typeface="黑体" panose="02010609060101010101" pitchFamily="49" charset="-122"/>
              </a:rPr>
              <a:t>/</a:t>
            </a:r>
            <a:r>
              <a:rPr lang="en-US" altLang="en-US" sz="2400" dirty="0" smtClean="0">
                <a:solidFill>
                  <a:srgbClr val="31209A"/>
                </a:solidFill>
                <a:latin typeface="黑体" panose="02010609060101010101" pitchFamily="49" charset="-122"/>
                <a:ea typeface="黑体" panose="02010609060101010101" pitchFamily="49" charset="-122"/>
              </a:rPr>
              <a:t>I/O</a:t>
            </a:r>
            <a:r>
              <a:rPr lang="zh-CN" altLang="en-US" sz="2400" dirty="0" smtClean="0">
                <a:solidFill>
                  <a:srgbClr val="31209A"/>
                </a:solidFill>
                <a:latin typeface="黑体" panose="02010609060101010101" pitchFamily="49" charset="-122"/>
                <a:ea typeface="黑体" panose="02010609060101010101" pitchFamily="49" charset="-122"/>
              </a:rPr>
              <a:t>端口</a:t>
            </a:r>
            <a:r>
              <a:rPr lang="en-US" altLang="zh-CN" sz="2400" dirty="0" smtClean="0">
                <a:solidFill>
                  <a:srgbClr val="31209A"/>
                </a:solidFill>
                <a:latin typeface="黑体" panose="02010609060101010101" pitchFamily="49" charset="-122"/>
                <a:ea typeface="黑体" panose="02010609060101010101" pitchFamily="49" charset="-122"/>
              </a:rPr>
              <a:t>)</a:t>
            </a:r>
          </a:p>
          <a:p>
            <a:pPr marL="342900" indent="-342900">
              <a:lnSpc>
                <a:spcPct val="110000"/>
              </a:lnSpc>
              <a:buFont typeface="Monotype Sorts" pitchFamily="2" charset="2"/>
              <a:buNone/>
            </a:pPr>
            <a:r>
              <a:rPr lang="zh-CN" altLang="en-US" sz="2400" dirty="0" smtClean="0">
                <a:solidFill>
                  <a:schemeClr val="accent2"/>
                </a:solidFill>
                <a:latin typeface="黑体" panose="02010609060101010101" pitchFamily="49" charset="-122"/>
                <a:ea typeface="黑体" panose="02010609060101010101" pitchFamily="49" charset="-122"/>
              </a:rPr>
              <a:t>下一条指令地址：下条指令存放何处</a:t>
            </a:r>
          </a:p>
          <a:p>
            <a:pPr marL="342900" indent="-342900">
              <a:lnSpc>
                <a:spcPct val="110000"/>
              </a:lnSpc>
              <a:buFont typeface="Monotype Sorts" pitchFamily="2" charset="2"/>
              <a:buChar char=" "/>
            </a:pPr>
            <a:r>
              <a:rPr lang="zh-CN" altLang="en-US" sz="2400" dirty="0" smtClean="0">
                <a:solidFill>
                  <a:srgbClr val="31209A"/>
                </a:solidFill>
                <a:latin typeface="黑体" panose="02010609060101010101" pitchFamily="49" charset="-122"/>
                <a:ea typeface="黑体" panose="02010609060101010101" pitchFamily="49" charset="-122"/>
              </a:rPr>
              <a:t>   </a:t>
            </a:r>
            <a:r>
              <a:rPr lang="en-US" altLang="zh-CN" sz="2400" dirty="0" smtClean="0">
                <a:solidFill>
                  <a:srgbClr val="31209A"/>
                </a:solidFill>
                <a:latin typeface="黑体" panose="02010609060101010101" pitchFamily="49" charset="-122"/>
                <a:ea typeface="黑体" panose="02010609060101010101" pitchFamily="49" charset="-122"/>
              </a:rPr>
              <a:t>(</a:t>
            </a:r>
            <a:r>
              <a:rPr lang="zh-CN" altLang="en-US" sz="2400" dirty="0" smtClean="0">
                <a:solidFill>
                  <a:srgbClr val="31209A"/>
                </a:solidFill>
                <a:latin typeface="黑体" panose="02010609060101010101" pitchFamily="49" charset="-122"/>
                <a:ea typeface="黑体" panose="02010609060101010101" pitchFamily="49" charset="-122"/>
              </a:rPr>
              <a:t>下条指令地址 ：主</a:t>
            </a:r>
            <a:r>
              <a:rPr lang="en-US" altLang="zh-CN" sz="2400" dirty="0" smtClean="0">
                <a:solidFill>
                  <a:srgbClr val="31209A"/>
                </a:solidFill>
                <a:latin typeface="黑体" panose="02010609060101010101" pitchFamily="49" charset="-122"/>
                <a:ea typeface="黑体" panose="02010609060101010101" pitchFamily="49" charset="-122"/>
              </a:rPr>
              <a:t>(</a:t>
            </a:r>
            <a:r>
              <a:rPr lang="zh-CN" altLang="en-US" sz="2400" dirty="0" smtClean="0">
                <a:solidFill>
                  <a:srgbClr val="31209A"/>
                </a:solidFill>
                <a:latin typeface="黑体" panose="02010609060101010101" pitchFamily="49" charset="-122"/>
                <a:ea typeface="黑体" panose="02010609060101010101" pitchFamily="49" charset="-122"/>
              </a:rPr>
              <a:t>虚</a:t>
            </a:r>
            <a:r>
              <a:rPr lang="en-US" altLang="zh-CN" sz="2400" dirty="0" smtClean="0">
                <a:solidFill>
                  <a:srgbClr val="31209A"/>
                </a:solidFill>
                <a:latin typeface="黑体" panose="02010609060101010101" pitchFamily="49" charset="-122"/>
                <a:ea typeface="黑体" panose="02010609060101010101" pitchFamily="49" charset="-122"/>
              </a:rPr>
              <a:t>)</a:t>
            </a:r>
            <a:r>
              <a:rPr lang="zh-CN" altLang="en-US" sz="2400" dirty="0" smtClean="0">
                <a:solidFill>
                  <a:srgbClr val="31209A"/>
                </a:solidFill>
                <a:latin typeface="黑体" panose="02010609060101010101" pitchFamily="49" charset="-122"/>
                <a:ea typeface="黑体" panose="02010609060101010101" pitchFamily="49" charset="-122"/>
              </a:rPr>
              <a:t>存</a:t>
            </a:r>
            <a:r>
              <a:rPr lang="zh-CN" altLang="zh-CN" sz="2400" dirty="0" smtClean="0">
                <a:solidFill>
                  <a:srgbClr val="31209A"/>
                </a:solidFill>
                <a:latin typeface="黑体" panose="02010609060101010101" pitchFamily="49" charset="-122"/>
                <a:ea typeface="黑体" panose="02010609060101010101" pitchFamily="49" charset="-122"/>
              </a:rPr>
              <a:t>)</a:t>
            </a:r>
          </a:p>
          <a:p>
            <a:pPr marL="342900" indent="-342900">
              <a:lnSpc>
                <a:spcPct val="110000"/>
              </a:lnSpc>
              <a:buFont typeface="Monotype Sorts" pitchFamily="2" charset="2"/>
              <a:buChar char=" "/>
            </a:pPr>
            <a:r>
              <a:rPr lang="en-US" altLang="zh-CN" sz="2400" dirty="0" smtClean="0">
                <a:solidFill>
                  <a:srgbClr val="31209A"/>
                </a:solidFill>
                <a:latin typeface="黑体" panose="02010609060101010101" pitchFamily="49" charset="-122"/>
                <a:ea typeface="黑体" panose="02010609060101010101" pitchFamily="49" charset="-122"/>
              </a:rPr>
              <a:t>   (</a:t>
            </a:r>
            <a:r>
              <a:rPr lang="zh-CN" altLang="en-US" sz="2400" dirty="0" smtClean="0">
                <a:solidFill>
                  <a:srgbClr val="31209A"/>
                </a:solidFill>
                <a:latin typeface="黑体" panose="02010609060101010101" pitchFamily="49" charset="-122"/>
                <a:ea typeface="黑体" panose="02010609060101010101" pitchFamily="49" charset="-122"/>
              </a:rPr>
              <a:t>正常情况隐含在</a:t>
            </a:r>
            <a:r>
              <a:rPr lang="en-US" altLang="en-US" sz="2400" dirty="0" smtClean="0">
                <a:solidFill>
                  <a:srgbClr val="31209A"/>
                </a:solidFill>
                <a:latin typeface="黑体" panose="02010609060101010101" pitchFamily="49" charset="-122"/>
                <a:ea typeface="黑体" panose="02010609060101010101" pitchFamily="49" charset="-122"/>
              </a:rPr>
              <a:t>PC</a:t>
            </a:r>
            <a:r>
              <a:rPr lang="zh-CN" altLang="en-US" sz="2400" dirty="0" smtClean="0">
                <a:solidFill>
                  <a:srgbClr val="31209A"/>
                </a:solidFill>
                <a:latin typeface="黑体" panose="02010609060101010101" pitchFamily="49" charset="-122"/>
                <a:ea typeface="黑体" panose="02010609060101010101" pitchFamily="49" charset="-122"/>
              </a:rPr>
              <a:t>中，改变顺序时由指令给出）</a:t>
            </a:r>
          </a:p>
          <a:p>
            <a:pPr marL="342900" indent="-342900">
              <a:lnSpc>
                <a:spcPct val="110000"/>
              </a:lnSpc>
              <a:buFont typeface="Monotype Sorts" pitchFamily="2" charset="2"/>
              <a:buChar char="l"/>
            </a:pPr>
            <a:endParaRPr lang="zh-CN" altLang="en-US" dirty="0" smtClean="0">
              <a:solidFill>
                <a:srgbClr val="31209A"/>
              </a:solidFill>
              <a:latin typeface="黑体" panose="02010609060101010101" pitchFamily="49" charset="-122"/>
              <a:ea typeface="黑体" panose="02010609060101010101" pitchFamily="49" charset="-122"/>
            </a:endParaRPr>
          </a:p>
        </p:txBody>
      </p:sp>
      <p:sp>
        <p:nvSpPr>
          <p:cNvPr id="2" name="灯片编号占位符 1"/>
          <p:cNvSpPr>
            <a:spLocks noGrp="1"/>
          </p:cNvSpPr>
          <p:nvPr>
            <p:ph type="sldNum" sz="quarter" idx="4"/>
          </p:nvPr>
        </p:nvSpPr>
        <p:spPr/>
        <p:txBody>
          <a:bodyPr/>
          <a:lstStyle/>
          <a:p>
            <a:fld id="{395DEAD1-49DF-46A7-BC72-EE85A9CC6BAA}" type="slidenum">
              <a:rPr lang="zh-CN" altLang="en-US" smtClean="0"/>
              <a:pPr/>
              <a:t>4</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47139">
                                            <p:txEl>
                                              <p:pRg st="1" end="1"/>
                                            </p:txEl>
                                          </p:spTgt>
                                        </p:tgtEl>
                                        <p:attrNameLst>
                                          <p:attrName>style.visibility</p:attrName>
                                        </p:attrNameLst>
                                      </p:cBhvr>
                                      <p:to>
                                        <p:strVal val="visible"/>
                                      </p:to>
                                    </p:set>
                                    <p:animEffect transition="in" filter="blinds(horizontal)">
                                      <p:cBhvr>
                                        <p:cTn id="7" dur="500"/>
                                        <p:tgtEl>
                                          <p:spTgt spid="347139">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47139">
                                            <p:txEl>
                                              <p:pRg st="2" end="2"/>
                                            </p:txEl>
                                          </p:spTgt>
                                        </p:tgtEl>
                                        <p:attrNameLst>
                                          <p:attrName>style.visibility</p:attrName>
                                        </p:attrNameLst>
                                      </p:cBhvr>
                                      <p:to>
                                        <p:strVal val="visible"/>
                                      </p:to>
                                    </p:set>
                                    <p:animEffect transition="in" filter="blinds(horizontal)">
                                      <p:cBhvr>
                                        <p:cTn id="10" dur="500"/>
                                        <p:tgtEl>
                                          <p:spTgt spid="347139">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347139">
                                            <p:txEl>
                                              <p:pRg st="3" end="3"/>
                                            </p:txEl>
                                          </p:spTgt>
                                        </p:tgtEl>
                                        <p:attrNameLst>
                                          <p:attrName>style.visibility</p:attrName>
                                        </p:attrNameLst>
                                      </p:cBhvr>
                                      <p:to>
                                        <p:strVal val="visible"/>
                                      </p:to>
                                    </p:set>
                                    <p:animEffect transition="in" filter="blinds(horizontal)">
                                      <p:cBhvr>
                                        <p:cTn id="15" dur="500"/>
                                        <p:tgtEl>
                                          <p:spTgt spid="347139">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47139">
                                            <p:txEl>
                                              <p:pRg st="4" end="4"/>
                                            </p:txEl>
                                          </p:spTgt>
                                        </p:tgtEl>
                                        <p:attrNameLst>
                                          <p:attrName>style.visibility</p:attrName>
                                        </p:attrNameLst>
                                      </p:cBhvr>
                                      <p:to>
                                        <p:strVal val="visible"/>
                                      </p:to>
                                    </p:set>
                                    <p:animEffect transition="in" filter="blinds(horizontal)">
                                      <p:cBhvr>
                                        <p:cTn id="18" dur="500"/>
                                        <p:tgtEl>
                                          <p:spTgt spid="347139">
                                            <p:txEl>
                                              <p:pRg st="4" end="4"/>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347139">
                                            <p:txEl>
                                              <p:pRg st="5" end="5"/>
                                            </p:txEl>
                                          </p:spTgt>
                                        </p:tgtEl>
                                        <p:attrNameLst>
                                          <p:attrName>style.visibility</p:attrName>
                                        </p:attrNameLst>
                                      </p:cBhvr>
                                      <p:to>
                                        <p:strVal val="visible"/>
                                      </p:to>
                                    </p:set>
                                    <p:animEffect transition="in" filter="blinds(horizontal)">
                                      <p:cBhvr>
                                        <p:cTn id="23" dur="500"/>
                                        <p:tgtEl>
                                          <p:spTgt spid="347139">
                                            <p:txEl>
                                              <p:pRg st="5" end="5"/>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47139">
                                            <p:txEl>
                                              <p:pRg st="6" end="6"/>
                                            </p:txEl>
                                          </p:spTgt>
                                        </p:tgtEl>
                                        <p:attrNameLst>
                                          <p:attrName>style.visibility</p:attrName>
                                        </p:attrNameLst>
                                      </p:cBhvr>
                                      <p:to>
                                        <p:strVal val="visible"/>
                                      </p:to>
                                    </p:set>
                                    <p:animEffect transition="in" filter="blinds(horizontal)">
                                      <p:cBhvr>
                                        <p:cTn id="26" dur="500"/>
                                        <p:tgtEl>
                                          <p:spTgt spid="347139">
                                            <p:txEl>
                                              <p:pRg st="6" end="6"/>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347139">
                                            <p:txEl>
                                              <p:pRg st="7" end="7"/>
                                            </p:txEl>
                                          </p:spTgt>
                                        </p:tgtEl>
                                        <p:attrNameLst>
                                          <p:attrName>style.visibility</p:attrName>
                                        </p:attrNameLst>
                                      </p:cBhvr>
                                      <p:to>
                                        <p:strVal val="visible"/>
                                      </p:to>
                                    </p:set>
                                    <p:animEffect transition="in" filter="blinds(horizontal)">
                                      <p:cBhvr>
                                        <p:cTn id="31" dur="500"/>
                                        <p:tgtEl>
                                          <p:spTgt spid="347139">
                                            <p:txEl>
                                              <p:pRg st="7" end="7"/>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347139">
                                            <p:txEl>
                                              <p:pRg st="8" end="8"/>
                                            </p:txEl>
                                          </p:spTgt>
                                        </p:tgtEl>
                                        <p:attrNameLst>
                                          <p:attrName>style.visibility</p:attrName>
                                        </p:attrNameLst>
                                      </p:cBhvr>
                                      <p:to>
                                        <p:strVal val="visible"/>
                                      </p:to>
                                    </p:set>
                                    <p:animEffect transition="in" filter="blinds(horizontal)">
                                      <p:cBhvr>
                                        <p:cTn id="34" dur="500"/>
                                        <p:tgtEl>
                                          <p:spTgt spid="347139">
                                            <p:txEl>
                                              <p:pRg st="8" end="8"/>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347139">
                                            <p:txEl>
                                              <p:pRg st="9" end="9"/>
                                            </p:txEl>
                                          </p:spTgt>
                                        </p:tgtEl>
                                        <p:attrNameLst>
                                          <p:attrName>style.visibility</p:attrName>
                                        </p:attrNameLst>
                                      </p:cBhvr>
                                      <p:to>
                                        <p:strVal val="visible"/>
                                      </p:to>
                                    </p:set>
                                    <p:animEffect transition="in" filter="blinds(horizontal)">
                                      <p:cBhvr>
                                        <p:cTn id="37" dur="500"/>
                                        <p:tgtEl>
                                          <p:spTgt spid="34713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a:xfrm>
            <a:off x="711200" y="114300"/>
            <a:ext cx="7867650" cy="543202"/>
          </a:xfrm>
        </p:spPr>
        <p:txBody>
          <a:bodyPr/>
          <a:lstStyle/>
          <a:p>
            <a:r>
              <a:rPr lang="en-US" altLang="zh-CN" dirty="0" smtClean="0">
                <a:solidFill>
                  <a:srgbClr val="FF0000"/>
                </a:solidFill>
                <a:ea typeface="华文中宋" panose="02010600040101010101" pitchFamily="2" charset="-122"/>
              </a:rPr>
              <a:t>R</a:t>
            </a:r>
            <a:r>
              <a:rPr lang="zh-CN" altLang="en-US" dirty="0" smtClean="0">
                <a:solidFill>
                  <a:srgbClr val="FF0000"/>
                </a:solidFill>
                <a:ea typeface="华文中宋" panose="02010600040101010101" pitchFamily="2" charset="-122"/>
              </a:rPr>
              <a:t>型指令</a:t>
            </a:r>
            <a:endParaRPr lang="zh-CN" altLang="en-US" dirty="0" smtClean="0">
              <a:ea typeface="宋体" panose="02010600030101010101" pitchFamily="2" charset="-122"/>
            </a:endParaRPr>
          </a:p>
        </p:txBody>
      </p:sp>
      <p:grpSp>
        <p:nvGrpSpPr>
          <p:cNvPr id="5" name="组合 4"/>
          <p:cNvGrpSpPr>
            <a:grpSpLocks/>
          </p:cNvGrpSpPr>
          <p:nvPr/>
        </p:nvGrpSpPr>
        <p:grpSpPr bwMode="auto">
          <a:xfrm>
            <a:off x="0" y="1258888"/>
            <a:ext cx="9063318" cy="1236662"/>
            <a:chOff x="1583668" y="1974162"/>
            <a:chExt cx="5795389" cy="1067982"/>
          </a:xfrm>
        </p:grpSpPr>
        <p:sp>
          <p:nvSpPr>
            <p:cNvPr id="6" name="矩形 5"/>
            <p:cNvSpPr/>
            <p:nvPr/>
          </p:nvSpPr>
          <p:spPr>
            <a:xfrm>
              <a:off x="1618158" y="2307411"/>
              <a:ext cx="1224964" cy="360225"/>
            </a:xfrm>
            <a:prstGeom prst="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dirty="0">
                  <a:solidFill>
                    <a:srgbClr val="FF0000"/>
                  </a:solidFill>
                </a:rPr>
                <a:t>op</a:t>
              </a:r>
              <a:endParaRPr lang="zh-CN" altLang="en-US" sz="2400" dirty="0">
                <a:solidFill>
                  <a:srgbClr val="FF0000"/>
                </a:solidFill>
              </a:endParaRPr>
            </a:p>
          </p:txBody>
        </p:sp>
        <p:sp>
          <p:nvSpPr>
            <p:cNvPr id="7" name="矩形 6"/>
            <p:cNvSpPr/>
            <p:nvPr/>
          </p:nvSpPr>
          <p:spPr>
            <a:xfrm>
              <a:off x="2843122" y="2307411"/>
              <a:ext cx="863421" cy="360225"/>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r>
                <a:rPr lang="en-US" altLang="zh-CN" sz="2400" dirty="0" err="1">
                  <a:solidFill>
                    <a:srgbClr val="FF0000"/>
                  </a:solidFill>
                </a:rPr>
                <a:t>rs</a:t>
              </a:r>
              <a:endParaRPr lang="zh-CN" altLang="en-US" sz="2400" dirty="0">
                <a:solidFill>
                  <a:srgbClr val="FF0000"/>
                </a:solidFill>
              </a:endParaRPr>
            </a:p>
          </p:txBody>
        </p:sp>
        <p:sp>
          <p:nvSpPr>
            <p:cNvPr id="8" name="矩形 7"/>
            <p:cNvSpPr/>
            <p:nvPr/>
          </p:nvSpPr>
          <p:spPr>
            <a:xfrm>
              <a:off x="3706543" y="2307411"/>
              <a:ext cx="864610" cy="360225"/>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r>
                <a:rPr lang="en-US" altLang="zh-CN" sz="2400" dirty="0" err="1">
                  <a:solidFill>
                    <a:srgbClr val="FF0000"/>
                  </a:solidFill>
                </a:rPr>
                <a:t>rt</a:t>
              </a:r>
              <a:endParaRPr lang="zh-CN" altLang="en-US" sz="2400" dirty="0">
                <a:solidFill>
                  <a:srgbClr val="FF0000"/>
                </a:solidFill>
              </a:endParaRPr>
            </a:p>
          </p:txBody>
        </p:sp>
        <p:sp>
          <p:nvSpPr>
            <p:cNvPr id="9" name="矩形 8"/>
            <p:cNvSpPr/>
            <p:nvPr/>
          </p:nvSpPr>
          <p:spPr>
            <a:xfrm>
              <a:off x="4571153" y="2307411"/>
              <a:ext cx="863421" cy="360225"/>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r>
                <a:rPr lang="en-US" altLang="zh-CN" sz="2400" dirty="0" err="1">
                  <a:solidFill>
                    <a:srgbClr val="FF0000"/>
                  </a:solidFill>
                </a:rPr>
                <a:t>rd</a:t>
              </a:r>
              <a:endParaRPr lang="zh-CN" altLang="en-US" sz="2400" dirty="0">
                <a:solidFill>
                  <a:srgbClr val="FF0000"/>
                </a:solidFill>
              </a:endParaRPr>
            </a:p>
          </p:txBody>
        </p:sp>
        <p:sp>
          <p:nvSpPr>
            <p:cNvPr id="10" name="矩形 9"/>
            <p:cNvSpPr/>
            <p:nvPr/>
          </p:nvSpPr>
          <p:spPr>
            <a:xfrm>
              <a:off x="5434575" y="2307411"/>
              <a:ext cx="864611" cy="360225"/>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r>
                <a:rPr lang="en-US" altLang="zh-CN" sz="2400" dirty="0" err="1">
                  <a:solidFill>
                    <a:srgbClr val="FF0000"/>
                  </a:solidFill>
                </a:rPr>
                <a:t>shamt</a:t>
              </a:r>
              <a:endParaRPr lang="zh-CN" altLang="en-US" sz="2400" dirty="0">
                <a:solidFill>
                  <a:srgbClr val="FF0000"/>
                </a:solidFill>
              </a:endParaRPr>
            </a:p>
          </p:txBody>
        </p:sp>
        <p:sp>
          <p:nvSpPr>
            <p:cNvPr id="11" name="矩形 10"/>
            <p:cNvSpPr/>
            <p:nvPr/>
          </p:nvSpPr>
          <p:spPr>
            <a:xfrm>
              <a:off x="6299186" y="2307411"/>
              <a:ext cx="1079871" cy="360225"/>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r>
                <a:rPr lang="en-US" altLang="zh-CN" sz="2400" dirty="0" err="1">
                  <a:solidFill>
                    <a:srgbClr val="FF0000"/>
                  </a:solidFill>
                </a:rPr>
                <a:t>func</a:t>
              </a:r>
              <a:endParaRPr lang="zh-CN" altLang="en-US" sz="2400" dirty="0">
                <a:solidFill>
                  <a:srgbClr val="FF0000"/>
                </a:solidFill>
              </a:endParaRPr>
            </a:p>
          </p:txBody>
        </p:sp>
        <p:grpSp>
          <p:nvGrpSpPr>
            <p:cNvPr id="45073" name="组合 11"/>
            <p:cNvGrpSpPr>
              <a:grpSpLocks/>
            </p:cNvGrpSpPr>
            <p:nvPr/>
          </p:nvGrpSpPr>
          <p:grpSpPr bwMode="auto">
            <a:xfrm>
              <a:off x="1583668" y="2682104"/>
              <a:ext cx="5760640" cy="360040"/>
              <a:chOff x="1635795" y="3284984"/>
              <a:chExt cx="5760640" cy="360040"/>
            </a:xfrm>
          </p:grpSpPr>
          <p:sp>
            <p:nvSpPr>
              <p:cNvPr id="20" name="矩形 19"/>
              <p:cNvSpPr/>
              <p:nvPr/>
            </p:nvSpPr>
            <p:spPr>
              <a:xfrm>
                <a:off x="1635795" y="3284799"/>
                <a:ext cx="1223775" cy="36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dirty="0">
                    <a:solidFill>
                      <a:schemeClr val="tx1"/>
                    </a:solidFill>
                  </a:rPr>
                  <a:t>6</a:t>
                </a:r>
                <a:r>
                  <a:rPr lang="zh-CN" altLang="en-US" sz="2000" dirty="0">
                    <a:solidFill>
                      <a:schemeClr val="tx1"/>
                    </a:solidFill>
                  </a:rPr>
                  <a:t>位</a:t>
                </a:r>
              </a:p>
            </p:txBody>
          </p:sp>
          <p:sp>
            <p:nvSpPr>
              <p:cNvPr id="21" name="矩形 20"/>
              <p:cNvSpPr/>
              <p:nvPr/>
            </p:nvSpPr>
            <p:spPr>
              <a:xfrm>
                <a:off x="2859570" y="3284799"/>
                <a:ext cx="864610" cy="36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dirty="0">
                    <a:solidFill>
                      <a:schemeClr val="tx1"/>
                    </a:solidFill>
                  </a:rPr>
                  <a:t>5</a:t>
                </a:r>
                <a:r>
                  <a:rPr lang="zh-CN" altLang="en-US" sz="2000" dirty="0">
                    <a:solidFill>
                      <a:schemeClr val="tx1"/>
                    </a:solidFill>
                  </a:rPr>
                  <a:t>位</a:t>
                </a:r>
              </a:p>
            </p:txBody>
          </p:sp>
          <p:sp>
            <p:nvSpPr>
              <p:cNvPr id="22" name="矩形 21"/>
              <p:cNvSpPr/>
              <p:nvPr/>
            </p:nvSpPr>
            <p:spPr>
              <a:xfrm>
                <a:off x="3724180" y="3284799"/>
                <a:ext cx="864611" cy="36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dirty="0">
                    <a:solidFill>
                      <a:schemeClr val="tx1"/>
                    </a:solidFill>
                  </a:rPr>
                  <a:t>5</a:t>
                </a:r>
                <a:r>
                  <a:rPr lang="zh-CN" altLang="en-US" sz="2000" dirty="0">
                    <a:solidFill>
                      <a:schemeClr val="tx1"/>
                    </a:solidFill>
                  </a:rPr>
                  <a:t>位</a:t>
                </a:r>
              </a:p>
            </p:txBody>
          </p:sp>
          <p:sp>
            <p:nvSpPr>
              <p:cNvPr id="23" name="矩形 22"/>
              <p:cNvSpPr/>
              <p:nvPr/>
            </p:nvSpPr>
            <p:spPr>
              <a:xfrm>
                <a:off x="4588791" y="3284799"/>
                <a:ext cx="863421" cy="36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dirty="0">
                    <a:solidFill>
                      <a:schemeClr val="tx1"/>
                    </a:solidFill>
                  </a:rPr>
                  <a:t>5</a:t>
                </a:r>
                <a:r>
                  <a:rPr lang="zh-CN" altLang="en-US" sz="2000" dirty="0">
                    <a:solidFill>
                      <a:schemeClr val="tx1"/>
                    </a:solidFill>
                  </a:rPr>
                  <a:t>位</a:t>
                </a:r>
              </a:p>
            </p:txBody>
          </p:sp>
          <p:sp>
            <p:nvSpPr>
              <p:cNvPr id="24" name="矩形 23"/>
              <p:cNvSpPr/>
              <p:nvPr/>
            </p:nvSpPr>
            <p:spPr>
              <a:xfrm>
                <a:off x="5452213" y="3284799"/>
                <a:ext cx="864610" cy="36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dirty="0">
                    <a:solidFill>
                      <a:schemeClr val="tx1"/>
                    </a:solidFill>
                  </a:rPr>
                  <a:t>5</a:t>
                </a:r>
                <a:r>
                  <a:rPr lang="zh-CN" altLang="en-US" sz="2000" dirty="0">
                    <a:solidFill>
                      <a:schemeClr val="tx1"/>
                    </a:solidFill>
                  </a:rPr>
                  <a:t>位</a:t>
                </a:r>
              </a:p>
            </p:txBody>
          </p:sp>
          <p:sp>
            <p:nvSpPr>
              <p:cNvPr id="25" name="矩形 24"/>
              <p:cNvSpPr/>
              <p:nvPr/>
            </p:nvSpPr>
            <p:spPr>
              <a:xfrm>
                <a:off x="6316823" y="3284799"/>
                <a:ext cx="1079871" cy="36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dirty="0">
                    <a:solidFill>
                      <a:schemeClr val="tx1"/>
                    </a:solidFill>
                  </a:rPr>
                  <a:t>6</a:t>
                </a:r>
                <a:r>
                  <a:rPr lang="zh-CN" altLang="en-US" sz="2000" dirty="0">
                    <a:solidFill>
                      <a:schemeClr val="tx1"/>
                    </a:solidFill>
                  </a:rPr>
                  <a:t>位</a:t>
                </a:r>
              </a:p>
            </p:txBody>
          </p:sp>
        </p:grpSp>
        <p:grpSp>
          <p:nvGrpSpPr>
            <p:cNvPr id="45074" name="组合 12"/>
            <p:cNvGrpSpPr>
              <a:grpSpLocks/>
            </p:cNvGrpSpPr>
            <p:nvPr/>
          </p:nvGrpSpPr>
          <p:grpSpPr bwMode="auto">
            <a:xfrm>
              <a:off x="1583668" y="1974162"/>
              <a:ext cx="5760899" cy="360225"/>
              <a:chOff x="1635795" y="3284984"/>
              <a:chExt cx="5760899" cy="360225"/>
            </a:xfrm>
          </p:grpSpPr>
          <p:sp>
            <p:nvSpPr>
              <p:cNvPr id="14" name="矩形 13"/>
              <p:cNvSpPr/>
              <p:nvPr/>
            </p:nvSpPr>
            <p:spPr>
              <a:xfrm>
                <a:off x="1635795" y="3284984"/>
                <a:ext cx="1223775" cy="36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dist">
                  <a:defRPr/>
                </a:pPr>
                <a:r>
                  <a:rPr lang="en-US" altLang="zh-CN" sz="1800" dirty="0">
                    <a:solidFill>
                      <a:schemeClr val="tx1"/>
                    </a:solidFill>
                  </a:rPr>
                  <a:t>31          26</a:t>
                </a:r>
                <a:endParaRPr lang="zh-CN" altLang="en-US" sz="1800" dirty="0">
                  <a:solidFill>
                    <a:schemeClr val="tx1"/>
                  </a:solidFill>
                </a:endParaRPr>
              </a:p>
            </p:txBody>
          </p:sp>
          <p:sp>
            <p:nvSpPr>
              <p:cNvPr id="15" name="矩形 14"/>
              <p:cNvSpPr/>
              <p:nvPr/>
            </p:nvSpPr>
            <p:spPr>
              <a:xfrm>
                <a:off x="2859570" y="3284984"/>
                <a:ext cx="864610" cy="36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dist">
                  <a:defRPr/>
                </a:pPr>
                <a:r>
                  <a:rPr lang="en-US" altLang="zh-CN" sz="1800" dirty="0">
                    <a:solidFill>
                      <a:schemeClr val="tx1"/>
                    </a:solidFill>
                  </a:rPr>
                  <a:t>25    21</a:t>
                </a:r>
                <a:endParaRPr lang="zh-CN" altLang="en-US" sz="1800" dirty="0">
                  <a:solidFill>
                    <a:schemeClr val="tx1"/>
                  </a:solidFill>
                </a:endParaRPr>
              </a:p>
            </p:txBody>
          </p:sp>
          <p:sp>
            <p:nvSpPr>
              <p:cNvPr id="16" name="矩形 15"/>
              <p:cNvSpPr/>
              <p:nvPr/>
            </p:nvSpPr>
            <p:spPr>
              <a:xfrm>
                <a:off x="3724180" y="3284984"/>
                <a:ext cx="864611" cy="36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dist">
                  <a:defRPr/>
                </a:pPr>
                <a:r>
                  <a:rPr lang="en-US" altLang="zh-CN" sz="1800" dirty="0">
                    <a:solidFill>
                      <a:schemeClr val="tx1"/>
                    </a:solidFill>
                  </a:rPr>
                  <a:t>20    16</a:t>
                </a:r>
                <a:endParaRPr lang="zh-CN" altLang="en-US" sz="1800" dirty="0">
                  <a:solidFill>
                    <a:schemeClr val="tx1"/>
                  </a:solidFill>
                </a:endParaRPr>
              </a:p>
            </p:txBody>
          </p:sp>
          <p:sp>
            <p:nvSpPr>
              <p:cNvPr id="17" name="矩形 16"/>
              <p:cNvSpPr/>
              <p:nvPr/>
            </p:nvSpPr>
            <p:spPr>
              <a:xfrm>
                <a:off x="4588791" y="3284984"/>
                <a:ext cx="863421" cy="36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dist">
                  <a:defRPr/>
                </a:pPr>
                <a:r>
                  <a:rPr lang="en-US" altLang="zh-CN" sz="1800" dirty="0">
                    <a:solidFill>
                      <a:schemeClr val="tx1"/>
                    </a:solidFill>
                  </a:rPr>
                  <a:t>15    11</a:t>
                </a:r>
                <a:endParaRPr lang="zh-CN" altLang="en-US" sz="1800" dirty="0">
                  <a:solidFill>
                    <a:schemeClr val="tx1"/>
                  </a:solidFill>
                </a:endParaRPr>
              </a:p>
            </p:txBody>
          </p:sp>
          <p:sp>
            <p:nvSpPr>
              <p:cNvPr id="18" name="矩形 17"/>
              <p:cNvSpPr/>
              <p:nvPr/>
            </p:nvSpPr>
            <p:spPr>
              <a:xfrm>
                <a:off x="5452213" y="3284984"/>
                <a:ext cx="864610" cy="36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dist">
                  <a:defRPr/>
                </a:pPr>
                <a:r>
                  <a:rPr lang="en-US" altLang="zh-CN" sz="1800" dirty="0">
                    <a:solidFill>
                      <a:schemeClr val="tx1"/>
                    </a:solidFill>
                  </a:rPr>
                  <a:t>10     6</a:t>
                </a:r>
                <a:endParaRPr lang="zh-CN" altLang="en-US" sz="1800" dirty="0">
                  <a:solidFill>
                    <a:schemeClr val="tx1"/>
                  </a:solidFill>
                </a:endParaRPr>
              </a:p>
            </p:txBody>
          </p:sp>
          <p:sp>
            <p:nvSpPr>
              <p:cNvPr id="19" name="矩形 18"/>
              <p:cNvSpPr/>
              <p:nvPr/>
            </p:nvSpPr>
            <p:spPr>
              <a:xfrm>
                <a:off x="6316823" y="3284984"/>
                <a:ext cx="1079871" cy="36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dist">
                  <a:defRPr/>
                </a:pPr>
                <a:r>
                  <a:rPr lang="en-US" altLang="zh-CN" sz="1800" dirty="0">
                    <a:solidFill>
                      <a:schemeClr val="tx1"/>
                    </a:solidFill>
                  </a:rPr>
                  <a:t>50</a:t>
                </a:r>
                <a:endParaRPr lang="zh-CN" altLang="en-US" sz="1800" dirty="0">
                  <a:solidFill>
                    <a:schemeClr val="tx1"/>
                  </a:solidFill>
                </a:endParaRPr>
              </a:p>
            </p:txBody>
          </p:sp>
        </p:grpSp>
      </p:grpSp>
      <p:sp>
        <p:nvSpPr>
          <p:cNvPr id="26" name="Text Box 3"/>
          <p:cNvSpPr txBox="1">
            <a:spLocks noChangeArrowheads="1"/>
          </p:cNvSpPr>
          <p:nvPr/>
        </p:nvSpPr>
        <p:spPr bwMode="auto">
          <a:xfrm>
            <a:off x="711200" y="2663277"/>
            <a:ext cx="7424737"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9092" tIns="49545" rIns="99092" bIns="49545">
            <a:spAutoFit/>
          </a:bodyPr>
          <a:lstStyle>
            <a:lvl1pPr marL="457200" indent="-457200">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latinLnBrk="1">
              <a:buFont typeface="Wingdings" panose="05000000000000000000" pitchFamily="2" charset="2"/>
              <a:buChar char="Ø"/>
            </a:pPr>
            <a:r>
              <a:rPr lang="zh-CN" altLang="en-US" sz="2400" dirty="0">
                <a:ea typeface="华文中宋" panose="02010600040101010101" pitchFamily="2" charset="-122"/>
              </a:rPr>
              <a:t>参与操作的</a:t>
            </a:r>
            <a:r>
              <a:rPr lang="en-US" altLang="zh-CN" sz="2400" dirty="0">
                <a:ea typeface="华文中宋" panose="02010600040101010101" pitchFamily="2" charset="-122"/>
              </a:rPr>
              <a:t>3</a:t>
            </a:r>
            <a:r>
              <a:rPr lang="zh-CN" altLang="en-US" sz="2400" dirty="0">
                <a:ea typeface="华文中宋" panose="02010600040101010101" pitchFamily="2" charset="-122"/>
              </a:rPr>
              <a:t>个操作数都是寄存器操作数；</a:t>
            </a:r>
          </a:p>
        </p:txBody>
      </p:sp>
      <p:sp>
        <p:nvSpPr>
          <p:cNvPr id="27" name="Text Box 3"/>
          <p:cNvSpPr txBox="1">
            <a:spLocks noChangeArrowheads="1"/>
          </p:cNvSpPr>
          <p:nvPr/>
        </p:nvSpPr>
        <p:spPr bwMode="auto">
          <a:xfrm>
            <a:off x="711200" y="3193502"/>
            <a:ext cx="7424737"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9092" tIns="49545" rIns="99092" bIns="49545">
            <a:spAutoFit/>
          </a:bodyPr>
          <a:lstStyle>
            <a:lvl1pPr marL="457200" indent="-457200">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latinLnBrk="1">
              <a:buFont typeface="Wingdings" panose="05000000000000000000" pitchFamily="2" charset="2"/>
              <a:buChar char="Ø"/>
            </a:pPr>
            <a:r>
              <a:rPr lang="en-US" altLang="zh-CN" sz="2400" dirty="0">
                <a:ea typeface="华文中宋" panose="02010600040101010101" pitchFamily="2" charset="-122"/>
              </a:rPr>
              <a:t>R</a:t>
            </a:r>
            <a:r>
              <a:rPr lang="zh-CN" altLang="en-US" sz="2400" dirty="0">
                <a:ea typeface="华文中宋" panose="02010600040101010101" pitchFamily="2" charset="-122"/>
              </a:rPr>
              <a:t>型指令的</a:t>
            </a:r>
            <a:r>
              <a:rPr lang="en-US" altLang="zh-CN" sz="2400" dirty="0">
                <a:ea typeface="华文中宋" panose="02010600040101010101" pitchFamily="2" charset="-122"/>
              </a:rPr>
              <a:t>op</a:t>
            </a:r>
            <a:r>
              <a:rPr lang="zh-CN" altLang="en-US" sz="2400" dirty="0">
                <a:ea typeface="华文中宋" panose="02010600040101010101" pitchFamily="2" charset="-122"/>
              </a:rPr>
              <a:t>全为</a:t>
            </a:r>
            <a:r>
              <a:rPr lang="en-US" altLang="zh-CN" sz="2400" dirty="0">
                <a:ea typeface="华文中宋" panose="02010600040101010101" pitchFamily="2" charset="-122"/>
              </a:rPr>
              <a:t>0</a:t>
            </a:r>
            <a:r>
              <a:rPr lang="zh-CN" altLang="en-US" sz="2400" dirty="0">
                <a:ea typeface="华文中宋" panose="02010600040101010101" pitchFamily="2" charset="-122"/>
              </a:rPr>
              <a:t>，具体功能由</a:t>
            </a:r>
            <a:r>
              <a:rPr lang="en-US" altLang="zh-CN" sz="2400" dirty="0" err="1">
                <a:ea typeface="华文中宋" panose="02010600040101010101" pitchFamily="2" charset="-122"/>
              </a:rPr>
              <a:t>func</a:t>
            </a:r>
            <a:r>
              <a:rPr lang="zh-CN" altLang="en-US" sz="2400" dirty="0">
                <a:ea typeface="华文中宋" panose="02010600040101010101" pitchFamily="2" charset="-122"/>
              </a:rPr>
              <a:t>部分确定；</a:t>
            </a:r>
          </a:p>
        </p:txBody>
      </p:sp>
      <p:sp>
        <p:nvSpPr>
          <p:cNvPr id="28" name="Text Box 3"/>
          <p:cNvSpPr txBox="1">
            <a:spLocks noChangeArrowheads="1"/>
          </p:cNvSpPr>
          <p:nvPr/>
        </p:nvSpPr>
        <p:spPr bwMode="auto">
          <a:xfrm>
            <a:off x="711200" y="3742777"/>
            <a:ext cx="7424737"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9092" tIns="49545" rIns="99092" bIns="49545">
            <a:spAutoFit/>
          </a:bodyPr>
          <a:lstStyle>
            <a:lvl1pPr marL="457200" indent="-457200">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latinLnBrk="1">
              <a:buFont typeface="Wingdings" panose="05000000000000000000" pitchFamily="2" charset="2"/>
              <a:buChar char="Ø"/>
            </a:pPr>
            <a:r>
              <a:rPr lang="en-US" altLang="zh-CN" sz="2400">
                <a:ea typeface="华文中宋" panose="02010600040101010101" pitchFamily="2" charset="-122"/>
              </a:rPr>
              <a:t>rs</a:t>
            </a:r>
            <a:r>
              <a:rPr lang="zh-CN" altLang="en-US" sz="2400">
                <a:ea typeface="华文中宋" panose="02010600040101010101" pitchFamily="2" charset="-122"/>
              </a:rPr>
              <a:t>：第</a:t>
            </a:r>
            <a:r>
              <a:rPr lang="en-US" altLang="zh-CN" sz="2400">
                <a:ea typeface="华文中宋" panose="02010600040101010101" pitchFamily="2" charset="-122"/>
              </a:rPr>
              <a:t>1</a:t>
            </a:r>
            <a:r>
              <a:rPr lang="zh-CN" altLang="en-US" sz="2400">
                <a:ea typeface="华文中宋" panose="02010600040101010101" pitchFamily="2" charset="-122"/>
              </a:rPr>
              <a:t>个源操作数；</a:t>
            </a:r>
          </a:p>
        </p:txBody>
      </p:sp>
      <p:sp>
        <p:nvSpPr>
          <p:cNvPr id="29" name="Text Box 3"/>
          <p:cNvSpPr txBox="1">
            <a:spLocks noChangeArrowheads="1"/>
          </p:cNvSpPr>
          <p:nvPr/>
        </p:nvSpPr>
        <p:spPr bwMode="auto">
          <a:xfrm>
            <a:off x="701675" y="4255540"/>
            <a:ext cx="7424737"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9092" tIns="49545" rIns="99092" bIns="49545">
            <a:spAutoFit/>
          </a:bodyPr>
          <a:lstStyle>
            <a:lvl1pPr marL="457200" indent="-457200">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latinLnBrk="1">
              <a:buFont typeface="Wingdings" panose="05000000000000000000" pitchFamily="2" charset="2"/>
              <a:buChar char="Ø"/>
            </a:pPr>
            <a:r>
              <a:rPr lang="en-US" altLang="zh-CN" sz="2400">
                <a:ea typeface="华文中宋" panose="02010600040101010101" pitchFamily="2" charset="-122"/>
              </a:rPr>
              <a:t>rt</a:t>
            </a:r>
            <a:r>
              <a:rPr lang="zh-CN" altLang="en-US" sz="2400">
                <a:ea typeface="华文中宋" panose="02010600040101010101" pitchFamily="2" charset="-122"/>
              </a:rPr>
              <a:t>：第</a:t>
            </a:r>
            <a:r>
              <a:rPr lang="en-US" altLang="zh-CN" sz="2400">
                <a:ea typeface="华文中宋" panose="02010600040101010101" pitchFamily="2" charset="-122"/>
              </a:rPr>
              <a:t>2</a:t>
            </a:r>
            <a:r>
              <a:rPr lang="zh-CN" altLang="en-US" sz="2400">
                <a:ea typeface="华文中宋" panose="02010600040101010101" pitchFamily="2" charset="-122"/>
              </a:rPr>
              <a:t>个源操作数；</a:t>
            </a:r>
          </a:p>
        </p:txBody>
      </p:sp>
      <p:sp>
        <p:nvSpPr>
          <p:cNvPr id="30" name="Text Box 3"/>
          <p:cNvSpPr txBox="1">
            <a:spLocks noChangeArrowheads="1"/>
          </p:cNvSpPr>
          <p:nvPr/>
        </p:nvSpPr>
        <p:spPr bwMode="auto">
          <a:xfrm>
            <a:off x="701675" y="4785765"/>
            <a:ext cx="7424737"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9092" tIns="49545" rIns="99092" bIns="49545">
            <a:spAutoFit/>
          </a:bodyPr>
          <a:lstStyle>
            <a:lvl1pPr marL="457200" indent="-457200">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latinLnBrk="1">
              <a:buFont typeface="Wingdings" panose="05000000000000000000" pitchFamily="2" charset="2"/>
              <a:buChar char="Ø"/>
            </a:pPr>
            <a:r>
              <a:rPr lang="en-US" altLang="zh-CN" sz="2400">
                <a:ea typeface="华文中宋" panose="02010600040101010101" pitchFamily="2" charset="-122"/>
              </a:rPr>
              <a:t>rd</a:t>
            </a:r>
            <a:r>
              <a:rPr lang="zh-CN" altLang="en-US" sz="2400">
                <a:ea typeface="华文中宋" panose="02010600040101010101" pitchFamily="2" charset="-122"/>
              </a:rPr>
              <a:t>：目的寄存器；</a:t>
            </a:r>
          </a:p>
        </p:txBody>
      </p:sp>
      <p:sp>
        <p:nvSpPr>
          <p:cNvPr id="31" name="Text Box 3"/>
          <p:cNvSpPr txBox="1">
            <a:spLocks noChangeArrowheads="1"/>
          </p:cNvSpPr>
          <p:nvPr/>
        </p:nvSpPr>
        <p:spPr bwMode="auto">
          <a:xfrm>
            <a:off x="698499" y="5306465"/>
            <a:ext cx="8370887"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lvl1pPr marL="457200" indent="-457200">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latinLnBrk="1">
              <a:buFont typeface="Wingdings" panose="05000000000000000000" pitchFamily="2" charset="2"/>
              <a:buChar char="Ø"/>
            </a:pPr>
            <a:r>
              <a:rPr lang="en-US" altLang="zh-CN" sz="2400" dirty="0" err="1">
                <a:ea typeface="华文中宋" panose="02010600040101010101" pitchFamily="2" charset="-122"/>
              </a:rPr>
              <a:t>shamt</a:t>
            </a:r>
            <a:r>
              <a:rPr lang="zh-CN" altLang="en-US" sz="2400" dirty="0">
                <a:ea typeface="华文中宋" panose="02010600040101010101" pitchFamily="2" charset="-122"/>
              </a:rPr>
              <a:t>：对非移位指令为</a:t>
            </a:r>
            <a:r>
              <a:rPr lang="en-US" altLang="zh-CN" sz="2400" dirty="0">
                <a:ea typeface="华文中宋" panose="02010600040101010101" pitchFamily="2" charset="-122"/>
              </a:rPr>
              <a:t>00000</a:t>
            </a:r>
            <a:r>
              <a:rPr lang="zh-CN" altLang="en-US" sz="2400" dirty="0">
                <a:ea typeface="华文中宋" panose="02010600040101010101" pitchFamily="2" charset="-122"/>
              </a:rPr>
              <a:t>。移位指令为移位次数。</a:t>
            </a:r>
          </a:p>
        </p:txBody>
      </p:sp>
      <p:sp>
        <p:nvSpPr>
          <p:cNvPr id="2" name="灯片编号占位符 1"/>
          <p:cNvSpPr>
            <a:spLocks noGrp="1"/>
          </p:cNvSpPr>
          <p:nvPr>
            <p:ph type="sldNum" sz="quarter" idx="4"/>
          </p:nvPr>
        </p:nvSpPr>
        <p:spPr/>
        <p:txBody>
          <a:bodyPr/>
          <a:lstStyle/>
          <a:p>
            <a:fld id="{395DEAD1-49DF-46A7-BC72-EE85A9CC6BAA}" type="slidenum">
              <a:rPr lang="zh-CN" altLang="en-US" smtClean="0"/>
              <a:pPr/>
              <a:t>40</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left)">
                                      <p:cBhvr>
                                        <p:cTn id="12" dur="500"/>
                                        <p:tgtEl>
                                          <p:spTgt spid="2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wipe(left)">
                                      <p:cBhvr>
                                        <p:cTn id="17" dur="500"/>
                                        <p:tgtEl>
                                          <p:spTgt spid="2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wipe(left)">
                                      <p:cBhvr>
                                        <p:cTn id="22" dur="500"/>
                                        <p:tgtEl>
                                          <p:spTgt spid="2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wipe(left)">
                                      <p:cBhvr>
                                        <p:cTn id="27" dur="500"/>
                                        <p:tgtEl>
                                          <p:spTgt spid="2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wipe(left)">
                                      <p:cBhvr>
                                        <p:cTn id="32" dur="500"/>
                                        <p:tgtEl>
                                          <p:spTgt spid="3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wipe(left)">
                                      <p:cBhvr>
                                        <p:cTn id="3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P spid="29" grpId="0"/>
      <p:bldP spid="30" grpId="0"/>
      <p:bldP spid="3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711200" y="114300"/>
            <a:ext cx="5797550" cy="373063"/>
          </a:xfrm>
        </p:spPr>
        <p:txBody>
          <a:bodyPr/>
          <a:lstStyle/>
          <a:p>
            <a:r>
              <a:rPr lang="zh-CN" altLang="en-US" smtClean="0">
                <a:ea typeface="宋体" panose="02010600030101010101" pitchFamily="2" charset="-122"/>
              </a:rPr>
              <a:t>常见</a:t>
            </a:r>
            <a:r>
              <a:rPr lang="en-US" altLang="zh-CN" smtClean="0">
                <a:ea typeface="宋体" panose="02010600030101010101" pitchFamily="2" charset="-122"/>
              </a:rPr>
              <a:t>R</a:t>
            </a:r>
            <a:r>
              <a:rPr lang="zh-CN" altLang="en-US" smtClean="0">
                <a:ea typeface="宋体" panose="02010600030101010101" pitchFamily="2" charset="-122"/>
              </a:rPr>
              <a:t>型</a:t>
            </a:r>
            <a:r>
              <a:rPr lang="en-US" altLang="zh-CN" smtClean="0">
                <a:ea typeface="宋体" panose="02010600030101010101" pitchFamily="2" charset="-122"/>
              </a:rPr>
              <a:t>MIPS</a:t>
            </a:r>
            <a:r>
              <a:rPr lang="zh-CN" altLang="en-US" smtClean="0">
                <a:ea typeface="宋体" panose="02010600030101010101" pitchFamily="2" charset="-122"/>
              </a:rPr>
              <a:t>指令的操作码编码</a:t>
            </a:r>
            <a:r>
              <a:rPr lang="en-US" altLang="zh-CN" smtClean="0">
                <a:ea typeface="宋体" panose="02010600030101010101" pitchFamily="2" charset="-122"/>
              </a:rPr>
              <a:t>/</a:t>
            </a:r>
            <a:r>
              <a:rPr lang="zh-CN" altLang="en-US" smtClean="0">
                <a:ea typeface="宋体" panose="02010600030101010101" pitchFamily="2" charset="-122"/>
              </a:rPr>
              <a:t>解码表</a:t>
            </a:r>
          </a:p>
        </p:txBody>
      </p:sp>
      <p:graphicFrame>
        <p:nvGraphicFramePr>
          <p:cNvPr id="15" name="表格 14"/>
          <p:cNvGraphicFramePr>
            <a:graphicFrameLocks noGrp="1"/>
          </p:cNvGraphicFramePr>
          <p:nvPr>
            <p:extLst>
              <p:ext uri="{D42A27DB-BD31-4B8C-83A1-F6EECF244321}">
                <p14:modId xmlns:p14="http://schemas.microsoft.com/office/powerpoint/2010/main" val="3962616660"/>
              </p:ext>
            </p:extLst>
          </p:nvPr>
        </p:nvGraphicFramePr>
        <p:xfrm>
          <a:off x="388472" y="784152"/>
          <a:ext cx="8356553" cy="5222631"/>
        </p:xfrm>
        <a:graphic>
          <a:graphicData uri="http://schemas.openxmlformats.org/drawingml/2006/table">
            <a:tbl>
              <a:tblPr firstRow="1" bandRow="1"/>
              <a:tblGrid>
                <a:gridCol w="778494">
                  <a:extLst>
                    <a:ext uri="{9D8B030D-6E8A-4147-A177-3AD203B41FA5}">
                      <a16:colId xmlns:a16="http://schemas.microsoft.com/office/drawing/2014/main" val="20000"/>
                    </a:ext>
                  </a:extLst>
                </a:gridCol>
                <a:gridCol w="1005253">
                  <a:extLst>
                    <a:ext uri="{9D8B030D-6E8A-4147-A177-3AD203B41FA5}">
                      <a16:colId xmlns:a16="http://schemas.microsoft.com/office/drawing/2014/main" val="20001"/>
                    </a:ext>
                  </a:extLst>
                </a:gridCol>
                <a:gridCol w="927925">
                  <a:extLst>
                    <a:ext uri="{9D8B030D-6E8A-4147-A177-3AD203B41FA5}">
                      <a16:colId xmlns:a16="http://schemas.microsoft.com/office/drawing/2014/main" val="20002"/>
                    </a:ext>
                  </a:extLst>
                </a:gridCol>
                <a:gridCol w="1005253">
                  <a:extLst>
                    <a:ext uri="{9D8B030D-6E8A-4147-A177-3AD203B41FA5}">
                      <a16:colId xmlns:a16="http://schemas.microsoft.com/office/drawing/2014/main" val="20003"/>
                    </a:ext>
                  </a:extLst>
                </a:gridCol>
                <a:gridCol w="927925">
                  <a:extLst>
                    <a:ext uri="{9D8B030D-6E8A-4147-A177-3AD203B41FA5}">
                      <a16:colId xmlns:a16="http://schemas.microsoft.com/office/drawing/2014/main" val="20004"/>
                    </a:ext>
                  </a:extLst>
                </a:gridCol>
                <a:gridCol w="1005253">
                  <a:extLst>
                    <a:ext uri="{9D8B030D-6E8A-4147-A177-3AD203B41FA5}">
                      <a16:colId xmlns:a16="http://schemas.microsoft.com/office/drawing/2014/main" val="20005"/>
                    </a:ext>
                  </a:extLst>
                </a:gridCol>
                <a:gridCol w="1082580">
                  <a:extLst>
                    <a:ext uri="{9D8B030D-6E8A-4147-A177-3AD203B41FA5}">
                      <a16:colId xmlns:a16="http://schemas.microsoft.com/office/drawing/2014/main" val="20006"/>
                    </a:ext>
                  </a:extLst>
                </a:gridCol>
                <a:gridCol w="1623870">
                  <a:extLst>
                    <a:ext uri="{9D8B030D-6E8A-4147-A177-3AD203B41FA5}">
                      <a16:colId xmlns:a16="http://schemas.microsoft.com/office/drawing/2014/main" val="20007"/>
                    </a:ext>
                  </a:extLst>
                </a:gridCol>
              </a:tblGrid>
              <a:tr h="502399">
                <a:tc>
                  <a:txBody>
                    <a:bodyPr/>
                    <a:lstStyle/>
                    <a:p>
                      <a:pPr algn="ctr"/>
                      <a:r>
                        <a:rPr lang="zh-CN" altLang="en-US" sz="2000" dirty="0" smtClean="0">
                          <a:ln>
                            <a:solidFill>
                              <a:sysClr val="windowText" lastClr="000000"/>
                            </a:solidFill>
                          </a:ln>
                          <a:solidFill>
                            <a:schemeClr val="tx1"/>
                          </a:solidFill>
                        </a:rPr>
                        <a:t>指令</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b="0" dirty="0" smtClean="0">
                          <a:ln>
                            <a:solidFill>
                              <a:sysClr val="windowText" lastClr="000000"/>
                            </a:solidFill>
                          </a:ln>
                          <a:solidFill>
                            <a:schemeClr val="tx1"/>
                          </a:solidFill>
                          <a:latin typeface="+mn-lt"/>
                          <a:ea typeface="+mj-ea"/>
                        </a:rPr>
                        <a:t>[31:26]</a:t>
                      </a:r>
                      <a:endParaRPr lang="zh-CN" altLang="en-US" sz="2000" b="0" dirty="0">
                        <a:ln>
                          <a:solidFill>
                            <a:sysClr val="windowText" lastClr="000000"/>
                          </a:solidFill>
                        </a:ln>
                        <a:solidFill>
                          <a:schemeClr val="tx1"/>
                        </a:solidFill>
                        <a:latin typeface="+mn-lt"/>
                        <a:ea typeface="+mj-ea"/>
                      </a:endParaRPr>
                    </a:p>
                  </a:txBody>
                  <a:tcPr anchor="ctr">
                    <a:solidFill>
                      <a:srgbClr val="FDFBFB"/>
                    </a:solidFill>
                  </a:tcPr>
                </a:tc>
                <a:tc>
                  <a:txBody>
                    <a:bodyPr/>
                    <a:lstStyle/>
                    <a:p>
                      <a:pPr algn="ctr"/>
                      <a:r>
                        <a:rPr lang="en-US" altLang="zh-CN" sz="2000" dirty="0" smtClean="0">
                          <a:ln>
                            <a:solidFill>
                              <a:sysClr val="windowText" lastClr="000000"/>
                            </a:solidFill>
                          </a:ln>
                          <a:solidFill>
                            <a:schemeClr val="tx1"/>
                          </a:solidFill>
                        </a:rPr>
                        <a:t>[25:21]</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smtClean="0">
                          <a:ln>
                            <a:solidFill>
                              <a:sysClr val="windowText" lastClr="000000"/>
                            </a:solidFill>
                          </a:ln>
                          <a:solidFill>
                            <a:schemeClr val="tx1"/>
                          </a:solidFill>
                        </a:rPr>
                        <a:t>[20:16]</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smtClean="0">
                          <a:ln>
                            <a:solidFill>
                              <a:sysClr val="windowText" lastClr="000000"/>
                            </a:solidFill>
                          </a:ln>
                          <a:solidFill>
                            <a:schemeClr val="tx1"/>
                          </a:solidFill>
                        </a:rPr>
                        <a:t>[15:11]</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smtClean="0">
                          <a:ln>
                            <a:solidFill>
                              <a:sysClr val="windowText" lastClr="000000"/>
                            </a:solidFill>
                          </a:ln>
                          <a:solidFill>
                            <a:schemeClr val="tx1"/>
                          </a:solidFill>
                        </a:rPr>
                        <a:t>[10:6]</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smtClean="0">
                          <a:ln>
                            <a:solidFill>
                              <a:sysClr val="windowText" lastClr="000000"/>
                            </a:solidFill>
                          </a:ln>
                          <a:solidFill>
                            <a:schemeClr val="tx1"/>
                          </a:solidFill>
                        </a:rPr>
                        <a:t>[5:0]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zh-CN" altLang="en-US" sz="2000" dirty="0" smtClean="0">
                          <a:ln>
                            <a:solidFill>
                              <a:sysClr val="windowText" lastClr="000000"/>
                            </a:solidFill>
                          </a:ln>
                          <a:solidFill>
                            <a:schemeClr val="tx1"/>
                          </a:solidFill>
                        </a:rPr>
                        <a:t>功能</a:t>
                      </a:r>
                      <a:endParaRPr lang="zh-CN" altLang="en-US" sz="2000" dirty="0">
                        <a:ln>
                          <a:solidFill>
                            <a:sysClr val="windowText" lastClr="000000"/>
                          </a:solidFill>
                        </a:ln>
                        <a:solidFill>
                          <a:schemeClr val="tx1"/>
                        </a:solidFill>
                      </a:endParaRPr>
                    </a:p>
                  </a:txBody>
                  <a:tcPr anchor="ctr">
                    <a:solidFill>
                      <a:srgbClr val="FDFBFB"/>
                    </a:solidFill>
                  </a:tcPr>
                </a:tc>
                <a:extLst>
                  <a:ext uri="{0D108BD9-81ED-4DB2-BD59-A6C34878D82A}">
                    <a16:rowId xmlns:a16="http://schemas.microsoft.com/office/drawing/2014/main" val="10000"/>
                  </a:ext>
                </a:extLst>
              </a:tr>
              <a:tr h="502399">
                <a:tc>
                  <a:txBody>
                    <a:bodyPr/>
                    <a:lstStyle/>
                    <a:p>
                      <a:pPr algn="ctr"/>
                      <a:r>
                        <a:rPr lang="en-US" altLang="zh-CN" sz="2000" dirty="0" smtClean="0">
                          <a:ln>
                            <a:solidFill>
                              <a:sysClr val="windowText" lastClr="000000"/>
                            </a:solidFill>
                          </a:ln>
                          <a:solidFill>
                            <a:schemeClr val="tx1"/>
                          </a:solidFill>
                        </a:rPr>
                        <a:t>add</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smtClean="0">
                          <a:ln>
                            <a:solidFill>
                              <a:sysClr val="windowText" lastClr="000000"/>
                            </a:solidFill>
                          </a:ln>
                          <a:solidFill>
                            <a:schemeClr val="tx1"/>
                          </a:solidFill>
                        </a:rPr>
                        <a:t>000000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err="1" smtClean="0">
                          <a:ln>
                            <a:solidFill>
                              <a:sysClr val="windowText" lastClr="000000"/>
                            </a:solidFill>
                          </a:ln>
                          <a:solidFill>
                            <a:schemeClr val="tx1"/>
                          </a:solidFill>
                        </a:rPr>
                        <a:t>rs</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err="1" smtClean="0">
                          <a:ln>
                            <a:solidFill>
                              <a:sysClr val="windowText" lastClr="000000"/>
                            </a:solidFill>
                          </a:ln>
                          <a:solidFill>
                            <a:schemeClr val="tx1"/>
                          </a:solidFill>
                        </a:rPr>
                        <a:t>rt</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err="1" smtClean="0">
                          <a:ln>
                            <a:solidFill>
                              <a:sysClr val="windowText" lastClr="000000"/>
                            </a:solidFill>
                          </a:ln>
                          <a:solidFill>
                            <a:schemeClr val="tx1"/>
                          </a:solidFill>
                        </a:rPr>
                        <a:t>rd</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smtClean="0">
                          <a:ln>
                            <a:solidFill>
                              <a:sysClr val="windowText" lastClr="000000"/>
                            </a:solidFill>
                          </a:ln>
                          <a:solidFill>
                            <a:schemeClr val="tx1"/>
                          </a:solidFill>
                        </a:rPr>
                        <a:t>00000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smtClean="0">
                          <a:ln>
                            <a:solidFill>
                              <a:sysClr val="windowText" lastClr="000000"/>
                            </a:solidFill>
                          </a:ln>
                          <a:solidFill>
                            <a:schemeClr val="tx1"/>
                          </a:solidFill>
                        </a:rPr>
                        <a:t>100000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zh-CN" altLang="en-US" sz="2000" dirty="0" smtClean="0">
                          <a:ln>
                            <a:solidFill>
                              <a:sysClr val="windowText" lastClr="000000"/>
                            </a:solidFill>
                          </a:ln>
                          <a:solidFill>
                            <a:schemeClr val="tx1"/>
                          </a:solidFill>
                        </a:rPr>
                        <a:t>寄存器加</a:t>
                      </a:r>
                      <a:endParaRPr lang="zh-CN" altLang="en-US" sz="2000" dirty="0">
                        <a:ln>
                          <a:solidFill>
                            <a:sysClr val="windowText" lastClr="000000"/>
                          </a:solidFill>
                        </a:ln>
                        <a:solidFill>
                          <a:schemeClr val="tx1"/>
                        </a:solidFill>
                      </a:endParaRPr>
                    </a:p>
                  </a:txBody>
                  <a:tcPr anchor="ctr">
                    <a:solidFill>
                      <a:srgbClr val="FDFBFB"/>
                    </a:solidFill>
                  </a:tcPr>
                </a:tc>
                <a:extLst>
                  <a:ext uri="{0D108BD9-81ED-4DB2-BD59-A6C34878D82A}">
                    <a16:rowId xmlns:a16="http://schemas.microsoft.com/office/drawing/2014/main" val="10001"/>
                  </a:ext>
                </a:extLst>
              </a:tr>
              <a:tr h="502399">
                <a:tc>
                  <a:txBody>
                    <a:bodyPr/>
                    <a:lstStyle/>
                    <a:p>
                      <a:pPr algn="ctr"/>
                      <a:r>
                        <a:rPr lang="en-US" altLang="zh-CN" sz="2000" dirty="0" smtClean="0">
                          <a:ln>
                            <a:solidFill>
                              <a:sysClr val="windowText" lastClr="000000"/>
                            </a:solidFill>
                          </a:ln>
                          <a:solidFill>
                            <a:schemeClr val="tx1"/>
                          </a:solidFill>
                        </a:rPr>
                        <a:t>sub</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smtClean="0">
                          <a:ln>
                            <a:solidFill>
                              <a:sysClr val="windowText" lastClr="000000"/>
                            </a:solidFill>
                          </a:ln>
                          <a:solidFill>
                            <a:schemeClr val="tx1"/>
                          </a:solidFill>
                        </a:rPr>
                        <a:t>000000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err="1" smtClean="0">
                          <a:ln>
                            <a:solidFill>
                              <a:sysClr val="windowText" lastClr="000000"/>
                            </a:solidFill>
                          </a:ln>
                          <a:solidFill>
                            <a:schemeClr val="tx1"/>
                          </a:solidFill>
                        </a:rPr>
                        <a:t>rs</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smtClean="0">
                          <a:ln>
                            <a:solidFill>
                              <a:sysClr val="windowText" lastClr="000000"/>
                            </a:solidFill>
                          </a:ln>
                          <a:solidFill>
                            <a:schemeClr val="tx1"/>
                          </a:solidFill>
                        </a:rPr>
                        <a:t>rt</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smtClean="0">
                          <a:ln>
                            <a:solidFill>
                              <a:sysClr val="windowText" lastClr="000000"/>
                            </a:solidFill>
                          </a:ln>
                          <a:solidFill>
                            <a:schemeClr val="tx1"/>
                          </a:solidFill>
                        </a:rPr>
                        <a:t>rd</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smtClean="0">
                          <a:ln>
                            <a:solidFill>
                              <a:sysClr val="windowText" lastClr="000000"/>
                            </a:solidFill>
                          </a:ln>
                          <a:solidFill>
                            <a:schemeClr val="tx1"/>
                          </a:solidFill>
                        </a:rPr>
                        <a:t>00000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smtClean="0">
                          <a:ln>
                            <a:solidFill>
                              <a:sysClr val="windowText" lastClr="000000"/>
                            </a:solidFill>
                          </a:ln>
                          <a:solidFill>
                            <a:schemeClr val="tx1"/>
                          </a:solidFill>
                        </a:rPr>
                        <a:t>100010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zh-CN" altLang="en-US" sz="2000" dirty="0" smtClean="0">
                          <a:ln>
                            <a:solidFill>
                              <a:sysClr val="windowText" lastClr="000000"/>
                            </a:solidFill>
                          </a:ln>
                          <a:solidFill>
                            <a:schemeClr val="tx1"/>
                          </a:solidFill>
                        </a:rPr>
                        <a:t>寄存器减</a:t>
                      </a:r>
                      <a:endParaRPr lang="zh-CN" altLang="en-US" sz="2000" dirty="0">
                        <a:ln>
                          <a:solidFill>
                            <a:sysClr val="windowText" lastClr="000000"/>
                          </a:solidFill>
                        </a:ln>
                        <a:solidFill>
                          <a:schemeClr val="tx1"/>
                        </a:solidFill>
                      </a:endParaRPr>
                    </a:p>
                  </a:txBody>
                  <a:tcPr anchor="ctr">
                    <a:solidFill>
                      <a:srgbClr val="FDFBFB"/>
                    </a:solidFill>
                  </a:tcPr>
                </a:tc>
                <a:extLst>
                  <a:ext uri="{0D108BD9-81ED-4DB2-BD59-A6C34878D82A}">
                    <a16:rowId xmlns:a16="http://schemas.microsoft.com/office/drawing/2014/main" val="10002"/>
                  </a:ext>
                </a:extLst>
              </a:tr>
              <a:tr h="502399">
                <a:tc>
                  <a:txBody>
                    <a:bodyPr/>
                    <a:lstStyle/>
                    <a:p>
                      <a:pPr algn="ctr"/>
                      <a:r>
                        <a:rPr lang="en-US" altLang="zh-CN" sz="2000" dirty="0" smtClean="0">
                          <a:ln>
                            <a:solidFill>
                              <a:sysClr val="windowText" lastClr="000000"/>
                            </a:solidFill>
                          </a:ln>
                          <a:solidFill>
                            <a:schemeClr val="tx1"/>
                          </a:solidFill>
                        </a:rPr>
                        <a:t>and</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smtClean="0">
                          <a:ln>
                            <a:solidFill>
                              <a:sysClr val="windowText" lastClr="000000"/>
                            </a:solidFill>
                          </a:ln>
                          <a:solidFill>
                            <a:schemeClr val="tx1"/>
                          </a:solidFill>
                        </a:rPr>
                        <a:t>000000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smtClean="0">
                          <a:ln>
                            <a:solidFill>
                              <a:sysClr val="windowText" lastClr="000000"/>
                            </a:solidFill>
                          </a:ln>
                          <a:solidFill>
                            <a:schemeClr val="tx1"/>
                          </a:solidFill>
                        </a:rPr>
                        <a:t>rs</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err="1" smtClean="0">
                          <a:ln>
                            <a:solidFill>
                              <a:sysClr val="windowText" lastClr="000000"/>
                            </a:solidFill>
                          </a:ln>
                          <a:solidFill>
                            <a:schemeClr val="tx1"/>
                          </a:solidFill>
                        </a:rPr>
                        <a:t>rt</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err="1" smtClean="0">
                          <a:ln>
                            <a:solidFill>
                              <a:sysClr val="windowText" lastClr="000000"/>
                            </a:solidFill>
                          </a:ln>
                          <a:solidFill>
                            <a:schemeClr val="tx1"/>
                          </a:solidFill>
                        </a:rPr>
                        <a:t>rd</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smtClean="0">
                          <a:ln>
                            <a:solidFill>
                              <a:sysClr val="windowText" lastClr="000000"/>
                            </a:solidFill>
                          </a:ln>
                          <a:solidFill>
                            <a:schemeClr val="tx1"/>
                          </a:solidFill>
                        </a:rPr>
                        <a:t>00000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smtClean="0">
                          <a:ln>
                            <a:solidFill>
                              <a:sysClr val="windowText" lastClr="000000"/>
                            </a:solidFill>
                          </a:ln>
                          <a:solidFill>
                            <a:schemeClr val="tx1"/>
                          </a:solidFill>
                        </a:rPr>
                        <a:t>100100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zh-CN" altLang="en-US" sz="2000" dirty="0" smtClean="0">
                          <a:ln>
                            <a:solidFill>
                              <a:sysClr val="windowText" lastClr="000000"/>
                            </a:solidFill>
                          </a:ln>
                          <a:solidFill>
                            <a:schemeClr val="tx1"/>
                          </a:solidFill>
                        </a:rPr>
                        <a:t>寄存器与</a:t>
                      </a:r>
                      <a:endParaRPr lang="zh-CN" altLang="en-US" sz="2000" dirty="0">
                        <a:ln>
                          <a:solidFill>
                            <a:sysClr val="windowText" lastClr="000000"/>
                          </a:solidFill>
                        </a:ln>
                        <a:solidFill>
                          <a:schemeClr val="tx1"/>
                        </a:solidFill>
                      </a:endParaRPr>
                    </a:p>
                  </a:txBody>
                  <a:tcPr anchor="ctr">
                    <a:solidFill>
                      <a:srgbClr val="FDFBFB"/>
                    </a:solidFill>
                  </a:tcPr>
                </a:tc>
                <a:extLst>
                  <a:ext uri="{0D108BD9-81ED-4DB2-BD59-A6C34878D82A}">
                    <a16:rowId xmlns:a16="http://schemas.microsoft.com/office/drawing/2014/main" val="10003"/>
                  </a:ext>
                </a:extLst>
              </a:tr>
              <a:tr h="502399">
                <a:tc>
                  <a:txBody>
                    <a:bodyPr/>
                    <a:lstStyle/>
                    <a:p>
                      <a:pPr algn="ctr"/>
                      <a:r>
                        <a:rPr lang="en-US" altLang="zh-CN" sz="2000" dirty="0" smtClean="0">
                          <a:ln>
                            <a:solidFill>
                              <a:sysClr val="windowText" lastClr="000000"/>
                            </a:solidFill>
                          </a:ln>
                          <a:solidFill>
                            <a:schemeClr val="tx1"/>
                          </a:solidFill>
                        </a:rPr>
                        <a:t>or</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smtClean="0">
                          <a:ln>
                            <a:solidFill>
                              <a:sysClr val="windowText" lastClr="000000"/>
                            </a:solidFill>
                          </a:ln>
                          <a:solidFill>
                            <a:schemeClr val="tx1"/>
                          </a:solidFill>
                        </a:rPr>
                        <a:t>000000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smtClean="0">
                          <a:ln>
                            <a:solidFill>
                              <a:sysClr val="windowText" lastClr="000000"/>
                            </a:solidFill>
                          </a:ln>
                          <a:solidFill>
                            <a:schemeClr val="tx1"/>
                          </a:solidFill>
                        </a:rPr>
                        <a:t>rs</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smtClean="0">
                          <a:ln>
                            <a:solidFill>
                              <a:sysClr val="windowText" lastClr="000000"/>
                            </a:solidFill>
                          </a:ln>
                          <a:solidFill>
                            <a:schemeClr val="tx1"/>
                          </a:solidFill>
                        </a:rPr>
                        <a:t>rt</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err="1" smtClean="0">
                          <a:ln>
                            <a:solidFill>
                              <a:sysClr val="windowText" lastClr="000000"/>
                            </a:solidFill>
                          </a:ln>
                          <a:solidFill>
                            <a:schemeClr val="tx1"/>
                          </a:solidFill>
                        </a:rPr>
                        <a:t>rd</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smtClean="0">
                          <a:ln>
                            <a:solidFill>
                              <a:sysClr val="windowText" lastClr="000000"/>
                            </a:solidFill>
                          </a:ln>
                          <a:solidFill>
                            <a:schemeClr val="tx1"/>
                          </a:solidFill>
                        </a:rPr>
                        <a:t>00000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smtClean="0">
                          <a:ln>
                            <a:solidFill>
                              <a:sysClr val="windowText" lastClr="000000"/>
                            </a:solidFill>
                          </a:ln>
                          <a:solidFill>
                            <a:schemeClr val="tx1"/>
                          </a:solidFill>
                        </a:rPr>
                        <a:t>100101</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zh-CN" altLang="en-US" sz="2000" dirty="0" smtClean="0">
                          <a:ln>
                            <a:solidFill>
                              <a:sysClr val="windowText" lastClr="000000"/>
                            </a:solidFill>
                          </a:ln>
                          <a:solidFill>
                            <a:schemeClr val="tx1"/>
                          </a:solidFill>
                        </a:rPr>
                        <a:t>寄存器或</a:t>
                      </a:r>
                      <a:endParaRPr lang="zh-CN" altLang="en-US" sz="2000" dirty="0">
                        <a:ln>
                          <a:solidFill>
                            <a:sysClr val="windowText" lastClr="000000"/>
                          </a:solidFill>
                        </a:ln>
                        <a:solidFill>
                          <a:schemeClr val="tx1"/>
                        </a:solidFill>
                      </a:endParaRPr>
                    </a:p>
                  </a:txBody>
                  <a:tcPr anchor="ctr">
                    <a:solidFill>
                      <a:srgbClr val="FDFBFB"/>
                    </a:solidFill>
                  </a:tcPr>
                </a:tc>
                <a:extLst>
                  <a:ext uri="{0D108BD9-81ED-4DB2-BD59-A6C34878D82A}">
                    <a16:rowId xmlns:a16="http://schemas.microsoft.com/office/drawing/2014/main" val="10004"/>
                  </a:ext>
                </a:extLst>
              </a:tr>
              <a:tr h="502399">
                <a:tc>
                  <a:txBody>
                    <a:bodyPr/>
                    <a:lstStyle/>
                    <a:p>
                      <a:pPr algn="ctr"/>
                      <a:r>
                        <a:rPr lang="en-US" altLang="zh-CN" sz="2000" dirty="0" err="1" smtClean="0">
                          <a:ln>
                            <a:solidFill>
                              <a:sysClr val="windowText" lastClr="000000"/>
                            </a:solidFill>
                          </a:ln>
                          <a:solidFill>
                            <a:schemeClr val="tx1"/>
                          </a:solidFill>
                        </a:rPr>
                        <a:t>xor</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smtClean="0">
                          <a:ln>
                            <a:solidFill>
                              <a:sysClr val="windowText" lastClr="000000"/>
                            </a:solidFill>
                          </a:ln>
                          <a:solidFill>
                            <a:schemeClr val="tx1"/>
                          </a:solidFill>
                        </a:rPr>
                        <a:t>000000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err="1" smtClean="0">
                          <a:ln>
                            <a:solidFill>
                              <a:sysClr val="windowText" lastClr="000000"/>
                            </a:solidFill>
                          </a:ln>
                          <a:solidFill>
                            <a:schemeClr val="tx1"/>
                          </a:solidFill>
                        </a:rPr>
                        <a:t>rs</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smtClean="0">
                          <a:ln>
                            <a:solidFill>
                              <a:sysClr val="windowText" lastClr="000000"/>
                            </a:solidFill>
                          </a:ln>
                          <a:solidFill>
                            <a:schemeClr val="tx1"/>
                          </a:solidFill>
                        </a:rPr>
                        <a:t>rt</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smtClean="0">
                          <a:ln>
                            <a:solidFill>
                              <a:sysClr val="windowText" lastClr="000000"/>
                            </a:solidFill>
                          </a:ln>
                          <a:solidFill>
                            <a:schemeClr val="tx1"/>
                          </a:solidFill>
                        </a:rPr>
                        <a:t>rd</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smtClean="0">
                          <a:ln>
                            <a:solidFill>
                              <a:sysClr val="windowText" lastClr="000000"/>
                            </a:solidFill>
                          </a:ln>
                          <a:solidFill>
                            <a:schemeClr val="tx1"/>
                          </a:solidFill>
                        </a:rPr>
                        <a:t>00000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smtClean="0">
                          <a:ln>
                            <a:solidFill>
                              <a:sysClr val="windowText" lastClr="000000"/>
                            </a:solidFill>
                          </a:ln>
                          <a:solidFill>
                            <a:schemeClr val="tx1"/>
                          </a:solidFill>
                        </a:rPr>
                        <a:t>100110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zh-CN" altLang="en-US" sz="2000" dirty="0" smtClean="0">
                          <a:ln>
                            <a:solidFill>
                              <a:sysClr val="windowText" lastClr="000000"/>
                            </a:solidFill>
                          </a:ln>
                          <a:solidFill>
                            <a:schemeClr val="tx1"/>
                          </a:solidFill>
                        </a:rPr>
                        <a:t>寄存器异或</a:t>
                      </a:r>
                      <a:endParaRPr lang="zh-CN" altLang="en-US" sz="2000" dirty="0">
                        <a:ln>
                          <a:solidFill>
                            <a:sysClr val="windowText" lastClr="000000"/>
                          </a:solidFill>
                        </a:ln>
                        <a:solidFill>
                          <a:schemeClr val="tx1"/>
                        </a:solidFill>
                      </a:endParaRPr>
                    </a:p>
                  </a:txBody>
                  <a:tcPr anchor="ctr">
                    <a:solidFill>
                      <a:srgbClr val="FDFBFB"/>
                    </a:solidFill>
                  </a:tcPr>
                </a:tc>
                <a:extLst>
                  <a:ext uri="{0D108BD9-81ED-4DB2-BD59-A6C34878D82A}">
                    <a16:rowId xmlns:a16="http://schemas.microsoft.com/office/drawing/2014/main" val="10005"/>
                  </a:ext>
                </a:extLst>
              </a:tr>
              <a:tr h="502399">
                <a:tc>
                  <a:txBody>
                    <a:bodyPr/>
                    <a:lstStyle/>
                    <a:p>
                      <a:pPr algn="ctr"/>
                      <a:r>
                        <a:rPr lang="en-US" altLang="zh-CN" sz="2000" dirty="0" err="1" smtClean="0">
                          <a:ln>
                            <a:solidFill>
                              <a:sysClr val="windowText" lastClr="000000"/>
                            </a:solidFill>
                          </a:ln>
                          <a:solidFill>
                            <a:schemeClr val="tx1"/>
                          </a:solidFill>
                        </a:rPr>
                        <a:t>sll</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smtClean="0">
                          <a:ln>
                            <a:solidFill>
                              <a:sysClr val="windowText" lastClr="000000"/>
                            </a:solidFill>
                          </a:ln>
                          <a:solidFill>
                            <a:schemeClr val="tx1"/>
                          </a:solidFill>
                        </a:rPr>
                        <a:t>000000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smtClean="0">
                          <a:ln>
                            <a:solidFill>
                              <a:sysClr val="windowText" lastClr="000000"/>
                            </a:solidFill>
                          </a:ln>
                          <a:solidFill>
                            <a:schemeClr val="tx1"/>
                          </a:solidFill>
                        </a:rPr>
                        <a:t>00000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smtClean="0">
                          <a:ln>
                            <a:solidFill>
                              <a:sysClr val="windowText" lastClr="000000"/>
                            </a:solidFill>
                          </a:ln>
                          <a:solidFill>
                            <a:schemeClr val="tx1"/>
                          </a:solidFill>
                        </a:rPr>
                        <a:t>rt</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smtClean="0">
                          <a:ln>
                            <a:solidFill>
                              <a:sysClr val="windowText" lastClr="000000"/>
                            </a:solidFill>
                          </a:ln>
                          <a:solidFill>
                            <a:schemeClr val="tx1"/>
                          </a:solidFill>
                        </a:rPr>
                        <a:t>rd</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err="1" smtClean="0">
                          <a:ln>
                            <a:solidFill>
                              <a:sysClr val="windowText" lastClr="000000"/>
                            </a:solidFill>
                          </a:ln>
                          <a:solidFill>
                            <a:schemeClr val="tx1"/>
                          </a:solidFill>
                        </a:rPr>
                        <a:t>sa</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smtClean="0">
                          <a:ln>
                            <a:solidFill>
                              <a:sysClr val="windowText" lastClr="000000"/>
                            </a:solidFill>
                          </a:ln>
                          <a:solidFill>
                            <a:schemeClr val="tx1"/>
                          </a:solidFill>
                        </a:rPr>
                        <a:t>000000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zh-CN" altLang="en-US" sz="2000" dirty="0" smtClean="0">
                          <a:ln>
                            <a:solidFill>
                              <a:sysClr val="windowText" lastClr="000000"/>
                            </a:solidFill>
                          </a:ln>
                          <a:solidFill>
                            <a:schemeClr val="tx1"/>
                          </a:solidFill>
                        </a:rPr>
                        <a:t>左移</a:t>
                      </a:r>
                      <a:endParaRPr lang="zh-CN" altLang="en-US" sz="2000" dirty="0">
                        <a:ln>
                          <a:solidFill>
                            <a:sysClr val="windowText" lastClr="000000"/>
                          </a:solidFill>
                        </a:ln>
                        <a:solidFill>
                          <a:schemeClr val="tx1"/>
                        </a:solidFill>
                      </a:endParaRPr>
                    </a:p>
                  </a:txBody>
                  <a:tcPr anchor="ctr">
                    <a:solidFill>
                      <a:srgbClr val="FDFBFB"/>
                    </a:solidFill>
                  </a:tcPr>
                </a:tc>
                <a:extLst>
                  <a:ext uri="{0D108BD9-81ED-4DB2-BD59-A6C34878D82A}">
                    <a16:rowId xmlns:a16="http://schemas.microsoft.com/office/drawing/2014/main" val="10006"/>
                  </a:ext>
                </a:extLst>
              </a:tr>
              <a:tr h="502399">
                <a:tc>
                  <a:txBody>
                    <a:bodyPr/>
                    <a:lstStyle/>
                    <a:p>
                      <a:pPr algn="ctr"/>
                      <a:r>
                        <a:rPr lang="en-US" altLang="zh-CN" sz="2000" dirty="0" err="1" smtClean="0">
                          <a:ln>
                            <a:solidFill>
                              <a:sysClr val="windowText" lastClr="000000"/>
                            </a:solidFill>
                          </a:ln>
                          <a:solidFill>
                            <a:schemeClr val="tx1"/>
                          </a:solidFill>
                        </a:rPr>
                        <a:t>srl</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smtClean="0">
                          <a:ln>
                            <a:solidFill>
                              <a:sysClr val="windowText" lastClr="000000"/>
                            </a:solidFill>
                          </a:ln>
                          <a:solidFill>
                            <a:schemeClr val="tx1"/>
                          </a:solidFill>
                        </a:rPr>
                        <a:t>000000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smtClean="0">
                          <a:ln>
                            <a:solidFill>
                              <a:sysClr val="windowText" lastClr="000000"/>
                            </a:solidFill>
                          </a:ln>
                          <a:solidFill>
                            <a:schemeClr val="tx1"/>
                          </a:solidFill>
                        </a:rPr>
                        <a:t>00000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smtClean="0">
                          <a:ln>
                            <a:solidFill>
                              <a:sysClr val="windowText" lastClr="000000"/>
                            </a:solidFill>
                          </a:ln>
                          <a:solidFill>
                            <a:schemeClr val="tx1"/>
                          </a:solidFill>
                        </a:rPr>
                        <a:t>rt</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smtClean="0">
                          <a:ln>
                            <a:solidFill>
                              <a:sysClr val="windowText" lastClr="000000"/>
                            </a:solidFill>
                          </a:ln>
                          <a:solidFill>
                            <a:schemeClr val="tx1"/>
                          </a:solidFill>
                        </a:rPr>
                        <a:t>rd</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err="1" smtClean="0">
                          <a:ln>
                            <a:solidFill>
                              <a:sysClr val="windowText" lastClr="000000"/>
                            </a:solidFill>
                          </a:ln>
                          <a:solidFill>
                            <a:schemeClr val="tx1"/>
                          </a:solidFill>
                        </a:rPr>
                        <a:t>sa</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smtClean="0">
                          <a:ln>
                            <a:solidFill>
                              <a:sysClr val="windowText" lastClr="000000"/>
                            </a:solidFill>
                          </a:ln>
                          <a:solidFill>
                            <a:schemeClr val="tx1"/>
                          </a:solidFill>
                        </a:rPr>
                        <a:t>000010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zh-CN" altLang="en-US" sz="2000" dirty="0" smtClean="0">
                          <a:ln>
                            <a:solidFill>
                              <a:sysClr val="windowText" lastClr="000000"/>
                            </a:solidFill>
                          </a:ln>
                          <a:solidFill>
                            <a:schemeClr val="tx1"/>
                          </a:solidFill>
                        </a:rPr>
                        <a:t>逻辑右移</a:t>
                      </a:r>
                      <a:endParaRPr lang="zh-CN" altLang="en-US" sz="2000" dirty="0">
                        <a:ln>
                          <a:solidFill>
                            <a:sysClr val="windowText" lastClr="000000"/>
                          </a:solidFill>
                        </a:ln>
                        <a:solidFill>
                          <a:schemeClr val="tx1"/>
                        </a:solidFill>
                      </a:endParaRPr>
                    </a:p>
                  </a:txBody>
                  <a:tcPr anchor="ctr">
                    <a:solidFill>
                      <a:srgbClr val="FDFBFB"/>
                    </a:solidFill>
                  </a:tcPr>
                </a:tc>
                <a:extLst>
                  <a:ext uri="{0D108BD9-81ED-4DB2-BD59-A6C34878D82A}">
                    <a16:rowId xmlns:a16="http://schemas.microsoft.com/office/drawing/2014/main" val="10007"/>
                  </a:ext>
                </a:extLst>
              </a:tr>
              <a:tr h="502399">
                <a:tc>
                  <a:txBody>
                    <a:bodyPr/>
                    <a:lstStyle/>
                    <a:p>
                      <a:pPr algn="ctr"/>
                      <a:r>
                        <a:rPr lang="en-US" altLang="zh-CN" sz="2000" dirty="0" err="1" smtClean="0">
                          <a:ln>
                            <a:solidFill>
                              <a:sysClr val="windowText" lastClr="000000"/>
                            </a:solidFill>
                          </a:ln>
                          <a:solidFill>
                            <a:schemeClr val="tx1"/>
                          </a:solidFill>
                        </a:rPr>
                        <a:t>sra</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smtClean="0">
                          <a:ln>
                            <a:solidFill>
                              <a:sysClr val="windowText" lastClr="000000"/>
                            </a:solidFill>
                          </a:ln>
                          <a:solidFill>
                            <a:schemeClr val="tx1"/>
                          </a:solidFill>
                        </a:rPr>
                        <a:t>000000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smtClean="0">
                          <a:ln>
                            <a:solidFill>
                              <a:sysClr val="windowText" lastClr="000000"/>
                            </a:solidFill>
                          </a:ln>
                          <a:solidFill>
                            <a:schemeClr val="tx1"/>
                          </a:solidFill>
                        </a:rPr>
                        <a:t>00000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err="1" smtClean="0">
                          <a:ln>
                            <a:solidFill>
                              <a:sysClr val="windowText" lastClr="000000"/>
                            </a:solidFill>
                          </a:ln>
                          <a:solidFill>
                            <a:schemeClr val="tx1"/>
                          </a:solidFill>
                        </a:rPr>
                        <a:t>rt</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err="1" smtClean="0">
                          <a:ln>
                            <a:solidFill>
                              <a:sysClr val="windowText" lastClr="000000"/>
                            </a:solidFill>
                          </a:ln>
                          <a:solidFill>
                            <a:schemeClr val="tx1"/>
                          </a:solidFill>
                        </a:rPr>
                        <a:t>rd</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err="1" smtClean="0">
                          <a:ln>
                            <a:solidFill>
                              <a:sysClr val="windowText" lastClr="000000"/>
                            </a:solidFill>
                          </a:ln>
                          <a:solidFill>
                            <a:schemeClr val="tx1"/>
                          </a:solidFill>
                        </a:rPr>
                        <a:t>sa</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smtClean="0">
                          <a:ln>
                            <a:solidFill>
                              <a:sysClr val="windowText" lastClr="000000"/>
                            </a:solidFill>
                          </a:ln>
                          <a:solidFill>
                            <a:schemeClr val="tx1"/>
                          </a:solidFill>
                        </a:rPr>
                        <a:t>000011</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zh-CN" altLang="en-US" sz="2000" dirty="0" smtClean="0">
                          <a:ln>
                            <a:solidFill>
                              <a:sysClr val="windowText" lastClr="000000"/>
                            </a:solidFill>
                          </a:ln>
                          <a:solidFill>
                            <a:schemeClr val="tx1"/>
                          </a:solidFill>
                        </a:rPr>
                        <a:t>算术右移</a:t>
                      </a:r>
                      <a:endParaRPr lang="zh-CN" altLang="en-US" sz="2000" dirty="0">
                        <a:ln>
                          <a:solidFill>
                            <a:sysClr val="windowText" lastClr="000000"/>
                          </a:solidFill>
                        </a:ln>
                        <a:solidFill>
                          <a:schemeClr val="tx1"/>
                        </a:solidFill>
                      </a:endParaRPr>
                    </a:p>
                  </a:txBody>
                  <a:tcPr anchor="ctr">
                    <a:solidFill>
                      <a:srgbClr val="FDFBFB"/>
                    </a:solidFill>
                  </a:tcPr>
                </a:tc>
                <a:extLst>
                  <a:ext uri="{0D108BD9-81ED-4DB2-BD59-A6C34878D82A}">
                    <a16:rowId xmlns:a16="http://schemas.microsoft.com/office/drawing/2014/main" val="10008"/>
                  </a:ext>
                </a:extLst>
              </a:tr>
              <a:tr h="502399">
                <a:tc>
                  <a:txBody>
                    <a:bodyPr/>
                    <a:lstStyle/>
                    <a:p>
                      <a:pPr algn="ctr"/>
                      <a:r>
                        <a:rPr lang="en-US" altLang="zh-CN" sz="2000" dirty="0" err="1" smtClean="0">
                          <a:ln>
                            <a:solidFill>
                              <a:sysClr val="windowText" lastClr="000000"/>
                            </a:solidFill>
                          </a:ln>
                          <a:solidFill>
                            <a:schemeClr val="tx1"/>
                          </a:solidFill>
                        </a:rPr>
                        <a:t>jr</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smtClean="0">
                          <a:ln>
                            <a:solidFill>
                              <a:sysClr val="windowText" lastClr="000000"/>
                            </a:solidFill>
                          </a:ln>
                          <a:solidFill>
                            <a:schemeClr val="tx1"/>
                          </a:solidFill>
                        </a:rPr>
                        <a:t>000000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err="1" smtClean="0">
                          <a:ln>
                            <a:solidFill>
                              <a:sysClr val="windowText" lastClr="000000"/>
                            </a:solidFill>
                          </a:ln>
                          <a:solidFill>
                            <a:schemeClr val="tx1"/>
                          </a:solidFill>
                        </a:rPr>
                        <a:t>rs</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smtClean="0">
                          <a:ln>
                            <a:solidFill>
                              <a:sysClr val="windowText" lastClr="000000"/>
                            </a:solidFill>
                          </a:ln>
                          <a:solidFill>
                            <a:schemeClr val="tx1"/>
                          </a:solidFill>
                        </a:rPr>
                        <a:t>00000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smtClean="0">
                          <a:ln>
                            <a:solidFill>
                              <a:sysClr val="windowText" lastClr="000000"/>
                            </a:solidFill>
                          </a:ln>
                          <a:solidFill>
                            <a:schemeClr val="tx1"/>
                          </a:solidFill>
                        </a:rPr>
                        <a:t>00000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smtClean="0">
                          <a:ln>
                            <a:solidFill>
                              <a:sysClr val="windowText" lastClr="000000"/>
                            </a:solidFill>
                          </a:ln>
                          <a:solidFill>
                            <a:schemeClr val="tx1"/>
                          </a:solidFill>
                        </a:rPr>
                        <a:t>00000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smtClean="0">
                          <a:ln>
                            <a:solidFill>
                              <a:sysClr val="windowText" lastClr="000000"/>
                            </a:solidFill>
                          </a:ln>
                          <a:solidFill>
                            <a:schemeClr val="tx1"/>
                          </a:solidFill>
                        </a:rPr>
                        <a:t>001000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zh-CN" altLang="en-US" sz="2000" dirty="0" smtClean="0">
                          <a:ln>
                            <a:solidFill>
                              <a:sysClr val="windowText" lastClr="000000"/>
                            </a:solidFill>
                          </a:ln>
                          <a:solidFill>
                            <a:schemeClr val="tx1"/>
                          </a:solidFill>
                        </a:rPr>
                        <a:t>寄存器跳转</a:t>
                      </a:r>
                      <a:endParaRPr lang="zh-CN" altLang="en-US" sz="2000" dirty="0">
                        <a:ln>
                          <a:solidFill>
                            <a:sysClr val="windowText" lastClr="000000"/>
                          </a:solidFill>
                        </a:ln>
                        <a:solidFill>
                          <a:schemeClr val="tx1"/>
                        </a:solidFill>
                      </a:endParaRPr>
                    </a:p>
                  </a:txBody>
                  <a:tcPr anchor="ctr">
                    <a:solidFill>
                      <a:srgbClr val="FDFBFB"/>
                    </a:solidFill>
                  </a:tcPr>
                </a:tc>
                <a:extLst>
                  <a:ext uri="{0D108BD9-81ED-4DB2-BD59-A6C34878D82A}">
                    <a16:rowId xmlns:a16="http://schemas.microsoft.com/office/drawing/2014/main" val="10009"/>
                  </a:ext>
                </a:extLst>
              </a:tr>
            </a:tbl>
          </a:graphicData>
        </a:graphic>
      </p:graphicFrame>
      <p:sp>
        <p:nvSpPr>
          <p:cNvPr id="2" name="灯片编号占位符 1"/>
          <p:cNvSpPr>
            <a:spLocks noGrp="1"/>
          </p:cNvSpPr>
          <p:nvPr>
            <p:ph type="sldNum" sz="quarter" idx="4"/>
          </p:nvPr>
        </p:nvSpPr>
        <p:spPr/>
        <p:txBody>
          <a:bodyPr/>
          <a:lstStyle/>
          <a:p>
            <a:fld id="{395DEAD1-49DF-46A7-BC72-EE85A9CC6BAA}" type="slidenum">
              <a:rPr lang="zh-CN" altLang="en-US" smtClean="0"/>
              <a:pPr/>
              <a:t>41</a:t>
            </a:fld>
            <a:endParaRPr lang="zh-CN" altLang="en-US" dirty="0"/>
          </a:p>
        </p:txBody>
      </p:sp>
      <p:sp>
        <p:nvSpPr>
          <p:cNvPr id="6" name="Text Box 6"/>
          <p:cNvSpPr txBox="1">
            <a:spLocks noChangeArrowheads="1"/>
          </p:cNvSpPr>
          <p:nvPr/>
        </p:nvSpPr>
        <p:spPr bwMode="auto">
          <a:xfrm>
            <a:off x="5938988" y="6281103"/>
            <a:ext cx="114617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1800" dirty="0">
                <a:hlinkClick r:id="rId2" action="ppaction://hlinksldjump"/>
              </a:rPr>
              <a:t>BACK</a:t>
            </a:r>
            <a:endParaRPr lang="en-US" altLang="zh-CN" sz="1800" dirty="0"/>
          </a:p>
        </p:txBody>
      </p:sp>
      <p:sp>
        <p:nvSpPr>
          <p:cNvPr id="7" name="Text Box 6"/>
          <p:cNvSpPr txBox="1">
            <a:spLocks noChangeArrowheads="1"/>
          </p:cNvSpPr>
          <p:nvPr/>
        </p:nvSpPr>
        <p:spPr bwMode="auto">
          <a:xfrm>
            <a:off x="7371548" y="6269673"/>
            <a:ext cx="114617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1800" dirty="0" smtClean="0">
                <a:hlinkClick r:id="rId3" action="ppaction://hlinksldjump"/>
              </a:rPr>
              <a:t>BACK2</a:t>
            </a:r>
            <a:endParaRPr lang="en-US" altLang="zh-CN" sz="18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1200" y="114300"/>
            <a:ext cx="7867650" cy="372603"/>
          </a:xfrm>
        </p:spPr>
        <p:txBody>
          <a:bodyPr/>
          <a:lstStyle/>
          <a:p>
            <a:r>
              <a:rPr lang="en-US" altLang="zh-CN" dirty="0" smtClean="0"/>
              <a:t>R</a:t>
            </a:r>
            <a:r>
              <a:rPr lang="zh-CN" altLang="en-US" dirty="0" smtClean="0"/>
              <a:t>型指令举例</a:t>
            </a:r>
            <a:endParaRPr lang="zh-CN" altLang="en-US" dirty="0"/>
          </a:p>
        </p:txBody>
      </p:sp>
      <p:sp>
        <p:nvSpPr>
          <p:cNvPr id="4" name="矩形 3"/>
          <p:cNvSpPr/>
          <p:nvPr/>
        </p:nvSpPr>
        <p:spPr>
          <a:xfrm>
            <a:off x="546342" y="658286"/>
            <a:ext cx="7501019" cy="1938992"/>
          </a:xfrm>
          <a:prstGeom prst="rect">
            <a:avLst/>
          </a:prstGeom>
        </p:spPr>
        <p:txBody>
          <a:bodyPr wrap="square">
            <a:spAutoFit/>
          </a:bodyPr>
          <a:lstStyle/>
          <a:p>
            <a:r>
              <a:rPr lang="en-US" altLang="zh-CN" sz="2400" b="1" dirty="0" smtClean="0">
                <a:solidFill>
                  <a:schemeClr val="tx1"/>
                </a:solidFill>
              </a:rPr>
              <a:t>add  rd, </a:t>
            </a:r>
            <a:r>
              <a:rPr lang="en-US" altLang="zh-CN" sz="2400" b="1" dirty="0" err="1" smtClean="0">
                <a:solidFill>
                  <a:schemeClr val="tx1"/>
                </a:solidFill>
              </a:rPr>
              <a:t>rs</a:t>
            </a:r>
            <a:r>
              <a:rPr lang="en-US" altLang="zh-CN" sz="2400" b="1" dirty="0" smtClean="0">
                <a:solidFill>
                  <a:schemeClr val="tx1"/>
                </a:solidFill>
              </a:rPr>
              <a:t>, </a:t>
            </a:r>
            <a:r>
              <a:rPr lang="en-US" altLang="zh-CN" sz="2400" b="1" dirty="0" err="1" smtClean="0">
                <a:solidFill>
                  <a:schemeClr val="tx1"/>
                </a:solidFill>
              </a:rPr>
              <a:t>rt</a:t>
            </a:r>
            <a:r>
              <a:rPr lang="en-US" altLang="zh-CN" sz="2400" b="1" dirty="0" smtClean="0">
                <a:solidFill>
                  <a:schemeClr val="tx1"/>
                </a:solidFill>
              </a:rPr>
              <a:t>       #rd</a:t>
            </a:r>
            <a:r>
              <a:rPr lang="zh-CN" altLang="en-US" sz="2400" b="1" dirty="0" smtClean="0">
                <a:solidFill>
                  <a:schemeClr val="tx1"/>
                </a:solidFill>
              </a:rPr>
              <a:t>←</a:t>
            </a:r>
            <a:r>
              <a:rPr lang="en-US" altLang="zh-CN" sz="2400" b="1" dirty="0" err="1" smtClean="0">
                <a:solidFill>
                  <a:schemeClr val="tx1"/>
                </a:solidFill>
              </a:rPr>
              <a:t>rs</a:t>
            </a:r>
            <a:r>
              <a:rPr lang="en-US" altLang="zh-CN" sz="2400" b="1" dirty="0" smtClean="0">
                <a:solidFill>
                  <a:schemeClr val="tx1"/>
                </a:solidFill>
              </a:rPr>
              <a:t> </a:t>
            </a:r>
            <a:r>
              <a:rPr lang="en-US" altLang="zh-CN" sz="2400" dirty="0" smtClean="0">
                <a:solidFill>
                  <a:schemeClr val="tx1"/>
                </a:solidFill>
              </a:rPr>
              <a:t>+</a:t>
            </a:r>
            <a:r>
              <a:rPr lang="en-US" altLang="zh-CN" sz="2400" b="1" dirty="0" smtClean="0">
                <a:solidFill>
                  <a:schemeClr val="tx1"/>
                </a:solidFill>
              </a:rPr>
              <a:t> </a:t>
            </a:r>
            <a:r>
              <a:rPr lang="en-US" altLang="zh-CN" sz="2400" b="1" dirty="0" err="1" smtClean="0">
                <a:solidFill>
                  <a:schemeClr val="tx1"/>
                </a:solidFill>
              </a:rPr>
              <a:t>rt</a:t>
            </a:r>
            <a:r>
              <a:rPr lang="en-US" altLang="zh-CN" sz="2400" b="1" dirty="0" smtClean="0">
                <a:solidFill>
                  <a:schemeClr val="tx1"/>
                </a:solidFill>
              </a:rPr>
              <a:t> </a:t>
            </a:r>
          </a:p>
          <a:p>
            <a:r>
              <a:rPr lang="en-US" altLang="zh-CN" sz="2400" dirty="0" smtClean="0">
                <a:solidFill>
                  <a:schemeClr val="tx1"/>
                </a:solidFill>
              </a:rPr>
              <a:t>sub  rd, </a:t>
            </a:r>
            <a:r>
              <a:rPr lang="en-US" altLang="zh-CN" sz="2400" dirty="0" err="1" smtClean="0">
                <a:solidFill>
                  <a:schemeClr val="tx1"/>
                </a:solidFill>
              </a:rPr>
              <a:t>rs</a:t>
            </a:r>
            <a:r>
              <a:rPr lang="en-US" altLang="zh-CN" sz="2400" dirty="0" smtClean="0">
                <a:solidFill>
                  <a:schemeClr val="tx1"/>
                </a:solidFill>
              </a:rPr>
              <a:t>, </a:t>
            </a:r>
            <a:r>
              <a:rPr lang="en-US" altLang="zh-CN" sz="2400" dirty="0" err="1" smtClean="0">
                <a:solidFill>
                  <a:schemeClr val="tx1"/>
                </a:solidFill>
              </a:rPr>
              <a:t>rt</a:t>
            </a:r>
            <a:r>
              <a:rPr lang="en-US" altLang="zh-CN" sz="2400" dirty="0" smtClean="0">
                <a:solidFill>
                  <a:schemeClr val="tx1"/>
                </a:solidFill>
              </a:rPr>
              <a:t>    </a:t>
            </a:r>
          </a:p>
          <a:p>
            <a:r>
              <a:rPr lang="en-US" altLang="zh-CN" sz="2400" dirty="0" smtClean="0">
                <a:solidFill>
                  <a:schemeClr val="tx1"/>
                </a:solidFill>
              </a:rPr>
              <a:t>and  rd, </a:t>
            </a:r>
            <a:r>
              <a:rPr lang="en-US" altLang="zh-CN" sz="2400" dirty="0" err="1" smtClean="0">
                <a:solidFill>
                  <a:schemeClr val="tx1"/>
                </a:solidFill>
              </a:rPr>
              <a:t>rs</a:t>
            </a:r>
            <a:r>
              <a:rPr lang="en-US" altLang="zh-CN" sz="2400" dirty="0" smtClean="0">
                <a:solidFill>
                  <a:schemeClr val="tx1"/>
                </a:solidFill>
              </a:rPr>
              <a:t>, </a:t>
            </a:r>
            <a:r>
              <a:rPr lang="en-US" altLang="zh-CN" sz="2400" dirty="0" err="1" smtClean="0">
                <a:solidFill>
                  <a:schemeClr val="tx1"/>
                </a:solidFill>
              </a:rPr>
              <a:t>rt</a:t>
            </a:r>
            <a:r>
              <a:rPr lang="en-US" altLang="zh-CN" sz="2400" dirty="0" smtClean="0">
                <a:solidFill>
                  <a:schemeClr val="tx1"/>
                </a:solidFill>
              </a:rPr>
              <a:t> </a:t>
            </a:r>
          </a:p>
          <a:p>
            <a:r>
              <a:rPr lang="en-US" altLang="zh-CN" sz="2400" dirty="0" smtClean="0">
                <a:solidFill>
                  <a:schemeClr val="tx1"/>
                </a:solidFill>
              </a:rPr>
              <a:t>or     rd, </a:t>
            </a:r>
            <a:r>
              <a:rPr lang="en-US" altLang="zh-CN" sz="2400" dirty="0" err="1" smtClean="0">
                <a:solidFill>
                  <a:schemeClr val="tx1"/>
                </a:solidFill>
              </a:rPr>
              <a:t>rs</a:t>
            </a:r>
            <a:r>
              <a:rPr lang="en-US" altLang="zh-CN" sz="2400" dirty="0" smtClean="0">
                <a:solidFill>
                  <a:schemeClr val="tx1"/>
                </a:solidFill>
              </a:rPr>
              <a:t>, </a:t>
            </a:r>
            <a:r>
              <a:rPr lang="en-US" altLang="zh-CN" sz="2400" dirty="0" err="1" smtClean="0">
                <a:solidFill>
                  <a:schemeClr val="tx1"/>
                </a:solidFill>
              </a:rPr>
              <a:t>rt</a:t>
            </a:r>
            <a:r>
              <a:rPr lang="en-US" altLang="zh-CN" sz="2400" dirty="0" smtClean="0">
                <a:solidFill>
                  <a:schemeClr val="tx1"/>
                </a:solidFill>
              </a:rPr>
              <a:t> </a:t>
            </a:r>
          </a:p>
          <a:p>
            <a:r>
              <a:rPr lang="en-US" altLang="zh-CN" sz="2400" dirty="0" err="1" smtClean="0">
                <a:solidFill>
                  <a:schemeClr val="tx1"/>
                </a:solidFill>
              </a:rPr>
              <a:t>xor</a:t>
            </a:r>
            <a:r>
              <a:rPr lang="en-US" altLang="zh-CN" sz="2400" dirty="0" smtClean="0">
                <a:solidFill>
                  <a:schemeClr val="tx1"/>
                </a:solidFill>
              </a:rPr>
              <a:t>   rd, </a:t>
            </a:r>
            <a:r>
              <a:rPr lang="en-US" altLang="zh-CN" sz="2400" dirty="0" err="1" smtClean="0">
                <a:solidFill>
                  <a:schemeClr val="tx1"/>
                </a:solidFill>
              </a:rPr>
              <a:t>rs</a:t>
            </a:r>
            <a:r>
              <a:rPr lang="en-US" altLang="zh-CN" sz="2400" dirty="0" smtClean="0">
                <a:solidFill>
                  <a:schemeClr val="tx1"/>
                </a:solidFill>
              </a:rPr>
              <a:t>, </a:t>
            </a:r>
            <a:r>
              <a:rPr lang="en-US" altLang="zh-CN" sz="2400" dirty="0" err="1" smtClean="0">
                <a:solidFill>
                  <a:schemeClr val="tx1"/>
                </a:solidFill>
              </a:rPr>
              <a:t>rt</a:t>
            </a:r>
            <a:r>
              <a:rPr lang="en-US" altLang="zh-CN" sz="2400" dirty="0" smtClean="0">
                <a:solidFill>
                  <a:schemeClr val="tx1"/>
                </a:solidFill>
              </a:rPr>
              <a:t> </a:t>
            </a:r>
            <a:endParaRPr lang="zh-CN" altLang="en-US" sz="2400" b="1" dirty="0">
              <a:solidFill>
                <a:schemeClr val="tx1"/>
              </a:solidFill>
            </a:endParaRPr>
          </a:p>
        </p:txBody>
      </p:sp>
      <p:sp>
        <p:nvSpPr>
          <p:cNvPr id="5" name="矩形 4"/>
          <p:cNvSpPr/>
          <p:nvPr/>
        </p:nvSpPr>
        <p:spPr>
          <a:xfrm>
            <a:off x="683502" y="3124296"/>
            <a:ext cx="6871728" cy="1200329"/>
          </a:xfrm>
          <a:prstGeom prst="rect">
            <a:avLst/>
          </a:prstGeom>
        </p:spPr>
        <p:txBody>
          <a:bodyPr wrap="square">
            <a:spAutoFit/>
          </a:bodyPr>
          <a:lstStyle/>
          <a:p>
            <a:r>
              <a:rPr lang="en-US" altLang="zh-CN" sz="2400" b="1" dirty="0" err="1" smtClean="0">
                <a:solidFill>
                  <a:schemeClr val="tx1"/>
                </a:solidFill>
              </a:rPr>
              <a:t>sll</a:t>
            </a:r>
            <a:r>
              <a:rPr lang="en-US" altLang="zh-CN" sz="2400" b="1" dirty="0" smtClean="0">
                <a:solidFill>
                  <a:schemeClr val="tx1"/>
                </a:solidFill>
              </a:rPr>
              <a:t>   $</a:t>
            </a:r>
            <a:r>
              <a:rPr lang="en-US" altLang="zh-CN" sz="2400" b="1" dirty="0">
                <a:solidFill>
                  <a:schemeClr val="tx1"/>
                </a:solidFill>
              </a:rPr>
              <a:t>s1 ,$s2</a:t>
            </a:r>
            <a:r>
              <a:rPr lang="en-US" altLang="zh-CN" sz="2400" b="1" dirty="0" smtClean="0">
                <a:solidFill>
                  <a:schemeClr val="tx1"/>
                </a:solidFill>
              </a:rPr>
              <a:t>, </a:t>
            </a:r>
            <a:r>
              <a:rPr lang="en-US" altLang="zh-CN" sz="2400" b="1" dirty="0">
                <a:solidFill>
                  <a:schemeClr val="tx1"/>
                </a:solidFill>
              </a:rPr>
              <a:t>2</a:t>
            </a:r>
            <a:r>
              <a:rPr lang="en-US" altLang="zh-CN" sz="2400" b="1" dirty="0" smtClean="0">
                <a:solidFill>
                  <a:schemeClr val="tx1"/>
                </a:solidFill>
              </a:rPr>
              <a:t>          #$</a:t>
            </a:r>
            <a:r>
              <a:rPr lang="en-US" altLang="zh-CN" sz="2400" b="1" dirty="0">
                <a:solidFill>
                  <a:schemeClr val="tx1"/>
                </a:solidFill>
              </a:rPr>
              <a:t>s1 </a:t>
            </a:r>
            <a:r>
              <a:rPr lang="zh-CN" altLang="en-US" sz="2400" b="1" dirty="0" smtClean="0">
                <a:solidFill>
                  <a:schemeClr val="tx1"/>
                </a:solidFill>
              </a:rPr>
              <a:t>←</a:t>
            </a:r>
            <a:r>
              <a:rPr lang="en-US" altLang="zh-CN" sz="2400" b="1" dirty="0" smtClean="0">
                <a:solidFill>
                  <a:schemeClr val="tx1"/>
                </a:solidFill>
              </a:rPr>
              <a:t> </a:t>
            </a:r>
            <a:r>
              <a:rPr lang="en-US" altLang="zh-CN" sz="2400" b="1" dirty="0">
                <a:solidFill>
                  <a:schemeClr val="tx1"/>
                </a:solidFill>
              </a:rPr>
              <a:t>$s2 </a:t>
            </a:r>
            <a:r>
              <a:rPr lang="en-US" altLang="zh-CN" sz="2400" b="1" dirty="0" smtClean="0">
                <a:solidFill>
                  <a:schemeClr val="tx1"/>
                </a:solidFill>
              </a:rPr>
              <a:t>left shift 2</a:t>
            </a:r>
          </a:p>
          <a:p>
            <a:r>
              <a:rPr lang="en-US" altLang="zh-CN" sz="2400" dirty="0" err="1" smtClean="0">
                <a:solidFill>
                  <a:schemeClr val="tx1"/>
                </a:solidFill>
              </a:rPr>
              <a:t>srl</a:t>
            </a:r>
            <a:r>
              <a:rPr lang="en-US" altLang="zh-CN" sz="2400" dirty="0" smtClean="0">
                <a:solidFill>
                  <a:schemeClr val="tx1"/>
                </a:solidFill>
              </a:rPr>
              <a:t>  $s1 ,$s2, 2</a:t>
            </a:r>
          </a:p>
          <a:p>
            <a:r>
              <a:rPr lang="en-US" altLang="zh-CN" sz="2400" dirty="0" err="1" smtClean="0">
                <a:solidFill>
                  <a:schemeClr val="tx1"/>
                </a:solidFill>
              </a:rPr>
              <a:t>sra</a:t>
            </a:r>
            <a:r>
              <a:rPr lang="en-US" altLang="zh-CN" sz="2400" dirty="0" smtClean="0">
                <a:solidFill>
                  <a:schemeClr val="tx1"/>
                </a:solidFill>
              </a:rPr>
              <a:t>  $s1 ,$s2, 2 </a:t>
            </a:r>
            <a:endParaRPr lang="zh-CN" altLang="en-US" sz="2400" b="1" dirty="0">
              <a:solidFill>
                <a:schemeClr val="tx1"/>
              </a:solidFill>
            </a:endParaRPr>
          </a:p>
        </p:txBody>
      </p:sp>
      <p:sp>
        <p:nvSpPr>
          <p:cNvPr id="6" name="矩形 5"/>
          <p:cNvSpPr/>
          <p:nvPr/>
        </p:nvSpPr>
        <p:spPr>
          <a:xfrm>
            <a:off x="698214" y="4940510"/>
            <a:ext cx="8742966" cy="461665"/>
          </a:xfrm>
          <a:prstGeom prst="rect">
            <a:avLst/>
          </a:prstGeom>
        </p:spPr>
        <p:txBody>
          <a:bodyPr wrap="square">
            <a:spAutoFit/>
          </a:bodyPr>
          <a:lstStyle/>
          <a:p>
            <a:r>
              <a:rPr lang="en-US" altLang="zh-CN" sz="2400" b="1" dirty="0" err="1" smtClean="0">
                <a:solidFill>
                  <a:schemeClr val="tx1"/>
                </a:solidFill>
              </a:rPr>
              <a:t>jr</a:t>
            </a:r>
            <a:r>
              <a:rPr lang="en-US" altLang="zh-CN" sz="2400" b="1" dirty="0" smtClean="0">
                <a:solidFill>
                  <a:schemeClr val="tx1"/>
                </a:solidFill>
              </a:rPr>
              <a:t>  $s2      # PC</a:t>
            </a:r>
            <a:r>
              <a:rPr lang="zh-CN" altLang="en-US" sz="2400" b="1" dirty="0" smtClean="0">
                <a:solidFill>
                  <a:schemeClr val="tx1"/>
                </a:solidFill>
              </a:rPr>
              <a:t>←</a:t>
            </a:r>
            <a:r>
              <a:rPr lang="en-US" altLang="zh-CN" sz="2400" b="1" dirty="0" smtClean="0">
                <a:solidFill>
                  <a:schemeClr val="tx1"/>
                </a:solidFill>
              </a:rPr>
              <a:t>$s2, </a:t>
            </a:r>
            <a:r>
              <a:rPr lang="zh-CN" altLang="en-US" sz="2400" b="1" dirty="0" smtClean="0">
                <a:solidFill>
                  <a:schemeClr val="tx1"/>
                </a:solidFill>
              </a:rPr>
              <a:t> 寄存器</a:t>
            </a:r>
            <a:r>
              <a:rPr lang="en-US" altLang="zh-CN" sz="2400" b="1" dirty="0" smtClean="0">
                <a:solidFill>
                  <a:schemeClr val="tx1"/>
                </a:solidFill>
              </a:rPr>
              <a:t>$s2</a:t>
            </a:r>
            <a:r>
              <a:rPr lang="zh-CN" altLang="en-US" sz="2400" b="1" dirty="0" smtClean="0">
                <a:solidFill>
                  <a:schemeClr val="tx1"/>
                </a:solidFill>
              </a:rPr>
              <a:t>提供转移目的地。</a:t>
            </a:r>
            <a:r>
              <a:rPr lang="en-US" altLang="zh-CN" sz="2400" b="1" dirty="0" smtClean="0">
                <a:solidFill>
                  <a:schemeClr val="tx1"/>
                </a:solidFill>
              </a:rPr>
              <a:t> </a:t>
            </a:r>
            <a:endParaRPr lang="zh-CN" altLang="en-US" sz="2400" b="1" dirty="0">
              <a:solidFill>
                <a:schemeClr val="tx1"/>
              </a:solidFill>
            </a:endParaRPr>
          </a:p>
        </p:txBody>
      </p:sp>
      <p:sp>
        <p:nvSpPr>
          <p:cNvPr id="7" name="矩形 6"/>
          <p:cNvSpPr/>
          <p:nvPr/>
        </p:nvSpPr>
        <p:spPr>
          <a:xfrm>
            <a:off x="691419" y="5576006"/>
            <a:ext cx="8635461" cy="461665"/>
          </a:xfrm>
          <a:prstGeom prst="rect">
            <a:avLst/>
          </a:prstGeom>
        </p:spPr>
        <p:txBody>
          <a:bodyPr wrap="square">
            <a:spAutoFit/>
          </a:bodyPr>
          <a:lstStyle/>
          <a:p>
            <a:r>
              <a:rPr lang="en-US" altLang="zh-CN" sz="2400" b="1" dirty="0" err="1" smtClean="0">
                <a:solidFill>
                  <a:schemeClr val="tx1"/>
                </a:solidFill>
              </a:rPr>
              <a:t>jr</a:t>
            </a:r>
            <a:r>
              <a:rPr lang="en-US" altLang="zh-CN" sz="2400" b="1" dirty="0" smtClean="0">
                <a:solidFill>
                  <a:schemeClr val="tx1"/>
                </a:solidFill>
              </a:rPr>
              <a:t>  $</a:t>
            </a:r>
            <a:r>
              <a:rPr lang="en-US" altLang="zh-CN" sz="2400" b="1" dirty="0" err="1" smtClean="0">
                <a:solidFill>
                  <a:schemeClr val="tx1"/>
                </a:solidFill>
              </a:rPr>
              <a:t>ra</a:t>
            </a:r>
            <a:r>
              <a:rPr lang="en-US" altLang="zh-CN" sz="2400" b="1" dirty="0" smtClean="0">
                <a:solidFill>
                  <a:schemeClr val="tx1"/>
                </a:solidFill>
              </a:rPr>
              <a:t>      # PC</a:t>
            </a:r>
            <a:r>
              <a:rPr lang="zh-CN" altLang="en-US" sz="2400" b="1" dirty="0" smtClean="0">
                <a:solidFill>
                  <a:schemeClr val="tx1"/>
                </a:solidFill>
              </a:rPr>
              <a:t>←</a:t>
            </a:r>
            <a:r>
              <a:rPr lang="en-US" altLang="zh-CN" sz="2400" b="1" dirty="0" smtClean="0">
                <a:solidFill>
                  <a:schemeClr val="tx1"/>
                </a:solidFill>
              </a:rPr>
              <a:t>$</a:t>
            </a:r>
            <a:r>
              <a:rPr lang="en-US" altLang="zh-CN" sz="2400" b="1" dirty="0" err="1" smtClean="0">
                <a:solidFill>
                  <a:schemeClr val="tx1"/>
                </a:solidFill>
              </a:rPr>
              <a:t>ra</a:t>
            </a:r>
            <a:r>
              <a:rPr lang="en-US" altLang="zh-CN" sz="2400" b="1" dirty="0" smtClean="0">
                <a:solidFill>
                  <a:schemeClr val="tx1"/>
                </a:solidFill>
              </a:rPr>
              <a:t>,</a:t>
            </a:r>
            <a:r>
              <a:rPr lang="zh-CN" altLang="en-US" sz="2400" b="1" dirty="0" smtClean="0">
                <a:solidFill>
                  <a:schemeClr val="tx1"/>
                </a:solidFill>
              </a:rPr>
              <a:t>一般用于过程调用的返回。 </a:t>
            </a:r>
            <a:r>
              <a:rPr lang="en-US" altLang="zh-CN" sz="2400" b="1" dirty="0" smtClean="0">
                <a:solidFill>
                  <a:schemeClr val="tx1"/>
                </a:solidFill>
              </a:rPr>
              <a:t> </a:t>
            </a:r>
            <a:endParaRPr lang="zh-CN" altLang="en-US" sz="2400" b="1" dirty="0">
              <a:solidFill>
                <a:schemeClr val="tx1"/>
              </a:solidFill>
            </a:endParaRPr>
          </a:p>
        </p:txBody>
      </p:sp>
      <p:sp>
        <p:nvSpPr>
          <p:cNvPr id="3" name="灯片编号占位符 2"/>
          <p:cNvSpPr>
            <a:spLocks noGrp="1"/>
          </p:cNvSpPr>
          <p:nvPr>
            <p:ph type="sldNum" sz="quarter" idx="4"/>
          </p:nvPr>
        </p:nvSpPr>
        <p:spPr/>
        <p:txBody>
          <a:bodyPr/>
          <a:lstStyle/>
          <a:p>
            <a:fld id="{395DEAD1-49DF-46A7-BC72-EE85A9CC6BAA}" type="slidenum">
              <a:rPr lang="zh-CN" altLang="en-US" smtClean="0"/>
              <a:pPr/>
              <a:t>42</a:t>
            </a:fld>
            <a:endParaRPr lang="zh-CN" altLang="en-US"/>
          </a:p>
        </p:txBody>
      </p:sp>
    </p:spTree>
    <p:extLst>
      <p:ext uri="{BB962C8B-B14F-4D97-AF65-F5344CB8AC3E}">
        <p14:creationId xmlns:p14="http://schemas.microsoft.com/office/powerpoint/2010/main" val="1423337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1200" y="114300"/>
            <a:ext cx="7867650" cy="372603"/>
          </a:xfrm>
        </p:spPr>
        <p:txBody>
          <a:bodyPr/>
          <a:lstStyle/>
          <a:p>
            <a:r>
              <a:rPr lang="en-US" altLang="zh-CN" dirty="0">
                <a:solidFill>
                  <a:srgbClr val="C00000"/>
                </a:solidFill>
              </a:rPr>
              <a:t>I</a:t>
            </a:r>
            <a:r>
              <a:rPr lang="zh-CN" altLang="en-US" dirty="0">
                <a:solidFill>
                  <a:srgbClr val="C00000"/>
                </a:solidFill>
              </a:rPr>
              <a:t>型</a:t>
            </a:r>
            <a:r>
              <a:rPr lang="zh-CN" altLang="en-US" dirty="0" smtClean="0">
                <a:solidFill>
                  <a:srgbClr val="C00000"/>
                </a:solidFill>
              </a:rPr>
              <a:t>指令</a:t>
            </a:r>
            <a:endParaRPr lang="zh-CN" altLang="en-US" dirty="0">
              <a:solidFill>
                <a:srgbClr val="C00000"/>
              </a:solidFill>
            </a:endParaRPr>
          </a:p>
        </p:txBody>
      </p:sp>
      <p:sp>
        <p:nvSpPr>
          <p:cNvPr id="4" name="Text Box 3"/>
          <p:cNvSpPr txBox="1">
            <a:spLocks noChangeArrowheads="1"/>
          </p:cNvSpPr>
          <p:nvPr/>
        </p:nvSpPr>
        <p:spPr bwMode="auto">
          <a:xfrm>
            <a:off x="776620" y="2287256"/>
            <a:ext cx="8357594" cy="838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0">
                <a:ea typeface="华文中宋" panose="02010600040101010101" pitchFamily="2" charset="-122"/>
              </a:defRPr>
            </a:lvl1pPr>
            <a:lvl2pPr marL="742950" indent="-285750">
              <a:defRPr sz="2600" b="1">
                <a:latin typeface="Tahoma" pitchFamily="34" charset="0"/>
                <a:ea typeface="宋体" pitchFamily="2" charset="-122"/>
              </a:defRPr>
            </a:lvl2pPr>
            <a:lvl3pPr marL="1143000" indent="-228600">
              <a:defRPr sz="2600" b="1">
                <a:latin typeface="Tahoma" pitchFamily="34" charset="0"/>
                <a:ea typeface="宋体" pitchFamily="2" charset="-122"/>
              </a:defRPr>
            </a:lvl3pPr>
            <a:lvl4pPr marL="1600200" indent="-228600">
              <a:defRPr sz="2600" b="1">
                <a:latin typeface="Tahoma" pitchFamily="34" charset="0"/>
                <a:ea typeface="宋体" pitchFamily="2" charset="-122"/>
              </a:defRPr>
            </a:lvl4pPr>
            <a:lvl5pPr marL="2057400" indent="-228600">
              <a:defRPr sz="2600" b="1">
                <a:latin typeface="Tahoma" pitchFamily="34" charset="0"/>
                <a:ea typeface="宋体" pitchFamily="2" charset="-122"/>
              </a:defRPr>
            </a:lvl5pPr>
            <a:lvl6pPr marL="2514600" indent="-228600" algn="ctr" eaLnBrk="0" fontAlgn="base" hangingPunct="0">
              <a:spcBef>
                <a:spcPct val="0"/>
              </a:spcBef>
              <a:spcAft>
                <a:spcPct val="0"/>
              </a:spcAft>
              <a:defRPr sz="2600" b="1">
                <a:latin typeface="Tahoma" pitchFamily="34" charset="0"/>
                <a:ea typeface="宋体" pitchFamily="2" charset="-122"/>
              </a:defRPr>
            </a:lvl6pPr>
            <a:lvl7pPr marL="2971800" indent="-228600" algn="ctr" eaLnBrk="0" fontAlgn="base" hangingPunct="0">
              <a:spcBef>
                <a:spcPct val="0"/>
              </a:spcBef>
              <a:spcAft>
                <a:spcPct val="0"/>
              </a:spcAft>
              <a:defRPr sz="2600" b="1">
                <a:latin typeface="Tahoma" pitchFamily="34" charset="0"/>
                <a:ea typeface="宋体" pitchFamily="2" charset="-122"/>
              </a:defRPr>
            </a:lvl7pPr>
            <a:lvl8pPr marL="3429000" indent="-228600" algn="ctr" eaLnBrk="0" fontAlgn="base" hangingPunct="0">
              <a:spcBef>
                <a:spcPct val="0"/>
              </a:spcBef>
              <a:spcAft>
                <a:spcPct val="0"/>
              </a:spcAft>
              <a:defRPr sz="2600" b="1">
                <a:latin typeface="Tahoma" pitchFamily="34" charset="0"/>
                <a:ea typeface="宋体" pitchFamily="2" charset="-122"/>
              </a:defRPr>
            </a:lvl8pPr>
            <a:lvl9pPr marL="3886200" indent="-228600" algn="ctr" eaLnBrk="0" fontAlgn="base" hangingPunct="0">
              <a:spcBef>
                <a:spcPct val="0"/>
              </a:spcBef>
              <a:spcAft>
                <a:spcPct val="0"/>
              </a:spcAft>
              <a:defRPr sz="2600" b="1">
                <a:latin typeface="Tahoma" pitchFamily="34" charset="0"/>
                <a:ea typeface="宋体" pitchFamily="2" charset="-122"/>
              </a:defRPr>
            </a:lvl9pPr>
          </a:lstStyle>
          <a:p>
            <a:pPr marL="457200" indent="-457200" algn="l">
              <a:buFont typeface="Wingdings" panose="05000000000000000000" pitchFamily="2" charset="2"/>
              <a:buChar char="Ø"/>
            </a:pPr>
            <a:r>
              <a:rPr lang="zh-CN" altLang="en-US" sz="2400" b="1" dirty="0" smtClean="0"/>
              <a:t>指令中包含</a:t>
            </a:r>
            <a:r>
              <a:rPr lang="en-US" altLang="zh-CN" sz="2400" b="1" dirty="0" smtClean="0"/>
              <a:t>1</a:t>
            </a:r>
            <a:r>
              <a:rPr lang="zh-CN" altLang="en-US" sz="2400" b="1" dirty="0" smtClean="0"/>
              <a:t>个立即数，它可能是</a:t>
            </a:r>
            <a:r>
              <a:rPr lang="en-US" altLang="zh-CN" sz="2400" b="1" dirty="0" smtClean="0"/>
              <a:t>1</a:t>
            </a:r>
            <a:r>
              <a:rPr lang="zh-CN" altLang="en-US" sz="2400" b="1" dirty="0" smtClean="0"/>
              <a:t>个操作数，或存储器的偏移地址；</a:t>
            </a:r>
            <a:endParaRPr lang="zh-CN" altLang="en-US" sz="2400" b="1" dirty="0"/>
          </a:p>
        </p:txBody>
      </p:sp>
      <p:sp>
        <p:nvSpPr>
          <p:cNvPr id="5" name="Text Box 3"/>
          <p:cNvSpPr txBox="1">
            <a:spLocks noChangeArrowheads="1"/>
          </p:cNvSpPr>
          <p:nvPr/>
        </p:nvSpPr>
        <p:spPr bwMode="auto">
          <a:xfrm>
            <a:off x="786406" y="3070705"/>
            <a:ext cx="7848872"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0">
                <a:ea typeface="华文中宋" panose="02010600040101010101" pitchFamily="2" charset="-122"/>
              </a:defRPr>
            </a:lvl1pPr>
            <a:lvl2pPr marL="742950" indent="-285750">
              <a:defRPr sz="2600" b="1">
                <a:latin typeface="Tahoma" pitchFamily="34" charset="0"/>
                <a:ea typeface="宋体" pitchFamily="2" charset="-122"/>
              </a:defRPr>
            </a:lvl2pPr>
            <a:lvl3pPr marL="1143000" indent="-228600">
              <a:defRPr sz="2600" b="1">
                <a:latin typeface="Tahoma" pitchFamily="34" charset="0"/>
                <a:ea typeface="宋体" pitchFamily="2" charset="-122"/>
              </a:defRPr>
            </a:lvl3pPr>
            <a:lvl4pPr marL="1600200" indent="-228600">
              <a:defRPr sz="2600" b="1">
                <a:latin typeface="Tahoma" pitchFamily="34" charset="0"/>
                <a:ea typeface="宋体" pitchFamily="2" charset="-122"/>
              </a:defRPr>
            </a:lvl4pPr>
            <a:lvl5pPr marL="2057400" indent="-228600">
              <a:defRPr sz="2600" b="1">
                <a:latin typeface="Tahoma" pitchFamily="34" charset="0"/>
                <a:ea typeface="宋体" pitchFamily="2" charset="-122"/>
              </a:defRPr>
            </a:lvl5pPr>
            <a:lvl6pPr marL="2514600" indent="-228600" algn="ctr" eaLnBrk="0" fontAlgn="base" hangingPunct="0">
              <a:spcBef>
                <a:spcPct val="0"/>
              </a:spcBef>
              <a:spcAft>
                <a:spcPct val="0"/>
              </a:spcAft>
              <a:defRPr sz="2600" b="1">
                <a:latin typeface="Tahoma" pitchFamily="34" charset="0"/>
                <a:ea typeface="宋体" pitchFamily="2" charset="-122"/>
              </a:defRPr>
            </a:lvl6pPr>
            <a:lvl7pPr marL="2971800" indent="-228600" algn="ctr" eaLnBrk="0" fontAlgn="base" hangingPunct="0">
              <a:spcBef>
                <a:spcPct val="0"/>
              </a:spcBef>
              <a:spcAft>
                <a:spcPct val="0"/>
              </a:spcAft>
              <a:defRPr sz="2600" b="1">
                <a:latin typeface="Tahoma" pitchFamily="34" charset="0"/>
                <a:ea typeface="宋体" pitchFamily="2" charset="-122"/>
              </a:defRPr>
            </a:lvl7pPr>
            <a:lvl8pPr marL="3429000" indent="-228600" algn="ctr" eaLnBrk="0" fontAlgn="base" hangingPunct="0">
              <a:spcBef>
                <a:spcPct val="0"/>
              </a:spcBef>
              <a:spcAft>
                <a:spcPct val="0"/>
              </a:spcAft>
              <a:defRPr sz="2600" b="1">
                <a:latin typeface="Tahoma" pitchFamily="34" charset="0"/>
                <a:ea typeface="宋体" pitchFamily="2" charset="-122"/>
              </a:defRPr>
            </a:lvl8pPr>
            <a:lvl9pPr marL="3886200" indent="-228600" algn="ctr" eaLnBrk="0" fontAlgn="base" hangingPunct="0">
              <a:spcBef>
                <a:spcPct val="0"/>
              </a:spcBef>
              <a:spcAft>
                <a:spcPct val="0"/>
              </a:spcAft>
              <a:defRPr sz="2600" b="1">
                <a:latin typeface="Tahoma" pitchFamily="34" charset="0"/>
                <a:ea typeface="宋体" pitchFamily="2" charset="-122"/>
              </a:defRPr>
            </a:lvl9pPr>
          </a:lstStyle>
          <a:p>
            <a:pPr marL="457200" indent="-457200" algn="l">
              <a:buFont typeface="Wingdings" panose="05000000000000000000" pitchFamily="2" charset="2"/>
              <a:buChar char="Ø"/>
            </a:pPr>
            <a:r>
              <a:rPr lang="en-US" altLang="zh-CN" sz="2400" b="1" dirty="0" smtClean="0"/>
              <a:t>op</a:t>
            </a:r>
            <a:r>
              <a:rPr lang="zh-CN" altLang="en-US" sz="2400" b="1" dirty="0" smtClean="0"/>
              <a:t>：确定指令的功能；</a:t>
            </a:r>
            <a:endParaRPr lang="zh-CN" altLang="en-US" sz="2400" b="1" dirty="0"/>
          </a:p>
        </p:txBody>
      </p:sp>
      <p:sp>
        <p:nvSpPr>
          <p:cNvPr id="6" name="Text Box 3"/>
          <p:cNvSpPr txBox="1">
            <a:spLocks noChangeArrowheads="1"/>
          </p:cNvSpPr>
          <p:nvPr/>
        </p:nvSpPr>
        <p:spPr bwMode="auto">
          <a:xfrm>
            <a:off x="733765" y="3601617"/>
            <a:ext cx="8312553" cy="838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0">
                <a:ea typeface="华文中宋" panose="02010600040101010101" pitchFamily="2" charset="-122"/>
              </a:defRPr>
            </a:lvl1pPr>
            <a:lvl2pPr marL="742950" indent="-285750">
              <a:defRPr sz="2600" b="1">
                <a:latin typeface="Tahoma" pitchFamily="34" charset="0"/>
                <a:ea typeface="宋体" pitchFamily="2" charset="-122"/>
              </a:defRPr>
            </a:lvl2pPr>
            <a:lvl3pPr marL="1143000" indent="-228600">
              <a:defRPr sz="2600" b="1">
                <a:latin typeface="Tahoma" pitchFamily="34" charset="0"/>
                <a:ea typeface="宋体" pitchFamily="2" charset="-122"/>
              </a:defRPr>
            </a:lvl3pPr>
            <a:lvl4pPr marL="1600200" indent="-228600">
              <a:defRPr sz="2600" b="1">
                <a:latin typeface="Tahoma" pitchFamily="34" charset="0"/>
                <a:ea typeface="宋体" pitchFamily="2" charset="-122"/>
              </a:defRPr>
            </a:lvl4pPr>
            <a:lvl5pPr marL="2057400" indent="-228600">
              <a:defRPr sz="2600" b="1">
                <a:latin typeface="Tahoma" pitchFamily="34" charset="0"/>
                <a:ea typeface="宋体" pitchFamily="2" charset="-122"/>
              </a:defRPr>
            </a:lvl5pPr>
            <a:lvl6pPr marL="2514600" indent="-228600" algn="ctr" eaLnBrk="0" fontAlgn="base" hangingPunct="0">
              <a:spcBef>
                <a:spcPct val="0"/>
              </a:spcBef>
              <a:spcAft>
                <a:spcPct val="0"/>
              </a:spcAft>
              <a:defRPr sz="2600" b="1">
                <a:latin typeface="Tahoma" pitchFamily="34" charset="0"/>
                <a:ea typeface="宋体" pitchFamily="2" charset="-122"/>
              </a:defRPr>
            </a:lvl6pPr>
            <a:lvl7pPr marL="2971800" indent="-228600" algn="ctr" eaLnBrk="0" fontAlgn="base" hangingPunct="0">
              <a:spcBef>
                <a:spcPct val="0"/>
              </a:spcBef>
              <a:spcAft>
                <a:spcPct val="0"/>
              </a:spcAft>
              <a:defRPr sz="2600" b="1">
                <a:latin typeface="Tahoma" pitchFamily="34" charset="0"/>
                <a:ea typeface="宋体" pitchFamily="2" charset="-122"/>
              </a:defRPr>
            </a:lvl7pPr>
            <a:lvl8pPr marL="3429000" indent="-228600" algn="ctr" eaLnBrk="0" fontAlgn="base" hangingPunct="0">
              <a:spcBef>
                <a:spcPct val="0"/>
              </a:spcBef>
              <a:spcAft>
                <a:spcPct val="0"/>
              </a:spcAft>
              <a:defRPr sz="2600" b="1">
                <a:latin typeface="Tahoma" pitchFamily="34" charset="0"/>
                <a:ea typeface="宋体" pitchFamily="2" charset="-122"/>
              </a:defRPr>
            </a:lvl8pPr>
            <a:lvl9pPr marL="3886200" indent="-228600" algn="ctr" eaLnBrk="0" fontAlgn="base" hangingPunct="0">
              <a:spcBef>
                <a:spcPct val="0"/>
              </a:spcBef>
              <a:spcAft>
                <a:spcPct val="0"/>
              </a:spcAft>
              <a:defRPr sz="2600" b="1">
                <a:latin typeface="Tahoma" pitchFamily="34" charset="0"/>
                <a:ea typeface="宋体" pitchFamily="2" charset="-122"/>
              </a:defRPr>
            </a:lvl9pPr>
          </a:lstStyle>
          <a:p>
            <a:pPr marL="457200" indent="-457200" algn="l">
              <a:buFont typeface="Wingdings" panose="05000000000000000000" pitchFamily="2" charset="2"/>
              <a:buChar char="Ø"/>
            </a:pPr>
            <a:r>
              <a:rPr lang="en-US" altLang="zh-CN" sz="2400" b="1" dirty="0" err="1" smtClean="0"/>
              <a:t>rs</a:t>
            </a:r>
            <a:r>
              <a:rPr lang="zh-CN" altLang="en-US" sz="2400" b="1" dirty="0" smtClean="0"/>
              <a:t>：</a:t>
            </a:r>
            <a:r>
              <a:rPr lang="zh-CN" altLang="en-US" sz="2400" b="1" dirty="0"/>
              <a:t>一</a:t>
            </a:r>
            <a:r>
              <a:rPr lang="zh-CN" altLang="en-US" sz="2400" b="1" dirty="0" smtClean="0"/>
              <a:t>个源操作数，是寄存器操作数；或者在存取指令中用于偏移寻址方式中的基地址寄存器。</a:t>
            </a:r>
            <a:endParaRPr lang="zh-CN" altLang="en-US" sz="2400" b="1" dirty="0"/>
          </a:p>
        </p:txBody>
      </p:sp>
      <p:sp>
        <p:nvSpPr>
          <p:cNvPr id="7" name="Text Box 3"/>
          <p:cNvSpPr txBox="1">
            <a:spLocks noChangeArrowheads="1"/>
          </p:cNvSpPr>
          <p:nvPr/>
        </p:nvSpPr>
        <p:spPr bwMode="auto">
          <a:xfrm>
            <a:off x="733765" y="4380371"/>
            <a:ext cx="7848872"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0">
                <a:ea typeface="华文中宋" panose="02010600040101010101" pitchFamily="2" charset="-122"/>
              </a:defRPr>
            </a:lvl1pPr>
            <a:lvl2pPr marL="742950" indent="-285750">
              <a:defRPr sz="2600" b="1">
                <a:latin typeface="Tahoma" pitchFamily="34" charset="0"/>
                <a:ea typeface="宋体" pitchFamily="2" charset="-122"/>
              </a:defRPr>
            </a:lvl2pPr>
            <a:lvl3pPr marL="1143000" indent="-228600">
              <a:defRPr sz="2600" b="1">
                <a:latin typeface="Tahoma" pitchFamily="34" charset="0"/>
                <a:ea typeface="宋体" pitchFamily="2" charset="-122"/>
              </a:defRPr>
            </a:lvl3pPr>
            <a:lvl4pPr marL="1600200" indent="-228600">
              <a:defRPr sz="2600" b="1">
                <a:latin typeface="Tahoma" pitchFamily="34" charset="0"/>
                <a:ea typeface="宋体" pitchFamily="2" charset="-122"/>
              </a:defRPr>
            </a:lvl4pPr>
            <a:lvl5pPr marL="2057400" indent="-228600">
              <a:defRPr sz="2600" b="1">
                <a:latin typeface="Tahoma" pitchFamily="34" charset="0"/>
                <a:ea typeface="宋体" pitchFamily="2" charset="-122"/>
              </a:defRPr>
            </a:lvl5pPr>
            <a:lvl6pPr marL="2514600" indent="-228600" algn="ctr" eaLnBrk="0" fontAlgn="base" hangingPunct="0">
              <a:spcBef>
                <a:spcPct val="0"/>
              </a:spcBef>
              <a:spcAft>
                <a:spcPct val="0"/>
              </a:spcAft>
              <a:defRPr sz="2600" b="1">
                <a:latin typeface="Tahoma" pitchFamily="34" charset="0"/>
                <a:ea typeface="宋体" pitchFamily="2" charset="-122"/>
              </a:defRPr>
            </a:lvl6pPr>
            <a:lvl7pPr marL="2971800" indent="-228600" algn="ctr" eaLnBrk="0" fontAlgn="base" hangingPunct="0">
              <a:spcBef>
                <a:spcPct val="0"/>
              </a:spcBef>
              <a:spcAft>
                <a:spcPct val="0"/>
              </a:spcAft>
              <a:defRPr sz="2600" b="1">
                <a:latin typeface="Tahoma" pitchFamily="34" charset="0"/>
                <a:ea typeface="宋体" pitchFamily="2" charset="-122"/>
              </a:defRPr>
            </a:lvl7pPr>
            <a:lvl8pPr marL="3429000" indent="-228600" algn="ctr" eaLnBrk="0" fontAlgn="base" hangingPunct="0">
              <a:spcBef>
                <a:spcPct val="0"/>
              </a:spcBef>
              <a:spcAft>
                <a:spcPct val="0"/>
              </a:spcAft>
              <a:defRPr sz="2600" b="1">
                <a:latin typeface="Tahoma" pitchFamily="34" charset="0"/>
                <a:ea typeface="宋体" pitchFamily="2" charset="-122"/>
              </a:defRPr>
            </a:lvl8pPr>
            <a:lvl9pPr marL="3886200" indent="-228600" algn="ctr" eaLnBrk="0" fontAlgn="base" hangingPunct="0">
              <a:spcBef>
                <a:spcPct val="0"/>
              </a:spcBef>
              <a:spcAft>
                <a:spcPct val="0"/>
              </a:spcAft>
              <a:defRPr sz="2600" b="1">
                <a:latin typeface="Tahoma" pitchFamily="34" charset="0"/>
                <a:ea typeface="宋体" pitchFamily="2" charset="-122"/>
              </a:defRPr>
            </a:lvl9pPr>
          </a:lstStyle>
          <a:p>
            <a:pPr marL="457200" indent="-457200" algn="l">
              <a:buFont typeface="Wingdings" panose="05000000000000000000" pitchFamily="2" charset="2"/>
              <a:buChar char="Ø"/>
            </a:pPr>
            <a:r>
              <a:rPr lang="en-US" altLang="zh-CN" sz="2400" b="1" dirty="0" err="1" smtClean="0"/>
              <a:t>rt</a:t>
            </a:r>
            <a:r>
              <a:rPr lang="zh-CN" altLang="en-US" sz="2400" b="1" dirty="0" smtClean="0"/>
              <a:t>：目的寄存器；</a:t>
            </a:r>
            <a:endParaRPr lang="zh-CN" altLang="en-US" sz="2400" b="1" dirty="0"/>
          </a:p>
        </p:txBody>
      </p:sp>
      <p:sp>
        <p:nvSpPr>
          <p:cNvPr id="8" name="Text Box 3"/>
          <p:cNvSpPr txBox="1">
            <a:spLocks noChangeArrowheads="1"/>
          </p:cNvSpPr>
          <p:nvPr/>
        </p:nvSpPr>
        <p:spPr bwMode="auto">
          <a:xfrm>
            <a:off x="733765" y="4911283"/>
            <a:ext cx="7848872" cy="1946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0">
                <a:ea typeface="华文中宋" panose="02010600040101010101" pitchFamily="2" charset="-122"/>
              </a:defRPr>
            </a:lvl1pPr>
            <a:lvl2pPr marL="742950" indent="-285750">
              <a:defRPr sz="2600" b="1">
                <a:latin typeface="Tahoma" pitchFamily="34" charset="0"/>
                <a:ea typeface="宋体" pitchFamily="2" charset="-122"/>
              </a:defRPr>
            </a:lvl2pPr>
            <a:lvl3pPr marL="1143000" indent="-228600">
              <a:defRPr sz="2600" b="1">
                <a:latin typeface="Tahoma" pitchFamily="34" charset="0"/>
                <a:ea typeface="宋体" pitchFamily="2" charset="-122"/>
              </a:defRPr>
            </a:lvl3pPr>
            <a:lvl4pPr marL="1600200" indent="-228600">
              <a:defRPr sz="2600" b="1">
                <a:latin typeface="Tahoma" pitchFamily="34" charset="0"/>
                <a:ea typeface="宋体" pitchFamily="2" charset="-122"/>
              </a:defRPr>
            </a:lvl4pPr>
            <a:lvl5pPr marL="2057400" indent="-228600">
              <a:defRPr sz="2600" b="1">
                <a:latin typeface="Tahoma" pitchFamily="34" charset="0"/>
                <a:ea typeface="宋体" pitchFamily="2" charset="-122"/>
              </a:defRPr>
            </a:lvl5pPr>
            <a:lvl6pPr marL="2514600" indent="-228600" algn="ctr" eaLnBrk="0" fontAlgn="base" hangingPunct="0">
              <a:spcBef>
                <a:spcPct val="0"/>
              </a:spcBef>
              <a:spcAft>
                <a:spcPct val="0"/>
              </a:spcAft>
              <a:defRPr sz="2600" b="1">
                <a:latin typeface="Tahoma" pitchFamily="34" charset="0"/>
                <a:ea typeface="宋体" pitchFamily="2" charset="-122"/>
              </a:defRPr>
            </a:lvl6pPr>
            <a:lvl7pPr marL="2971800" indent="-228600" algn="ctr" eaLnBrk="0" fontAlgn="base" hangingPunct="0">
              <a:spcBef>
                <a:spcPct val="0"/>
              </a:spcBef>
              <a:spcAft>
                <a:spcPct val="0"/>
              </a:spcAft>
              <a:defRPr sz="2600" b="1">
                <a:latin typeface="Tahoma" pitchFamily="34" charset="0"/>
                <a:ea typeface="宋体" pitchFamily="2" charset="-122"/>
              </a:defRPr>
            </a:lvl7pPr>
            <a:lvl8pPr marL="3429000" indent="-228600" algn="ctr" eaLnBrk="0" fontAlgn="base" hangingPunct="0">
              <a:spcBef>
                <a:spcPct val="0"/>
              </a:spcBef>
              <a:spcAft>
                <a:spcPct val="0"/>
              </a:spcAft>
              <a:defRPr sz="2600" b="1">
                <a:latin typeface="Tahoma" pitchFamily="34" charset="0"/>
                <a:ea typeface="宋体" pitchFamily="2" charset="-122"/>
              </a:defRPr>
            </a:lvl8pPr>
            <a:lvl9pPr marL="3886200" indent="-228600" algn="ctr" eaLnBrk="0" fontAlgn="base" hangingPunct="0">
              <a:spcBef>
                <a:spcPct val="0"/>
              </a:spcBef>
              <a:spcAft>
                <a:spcPct val="0"/>
              </a:spcAft>
              <a:defRPr sz="2600" b="1">
                <a:latin typeface="Tahoma" pitchFamily="34" charset="0"/>
                <a:ea typeface="宋体" pitchFamily="2" charset="-122"/>
              </a:defRPr>
            </a:lvl9pPr>
          </a:lstStyle>
          <a:p>
            <a:pPr marL="457200" indent="-457200" algn="l">
              <a:buFont typeface="Wingdings" panose="05000000000000000000" pitchFamily="2" charset="2"/>
              <a:buChar char="Ø"/>
            </a:pPr>
            <a:r>
              <a:rPr lang="en-US" altLang="zh-CN" sz="2400" b="1" dirty="0" smtClean="0"/>
              <a:t>Immediate</a:t>
            </a:r>
            <a:r>
              <a:rPr lang="zh-CN" altLang="en-US" sz="2400" b="1" dirty="0" smtClean="0"/>
              <a:t>：立即数，可以是第</a:t>
            </a:r>
            <a:r>
              <a:rPr lang="en-US" altLang="zh-CN" sz="2400" b="1" dirty="0"/>
              <a:t>2</a:t>
            </a:r>
            <a:r>
              <a:rPr lang="zh-CN" altLang="en-US" sz="2400" b="1" dirty="0"/>
              <a:t>个源操作数</a:t>
            </a:r>
            <a:r>
              <a:rPr lang="zh-CN" altLang="en-US" sz="2400" b="1" dirty="0" smtClean="0"/>
              <a:t>，或者是偏移寻址中的偏移量。即：根据指令的不同，可以表示立即寻址的操作数，也是可以与寄存器</a:t>
            </a:r>
            <a:r>
              <a:rPr lang="en-US" altLang="zh-CN" sz="2400" b="1" dirty="0" err="1" smtClean="0"/>
              <a:t>rs</a:t>
            </a:r>
            <a:r>
              <a:rPr lang="zh-CN" altLang="en-US" sz="2400" b="1" dirty="0" smtClean="0"/>
              <a:t>组成偏移寻址方式。</a:t>
            </a:r>
            <a:endParaRPr lang="en-US" altLang="zh-CN" sz="2400" b="1" dirty="0" smtClean="0"/>
          </a:p>
          <a:p>
            <a:pPr algn="l"/>
            <a:endParaRPr lang="zh-CN" altLang="en-US" sz="2400" b="1" dirty="0"/>
          </a:p>
        </p:txBody>
      </p:sp>
      <p:grpSp>
        <p:nvGrpSpPr>
          <p:cNvPr id="9" name="组合 8"/>
          <p:cNvGrpSpPr/>
          <p:nvPr/>
        </p:nvGrpSpPr>
        <p:grpSpPr>
          <a:xfrm>
            <a:off x="0" y="869576"/>
            <a:ext cx="9144000" cy="1380918"/>
            <a:chOff x="1543777" y="1974162"/>
            <a:chExt cx="5795389" cy="1067982"/>
          </a:xfrm>
        </p:grpSpPr>
        <p:sp>
          <p:nvSpPr>
            <p:cNvPr id="10" name="矩形 9"/>
            <p:cNvSpPr/>
            <p:nvPr/>
          </p:nvSpPr>
          <p:spPr>
            <a:xfrm>
              <a:off x="1578526" y="2307386"/>
              <a:ext cx="1224136" cy="36004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smtClean="0">
                  <a:solidFill>
                    <a:srgbClr val="FF0000"/>
                  </a:solidFill>
                </a:rPr>
                <a:t>op</a:t>
              </a:r>
              <a:endParaRPr lang="zh-CN" altLang="en-US" sz="2400" b="1" dirty="0">
                <a:solidFill>
                  <a:srgbClr val="FF0000"/>
                </a:solidFill>
              </a:endParaRPr>
            </a:p>
          </p:txBody>
        </p:sp>
        <p:sp>
          <p:nvSpPr>
            <p:cNvPr id="11" name="矩形 10"/>
            <p:cNvSpPr/>
            <p:nvPr/>
          </p:nvSpPr>
          <p:spPr>
            <a:xfrm>
              <a:off x="2802662" y="2307386"/>
              <a:ext cx="864096" cy="36004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err="1" smtClean="0">
                  <a:solidFill>
                    <a:srgbClr val="FF0000"/>
                  </a:solidFill>
                </a:rPr>
                <a:t>rs</a:t>
              </a:r>
              <a:endParaRPr lang="zh-CN" altLang="en-US" sz="2400" b="1" dirty="0">
                <a:solidFill>
                  <a:srgbClr val="FF0000"/>
                </a:solidFill>
              </a:endParaRPr>
            </a:p>
          </p:txBody>
        </p:sp>
        <p:sp>
          <p:nvSpPr>
            <p:cNvPr id="12" name="矩形 11"/>
            <p:cNvSpPr/>
            <p:nvPr/>
          </p:nvSpPr>
          <p:spPr>
            <a:xfrm>
              <a:off x="3666758" y="2307386"/>
              <a:ext cx="864096" cy="36004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err="1" smtClean="0">
                  <a:solidFill>
                    <a:srgbClr val="FF0000"/>
                  </a:solidFill>
                </a:rPr>
                <a:t>rt</a:t>
              </a:r>
              <a:endParaRPr lang="zh-CN" altLang="en-US" sz="2400" b="1" dirty="0">
                <a:solidFill>
                  <a:srgbClr val="FF0000"/>
                </a:solidFill>
              </a:endParaRPr>
            </a:p>
          </p:txBody>
        </p:sp>
        <p:sp>
          <p:nvSpPr>
            <p:cNvPr id="13" name="矩形 12"/>
            <p:cNvSpPr/>
            <p:nvPr/>
          </p:nvSpPr>
          <p:spPr>
            <a:xfrm>
              <a:off x="4530854" y="2307386"/>
              <a:ext cx="2808312" cy="36004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smtClean="0">
                  <a:solidFill>
                    <a:srgbClr val="FF0000"/>
                  </a:solidFill>
                </a:rPr>
                <a:t>immediate</a:t>
              </a:r>
              <a:endParaRPr lang="zh-CN" altLang="en-US" sz="2400" b="1" dirty="0">
                <a:solidFill>
                  <a:srgbClr val="FF0000"/>
                </a:solidFill>
              </a:endParaRPr>
            </a:p>
          </p:txBody>
        </p:sp>
        <p:grpSp>
          <p:nvGrpSpPr>
            <p:cNvPr id="14" name="组合 13"/>
            <p:cNvGrpSpPr/>
            <p:nvPr/>
          </p:nvGrpSpPr>
          <p:grpSpPr>
            <a:xfrm>
              <a:off x="1543777" y="2682104"/>
              <a:ext cx="5760640" cy="360040"/>
              <a:chOff x="1635795" y="3284984"/>
              <a:chExt cx="5760640" cy="360040"/>
            </a:xfrm>
          </p:grpSpPr>
          <p:sp>
            <p:nvSpPr>
              <p:cNvPr id="22" name="矩形 21"/>
              <p:cNvSpPr/>
              <p:nvPr/>
            </p:nvSpPr>
            <p:spPr>
              <a:xfrm>
                <a:off x="1635795" y="3284984"/>
                <a:ext cx="122413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solidFill>
                      <a:schemeClr val="tx1"/>
                    </a:solidFill>
                  </a:rPr>
                  <a:t>6</a:t>
                </a:r>
                <a:r>
                  <a:rPr lang="zh-CN" altLang="en-US" sz="2000" b="1" dirty="0" smtClean="0">
                    <a:solidFill>
                      <a:schemeClr val="tx1"/>
                    </a:solidFill>
                  </a:rPr>
                  <a:t>位</a:t>
                </a:r>
                <a:endParaRPr lang="zh-CN" altLang="en-US" sz="2000" b="1" dirty="0">
                  <a:solidFill>
                    <a:schemeClr val="tx1"/>
                  </a:solidFill>
                </a:endParaRPr>
              </a:p>
            </p:txBody>
          </p:sp>
          <p:sp>
            <p:nvSpPr>
              <p:cNvPr id="23" name="矩形 22"/>
              <p:cNvSpPr/>
              <p:nvPr/>
            </p:nvSpPr>
            <p:spPr>
              <a:xfrm>
                <a:off x="2859931" y="3284984"/>
                <a:ext cx="86409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solidFill>
                      <a:schemeClr val="tx1"/>
                    </a:solidFill>
                  </a:rPr>
                  <a:t>5</a:t>
                </a:r>
                <a:r>
                  <a:rPr lang="zh-CN" altLang="en-US" sz="2000" b="1" dirty="0" smtClean="0">
                    <a:solidFill>
                      <a:schemeClr val="tx1"/>
                    </a:solidFill>
                  </a:rPr>
                  <a:t>位</a:t>
                </a:r>
                <a:endParaRPr lang="zh-CN" altLang="en-US" sz="2000" b="1" dirty="0">
                  <a:solidFill>
                    <a:schemeClr val="tx1"/>
                  </a:solidFill>
                </a:endParaRPr>
              </a:p>
            </p:txBody>
          </p:sp>
          <p:sp>
            <p:nvSpPr>
              <p:cNvPr id="24" name="矩形 23"/>
              <p:cNvSpPr/>
              <p:nvPr/>
            </p:nvSpPr>
            <p:spPr>
              <a:xfrm>
                <a:off x="3724027" y="3284984"/>
                <a:ext cx="86409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solidFill>
                      <a:schemeClr val="tx1"/>
                    </a:solidFill>
                  </a:rPr>
                  <a:t>5</a:t>
                </a:r>
                <a:r>
                  <a:rPr lang="zh-CN" altLang="en-US" sz="2000" b="1" dirty="0" smtClean="0">
                    <a:solidFill>
                      <a:schemeClr val="tx1"/>
                    </a:solidFill>
                  </a:rPr>
                  <a:t>位</a:t>
                </a:r>
                <a:endParaRPr lang="zh-CN" altLang="en-US" sz="2000" b="1" dirty="0">
                  <a:solidFill>
                    <a:schemeClr val="tx1"/>
                  </a:solidFill>
                </a:endParaRPr>
              </a:p>
            </p:txBody>
          </p:sp>
          <p:sp>
            <p:nvSpPr>
              <p:cNvPr id="25" name="矩形 24"/>
              <p:cNvSpPr/>
              <p:nvPr/>
            </p:nvSpPr>
            <p:spPr>
              <a:xfrm>
                <a:off x="4588123" y="3284984"/>
                <a:ext cx="86409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chemeClr val="tx1"/>
                  </a:solidFill>
                </a:endParaRPr>
              </a:p>
            </p:txBody>
          </p:sp>
          <p:sp>
            <p:nvSpPr>
              <p:cNvPr id="26" name="矩形 25"/>
              <p:cNvSpPr/>
              <p:nvPr/>
            </p:nvSpPr>
            <p:spPr>
              <a:xfrm>
                <a:off x="5452219" y="3284984"/>
                <a:ext cx="86409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solidFill>
                      <a:schemeClr val="tx1"/>
                    </a:solidFill>
                  </a:rPr>
                  <a:t>16</a:t>
                </a:r>
                <a:r>
                  <a:rPr lang="zh-CN" altLang="en-US" sz="2000" b="1" dirty="0" smtClean="0">
                    <a:solidFill>
                      <a:schemeClr val="tx1"/>
                    </a:solidFill>
                  </a:rPr>
                  <a:t>位</a:t>
                </a:r>
                <a:endParaRPr lang="zh-CN" altLang="en-US" sz="2000" b="1" dirty="0">
                  <a:solidFill>
                    <a:schemeClr val="tx1"/>
                  </a:solidFill>
                </a:endParaRPr>
              </a:p>
            </p:txBody>
          </p:sp>
          <p:sp>
            <p:nvSpPr>
              <p:cNvPr id="27" name="矩形 26"/>
              <p:cNvSpPr/>
              <p:nvPr/>
            </p:nvSpPr>
            <p:spPr>
              <a:xfrm>
                <a:off x="6316315" y="3284984"/>
                <a:ext cx="108012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chemeClr val="tx1"/>
                  </a:solidFill>
                </a:endParaRPr>
              </a:p>
            </p:txBody>
          </p:sp>
        </p:grpSp>
        <p:grpSp>
          <p:nvGrpSpPr>
            <p:cNvPr id="15" name="组合 14"/>
            <p:cNvGrpSpPr/>
            <p:nvPr/>
          </p:nvGrpSpPr>
          <p:grpSpPr>
            <a:xfrm>
              <a:off x="1543777" y="1974162"/>
              <a:ext cx="5760640" cy="360040"/>
              <a:chOff x="1635795" y="3284984"/>
              <a:chExt cx="5760640" cy="360040"/>
            </a:xfrm>
          </p:grpSpPr>
          <p:sp>
            <p:nvSpPr>
              <p:cNvPr id="16" name="矩形 15"/>
              <p:cNvSpPr/>
              <p:nvPr/>
            </p:nvSpPr>
            <p:spPr>
              <a:xfrm>
                <a:off x="1635795" y="3284984"/>
                <a:ext cx="1258884"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sz="2000" b="1" dirty="0" smtClean="0">
                    <a:solidFill>
                      <a:schemeClr val="tx1"/>
                    </a:solidFill>
                  </a:rPr>
                  <a:t>31     26</a:t>
                </a:r>
                <a:endParaRPr lang="zh-CN" altLang="en-US" sz="2000" b="1" dirty="0">
                  <a:solidFill>
                    <a:schemeClr val="tx1"/>
                  </a:solidFill>
                </a:endParaRPr>
              </a:p>
            </p:txBody>
          </p:sp>
          <p:sp>
            <p:nvSpPr>
              <p:cNvPr id="17" name="矩形 16"/>
              <p:cNvSpPr/>
              <p:nvPr/>
            </p:nvSpPr>
            <p:spPr>
              <a:xfrm>
                <a:off x="2859931" y="3284984"/>
                <a:ext cx="86409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sz="2000" b="1" dirty="0" smtClean="0">
                    <a:solidFill>
                      <a:schemeClr val="tx1"/>
                    </a:solidFill>
                  </a:rPr>
                  <a:t>25    21</a:t>
                </a:r>
                <a:endParaRPr lang="zh-CN" altLang="en-US" sz="2000" b="1" dirty="0">
                  <a:solidFill>
                    <a:schemeClr val="tx1"/>
                  </a:solidFill>
                </a:endParaRPr>
              </a:p>
            </p:txBody>
          </p:sp>
          <p:sp>
            <p:nvSpPr>
              <p:cNvPr id="18" name="矩形 17"/>
              <p:cNvSpPr/>
              <p:nvPr/>
            </p:nvSpPr>
            <p:spPr>
              <a:xfrm>
                <a:off x="3724027" y="3284984"/>
                <a:ext cx="86409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sz="2000" b="1" dirty="0" smtClean="0">
                    <a:solidFill>
                      <a:schemeClr val="tx1"/>
                    </a:solidFill>
                  </a:rPr>
                  <a:t>20    16</a:t>
                </a:r>
                <a:endParaRPr lang="zh-CN" altLang="en-US" sz="2000" b="1" dirty="0">
                  <a:solidFill>
                    <a:schemeClr val="tx1"/>
                  </a:solidFill>
                </a:endParaRPr>
              </a:p>
            </p:txBody>
          </p:sp>
          <p:sp>
            <p:nvSpPr>
              <p:cNvPr id="19" name="矩形 18"/>
              <p:cNvSpPr/>
              <p:nvPr/>
            </p:nvSpPr>
            <p:spPr>
              <a:xfrm>
                <a:off x="4588123" y="3284984"/>
                <a:ext cx="86409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smtClean="0">
                    <a:solidFill>
                      <a:schemeClr val="tx1"/>
                    </a:solidFill>
                  </a:rPr>
                  <a:t>15   </a:t>
                </a:r>
                <a:endParaRPr lang="zh-CN" altLang="en-US" sz="2000" b="1" dirty="0">
                  <a:solidFill>
                    <a:schemeClr val="tx1"/>
                  </a:solidFill>
                </a:endParaRPr>
              </a:p>
            </p:txBody>
          </p:sp>
          <p:sp>
            <p:nvSpPr>
              <p:cNvPr id="20" name="矩形 19"/>
              <p:cNvSpPr/>
              <p:nvPr/>
            </p:nvSpPr>
            <p:spPr>
              <a:xfrm>
                <a:off x="5452219" y="3284984"/>
                <a:ext cx="86409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2000" b="1" dirty="0">
                  <a:solidFill>
                    <a:schemeClr val="tx1"/>
                  </a:solidFill>
                </a:endParaRPr>
              </a:p>
            </p:txBody>
          </p:sp>
          <p:sp>
            <p:nvSpPr>
              <p:cNvPr id="21" name="矩形 20"/>
              <p:cNvSpPr/>
              <p:nvPr/>
            </p:nvSpPr>
            <p:spPr>
              <a:xfrm>
                <a:off x="6316315" y="3284984"/>
                <a:ext cx="108012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sz="2000" b="1" dirty="0" smtClean="0">
                    <a:solidFill>
                      <a:schemeClr val="tx1"/>
                    </a:solidFill>
                  </a:rPr>
                  <a:t>0</a:t>
                </a:r>
                <a:endParaRPr lang="zh-CN" altLang="en-US" sz="2000" b="1" dirty="0">
                  <a:solidFill>
                    <a:schemeClr val="tx1"/>
                  </a:solidFill>
                </a:endParaRPr>
              </a:p>
            </p:txBody>
          </p:sp>
        </p:grpSp>
      </p:grpSp>
      <p:sp>
        <p:nvSpPr>
          <p:cNvPr id="3" name="灯片编号占位符 2"/>
          <p:cNvSpPr>
            <a:spLocks noGrp="1"/>
          </p:cNvSpPr>
          <p:nvPr>
            <p:ph type="sldNum" sz="quarter" idx="4"/>
          </p:nvPr>
        </p:nvSpPr>
        <p:spPr/>
        <p:txBody>
          <a:bodyPr/>
          <a:lstStyle/>
          <a:p>
            <a:fld id="{395DEAD1-49DF-46A7-BC72-EE85A9CC6BAA}" type="slidenum">
              <a:rPr lang="zh-CN" altLang="en-US" smtClean="0"/>
              <a:pPr/>
              <a:t>43</a:t>
            </a:fld>
            <a:endParaRPr lang="zh-CN" altLang="en-US"/>
          </a:p>
        </p:txBody>
      </p:sp>
    </p:spTree>
    <p:extLst>
      <p:ext uri="{BB962C8B-B14F-4D97-AF65-F5344CB8AC3E}">
        <p14:creationId xmlns:p14="http://schemas.microsoft.com/office/powerpoint/2010/main" val="4147035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left)">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711200" y="114300"/>
            <a:ext cx="4622800" cy="373063"/>
          </a:xfrm>
        </p:spPr>
        <p:txBody>
          <a:bodyPr/>
          <a:lstStyle/>
          <a:p>
            <a:r>
              <a:rPr lang="zh-CN" altLang="en-US" smtClean="0">
                <a:ea typeface="宋体" panose="02010600030101010101" pitchFamily="2" charset="-122"/>
              </a:rPr>
              <a:t>常见</a:t>
            </a:r>
            <a:r>
              <a:rPr lang="en-US" altLang="zh-CN" smtClean="0">
                <a:ea typeface="宋体" panose="02010600030101010101" pitchFamily="2" charset="-122"/>
              </a:rPr>
              <a:t>I</a:t>
            </a:r>
            <a:r>
              <a:rPr lang="zh-CN" altLang="en-US" smtClean="0">
                <a:ea typeface="宋体" panose="02010600030101010101" pitchFamily="2" charset="-122"/>
              </a:rPr>
              <a:t>型</a:t>
            </a:r>
            <a:r>
              <a:rPr lang="en-US" altLang="zh-CN" smtClean="0">
                <a:ea typeface="宋体" panose="02010600030101010101" pitchFamily="2" charset="-122"/>
              </a:rPr>
              <a:t>MIPS</a:t>
            </a:r>
            <a:r>
              <a:rPr lang="zh-CN" altLang="en-US" smtClean="0">
                <a:ea typeface="宋体" panose="02010600030101010101" pitchFamily="2" charset="-122"/>
              </a:rPr>
              <a:t>指令的编码</a:t>
            </a:r>
            <a:r>
              <a:rPr lang="en-US" altLang="zh-CN" smtClean="0">
                <a:ea typeface="宋体" panose="02010600030101010101" pitchFamily="2" charset="-122"/>
              </a:rPr>
              <a:t>/</a:t>
            </a:r>
            <a:r>
              <a:rPr lang="zh-CN" altLang="en-US" smtClean="0">
                <a:ea typeface="宋体" panose="02010600030101010101" pitchFamily="2" charset="-122"/>
              </a:rPr>
              <a:t>解码表</a:t>
            </a:r>
          </a:p>
        </p:txBody>
      </p:sp>
      <p:graphicFrame>
        <p:nvGraphicFramePr>
          <p:cNvPr id="10" name="表格 9"/>
          <p:cNvGraphicFramePr>
            <a:graphicFrameLocks noGrp="1"/>
          </p:cNvGraphicFramePr>
          <p:nvPr>
            <p:extLst>
              <p:ext uri="{D42A27DB-BD31-4B8C-83A1-F6EECF244321}">
                <p14:modId xmlns:p14="http://schemas.microsoft.com/office/powerpoint/2010/main" val="538549588"/>
              </p:ext>
            </p:extLst>
          </p:nvPr>
        </p:nvGraphicFramePr>
        <p:xfrm>
          <a:off x="421342" y="995082"/>
          <a:ext cx="8498541" cy="4579158"/>
        </p:xfrm>
        <a:graphic>
          <a:graphicData uri="http://schemas.openxmlformats.org/drawingml/2006/table">
            <a:tbl>
              <a:tblPr firstRow="1" bandRow="1"/>
              <a:tblGrid>
                <a:gridCol w="791723">
                  <a:extLst>
                    <a:ext uri="{9D8B030D-6E8A-4147-A177-3AD203B41FA5}">
                      <a16:colId xmlns:a16="http://schemas.microsoft.com/office/drawing/2014/main" val="20000"/>
                    </a:ext>
                  </a:extLst>
                </a:gridCol>
                <a:gridCol w="1022333">
                  <a:extLst>
                    <a:ext uri="{9D8B030D-6E8A-4147-A177-3AD203B41FA5}">
                      <a16:colId xmlns:a16="http://schemas.microsoft.com/office/drawing/2014/main" val="20001"/>
                    </a:ext>
                  </a:extLst>
                </a:gridCol>
                <a:gridCol w="943692">
                  <a:extLst>
                    <a:ext uri="{9D8B030D-6E8A-4147-A177-3AD203B41FA5}">
                      <a16:colId xmlns:a16="http://schemas.microsoft.com/office/drawing/2014/main" val="20002"/>
                    </a:ext>
                  </a:extLst>
                </a:gridCol>
                <a:gridCol w="1022333">
                  <a:extLst>
                    <a:ext uri="{9D8B030D-6E8A-4147-A177-3AD203B41FA5}">
                      <a16:colId xmlns:a16="http://schemas.microsoft.com/office/drawing/2014/main" val="20003"/>
                    </a:ext>
                  </a:extLst>
                </a:gridCol>
                <a:gridCol w="3066999">
                  <a:extLst>
                    <a:ext uri="{9D8B030D-6E8A-4147-A177-3AD203B41FA5}">
                      <a16:colId xmlns:a16="http://schemas.microsoft.com/office/drawing/2014/main" val="20004"/>
                    </a:ext>
                  </a:extLst>
                </a:gridCol>
                <a:gridCol w="1651461">
                  <a:extLst>
                    <a:ext uri="{9D8B030D-6E8A-4147-A177-3AD203B41FA5}">
                      <a16:colId xmlns:a16="http://schemas.microsoft.com/office/drawing/2014/main" val="20005"/>
                    </a:ext>
                  </a:extLst>
                </a:gridCol>
              </a:tblGrid>
              <a:tr h="569569">
                <a:tc>
                  <a:txBody>
                    <a:bodyPr/>
                    <a:lstStyle/>
                    <a:p>
                      <a:pPr algn="ctr"/>
                      <a:r>
                        <a:rPr lang="zh-CN" altLang="en-US" sz="2000" dirty="0" smtClean="0">
                          <a:ln>
                            <a:solidFill>
                              <a:sysClr val="windowText" lastClr="000000"/>
                            </a:solidFill>
                          </a:ln>
                        </a:rPr>
                        <a:t>指令</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b="0" dirty="0" smtClean="0">
                          <a:ln>
                            <a:solidFill>
                              <a:sysClr val="windowText" lastClr="000000"/>
                            </a:solidFill>
                          </a:ln>
                          <a:latin typeface="+mn-lt"/>
                          <a:ea typeface="+mj-ea"/>
                        </a:rPr>
                        <a:t>[31:26]</a:t>
                      </a:r>
                      <a:endParaRPr lang="zh-CN" altLang="en-US" sz="2000" b="0" dirty="0">
                        <a:ln>
                          <a:solidFill>
                            <a:sysClr val="windowText" lastClr="000000"/>
                          </a:solidFill>
                        </a:ln>
                        <a:latin typeface="+mn-lt"/>
                        <a:ea typeface="+mj-ea"/>
                      </a:endParaRPr>
                    </a:p>
                  </a:txBody>
                  <a:tcPr anchor="ctr">
                    <a:solidFill>
                      <a:srgbClr val="FDFBFB"/>
                    </a:solidFill>
                  </a:tcPr>
                </a:tc>
                <a:tc>
                  <a:txBody>
                    <a:bodyPr/>
                    <a:lstStyle/>
                    <a:p>
                      <a:pPr algn="ctr"/>
                      <a:r>
                        <a:rPr lang="en-US" altLang="zh-CN" sz="2000" dirty="0" smtClean="0">
                          <a:ln>
                            <a:solidFill>
                              <a:sysClr val="windowText" lastClr="000000"/>
                            </a:solidFill>
                          </a:ln>
                        </a:rPr>
                        <a:t>[25:21]</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dirty="0" smtClean="0">
                          <a:ln>
                            <a:solidFill>
                              <a:sysClr val="windowText" lastClr="000000"/>
                            </a:solidFill>
                          </a:ln>
                        </a:rPr>
                        <a:t>[20:16]</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dirty="0" smtClean="0">
                          <a:ln>
                            <a:solidFill>
                              <a:sysClr val="windowText" lastClr="000000"/>
                            </a:solidFill>
                          </a:ln>
                        </a:rPr>
                        <a:t>[15:0]</a:t>
                      </a:r>
                      <a:endParaRPr lang="zh-CN" altLang="en-US" sz="2000" dirty="0">
                        <a:ln>
                          <a:solidFill>
                            <a:sysClr val="windowText" lastClr="000000"/>
                          </a:solidFill>
                        </a:ln>
                      </a:endParaRPr>
                    </a:p>
                  </a:txBody>
                  <a:tcPr anchor="ctr">
                    <a:solidFill>
                      <a:srgbClr val="FDFBFB"/>
                    </a:solidFill>
                  </a:tcPr>
                </a:tc>
                <a:tc>
                  <a:txBody>
                    <a:bodyPr/>
                    <a:lstStyle/>
                    <a:p>
                      <a:pPr algn="ctr"/>
                      <a:r>
                        <a:rPr lang="zh-CN" altLang="en-US" sz="2000" dirty="0" smtClean="0">
                          <a:ln>
                            <a:solidFill>
                              <a:sysClr val="windowText" lastClr="000000"/>
                            </a:solidFill>
                          </a:ln>
                        </a:rPr>
                        <a:t>功能</a:t>
                      </a:r>
                      <a:endParaRPr lang="zh-CN" altLang="en-US" sz="2000" dirty="0">
                        <a:ln>
                          <a:solidFill>
                            <a:sysClr val="windowText" lastClr="000000"/>
                          </a:solidFill>
                        </a:ln>
                      </a:endParaRPr>
                    </a:p>
                  </a:txBody>
                  <a:tcPr anchor="ctr">
                    <a:solidFill>
                      <a:srgbClr val="FDFBFB"/>
                    </a:solidFill>
                  </a:tcPr>
                </a:tc>
                <a:extLst>
                  <a:ext uri="{0D108BD9-81ED-4DB2-BD59-A6C34878D82A}">
                    <a16:rowId xmlns:a16="http://schemas.microsoft.com/office/drawing/2014/main" val="10000"/>
                  </a:ext>
                </a:extLst>
              </a:tr>
              <a:tr h="430902">
                <a:tc>
                  <a:txBody>
                    <a:bodyPr/>
                    <a:lstStyle/>
                    <a:p>
                      <a:pPr algn="ctr"/>
                      <a:r>
                        <a:rPr lang="en-US" altLang="zh-CN" sz="2000" dirty="0" err="1" smtClean="0">
                          <a:ln>
                            <a:solidFill>
                              <a:sysClr val="windowText" lastClr="000000"/>
                            </a:solidFill>
                          </a:ln>
                        </a:rPr>
                        <a:t>addi</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dirty="0" smtClean="0">
                          <a:ln>
                            <a:solidFill>
                              <a:sysClr val="windowText" lastClr="000000"/>
                            </a:solidFill>
                          </a:ln>
                        </a:rPr>
                        <a:t>001000</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dirty="0" err="1" smtClean="0">
                          <a:ln>
                            <a:solidFill>
                              <a:sysClr val="windowText" lastClr="000000"/>
                            </a:solidFill>
                          </a:ln>
                        </a:rPr>
                        <a:t>rs</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dirty="0" err="1" smtClean="0">
                          <a:ln>
                            <a:solidFill>
                              <a:sysClr val="windowText" lastClr="000000"/>
                            </a:solidFill>
                          </a:ln>
                        </a:rPr>
                        <a:t>rt</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dirty="0" smtClean="0">
                          <a:ln>
                            <a:solidFill>
                              <a:sysClr val="windowText" lastClr="000000"/>
                            </a:solidFill>
                          </a:ln>
                        </a:rPr>
                        <a:t>immediate</a:t>
                      </a:r>
                      <a:endParaRPr lang="zh-CN" altLang="en-US" sz="2000" dirty="0">
                        <a:ln>
                          <a:solidFill>
                            <a:sysClr val="windowText" lastClr="000000"/>
                          </a:solidFill>
                        </a:ln>
                      </a:endParaRPr>
                    </a:p>
                  </a:txBody>
                  <a:tcPr anchor="ctr">
                    <a:solidFill>
                      <a:srgbClr val="FDFBFB"/>
                    </a:solidFill>
                  </a:tcPr>
                </a:tc>
                <a:tc>
                  <a:txBody>
                    <a:bodyPr/>
                    <a:lstStyle/>
                    <a:p>
                      <a:pPr algn="ctr"/>
                      <a:r>
                        <a:rPr lang="zh-CN" altLang="en-US" sz="2000" dirty="0" smtClean="0">
                          <a:ln>
                            <a:solidFill>
                              <a:sysClr val="windowText" lastClr="000000"/>
                            </a:solidFill>
                          </a:ln>
                        </a:rPr>
                        <a:t>立即数加</a:t>
                      </a:r>
                      <a:endParaRPr lang="zh-CN" altLang="en-US" sz="2000" dirty="0">
                        <a:ln>
                          <a:solidFill>
                            <a:sysClr val="windowText" lastClr="000000"/>
                          </a:solidFill>
                        </a:ln>
                      </a:endParaRPr>
                    </a:p>
                  </a:txBody>
                  <a:tcPr anchor="ctr">
                    <a:solidFill>
                      <a:srgbClr val="FDFBFB"/>
                    </a:solidFill>
                  </a:tcPr>
                </a:tc>
                <a:extLst>
                  <a:ext uri="{0D108BD9-81ED-4DB2-BD59-A6C34878D82A}">
                    <a16:rowId xmlns:a16="http://schemas.microsoft.com/office/drawing/2014/main" val="10001"/>
                  </a:ext>
                </a:extLst>
              </a:tr>
              <a:tr h="430902">
                <a:tc>
                  <a:txBody>
                    <a:bodyPr/>
                    <a:lstStyle/>
                    <a:p>
                      <a:pPr algn="ctr"/>
                      <a:r>
                        <a:rPr lang="en-US" altLang="zh-CN" sz="2000" dirty="0" err="1" smtClean="0">
                          <a:ln>
                            <a:solidFill>
                              <a:sysClr val="windowText" lastClr="000000"/>
                            </a:solidFill>
                          </a:ln>
                        </a:rPr>
                        <a:t>andi</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dirty="0" smtClean="0">
                          <a:ln>
                            <a:solidFill>
                              <a:sysClr val="windowText" lastClr="000000"/>
                            </a:solidFill>
                          </a:ln>
                        </a:rPr>
                        <a:t>001100</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dirty="0" err="1" smtClean="0">
                          <a:ln>
                            <a:solidFill>
                              <a:sysClr val="windowText" lastClr="000000"/>
                            </a:solidFill>
                          </a:ln>
                        </a:rPr>
                        <a:t>rs</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smtClean="0">
                          <a:ln>
                            <a:solidFill>
                              <a:sysClr val="windowText" lastClr="000000"/>
                            </a:solidFill>
                          </a:ln>
                        </a:rPr>
                        <a:t>rt</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smtClean="0">
                          <a:ln>
                            <a:solidFill>
                              <a:sysClr val="windowText" lastClr="000000"/>
                            </a:solidFill>
                          </a:ln>
                        </a:rPr>
                        <a:t>immediate</a:t>
                      </a:r>
                      <a:endParaRPr lang="zh-CN" altLang="en-US" sz="2000" dirty="0">
                        <a:ln>
                          <a:solidFill>
                            <a:sysClr val="windowText" lastClr="000000"/>
                          </a:solidFill>
                        </a:ln>
                      </a:endParaRPr>
                    </a:p>
                  </a:txBody>
                  <a:tcPr anchor="ctr">
                    <a:solidFill>
                      <a:srgbClr val="FDFBFB"/>
                    </a:solidFill>
                  </a:tcPr>
                </a:tc>
                <a:tc>
                  <a:txBody>
                    <a:bodyPr/>
                    <a:lstStyle/>
                    <a:p>
                      <a:pPr algn="ctr"/>
                      <a:r>
                        <a:rPr lang="zh-CN" altLang="en-US" sz="2000" dirty="0" smtClean="0">
                          <a:ln>
                            <a:solidFill>
                              <a:sysClr val="windowText" lastClr="000000"/>
                            </a:solidFill>
                          </a:ln>
                        </a:rPr>
                        <a:t>立即数与</a:t>
                      </a:r>
                      <a:endParaRPr lang="en-US" altLang="zh-CN" sz="2000" dirty="0" smtClean="0">
                        <a:ln>
                          <a:solidFill>
                            <a:sysClr val="windowText" lastClr="000000"/>
                          </a:solidFill>
                        </a:ln>
                      </a:endParaRPr>
                    </a:p>
                  </a:txBody>
                  <a:tcPr anchor="ctr">
                    <a:solidFill>
                      <a:srgbClr val="FDFBFB"/>
                    </a:solidFill>
                  </a:tcPr>
                </a:tc>
                <a:extLst>
                  <a:ext uri="{0D108BD9-81ED-4DB2-BD59-A6C34878D82A}">
                    <a16:rowId xmlns:a16="http://schemas.microsoft.com/office/drawing/2014/main" val="10002"/>
                  </a:ext>
                </a:extLst>
              </a:tr>
              <a:tr h="430902">
                <a:tc>
                  <a:txBody>
                    <a:bodyPr/>
                    <a:lstStyle/>
                    <a:p>
                      <a:pPr algn="ctr"/>
                      <a:r>
                        <a:rPr lang="en-US" altLang="zh-CN" sz="2000" dirty="0" err="1" smtClean="0">
                          <a:ln>
                            <a:solidFill>
                              <a:sysClr val="windowText" lastClr="000000"/>
                            </a:solidFill>
                          </a:ln>
                        </a:rPr>
                        <a:t>ori</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dirty="0" smtClean="0">
                          <a:ln>
                            <a:solidFill>
                              <a:sysClr val="windowText" lastClr="000000"/>
                            </a:solidFill>
                          </a:ln>
                        </a:rPr>
                        <a:t>001101</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smtClean="0">
                          <a:ln>
                            <a:solidFill>
                              <a:sysClr val="windowText" lastClr="000000"/>
                            </a:solidFill>
                          </a:ln>
                        </a:rPr>
                        <a:t>rs</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dirty="0" err="1" smtClean="0">
                          <a:ln>
                            <a:solidFill>
                              <a:sysClr val="windowText" lastClr="000000"/>
                            </a:solidFill>
                          </a:ln>
                        </a:rPr>
                        <a:t>rt</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smtClean="0">
                          <a:ln>
                            <a:solidFill>
                              <a:sysClr val="windowText" lastClr="000000"/>
                            </a:solidFill>
                          </a:ln>
                        </a:rPr>
                        <a:t>immediate</a:t>
                      </a:r>
                      <a:endParaRPr lang="zh-CN" altLang="en-US" sz="2000" dirty="0">
                        <a:ln>
                          <a:solidFill>
                            <a:sysClr val="windowText" lastClr="000000"/>
                          </a:solidFill>
                        </a:ln>
                      </a:endParaRPr>
                    </a:p>
                  </a:txBody>
                  <a:tcPr anchor="ctr">
                    <a:solidFill>
                      <a:srgbClr val="FDFBFB"/>
                    </a:solidFill>
                  </a:tcPr>
                </a:tc>
                <a:tc>
                  <a:txBody>
                    <a:bodyPr/>
                    <a:lstStyle/>
                    <a:p>
                      <a:pPr algn="ctr"/>
                      <a:r>
                        <a:rPr lang="zh-CN" altLang="en-US" sz="2000" dirty="0" smtClean="0">
                          <a:ln>
                            <a:solidFill>
                              <a:sysClr val="windowText" lastClr="000000"/>
                            </a:solidFill>
                          </a:ln>
                        </a:rPr>
                        <a:t>立即数或</a:t>
                      </a:r>
                      <a:endParaRPr lang="zh-CN" altLang="en-US" sz="2000" dirty="0">
                        <a:ln>
                          <a:solidFill>
                            <a:sysClr val="windowText" lastClr="000000"/>
                          </a:solidFill>
                        </a:ln>
                      </a:endParaRPr>
                    </a:p>
                  </a:txBody>
                  <a:tcPr anchor="ctr">
                    <a:solidFill>
                      <a:srgbClr val="FDFBFB"/>
                    </a:solidFill>
                  </a:tcPr>
                </a:tc>
                <a:extLst>
                  <a:ext uri="{0D108BD9-81ED-4DB2-BD59-A6C34878D82A}">
                    <a16:rowId xmlns:a16="http://schemas.microsoft.com/office/drawing/2014/main" val="10003"/>
                  </a:ext>
                </a:extLst>
              </a:tr>
              <a:tr h="430902">
                <a:tc>
                  <a:txBody>
                    <a:bodyPr/>
                    <a:lstStyle/>
                    <a:p>
                      <a:pPr algn="ctr"/>
                      <a:r>
                        <a:rPr lang="en-US" altLang="zh-CN" sz="2000" dirty="0" err="1" smtClean="0">
                          <a:ln>
                            <a:solidFill>
                              <a:sysClr val="windowText" lastClr="000000"/>
                            </a:solidFill>
                          </a:ln>
                        </a:rPr>
                        <a:t>xori</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dirty="0" smtClean="0">
                          <a:ln>
                            <a:solidFill>
                              <a:sysClr val="windowText" lastClr="000000"/>
                            </a:solidFill>
                          </a:ln>
                        </a:rPr>
                        <a:t>001110</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smtClean="0">
                          <a:ln>
                            <a:solidFill>
                              <a:sysClr val="windowText" lastClr="000000"/>
                            </a:solidFill>
                          </a:ln>
                        </a:rPr>
                        <a:t>rs</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dirty="0" err="1" smtClean="0">
                          <a:ln>
                            <a:solidFill>
                              <a:sysClr val="windowText" lastClr="000000"/>
                            </a:solidFill>
                          </a:ln>
                        </a:rPr>
                        <a:t>rt</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smtClean="0">
                          <a:ln>
                            <a:solidFill>
                              <a:sysClr val="windowText" lastClr="000000"/>
                            </a:solidFill>
                          </a:ln>
                        </a:rPr>
                        <a:t>immediate</a:t>
                      </a:r>
                      <a:endParaRPr lang="zh-CN" altLang="en-US" sz="2000" dirty="0">
                        <a:ln>
                          <a:solidFill>
                            <a:sysClr val="windowText" lastClr="000000"/>
                          </a:solidFill>
                        </a:ln>
                      </a:endParaRPr>
                    </a:p>
                  </a:txBody>
                  <a:tcPr anchor="ctr">
                    <a:solidFill>
                      <a:srgbClr val="FDFBFB"/>
                    </a:solidFill>
                  </a:tcPr>
                </a:tc>
                <a:tc>
                  <a:txBody>
                    <a:bodyPr/>
                    <a:lstStyle/>
                    <a:p>
                      <a:pPr algn="ctr"/>
                      <a:r>
                        <a:rPr lang="zh-CN" altLang="en-US" sz="2000" dirty="0" smtClean="0">
                          <a:ln>
                            <a:solidFill>
                              <a:sysClr val="windowText" lastClr="000000"/>
                            </a:solidFill>
                          </a:ln>
                        </a:rPr>
                        <a:t>立即数异或</a:t>
                      </a:r>
                      <a:endParaRPr lang="zh-CN" altLang="en-US" sz="2000" dirty="0">
                        <a:ln>
                          <a:solidFill>
                            <a:sysClr val="windowText" lastClr="000000"/>
                          </a:solidFill>
                        </a:ln>
                      </a:endParaRPr>
                    </a:p>
                  </a:txBody>
                  <a:tcPr anchor="ctr">
                    <a:solidFill>
                      <a:srgbClr val="FDFBFB"/>
                    </a:solidFill>
                  </a:tcPr>
                </a:tc>
                <a:extLst>
                  <a:ext uri="{0D108BD9-81ED-4DB2-BD59-A6C34878D82A}">
                    <a16:rowId xmlns:a16="http://schemas.microsoft.com/office/drawing/2014/main" val="10004"/>
                  </a:ext>
                </a:extLst>
              </a:tr>
              <a:tr h="430902">
                <a:tc>
                  <a:txBody>
                    <a:bodyPr/>
                    <a:lstStyle/>
                    <a:p>
                      <a:pPr algn="ctr"/>
                      <a:r>
                        <a:rPr lang="en-US" altLang="zh-CN" sz="2000" dirty="0" err="1" smtClean="0">
                          <a:ln>
                            <a:solidFill>
                              <a:sysClr val="windowText" lastClr="000000"/>
                            </a:solidFill>
                          </a:ln>
                        </a:rPr>
                        <a:t>lw</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dirty="0" smtClean="0">
                          <a:ln>
                            <a:solidFill>
                              <a:sysClr val="windowText" lastClr="000000"/>
                            </a:solidFill>
                          </a:ln>
                        </a:rPr>
                        <a:t>100011</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dirty="0" err="1" smtClean="0">
                          <a:ln>
                            <a:solidFill>
                              <a:sysClr val="windowText" lastClr="000000"/>
                            </a:solidFill>
                          </a:ln>
                        </a:rPr>
                        <a:t>rs</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smtClean="0">
                          <a:ln>
                            <a:solidFill>
                              <a:sysClr val="windowText" lastClr="000000"/>
                            </a:solidFill>
                          </a:ln>
                        </a:rPr>
                        <a:t>rt</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smtClean="0">
                          <a:ln>
                            <a:solidFill>
                              <a:sysClr val="windowText" lastClr="000000"/>
                            </a:solidFill>
                          </a:ln>
                        </a:rPr>
                        <a:t>immediate</a:t>
                      </a:r>
                      <a:endParaRPr lang="zh-CN" altLang="en-US" sz="2000" dirty="0">
                        <a:ln>
                          <a:solidFill>
                            <a:sysClr val="windowText" lastClr="000000"/>
                          </a:solidFill>
                        </a:ln>
                      </a:endParaRPr>
                    </a:p>
                  </a:txBody>
                  <a:tcPr anchor="ctr">
                    <a:solidFill>
                      <a:srgbClr val="FDFBFB"/>
                    </a:solidFill>
                  </a:tcPr>
                </a:tc>
                <a:tc>
                  <a:txBody>
                    <a:bodyPr/>
                    <a:lstStyle/>
                    <a:p>
                      <a:pPr algn="ctr"/>
                      <a:r>
                        <a:rPr lang="zh-CN" altLang="en-US" sz="2000" dirty="0" smtClean="0">
                          <a:ln>
                            <a:solidFill>
                              <a:sysClr val="windowText" lastClr="000000"/>
                            </a:solidFill>
                          </a:ln>
                        </a:rPr>
                        <a:t>取字数据</a:t>
                      </a:r>
                      <a:endParaRPr lang="zh-CN" altLang="en-US" sz="2000" dirty="0">
                        <a:ln>
                          <a:solidFill>
                            <a:sysClr val="windowText" lastClr="000000"/>
                          </a:solidFill>
                        </a:ln>
                      </a:endParaRPr>
                    </a:p>
                  </a:txBody>
                  <a:tcPr anchor="ctr">
                    <a:solidFill>
                      <a:srgbClr val="FDFBFB"/>
                    </a:solidFill>
                  </a:tcPr>
                </a:tc>
                <a:extLst>
                  <a:ext uri="{0D108BD9-81ED-4DB2-BD59-A6C34878D82A}">
                    <a16:rowId xmlns:a16="http://schemas.microsoft.com/office/drawing/2014/main" val="10005"/>
                  </a:ext>
                </a:extLst>
              </a:tr>
              <a:tr h="430902">
                <a:tc>
                  <a:txBody>
                    <a:bodyPr/>
                    <a:lstStyle/>
                    <a:p>
                      <a:pPr algn="ctr"/>
                      <a:r>
                        <a:rPr lang="en-US" altLang="zh-CN" sz="2000" dirty="0" err="1" smtClean="0">
                          <a:ln>
                            <a:solidFill>
                              <a:sysClr val="windowText" lastClr="000000"/>
                            </a:solidFill>
                          </a:ln>
                        </a:rPr>
                        <a:t>sw</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dirty="0" smtClean="0">
                          <a:ln>
                            <a:solidFill>
                              <a:sysClr val="windowText" lastClr="000000"/>
                            </a:solidFill>
                          </a:ln>
                        </a:rPr>
                        <a:t>101011</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dirty="0" err="1" smtClean="0">
                          <a:ln>
                            <a:solidFill>
                              <a:sysClr val="windowText" lastClr="000000"/>
                            </a:solidFill>
                          </a:ln>
                        </a:rPr>
                        <a:t>rs</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smtClean="0">
                          <a:ln>
                            <a:solidFill>
                              <a:sysClr val="windowText" lastClr="000000"/>
                            </a:solidFill>
                          </a:ln>
                        </a:rPr>
                        <a:t>rt</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smtClean="0">
                          <a:ln>
                            <a:solidFill>
                              <a:sysClr val="windowText" lastClr="000000"/>
                            </a:solidFill>
                          </a:ln>
                        </a:rPr>
                        <a:t>immediate</a:t>
                      </a:r>
                      <a:endParaRPr lang="zh-CN" altLang="en-US" sz="2000" dirty="0">
                        <a:ln>
                          <a:solidFill>
                            <a:sysClr val="windowText" lastClr="000000"/>
                          </a:solidFill>
                        </a:ln>
                      </a:endParaRPr>
                    </a:p>
                  </a:txBody>
                  <a:tcPr anchor="ctr">
                    <a:solidFill>
                      <a:srgbClr val="FDFBFB"/>
                    </a:solidFill>
                  </a:tcPr>
                </a:tc>
                <a:tc>
                  <a:txBody>
                    <a:bodyPr/>
                    <a:lstStyle/>
                    <a:p>
                      <a:pPr algn="ctr"/>
                      <a:r>
                        <a:rPr lang="zh-CN" altLang="en-US" sz="2000" dirty="0" smtClean="0">
                          <a:ln>
                            <a:solidFill>
                              <a:sysClr val="windowText" lastClr="000000"/>
                            </a:solidFill>
                          </a:ln>
                        </a:rPr>
                        <a:t>存字数据</a:t>
                      </a:r>
                      <a:endParaRPr lang="zh-CN" altLang="en-US" sz="2000" dirty="0">
                        <a:ln>
                          <a:solidFill>
                            <a:sysClr val="windowText" lastClr="000000"/>
                          </a:solidFill>
                        </a:ln>
                      </a:endParaRPr>
                    </a:p>
                  </a:txBody>
                  <a:tcPr anchor="ctr">
                    <a:solidFill>
                      <a:srgbClr val="FDFBFB"/>
                    </a:solidFill>
                  </a:tcPr>
                </a:tc>
                <a:extLst>
                  <a:ext uri="{0D108BD9-81ED-4DB2-BD59-A6C34878D82A}">
                    <a16:rowId xmlns:a16="http://schemas.microsoft.com/office/drawing/2014/main" val="10006"/>
                  </a:ext>
                </a:extLst>
              </a:tr>
              <a:tr h="430902">
                <a:tc>
                  <a:txBody>
                    <a:bodyPr/>
                    <a:lstStyle/>
                    <a:p>
                      <a:pPr algn="ctr"/>
                      <a:r>
                        <a:rPr lang="en-US" altLang="zh-CN" sz="2000" dirty="0" err="1" smtClean="0">
                          <a:ln>
                            <a:solidFill>
                              <a:sysClr val="windowText" lastClr="000000"/>
                            </a:solidFill>
                          </a:ln>
                        </a:rPr>
                        <a:t>beq</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dirty="0" smtClean="0">
                          <a:ln>
                            <a:solidFill>
                              <a:sysClr val="windowText" lastClr="000000"/>
                            </a:solidFill>
                          </a:ln>
                        </a:rPr>
                        <a:t>000100</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dirty="0" err="1" smtClean="0">
                          <a:ln>
                            <a:solidFill>
                              <a:sysClr val="windowText" lastClr="000000"/>
                            </a:solidFill>
                          </a:ln>
                        </a:rPr>
                        <a:t>rs</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dirty="0" err="1" smtClean="0">
                          <a:ln>
                            <a:solidFill>
                              <a:sysClr val="windowText" lastClr="000000"/>
                            </a:solidFill>
                          </a:ln>
                        </a:rPr>
                        <a:t>rt</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smtClean="0">
                          <a:ln>
                            <a:solidFill>
                              <a:sysClr val="windowText" lastClr="000000"/>
                            </a:solidFill>
                          </a:ln>
                        </a:rPr>
                        <a:t>immediate</a:t>
                      </a:r>
                      <a:endParaRPr lang="zh-CN" altLang="en-US" sz="2000" dirty="0">
                        <a:ln>
                          <a:solidFill>
                            <a:sysClr val="windowText" lastClr="000000"/>
                          </a:solidFill>
                        </a:ln>
                      </a:endParaRPr>
                    </a:p>
                  </a:txBody>
                  <a:tcPr anchor="ctr">
                    <a:solidFill>
                      <a:srgbClr val="FDFBFB"/>
                    </a:solidFill>
                  </a:tcPr>
                </a:tc>
                <a:tc>
                  <a:txBody>
                    <a:bodyPr/>
                    <a:lstStyle/>
                    <a:p>
                      <a:pPr algn="ctr"/>
                      <a:r>
                        <a:rPr lang="zh-CN" altLang="en-US" sz="2000" dirty="0" smtClean="0">
                          <a:ln>
                            <a:solidFill>
                              <a:sysClr val="windowText" lastClr="000000"/>
                            </a:solidFill>
                          </a:ln>
                        </a:rPr>
                        <a:t>相等转移</a:t>
                      </a:r>
                      <a:endParaRPr lang="zh-CN" altLang="en-US" sz="2000" dirty="0">
                        <a:ln>
                          <a:solidFill>
                            <a:sysClr val="windowText" lastClr="000000"/>
                          </a:solidFill>
                        </a:ln>
                      </a:endParaRPr>
                    </a:p>
                  </a:txBody>
                  <a:tcPr anchor="ctr">
                    <a:solidFill>
                      <a:srgbClr val="FDFBFB"/>
                    </a:solidFill>
                  </a:tcPr>
                </a:tc>
                <a:extLst>
                  <a:ext uri="{0D108BD9-81ED-4DB2-BD59-A6C34878D82A}">
                    <a16:rowId xmlns:a16="http://schemas.microsoft.com/office/drawing/2014/main" val="10007"/>
                  </a:ext>
                </a:extLst>
              </a:tr>
              <a:tr h="430902">
                <a:tc>
                  <a:txBody>
                    <a:bodyPr/>
                    <a:lstStyle/>
                    <a:p>
                      <a:pPr algn="ctr"/>
                      <a:r>
                        <a:rPr lang="en-US" altLang="zh-CN" sz="2000" dirty="0" err="1" smtClean="0">
                          <a:ln>
                            <a:solidFill>
                              <a:sysClr val="windowText" lastClr="000000"/>
                            </a:solidFill>
                          </a:ln>
                        </a:rPr>
                        <a:t>bne</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dirty="0" smtClean="0">
                          <a:ln>
                            <a:solidFill>
                              <a:sysClr val="windowText" lastClr="000000"/>
                            </a:solidFill>
                          </a:ln>
                        </a:rPr>
                        <a:t>000101</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dirty="0" err="1" smtClean="0">
                          <a:ln>
                            <a:solidFill>
                              <a:sysClr val="windowText" lastClr="000000"/>
                            </a:solidFill>
                          </a:ln>
                        </a:rPr>
                        <a:t>rs</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dirty="0" err="1" smtClean="0">
                          <a:ln>
                            <a:solidFill>
                              <a:sysClr val="windowText" lastClr="000000"/>
                            </a:solidFill>
                          </a:ln>
                        </a:rPr>
                        <a:t>rt</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smtClean="0">
                          <a:ln>
                            <a:solidFill>
                              <a:sysClr val="windowText" lastClr="000000"/>
                            </a:solidFill>
                          </a:ln>
                        </a:rPr>
                        <a:t>immediate</a:t>
                      </a:r>
                      <a:endParaRPr lang="zh-CN" altLang="en-US" sz="2000" dirty="0">
                        <a:ln>
                          <a:solidFill>
                            <a:sysClr val="windowText" lastClr="000000"/>
                          </a:solidFill>
                        </a:ln>
                      </a:endParaRPr>
                    </a:p>
                  </a:txBody>
                  <a:tcPr anchor="ctr">
                    <a:solidFill>
                      <a:srgbClr val="FDFBFB"/>
                    </a:solidFill>
                  </a:tcPr>
                </a:tc>
                <a:tc>
                  <a:txBody>
                    <a:bodyPr/>
                    <a:lstStyle/>
                    <a:p>
                      <a:pPr algn="ctr"/>
                      <a:r>
                        <a:rPr lang="zh-CN" altLang="en-US" sz="2000" dirty="0" smtClean="0">
                          <a:ln>
                            <a:solidFill>
                              <a:sysClr val="windowText" lastClr="000000"/>
                            </a:solidFill>
                          </a:ln>
                        </a:rPr>
                        <a:t>不等转移</a:t>
                      </a:r>
                      <a:endParaRPr lang="zh-CN" altLang="en-US" sz="2000" dirty="0">
                        <a:ln>
                          <a:solidFill>
                            <a:sysClr val="windowText" lastClr="000000"/>
                          </a:solidFill>
                        </a:ln>
                      </a:endParaRPr>
                    </a:p>
                  </a:txBody>
                  <a:tcPr anchor="ctr">
                    <a:solidFill>
                      <a:srgbClr val="FDFBFB"/>
                    </a:solidFill>
                  </a:tcPr>
                </a:tc>
                <a:extLst>
                  <a:ext uri="{0D108BD9-81ED-4DB2-BD59-A6C34878D82A}">
                    <a16:rowId xmlns:a16="http://schemas.microsoft.com/office/drawing/2014/main" val="10008"/>
                  </a:ext>
                </a:extLst>
              </a:tr>
              <a:tr h="430902">
                <a:tc>
                  <a:txBody>
                    <a:bodyPr/>
                    <a:lstStyle/>
                    <a:p>
                      <a:pPr algn="ctr"/>
                      <a:r>
                        <a:rPr lang="en-US" altLang="zh-CN" sz="2000" dirty="0" err="1" smtClean="0">
                          <a:ln>
                            <a:solidFill>
                              <a:sysClr val="windowText" lastClr="000000"/>
                            </a:solidFill>
                          </a:ln>
                        </a:rPr>
                        <a:t>lui</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dirty="0" smtClean="0">
                          <a:ln>
                            <a:solidFill>
                              <a:sysClr val="windowText" lastClr="000000"/>
                            </a:solidFill>
                          </a:ln>
                        </a:rPr>
                        <a:t>001111</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dirty="0" smtClean="0">
                          <a:ln>
                            <a:solidFill>
                              <a:sysClr val="windowText" lastClr="000000"/>
                            </a:solidFill>
                          </a:ln>
                        </a:rPr>
                        <a:t>00000</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dirty="0" err="1" smtClean="0">
                          <a:ln>
                            <a:solidFill>
                              <a:sysClr val="windowText" lastClr="000000"/>
                            </a:solidFill>
                          </a:ln>
                        </a:rPr>
                        <a:t>rt</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dirty="0" smtClean="0">
                          <a:ln>
                            <a:solidFill>
                              <a:sysClr val="windowText" lastClr="000000"/>
                            </a:solidFill>
                          </a:ln>
                        </a:rPr>
                        <a:t>immediate</a:t>
                      </a:r>
                      <a:endParaRPr lang="zh-CN" altLang="en-US" sz="2000" dirty="0">
                        <a:ln>
                          <a:solidFill>
                            <a:sysClr val="windowText" lastClr="000000"/>
                          </a:solidFill>
                        </a:ln>
                      </a:endParaRPr>
                    </a:p>
                  </a:txBody>
                  <a:tcPr anchor="ctr">
                    <a:solidFill>
                      <a:srgbClr val="FDFBFB"/>
                    </a:solidFill>
                  </a:tcPr>
                </a:tc>
                <a:tc>
                  <a:txBody>
                    <a:bodyPr/>
                    <a:lstStyle/>
                    <a:p>
                      <a:pPr algn="ctr"/>
                      <a:r>
                        <a:rPr lang="zh-CN" altLang="en-US" sz="2000" dirty="0" smtClean="0">
                          <a:ln>
                            <a:solidFill>
                              <a:sysClr val="windowText" lastClr="000000"/>
                            </a:solidFill>
                          </a:ln>
                        </a:rPr>
                        <a:t>设置高位</a:t>
                      </a:r>
                      <a:endParaRPr lang="zh-CN" altLang="en-US" sz="2000" dirty="0">
                        <a:ln>
                          <a:solidFill>
                            <a:sysClr val="windowText" lastClr="000000"/>
                          </a:solidFill>
                        </a:ln>
                      </a:endParaRPr>
                    </a:p>
                  </a:txBody>
                  <a:tcPr anchor="ctr">
                    <a:solidFill>
                      <a:srgbClr val="FDFBFB"/>
                    </a:solidFill>
                  </a:tcPr>
                </a:tc>
                <a:extLst>
                  <a:ext uri="{0D108BD9-81ED-4DB2-BD59-A6C34878D82A}">
                    <a16:rowId xmlns:a16="http://schemas.microsoft.com/office/drawing/2014/main" val="10009"/>
                  </a:ext>
                </a:extLst>
              </a:tr>
            </a:tbl>
          </a:graphicData>
        </a:graphic>
      </p:graphicFrame>
      <p:sp>
        <p:nvSpPr>
          <p:cNvPr id="2" name="灯片编号占位符 1"/>
          <p:cNvSpPr>
            <a:spLocks noGrp="1"/>
          </p:cNvSpPr>
          <p:nvPr>
            <p:ph type="sldNum" sz="quarter" idx="4"/>
          </p:nvPr>
        </p:nvSpPr>
        <p:spPr/>
        <p:txBody>
          <a:bodyPr/>
          <a:lstStyle/>
          <a:p>
            <a:fld id="{395DEAD1-49DF-46A7-BC72-EE85A9CC6BAA}" type="slidenum">
              <a:rPr lang="zh-CN" altLang="en-US" smtClean="0"/>
              <a:pPr/>
              <a:t>44</a:t>
            </a:fld>
            <a:endParaRPr lang="zh-CN" alt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1200" y="114300"/>
            <a:ext cx="7867650" cy="372603"/>
          </a:xfrm>
        </p:spPr>
        <p:txBody>
          <a:bodyPr/>
          <a:lstStyle/>
          <a:p>
            <a:r>
              <a:rPr lang="en-US" altLang="zh-CN" dirty="0" smtClean="0"/>
              <a:t>I</a:t>
            </a:r>
            <a:r>
              <a:rPr lang="zh-CN" altLang="en-US" dirty="0" smtClean="0"/>
              <a:t>型指令举例</a:t>
            </a:r>
            <a:endParaRPr lang="zh-CN" altLang="en-US" dirty="0"/>
          </a:p>
        </p:txBody>
      </p:sp>
      <p:sp>
        <p:nvSpPr>
          <p:cNvPr id="10" name="矩形 9"/>
          <p:cNvSpPr/>
          <p:nvPr/>
        </p:nvSpPr>
        <p:spPr>
          <a:xfrm>
            <a:off x="240030" y="623284"/>
            <a:ext cx="9124801" cy="955903"/>
          </a:xfrm>
          <a:prstGeom prst="rect">
            <a:avLst/>
          </a:prstGeom>
        </p:spPr>
        <p:txBody>
          <a:bodyPr wrap="square">
            <a:spAutoFit/>
          </a:bodyPr>
          <a:lstStyle/>
          <a:p>
            <a:pPr>
              <a:lnSpc>
                <a:spcPct val="150000"/>
              </a:lnSpc>
            </a:pPr>
            <a:r>
              <a:rPr lang="en-US" altLang="zh-CN" sz="2000" b="1" dirty="0" err="1" smtClean="0">
                <a:solidFill>
                  <a:schemeClr val="tx1"/>
                </a:solidFill>
              </a:rPr>
              <a:t>addi</a:t>
            </a:r>
            <a:r>
              <a:rPr lang="en-US" altLang="zh-CN" sz="2000" b="1" dirty="0" smtClean="0">
                <a:solidFill>
                  <a:schemeClr val="tx1"/>
                </a:solidFill>
              </a:rPr>
              <a:t>  </a:t>
            </a:r>
            <a:r>
              <a:rPr lang="en-US" altLang="zh-CN" sz="2000" b="1" dirty="0" err="1" smtClean="0">
                <a:solidFill>
                  <a:schemeClr val="tx1"/>
                </a:solidFill>
              </a:rPr>
              <a:t>rt</a:t>
            </a:r>
            <a:r>
              <a:rPr lang="en-US" altLang="zh-CN" sz="2000" b="1" dirty="0" smtClean="0">
                <a:solidFill>
                  <a:schemeClr val="tx1"/>
                </a:solidFill>
              </a:rPr>
              <a:t> , </a:t>
            </a:r>
            <a:r>
              <a:rPr lang="en-US" altLang="zh-CN" sz="2000" b="1" dirty="0" err="1" smtClean="0">
                <a:solidFill>
                  <a:schemeClr val="tx1"/>
                </a:solidFill>
              </a:rPr>
              <a:t>rs</a:t>
            </a:r>
            <a:r>
              <a:rPr lang="en-US" altLang="zh-CN" sz="2000" b="1" dirty="0" smtClean="0">
                <a:solidFill>
                  <a:schemeClr val="tx1"/>
                </a:solidFill>
              </a:rPr>
              <a:t> , </a:t>
            </a:r>
            <a:r>
              <a:rPr lang="en-US" altLang="zh-CN" sz="2000" b="1" dirty="0" err="1" smtClean="0">
                <a:solidFill>
                  <a:schemeClr val="tx1"/>
                </a:solidFill>
              </a:rPr>
              <a:t>imm</a:t>
            </a:r>
            <a:r>
              <a:rPr lang="en-US" altLang="zh-CN" sz="2000" b="1" dirty="0" smtClean="0">
                <a:solidFill>
                  <a:schemeClr val="tx1"/>
                </a:solidFill>
              </a:rPr>
              <a:t>      #  </a:t>
            </a:r>
            <a:r>
              <a:rPr lang="en-US" altLang="zh-CN" sz="2000" b="1" dirty="0" err="1" smtClean="0">
                <a:solidFill>
                  <a:schemeClr val="tx1"/>
                </a:solidFill>
              </a:rPr>
              <a:t>rt</a:t>
            </a:r>
            <a:r>
              <a:rPr lang="en-US" altLang="zh-CN" sz="2000" b="1" dirty="0" smtClean="0">
                <a:solidFill>
                  <a:schemeClr val="tx1"/>
                </a:solidFill>
              </a:rPr>
              <a:t> </a:t>
            </a:r>
            <a:r>
              <a:rPr lang="zh-CN" altLang="en-US" sz="2000" b="1" dirty="0" smtClean="0">
                <a:solidFill>
                  <a:schemeClr val="tx1"/>
                </a:solidFill>
              </a:rPr>
              <a:t>←</a:t>
            </a:r>
            <a:r>
              <a:rPr lang="en-US" altLang="zh-CN" sz="2000" b="1" dirty="0" smtClean="0">
                <a:solidFill>
                  <a:schemeClr val="tx1"/>
                </a:solidFill>
              </a:rPr>
              <a:t> (</a:t>
            </a:r>
            <a:r>
              <a:rPr lang="en-US" altLang="zh-CN" sz="2000" b="1" dirty="0" err="1" smtClean="0">
                <a:solidFill>
                  <a:schemeClr val="tx1"/>
                </a:solidFill>
              </a:rPr>
              <a:t>rs</a:t>
            </a:r>
            <a:r>
              <a:rPr lang="en-US" altLang="zh-CN" sz="2000" b="1" dirty="0" smtClean="0">
                <a:solidFill>
                  <a:schemeClr val="tx1"/>
                </a:solidFill>
              </a:rPr>
              <a:t>) + </a:t>
            </a:r>
            <a:r>
              <a:rPr lang="en-US" altLang="zh-CN" sz="2000" b="1" dirty="0" err="1" smtClean="0">
                <a:solidFill>
                  <a:schemeClr val="tx1"/>
                </a:solidFill>
              </a:rPr>
              <a:t>imm</a:t>
            </a:r>
            <a:r>
              <a:rPr lang="zh-CN" altLang="en-US" sz="2000" dirty="0" smtClean="0">
                <a:solidFill>
                  <a:schemeClr val="tx1"/>
                </a:solidFill>
              </a:rPr>
              <a:t>，</a:t>
            </a:r>
            <a:endParaRPr lang="en-US" altLang="zh-CN" sz="2000" dirty="0" smtClean="0">
              <a:solidFill>
                <a:schemeClr val="tx1"/>
              </a:solidFill>
            </a:endParaRPr>
          </a:p>
          <a:p>
            <a:pPr>
              <a:lnSpc>
                <a:spcPct val="150000"/>
              </a:lnSpc>
            </a:pPr>
            <a:r>
              <a:rPr lang="en-US" altLang="zh-CN" sz="2000" dirty="0" smtClean="0">
                <a:solidFill>
                  <a:schemeClr val="tx1"/>
                </a:solidFill>
              </a:rPr>
              <a:t>                                   #</a:t>
            </a:r>
            <a:r>
              <a:rPr lang="zh-CN" altLang="en-US" sz="2000" dirty="0" smtClean="0">
                <a:solidFill>
                  <a:schemeClr val="tx1"/>
                </a:solidFill>
              </a:rPr>
              <a:t>对</a:t>
            </a:r>
            <a:r>
              <a:rPr lang="en-US" altLang="zh-CN" sz="2000" dirty="0" err="1">
                <a:solidFill>
                  <a:schemeClr val="tx1"/>
                </a:solidFill>
              </a:rPr>
              <a:t>imm</a:t>
            </a:r>
            <a:r>
              <a:rPr lang="zh-CN" altLang="en-US" sz="2000" dirty="0">
                <a:solidFill>
                  <a:schemeClr val="tx1"/>
                </a:solidFill>
              </a:rPr>
              <a:t>进行</a:t>
            </a:r>
            <a:r>
              <a:rPr lang="en-US" altLang="zh-CN" sz="2000" dirty="0">
                <a:solidFill>
                  <a:schemeClr val="tx1"/>
                </a:solidFill>
              </a:rPr>
              <a:t>16</a:t>
            </a:r>
            <a:r>
              <a:rPr lang="zh-CN" altLang="en-US" sz="2000" dirty="0">
                <a:solidFill>
                  <a:schemeClr val="tx1"/>
                </a:solidFill>
              </a:rPr>
              <a:t>位的符号扩展，</a:t>
            </a:r>
            <a:r>
              <a:rPr lang="en-US" altLang="zh-CN" sz="2000" dirty="0">
                <a:solidFill>
                  <a:schemeClr val="tx1"/>
                </a:solidFill>
              </a:rPr>
              <a:t> </a:t>
            </a:r>
            <a:r>
              <a:rPr lang="zh-CN" altLang="en-US" sz="2000" dirty="0">
                <a:solidFill>
                  <a:schemeClr val="tx1"/>
                </a:solidFill>
              </a:rPr>
              <a:t>然后相加</a:t>
            </a:r>
            <a:r>
              <a:rPr lang="zh-CN" altLang="en-US" sz="2000" dirty="0" smtClean="0">
                <a:solidFill>
                  <a:schemeClr val="tx1"/>
                </a:solidFill>
              </a:rPr>
              <a:t>。</a:t>
            </a:r>
            <a:endParaRPr lang="en-US" altLang="zh-CN" sz="2000" b="1" dirty="0" smtClean="0">
              <a:solidFill>
                <a:schemeClr val="tx1"/>
              </a:solidFill>
            </a:endParaRPr>
          </a:p>
        </p:txBody>
      </p:sp>
      <p:sp>
        <p:nvSpPr>
          <p:cNvPr id="11" name="矩形 10"/>
          <p:cNvSpPr/>
          <p:nvPr/>
        </p:nvSpPr>
        <p:spPr>
          <a:xfrm>
            <a:off x="284897" y="1668780"/>
            <a:ext cx="8597528" cy="1938992"/>
          </a:xfrm>
          <a:prstGeom prst="rect">
            <a:avLst/>
          </a:prstGeom>
        </p:spPr>
        <p:txBody>
          <a:bodyPr wrap="square">
            <a:spAutoFit/>
          </a:bodyPr>
          <a:lstStyle/>
          <a:p>
            <a:pPr>
              <a:lnSpc>
                <a:spcPct val="150000"/>
              </a:lnSpc>
            </a:pPr>
            <a:r>
              <a:rPr lang="en-US" altLang="zh-CN" sz="2000" b="1" dirty="0" err="1" smtClean="0">
                <a:solidFill>
                  <a:schemeClr val="tx1"/>
                </a:solidFill>
              </a:rPr>
              <a:t>andi</a:t>
            </a:r>
            <a:r>
              <a:rPr lang="en-US" altLang="zh-CN" sz="2000" dirty="0" smtClean="0">
                <a:solidFill>
                  <a:schemeClr val="tx1"/>
                </a:solidFill>
              </a:rPr>
              <a:t>  </a:t>
            </a:r>
            <a:r>
              <a:rPr lang="en-US" altLang="zh-CN" sz="2000" b="1" dirty="0" err="1" smtClean="0">
                <a:solidFill>
                  <a:schemeClr val="tx1"/>
                </a:solidFill>
              </a:rPr>
              <a:t>rt</a:t>
            </a:r>
            <a:r>
              <a:rPr lang="en-US" altLang="zh-CN" sz="2000" b="1" dirty="0" smtClean="0">
                <a:solidFill>
                  <a:schemeClr val="tx1"/>
                </a:solidFill>
              </a:rPr>
              <a:t> , </a:t>
            </a:r>
            <a:r>
              <a:rPr lang="en-US" altLang="zh-CN" sz="2000" b="1" dirty="0" err="1" smtClean="0">
                <a:solidFill>
                  <a:schemeClr val="tx1"/>
                </a:solidFill>
              </a:rPr>
              <a:t>rs</a:t>
            </a:r>
            <a:r>
              <a:rPr lang="en-US" altLang="zh-CN" sz="2000" b="1" dirty="0" smtClean="0">
                <a:solidFill>
                  <a:schemeClr val="tx1"/>
                </a:solidFill>
              </a:rPr>
              <a:t> , </a:t>
            </a:r>
            <a:r>
              <a:rPr lang="en-US" altLang="zh-CN" sz="2000" b="1" dirty="0" err="1" smtClean="0">
                <a:solidFill>
                  <a:schemeClr val="tx1"/>
                </a:solidFill>
              </a:rPr>
              <a:t>imm</a:t>
            </a:r>
            <a:r>
              <a:rPr lang="en-US" altLang="zh-CN" sz="2000" b="1" dirty="0" smtClean="0">
                <a:solidFill>
                  <a:schemeClr val="tx1"/>
                </a:solidFill>
              </a:rPr>
              <a:t>          #  </a:t>
            </a:r>
            <a:r>
              <a:rPr lang="en-US" altLang="zh-CN" sz="2000" b="1" dirty="0" err="1" smtClean="0">
                <a:solidFill>
                  <a:schemeClr val="tx1"/>
                </a:solidFill>
              </a:rPr>
              <a:t>rt</a:t>
            </a:r>
            <a:r>
              <a:rPr lang="en-US" altLang="zh-CN" sz="2000" b="1" dirty="0" smtClean="0">
                <a:solidFill>
                  <a:schemeClr val="tx1"/>
                </a:solidFill>
              </a:rPr>
              <a:t> </a:t>
            </a:r>
            <a:r>
              <a:rPr lang="zh-CN" altLang="en-US" sz="2000" b="1" dirty="0" smtClean="0">
                <a:solidFill>
                  <a:schemeClr val="tx1"/>
                </a:solidFill>
              </a:rPr>
              <a:t>←</a:t>
            </a:r>
            <a:r>
              <a:rPr lang="en-US" altLang="zh-CN" sz="2000" b="1" dirty="0" smtClean="0">
                <a:solidFill>
                  <a:schemeClr val="tx1"/>
                </a:solidFill>
              </a:rPr>
              <a:t> (</a:t>
            </a:r>
            <a:r>
              <a:rPr lang="en-US" altLang="zh-CN" sz="2000" b="1" dirty="0" err="1" smtClean="0">
                <a:solidFill>
                  <a:schemeClr val="tx1"/>
                </a:solidFill>
              </a:rPr>
              <a:t>rs</a:t>
            </a:r>
            <a:r>
              <a:rPr lang="en-US" altLang="zh-CN" sz="2000" b="1" dirty="0" smtClean="0">
                <a:solidFill>
                  <a:schemeClr val="tx1"/>
                </a:solidFill>
              </a:rPr>
              <a:t>)  op </a:t>
            </a:r>
            <a:r>
              <a:rPr lang="en-US" altLang="zh-CN" sz="2000" b="1" dirty="0" err="1" smtClean="0">
                <a:solidFill>
                  <a:schemeClr val="tx1"/>
                </a:solidFill>
              </a:rPr>
              <a:t>imm</a:t>
            </a:r>
            <a:r>
              <a:rPr lang="zh-CN" altLang="en-US" sz="2000" dirty="0" smtClean="0">
                <a:solidFill>
                  <a:schemeClr val="tx1"/>
                </a:solidFill>
              </a:rPr>
              <a:t>，</a:t>
            </a:r>
            <a:endParaRPr lang="en-US" altLang="zh-CN" sz="2000" dirty="0" smtClean="0">
              <a:solidFill>
                <a:schemeClr val="tx1"/>
              </a:solidFill>
            </a:endParaRPr>
          </a:p>
          <a:p>
            <a:pPr>
              <a:lnSpc>
                <a:spcPct val="150000"/>
              </a:lnSpc>
            </a:pPr>
            <a:r>
              <a:rPr lang="en-US" altLang="zh-CN" sz="2000" dirty="0" smtClean="0">
                <a:solidFill>
                  <a:schemeClr val="tx1"/>
                </a:solidFill>
              </a:rPr>
              <a:t>                                       #</a:t>
            </a:r>
            <a:r>
              <a:rPr lang="zh-CN" altLang="en-US" sz="2000" dirty="0" smtClean="0">
                <a:solidFill>
                  <a:schemeClr val="tx1"/>
                </a:solidFill>
              </a:rPr>
              <a:t>对</a:t>
            </a:r>
            <a:r>
              <a:rPr lang="en-US" altLang="zh-CN" sz="2000" dirty="0" err="1">
                <a:solidFill>
                  <a:schemeClr val="tx1"/>
                </a:solidFill>
              </a:rPr>
              <a:t>imm</a:t>
            </a:r>
            <a:r>
              <a:rPr lang="zh-CN" altLang="en-US" sz="2000" dirty="0">
                <a:solidFill>
                  <a:schemeClr val="tx1"/>
                </a:solidFill>
              </a:rPr>
              <a:t>进行</a:t>
            </a:r>
            <a:r>
              <a:rPr lang="en-US" altLang="zh-CN" sz="2000" dirty="0">
                <a:solidFill>
                  <a:schemeClr val="tx1"/>
                </a:solidFill>
              </a:rPr>
              <a:t>16</a:t>
            </a:r>
            <a:r>
              <a:rPr lang="zh-CN" altLang="en-US" sz="2000" dirty="0">
                <a:solidFill>
                  <a:schemeClr val="tx1"/>
                </a:solidFill>
              </a:rPr>
              <a:t>位的零扩展</a:t>
            </a:r>
            <a:r>
              <a:rPr lang="en-US" altLang="zh-CN" sz="2000" dirty="0">
                <a:solidFill>
                  <a:schemeClr val="tx1"/>
                </a:solidFill>
              </a:rPr>
              <a:t> </a:t>
            </a:r>
            <a:r>
              <a:rPr lang="zh-CN" altLang="en-US" sz="2000" dirty="0">
                <a:solidFill>
                  <a:schemeClr val="tx1"/>
                </a:solidFill>
              </a:rPr>
              <a:t>，然后参加操作</a:t>
            </a:r>
            <a:r>
              <a:rPr lang="zh-CN" altLang="en-US" sz="2000" dirty="0" smtClean="0">
                <a:solidFill>
                  <a:schemeClr val="tx1"/>
                </a:solidFill>
              </a:rPr>
              <a:t>。</a:t>
            </a:r>
            <a:endParaRPr lang="en-US" altLang="zh-CN" sz="2000" dirty="0" smtClean="0">
              <a:solidFill>
                <a:schemeClr val="tx1"/>
              </a:solidFill>
            </a:endParaRPr>
          </a:p>
          <a:p>
            <a:pPr>
              <a:lnSpc>
                <a:spcPct val="150000"/>
              </a:lnSpc>
            </a:pPr>
            <a:r>
              <a:rPr lang="en-US" altLang="zh-CN" sz="2000" dirty="0" err="1" smtClean="0">
                <a:solidFill>
                  <a:schemeClr val="tx1"/>
                </a:solidFill>
              </a:rPr>
              <a:t>ori</a:t>
            </a:r>
            <a:r>
              <a:rPr lang="en-US" altLang="zh-CN" sz="2000" dirty="0" smtClean="0">
                <a:solidFill>
                  <a:schemeClr val="tx1"/>
                </a:solidFill>
              </a:rPr>
              <a:t>  </a:t>
            </a:r>
            <a:r>
              <a:rPr lang="en-US" altLang="zh-CN" sz="2000" dirty="0" err="1" smtClean="0">
                <a:solidFill>
                  <a:schemeClr val="tx1"/>
                </a:solidFill>
              </a:rPr>
              <a:t>rt</a:t>
            </a:r>
            <a:r>
              <a:rPr lang="en-US" altLang="zh-CN" sz="2000" dirty="0" smtClean="0">
                <a:solidFill>
                  <a:schemeClr val="tx1"/>
                </a:solidFill>
              </a:rPr>
              <a:t> , </a:t>
            </a:r>
            <a:r>
              <a:rPr lang="en-US" altLang="zh-CN" sz="2000" dirty="0" err="1" smtClean="0">
                <a:solidFill>
                  <a:schemeClr val="tx1"/>
                </a:solidFill>
              </a:rPr>
              <a:t>rs</a:t>
            </a:r>
            <a:r>
              <a:rPr lang="en-US" altLang="zh-CN" sz="2000" dirty="0" smtClean="0">
                <a:solidFill>
                  <a:schemeClr val="tx1"/>
                </a:solidFill>
              </a:rPr>
              <a:t> , </a:t>
            </a:r>
            <a:r>
              <a:rPr lang="en-US" altLang="zh-CN" sz="2000" dirty="0" err="1" smtClean="0">
                <a:solidFill>
                  <a:schemeClr val="tx1"/>
                </a:solidFill>
              </a:rPr>
              <a:t>imm</a:t>
            </a:r>
            <a:r>
              <a:rPr lang="en-US" altLang="zh-CN" sz="2000" dirty="0" smtClean="0">
                <a:solidFill>
                  <a:schemeClr val="tx1"/>
                </a:solidFill>
              </a:rPr>
              <a:t> </a:t>
            </a:r>
          </a:p>
          <a:p>
            <a:pPr>
              <a:lnSpc>
                <a:spcPct val="150000"/>
              </a:lnSpc>
            </a:pPr>
            <a:r>
              <a:rPr lang="en-US" altLang="zh-CN" sz="2000" dirty="0" err="1" smtClean="0">
                <a:solidFill>
                  <a:schemeClr val="tx1"/>
                </a:solidFill>
              </a:rPr>
              <a:t>xori</a:t>
            </a:r>
            <a:r>
              <a:rPr lang="en-US" altLang="zh-CN" sz="2000" dirty="0" smtClean="0">
                <a:solidFill>
                  <a:schemeClr val="tx1"/>
                </a:solidFill>
              </a:rPr>
              <a:t>  </a:t>
            </a:r>
            <a:r>
              <a:rPr lang="en-US" altLang="zh-CN" sz="2000" dirty="0" err="1" smtClean="0">
                <a:solidFill>
                  <a:schemeClr val="tx1"/>
                </a:solidFill>
              </a:rPr>
              <a:t>rt</a:t>
            </a:r>
            <a:r>
              <a:rPr lang="en-US" altLang="zh-CN" sz="2000" dirty="0" smtClean="0">
                <a:solidFill>
                  <a:schemeClr val="tx1"/>
                </a:solidFill>
              </a:rPr>
              <a:t> , </a:t>
            </a:r>
            <a:r>
              <a:rPr lang="en-US" altLang="zh-CN" sz="2000" dirty="0" err="1" smtClean="0">
                <a:solidFill>
                  <a:schemeClr val="tx1"/>
                </a:solidFill>
              </a:rPr>
              <a:t>rs</a:t>
            </a:r>
            <a:r>
              <a:rPr lang="en-US" altLang="zh-CN" sz="2000" dirty="0" smtClean="0">
                <a:solidFill>
                  <a:schemeClr val="tx1"/>
                </a:solidFill>
              </a:rPr>
              <a:t> , </a:t>
            </a:r>
            <a:r>
              <a:rPr lang="en-US" altLang="zh-CN" sz="2000" dirty="0" err="1" smtClean="0">
                <a:solidFill>
                  <a:schemeClr val="tx1"/>
                </a:solidFill>
              </a:rPr>
              <a:t>imm</a:t>
            </a:r>
            <a:r>
              <a:rPr lang="en-US" altLang="zh-CN" sz="2000" dirty="0" smtClean="0">
                <a:solidFill>
                  <a:schemeClr val="tx1"/>
                </a:solidFill>
              </a:rPr>
              <a:t> </a:t>
            </a:r>
          </a:p>
        </p:txBody>
      </p:sp>
      <p:sp>
        <p:nvSpPr>
          <p:cNvPr id="12" name="矩形 11"/>
          <p:cNvSpPr/>
          <p:nvPr/>
        </p:nvSpPr>
        <p:spPr>
          <a:xfrm>
            <a:off x="326956" y="5721451"/>
            <a:ext cx="8729265" cy="400110"/>
          </a:xfrm>
          <a:prstGeom prst="rect">
            <a:avLst/>
          </a:prstGeom>
        </p:spPr>
        <p:txBody>
          <a:bodyPr wrap="square">
            <a:spAutoFit/>
          </a:bodyPr>
          <a:lstStyle/>
          <a:p>
            <a:r>
              <a:rPr lang="en-US" altLang="zh-CN" sz="2000" b="1" dirty="0" err="1" smtClean="0">
                <a:solidFill>
                  <a:schemeClr val="tx1"/>
                </a:solidFill>
              </a:rPr>
              <a:t>lui</a:t>
            </a:r>
            <a:r>
              <a:rPr lang="en-US" altLang="zh-CN" sz="2000" b="1" dirty="0" smtClean="0">
                <a:solidFill>
                  <a:schemeClr val="tx1"/>
                </a:solidFill>
              </a:rPr>
              <a:t>  rt , </a:t>
            </a:r>
            <a:r>
              <a:rPr lang="en-US" altLang="zh-CN" sz="2000" b="1" dirty="0" err="1" smtClean="0">
                <a:solidFill>
                  <a:schemeClr val="tx1"/>
                </a:solidFill>
              </a:rPr>
              <a:t>imm</a:t>
            </a:r>
            <a:r>
              <a:rPr lang="en-US" altLang="zh-CN" sz="2000" b="1" dirty="0" smtClean="0">
                <a:solidFill>
                  <a:schemeClr val="tx1"/>
                </a:solidFill>
              </a:rPr>
              <a:t>                   #  rt </a:t>
            </a:r>
            <a:r>
              <a:rPr lang="zh-CN" altLang="en-US" sz="2000" b="1" dirty="0" smtClean="0">
                <a:solidFill>
                  <a:schemeClr val="tx1"/>
                </a:solidFill>
              </a:rPr>
              <a:t>←</a:t>
            </a:r>
            <a:r>
              <a:rPr lang="en-US" altLang="zh-CN" sz="2000" b="1" dirty="0" smtClean="0">
                <a:solidFill>
                  <a:schemeClr val="tx1"/>
                </a:solidFill>
              </a:rPr>
              <a:t> </a:t>
            </a:r>
            <a:r>
              <a:rPr lang="en-US" altLang="zh-CN" sz="2000" b="1" dirty="0" err="1" smtClean="0">
                <a:solidFill>
                  <a:schemeClr val="tx1"/>
                </a:solidFill>
              </a:rPr>
              <a:t>imm</a:t>
            </a:r>
            <a:r>
              <a:rPr lang="en-US" altLang="zh-CN" sz="2000" b="1" dirty="0" smtClean="0">
                <a:solidFill>
                  <a:schemeClr val="tx1"/>
                </a:solidFill>
              </a:rPr>
              <a:t>&lt;&lt;16</a:t>
            </a:r>
            <a:r>
              <a:rPr lang="zh-CN" altLang="en-US" sz="2000" b="1" dirty="0" smtClean="0">
                <a:solidFill>
                  <a:schemeClr val="tx1"/>
                </a:solidFill>
              </a:rPr>
              <a:t>，</a:t>
            </a:r>
            <a:r>
              <a:rPr lang="en-US" altLang="zh-CN" sz="2000" b="1" dirty="0" err="1" smtClean="0">
                <a:solidFill>
                  <a:schemeClr val="tx1"/>
                </a:solidFill>
              </a:rPr>
              <a:t>rt</a:t>
            </a:r>
            <a:r>
              <a:rPr lang="zh-CN" altLang="en-US" sz="2000" b="1" dirty="0" smtClean="0">
                <a:solidFill>
                  <a:schemeClr val="tx1"/>
                </a:solidFill>
              </a:rPr>
              <a:t>的低</a:t>
            </a:r>
            <a:r>
              <a:rPr lang="en-US" altLang="zh-CN" sz="2000" b="1" dirty="0" smtClean="0">
                <a:solidFill>
                  <a:schemeClr val="tx1"/>
                </a:solidFill>
              </a:rPr>
              <a:t>16</a:t>
            </a:r>
            <a:r>
              <a:rPr lang="zh-CN" altLang="en-US" sz="2000" b="1" dirty="0" smtClean="0">
                <a:solidFill>
                  <a:schemeClr val="tx1"/>
                </a:solidFill>
              </a:rPr>
              <a:t>位为</a:t>
            </a:r>
            <a:r>
              <a:rPr lang="en-US" altLang="zh-CN" sz="2000" b="1" dirty="0" smtClean="0">
                <a:solidFill>
                  <a:schemeClr val="tx1"/>
                </a:solidFill>
              </a:rPr>
              <a:t>0 </a:t>
            </a:r>
            <a:endParaRPr lang="zh-CN" altLang="en-US" sz="2000" b="1" dirty="0">
              <a:solidFill>
                <a:schemeClr val="tx1"/>
              </a:solidFill>
            </a:endParaRPr>
          </a:p>
        </p:txBody>
      </p:sp>
      <p:sp>
        <p:nvSpPr>
          <p:cNvPr id="13" name="矩形 12"/>
          <p:cNvSpPr/>
          <p:nvPr/>
        </p:nvSpPr>
        <p:spPr>
          <a:xfrm>
            <a:off x="284897" y="3638222"/>
            <a:ext cx="8748464" cy="400110"/>
          </a:xfrm>
          <a:prstGeom prst="rect">
            <a:avLst/>
          </a:prstGeom>
        </p:spPr>
        <p:txBody>
          <a:bodyPr wrap="square">
            <a:spAutoFit/>
          </a:bodyPr>
          <a:lstStyle/>
          <a:p>
            <a:r>
              <a:rPr lang="en-US" altLang="zh-CN" sz="2000" b="1" dirty="0" err="1" smtClean="0">
                <a:solidFill>
                  <a:schemeClr val="tx1"/>
                </a:solidFill>
              </a:rPr>
              <a:t>lw</a:t>
            </a:r>
            <a:r>
              <a:rPr lang="en-US" altLang="zh-CN" sz="2000" b="1" dirty="0" smtClean="0">
                <a:solidFill>
                  <a:schemeClr val="tx1"/>
                </a:solidFill>
              </a:rPr>
              <a:t>  </a:t>
            </a:r>
            <a:r>
              <a:rPr lang="en-US" altLang="zh-CN" sz="2000" b="1" dirty="0" err="1" smtClean="0">
                <a:solidFill>
                  <a:schemeClr val="tx1"/>
                </a:solidFill>
              </a:rPr>
              <a:t>rt</a:t>
            </a:r>
            <a:r>
              <a:rPr lang="en-US" altLang="zh-CN" sz="2000" b="1" dirty="0" smtClean="0">
                <a:solidFill>
                  <a:schemeClr val="tx1"/>
                </a:solidFill>
              </a:rPr>
              <a:t> , offset(</a:t>
            </a:r>
            <a:r>
              <a:rPr lang="en-US" altLang="zh-CN" sz="2000" b="1" dirty="0" err="1" smtClean="0">
                <a:solidFill>
                  <a:schemeClr val="tx1"/>
                </a:solidFill>
              </a:rPr>
              <a:t>rs</a:t>
            </a:r>
            <a:r>
              <a:rPr lang="en-US" altLang="zh-CN" sz="2000" b="1" dirty="0" smtClean="0">
                <a:solidFill>
                  <a:schemeClr val="tx1"/>
                </a:solidFill>
              </a:rPr>
              <a:t>)           #  </a:t>
            </a:r>
            <a:r>
              <a:rPr lang="en-US" altLang="zh-CN" sz="2000" b="1" dirty="0" err="1" smtClean="0">
                <a:solidFill>
                  <a:schemeClr val="tx1"/>
                </a:solidFill>
              </a:rPr>
              <a:t>rt</a:t>
            </a:r>
            <a:r>
              <a:rPr lang="en-US" altLang="zh-CN" sz="2000" b="1" dirty="0" smtClean="0">
                <a:solidFill>
                  <a:schemeClr val="tx1"/>
                </a:solidFill>
              </a:rPr>
              <a:t> </a:t>
            </a:r>
            <a:r>
              <a:rPr lang="zh-CN" altLang="en-US" sz="2000" b="1" dirty="0" smtClean="0">
                <a:solidFill>
                  <a:schemeClr val="tx1"/>
                </a:solidFill>
              </a:rPr>
              <a:t>←</a:t>
            </a:r>
            <a:r>
              <a:rPr lang="en-US" altLang="zh-CN" sz="2000" b="1" dirty="0" smtClean="0">
                <a:solidFill>
                  <a:schemeClr val="tx1"/>
                </a:solidFill>
              </a:rPr>
              <a:t> mem[(</a:t>
            </a:r>
            <a:r>
              <a:rPr lang="en-US" altLang="zh-CN" sz="2000" b="1" dirty="0" err="1" smtClean="0">
                <a:solidFill>
                  <a:schemeClr val="tx1"/>
                </a:solidFill>
              </a:rPr>
              <a:t>rs</a:t>
            </a:r>
            <a:r>
              <a:rPr lang="en-US" altLang="zh-CN" sz="2000" b="1" dirty="0" smtClean="0">
                <a:solidFill>
                  <a:schemeClr val="tx1"/>
                </a:solidFill>
              </a:rPr>
              <a:t>)+offset],</a:t>
            </a:r>
            <a:r>
              <a:rPr lang="zh-CN" altLang="en-US" sz="2000" b="1" dirty="0" smtClean="0">
                <a:solidFill>
                  <a:schemeClr val="tx1"/>
                </a:solidFill>
              </a:rPr>
              <a:t>对</a:t>
            </a:r>
            <a:r>
              <a:rPr lang="en-US" altLang="zh-CN" sz="2000" b="1" dirty="0" smtClean="0">
                <a:solidFill>
                  <a:schemeClr val="tx1"/>
                </a:solidFill>
              </a:rPr>
              <a:t>offset</a:t>
            </a:r>
            <a:r>
              <a:rPr lang="zh-CN" altLang="en-US" sz="2000" b="1" dirty="0" smtClean="0">
                <a:solidFill>
                  <a:schemeClr val="tx1"/>
                </a:solidFill>
              </a:rPr>
              <a:t>符号扩展</a:t>
            </a:r>
            <a:r>
              <a:rPr lang="en-US" altLang="zh-CN" sz="2000" b="1" dirty="0" smtClean="0">
                <a:solidFill>
                  <a:schemeClr val="tx1"/>
                </a:solidFill>
              </a:rPr>
              <a:t> </a:t>
            </a:r>
            <a:endParaRPr lang="zh-CN" altLang="en-US" sz="2000" b="1" dirty="0">
              <a:solidFill>
                <a:schemeClr val="tx1"/>
              </a:solidFill>
            </a:endParaRPr>
          </a:p>
        </p:txBody>
      </p:sp>
      <p:sp>
        <p:nvSpPr>
          <p:cNvPr id="14" name="矩形 13"/>
          <p:cNvSpPr/>
          <p:nvPr/>
        </p:nvSpPr>
        <p:spPr>
          <a:xfrm>
            <a:off x="281235" y="4250267"/>
            <a:ext cx="8729265" cy="400110"/>
          </a:xfrm>
          <a:prstGeom prst="rect">
            <a:avLst/>
          </a:prstGeom>
        </p:spPr>
        <p:txBody>
          <a:bodyPr wrap="square">
            <a:spAutoFit/>
          </a:bodyPr>
          <a:lstStyle/>
          <a:p>
            <a:r>
              <a:rPr lang="en-US" altLang="zh-CN" sz="2000" b="1" dirty="0" err="1" smtClean="0">
                <a:solidFill>
                  <a:schemeClr val="tx1"/>
                </a:solidFill>
              </a:rPr>
              <a:t>sw</a:t>
            </a:r>
            <a:r>
              <a:rPr lang="en-US" altLang="zh-CN" sz="2000" b="1" dirty="0" smtClean="0">
                <a:solidFill>
                  <a:schemeClr val="tx1"/>
                </a:solidFill>
              </a:rPr>
              <a:t>  </a:t>
            </a:r>
            <a:r>
              <a:rPr lang="en-US" altLang="zh-CN" sz="2000" b="1" dirty="0" err="1" smtClean="0">
                <a:solidFill>
                  <a:schemeClr val="tx1"/>
                </a:solidFill>
              </a:rPr>
              <a:t>rt</a:t>
            </a:r>
            <a:r>
              <a:rPr lang="en-US" altLang="zh-CN" sz="2000" b="1" dirty="0" smtClean="0">
                <a:solidFill>
                  <a:schemeClr val="tx1"/>
                </a:solidFill>
              </a:rPr>
              <a:t> , offset(</a:t>
            </a:r>
            <a:r>
              <a:rPr lang="en-US" altLang="zh-CN" sz="2000" b="1" dirty="0" err="1" smtClean="0">
                <a:solidFill>
                  <a:schemeClr val="tx1"/>
                </a:solidFill>
              </a:rPr>
              <a:t>rs</a:t>
            </a:r>
            <a:r>
              <a:rPr lang="en-US" altLang="zh-CN" sz="2000" b="1" dirty="0" smtClean="0">
                <a:solidFill>
                  <a:schemeClr val="tx1"/>
                </a:solidFill>
              </a:rPr>
              <a:t>)         #  mem[(</a:t>
            </a:r>
            <a:r>
              <a:rPr lang="en-US" altLang="zh-CN" sz="2000" b="1" dirty="0" err="1" smtClean="0">
                <a:solidFill>
                  <a:schemeClr val="tx1"/>
                </a:solidFill>
              </a:rPr>
              <a:t>rs</a:t>
            </a:r>
            <a:r>
              <a:rPr lang="en-US" altLang="zh-CN" sz="2000" b="1" dirty="0" smtClean="0">
                <a:solidFill>
                  <a:schemeClr val="tx1"/>
                </a:solidFill>
              </a:rPr>
              <a:t>)+offset]) </a:t>
            </a:r>
            <a:r>
              <a:rPr lang="zh-CN" altLang="en-US" sz="2000" b="1" dirty="0" smtClean="0">
                <a:solidFill>
                  <a:schemeClr val="tx1"/>
                </a:solidFill>
              </a:rPr>
              <a:t>←</a:t>
            </a:r>
            <a:r>
              <a:rPr lang="en-US" altLang="zh-CN" sz="2000" b="1" dirty="0" err="1" smtClean="0">
                <a:solidFill>
                  <a:schemeClr val="tx1"/>
                </a:solidFill>
              </a:rPr>
              <a:t>rt</a:t>
            </a:r>
            <a:r>
              <a:rPr lang="en-US" altLang="zh-CN" sz="2000" dirty="0" smtClean="0">
                <a:solidFill>
                  <a:schemeClr val="tx1"/>
                </a:solidFill>
              </a:rPr>
              <a:t>, </a:t>
            </a:r>
            <a:r>
              <a:rPr lang="zh-CN" altLang="en-US" sz="2000" dirty="0" smtClean="0">
                <a:solidFill>
                  <a:schemeClr val="tx1"/>
                </a:solidFill>
              </a:rPr>
              <a:t>同样用符号扩展</a:t>
            </a:r>
            <a:r>
              <a:rPr lang="en-US" altLang="zh-CN" sz="2000" b="1" dirty="0" smtClean="0">
                <a:solidFill>
                  <a:schemeClr val="tx1"/>
                </a:solidFill>
              </a:rPr>
              <a:t> </a:t>
            </a:r>
            <a:endParaRPr lang="zh-CN" altLang="en-US" sz="2000" b="1" dirty="0">
              <a:solidFill>
                <a:schemeClr val="tx1"/>
              </a:solidFill>
            </a:endParaRPr>
          </a:p>
        </p:txBody>
      </p:sp>
      <p:sp>
        <p:nvSpPr>
          <p:cNvPr id="15" name="矩形 14"/>
          <p:cNvSpPr/>
          <p:nvPr/>
        </p:nvSpPr>
        <p:spPr>
          <a:xfrm>
            <a:off x="296327" y="4841140"/>
            <a:ext cx="8748464" cy="707886"/>
          </a:xfrm>
          <a:prstGeom prst="rect">
            <a:avLst/>
          </a:prstGeom>
        </p:spPr>
        <p:txBody>
          <a:bodyPr wrap="square">
            <a:spAutoFit/>
          </a:bodyPr>
          <a:lstStyle/>
          <a:p>
            <a:r>
              <a:rPr lang="en-US" altLang="zh-CN" sz="2000" b="1" dirty="0" err="1" smtClean="0">
                <a:solidFill>
                  <a:schemeClr val="tx1"/>
                </a:solidFill>
              </a:rPr>
              <a:t>bne</a:t>
            </a:r>
            <a:r>
              <a:rPr lang="en-US" altLang="zh-CN" sz="2000" b="1" dirty="0" smtClean="0">
                <a:solidFill>
                  <a:schemeClr val="tx1"/>
                </a:solidFill>
              </a:rPr>
              <a:t>  </a:t>
            </a:r>
            <a:r>
              <a:rPr lang="en-US" altLang="zh-CN" sz="2000" b="1" dirty="0" err="1" smtClean="0">
                <a:solidFill>
                  <a:schemeClr val="tx1"/>
                </a:solidFill>
              </a:rPr>
              <a:t>rs</a:t>
            </a:r>
            <a:r>
              <a:rPr lang="en-US" altLang="zh-CN" sz="2000" b="1" dirty="0" smtClean="0">
                <a:solidFill>
                  <a:schemeClr val="tx1"/>
                </a:solidFill>
              </a:rPr>
              <a:t> , </a:t>
            </a:r>
            <a:r>
              <a:rPr lang="en-US" altLang="zh-CN" sz="2000" b="1" dirty="0" err="1" smtClean="0">
                <a:solidFill>
                  <a:schemeClr val="tx1"/>
                </a:solidFill>
              </a:rPr>
              <a:t>rt</a:t>
            </a:r>
            <a:r>
              <a:rPr lang="en-US" altLang="zh-CN" sz="2000" b="1" dirty="0" smtClean="0">
                <a:solidFill>
                  <a:schemeClr val="tx1"/>
                </a:solidFill>
              </a:rPr>
              <a:t>  , </a:t>
            </a:r>
            <a:r>
              <a:rPr lang="en-US" altLang="zh-CN" sz="2000" b="1" dirty="0" err="1" smtClean="0">
                <a:solidFill>
                  <a:schemeClr val="tx1"/>
                </a:solidFill>
              </a:rPr>
              <a:t>imm</a:t>
            </a:r>
            <a:r>
              <a:rPr lang="en-US" altLang="zh-CN" sz="2000" b="1" dirty="0" smtClean="0">
                <a:solidFill>
                  <a:schemeClr val="tx1"/>
                </a:solidFill>
              </a:rPr>
              <a:t>         #  if(</a:t>
            </a:r>
            <a:r>
              <a:rPr lang="en-US" altLang="zh-CN" sz="2000" b="1" dirty="0" err="1" smtClean="0">
                <a:solidFill>
                  <a:schemeClr val="tx1"/>
                </a:solidFill>
              </a:rPr>
              <a:t>rs</a:t>
            </a:r>
            <a:r>
              <a:rPr lang="en-US" altLang="zh-CN" sz="2000" b="1" dirty="0" smtClean="0">
                <a:solidFill>
                  <a:schemeClr val="tx1"/>
                </a:solidFill>
              </a:rPr>
              <a:t>!=</a:t>
            </a:r>
            <a:r>
              <a:rPr lang="en-US" altLang="zh-CN" sz="2000" b="1" dirty="0" err="1" smtClean="0">
                <a:solidFill>
                  <a:schemeClr val="tx1"/>
                </a:solidFill>
              </a:rPr>
              <a:t>rt</a:t>
            </a:r>
            <a:r>
              <a:rPr lang="en-US" altLang="zh-CN" sz="2000" b="1" dirty="0" smtClean="0">
                <a:solidFill>
                  <a:schemeClr val="tx1"/>
                </a:solidFill>
              </a:rPr>
              <a:t>)  PC</a:t>
            </a:r>
            <a:r>
              <a:rPr lang="zh-CN" altLang="en-US" sz="2000" b="1" dirty="0" smtClean="0">
                <a:solidFill>
                  <a:schemeClr val="tx1"/>
                </a:solidFill>
              </a:rPr>
              <a:t>←</a:t>
            </a:r>
            <a:r>
              <a:rPr lang="en-US" altLang="zh-CN" sz="2000" b="1" dirty="0" err="1" smtClean="0">
                <a:solidFill>
                  <a:schemeClr val="tx1"/>
                </a:solidFill>
              </a:rPr>
              <a:t>PC+imm</a:t>
            </a:r>
            <a:r>
              <a:rPr lang="en-US" altLang="zh-CN" sz="2000" b="1" dirty="0" smtClean="0">
                <a:solidFill>
                  <a:schemeClr val="tx1"/>
                </a:solidFill>
              </a:rPr>
              <a:t>&lt;&lt;2</a:t>
            </a:r>
            <a:r>
              <a:rPr lang="zh-CN" altLang="en-US" sz="2000" dirty="0">
                <a:solidFill>
                  <a:schemeClr val="tx1"/>
                </a:solidFill>
              </a:rPr>
              <a:t>，相加时</a:t>
            </a:r>
            <a:endParaRPr lang="en-US" altLang="zh-CN" sz="2000" b="1" dirty="0" smtClean="0">
              <a:solidFill>
                <a:schemeClr val="tx1"/>
              </a:solidFill>
            </a:endParaRPr>
          </a:p>
          <a:p>
            <a:r>
              <a:rPr lang="en-US" altLang="zh-CN" sz="2000" dirty="0">
                <a:solidFill>
                  <a:schemeClr val="tx1"/>
                </a:solidFill>
              </a:rPr>
              <a:t> </a:t>
            </a:r>
            <a:r>
              <a:rPr lang="en-US" altLang="zh-CN" sz="2000" dirty="0" smtClean="0">
                <a:solidFill>
                  <a:schemeClr val="tx1"/>
                </a:solidFill>
              </a:rPr>
              <a:t>                                    </a:t>
            </a:r>
            <a:r>
              <a:rPr lang="zh-CN" altLang="en-US" sz="2000" b="1" dirty="0" smtClean="0">
                <a:solidFill>
                  <a:schemeClr val="tx1"/>
                </a:solidFill>
              </a:rPr>
              <a:t> </a:t>
            </a:r>
            <a:r>
              <a:rPr lang="en-US" altLang="zh-CN" sz="2000" b="1" dirty="0" smtClean="0">
                <a:solidFill>
                  <a:schemeClr val="tx1"/>
                </a:solidFill>
              </a:rPr>
              <a:t># </a:t>
            </a:r>
            <a:r>
              <a:rPr lang="zh-CN" altLang="en-US" sz="2000" b="1" dirty="0" smtClean="0">
                <a:solidFill>
                  <a:schemeClr val="tx1"/>
                </a:solidFill>
              </a:rPr>
              <a:t>对</a:t>
            </a:r>
            <a:r>
              <a:rPr lang="en-US" altLang="zh-CN" sz="2000" b="1" dirty="0" err="1" smtClean="0">
                <a:solidFill>
                  <a:schemeClr val="tx1"/>
                </a:solidFill>
              </a:rPr>
              <a:t>imm</a:t>
            </a:r>
            <a:r>
              <a:rPr lang="zh-CN" altLang="en-US" sz="2000" b="1" dirty="0" smtClean="0">
                <a:solidFill>
                  <a:schemeClr val="tx1"/>
                </a:solidFill>
              </a:rPr>
              <a:t>进行</a:t>
            </a:r>
            <a:r>
              <a:rPr lang="en-US" altLang="zh-CN" sz="2000" b="1" dirty="0" smtClean="0">
                <a:solidFill>
                  <a:schemeClr val="tx1"/>
                </a:solidFill>
              </a:rPr>
              <a:t>16</a:t>
            </a:r>
            <a:r>
              <a:rPr lang="zh-CN" altLang="en-US" sz="2000" b="1" dirty="0" smtClean="0">
                <a:solidFill>
                  <a:schemeClr val="tx1"/>
                </a:solidFill>
              </a:rPr>
              <a:t>位符号扩展。采用的是相对寻址</a:t>
            </a:r>
            <a:r>
              <a:rPr lang="en-US" altLang="zh-CN" sz="2000" b="1" dirty="0" smtClean="0">
                <a:solidFill>
                  <a:schemeClr val="tx1"/>
                </a:solidFill>
              </a:rPr>
              <a:t> </a:t>
            </a:r>
            <a:endParaRPr lang="zh-CN" altLang="en-US" sz="2000" b="1" dirty="0">
              <a:solidFill>
                <a:schemeClr val="tx1"/>
              </a:solidFill>
            </a:endParaRPr>
          </a:p>
        </p:txBody>
      </p:sp>
      <p:sp>
        <p:nvSpPr>
          <p:cNvPr id="3" name="灯片编号占位符 2"/>
          <p:cNvSpPr>
            <a:spLocks noGrp="1"/>
          </p:cNvSpPr>
          <p:nvPr>
            <p:ph type="sldNum" sz="quarter" idx="4"/>
          </p:nvPr>
        </p:nvSpPr>
        <p:spPr/>
        <p:txBody>
          <a:bodyPr/>
          <a:lstStyle/>
          <a:p>
            <a:fld id="{395DEAD1-49DF-46A7-BC72-EE85A9CC6BAA}" type="slidenum">
              <a:rPr lang="zh-CN" altLang="en-US" smtClean="0"/>
              <a:pPr/>
              <a:t>45</a:t>
            </a:fld>
            <a:endParaRPr lang="zh-CN" altLang="en-US"/>
          </a:p>
        </p:txBody>
      </p:sp>
    </p:spTree>
    <p:extLst>
      <p:ext uri="{BB962C8B-B14F-4D97-AF65-F5344CB8AC3E}">
        <p14:creationId xmlns:p14="http://schemas.microsoft.com/office/powerpoint/2010/main" val="316459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down)">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down)">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down)">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down)">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1200" y="114300"/>
            <a:ext cx="7867650" cy="372603"/>
          </a:xfrm>
        </p:spPr>
        <p:txBody>
          <a:bodyPr/>
          <a:lstStyle/>
          <a:p>
            <a:r>
              <a:rPr lang="en-US" altLang="zh-CN" dirty="0" smtClean="0"/>
              <a:t>J</a:t>
            </a:r>
            <a:r>
              <a:rPr lang="zh-CN" altLang="en-US" dirty="0" smtClean="0"/>
              <a:t>型指令</a:t>
            </a:r>
            <a:endParaRPr lang="zh-CN" altLang="en-US" dirty="0"/>
          </a:p>
        </p:txBody>
      </p:sp>
      <p:sp>
        <p:nvSpPr>
          <p:cNvPr id="4" name="Text Box 3"/>
          <p:cNvSpPr txBox="1">
            <a:spLocks noChangeArrowheads="1"/>
          </p:cNvSpPr>
          <p:nvPr/>
        </p:nvSpPr>
        <p:spPr bwMode="auto">
          <a:xfrm>
            <a:off x="606632" y="1983164"/>
            <a:ext cx="7848872"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0">
                <a:ea typeface="华文中宋" panose="02010600040101010101" pitchFamily="2" charset="-122"/>
              </a:defRPr>
            </a:lvl1pPr>
            <a:lvl2pPr marL="742950" indent="-285750">
              <a:defRPr sz="2600" b="1">
                <a:latin typeface="Tahoma" pitchFamily="34" charset="0"/>
                <a:ea typeface="宋体" pitchFamily="2" charset="-122"/>
              </a:defRPr>
            </a:lvl2pPr>
            <a:lvl3pPr marL="1143000" indent="-228600">
              <a:defRPr sz="2600" b="1">
                <a:latin typeface="Tahoma" pitchFamily="34" charset="0"/>
                <a:ea typeface="宋体" pitchFamily="2" charset="-122"/>
              </a:defRPr>
            </a:lvl3pPr>
            <a:lvl4pPr marL="1600200" indent="-228600">
              <a:defRPr sz="2600" b="1">
                <a:latin typeface="Tahoma" pitchFamily="34" charset="0"/>
                <a:ea typeface="宋体" pitchFamily="2" charset="-122"/>
              </a:defRPr>
            </a:lvl4pPr>
            <a:lvl5pPr marL="2057400" indent="-228600">
              <a:defRPr sz="2600" b="1">
                <a:latin typeface="Tahoma" pitchFamily="34" charset="0"/>
                <a:ea typeface="宋体" pitchFamily="2" charset="-122"/>
              </a:defRPr>
            </a:lvl5pPr>
            <a:lvl6pPr marL="2514600" indent="-228600" algn="ctr" eaLnBrk="0" fontAlgn="base" hangingPunct="0">
              <a:spcBef>
                <a:spcPct val="0"/>
              </a:spcBef>
              <a:spcAft>
                <a:spcPct val="0"/>
              </a:spcAft>
              <a:defRPr sz="2600" b="1">
                <a:latin typeface="Tahoma" pitchFamily="34" charset="0"/>
                <a:ea typeface="宋体" pitchFamily="2" charset="-122"/>
              </a:defRPr>
            </a:lvl6pPr>
            <a:lvl7pPr marL="2971800" indent="-228600" algn="ctr" eaLnBrk="0" fontAlgn="base" hangingPunct="0">
              <a:spcBef>
                <a:spcPct val="0"/>
              </a:spcBef>
              <a:spcAft>
                <a:spcPct val="0"/>
              </a:spcAft>
              <a:defRPr sz="2600" b="1">
                <a:latin typeface="Tahoma" pitchFamily="34" charset="0"/>
                <a:ea typeface="宋体" pitchFamily="2" charset="-122"/>
              </a:defRPr>
            </a:lvl7pPr>
            <a:lvl8pPr marL="3429000" indent="-228600" algn="ctr" eaLnBrk="0" fontAlgn="base" hangingPunct="0">
              <a:spcBef>
                <a:spcPct val="0"/>
              </a:spcBef>
              <a:spcAft>
                <a:spcPct val="0"/>
              </a:spcAft>
              <a:defRPr sz="2600" b="1">
                <a:latin typeface="Tahoma" pitchFamily="34" charset="0"/>
                <a:ea typeface="宋体" pitchFamily="2" charset="-122"/>
              </a:defRPr>
            </a:lvl8pPr>
            <a:lvl9pPr marL="3886200" indent="-228600" algn="ctr" eaLnBrk="0" fontAlgn="base" hangingPunct="0">
              <a:spcBef>
                <a:spcPct val="0"/>
              </a:spcBef>
              <a:spcAft>
                <a:spcPct val="0"/>
              </a:spcAft>
              <a:defRPr sz="2600" b="1">
                <a:latin typeface="Tahoma" pitchFamily="34" charset="0"/>
                <a:ea typeface="宋体" pitchFamily="2" charset="-122"/>
              </a:defRPr>
            </a:lvl9pPr>
          </a:lstStyle>
          <a:p>
            <a:pPr marL="457200" indent="-457200" algn="l">
              <a:buFont typeface="Wingdings" panose="05000000000000000000" pitchFamily="2" charset="2"/>
              <a:buChar char="Ø"/>
            </a:pPr>
            <a:r>
              <a:rPr lang="en-US" altLang="zh-CN" sz="2400" b="1" dirty="0" smtClean="0"/>
              <a:t>op</a:t>
            </a:r>
            <a:r>
              <a:rPr lang="zh-CN" altLang="en-US" sz="2400" b="1" dirty="0" smtClean="0"/>
              <a:t>：确定指令的功能</a:t>
            </a:r>
            <a:endParaRPr lang="zh-CN" altLang="en-US" sz="2400" b="1" dirty="0"/>
          </a:p>
        </p:txBody>
      </p:sp>
      <p:sp>
        <p:nvSpPr>
          <p:cNvPr id="5" name="Text Box 3"/>
          <p:cNvSpPr txBox="1">
            <a:spLocks noChangeArrowheads="1"/>
          </p:cNvSpPr>
          <p:nvPr/>
        </p:nvSpPr>
        <p:spPr bwMode="auto">
          <a:xfrm>
            <a:off x="606632" y="2514109"/>
            <a:ext cx="7848872"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0">
                <a:ea typeface="华文中宋" panose="02010600040101010101" pitchFamily="2" charset="-122"/>
              </a:defRPr>
            </a:lvl1pPr>
            <a:lvl2pPr marL="742950" indent="-285750">
              <a:defRPr sz="2600" b="1">
                <a:latin typeface="Tahoma" pitchFamily="34" charset="0"/>
                <a:ea typeface="宋体" pitchFamily="2" charset="-122"/>
              </a:defRPr>
            </a:lvl2pPr>
            <a:lvl3pPr marL="1143000" indent="-228600">
              <a:defRPr sz="2600" b="1">
                <a:latin typeface="Tahoma" pitchFamily="34" charset="0"/>
                <a:ea typeface="宋体" pitchFamily="2" charset="-122"/>
              </a:defRPr>
            </a:lvl3pPr>
            <a:lvl4pPr marL="1600200" indent="-228600">
              <a:defRPr sz="2600" b="1">
                <a:latin typeface="Tahoma" pitchFamily="34" charset="0"/>
                <a:ea typeface="宋体" pitchFamily="2" charset="-122"/>
              </a:defRPr>
            </a:lvl4pPr>
            <a:lvl5pPr marL="2057400" indent="-228600">
              <a:defRPr sz="2600" b="1">
                <a:latin typeface="Tahoma" pitchFamily="34" charset="0"/>
                <a:ea typeface="宋体" pitchFamily="2" charset="-122"/>
              </a:defRPr>
            </a:lvl5pPr>
            <a:lvl6pPr marL="2514600" indent="-228600" algn="ctr" eaLnBrk="0" fontAlgn="base" hangingPunct="0">
              <a:spcBef>
                <a:spcPct val="0"/>
              </a:spcBef>
              <a:spcAft>
                <a:spcPct val="0"/>
              </a:spcAft>
              <a:defRPr sz="2600" b="1">
                <a:latin typeface="Tahoma" pitchFamily="34" charset="0"/>
                <a:ea typeface="宋体" pitchFamily="2" charset="-122"/>
              </a:defRPr>
            </a:lvl6pPr>
            <a:lvl7pPr marL="2971800" indent="-228600" algn="ctr" eaLnBrk="0" fontAlgn="base" hangingPunct="0">
              <a:spcBef>
                <a:spcPct val="0"/>
              </a:spcBef>
              <a:spcAft>
                <a:spcPct val="0"/>
              </a:spcAft>
              <a:defRPr sz="2600" b="1">
                <a:latin typeface="Tahoma" pitchFamily="34" charset="0"/>
                <a:ea typeface="宋体" pitchFamily="2" charset="-122"/>
              </a:defRPr>
            </a:lvl7pPr>
            <a:lvl8pPr marL="3429000" indent="-228600" algn="ctr" eaLnBrk="0" fontAlgn="base" hangingPunct="0">
              <a:spcBef>
                <a:spcPct val="0"/>
              </a:spcBef>
              <a:spcAft>
                <a:spcPct val="0"/>
              </a:spcAft>
              <a:defRPr sz="2600" b="1">
                <a:latin typeface="Tahoma" pitchFamily="34" charset="0"/>
                <a:ea typeface="宋体" pitchFamily="2" charset="-122"/>
              </a:defRPr>
            </a:lvl8pPr>
            <a:lvl9pPr marL="3886200" indent="-228600" algn="ctr" eaLnBrk="0" fontAlgn="base" hangingPunct="0">
              <a:spcBef>
                <a:spcPct val="0"/>
              </a:spcBef>
              <a:spcAft>
                <a:spcPct val="0"/>
              </a:spcAft>
              <a:defRPr sz="2600" b="1">
                <a:latin typeface="Tahoma" pitchFamily="34" charset="0"/>
                <a:ea typeface="宋体" pitchFamily="2" charset="-122"/>
              </a:defRPr>
            </a:lvl9pPr>
          </a:lstStyle>
          <a:p>
            <a:pPr marL="457200" indent="-457200" algn="l">
              <a:buFont typeface="Wingdings" panose="05000000000000000000" pitchFamily="2" charset="2"/>
              <a:buChar char="Ø"/>
            </a:pPr>
            <a:r>
              <a:rPr lang="en-US" altLang="zh-CN" sz="2400" b="1" dirty="0" smtClean="0"/>
              <a:t>address</a:t>
            </a:r>
            <a:r>
              <a:rPr lang="zh-CN" altLang="en-US" sz="2400" b="1" dirty="0" smtClean="0"/>
              <a:t>：转移地址</a:t>
            </a:r>
            <a:endParaRPr lang="zh-CN" altLang="en-US" sz="2400" b="1" dirty="0"/>
          </a:p>
        </p:txBody>
      </p:sp>
      <p:grpSp>
        <p:nvGrpSpPr>
          <p:cNvPr id="6" name="组合 5"/>
          <p:cNvGrpSpPr/>
          <p:nvPr/>
        </p:nvGrpSpPr>
        <p:grpSpPr>
          <a:xfrm>
            <a:off x="708748" y="876029"/>
            <a:ext cx="7503174" cy="1078203"/>
            <a:chOff x="1543777" y="1963941"/>
            <a:chExt cx="5795389" cy="1078203"/>
          </a:xfrm>
        </p:grpSpPr>
        <p:sp>
          <p:nvSpPr>
            <p:cNvPr id="7" name="矩形 6"/>
            <p:cNvSpPr/>
            <p:nvPr/>
          </p:nvSpPr>
          <p:spPr>
            <a:xfrm>
              <a:off x="1578526" y="2307386"/>
              <a:ext cx="1224136" cy="36004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b="1" dirty="0" smtClean="0">
                  <a:solidFill>
                    <a:srgbClr val="FF0000"/>
                  </a:solidFill>
                </a:rPr>
                <a:t>op</a:t>
              </a:r>
              <a:endParaRPr lang="zh-CN" altLang="en-US" sz="2000" b="1" dirty="0">
                <a:solidFill>
                  <a:srgbClr val="FF0000"/>
                </a:solidFill>
              </a:endParaRPr>
            </a:p>
          </p:txBody>
        </p:sp>
        <p:sp>
          <p:nvSpPr>
            <p:cNvPr id="8" name="矩形 7"/>
            <p:cNvSpPr/>
            <p:nvPr/>
          </p:nvSpPr>
          <p:spPr>
            <a:xfrm>
              <a:off x="2802662" y="2307386"/>
              <a:ext cx="4536504" cy="36004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b="1" dirty="0" smtClean="0">
                  <a:solidFill>
                    <a:srgbClr val="FF0000"/>
                  </a:solidFill>
                </a:rPr>
                <a:t>address</a:t>
              </a:r>
              <a:endParaRPr lang="zh-CN" altLang="en-US" sz="2000" b="1" dirty="0">
                <a:solidFill>
                  <a:srgbClr val="FF0000"/>
                </a:solidFill>
              </a:endParaRPr>
            </a:p>
          </p:txBody>
        </p:sp>
        <p:sp>
          <p:nvSpPr>
            <p:cNvPr id="9" name="矩形 8"/>
            <p:cNvSpPr/>
            <p:nvPr/>
          </p:nvSpPr>
          <p:spPr>
            <a:xfrm>
              <a:off x="1543777" y="2682104"/>
              <a:ext cx="122413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solidFill>
                    <a:schemeClr val="tx1"/>
                  </a:solidFill>
                </a:rPr>
                <a:t>6</a:t>
              </a:r>
              <a:r>
                <a:rPr lang="zh-CN" altLang="en-US" sz="2000" b="1" dirty="0" smtClean="0">
                  <a:solidFill>
                    <a:schemeClr val="tx1"/>
                  </a:solidFill>
                </a:rPr>
                <a:t>位</a:t>
              </a:r>
              <a:endParaRPr lang="zh-CN" altLang="en-US" sz="2000" b="1" dirty="0">
                <a:solidFill>
                  <a:schemeClr val="tx1"/>
                </a:solidFill>
              </a:endParaRPr>
            </a:p>
          </p:txBody>
        </p:sp>
        <p:sp>
          <p:nvSpPr>
            <p:cNvPr id="10" name="矩形 9"/>
            <p:cNvSpPr/>
            <p:nvPr/>
          </p:nvSpPr>
          <p:spPr>
            <a:xfrm>
              <a:off x="3632009" y="2682104"/>
              <a:ext cx="86409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chemeClr val="tx1"/>
                </a:solidFill>
              </a:endParaRPr>
            </a:p>
          </p:txBody>
        </p:sp>
        <p:sp>
          <p:nvSpPr>
            <p:cNvPr id="11" name="矩形 10"/>
            <p:cNvSpPr/>
            <p:nvPr/>
          </p:nvSpPr>
          <p:spPr>
            <a:xfrm>
              <a:off x="4496105" y="2682104"/>
              <a:ext cx="86409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chemeClr val="tx1"/>
                </a:solidFill>
              </a:endParaRPr>
            </a:p>
          </p:txBody>
        </p:sp>
        <p:sp>
          <p:nvSpPr>
            <p:cNvPr id="12" name="矩形 11"/>
            <p:cNvSpPr/>
            <p:nvPr/>
          </p:nvSpPr>
          <p:spPr>
            <a:xfrm>
              <a:off x="2802662" y="2682104"/>
              <a:ext cx="4536503"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solidFill>
                    <a:schemeClr val="tx1"/>
                  </a:solidFill>
                </a:rPr>
                <a:t>26</a:t>
              </a:r>
              <a:r>
                <a:rPr lang="zh-CN" altLang="en-US" sz="2000" b="1" dirty="0" smtClean="0">
                  <a:solidFill>
                    <a:schemeClr val="tx1"/>
                  </a:solidFill>
                </a:rPr>
                <a:t>位</a:t>
              </a:r>
              <a:endParaRPr lang="zh-CN" altLang="en-US" sz="2000" b="1" dirty="0">
                <a:solidFill>
                  <a:schemeClr val="tx1"/>
                </a:solidFill>
              </a:endParaRPr>
            </a:p>
          </p:txBody>
        </p:sp>
        <p:sp>
          <p:nvSpPr>
            <p:cNvPr id="13" name="矩形 12"/>
            <p:cNvSpPr/>
            <p:nvPr/>
          </p:nvSpPr>
          <p:spPr>
            <a:xfrm>
              <a:off x="6224297" y="2682104"/>
              <a:ext cx="108012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chemeClr val="tx1"/>
                </a:solidFill>
              </a:endParaRPr>
            </a:p>
          </p:txBody>
        </p:sp>
        <p:sp>
          <p:nvSpPr>
            <p:cNvPr id="14" name="矩形 13"/>
            <p:cNvSpPr/>
            <p:nvPr/>
          </p:nvSpPr>
          <p:spPr>
            <a:xfrm>
              <a:off x="1543777" y="1974162"/>
              <a:ext cx="1269667"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sz="2000" b="1" dirty="0" smtClean="0">
                  <a:solidFill>
                    <a:schemeClr val="tx1"/>
                  </a:solidFill>
                </a:rPr>
                <a:t>31       26</a:t>
              </a:r>
              <a:endParaRPr lang="zh-CN" altLang="en-US" sz="2000" b="1" dirty="0">
                <a:solidFill>
                  <a:schemeClr val="tx1"/>
                </a:solidFill>
              </a:endParaRPr>
            </a:p>
          </p:txBody>
        </p:sp>
        <p:sp>
          <p:nvSpPr>
            <p:cNvPr id="15" name="矩形 14"/>
            <p:cNvSpPr/>
            <p:nvPr/>
          </p:nvSpPr>
          <p:spPr>
            <a:xfrm>
              <a:off x="2813443" y="1963941"/>
              <a:ext cx="86409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smtClean="0">
                  <a:solidFill>
                    <a:schemeClr val="tx1"/>
                  </a:solidFill>
                </a:rPr>
                <a:t>25</a:t>
              </a:r>
              <a:endParaRPr lang="zh-CN" altLang="en-US" sz="2000" b="1" dirty="0">
                <a:solidFill>
                  <a:schemeClr val="tx1"/>
                </a:solidFill>
              </a:endParaRPr>
            </a:p>
          </p:txBody>
        </p:sp>
        <p:sp>
          <p:nvSpPr>
            <p:cNvPr id="16" name="矩形 15"/>
            <p:cNvSpPr/>
            <p:nvPr/>
          </p:nvSpPr>
          <p:spPr>
            <a:xfrm>
              <a:off x="3632009" y="1974162"/>
              <a:ext cx="86409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2000" b="1" dirty="0">
                <a:solidFill>
                  <a:schemeClr val="tx1"/>
                </a:solidFill>
              </a:endParaRPr>
            </a:p>
          </p:txBody>
        </p:sp>
        <p:sp>
          <p:nvSpPr>
            <p:cNvPr id="17" name="矩形 16"/>
            <p:cNvSpPr/>
            <p:nvPr/>
          </p:nvSpPr>
          <p:spPr>
            <a:xfrm>
              <a:off x="4496105" y="1974162"/>
              <a:ext cx="86409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solidFill>
                  <a:schemeClr val="tx1"/>
                </a:solidFill>
              </a:endParaRPr>
            </a:p>
          </p:txBody>
        </p:sp>
        <p:sp>
          <p:nvSpPr>
            <p:cNvPr id="18" name="矩形 17"/>
            <p:cNvSpPr/>
            <p:nvPr/>
          </p:nvSpPr>
          <p:spPr>
            <a:xfrm>
              <a:off x="5360201" y="1974162"/>
              <a:ext cx="86409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2000" b="1" dirty="0">
                <a:solidFill>
                  <a:schemeClr val="tx1"/>
                </a:solidFill>
              </a:endParaRPr>
            </a:p>
          </p:txBody>
        </p:sp>
        <p:sp>
          <p:nvSpPr>
            <p:cNvPr id="19" name="矩形 18"/>
            <p:cNvSpPr/>
            <p:nvPr/>
          </p:nvSpPr>
          <p:spPr>
            <a:xfrm>
              <a:off x="6224297" y="1974162"/>
              <a:ext cx="108012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sz="2000" b="1" dirty="0" smtClean="0">
                  <a:solidFill>
                    <a:schemeClr val="tx1"/>
                  </a:solidFill>
                </a:rPr>
                <a:t>0</a:t>
              </a:r>
              <a:endParaRPr lang="zh-CN" altLang="en-US" sz="2000" b="1" dirty="0">
                <a:solidFill>
                  <a:schemeClr val="tx1"/>
                </a:solidFill>
              </a:endParaRPr>
            </a:p>
          </p:txBody>
        </p:sp>
      </p:grpSp>
      <p:graphicFrame>
        <p:nvGraphicFramePr>
          <p:cNvPr id="20" name="表格 19"/>
          <p:cNvGraphicFramePr>
            <a:graphicFrameLocks noGrp="1"/>
          </p:cNvGraphicFramePr>
          <p:nvPr>
            <p:extLst>
              <p:ext uri="{D42A27DB-BD31-4B8C-83A1-F6EECF244321}">
                <p14:modId xmlns:p14="http://schemas.microsoft.com/office/powerpoint/2010/main" val="413769704"/>
              </p:ext>
            </p:extLst>
          </p:nvPr>
        </p:nvGraphicFramePr>
        <p:xfrm>
          <a:off x="352109" y="3222657"/>
          <a:ext cx="8210248" cy="1371600"/>
        </p:xfrm>
        <a:graphic>
          <a:graphicData uri="http://schemas.openxmlformats.org/drawingml/2006/table">
            <a:tbl>
              <a:tblPr firstRow="1" bandRow="1"/>
              <a:tblGrid>
                <a:gridCol w="904287">
                  <a:extLst>
                    <a:ext uri="{9D8B030D-6E8A-4147-A177-3AD203B41FA5}">
                      <a16:colId xmlns:a16="http://schemas.microsoft.com/office/drawing/2014/main" val="20000"/>
                    </a:ext>
                  </a:extLst>
                </a:gridCol>
                <a:gridCol w="1255953">
                  <a:extLst>
                    <a:ext uri="{9D8B030D-6E8A-4147-A177-3AD203B41FA5}">
                      <a16:colId xmlns:a16="http://schemas.microsoft.com/office/drawing/2014/main" val="20001"/>
                    </a:ext>
                  </a:extLst>
                </a:gridCol>
                <a:gridCol w="4484445">
                  <a:extLst>
                    <a:ext uri="{9D8B030D-6E8A-4147-A177-3AD203B41FA5}">
                      <a16:colId xmlns:a16="http://schemas.microsoft.com/office/drawing/2014/main" val="20002"/>
                    </a:ext>
                  </a:extLst>
                </a:gridCol>
                <a:gridCol w="1565563">
                  <a:extLst>
                    <a:ext uri="{9D8B030D-6E8A-4147-A177-3AD203B41FA5}">
                      <a16:colId xmlns:a16="http://schemas.microsoft.com/office/drawing/2014/main" val="20003"/>
                    </a:ext>
                  </a:extLst>
                </a:gridCol>
              </a:tblGrid>
              <a:tr h="415845">
                <a:tc>
                  <a:txBody>
                    <a:bodyPr/>
                    <a:lstStyle/>
                    <a:p>
                      <a:pPr algn="ctr"/>
                      <a:r>
                        <a:rPr lang="zh-CN" altLang="en-US" sz="2400" dirty="0" smtClean="0">
                          <a:ln>
                            <a:solidFill>
                              <a:sysClr val="windowText" lastClr="000000"/>
                            </a:solidFill>
                          </a:ln>
                        </a:rPr>
                        <a:t>指令</a:t>
                      </a:r>
                      <a:endParaRPr lang="zh-CN" altLang="en-US" sz="2400" dirty="0">
                        <a:ln>
                          <a:solidFill>
                            <a:sysClr val="windowText" lastClr="000000"/>
                          </a:solidFill>
                        </a:ln>
                      </a:endParaRPr>
                    </a:p>
                  </a:txBody>
                  <a:tcPr anchor="ctr">
                    <a:solidFill>
                      <a:srgbClr val="FDFBFB"/>
                    </a:solidFill>
                  </a:tcPr>
                </a:tc>
                <a:tc>
                  <a:txBody>
                    <a:bodyPr/>
                    <a:lstStyle/>
                    <a:p>
                      <a:pPr algn="ctr"/>
                      <a:r>
                        <a:rPr lang="en-US" altLang="zh-CN" sz="2400" b="0" dirty="0" smtClean="0">
                          <a:ln>
                            <a:solidFill>
                              <a:sysClr val="windowText" lastClr="000000"/>
                            </a:solidFill>
                          </a:ln>
                          <a:latin typeface="+mn-lt"/>
                          <a:ea typeface="+mj-ea"/>
                        </a:rPr>
                        <a:t>[31:26]</a:t>
                      </a:r>
                      <a:endParaRPr lang="zh-CN" altLang="en-US" sz="2400" b="0" dirty="0">
                        <a:ln>
                          <a:solidFill>
                            <a:sysClr val="windowText" lastClr="000000"/>
                          </a:solidFill>
                        </a:ln>
                        <a:latin typeface="+mn-lt"/>
                        <a:ea typeface="+mj-ea"/>
                      </a:endParaRPr>
                    </a:p>
                  </a:txBody>
                  <a:tcPr anchor="ctr">
                    <a:solidFill>
                      <a:srgbClr val="FDFBFB"/>
                    </a:solidFill>
                  </a:tcPr>
                </a:tc>
                <a:tc>
                  <a:txBody>
                    <a:bodyPr/>
                    <a:lstStyle/>
                    <a:p>
                      <a:pPr algn="ctr"/>
                      <a:r>
                        <a:rPr lang="en-US" altLang="zh-CN" sz="2400" dirty="0" smtClean="0">
                          <a:ln>
                            <a:solidFill>
                              <a:sysClr val="windowText" lastClr="000000"/>
                            </a:solidFill>
                          </a:ln>
                        </a:rPr>
                        <a:t>[25:0]</a:t>
                      </a:r>
                      <a:endParaRPr lang="zh-CN" altLang="en-US" sz="2400" dirty="0">
                        <a:ln>
                          <a:solidFill>
                            <a:sysClr val="windowText" lastClr="000000"/>
                          </a:solidFill>
                        </a:ln>
                      </a:endParaRPr>
                    </a:p>
                  </a:txBody>
                  <a:tcPr anchor="ctr">
                    <a:solidFill>
                      <a:srgbClr val="FDFBFB"/>
                    </a:solidFill>
                  </a:tcPr>
                </a:tc>
                <a:tc>
                  <a:txBody>
                    <a:bodyPr/>
                    <a:lstStyle/>
                    <a:p>
                      <a:pPr algn="ctr"/>
                      <a:r>
                        <a:rPr lang="zh-CN" altLang="en-US" sz="2400" dirty="0" smtClean="0">
                          <a:ln>
                            <a:solidFill>
                              <a:sysClr val="windowText" lastClr="000000"/>
                            </a:solidFill>
                          </a:ln>
                        </a:rPr>
                        <a:t>功能</a:t>
                      </a:r>
                      <a:endParaRPr lang="zh-CN" altLang="en-US" sz="2400" dirty="0">
                        <a:ln>
                          <a:solidFill>
                            <a:sysClr val="windowText" lastClr="000000"/>
                          </a:solidFill>
                        </a:ln>
                      </a:endParaRPr>
                    </a:p>
                  </a:txBody>
                  <a:tcPr anchor="ctr">
                    <a:solidFill>
                      <a:srgbClr val="FDFBFB"/>
                    </a:solidFill>
                  </a:tcPr>
                </a:tc>
                <a:extLst>
                  <a:ext uri="{0D108BD9-81ED-4DB2-BD59-A6C34878D82A}">
                    <a16:rowId xmlns:a16="http://schemas.microsoft.com/office/drawing/2014/main" val="10000"/>
                  </a:ext>
                </a:extLst>
              </a:tr>
              <a:tr h="415845">
                <a:tc>
                  <a:txBody>
                    <a:bodyPr/>
                    <a:lstStyle/>
                    <a:p>
                      <a:pPr algn="ctr"/>
                      <a:r>
                        <a:rPr lang="en-US" altLang="zh-CN" sz="2400" dirty="0" smtClean="0">
                          <a:ln>
                            <a:solidFill>
                              <a:sysClr val="windowText" lastClr="000000"/>
                            </a:solidFill>
                          </a:ln>
                        </a:rPr>
                        <a:t>j</a:t>
                      </a:r>
                      <a:endParaRPr lang="zh-CN" altLang="en-US" sz="2400" dirty="0">
                        <a:ln>
                          <a:solidFill>
                            <a:sysClr val="windowText" lastClr="000000"/>
                          </a:solidFill>
                        </a:ln>
                      </a:endParaRPr>
                    </a:p>
                  </a:txBody>
                  <a:tcPr anchor="ctr">
                    <a:solidFill>
                      <a:srgbClr val="FDFBFB"/>
                    </a:solidFill>
                  </a:tcPr>
                </a:tc>
                <a:tc>
                  <a:txBody>
                    <a:bodyPr/>
                    <a:lstStyle/>
                    <a:p>
                      <a:pPr algn="ctr"/>
                      <a:r>
                        <a:rPr lang="en-US" altLang="zh-CN" sz="2400" dirty="0" smtClean="0">
                          <a:ln>
                            <a:solidFill>
                              <a:sysClr val="windowText" lastClr="000000"/>
                            </a:solidFill>
                          </a:ln>
                        </a:rPr>
                        <a:t>000010</a:t>
                      </a:r>
                      <a:endParaRPr lang="zh-CN" altLang="en-US" sz="2400" dirty="0">
                        <a:ln>
                          <a:solidFill>
                            <a:sysClr val="windowText" lastClr="000000"/>
                          </a:solidFill>
                        </a:ln>
                      </a:endParaRPr>
                    </a:p>
                  </a:txBody>
                  <a:tcPr anchor="ctr">
                    <a:solidFill>
                      <a:srgbClr val="FDFBFB"/>
                    </a:solidFill>
                  </a:tcPr>
                </a:tc>
                <a:tc>
                  <a:txBody>
                    <a:bodyPr/>
                    <a:lstStyle/>
                    <a:p>
                      <a:pPr algn="ctr"/>
                      <a:r>
                        <a:rPr lang="en-US" altLang="zh-CN" sz="2400" dirty="0" smtClean="0">
                          <a:ln>
                            <a:solidFill>
                              <a:sysClr val="windowText" lastClr="000000"/>
                            </a:solidFill>
                          </a:ln>
                        </a:rPr>
                        <a:t>address</a:t>
                      </a:r>
                      <a:endParaRPr lang="zh-CN" altLang="en-US" sz="2400" dirty="0">
                        <a:ln>
                          <a:solidFill>
                            <a:sysClr val="windowText" lastClr="000000"/>
                          </a:solidFill>
                        </a:ln>
                      </a:endParaRPr>
                    </a:p>
                  </a:txBody>
                  <a:tcPr anchor="ctr">
                    <a:solidFill>
                      <a:srgbClr val="FDFBFB"/>
                    </a:solidFill>
                  </a:tcPr>
                </a:tc>
                <a:tc>
                  <a:txBody>
                    <a:bodyPr/>
                    <a:lstStyle/>
                    <a:p>
                      <a:pPr algn="ctr"/>
                      <a:r>
                        <a:rPr lang="zh-CN" altLang="en-US" sz="2400" dirty="0" smtClean="0">
                          <a:ln>
                            <a:solidFill>
                              <a:sysClr val="windowText" lastClr="000000"/>
                            </a:solidFill>
                          </a:ln>
                        </a:rPr>
                        <a:t>跳转</a:t>
                      </a:r>
                      <a:endParaRPr lang="zh-CN" altLang="en-US" sz="2400" dirty="0">
                        <a:ln>
                          <a:solidFill>
                            <a:sysClr val="windowText" lastClr="000000"/>
                          </a:solidFill>
                        </a:ln>
                      </a:endParaRPr>
                    </a:p>
                  </a:txBody>
                  <a:tcPr anchor="ctr">
                    <a:solidFill>
                      <a:srgbClr val="FDFBFB"/>
                    </a:solidFill>
                  </a:tcPr>
                </a:tc>
                <a:extLst>
                  <a:ext uri="{0D108BD9-81ED-4DB2-BD59-A6C34878D82A}">
                    <a16:rowId xmlns:a16="http://schemas.microsoft.com/office/drawing/2014/main" val="10001"/>
                  </a:ext>
                </a:extLst>
              </a:tr>
              <a:tr h="415845">
                <a:tc>
                  <a:txBody>
                    <a:bodyPr/>
                    <a:lstStyle/>
                    <a:p>
                      <a:pPr algn="ctr"/>
                      <a:r>
                        <a:rPr lang="en-US" altLang="zh-CN" sz="2400" dirty="0" err="1" smtClean="0">
                          <a:ln>
                            <a:solidFill>
                              <a:sysClr val="windowText" lastClr="000000"/>
                            </a:solidFill>
                          </a:ln>
                        </a:rPr>
                        <a:t>jal</a:t>
                      </a:r>
                      <a:endParaRPr lang="zh-CN" altLang="en-US" sz="2400" dirty="0">
                        <a:ln>
                          <a:solidFill>
                            <a:sysClr val="windowText" lastClr="000000"/>
                          </a:solidFill>
                        </a:ln>
                      </a:endParaRPr>
                    </a:p>
                  </a:txBody>
                  <a:tcPr anchor="ctr">
                    <a:solidFill>
                      <a:srgbClr val="FDFBFB"/>
                    </a:solidFill>
                  </a:tcPr>
                </a:tc>
                <a:tc>
                  <a:txBody>
                    <a:bodyPr/>
                    <a:lstStyle/>
                    <a:p>
                      <a:pPr algn="ctr"/>
                      <a:r>
                        <a:rPr lang="en-US" altLang="zh-CN" sz="2400" dirty="0" smtClean="0">
                          <a:ln>
                            <a:solidFill>
                              <a:sysClr val="windowText" lastClr="000000"/>
                            </a:solidFill>
                          </a:ln>
                        </a:rPr>
                        <a:t>001100</a:t>
                      </a:r>
                      <a:endParaRPr lang="zh-CN" altLang="en-US" sz="2400" dirty="0">
                        <a:ln>
                          <a:solidFill>
                            <a:sysClr val="windowText" lastClr="000000"/>
                          </a:solidFill>
                        </a:ln>
                      </a:endParaRPr>
                    </a:p>
                  </a:txBody>
                  <a:tcPr anchor="ctr">
                    <a:solidFill>
                      <a:srgbClr val="FDFBFB"/>
                    </a:solidFill>
                  </a:tcPr>
                </a:tc>
                <a:tc>
                  <a:txBody>
                    <a:bodyPr/>
                    <a:lstStyle/>
                    <a:p>
                      <a:pPr algn="ctr"/>
                      <a:r>
                        <a:rPr lang="en-US" altLang="zh-CN" sz="2400" dirty="0" smtClean="0">
                          <a:ln>
                            <a:solidFill>
                              <a:sysClr val="windowText" lastClr="000000"/>
                            </a:solidFill>
                          </a:ln>
                        </a:rPr>
                        <a:t>address</a:t>
                      </a:r>
                      <a:endParaRPr lang="zh-CN" altLang="en-US" sz="2400" dirty="0">
                        <a:ln>
                          <a:solidFill>
                            <a:sysClr val="windowText" lastClr="000000"/>
                          </a:solidFill>
                        </a:ln>
                      </a:endParaRPr>
                    </a:p>
                  </a:txBody>
                  <a:tcPr anchor="ctr">
                    <a:solidFill>
                      <a:srgbClr val="FDFBFB"/>
                    </a:solidFill>
                  </a:tcPr>
                </a:tc>
                <a:tc>
                  <a:txBody>
                    <a:bodyPr/>
                    <a:lstStyle/>
                    <a:p>
                      <a:pPr algn="ctr"/>
                      <a:r>
                        <a:rPr lang="zh-CN" altLang="en-US" sz="2400" dirty="0" smtClean="0">
                          <a:ln>
                            <a:solidFill>
                              <a:sysClr val="windowText" lastClr="000000"/>
                            </a:solidFill>
                          </a:ln>
                        </a:rPr>
                        <a:t>调用</a:t>
                      </a:r>
                      <a:endParaRPr lang="en-US" altLang="zh-CN" sz="2400" dirty="0" smtClean="0">
                        <a:ln>
                          <a:solidFill>
                            <a:sysClr val="windowText" lastClr="000000"/>
                          </a:solidFill>
                        </a:ln>
                      </a:endParaRPr>
                    </a:p>
                  </a:txBody>
                  <a:tcPr anchor="ctr">
                    <a:solidFill>
                      <a:srgbClr val="FDFBFB"/>
                    </a:solidFill>
                  </a:tcPr>
                </a:tc>
                <a:extLst>
                  <a:ext uri="{0D108BD9-81ED-4DB2-BD59-A6C34878D82A}">
                    <a16:rowId xmlns:a16="http://schemas.microsoft.com/office/drawing/2014/main" val="10002"/>
                  </a:ext>
                </a:extLst>
              </a:tr>
            </a:tbl>
          </a:graphicData>
        </a:graphic>
      </p:graphicFrame>
      <p:sp>
        <p:nvSpPr>
          <p:cNvPr id="21" name="矩形 20"/>
          <p:cNvSpPr/>
          <p:nvPr/>
        </p:nvSpPr>
        <p:spPr>
          <a:xfrm>
            <a:off x="352109" y="4834376"/>
            <a:ext cx="8679304" cy="707886"/>
          </a:xfrm>
          <a:prstGeom prst="rect">
            <a:avLst/>
          </a:prstGeom>
        </p:spPr>
        <p:txBody>
          <a:bodyPr wrap="square">
            <a:spAutoFit/>
          </a:bodyPr>
          <a:lstStyle/>
          <a:p>
            <a:r>
              <a:rPr lang="en-US" altLang="zh-CN" sz="2000" b="1" dirty="0" smtClean="0">
                <a:solidFill>
                  <a:schemeClr val="tx1"/>
                </a:solidFill>
              </a:rPr>
              <a:t>j  target                 # PC</a:t>
            </a:r>
            <a:r>
              <a:rPr lang="zh-CN" altLang="en-US" sz="2000" b="1" dirty="0" smtClean="0">
                <a:solidFill>
                  <a:schemeClr val="tx1"/>
                </a:solidFill>
              </a:rPr>
              <a:t>←</a:t>
            </a:r>
            <a:r>
              <a:rPr lang="en-US" altLang="zh-CN" sz="2000" b="1" dirty="0" smtClean="0">
                <a:solidFill>
                  <a:schemeClr val="tx1"/>
                </a:solidFill>
              </a:rPr>
              <a:t>target</a:t>
            </a:r>
            <a:r>
              <a:rPr lang="zh-CN" altLang="en-US" sz="2000" b="1" dirty="0">
                <a:solidFill>
                  <a:schemeClr val="tx1"/>
                </a:solidFill>
              </a:rPr>
              <a:t>：</a:t>
            </a:r>
            <a:r>
              <a:rPr lang="en-US" altLang="zh-CN" sz="2000" b="1" dirty="0" smtClean="0">
                <a:solidFill>
                  <a:schemeClr val="tx1"/>
                </a:solidFill>
              </a:rPr>
              <a:t>PC</a:t>
            </a:r>
            <a:r>
              <a:rPr lang="zh-CN" altLang="en-US" sz="2000" b="1" dirty="0" smtClean="0">
                <a:solidFill>
                  <a:schemeClr val="tx1"/>
                </a:solidFill>
              </a:rPr>
              <a:t>高</a:t>
            </a:r>
            <a:r>
              <a:rPr lang="en-US" altLang="zh-CN" sz="2000" b="1" dirty="0" smtClean="0">
                <a:solidFill>
                  <a:schemeClr val="tx1"/>
                </a:solidFill>
              </a:rPr>
              <a:t>4</a:t>
            </a:r>
            <a:r>
              <a:rPr lang="zh-CN" altLang="en-US" sz="2000" b="1" dirty="0" smtClean="0">
                <a:solidFill>
                  <a:schemeClr val="tx1"/>
                </a:solidFill>
              </a:rPr>
              <a:t>位不变，</a:t>
            </a:r>
            <a:endParaRPr lang="en-US" altLang="zh-CN" sz="2000" b="1" dirty="0" smtClean="0">
              <a:solidFill>
                <a:schemeClr val="tx1"/>
              </a:solidFill>
            </a:endParaRPr>
          </a:p>
          <a:p>
            <a:r>
              <a:rPr lang="en-US" altLang="zh-CN" sz="2000" dirty="0" smtClean="0">
                <a:solidFill>
                  <a:schemeClr val="tx1"/>
                </a:solidFill>
              </a:rPr>
              <a:t>                              #</a:t>
            </a:r>
            <a:r>
              <a:rPr lang="zh-CN" altLang="en-US" sz="2000" b="1" dirty="0" smtClean="0">
                <a:solidFill>
                  <a:schemeClr val="tx1"/>
                </a:solidFill>
              </a:rPr>
              <a:t>将</a:t>
            </a:r>
            <a:r>
              <a:rPr lang="en-US" altLang="zh-CN" sz="2000" b="1" dirty="0" smtClean="0">
                <a:solidFill>
                  <a:schemeClr val="tx1"/>
                </a:solidFill>
              </a:rPr>
              <a:t>target</a:t>
            </a:r>
            <a:r>
              <a:rPr lang="zh-CN" altLang="en-US" sz="2000" b="1" dirty="0" smtClean="0">
                <a:solidFill>
                  <a:schemeClr val="tx1"/>
                </a:solidFill>
              </a:rPr>
              <a:t>左移</a:t>
            </a:r>
            <a:r>
              <a:rPr lang="en-US" altLang="zh-CN" sz="2000" b="1" dirty="0" smtClean="0">
                <a:solidFill>
                  <a:schemeClr val="tx1"/>
                </a:solidFill>
              </a:rPr>
              <a:t>2</a:t>
            </a:r>
            <a:r>
              <a:rPr lang="zh-CN" altLang="en-US" sz="2000" b="1" dirty="0" smtClean="0">
                <a:solidFill>
                  <a:schemeClr val="tx1"/>
                </a:solidFill>
              </a:rPr>
              <a:t>位，送入</a:t>
            </a:r>
            <a:r>
              <a:rPr lang="en-US" altLang="zh-CN" sz="2000" b="1" dirty="0" smtClean="0">
                <a:solidFill>
                  <a:schemeClr val="tx1"/>
                </a:solidFill>
              </a:rPr>
              <a:t>PC</a:t>
            </a:r>
            <a:r>
              <a:rPr lang="zh-CN" altLang="en-US" sz="2000" b="1" dirty="0" smtClean="0">
                <a:solidFill>
                  <a:schemeClr val="tx1"/>
                </a:solidFill>
              </a:rPr>
              <a:t>的低</a:t>
            </a:r>
            <a:r>
              <a:rPr lang="en-US" altLang="zh-CN" sz="2000" b="1" dirty="0" smtClean="0">
                <a:solidFill>
                  <a:schemeClr val="tx1"/>
                </a:solidFill>
              </a:rPr>
              <a:t>28</a:t>
            </a:r>
            <a:r>
              <a:rPr lang="zh-CN" altLang="en-US" sz="2000" b="1" dirty="0" smtClean="0">
                <a:solidFill>
                  <a:schemeClr val="tx1"/>
                </a:solidFill>
              </a:rPr>
              <a:t>位。</a:t>
            </a:r>
            <a:r>
              <a:rPr lang="en-US" altLang="zh-CN" sz="2000" b="1" dirty="0" smtClean="0">
                <a:solidFill>
                  <a:schemeClr val="tx1"/>
                </a:solidFill>
              </a:rPr>
              <a:t> </a:t>
            </a:r>
            <a:endParaRPr lang="zh-CN" altLang="en-US" sz="2000" b="1" dirty="0">
              <a:solidFill>
                <a:schemeClr val="tx1"/>
              </a:solidFill>
            </a:endParaRPr>
          </a:p>
        </p:txBody>
      </p:sp>
      <p:sp>
        <p:nvSpPr>
          <p:cNvPr id="22" name="矩形 21"/>
          <p:cNvSpPr/>
          <p:nvPr/>
        </p:nvSpPr>
        <p:spPr>
          <a:xfrm>
            <a:off x="352108" y="5739756"/>
            <a:ext cx="8791891" cy="707886"/>
          </a:xfrm>
          <a:prstGeom prst="rect">
            <a:avLst/>
          </a:prstGeom>
        </p:spPr>
        <p:txBody>
          <a:bodyPr wrap="square">
            <a:spAutoFit/>
          </a:bodyPr>
          <a:lstStyle/>
          <a:p>
            <a:r>
              <a:rPr lang="en-US" altLang="zh-CN" sz="2000" b="1" dirty="0" err="1" smtClean="0">
                <a:solidFill>
                  <a:schemeClr val="tx1"/>
                </a:solidFill>
              </a:rPr>
              <a:t>jal</a:t>
            </a:r>
            <a:r>
              <a:rPr lang="en-US" altLang="zh-CN" sz="2000" b="1" dirty="0" smtClean="0">
                <a:solidFill>
                  <a:schemeClr val="tx1"/>
                </a:solidFill>
              </a:rPr>
              <a:t>  target              # </a:t>
            </a:r>
            <a:r>
              <a:rPr lang="en-US" altLang="zh-CN" sz="2000" b="1" dirty="0" err="1" smtClean="0">
                <a:solidFill>
                  <a:schemeClr val="tx1"/>
                </a:solidFill>
              </a:rPr>
              <a:t>ra</a:t>
            </a:r>
            <a:r>
              <a:rPr lang="zh-CN" altLang="en-US" sz="2000" b="1" dirty="0" smtClean="0">
                <a:solidFill>
                  <a:schemeClr val="tx1"/>
                </a:solidFill>
              </a:rPr>
              <a:t>←</a:t>
            </a:r>
            <a:r>
              <a:rPr lang="en-US" altLang="zh-CN" sz="2000" b="1" dirty="0" smtClean="0">
                <a:solidFill>
                  <a:schemeClr val="tx1"/>
                </a:solidFill>
              </a:rPr>
              <a:t>PC+4(PC</a:t>
            </a:r>
            <a:r>
              <a:rPr lang="zh-CN" altLang="en-US" sz="2000" b="1" dirty="0" smtClean="0">
                <a:solidFill>
                  <a:schemeClr val="tx1"/>
                </a:solidFill>
              </a:rPr>
              <a:t>的值</a:t>
            </a:r>
            <a:r>
              <a:rPr lang="en-US" altLang="zh-CN" sz="2000" b="1" dirty="0" smtClean="0">
                <a:solidFill>
                  <a:schemeClr val="tx1"/>
                </a:solidFill>
              </a:rPr>
              <a:t>=</a:t>
            </a:r>
            <a:r>
              <a:rPr lang="zh-CN" altLang="en-US" sz="2000" b="1" dirty="0" smtClean="0">
                <a:solidFill>
                  <a:schemeClr val="tx1"/>
                </a:solidFill>
              </a:rPr>
              <a:t>本指令的地址</a:t>
            </a:r>
            <a:r>
              <a:rPr lang="en-US" altLang="zh-CN" sz="2000" b="1" dirty="0" smtClean="0">
                <a:solidFill>
                  <a:schemeClr val="tx1"/>
                </a:solidFill>
              </a:rPr>
              <a:t>)</a:t>
            </a:r>
            <a:r>
              <a:rPr lang="zh-CN" altLang="en-US" sz="2000" b="1" dirty="0" smtClean="0">
                <a:solidFill>
                  <a:schemeClr val="tx1"/>
                </a:solidFill>
              </a:rPr>
              <a:t>，</a:t>
            </a:r>
            <a:r>
              <a:rPr lang="en-US" altLang="zh-CN" sz="2000" b="1" dirty="0" smtClean="0">
                <a:solidFill>
                  <a:schemeClr val="tx1"/>
                </a:solidFill>
              </a:rPr>
              <a:t>PC</a:t>
            </a:r>
            <a:r>
              <a:rPr lang="zh-CN" altLang="en-US" sz="2000" b="1" dirty="0">
                <a:solidFill>
                  <a:schemeClr val="tx1"/>
                </a:solidFill>
              </a:rPr>
              <a:t> ← </a:t>
            </a:r>
            <a:r>
              <a:rPr lang="en-US" altLang="zh-CN" sz="2000" b="1" dirty="0" smtClean="0">
                <a:solidFill>
                  <a:schemeClr val="tx1"/>
                </a:solidFill>
              </a:rPr>
              <a:t>target </a:t>
            </a:r>
            <a:r>
              <a:rPr lang="zh-CN" altLang="en-US" sz="2000" b="1" dirty="0" smtClean="0">
                <a:solidFill>
                  <a:schemeClr val="tx1"/>
                </a:solidFill>
              </a:rPr>
              <a:t>，</a:t>
            </a:r>
            <a:endParaRPr lang="en-US" altLang="zh-CN" sz="2000" b="1" dirty="0" smtClean="0">
              <a:solidFill>
                <a:schemeClr val="tx1"/>
              </a:solidFill>
            </a:endParaRPr>
          </a:p>
          <a:p>
            <a:r>
              <a:rPr lang="en-US" altLang="zh-CN" sz="2000" dirty="0" smtClean="0">
                <a:solidFill>
                  <a:schemeClr val="tx1"/>
                </a:solidFill>
              </a:rPr>
              <a:t>                              #</a:t>
            </a:r>
            <a:r>
              <a:rPr lang="zh-CN" altLang="en-US" sz="2000" b="1" dirty="0" smtClean="0">
                <a:solidFill>
                  <a:schemeClr val="tx1"/>
                </a:solidFill>
              </a:rPr>
              <a:t>具体传送同上指令。  </a:t>
            </a:r>
            <a:r>
              <a:rPr lang="en-US" altLang="zh-CN" sz="2000" dirty="0" err="1" smtClean="0">
                <a:solidFill>
                  <a:schemeClr val="tx1"/>
                </a:solidFill>
              </a:rPr>
              <a:t>ra</a:t>
            </a:r>
            <a:r>
              <a:rPr lang="en-US" altLang="zh-CN" sz="2000" dirty="0" smtClean="0">
                <a:solidFill>
                  <a:schemeClr val="tx1"/>
                </a:solidFill>
              </a:rPr>
              <a:t> : </a:t>
            </a:r>
            <a:r>
              <a:rPr lang="zh-CN" altLang="en-US" sz="2000" dirty="0" smtClean="0">
                <a:solidFill>
                  <a:schemeClr val="tx1"/>
                </a:solidFill>
              </a:rPr>
              <a:t>返回地址（</a:t>
            </a:r>
            <a:r>
              <a:rPr lang="en-US" altLang="zh-CN" sz="2000" dirty="0" smtClean="0">
                <a:solidFill>
                  <a:schemeClr val="tx1"/>
                </a:solidFill>
              </a:rPr>
              <a:t>return address</a:t>
            </a:r>
            <a:r>
              <a:rPr lang="zh-CN" altLang="en-US" sz="2000" dirty="0" smtClean="0">
                <a:solidFill>
                  <a:schemeClr val="tx1"/>
                </a:solidFill>
              </a:rPr>
              <a:t>）</a:t>
            </a:r>
            <a:endParaRPr lang="zh-CN" altLang="en-US" sz="2000" b="1" dirty="0">
              <a:solidFill>
                <a:schemeClr val="tx1"/>
              </a:solidFill>
            </a:endParaRPr>
          </a:p>
        </p:txBody>
      </p:sp>
      <p:sp>
        <p:nvSpPr>
          <p:cNvPr id="3" name="灯片编号占位符 2"/>
          <p:cNvSpPr>
            <a:spLocks noGrp="1"/>
          </p:cNvSpPr>
          <p:nvPr>
            <p:ph type="sldNum" sz="quarter" idx="4"/>
          </p:nvPr>
        </p:nvSpPr>
        <p:spPr/>
        <p:txBody>
          <a:bodyPr/>
          <a:lstStyle/>
          <a:p>
            <a:fld id="{395DEAD1-49DF-46A7-BC72-EE85A9CC6BAA}" type="slidenum">
              <a:rPr lang="zh-CN" altLang="en-US" smtClean="0"/>
              <a:pPr/>
              <a:t>46</a:t>
            </a:fld>
            <a:endParaRPr lang="zh-CN" altLang="en-US"/>
          </a:p>
        </p:txBody>
      </p:sp>
    </p:spTree>
    <p:extLst>
      <p:ext uri="{BB962C8B-B14F-4D97-AF65-F5344CB8AC3E}">
        <p14:creationId xmlns:p14="http://schemas.microsoft.com/office/powerpoint/2010/main" val="1925703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down)">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down)">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wipe(down)">
                                      <p:cBhvr>
                                        <p:cTn id="3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21" grpId="0"/>
      <p:bldP spid="2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1200" y="114300"/>
            <a:ext cx="7867650" cy="372603"/>
          </a:xfrm>
        </p:spPr>
        <p:txBody>
          <a:bodyPr/>
          <a:lstStyle/>
          <a:p>
            <a:r>
              <a:rPr lang="en-US" altLang="zh-CN" dirty="0" smtClean="0"/>
              <a:t>MIPS</a:t>
            </a:r>
            <a:r>
              <a:rPr lang="zh-CN" altLang="en-US" dirty="0" smtClean="0"/>
              <a:t>的通用寄存器</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843998946"/>
              </p:ext>
            </p:extLst>
          </p:nvPr>
        </p:nvGraphicFramePr>
        <p:xfrm>
          <a:off x="359649" y="871257"/>
          <a:ext cx="8344707" cy="3505200"/>
        </p:xfrm>
        <a:graphic>
          <a:graphicData uri="http://schemas.openxmlformats.org/drawingml/2006/table">
            <a:tbl>
              <a:tblPr firstRow="1" bandRow="1"/>
              <a:tblGrid>
                <a:gridCol w="1276121">
                  <a:extLst>
                    <a:ext uri="{9D8B030D-6E8A-4147-A177-3AD203B41FA5}">
                      <a16:colId xmlns:a16="http://schemas.microsoft.com/office/drawing/2014/main" val="20000"/>
                    </a:ext>
                  </a:extLst>
                </a:gridCol>
                <a:gridCol w="1350179">
                  <a:extLst>
                    <a:ext uri="{9D8B030D-6E8A-4147-A177-3AD203B41FA5}">
                      <a16:colId xmlns:a16="http://schemas.microsoft.com/office/drawing/2014/main" val="20001"/>
                    </a:ext>
                  </a:extLst>
                </a:gridCol>
                <a:gridCol w="5718407">
                  <a:extLst>
                    <a:ext uri="{9D8B030D-6E8A-4147-A177-3AD203B41FA5}">
                      <a16:colId xmlns:a16="http://schemas.microsoft.com/office/drawing/2014/main" val="20002"/>
                    </a:ext>
                  </a:extLst>
                </a:gridCol>
              </a:tblGrid>
              <a:tr h="438150">
                <a:tc>
                  <a:txBody>
                    <a:bodyPr/>
                    <a:lstStyle/>
                    <a:p>
                      <a:r>
                        <a:rPr lang="zh-CN" altLang="en-US" sz="2200" b="1" dirty="0" smtClean="0">
                          <a:solidFill>
                            <a:schemeClr val="tx1"/>
                          </a:solidFill>
                        </a:rPr>
                        <a:t>寄存器名 </a:t>
                      </a:r>
                      <a:endParaRPr lang="zh-CN" altLang="en-US" sz="2200" b="1" dirty="0">
                        <a:solidFill>
                          <a:schemeClr val="tx1"/>
                        </a:solidFill>
                      </a:endParaRPr>
                    </a:p>
                  </a:txBody>
                  <a:tcPr marL="0" marR="0" marT="0" marB="0" anchor="ctr" anchorCtr="1">
                    <a:lnB w="12700" cap="flat" cmpd="sng" algn="ctr">
                      <a:solidFill>
                        <a:schemeClr val="tx1"/>
                      </a:solidFill>
                      <a:prstDash val="solid"/>
                      <a:round/>
                      <a:headEnd type="none" w="med" len="med"/>
                      <a:tailEnd type="none" w="med" len="med"/>
                    </a:lnB>
                    <a:solidFill>
                      <a:srgbClr val="FDFBFB"/>
                    </a:solidFill>
                  </a:tcPr>
                </a:tc>
                <a:tc>
                  <a:txBody>
                    <a:bodyPr/>
                    <a:lstStyle/>
                    <a:p>
                      <a:r>
                        <a:rPr lang="zh-CN" altLang="en-US" sz="2200" b="1" dirty="0" smtClean="0">
                          <a:solidFill>
                            <a:schemeClr val="tx1"/>
                          </a:solidFill>
                        </a:rPr>
                        <a:t>寄存器号</a:t>
                      </a:r>
                      <a:endParaRPr lang="zh-CN" altLang="en-US" sz="2200" b="1" dirty="0">
                        <a:solidFill>
                          <a:schemeClr val="tx1"/>
                        </a:solidFill>
                      </a:endParaRPr>
                    </a:p>
                  </a:txBody>
                  <a:tcPr marL="0" marR="0" marT="0" marB="0" anchor="ctr" anchorCtr="1">
                    <a:lnB w="12700" cap="flat" cmpd="sng" algn="ctr">
                      <a:solidFill>
                        <a:schemeClr val="tx1"/>
                      </a:solidFill>
                      <a:prstDash val="solid"/>
                      <a:round/>
                      <a:headEnd type="none" w="med" len="med"/>
                      <a:tailEnd type="none" w="med" len="med"/>
                    </a:lnB>
                    <a:solidFill>
                      <a:srgbClr val="FDFBFB"/>
                    </a:solidFill>
                  </a:tcPr>
                </a:tc>
                <a:tc>
                  <a:txBody>
                    <a:bodyPr/>
                    <a:lstStyle/>
                    <a:p>
                      <a:r>
                        <a:rPr lang="zh-CN" altLang="en-US" sz="2200" b="1" dirty="0" smtClean="0">
                          <a:solidFill>
                            <a:schemeClr val="tx1"/>
                          </a:solidFill>
                        </a:rPr>
                        <a:t>用途</a:t>
                      </a:r>
                      <a:endParaRPr lang="zh-CN" altLang="en-US" sz="2200" b="1" dirty="0">
                        <a:solidFill>
                          <a:schemeClr val="tx1"/>
                        </a:solidFill>
                      </a:endParaRPr>
                    </a:p>
                  </a:txBody>
                  <a:tcPr marL="0" marR="0" marT="0" marB="0" anchor="ctr" anchorCtr="1">
                    <a:lnB w="12700" cap="flat" cmpd="sng" algn="ctr">
                      <a:solidFill>
                        <a:schemeClr val="tx1"/>
                      </a:solidFill>
                      <a:prstDash val="solid"/>
                      <a:round/>
                      <a:headEnd type="none" w="med" len="med"/>
                      <a:tailEnd type="none" w="med" len="med"/>
                    </a:lnB>
                    <a:solidFill>
                      <a:srgbClr val="FDFBFB"/>
                    </a:solidFill>
                  </a:tcPr>
                </a:tc>
                <a:extLst>
                  <a:ext uri="{0D108BD9-81ED-4DB2-BD59-A6C34878D82A}">
                    <a16:rowId xmlns:a16="http://schemas.microsoft.com/office/drawing/2014/main" val="10000"/>
                  </a:ext>
                </a:extLst>
              </a:tr>
              <a:tr h="438150">
                <a:tc>
                  <a:txBody>
                    <a:bodyPr/>
                    <a:lstStyle/>
                    <a:p>
                      <a:r>
                        <a:rPr lang="en-US" altLang="zh-CN" sz="2200" b="1" dirty="0" smtClean="0">
                          <a:solidFill>
                            <a:schemeClr val="tx1"/>
                          </a:solidFill>
                        </a:rPr>
                        <a:t>$zero</a:t>
                      </a:r>
                      <a:endParaRPr lang="zh-CN" altLang="en-US" sz="2200" b="1" dirty="0">
                        <a:solidFill>
                          <a:schemeClr val="tx1"/>
                        </a:solidFill>
                      </a:endParaRPr>
                    </a:p>
                  </a:txBody>
                  <a:tcPr marL="0" marR="0" marT="0" marB="0" anchor="ctr" anchorCtr="1">
                    <a:lnT w="12700" cap="flat" cmpd="sng" algn="ctr">
                      <a:solidFill>
                        <a:schemeClr val="tx1"/>
                      </a:solidFill>
                      <a:prstDash val="solid"/>
                      <a:round/>
                      <a:headEnd type="none" w="med" len="med"/>
                      <a:tailEnd type="none" w="med" len="med"/>
                    </a:lnT>
                    <a:solidFill>
                      <a:srgbClr val="FDFBFB"/>
                    </a:solidFill>
                  </a:tcPr>
                </a:tc>
                <a:tc>
                  <a:txBody>
                    <a:bodyPr/>
                    <a:lstStyle/>
                    <a:p>
                      <a:r>
                        <a:rPr lang="en-US" altLang="zh-CN" sz="2200" b="1" dirty="0" smtClean="0">
                          <a:solidFill>
                            <a:schemeClr val="tx1"/>
                          </a:solidFill>
                        </a:rPr>
                        <a:t>0</a:t>
                      </a:r>
                      <a:endParaRPr lang="zh-CN" altLang="en-US" sz="2200" b="1" dirty="0">
                        <a:solidFill>
                          <a:schemeClr val="tx1"/>
                        </a:solidFill>
                      </a:endParaRPr>
                    </a:p>
                  </a:txBody>
                  <a:tcPr marL="0" marR="0" marT="0" marB="0" anchor="ctr" anchorCtr="1">
                    <a:lnT w="12700" cap="flat" cmpd="sng" algn="ctr">
                      <a:solidFill>
                        <a:schemeClr val="tx1"/>
                      </a:solidFill>
                      <a:prstDash val="solid"/>
                      <a:round/>
                      <a:headEnd type="none" w="med" len="med"/>
                      <a:tailEnd type="none" w="med" len="med"/>
                    </a:lnT>
                    <a:solidFill>
                      <a:srgbClr val="FDFBFB"/>
                    </a:solidFill>
                  </a:tcPr>
                </a:tc>
                <a:tc>
                  <a:txBody>
                    <a:bodyPr/>
                    <a:lstStyle/>
                    <a:p>
                      <a:r>
                        <a:rPr lang="zh-CN" altLang="en-US" sz="2200" b="1" dirty="0" smtClean="0">
                          <a:solidFill>
                            <a:schemeClr val="tx1"/>
                          </a:solidFill>
                        </a:rPr>
                        <a:t>常数</a:t>
                      </a:r>
                      <a:r>
                        <a:rPr lang="en-US" altLang="zh-CN" sz="2200" b="1" dirty="0" smtClean="0">
                          <a:solidFill>
                            <a:schemeClr val="tx1"/>
                          </a:solidFill>
                        </a:rPr>
                        <a:t>0</a:t>
                      </a:r>
                      <a:endParaRPr lang="zh-CN" altLang="en-US" sz="2200" b="1" dirty="0">
                        <a:solidFill>
                          <a:schemeClr val="tx1"/>
                        </a:solidFill>
                      </a:endParaRPr>
                    </a:p>
                  </a:txBody>
                  <a:tcPr marL="0" marR="0" marT="0" marB="0" anchor="ctr" anchorCtr="1">
                    <a:lnT w="12700" cap="flat" cmpd="sng" algn="ctr">
                      <a:solidFill>
                        <a:schemeClr val="tx1"/>
                      </a:solidFill>
                      <a:prstDash val="solid"/>
                      <a:round/>
                      <a:headEnd type="none" w="med" len="med"/>
                      <a:tailEnd type="none" w="med" len="med"/>
                    </a:lnT>
                    <a:solidFill>
                      <a:srgbClr val="FDFBFB"/>
                    </a:solidFill>
                  </a:tcPr>
                </a:tc>
                <a:extLst>
                  <a:ext uri="{0D108BD9-81ED-4DB2-BD59-A6C34878D82A}">
                    <a16:rowId xmlns:a16="http://schemas.microsoft.com/office/drawing/2014/main" val="10001"/>
                  </a:ext>
                </a:extLst>
              </a:tr>
              <a:tr h="438150">
                <a:tc>
                  <a:txBody>
                    <a:bodyPr/>
                    <a:lstStyle/>
                    <a:p>
                      <a:r>
                        <a:rPr lang="en-US" altLang="zh-CN" sz="2200" b="1" dirty="0" smtClean="0">
                          <a:solidFill>
                            <a:schemeClr val="tx1"/>
                          </a:solidFill>
                        </a:rPr>
                        <a:t>$at</a:t>
                      </a:r>
                      <a:endParaRPr lang="zh-CN" altLang="en-US" sz="2200" b="1" dirty="0">
                        <a:solidFill>
                          <a:schemeClr val="tx1"/>
                        </a:solidFill>
                      </a:endParaRPr>
                    </a:p>
                  </a:txBody>
                  <a:tcPr marL="0" marR="0" marT="0" marB="0" anchor="ctr" anchorCtr="1">
                    <a:solidFill>
                      <a:srgbClr val="FDFBFB"/>
                    </a:solidFill>
                  </a:tcPr>
                </a:tc>
                <a:tc>
                  <a:txBody>
                    <a:bodyPr/>
                    <a:lstStyle/>
                    <a:p>
                      <a:r>
                        <a:rPr lang="en-US" altLang="zh-CN" sz="2200" b="1" dirty="0" smtClean="0">
                          <a:solidFill>
                            <a:schemeClr val="tx1"/>
                          </a:solidFill>
                        </a:rPr>
                        <a:t>1</a:t>
                      </a:r>
                      <a:endParaRPr lang="zh-CN" altLang="en-US" sz="2200" b="1" dirty="0">
                        <a:solidFill>
                          <a:schemeClr val="tx1"/>
                        </a:solidFill>
                      </a:endParaRPr>
                    </a:p>
                  </a:txBody>
                  <a:tcPr marL="0" marR="0" marT="0" marB="0" anchor="ctr" anchorCtr="1">
                    <a:solidFill>
                      <a:srgbClr val="FDFBFB"/>
                    </a:solidFill>
                  </a:tcPr>
                </a:tc>
                <a:tc>
                  <a:txBody>
                    <a:bodyPr/>
                    <a:lstStyle/>
                    <a:p>
                      <a:r>
                        <a:rPr lang="zh-CN" altLang="en-US" sz="2200" b="1" dirty="0" smtClean="0">
                          <a:solidFill>
                            <a:schemeClr val="tx1"/>
                          </a:solidFill>
                        </a:rPr>
                        <a:t>汇编器专用</a:t>
                      </a:r>
                      <a:endParaRPr lang="zh-CN" altLang="en-US" sz="2200" b="1" dirty="0">
                        <a:solidFill>
                          <a:schemeClr val="tx1"/>
                        </a:solidFill>
                      </a:endParaRPr>
                    </a:p>
                  </a:txBody>
                  <a:tcPr marL="0" marR="0" marT="0" marB="0" anchor="ctr" anchorCtr="1">
                    <a:solidFill>
                      <a:srgbClr val="FDFBFB"/>
                    </a:solidFill>
                  </a:tcPr>
                </a:tc>
                <a:extLst>
                  <a:ext uri="{0D108BD9-81ED-4DB2-BD59-A6C34878D82A}">
                    <a16:rowId xmlns:a16="http://schemas.microsoft.com/office/drawing/2014/main" val="10002"/>
                  </a:ext>
                </a:extLst>
              </a:tr>
              <a:tr h="438150">
                <a:tc>
                  <a:txBody>
                    <a:bodyPr/>
                    <a:lstStyle/>
                    <a:p>
                      <a:r>
                        <a:rPr lang="en-US" altLang="zh-CN" sz="2200" b="1" dirty="0" smtClean="0">
                          <a:solidFill>
                            <a:schemeClr val="tx1"/>
                          </a:solidFill>
                        </a:rPr>
                        <a:t>$v0</a:t>
                      </a:r>
                      <a:r>
                        <a:rPr lang="zh-CN" altLang="en-US" sz="2200" b="1" dirty="0" smtClean="0">
                          <a:solidFill>
                            <a:schemeClr val="tx1"/>
                          </a:solidFill>
                        </a:rPr>
                        <a:t>～</a:t>
                      </a:r>
                      <a:r>
                        <a:rPr lang="en-US" altLang="zh-CN" sz="2200" b="1" dirty="0" smtClean="0">
                          <a:solidFill>
                            <a:schemeClr val="tx1"/>
                          </a:solidFill>
                        </a:rPr>
                        <a:t>$v1</a:t>
                      </a:r>
                      <a:endParaRPr lang="zh-CN" altLang="en-US" sz="2200" b="1" dirty="0">
                        <a:solidFill>
                          <a:schemeClr val="tx1"/>
                        </a:solidFill>
                      </a:endParaRPr>
                    </a:p>
                  </a:txBody>
                  <a:tcPr marL="0" marR="0" marT="0" marB="0" anchor="ctr" anchorCtr="1">
                    <a:solidFill>
                      <a:srgbClr val="FDFBFB"/>
                    </a:solidFill>
                  </a:tcPr>
                </a:tc>
                <a:tc>
                  <a:txBody>
                    <a:bodyPr/>
                    <a:lstStyle/>
                    <a:p>
                      <a:r>
                        <a:rPr lang="en-US" altLang="zh-CN" sz="2200" b="1" dirty="0" smtClean="0">
                          <a:solidFill>
                            <a:schemeClr val="tx1"/>
                          </a:solidFill>
                        </a:rPr>
                        <a:t>2</a:t>
                      </a:r>
                      <a:r>
                        <a:rPr lang="zh-CN" altLang="en-US" sz="2200" b="1" dirty="0" smtClean="0">
                          <a:solidFill>
                            <a:schemeClr val="tx1"/>
                          </a:solidFill>
                        </a:rPr>
                        <a:t>～</a:t>
                      </a:r>
                      <a:r>
                        <a:rPr lang="en-US" altLang="zh-CN" sz="2200" b="1" dirty="0" smtClean="0">
                          <a:solidFill>
                            <a:schemeClr val="tx1"/>
                          </a:solidFill>
                        </a:rPr>
                        <a:t>3</a:t>
                      </a:r>
                      <a:endParaRPr lang="zh-CN" altLang="en-US" sz="2200" b="1" dirty="0">
                        <a:solidFill>
                          <a:schemeClr val="tx1"/>
                        </a:solidFill>
                      </a:endParaRPr>
                    </a:p>
                  </a:txBody>
                  <a:tcPr marL="0" marR="0" marT="0" marB="0" anchor="ctr" anchorCtr="1">
                    <a:solidFill>
                      <a:srgbClr val="FDFBFB"/>
                    </a:solidFill>
                  </a:tcPr>
                </a:tc>
                <a:tc>
                  <a:txBody>
                    <a:bodyPr/>
                    <a:lstStyle/>
                    <a:p>
                      <a:r>
                        <a:rPr lang="zh-CN" altLang="en-US" sz="2200" b="1" dirty="0" smtClean="0">
                          <a:solidFill>
                            <a:schemeClr val="tx1"/>
                          </a:solidFill>
                        </a:rPr>
                        <a:t>表达式计算或函数调用的返回结果</a:t>
                      </a:r>
                      <a:endParaRPr lang="zh-CN" altLang="en-US" sz="2200" b="1" dirty="0">
                        <a:solidFill>
                          <a:schemeClr val="tx1"/>
                        </a:solidFill>
                      </a:endParaRPr>
                    </a:p>
                  </a:txBody>
                  <a:tcPr marL="0" marR="0" marT="0" marB="0" anchor="ctr" anchorCtr="1">
                    <a:solidFill>
                      <a:srgbClr val="FDFBFB"/>
                    </a:solidFill>
                  </a:tcPr>
                </a:tc>
                <a:extLst>
                  <a:ext uri="{0D108BD9-81ED-4DB2-BD59-A6C34878D82A}">
                    <a16:rowId xmlns:a16="http://schemas.microsoft.com/office/drawing/2014/main" val="10003"/>
                  </a:ext>
                </a:extLst>
              </a:tr>
              <a:tr h="4381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b="1" dirty="0" smtClean="0">
                          <a:solidFill>
                            <a:schemeClr val="tx1"/>
                          </a:solidFill>
                        </a:rPr>
                        <a:t>$a0</a:t>
                      </a:r>
                      <a:r>
                        <a:rPr lang="zh-CN" altLang="en-US" sz="2200" b="1" dirty="0" smtClean="0">
                          <a:solidFill>
                            <a:schemeClr val="tx1"/>
                          </a:solidFill>
                        </a:rPr>
                        <a:t>～</a:t>
                      </a:r>
                      <a:r>
                        <a:rPr lang="en-US" altLang="zh-CN" sz="2200" b="1" dirty="0" smtClean="0">
                          <a:solidFill>
                            <a:schemeClr val="tx1"/>
                          </a:solidFill>
                        </a:rPr>
                        <a:t>$a3</a:t>
                      </a:r>
                      <a:endParaRPr lang="zh-CN" altLang="en-US" sz="2200" b="1" dirty="0" smtClean="0">
                        <a:solidFill>
                          <a:schemeClr val="tx1"/>
                        </a:solidFill>
                      </a:endParaRPr>
                    </a:p>
                  </a:txBody>
                  <a:tcPr marL="0" marR="0" marT="0" marB="0" anchor="ctr" anchorCtr="1">
                    <a:solidFill>
                      <a:srgbClr val="FDFBFB"/>
                    </a:solidFill>
                  </a:tcPr>
                </a:tc>
                <a:tc>
                  <a:txBody>
                    <a:bodyPr/>
                    <a:lstStyle/>
                    <a:p>
                      <a:r>
                        <a:rPr lang="en-US" altLang="zh-CN" sz="2200" b="1" dirty="0" smtClean="0">
                          <a:solidFill>
                            <a:schemeClr val="tx1"/>
                          </a:solidFill>
                        </a:rPr>
                        <a:t>4</a:t>
                      </a:r>
                      <a:r>
                        <a:rPr lang="zh-CN" altLang="en-US" sz="2200" b="1" dirty="0" smtClean="0">
                          <a:solidFill>
                            <a:schemeClr val="tx1"/>
                          </a:solidFill>
                        </a:rPr>
                        <a:t>～</a:t>
                      </a:r>
                      <a:r>
                        <a:rPr lang="en-US" altLang="zh-CN" sz="2200" b="1" dirty="0" smtClean="0">
                          <a:solidFill>
                            <a:schemeClr val="tx1"/>
                          </a:solidFill>
                        </a:rPr>
                        <a:t>7</a:t>
                      </a:r>
                      <a:endParaRPr lang="zh-CN" altLang="en-US" sz="2200" b="1" dirty="0">
                        <a:solidFill>
                          <a:schemeClr val="tx1"/>
                        </a:solidFill>
                      </a:endParaRPr>
                    </a:p>
                  </a:txBody>
                  <a:tcPr marL="0" marR="0" marT="0" marB="0" anchor="ctr" anchorCtr="1">
                    <a:solidFill>
                      <a:srgbClr val="FDFBFB"/>
                    </a:solidFill>
                  </a:tcPr>
                </a:tc>
                <a:tc>
                  <a:txBody>
                    <a:bodyPr/>
                    <a:lstStyle/>
                    <a:p>
                      <a:r>
                        <a:rPr lang="zh-CN" altLang="en-US" sz="2200" b="1" dirty="0" smtClean="0">
                          <a:solidFill>
                            <a:schemeClr val="tx1"/>
                          </a:solidFill>
                        </a:rPr>
                        <a:t>函数调用传递参数</a:t>
                      </a:r>
                      <a:r>
                        <a:rPr lang="en-US" altLang="zh-CN" sz="2200" b="1" dirty="0" smtClean="0">
                          <a:solidFill>
                            <a:schemeClr val="tx1"/>
                          </a:solidFill>
                        </a:rPr>
                        <a:t>1</a:t>
                      </a:r>
                      <a:r>
                        <a:rPr lang="zh-CN" altLang="en-US" sz="2200" b="1" dirty="0" smtClean="0">
                          <a:solidFill>
                            <a:schemeClr val="tx1"/>
                          </a:solidFill>
                        </a:rPr>
                        <a:t>～</a:t>
                      </a:r>
                      <a:r>
                        <a:rPr lang="en-US" altLang="zh-CN" sz="2200" b="1" dirty="0" smtClean="0">
                          <a:solidFill>
                            <a:schemeClr val="tx1"/>
                          </a:solidFill>
                        </a:rPr>
                        <a:t>3</a:t>
                      </a:r>
                      <a:endParaRPr lang="zh-CN" altLang="en-US" sz="2200" b="1" dirty="0">
                        <a:solidFill>
                          <a:schemeClr val="tx1"/>
                        </a:solidFill>
                      </a:endParaRPr>
                    </a:p>
                  </a:txBody>
                  <a:tcPr marL="0" marR="0" marT="0" marB="0" anchor="ctr" anchorCtr="1">
                    <a:solidFill>
                      <a:srgbClr val="FDFBFB"/>
                    </a:solidFill>
                  </a:tcPr>
                </a:tc>
                <a:extLst>
                  <a:ext uri="{0D108BD9-81ED-4DB2-BD59-A6C34878D82A}">
                    <a16:rowId xmlns:a16="http://schemas.microsoft.com/office/drawing/2014/main" val="10004"/>
                  </a:ext>
                </a:extLst>
              </a:tr>
              <a:tr h="4381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b="1" dirty="0" smtClean="0">
                          <a:solidFill>
                            <a:schemeClr val="tx1"/>
                          </a:solidFill>
                        </a:rPr>
                        <a:t>$t0</a:t>
                      </a:r>
                      <a:r>
                        <a:rPr lang="zh-CN" altLang="en-US" sz="2200" b="1" dirty="0" smtClean="0">
                          <a:solidFill>
                            <a:schemeClr val="tx1"/>
                          </a:solidFill>
                        </a:rPr>
                        <a:t>～</a:t>
                      </a:r>
                      <a:r>
                        <a:rPr lang="en-US" altLang="zh-CN" sz="2200" b="1" dirty="0" smtClean="0">
                          <a:solidFill>
                            <a:schemeClr val="tx1"/>
                          </a:solidFill>
                        </a:rPr>
                        <a:t>$t7</a:t>
                      </a:r>
                      <a:endParaRPr lang="zh-CN" altLang="en-US" sz="2200" b="1" dirty="0" smtClean="0">
                        <a:solidFill>
                          <a:schemeClr val="tx1"/>
                        </a:solidFill>
                      </a:endParaRPr>
                    </a:p>
                  </a:txBody>
                  <a:tcPr marL="0" marR="0" marT="0" marB="0" anchor="ctr" anchorCtr="1">
                    <a:solidFill>
                      <a:srgbClr val="FDFBFB"/>
                    </a:solidFill>
                  </a:tcPr>
                </a:tc>
                <a:tc>
                  <a:txBody>
                    <a:bodyPr/>
                    <a:lstStyle/>
                    <a:p>
                      <a:r>
                        <a:rPr lang="en-US" altLang="zh-CN" sz="2200" b="1" dirty="0" smtClean="0">
                          <a:solidFill>
                            <a:schemeClr val="tx1"/>
                          </a:solidFill>
                        </a:rPr>
                        <a:t>8</a:t>
                      </a:r>
                      <a:r>
                        <a:rPr lang="zh-CN" altLang="en-US" sz="2200" b="1" dirty="0" smtClean="0">
                          <a:solidFill>
                            <a:schemeClr val="tx1"/>
                          </a:solidFill>
                        </a:rPr>
                        <a:t>～</a:t>
                      </a:r>
                      <a:r>
                        <a:rPr lang="en-US" altLang="zh-CN" sz="2200" b="1" dirty="0" smtClean="0">
                          <a:solidFill>
                            <a:schemeClr val="tx1"/>
                          </a:solidFill>
                        </a:rPr>
                        <a:t>15</a:t>
                      </a:r>
                      <a:endParaRPr lang="zh-CN" altLang="en-US" sz="2200" b="1" dirty="0">
                        <a:solidFill>
                          <a:schemeClr val="tx1"/>
                        </a:solidFill>
                      </a:endParaRPr>
                    </a:p>
                  </a:txBody>
                  <a:tcPr marL="0" marR="0" marT="0" marB="0" anchor="ctr" anchorCtr="1">
                    <a:solidFill>
                      <a:srgbClr val="FDFBFB"/>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200" b="1" dirty="0" smtClean="0">
                          <a:solidFill>
                            <a:schemeClr val="tx1"/>
                          </a:solidFill>
                        </a:rPr>
                        <a:t>临时变量，函数调用时不需要保存和恢复</a:t>
                      </a:r>
                    </a:p>
                  </a:txBody>
                  <a:tcPr marL="0" marR="0" marT="0" marB="0" anchor="ctr" anchorCtr="1">
                    <a:solidFill>
                      <a:srgbClr val="FDFBFB"/>
                    </a:solidFill>
                  </a:tcPr>
                </a:tc>
                <a:extLst>
                  <a:ext uri="{0D108BD9-81ED-4DB2-BD59-A6C34878D82A}">
                    <a16:rowId xmlns:a16="http://schemas.microsoft.com/office/drawing/2014/main" val="10005"/>
                  </a:ext>
                </a:extLst>
              </a:tr>
              <a:tr h="4381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b="1" dirty="0" smtClean="0">
                          <a:solidFill>
                            <a:schemeClr val="tx1"/>
                          </a:solidFill>
                        </a:rPr>
                        <a:t>$s0</a:t>
                      </a:r>
                      <a:r>
                        <a:rPr lang="zh-CN" altLang="en-US" sz="2200" b="1" dirty="0" smtClean="0">
                          <a:solidFill>
                            <a:schemeClr val="tx1"/>
                          </a:solidFill>
                        </a:rPr>
                        <a:t>～</a:t>
                      </a:r>
                      <a:r>
                        <a:rPr lang="en-US" altLang="zh-CN" sz="2200" b="1" dirty="0" smtClean="0">
                          <a:solidFill>
                            <a:schemeClr val="tx1"/>
                          </a:solidFill>
                        </a:rPr>
                        <a:t>$s7</a:t>
                      </a:r>
                      <a:endParaRPr lang="zh-CN" altLang="en-US" sz="2200" b="1" dirty="0" smtClean="0">
                        <a:solidFill>
                          <a:schemeClr val="tx1"/>
                        </a:solidFill>
                      </a:endParaRPr>
                    </a:p>
                  </a:txBody>
                  <a:tcPr marL="0" marR="0" marT="0" marB="0" anchor="ctr" anchorCtr="1">
                    <a:solidFill>
                      <a:srgbClr val="FDFBFB"/>
                    </a:solidFill>
                  </a:tcPr>
                </a:tc>
                <a:tc>
                  <a:txBody>
                    <a:bodyPr/>
                    <a:lstStyle/>
                    <a:p>
                      <a:r>
                        <a:rPr lang="en-US" altLang="zh-CN" sz="2200" b="1" dirty="0" smtClean="0">
                          <a:solidFill>
                            <a:schemeClr val="tx1"/>
                          </a:solidFill>
                        </a:rPr>
                        <a:t>16</a:t>
                      </a:r>
                      <a:r>
                        <a:rPr lang="zh-CN" altLang="en-US" sz="2200" b="1" dirty="0" smtClean="0">
                          <a:solidFill>
                            <a:schemeClr val="tx1"/>
                          </a:solidFill>
                        </a:rPr>
                        <a:t>～</a:t>
                      </a:r>
                      <a:r>
                        <a:rPr lang="en-US" altLang="zh-CN" sz="2200" b="1" dirty="0" smtClean="0">
                          <a:solidFill>
                            <a:schemeClr val="tx1"/>
                          </a:solidFill>
                        </a:rPr>
                        <a:t>23</a:t>
                      </a:r>
                      <a:endParaRPr lang="zh-CN" altLang="en-US" sz="2200" b="1" dirty="0">
                        <a:solidFill>
                          <a:schemeClr val="tx1"/>
                        </a:solidFill>
                      </a:endParaRPr>
                    </a:p>
                  </a:txBody>
                  <a:tcPr marL="0" marR="0" marT="0" marB="0" anchor="ctr" anchorCtr="1">
                    <a:solidFill>
                      <a:srgbClr val="FDFBFB"/>
                    </a:solidFill>
                  </a:tcPr>
                </a:tc>
                <a:tc>
                  <a:txBody>
                    <a:bodyPr/>
                    <a:lstStyle/>
                    <a:p>
                      <a:r>
                        <a:rPr lang="zh-CN" altLang="en-US" sz="2200" b="1" dirty="0" smtClean="0">
                          <a:solidFill>
                            <a:schemeClr val="tx1"/>
                          </a:solidFill>
                        </a:rPr>
                        <a:t>函数调用时需要保存和恢复的寄存器变量</a:t>
                      </a:r>
                      <a:endParaRPr lang="zh-CN" altLang="en-US" sz="2200" b="1" dirty="0">
                        <a:solidFill>
                          <a:schemeClr val="tx1"/>
                        </a:solidFill>
                      </a:endParaRPr>
                    </a:p>
                  </a:txBody>
                  <a:tcPr marL="0" marR="0" marT="0" marB="0" anchor="ctr" anchorCtr="1">
                    <a:solidFill>
                      <a:srgbClr val="FDFBFB"/>
                    </a:solidFill>
                  </a:tcPr>
                </a:tc>
                <a:extLst>
                  <a:ext uri="{0D108BD9-81ED-4DB2-BD59-A6C34878D82A}">
                    <a16:rowId xmlns:a16="http://schemas.microsoft.com/office/drawing/2014/main" val="10006"/>
                  </a:ext>
                </a:extLst>
              </a:tr>
              <a:tr h="4381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b="1" dirty="0" smtClean="0">
                          <a:solidFill>
                            <a:schemeClr val="tx1"/>
                          </a:solidFill>
                        </a:rPr>
                        <a:t>$t8</a:t>
                      </a:r>
                      <a:r>
                        <a:rPr lang="zh-CN" altLang="en-US" sz="2200" b="1" dirty="0" smtClean="0">
                          <a:solidFill>
                            <a:schemeClr val="tx1"/>
                          </a:solidFill>
                        </a:rPr>
                        <a:t>～</a:t>
                      </a:r>
                      <a:r>
                        <a:rPr lang="en-US" altLang="zh-CN" sz="2200" b="1" dirty="0" smtClean="0">
                          <a:solidFill>
                            <a:schemeClr val="tx1"/>
                          </a:solidFill>
                        </a:rPr>
                        <a:t>$t9</a:t>
                      </a:r>
                      <a:endParaRPr lang="zh-CN" altLang="en-US" sz="2200" b="1" dirty="0" smtClean="0">
                        <a:solidFill>
                          <a:schemeClr val="tx1"/>
                        </a:solidFill>
                      </a:endParaRPr>
                    </a:p>
                  </a:txBody>
                  <a:tcPr marL="0" marR="0" marT="0" marB="0" anchor="ctr" anchorCtr="1">
                    <a:lnB w="12700" cap="flat" cmpd="sng" algn="ctr">
                      <a:solidFill>
                        <a:schemeClr val="tx1"/>
                      </a:solidFill>
                      <a:prstDash val="solid"/>
                      <a:round/>
                      <a:headEnd type="none" w="med" len="med"/>
                      <a:tailEnd type="none" w="med" len="med"/>
                    </a:lnB>
                    <a:solidFill>
                      <a:srgbClr val="FDFBFB"/>
                    </a:solidFill>
                  </a:tcPr>
                </a:tc>
                <a:tc>
                  <a:txBody>
                    <a:bodyPr/>
                    <a:lstStyle/>
                    <a:p>
                      <a:r>
                        <a:rPr lang="en-US" altLang="zh-CN" sz="2200" b="1" dirty="0" smtClean="0">
                          <a:solidFill>
                            <a:schemeClr val="tx1"/>
                          </a:solidFill>
                        </a:rPr>
                        <a:t>24</a:t>
                      </a:r>
                      <a:r>
                        <a:rPr lang="zh-CN" altLang="en-US" sz="2200" b="1" dirty="0" smtClean="0">
                          <a:solidFill>
                            <a:schemeClr val="tx1"/>
                          </a:solidFill>
                        </a:rPr>
                        <a:t>～</a:t>
                      </a:r>
                      <a:r>
                        <a:rPr lang="en-US" altLang="zh-CN" sz="2200" b="1" dirty="0" smtClean="0">
                          <a:solidFill>
                            <a:schemeClr val="tx1"/>
                          </a:solidFill>
                        </a:rPr>
                        <a:t>25</a:t>
                      </a:r>
                      <a:endParaRPr lang="zh-CN" altLang="en-US" sz="2200" b="1" dirty="0">
                        <a:solidFill>
                          <a:schemeClr val="tx1"/>
                        </a:solidFill>
                      </a:endParaRPr>
                    </a:p>
                  </a:txBody>
                  <a:tcPr marL="0" marR="0" marT="0" marB="0" anchor="ctr" anchorCtr="1">
                    <a:lnB w="12700" cap="flat" cmpd="sng" algn="ctr">
                      <a:solidFill>
                        <a:schemeClr val="tx1"/>
                      </a:solidFill>
                      <a:prstDash val="solid"/>
                      <a:round/>
                      <a:headEnd type="none" w="med" len="med"/>
                      <a:tailEnd type="none" w="med" len="med"/>
                    </a:lnB>
                    <a:solidFill>
                      <a:srgbClr val="FDFBFB"/>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200" b="1" dirty="0" smtClean="0">
                          <a:solidFill>
                            <a:schemeClr val="tx1"/>
                          </a:solidFill>
                        </a:rPr>
                        <a:t>临时变量，函数调用时不需要保存和恢复</a:t>
                      </a:r>
                    </a:p>
                  </a:txBody>
                  <a:tcPr marL="0" marR="0" marT="0" marB="0" anchor="ctr" anchorCtr="1">
                    <a:lnB w="12700" cap="flat" cmpd="sng" algn="ctr">
                      <a:solidFill>
                        <a:schemeClr val="tx1"/>
                      </a:solidFill>
                      <a:prstDash val="solid"/>
                      <a:round/>
                      <a:headEnd type="none" w="med" len="med"/>
                      <a:tailEnd type="none" w="med" len="med"/>
                    </a:lnB>
                    <a:solidFill>
                      <a:srgbClr val="FDFBFB"/>
                    </a:solidFill>
                  </a:tcPr>
                </a:tc>
                <a:extLst>
                  <a:ext uri="{0D108BD9-81ED-4DB2-BD59-A6C34878D82A}">
                    <a16:rowId xmlns:a16="http://schemas.microsoft.com/office/drawing/2014/main" val="10007"/>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2130149151"/>
              </p:ext>
            </p:extLst>
          </p:nvPr>
        </p:nvGraphicFramePr>
        <p:xfrm>
          <a:off x="359649" y="4376457"/>
          <a:ext cx="8344706" cy="1999565"/>
        </p:xfrm>
        <a:graphic>
          <a:graphicData uri="http://schemas.openxmlformats.org/drawingml/2006/table">
            <a:tbl>
              <a:tblPr firstRow="1" bandRow="1"/>
              <a:tblGrid>
                <a:gridCol w="1280892">
                  <a:extLst>
                    <a:ext uri="{9D8B030D-6E8A-4147-A177-3AD203B41FA5}">
                      <a16:colId xmlns:a16="http://schemas.microsoft.com/office/drawing/2014/main" val="20000"/>
                    </a:ext>
                  </a:extLst>
                </a:gridCol>
                <a:gridCol w="1344706">
                  <a:extLst>
                    <a:ext uri="{9D8B030D-6E8A-4147-A177-3AD203B41FA5}">
                      <a16:colId xmlns:a16="http://schemas.microsoft.com/office/drawing/2014/main" val="20001"/>
                    </a:ext>
                  </a:extLst>
                </a:gridCol>
                <a:gridCol w="5719108">
                  <a:extLst>
                    <a:ext uri="{9D8B030D-6E8A-4147-A177-3AD203B41FA5}">
                      <a16:colId xmlns:a16="http://schemas.microsoft.com/office/drawing/2014/main" val="20002"/>
                    </a:ext>
                  </a:extLst>
                </a:gridCol>
              </a:tblGrid>
              <a:tr h="399913">
                <a:tc>
                  <a:txBody>
                    <a:bodyPr/>
                    <a:lstStyle/>
                    <a:p>
                      <a:r>
                        <a:rPr lang="en-US" altLang="zh-CN" sz="2200" b="1" dirty="0" smtClean="0">
                          <a:solidFill>
                            <a:schemeClr val="tx1"/>
                          </a:solidFill>
                        </a:rPr>
                        <a:t>$k0</a:t>
                      </a:r>
                      <a:r>
                        <a:rPr lang="zh-CN" altLang="en-US" sz="2200" b="1" dirty="0" smtClean="0">
                          <a:solidFill>
                            <a:schemeClr val="tx1"/>
                          </a:solidFill>
                        </a:rPr>
                        <a:t>～</a:t>
                      </a:r>
                      <a:r>
                        <a:rPr lang="en-US" altLang="zh-CN" sz="2200" b="1" dirty="0" smtClean="0">
                          <a:solidFill>
                            <a:schemeClr val="tx1"/>
                          </a:solidFill>
                        </a:rPr>
                        <a:t>$k1</a:t>
                      </a:r>
                      <a:endParaRPr lang="zh-CN" altLang="en-US" sz="2200" b="1" dirty="0">
                        <a:solidFill>
                          <a:schemeClr val="tx1"/>
                        </a:solidFill>
                      </a:endParaRPr>
                    </a:p>
                  </a:txBody>
                  <a:tcPr marL="0" marR="0" marT="0" marB="0" anchor="ctr" anchorCtr="1">
                    <a:lnT w="12700" cap="flat" cmpd="sng" algn="ctr">
                      <a:solidFill>
                        <a:schemeClr val="tx1"/>
                      </a:solidFill>
                      <a:prstDash val="solid"/>
                      <a:round/>
                      <a:headEnd type="none" w="med" len="med"/>
                      <a:tailEnd type="none" w="med" len="med"/>
                    </a:lnT>
                    <a:solidFill>
                      <a:srgbClr val="FDFBFB"/>
                    </a:solidFill>
                  </a:tcPr>
                </a:tc>
                <a:tc>
                  <a:txBody>
                    <a:bodyPr/>
                    <a:lstStyle/>
                    <a:p>
                      <a:r>
                        <a:rPr lang="en-US" altLang="zh-CN" sz="2200" b="1" dirty="0" smtClean="0">
                          <a:solidFill>
                            <a:schemeClr val="tx1"/>
                          </a:solidFill>
                        </a:rPr>
                        <a:t>26</a:t>
                      </a:r>
                      <a:r>
                        <a:rPr lang="zh-CN" altLang="en-US" sz="2200" b="1" dirty="0" smtClean="0">
                          <a:solidFill>
                            <a:schemeClr val="tx1"/>
                          </a:solidFill>
                        </a:rPr>
                        <a:t>～</a:t>
                      </a:r>
                      <a:r>
                        <a:rPr lang="en-US" altLang="zh-CN" sz="2200" b="1" dirty="0" smtClean="0">
                          <a:solidFill>
                            <a:schemeClr val="tx1"/>
                          </a:solidFill>
                        </a:rPr>
                        <a:t>27</a:t>
                      </a:r>
                      <a:endParaRPr lang="zh-CN" altLang="en-US" sz="2200" b="1" dirty="0">
                        <a:solidFill>
                          <a:schemeClr val="tx1"/>
                        </a:solidFill>
                      </a:endParaRPr>
                    </a:p>
                  </a:txBody>
                  <a:tcPr marL="0" marR="0" marT="0" marB="0" anchor="ctr" anchorCtr="1">
                    <a:lnT w="12700" cap="flat" cmpd="sng" algn="ctr">
                      <a:solidFill>
                        <a:schemeClr val="tx1"/>
                      </a:solidFill>
                      <a:prstDash val="solid"/>
                      <a:round/>
                      <a:headEnd type="none" w="med" len="med"/>
                      <a:tailEnd type="none" w="med" len="med"/>
                    </a:lnT>
                    <a:solidFill>
                      <a:srgbClr val="FDFBFB"/>
                    </a:solidFill>
                  </a:tcPr>
                </a:tc>
                <a:tc>
                  <a:txBody>
                    <a:bodyPr/>
                    <a:lstStyle/>
                    <a:p>
                      <a:r>
                        <a:rPr lang="zh-CN" altLang="en-US" sz="2200" b="1" dirty="0" smtClean="0">
                          <a:solidFill>
                            <a:schemeClr val="tx1"/>
                          </a:solidFill>
                        </a:rPr>
                        <a:t>操作系统专用</a:t>
                      </a:r>
                      <a:endParaRPr lang="zh-CN" altLang="en-US" sz="2200" b="1" dirty="0">
                        <a:solidFill>
                          <a:schemeClr val="tx1"/>
                        </a:solidFill>
                      </a:endParaRPr>
                    </a:p>
                  </a:txBody>
                  <a:tcPr marL="0" marR="0" marT="0" marB="0" anchor="ctr" anchorCtr="1">
                    <a:lnT w="12700" cap="flat" cmpd="sng" algn="ctr">
                      <a:solidFill>
                        <a:schemeClr val="tx1"/>
                      </a:solidFill>
                      <a:prstDash val="solid"/>
                      <a:round/>
                      <a:headEnd type="none" w="med" len="med"/>
                      <a:tailEnd type="none" w="med" len="med"/>
                    </a:lnT>
                    <a:solidFill>
                      <a:srgbClr val="FDFBFB"/>
                    </a:solidFill>
                  </a:tcPr>
                </a:tc>
                <a:extLst>
                  <a:ext uri="{0D108BD9-81ED-4DB2-BD59-A6C34878D82A}">
                    <a16:rowId xmlns:a16="http://schemas.microsoft.com/office/drawing/2014/main" val="10000"/>
                  </a:ext>
                </a:extLst>
              </a:tr>
              <a:tr h="399913">
                <a:tc>
                  <a:txBody>
                    <a:bodyPr/>
                    <a:lstStyle/>
                    <a:p>
                      <a:r>
                        <a:rPr lang="en-US" altLang="zh-CN" sz="2200" b="1" dirty="0" smtClean="0">
                          <a:solidFill>
                            <a:schemeClr val="tx1"/>
                          </a:solidFill>
                        </a:rPr>
                        <a:t>$</a:t>
                      </a:r>
                      <a:r>
                        <a:rPr lang="en-US" altLang="zh-CN" sz="2200" b="1" dirty="0" err="1" smtClean="0">
                          <a:solidFill>
                            <a:schemeClr val="tx1"/>
                          </a:solidFill>
                        </a:rPr>
                        <a:t>gp</a:t>
                      </a:r>
                      <a:endParaRPr lang="zh-CN" altLang="en-US" sz="2200" b="1" dirty="0">
                        <a:solidFill>
                          <a:schemeClr val="tx1"/>
                        </a:solidFill>
                      </a:endParaRPr>
                    </a:p>
                  </a:txBody>
                  <a:tcPr marL="0" marR="0" marT="0" marB="0" anchor="ctr" anchorCtr="1">
                    <a:solidFill>
                      <a:srgbClr val="FDFBFB"/>
                    </a:solidFill>
                  </a:tcPr>
                </a:tc>
                <a:tc>
                  <a:txBody>
                    <a:bodyPr/>
                    <a:lstStyle/>
                    <a:p>
                      <a:r>
                        <a:rPr lang="en-US" altLang="zh-CN" sz="2200" b="1" dirty="0" smtClean="0">
                          <a:solidFill>
                            <a:schemeClr val="tx1"/>
                          </a:solidFill>
                        </a:rPr>
                        <a:t>28</a:t>
                      </a:r>
                      <a:endParaRPr lang="zh-CN" altLang="en-US" sz="2200" b="1" dirty="0">
                        <a:solidFill>
                          <a:schemeClr val="tx1"/>
                        </a:solidFill>
                      </a:endParaRPr>
                    </a:p>
                  </a:txBody>
                  <a:tcPr marL="0" marR="0" marT="0" marB="0" anchor="ctr" anchorCtr="1">
                    <a:solidFill>
                      <a:srgbClr val="FDFBFB"/>
                    </a:solidFill>
                  </a:tcPr>
                </a:tc>
                <a:tc>
                  <a:txBody>
                    <a:bodyPr/>
                    <a:lstStyle/>
                    <a:p>
                      <a:r>
                        <a:rPr lang="zh-CN" altLang="en-US" sz="2200" b="1" dirty="0" smtClean="0">
                          <a:solidFill>
                            <a:schemeClr val="tx1"/>
                          </a:solidFill>
                        </a:rPr>
                        <a:t>全局指针变量</a:t>
                      </a:r>
                      <a:r>
                        <a:rPr lang="en-US" altLang="zh-CN" sz="2200" b="1" dirty="0" smtClean="0">
                          <a:solidFill>
                            <a:schemeClr val="tx1"/>
                          </a:solidFill>
                        </a:rPr>
                        <a:t>(Global</a:t>
                      </a:r>
                      <a:r>
                        <a:rPr lang="en-US" altLang="zh-CN" sz="2200" b="1" baseline="0" dirty="0" smtClean="0">
                          <a:solidFill>
                            <a:schemeClr val="tx1"/>
                          </a:solidFill>
                        </a:rPr>
                        <a:t> Pointer</a:t>
                      </a:r>
                      <a:r>
                        <a:rPr lang="en-US" altLang="zh-CN" sz="2200" b="1" dirty="0" smtClean="0">
                          <a:solidFill>
                            <a:schemeClr val="tx1"/>
                          </a:solidFill>
                        </a:rPr>
                        <a:t>)</a:t>
                      </a:r>
                      <a:endParaRPr lang="zh-CN" altLang="en-US" sz="2200" b="1" dirty="0">
                        <a:solidFill>
                          <a:schemeClr val="tx1"/>
                        </a:solidFill>
                      </a:endParaRPr>
                    </a:p>
                  </a:txBody>
                  <a:tcPr marL="0" marR="0" marT="0" marB="0" anchor="ctr" anchorCtr="1">
                    <a:solidFill>
                      <a:srgbClr val="FDFBFB"/>
                    </a:solidFill>
                  </a:tcPr>
                </a:tc>
                <a:extLst>
                  <a:ext uri="{0D108BD9-81ED-4DB2-BD59-A6C34878D82A}">
                    <a16:rowId xmlns:a16="http://schemas.microsoft.com/office/drawing/2014/main" val="10001"/>
                  </a:ext>
                </a:extLst>
              </a:tr>
              <a:tr h="399913">
                <a:tc>
                  <a:txBody>
                    <a:bodyPr/>
                    <a:lstStyle/>
                    <a:p>
                      <a:r>
                        <a:rPr lang="en-US" altLang="zh-CN" sz="2200" b="1" dirty="0" smtClean="0">
                          <a:solidFill>
                            <a:schemeClr val="tx1"/>
                          </a:solidFill>
                        </a:rPr>
                        <a:t>$</a:t>
                      </a:r>
                      <a:r>
                        <a:rPr lang="en-US" altLang="zh-CN" sz="2200" b="1" dirty="0" err="1" smtClean="0">
                          <a:solidFill>
                            <a:schemeClr val="tx1"/>
                          </a:solidFill>
                        </a:rPr>
                        <a:t>sp</a:t>
                      </a:r>
                      <a:endParaRPr lang="zh-CN" altLang="en-US" sz="2200" b="1" dirty="0">
                        <a:solidFill>
                          <a:schemeClr val="tx1"/>
                        </a:solidFill>
                      </a:endParaRPr>
                    </a:p>
                  </a:txBody>
                  <a:tcPr marL="0" marR="0" marT="0" marB="0" anchor="ctr" anchorCtr="1">
                    <a:solidFill>
                      <a:srgbClr val="FDFBFB"/>
                    </a:solidFill>
                  </a:tcPr>
                </a:tc>
                <a:tc>
                  <a:txBody>
                    <a:bodyPr/>
                    <a:lstStyle/>
                    <a:p>
                      <a:r>
                        <a:rPr lang="en-US" altLang="zh-CN" sz="2200" b="1" dirty="0" smtClean="0">
                          <a:solidFill>
                            <a:schemeClr val="tx1"/>
                          </a:solidFill>
                        </a:rPr>
                        <a:t>29</a:t>
                      </a:r>
                      <a:endParaRPr lang="zh-CN" altLang="en-US" sz="2200" b="1" dirty="0">
                        <a:solidFill>
                          <a:schemeClr val="tx1"/>
                        </a:solidFill>
                      </a:endParaRPr>
                    </a:p>
                  </a:txBody>
                  <a:tcPr marL="0" marR="0" marT="0" marB="0" anchor="ctr" anchorCtr="1">
                    <a:solidFill>
                      <a:srgbClr val="FDFBFB"/>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200" b="1" dirty="0" smtClean="0">
                          <a:solidFill>
                            <a:schemeClr val="tx1"/>
                          </a:solidFill>
                        </a:rPr>
                        <a:t>堆栈指针变量</a:t>
                      </a:r>
                      <a:r>
                        <a:rPr lang="en-US" altLang="zh-CN" sz="2200" b="1" dirty="0" smtClean="0">
                          <a:solidFill>
                            <a:schemeClr val="tx1"/>
                          </a:solidFill>
                        </a:rPr>
                        <a:t>(Stack</a:t>
                      </a:r>
                      <a:r>
                        <a:rPr lang="en-US" altLang="zh-CN" sz="2200" b="1" baseline="0" dirty="0" smtClean="0">
                          <a:solidFill>
                            <a:schemeClr val="tx1"/>
                          </a:solidFill>
                        </a:rPr>
                        <a:t> Pointer</a:t>
                      </a:r>
                      <a:r>
                        <a:rPr lang="en-US" altLang="zh-CN" sz="2200" b="1" dirty="0" smtClean="0">
                          <a:solidFill>
                            <a:schemeClr val="tx1"/>
                          </a:solidFill>
                        </a:rPr>
                        <a:t>)</a:t>
                      </a:r>
                      <a:endParaRPr lang="zh-CN" altLang="en-US" sz="2200" b="1" dirty="0" smtClean="0">
                        <a:solidFill>
                          <a:schemeClr val="tx1"/>
                        </a:solidFill>
                      </a:endParaRPr>
                    </a:p>
                  </a:txBody>
                  <a:tcPr marL="0" marR="0" marT="0" marB="0" anchor="ctr" anchorCtr="1">
                    <a:solidFill>
                      <a:srgbClr val="FDFBFB"/>
                    </a:solidFill>
                  </a:tcPr>
                </a:tc>
                <a:extLst>
                  <a:ext uri="{0D108BD9-81ED-4DB2-BD59-A6C34878D82A}">
                    <a16:rowId xmlns:a16="http://schemas.microsoft.com/office/drawing/2014/main" val="10002"/>
                  </a:ext>
                </a:extLst>
              </a:tr>
              <a:tr h="3999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b="1" dirty="0" smtClean="0">
                          <a:solidFill>
                            <a:schemeClr val="tx1"/>
                          </a:solidFill>
                        </a:rPr>
                        <a:t>$</a:t>
                      </a:r>
                      <a:r>
                        <a:rPr lang="en-US" altLang="zh-CN" sz="2200" b="1" dirty="0" err="1" smtClean="0">
                          <a:solidFill>
                            <a:schemeClr val="tx1"/>
                          </a:solidFill>
                        </a:rPr>
                        <a:t>fp</a:t>
                      </a:r>
                      <a:endParaRPr lang="zh-CN" altLang="en-US" sz="2200" b="1" dirty="0" smtClean="0">
                        <a:solidFill>
                          <a:schemeClr val="tx1"/>
                        </a:solidFill>
                      </a:endParaRPr>
                    </a:p>
                  </a:txBody>
                  <a:tcPr marL="0" marR="0" marT="0" marB="0" anchor="ctr" anchorCtr="1">
                    <a:solidFill>
                      <a:srgbClr val="FDFBFB"/>
                    </a:solidFill>
                  </a:tcPr>
                </a:tc>
                <a:tc>
                  <a:txBody>
                    <a:bodyPr/>
                    <a:lstStyle/>
                    <a:p>
                      <a:r>
                        <a:rPr lang="en-US" altLang="zh-CN" sz="2200" b="1" dirty="0" smtClean="0">
                          <a:solidFill>
                            <a:schemeClr val="tx1"/>
                          </a:solidFill>
                        </a:rPr>
                        <a:t>30</a:t>
                      </a:r>
                      <a:endParaRPr lang="zh-CN" altLang="en-US" sz="2200" b="1" dirty="0">
                        <a:solidFill>
                          <a:schemeClr val="tx1"/>
                        </a:solidFill>
                      </a:endParaRPr>
                    </a:p>
                  </a:txBody>
                  <a:tcPr marL="0" marR="0" marT="0" marB="0" anchor="ctr" anchorCtr="1">
                    <a:solidFill>
                      <a:srgbClr val="FDFBFB"/>
                    </a:solidFill>
                  </a:tcPr>
                </a:tc>
                <a:tc>
                  <a:txBody>
                    <a:bodyPr/>
                    <a:lstStyle/>
                    <a:p>
                      <a:r>
                        <a:rPr lang="zh-CN" altLang="en-US" sz="2200" b="1" dirty="0" smtClean="0">
                          <a:solidFill>
                            <a:schemeClr val="tx1"/>
                          </a:solidFill>
                        </a:rPr>
                        <a:t>帧指针变量</a:t>
                      </a:r>
                      <a:r>
                        <a:rPr lang="en-US" altLang="zh-CN" sz="2200" b="1" dirty="0" smtClean="0">
                          <a:solidFill>
                            <a:schemeClr val="tx1"/>
                          </a:solidFill>
                        </a:rPr>
                        <a:t>(Frame</a:t>
                      </a:r>
                      <a:r>
                        <a:rPr lang="en-US" altLang="zh-CN" sz="2200" b="1" baseline="0" dirty="0" smtClean="0">
                          <a:solidFill>
                            <a:schemeClr val="tx1"/>
                          </a:solidFill>
                        </a:rPr>
                        <a:t> Pointer</a:t>
                      </a:r>
                      <a:r>
                        <a:rPr lang="en-US" altLang="zh-CN" sz="2200" b="1" dirty="0" smtClean="0">
                          <a:solidFill>
                            <a:schemeClr val="tx1"/>
                          </a:solidFill>
                        </a:rPr>
                        <a:t>)</a:t>
                      </a:r>
                      <a:endParaRPr lang="zh-CN" altLang="en-US" sz="2200" b="1" dirty="0">
                        <a:solidFill>
                          <a:schemeClr val="tx1"/>
                        </a:solidFill>
                      </a:endParaRPr>
                    </a:p>
                  </a:txBody>
                  <a:tcPr marL="0" marR="0" marT="0" marB="0" anchor="ctr" anchorCtr="1">
                    <a:solidFill>
                      <a:srgbClr val="FDFBFB"/>
                    </a:solidFill>
                  </a:tcPr>
                </a:tc>
                <a:extLst>
                  <a:ext uri="{0D108BD9-81ED-4DB2-BD59-A6C34878D82A}">
                    <a16:rowId xmlns:a16="http://schemas.microsoft.com/office/drawing/2014/main" val="10003"/>
                  </a:ext>
                </a:extLst>
              </a:tr>
              <a:tr h="3999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b="1" dirty="0" smtClean="0">
                          <a:solidFill>
                            <a:schemeClr val="tx1"/>
                          </a:solidFill>
                        </a:rPr>
                        <a:t>$</a:t>
                      </a:r>
                      <a:r>
                        <a:rPr lang="en-US" altLang="zh-CN" sz="2200" b="1" dirty="0" err="1" smtClean="0">
                          <a:solidFill>
                            <a:schemeClr val="tx1"/>
                          </a:solidFill>
                        </a:rPr>
                        <a:t>ra</a:t>
                      </a:r>
                      <a:endParaRPr lang="zh-CN" altLang="en-US" sz="2200" b="1" dirty="0" smtClean="0">
                        <a:solidFill>
                          <a:schemeClr val="tx1"/>
                        </a:solidFill>
                      </a:endParaRPr>
                    </a:p>
                  </a:txBody>
                  <a:tcPr marL="0" marR="0" marT="0" marB="0" anchor="ctr" anchorCtr="1">
                    <a:solidFill>
                      <a:srgbClr val="FDFBFB"/>
                    </a:solidFill>
                  </a:tcPr>
                </a:tc>
                <a:tc>
                  <a:txBody>
                    <a:bodyPr/>
                    <a:lstStyle/>
                    <a:p>
                      <a:r>
                        <a:rPr lang="en-US" altLang="zh-CN" sz="2200" b="1" dirty="0" smtClean="0">
                          <a:solidFill>
                            <a:schemeClr val="tx1"/>
                          </a:solidFill>
                        </a:rPr>
                        <a:t>31</a:t>
                      </a:r>
                      <a:endParaRPr lang="zh-CN" altLang="en-US" sz="2200" b="1" dirty="0">
                        <a:solidFill>
                          <a:schemeClr val="tx1"/>
                        </a:solidFill>
                      </a:endParaRPr>
                    </a:p>
                  </a:txBody>
                  <a:tcPr marL="0" marR="0" marT="0" marB="0" anchor="ctr" anchorCtr="1">
                    <a:solidFill>
                      <a:srgbClr val="FDFBFB"/>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200" b="1" dirty="0" smtClean="0">
                          <a:solidFill>
                            <a:schemeClr val="tx1"/>
                          </a:solidFill>
                        </a:rPr>
                        <a:t>返回地址</a:t>
                      </a:r>
                      <a:r>
                        <a:rPr lang="en-US" altLang="zh-CN" sz="2200" b="1" dirty="0" smtClean="0">
                          <a:solidFill>
                            <a:schemeClr val="tx1"/>
                          </a:solidFill>
                        </a:rPr>
                        <a:t>(Return</a:t>
                      </a:r>
                      <a:r>
                        <a:rPr lang="en-US" altLang="zh-CN" sz="2200" b="1" baseline="0" dirty="0" smtClean="0">
                          <a:solidFill>
                            <a:schemeClr val="tx1"/>
                          </a:solidFill>
                        </a:rPr>
                        <a:t> Address</a:t>
                      </a:r>
                      <a:r>
                        <a:rPr lang="en-US" altLang="zh-CN" sz="2200" b="1" dirty="0" smtClean="0">
                          <a:solidFill>
                            <a:schemeClr val="tx1"/>
                          </a:solidFill>
                        </a:rPr>
                        <a:t>)</a:t>
                      </a:r>
                      <a:endParaRPr lang="zh-CN" altLang="en-US" sz="2200" b="1" dirty="0" smtClean="0">
                        <a:solidFill>
                          <a:schemeClr val="tx1"/>
                        </a:solidFill>
                      </a:endParaRPr>
                    </a:p>
                  </a:txBody>
                  <a:tcPr marL="0" marR="0" marT="0" marB="0" anchor="ctr" anchorCtr="1">
                    <a:solidFill>
                      <a:srgbClr val="FDFBFB"/>
                    </a:solidFill>
                  </a:tcPr>
                </a:tc>
                <a:extLst>
                  <a:ext uri="{0D108BD9-81ED-4DB2-BD59-A6C34878D82A}">
                    <a16:rowId xmlns:a16="http://schemas.microsoft.com/office/drawing/2014/main" val="10004"/>
                  </a:ext>
                </a:extLst>
              </a:tr>
            </a:tbl>
          </a:graphicData>
        </a:graphic>
      </p:graphicFrame>
      <p:sp>
        <p:nvSpPr>
          <p:cNvPr id="6" name="Text Box 6"/>
          <p:cNvSpPr txBox="1">
            <a:spLocks noChangeArrowheads="1"/>
          </p:cNvSpPr>
          <p:nvPr/>
        </p:nvSpPr>
        <p:spPr bwMode="auto">
          <a:xfrm>
            <a:off x="5744678" y="6441123"/>
            <a:ext cx="114617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1800" dirty="0" smtClean="0">
                <a:hlinkClick r:id="rId2" action="ppaction://hlinksldjump"/>
              </a:rPr>
              <a:t>BACK</a:t>
            </a:r>
            <a:endParaRPr lang="en-US" altLang="zh-CN" sz="1800" dirty="0"/>
          </a:p>
        </p:txBody>
      </p:sp>
      <p:sp>
        <p:nvSpPr>
          <p:cNvPr id="3" name="灯片编号占位符 2"/>
          <p:cNvSpPr>
            <a:spLocks noGrp="1"/>
          </p:cNvSpPr>
          <p:nvPr>
            <p:ph type="sldNum" sz="quarter" idx="4"/>
          </p:nvPr>
        </p:nvSpPr>
        <p:spPr>
          <a:xfrm>
            <a:off x="6675120" y="6858000"/>
            <a:ext cx="2057400" cy="365125"/>
          </a:xfrm>
        </p:spPr>
        <p:txBody>
          <a:bodyPr/>
          <a:lstStyle/>
          <a:p>
            <a:fld id="{395DEAD1-49DF-46A7-BC72-EE85A9CC6BAA}" type="slidenum">
              <a:rPr lang="zh-CN" altLang="en-US" smtClean="0"/>
              <a:pPr/>
              <a:t>47</a:t>
            </a:fld>
            <a:endParaRPr lang="zh-CN" altLang="en-US" dirty="0"/>
          </a:p>
        </p:txBody>
      </p:sp>
    </p:spTree>
    <p:extLst>
      <p:ext uri="{BB962C8B-B14F-4D97-AF65-F5344CB8AC3E}">
        <p14:creationId xmlns:p14="http://schemas.microsoft.com/office/powerpoint/2010/main" val="154520913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Grp="1" noChangeArrowheads="1"/>
          </p:cNvSpPr>
          <p:nvPr>
            <p:ph idx="1"/>
          </p:nvPr>
        </p:nvSpPr>
        <p:spPr bwMode="auto">
          <a:xfrm>
            <a:off x="457200" y="846138"/>
            <a:ext cx="8229600" cy="5640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0">
                <a:ea typeface="华文中宋" panose="02010600040101010101" pitchFamily="2" charset="-122"/>
              </a:defRPr>
            </a:lvl1pPr>
            <a:lvl2pPr marL="742950" indent="-285750">
              <a:defRPr sz="2600" b="1">
                <a:latin typeface="Tahoma" pitchFamily="34" charset="0"/>
                <a:ea typeface="宋体" pitchFamily="2" charset="-122"/>
              </a:defRPr>
            </a:lvl2pPr>
            <a:lvl3pPr marL="1143000" indent="-228600">
              <a:defRPr sz="2600" b="1">
                <a:latin typeface="Tahoma" pitchFamily="34" charset="0"/>
                <a:ea typeface="宋体" pitchFamily="2" charset="-122"/>
              </a:defRPr>
            </a:lvl3pPr>
            <a:lvl4pPr marL="1600200" indent="-228600">
              <a:defRPr sz="2600" b="1">
                <a:latin typeface="Tahoma" pitchFamily="34" charset="0"/>
                <a:ea typeface="宋体" pitchFamily="2" charset="-122"/>
              </a:defRPr>
            </a:lvl4pPr>
            <a:lvl5pPr marL="2057400" indent="-228600">
              <a:defRPr sz="2600" b="1">
                <a:latin typeface="Tahoma" pitchFamily="34" charset="0"/>
                <a:ea typeface="宋体" pitchFamily="2" charset="-122"/>
              </a:defRPr>
            </a:lvl5pPr>
            <a:lvl6pPr marL="2514600" indent="-228600" algn="ctr" eaLnBrk="0" fontAlgn="base" hangingPunct="0">
              <a:spcBef>
                <a:spcPct val="0"/>
              </a:spcBef>
              <a:spcAft>
                <a:spcPct val="0"/>
              </a:spcAft>
              <a:defRPr sz="2600" b="1">
                <a:latin typeface="Tahoma" pitchFamily="34" charset="0"/>
                <a:ea typeface="宋体" pitchFamily="2" charset="-122"/>
              </a:defRPr>
            </a:lvl6pPr>
            <a:lvl7pPr marL="2971800" indent="-228600" algn="ctr" eaLnBrk="0" fontAlgn="base" hangingPunct="0">
              <a:spcBef>
                <a:spcPct val="0"/>
              </a:spcBef>
              <a:spcAft>
                <a:spcPct val="0"/>
              </a:spcAft>
              <a:defRPr sz="2600" b="1">
                <a:latin typeface="Tahoma" pitchFamily="34" charset="0"/>
                <a:ea typeface="宋体" pitchFamily="2" charset="-122"/>
              </a:defRPr>
            </a:lvl7pPr>
            <a:lvl8pPr marL="3429000" indent="-228600" algn="ctr" eaLnBrk="0" fontAlgn="base" hangingPunct="0">
              <a:spcBef>
                <a:spcPct val="0"/>
              </a:spcBef>
              <a:spcAft>
                <a:spcPct val="0"/>
              </a:spcAft>
              <a:defRPr sz="2600" b="1">
                <a:latin typeface="Tahoma" pitchFamily="34" charset="0"/>
                <a:ea typeface="宋体" pitchFamily="2" charset="-122"/>
              </a:defRPr>
            </a:lvl8pPr>
            <a:lvl9pPr marL="3886200" indent="-228600" algn="ctr" eaLnBrk="0" fontAlgn="base" hangingPunct="0">
              <a:spcBef>
                <a:spcPct val="0"/>
              </a:spcBef>
              <a:spcAft>
                <a:spcPct val="0"/>
              </a:spcAft>
              <a:defRPr sz="2600" b="1">
                <a:latin typeface="Tahoma" pitchFamily="34" charset="0"/>
                <a:ea typeface="宋体" pitchFamily="2" charset="-122"/>
              </a:defRPr>
            </a:lvl9pPr>
          </a:lstStyle>
          <a:p>
            <a:pPr algn="l">
              <a:lnSpc>
                <a:spcPct val="150000"/>
              </a:lnSpc>
            </a:pPr>
            <a:r>
              <a:rPr lang="zh-CN" altLang="en-US" sz="2400" b="1" dirty="0">
                <a:solidFill>
                  <a:srgbClr val="C00000"/>
                </a:solidFill>
              </a:rPr>
              <a:t>说明</a:t>
            </a:r>
            <a:r>
              <a:rPr lang="zh-CN" altLang="en-US" sz="2400" b="1" dirty="0" smtClean="0">
                <a:solidFill>
                  <a:srgbClr val="C00000"/>
                </a:solidFill>
              </a:rPr>
              <a:t>：</a:t>
            </a:r>
            <a:endParaRPr lang="en-US" altLang="zh-CN" sz="2400" b="1" dirty="0" smtClean="0">
              <a:solidFill>
                <a:srgbClr val="C00000"/>
              </a:solidFill>
            </a:endParaRPr>
          </a:p>
          <a:p>
            <a:pPr marL="457200" indent="-457200" algn="l">
              <a:lnSpc>
                <a:spcPct val="150000"/>
              </a:lnSpc>
              <a:buFont typeface="Wingdings" panose="05000000000000000000" pitchFamily="2" charset="2"/>
              <a:buChar char="u"/>
            </a:pPr>
            <a:r>
              <a:rPr lang="en-US" altLang="zh-CN" sz="2400" b="1" dirty="0" smtClean="0"/>
              <a:t>0</a:t>
            </a:r>
            <a:r>
              <a:rPr lang="zh-CN" altLang="en-US" sz="2400" b="1" dirty="0" smtClean="0"/>
              <a:t>号寄存器</a:t>
            </a:r>
            <a:r>
              <a:rPr lang="en-US" altLang="zh-CN" sz="2400" b="1" dirty="0" smtClean="0"/>
              <a:t>$zero</a:t>
            </a:r>
            <a:r>
              <a:rPr lang="zh-CN" altLang="en-US" sz="2400" b="1" dirty="0" smtClean="0"/>
              <a:t>为固定值零，不能改变；</a:t>
            </a:r>
            <a:endParaRPr lang="en-US" altLang="zh-CN" sz="2400" b="1" dirty="0" smtClean="0"/>
          </a:p>
          <a:p>
            <a:pPr marL="457200" indent="-457200" algn="l">
              <a:lnSpc>
                <a:spcPct val="150000"/>
              </a:lnSpc>
              <a:buFont typeface="Wingdings" panose="05000000000000000000" pitchFamily="2" charset="2"/>
              <a:buChar char="u"/>
            </a:pPr>
            <a:r>
              <a:rPr lang="en-US" altLang="zh-CN" sz="2400" b="1" dirty="0" smtClean="0"/>
              <a:t>1</a:t>
            </a:r>
            <a:r>
              <a:rPr lang="zh-CN" altLang="en-US" sz="2400" b="1" dirty="0" smtClean="0"/>
              <a:t>号寄存器</a:t>
            </a:r>
            <a:r>
              <a:rPr lang="en-US" altLang="zh-CN" sz="2400" b="1" dirty="0" smtClean="0"/>
              <a:t>$at</a:t>
            </a:r>
            <a:r>
              <a:rPr lang="zh-CN" altLang="en-US" sz="2400" b="1" dirty="0"/>
              <a:t>被</a:t>
            </a:r>
            <a:r>
              <a:rPr lang="zh-CN" altLang="en-US" sz="2400" b="1" dirty="0" smtClean="0"/>
              <a:t>汇编器保留为专用。</a:t>
            </a:r>
            <a:endParaRPr lang="en-US" altLang="zh-CN" sz="2400" b="1" dirty="0" smtClean="0"/>
          </a:p>
          <a:p>
            <a:pPr marL="457200" indent="-457200" algn="l">
              <a:lnSpc>
                <a:spcPct val="150000"/>
              </a:lnSpc>
              <a:buFont typeface="Wingdings" panose="05000000000000000000" pitchFamily="2" charset="2"/>
              <a:buChar char="u"/>
            </a:pPr>
            <a:r>
              <a:rPr lang="en-US" altLang="zh-CN" sz="2400" b="1" dirty="0" smtClean="0"/>
              <a:t>$k0</a:t>
            </a:r>
            <a:r>
              <a:rPr lang="zh-CN" altLang="en-US" sz="2400" b="1" dirty="0" smtClean="0"/>
              <a:t>和</a:t>
            </a:r>
            <a:r>
              <a:rPr lang="en-US" altLang="zh-CN" sz="2400" b="1" dirty="0" smtClean="0"/>
              <a:t>$k1</a:t>
            </a:r>
            <a:r>
              <a:rPr lang="zh-CN" altLang="en-US" sz="2400" b="1" dirty="0" smtClean="0"/>
              <a:t>是留给操作系统专用。</a:t>
            </a:r>
            <a:endParaRPr lang="en-US" altLang="zh-CN" sz="2400" b="1" dirty="0" smtClean="0"/>
          </a:p>
          <a:p>
            <a:pPr marL="457200" indent="-457200" algn="l">
              <a:lnSpc>
                <a:spcPct val="150000"/>
              </a:lnSpc>
              <a:buFont typeface="Wingdings" panose="05000000000000000000" pitchFamily="2" charset="2"/>
              <a:buChar char="u"/>
            </a:pPr>
            <a:r>
              <a:rPr lang="en-US" altLang="zh-CN" sz="2400" b="1" dirty="0" smtClean="0"/>
              <a:t>$</a:t>
            </a:r>
            <a:r>
              <a:rPr lang="en-US" altLang="zh-CN" sz="2400" b="1" dirty="0" err="1" smtClean="0"/>
              <a:t>fp</a:t>
            </a:r>
            <a:r>
              <a:rPr lang="zh-CN" altLang="en-US" sz="2400" b="1" dirty="0" smtClean="0"/>
              <a:t>是用于过程调用时，访问保存在栈中的数据的指针。但有的编译器</a:t>
            </a:r>
            <a:r>
              <a:rPr lang="en-US" altLang="zh-CN" sz="2400" b="1" dirty="0" smtClean="0"/>
              <a:t>(</a:t>
            </a:r>
            <a:r>
              <a:rPr lang="zh-CN" altLang="en-US" sz="2400" b="1" dirty="0" smtClean="0"/>
              <a:t>如</a:t>
            </a:r>
            <a:r>
              <a:rPr lang="en-US" altLang="zh-CN" sz="2400" b="1" dirty="0" smtClean="0"/>
              <a:t>MIPS </a:t>
            </a:r>
            <a:r>
              <a:rPr lang="zh-CN" altLang="en-US" sz="2400" b="1" dirty="0" smtClean="0"/>
              <a:t>的</a:t>
            </a:r>
            <a:r>
              <a:rPr lang="en-US" altLang="zh-CN" sz="2400" b="1" dirty="0" smtClean="0"/>
              <a:t>C</a:t>
            </a:r>
            <a:r>
              <a:rPr lang="zh-CN" altLang="en-US" sz="2400" b="1" dirty="0" smtClean="0"/>
              <a:t>编译器</a:t>
            </a:r>
            <a:r>
              <a:rPr lang="en-US" altLang="zh-CN" sz="2400" b="1" dirty="0" smtClean="0"/>
              <a:t>)</a:t>
            </a:r>
            <a:r>
              <a:rPr lang="zh-CN" altLang="en-US" sz="2400" b="1" dirty="0" smtClean="0"/>
              <a:t>不使用，将它作为</a:t>
            </a:r>
            <a:r>
              <a:rPr lang="en-US" altLang="zh-CN" sz="2400" b="1" dirty="0" smtClean="0"/>
              <a:t>$s8</a:t>
            </a:r>
            <a:r>
              <a:rPr lang="zh-CN" altLang="en-US" sz="2400" b="1" dirty="0" smtClean="0"/>
              <a:t>寄存器使用。</a:t>
            </a:r>
            <a:endParaRPr lang="en-US" altLang="zh-CN" sz="2400" b="1" dirty="0" smtClean="0"/>
          </a:p>
          <a:p>
            <a:pPr marL="457200" indent="-457200" algn="l">
              <a:lnSpc>
                <a:spcPct val="150000"/>
              </a:lnSpc>
              <a:buFont typeface="Wingdings" panose="05000000000000000000" pitchFamily="2" charset="2"/>
              <a:buChar char="u"/>
            </a:pPr>
            <a:r>
              <a:rPr lang="zh-CN" altLang="en-US" sz="2400" b="1" dirty="0" smtClean="0"/>
              <a:t>在汇编语言中使用寄存器时可以用寄存器名，也可以用寄存器号，在寄存器号前加“</a:t>
            </a:r>
            <a:r>
              <a:rPr lang="en-US" altLang="zh-CN" sz="2400" b="1" dirty="0" smtClean="0"/>
              <a:t>$</a:t>
            </a:r>
            <a:r>
              <a:rPr lang="zh-CN" altLang="en-US" sz="2400" b="1" dirty="0" smtClean="0"/>
              <a:t>”</a:t>
            </a:r>
            <a:r>
              <a:rPr lang="en-US" altLang="zh-CN" sz="2400" b="1" dirty="0" smtClean="0"/>
              <a:t>,</a:t>
            </a:r>
            <a:r>
              <a:rPr lang="zh-CN" altLang="en-US" sz="2400" b="1" dirty="0" smtClean="0"/>
              <a:t>例如，</a:t>
            </a:r>
            <a:r>
              <a:rPr lang="en-US" altLang="zh-CN" sz="2400" b="1" dirty="0" smtClean="0"/>
              <a:t>$8</a:t>
            </a:r>
            <a:r>
              <a:rPr lang="zh-CN" altLang="en-US" sz="2400" b="1" dirty="0" smtClean="0"/>
              <a:t>即为</a:t>
            </a:r>
            <a:r>
              <a:rPr lang="en-US" altLang="zh-CN" sz="2400" b="1" dirty="0" smtClean="0"/>
              <a:t>$t0</a:t>
            </a:r>
          </a:p>
        </p:txBody>
      </p:sp>
      <p:sp>
        <p:nvSpPr>
          <p:cNvPr id="2" name="灯片编号占位符 1"/>
          <p:cNvSpPr>
            <a:spLocks noGrp="1"/>
          </p:cNvSpPr>
          <p:nvPr>
            <p:ph type="sldNum" sz="quarter" idx="4"/>
          </p:nvPr>
        </p:nvSpPr>
        <p:spPr/>
        <p:txBody>
          <a:bodyPr/>
          <a:lstStyle/>
          <a:p>
            <a:fld id="{395DEAD1-49DF-46A7-BC72-EE85A9CC6BAA}" type="slidenum">
              <a:rPr lang="zh-CN" altLang="en-US" smtClean="0"/>
              <a:pPr/>
              <a:t>48</a:t>
            </a:fld>
            <a:endParaRPr lang="zh-CN" altLang="en-US"/>
          </a:p>
        </p:txBody>
      </p:sp>
    </p:spTree>
    <p:extLst>
      <p:ext uri="{BB962C8B-B14F-4D97-AF65-F5344CB8AC3E}">
        <p14:creationId xmlns:p14="http://schemas.microsoft.com/office/powerpoint/2010/main" val="2927219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left)">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left)">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ipe(left)">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381000" y="114300"/>
            <a:ext cx="7377113" cy="372603"/>
          </a:xfrm>
          <a:noFill/>
        </p:spPr>
        <p:txBody>
          <a:bodyPr/>
          <a:lstStyle/>
          <a:p>
            <a:r>
              <a:rPr lang="en-US" altLang="zh-CN" dirty="0" smtClean="0">
                <a:ea typeface="宋体" panose="02010600030101010101" pitchFamily="2" charset="-122"/>
              </a:rPr>
              <a:t>MIPS </a:t>
            </a:r>
            <a:r>
              <a:rPr lang="zh-CN" altLang="en-US" dirty="0" smtClean="0">
                <a:ea typeface="宋体" panose="02010600030101010101" pitchFamily="2" charset="-122"/>
              </a:rPr>
              <a:t>的寻址方式</a:t>
            </a:r>
            <a:endParaRPr lang="zh-CN" altLang="en-US" sz="1400" dirty="0" smtClean="0">
              <a:ea typeface="宋体" panose="02010600030101010101" pitchFamily="2" charset="-122"/>
            </a:endParaRPr>
          </a:p>
        </p:txBody>
      </p:sp>
      <p:grpSp>
        <p:nvGrpSpPr>
          <p:cNvPr id="2" name="Group 83"/>
          <p:cNvGrpSpPr>
            <a:grpSpLocks/>
          </p:cNvGrpSpPr>
          <p:nvPr/>
        </p:nvGrpSpPr>
        <p:grpSpPr bwMode="auto">
          <a:xfrm>
            <a:off x="514350" y="2914650"/>
            <a:ext cx="7251700" cy="1111250"/>
            <a:chOff x="624" y="1836"/>
            <a:chExt cx="4568" cy="700"/>
          </a:xfrm>
        </p:grpSpPr>
        <p:sp>
          <p:nvSpPr>
            <p:cNvPr id="48204" name="Rectangle 8"/>
            <p:cNvSpPr>
              <a:spLocks noChangeArrowheads="1"/>
            </p:cNvSpPr>
            <p:nvPr/>
          </p:nvSpPr>
          <p:spPr bwMode="auto">
            <a:xfrm>
              <a:off x="3020" y="1872"/>
              <a:ext cx="1156"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205" name="Rectangle 13"/>
            <p:cNvSpPr>
              <a:spLocks noChangeArrowheads="1"/>
            </p:cNvSpPr>
            <p:nvPr/>
          </p:nvSpPr>
          <p:spPr bwMode="auto">
            <a:xfrm>
              <a:off x="3168" y="1932"/>
              <a:ext cx="544"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immed</a:t>
              </a:r>
            </a:p>
          </p:txBody>
        </p:sp>
        <p:sp>
          <p:nvSpPr>
            <p:cNvPr id="48206" name="Rectangle 18"/>
            <p:cNvSpPr>
              <a:spLocks noChangeArrowheads="1"/>
            </p:cNvSpPr>
            <p:nvPr/>
          </p:nvSpPr>
          <p:spPr bwMode="auto">
            <a:xfrm>
              <a:off x="1964" y="1872"/>
              <a:ext cx="376"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207" name="Rectangle 19"/>
            <p:cNvSpPr>
              <a:spLocks noChangeArrowheads="1"/>
            </p:cNvSpPr>
            <p:nvPr/>
          </p:nvSpPr>
          <p:spPr bwMode="auto">
            <a:xfrm>
              <a:off x="1968" y="1932"/>
              <a:ext cx="256"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op</a:t>
              </a:r>
            </a:p>
          </p:txBody>
        </p:sp>
        <p:sp>
          <p:nvSpPr>
            <p:cNvPr id="48208" name="Rectangle 20"/>
            <p:cNvSpPr>
              <a:spLocks noChangeArrowheads="1"/>
            </p:cNvSpPr>
            <p:nvPr/>
          </p:nvSpPr>
          <p:spPr bwMode="auto">
            <a:xfrm>
              <a:off x="2348" y="1872"/>
              <a:ext cx="328"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209" name="Rectangle 21"/>
            <p:cNvSpPr>
              <a:spLocks noChangeArrowheads="1"/>
            </p:cNvSpPr>
            <p:nvPr/>
          </p:nvSpPr>
          <p:spPr bwMode="auto">
            <a:xfrm>
              <a:off x="2684" y="1872"/>
              <a:ext cx="328"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210" name="Rectangle 22"/>
            <p:cNvSpPr>
              <a:spLocks noChangeArrowheads="1"/>
            </p:cNvSpPr>
            <p:nvPr/>
          </p:nvSpPr>
          <p:spPr bwMode="auto">
            <a:xfrm>
              <a:off x="2448" y="1932"/>
              <a:ext cx="216"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rs</a:t>
              </a:r>
            </a:p>
          </p:txBody>
        </p:sp>
        <p:sp>
          <p:nvSpPr>
            <p:cNvPr id="48211" name="Rectangle 23"/>
            <p:cNvSpPr>
              <a:spLocks noChangeArrowheads="1"/>
            </p:cNvSpPr>
            <p:nvPr/>
          </p:nvSpPr>
          <p:spPr bwMode="auto">
            <a:xfrm>
              <a:off x="2736" y="1932"/>
              <a:ext cx="184"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rt</a:t>
              </a:r>
            </a:p>
          </p:txBody>
        </p:sp>
        <p:sp>
          <p:nvSpPr>
            <p:cNvPr id="48212" name="Rectangle 24"/>
            <p:cNvSpPr>
              <a:spLocks noChangeArrowheads="1"/>
            </p:cNvSpPr>
            <p:nvPr/>
          </p:nvSpPr>
          <p:spPr bwMode="auto">
            <a:xfrm>
              <a:off x="2300" y="2304"/>
              <a:ext cx="1144" cy="13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213" name="Rectangle 25"/>
            <p:cNvSpPr>
              <a:spLocks noChangeArrowheads="1"/>
            </p:cNvSpPr>
            <p:nvPr/>
          </p:nvSpPr>
          <p:spPr bwMode="auto">
            <a:xfrm>
              <a:off x="2448" y="2294"/>
              <a:ext cx="608"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register</a:t>
              </a:r>
            </a:p>
          </p:txBody>
        </p:sp>
        <p:sp>
          <p:nvSpPr>
            <p:cNvPr id="48214" name="Line 26"/>
            <p:cNvSpPr>
              <a:spLocks noChangeShapeType="1"/>
            </p:cNvSpPr>
            <p:nvPr/>
          </p:nvSpPr>
          <p:spPr bwMode="auto">
            <a:xfrm>
              <a:off x="2536" y="2112"/>
              <a:ext cx="0" cy="18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15" name="Rectangle 27"/>
            <p:cNvSpPr>
              <a:spLocks noChangeArrowheads="1"/>
            </p:cNvSpPr>
            <p:nvPr/>
          </p:nvSpPr>
          <p:spPr bwMode="auto">
            <a:xfrm>
              <a:off x="624" y="1836"/>
              <a:ext cx="1252"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zh-CN" altLang="en-US" sz="1800" dirty="0" smtClean="0">
                  <a:solidFill>
                    <a:srgbClr val="0033CC"/>
                  </a:solidFill>
                </a:rPr>
                <a:t>偏移：基址</a:t>
              </a:r>
              <a:r>
                <a:rPr lang="zh-CN" altLang="en-US" sz="1800" dirty="0">
                  <a:solidFill>
                    <a:srgbClr val="0033CC"/>
                  </a:solidFill>
                </a:rPr>
                <a:t>或变址</a:t>
              </a:r>
            </a:p>
          </p:txBody>
        </p:sp>
        <p:sp>
          <p:nvSpPr>
            <p:cNvPr id="48216" name="Oval 28"/>
            <p:cNvSpPr>
              <a:spLocks noChangeArrowheads="1"/>
            </p:cNvSpPr>
            <p:nvPr/>
          </p:nvSpPr>
          <p:spPr bwMode="auto">
            <a:xfrm>
              <a:off x="3656" y="2304"/>
              <a:ext cx="232" cy="184"/>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217" name="Rectangle 29"/>
            <p:cNvSpPr>
              <a:spLocks noChangeArrowheads="1"/>
            </p:cNvSpPr>
            <p:nvPr/>
          </p:nvSpPr>
          <p:spPr bwMode="auto">
            <a:xfrm>
              <a:off x="3696" y="2316"/>
              <a:ext cx="164"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zh-CN" altLang="en-US" sz="1800">
                  <a:solidFill>
                    <a:schemeClr val="tx1"/>
                  </a:solidFill>
                </a:rPr>
                <a:t>+</a:t>
              </a:r>
            </a:p>
          </p:txBody>
        </p:sp>
        <p:sp>
          <p:nvSpPr>
            <p:cNvPr id="48218" name="Line 30"/>
            <p:cNvSpPr>
              <a:spLocks noChangeShapeType="1"/>
            </p:cNvSpPr>
            <p:nvPr/>
          </p:nvSpPr>
          <p:spPr bwMode="auto">
            <a:xfrm flipV="1">
              <a:off x="3456" y="2376"/>
              <a:ext cx="19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19" name="Line 31"/>
            <p:cNvSpPr>
              <a:spLocks noChangeShapeType="1"/>
            </p:cNvSpPr>
            <p:nvPr/>
          </p:nvSpPr>
          <p:spPr bwMode="auto">
            <a:xfrm>
              <a:off x="3764" y="2048"/>
              <a:ext cx="4" cy="24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20" name="Line 32"/>
            <p:cNvSpPr>
              <a:spLocks noChangeShapeType="1"/>
            </p:cNvSpPr>
            <p:nvPr/>
          </p:nvSpPr>
          <p:spPr bwMode="auto">
            <a:xfrm>
              <a:off x="3884" y="2396"/>
              <a:ext cx="664"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21" name="Rectangle 33"/>
            <p:cNvSpPr>
              <a:spLocks noChangeArrowheads="1"/>
            </p:cNvSpPr>
            <p:nvPr/>
          </p:nvSpPr>
          <p:spPr bwMode="auto">
            <a:xfrm>
              <a:off x="4556" y="2016"/>
              <a:ext cx="616" cy="52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222" name="Rectangle 34"/>
            <p:cNvSpPr>
              <a:spLocks noChangeArrowheads="1"/>
            </p:cNvSpPr>
            <p:nvPr/>
          </p:nvSpPr>
          <p:spPr bwMode="auto">
            <a:xfrm>
              <a:off x="4560" y="2028"/>
              <a:ext cx="632"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Memory</a:t>
              </a:r>
            </a:p>
          </p:txBody>
        </p:sp>
      </p:grpSp>
      <p:grpSp>
        <p:nvGrpSpPr>
          <p:cNvPr id="3" name="Group 82"/>
          <p:cNvGrpSpPr>
            <a:grpSpLocks/>
          </p:cNvGrpSpPr>
          <p:nvPr/>
        </p:nvGrpSpPr>
        <p:grpSpPr bwMode="auto">
          <a:xfrm>
            <a:off x="2641600" y="2286000"/>
            <a:ext cx="3511550" cy="379413"/>
            <a:chOff x="1964" y="1440"/>
            <a:chExt cx="2212" cy="239"/>
          </a:xfrm>
        </p:grpSpPr>
        <p:sp>
          <p:nvSpPr>
            <p:cNvPr id="48195" name="Rectangle 35" descr="50%"/>
            <p:cNvSpPr>
              <a:spLocks noChangeArrowheads="1"/>
            </p:cNvSpPr>
            <p:nvPr/>
          </p:nvSpPr>
          <p:spPr bwMode="auto">
            <a:xfrm>
              <a:off x="3020" y="1440"/>
              <a:ext cx="1156" cy="232"/>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196" name="Rectangle 36"/>
            <p:cNvSpPr>
              <a:spLocks noChangeArrowheads="1"/>
            </p:cNvSpPr>
            <p:nvPr/>
          </p:nvSpPr>
          <p:spPr bwMode="auto">
            <a:xfrm>
              <a:off x="3168" y="1500"/>
              <a:ext cx="544"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immed</a:t>
              </a:r>
            </a:p>
          </p:txBody>
        </p:sp>
        <p:sp>
          <p:nvSpPr>
            <p:cNvPr id="48197" name="Rectangle 37"/>
            <p:cNvSpPr>
              <a:spLocks noChangeArrowheads="1"/>
            </p:cNvSpPr>
            <p:nvPr/>
          </p:nvSpPr>
          <p:spPr bwMode="auto">
            <a:xfrm>
              <a:off x="1964" y="1440"/>
              <a:ext cx="376"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198" name="Rectangle 38"/>
            <p:cNvSpPr>
              <a:spLocks noChangeArrowheads="1"/>
            </p:cNvSpPr>
            <p:nvPr/>
          </p:nvSpPr>
          <p:spPr bwMode="auto">
            <a:xfrm>
              <a:off x="1968" y="1500"/>
              <a:ext cx="256"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op</a:t>
              </a:r>
            </a:p>
          </p:txBody>
        </p:sp>
        <p:sp>
          <p:nvSpPr>
            <p:cNvPr id="48199" name="Rectangle 39"/>
            <p:cNvSpPr>
              <a:spLocks noChangeArrowheads="1"/>
            </p:cNvSpPr>
            <p:nvPr/>
          </p:nvSpPr>
          <p:spPr bwMode="auto">
            <a:xfrm>
              <a:off x="2348" y="1440"/>
              <a:ext cx="328"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200" name="Rectangle 40"/>
            <p:cNvSpPr>
              <a:spLocks noChangeArrowheads="1"/>
            </p:cNvSpPr>
            <p:nvPr/>
          </p:nvSpPr>
          <p:spPr bwMode="auto">
            <a:xfrm>
              <a:off x="2684" y="1440"/>
              <a:ext cx="328"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201" name="Rectangle 41"/>
            <p:cNvSpPr>
              <a:spLocks noChangeArrowheads="1"/>
            </p:cNvSpPr>
            <p:nvPr/>
          </p:nvSpPr>
          <p:spPr bwMode="auto">
            <a:xfrm>
              <a:off x="2448" y="1500"/>
              <a:ext cx="216"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rs</a:t>
              </a:r>
            </a:p>
          </p:txBody>
        </p:sp>
        <p:sp>
          <p:nvSpPr>
            <p:cNvPr id="48202" name="Rectangle 42"/>
            <p:cNvSpPr>
              <a:spLocks noChangeArrowheads="1"/>
            </p:cNvSpPr>
            <p:nvPr/>
          </p:nvSpPr>
          <p:spPr bwMode="auto">
            <a:xfrm>
              <a:off x="2736" y="1500"/>
              <a:ext cx="184"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rt</a:t>
              </a:r>
            </a:p>
          </p:txBody>
        </p:sp>
      </p:grpSp>
      <p:grpSp>
        <p:nvGrpSpPr>
          <p:cNvPr id="4" name="Group 84"/>
          <p:cNvGrpSpPr>
            <a:grpSpLocks/>
          </p:cNvGrpSpPr>
          <p:nvPr/>
        </p:nvGrpSpPr>
        <p:grpSpPr bwMode="auto">
          <a:xfrm>
            <a:off x="514350" y="4057650"/>
            <a:ext cx="7251700" cy="1111250"/>
            <a:chOff x="624" y="2556"/>
            <a:chExt cx="4568" cy="700"/>
          </a:xfrm>
        </p:grpSpPr>
        <p:sp>
          <p:nvSpPr>
            <p:cNvPr id="48177" name="Rectangle 44"/>
            <p:cNvSpPr>
              <a:spLocks noChangeArrowheads="1"/>
            </p:cNvSpPr>
            <p:nvPr/>
          </p:nvSpPr>
          <p:spPr bwMode="auto">
            <a:xfrm>
              <a:off x="3020" y="2592"/>
              <a:ext cx="1156"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178" name="Rectangle 45"/>
            <p:cNvSpPr>
              <a:spLocks noChangeArrowheads="1"/>
            </p:cNvSpPr>
            <p:nvPr/>
          </p:nvSpPr>
          <p:spPr bwMode="auto">
            <a:xfrm>
              <a:off x="3168" y="2652"/>
              <a:ext cx="544"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immed</a:t>
              </a:r>
            </a:p>
          </p:txBody>
        </p:sp>
        <p:sp>
          <p:nvSpPr>
            <p:cNvPr id="48179" name="Rectangle 46"/>
            <p:cNvSpPr>
              <a:spLocks noChangeArrowheads="1"/>
            </p:cNvSpPr>
            <p:nvPr/>
          </p:nvSpPr>
          <p:spPr bwMode="auto">
            <a:xfrm>
              <a:off x="1964" y="2592"/>
              <a:ext cx="376"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180" name="Rectangle 47"/>
            <p:cNvSpPr>
              <a:spLocks noChangeArrowheads="1"/>
            </p:cNvSpPr>
            <p:nvPr/>
          </p:nvSpPr>
          <p:spPr bwMode="auto">
            <a:xfrm>
              <a:off x="1968" y="2652"/>
              <a:ext cx="256"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op</a:t>
              </a:r>
            </a:p>
          </p:txBody>
        </p:sp>
        <p:sp>
          <p:nvSpPr>
            <p:cNvPr id="48181" name="Rectangle 48"/>
            <p:cNvSpPr>
              <a:spLocks noChangeArrowheads="1"/>
            </p:cNvSpPr>
            <p:nvPr/>
          </p:nvSpPr>
          <p:spPr bwMode="auto">
            <a:xfrm>
              <a:off x="2348" y="2592"/>
              <a:ext cx="328"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182" name="Rectangle 49"/>
            <p:cNvSpPr>
              <a:spLocks noChangeArrowheads="1"/>
            </p:cNvSpPr>
            <p:nvPr/>
          </p:nvSpPr>
          <p:spPr bwMode="auto">
            <a:xfrm>
              <a:off x="2684" y="2592"/>
              <a:ext cx="328"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183" name="Rectangle 50"/>
            <p:cNvSpPr>
              <a:spLocks noChangeArrowheads="1"/>
            </p:cNvSpPr>
            <p:nvPr/>
          </p:nvSpPr>
          <p:spPr bwMode="auto">
            <a:xfrm>
              <a:off x="2448" y="2652"/>
              <a:ext cx="216"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rs</a:t>
              </a:r>
            </a:p>
          </p:txBody>
        </p:sp>
        <p:sp>
          <p:nvSpPr>
            <p:cNvPr id="48184" name="Rectangle 51"/>
            <p:cNvSpPr>
              <a:spLocks noChangeArrowheads="1"/>
            </p:cNvSpPr>
            <p:nvPr/>
          </p:nvSpPr>
          <p:spPr bwMode="auto">
            <a:xfrm>
              <a:off x="2736" y="2652"/>
              <a:ext cx="184"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rt</a:t>
              </a:r>
            </a:p>
          </p:txBody>
        </p:sp>
        <p:sp>
          <p:nvSpPr>
            <p:cNvPr id="48185" name="Rectangle 52"/>
            <p:cNvSpPr>
              <a:spLocks noChangeArrowheads="1"/>
            </p:cNvSpPr>
            <p:nvPr/>
          </p:nvSpPr>
          <p:spPr bwMode="auto">
            <a:xfrm>
              <a:off x="2300" y="3024"/>
              <a:ext cx="1144" cy="13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186" name="Rectangle 53"/>
            <p:cNvSpPr>
              <a:spLocks noChangeArrowheads="1"/>
            </p:cNvSpPr>
            <p:nvPr/>
          </p:nvSpPr>
          <p:spPr bwMode="auto">
            <a:xfrm>
              <a:off x="2448" y="3023"/>
              <a:ext cx="524"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PC + 4</a:t>
              </a:r>
            </a:p>
          </p:txBody>
        </p:sp>
        <p:sp>
          <p:nvSpPr>
            <p:cNvPr id="48187" name="Rectangle 54"/>
            <p:cNvSpPr>
              <a:spLocks noChangeArrowheads="1"/>
            </p:cNvSpPr>
            <p:nvPr/>
          </p:nvSpPr>
          <p:spPr bwMode="auto">
            <a:xfrm>
              <a:off x="624" y="2556"/>
              <a:ext cx="868"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dirty="0" smtClean="0">
                  <a:solidFill>
                    <a:srgbClr val="0033CC"/>
                  </a:solidFill>
                </a:rPr>
                <a:t>PC</a:t>
              </a:r>
              <a:r>
                <a:rPr lang="zh-CN" altLang="en-US" sz="1800" dirty="0" smtClean="0">
                  <a:solidFill>
                    <a:srgbClr val="0033CC"/>
                  </a:solidFill>
                </a:rPr>
                <a:t>相对寻址</a:t>
              </a:r>
              <a:endParaRPr lang="zh-CN" altLang="en-US" sz="1800" dirty="0">
                <a:solidFill>
                  <a:srgbClr val="0033CC"/>
                </a:solidFill>
              </a:endParaRPr>
            </a:p>
          </p:txBody>
        </p:sp>
        <p:sp>
          <p:nvSpPr>
            <p:cNvPr id="48188" name="Oval 55"/>
            <p:cNvSpPr>
              <a:spLocks noChangeArrowheads="1"/>
            </p:cNvSpPr>
            <p:nvPr/>
          </p:nvSpPr>
          <p:spPr bwMode="auto">
            <a:xfrm>
              <a:off x="3656" y="3024"/>
              <a:ext cx="232" cy="184"/>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189" name="Rectangle 56"/>
            <p:cNvSpPr>
              <a:spLocks noChangeArrowheads="1"/>
            </p:cNvSpPr>
            <p:nvPr/>
          </p:nvSpPr>
          <p:spPr bwMode="auto">
            <a:xfrm>
              <a:off x="3696" y="3036"/>
              <a:ext cx="164"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zh-CN" altLang="en-US" sz="1800">
                  <a:solidFill>
                    <a:schemeClr val="tx1"/>
                  </a:solidFill>
                </a:rPr>
                <a:t>+</a:t>
              </a:r>
            </a:p>
          </p:txBody>
        </p:sp>
        <p:sp>
          <p:nvSpPr>
            <p:cNvPr id="48190" name="Line 57"/>
            <p:cNvSpPr>
              <a:spLocks noChangeShapeType="1"/>
            </p:cNvSpPr>
            <p:nvPr/>
          </p:nvSpPr>
          <p:spPr bwMode="auto">
            <a:xfrm>
              <a:off x="3444" y="3099"/>
              <a:ext cx="206" cy="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91" name="Line 58"/>
            <p:cNvSpPr>
              <a:spLocks noChangeShapeType="1"/>
            </p:cNvSpPr>
            <p:nvPr/>
          </p:nvSpPr>
          <p:spPr bwMode="auto">
            <a:xfrm>
              <a:off x="3764" y="2748"/>
              <a:ext cx="4" cy="26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92" name="Line 59"/>
            <p:cNvSpPr>
              <a:spLocks noChangeShapeType="1"/>
            </p:cNvSpPr>
            <p:nvPr/>
          </p:nvSpPr>
          <p:spPr bwMode="auto">
            <a:xfrm>
              <a:off x="3884" y="3116"/>
              <a:ext cx="664"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93" name="Rectangle 60"/>
            <p:cNvSpPr>
              <a:spLocks noChangeArrowheads="1"/>
            </p:cNvSpPr>
            <p:nvPr/>
          </p:nvSpPr>
          <p:spPr bwMode="auto">
            <a:xfrm>
              <a:off x="4556" y="2736"/>
              <a:ext cx="616" cy="52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194" name="Rectangle 61"/>
            <p:cNvSpPr>
              <a:spLocks noChangeArrowheads="1"/>
            </p:cNvSpPr>
            <p:nvPr/>
          </p:nvSpPr>
          <p:spPr bwMode="auto">
            <a:xfrm>
              <a:off x="4560" y="2748"/>
              <a:ext cx="632"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Memory</a:t>
              </a:r>
            </a:p>
          </p:txBody>
        </p:sp>
      </p:grpSp>
      <p:sp>
        <p:nvSpPr>
          <p:cNvPr id="234560" name="Text Box 64"/>
          <p:cNvSpPr txBox="1">
            <a:spLocks noChangeArrowheads="1"/>
          </p:cNvSpPr>
          <p:nvPr/>
        </p:nvSpPr>
        <p:spPr bwMode="auto">
          <a:xfrm>
            <a:off x="498475" y="1992313"/>
            <a:ext cx="14750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000" dirty="0" smtClean="0"/>
              <a:t>立即数寻址</a:t>
            </a:r>
            <a:endParaRPr lang="en-US" altLang="zh-CN" sz="2000" dirty="0"/>
          </a:p>
        </p:txBody>
      </p:sp>
      <p:grpSp>
        <p:nvGrpSpPr>
          <p:cNvPr id="5" name="Group 81"/>
          <p:cNvGrpSpPr>
            <a:grpSpLocks/>
          </p:cNvGrpSpPr>
          <p:nvPr/>
        </p:nvGrpSpPr>
        <p:grpSpPr bwMode="auto">
          <a:xfrm>
            <a:off x="544513" y="914401"/>
            <a:ext cx="5538788" cy="1258888"/>
            <a:chOff x="643" y="576"/>
            <a:chExt cx="3489" cy="793"/>
          </a:xfrm>
        </p:grpSpPr>
        <p:sp>
          <p:nvSpPr>
            <p:cNvPr id="48154" name="Rectangle 3"/>
            <p:cNvSpPr>
              <a:spLocks noChangeArrowheads="1"/>
            </p:cNvSpPr>
            <p:nvPr/>
          </p:nvSpPr>
          <p:spPr bwMode="auto">
            <a:xfrm>
              <a:off x="1964" y="768"/>
              <a:ext cx="376"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155" name="Rectangle 4"/>
            <p:cNvSpPr>
              <a:spLocks noChangeArrowheads="1"/>
            </p:cNvSpPr>
            <p:nvPr/>
          </p:nvSpPr>
          <p:spPr bwMode="auto">
            <a:xfrm>
              <a:off x="1968" y="828"/>
              <a:ext cx="256"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op</a:t>
              </a:r>
            </a:p>
          </p:txBody>
        </p:sp>
        <p:sp>
          <p:nvSpPr>
            <p:cNvPr id="48156" name="Rectangle 5"/>
            <p:cNvSpPr>
              <a:spLocks noChangeArrowheads="1"/>
            </p:cNvSpPr>
            <p:nvPr/>
          </p:nvSpPr>
          <p:spPr bwMode="auto">
            <a:xfrm>
              <a:off x="2348" y="768"/>
              <a:ext cx="328"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157" name="Rectangle 6"/>
            <p:cNvSpPr>
              <a:spLocks noChangeArrowheads="1"/>
            </p:cNvSpPr>
            <p:nvPr/>
          </p:nvSpPr>
          <p:spPr bwMode="auto">
            <a:xfrm>
              <a:off x="2684" y="768"/>
              <a:ext cx="328"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158" name="Rectangle 7"/>
            <p:cNvSpPr>
              <a:spLocks noChangeArrowheads="1"/>
            </p:cNvSpPr>
            <p:nvPr/>
          </p:nvSpPr>
          <p:spPr bwMode="auto">
            <a:xfrm>
              <a:off x="3020" y="768"/>
              <a:ext cx="328"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159" name="Rectangle 9"/>
            <p:cNvSpPr>
              <a:spLocks noChangeArrowheads="1"/>
            </p:cNvSpPr>
            <p:nvPr/>
          </p:nvSpPr>
          <p:spPr bwMode="auto">
            <a:xfrm>
              <a:off x="3696" y="768"/>
              <a:ext cx="432"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160" name="Rectangle 10"/>
            <p:cNvSpPr>
              <a:spLocks noChangeArrowheads="1"/>
            </p:cNvSpPr>
            <p:nvPr/>
          </p:nvSpPr>
          <p:spPr bwMode="auto">
            <a:xfrm>
              <a:off x="2448" y="828"/>
              <a:ext cx="216"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rs</a:t>
              </a:r>
            </a:p>
          </p:txBody>
        </p:sp>
        <p:sp>
          <p:nvSpPr>
            <p:cNvPr id="48161" name="Rectangle 11"/>
            <p:cNvSpPr>
              <a:spLocks noChangeArrowheads="1"/>
            </p:cNvSpPr>
            <p:nvPr/>
          </p:nvSpPr>
          <p:spPr bwMode="auto">
            <a:xfrm>
              <a:off x="2736" y="828"/>
              <a:ext cx="184"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rt</a:t>
              </a:r>
            </a:p>
          </p:txBody>
        </p:sp>
        <p:sp>
          <p:nvSpPr>
            <p:cNvPr id="48162" name="Rectangle 12"/>
            <p:cNvSpPr>
              <a:spLocks noChangeArrowheads="1"/>
            </p:cNvSpPr>
            <p:nvPr/>
          </p:nvSpPr>
          <p:spPr bwMode="auto">
            <a:xfrm>
              <a:off x="3072" y="828"/>
              <a:ext cx="224"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rd</a:t>
              </a:r>
            </a:p>
          </p:txBody>
        </p:sp>
        <p:sp>
          <p:nvSpPr>
            <p:cNvPr id="48163" name="Rectangle 14"/>
            <p:cNvSpPr>
              <a:spLocks noChangeArrowheads="1"/>
            </p:cNvSpPr>
            <p:nvPr/>
          </p:nvSpPr>
          <p:spPr bwMode="auto">
            <a:xfrm>
              <a:off x="2300" y="1200"/>
              <a:ext cx="1144" cy="13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164" name="Rectangle 15"/>
            <p:cNvSpPr>
              <a:spLocks noChangeArrowheads="1"/>
            </p:cNvSpPr>
            <p:nvPr/>
          </p:nvSpPr>
          <p:spPr bwMode="auto">
            <a:xfrm>
              <a:off x="2448" y="1190"/>
              <a:ext cx="608"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register</a:t>
              </a:r>
            </a:p>
          </p:txBody>
        </p:sp>
        <p:sp>
          <p:nvSpPr>
            <p:cNvPr id="48165" name="Line 16"/>
            <p:cNvSpPr>
              <a:spLocks noChangeShapeType="1"/>
            </p:cNvSpPr>
            <p:nvPr/>
          </p:nvSpPr>
          <p:spPr bwMode="auto">
            <a:xfrm>
              <a:off x="2536" y="1008"/>
              <a:ext cx="0" cy="18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67" name="Text Box 62"/>
            <p:cNvSpPr txBox="1">
              <a:spLocks noChangeArrowheads="1"/>
            </p:cNvSpPr>
            <p:nvPr/>
          </p:nvSpPr>
          <p:spPr bwMode="auto">
            <a:xfrm>
              <a:off x="3744" y="768"/>
              <a:ext cx="3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func</a:t>
              </a:r>
              <a:endParaRPr lang="en-US" altLang="zh-CN" sz="1400" b="0">
                <a:solidFill>
                  <a:schemeClr val="tx1"/>
                </a:solidFill>
                <a:latin typeface="Times New Roman" panose="02020603050405020304" pitchFamily="18" charset="0"/>
              </a:endParaRPr>
            </a:p>
          </p:txBody>
        </p:sp>
        <p:sp>
          <p:nvSpPr>
            <p:cNvPr id="48168" name="Text Box 63"/>
            <p:cNvSpPr txBox="1">
              <a:spLocks noChangeArrowheads="1"/>
            </p:cNvSpPr>
            <p:nvPr/>
          </p:nvSpPr>
          <p:spPr bwMode="auto">
            <a:xfrm>
              <a:off x="643" y="708"/>
              <a:ext cx="92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000" dirty="0" smtClean="0"/>
                <a:t>寄存器寻址</a:t>
              </a:r>
              <a:endParaRPr lang="en-US" altLang="zh-CN" sz="2000" b="0" dirty="0"/>
            </a:p>
          </p:txBody>
        </p:sp>
        <p:sp>
          <p:nvSpPr>
            <p:cNvPr id="48169" name="Rectangle 73"/>
            <p:cNvSpPr>
              <a:spLocks noChangeArrowheads="1"/>
            </p:cNvSpPr>
            <p:nvPr/>
          </p:nvSpPr>
          <p:spPr bwMode="auto">
            <a:xfrm>
              <a:off x="3359" y="768"/>
              <a:ext cx="328"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170" name="Rectangle 74"/>
            <p:cNvSpPr>
              <a:spLocks noChangeArrowheads="1"/>
            </p:cNvSpPr>
            <p:nvPr/>
          </p:nvSpPr>
          <p:spPr bwMode="auto">
            <a:xfrm>
              <a:off x="3360" y="816"/>
              <a:ext cx="30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600">
                  <a:solidFill>
                    <a:schemeClr val="tx1"/>
                  </a:solidFill>
                </a:rPr>
                <a:t>smt</a:t>
              </a:r>
            </a:p>
          </p:txBody>
        </p:sp>
        <p:sp>
          <p:nvSpPr>
            <p:cNvPr id="48171" name="Text Box 75"/>
            <p:cNvSpPr txBox="1">
              <a:spLocks noChangeArrowheads="1"/>
            </p:cNvSpPr>
            <p:nvPr/>
          </p:nvSpPr>
          <p:spPr bwMode="auto">
            <a:xfrm>
              <a:off x="2016" y="576"/>
              <a:ext cx="18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6</a:t>
              </a:r>
            </a:p>
          </p:txBody>
        </p:sp>
        <p:sp>
          <p:nvSpPr>
            <p:cNvPr id="48172" name="Text Box 76"/>
            <p:cNvSpPr txBox="1">
              <a:spLocks noChangeArrowheads="1"/>
            </p:cNvSpPr>
            <p:nvPr/>
          </p:nvSpPr>
          <p:spPr bwMode="auto">
            <a:xfrm>
              <a:off x="2736" y="576"/>
              <a:ext cx="18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5</a:t>
              </a:r>
            </a:p>
          </p:txBody>
        </p:sp>
        <p:sp>
          <p:nvSpPr>
            <p:cNvPr id="48173" name="Text Box 77"/>
            <p:cNvSpPr txBox="1">
              <a:spLocks noChangeArrowheads="1"/>
            </p:cNvSpPr>
            <p:nvPr/>
          </p:nvSpPr>
          <p:spPr bwMode="auto">
            <a:xfrm>
              <a:off x="3072" y="576"/>
              <a:ext cx="18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5</a:t>
              </a:r>
            </a:p>
          </p:txBody>
        </p:sp>
        <p:sp>
          <p:nvSpPr>
            <p:cNvPr id="48174" name="Text Box 78"/>
            <p:cNvSpPr txBox="1">
              <a:spLocks noChangeArrowheads="1"/>
            </p:cNvSpPr>
            <p:nvPr/>
          </p:nvSpPr>
          <p:spPr bwMode="auto">
            <a:xfrm>
              <a:off x="3408" y="576"/>
              <a:ext cx="18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5</a:t>
              </a:r>
            </a:p>
          </p:txBody>
        </p:sp>
        <p:sp>
          <p:nvSpPr>
            <p:cNvPr id="48175" name="Text Box 79"/>
            <p:cNvSpPr txBox="1">
              <a:spLocks noChangeArrowheads="1"/>
            </p:cNvSpPr>
            <p:nvPr/>
          </p:nvSpPr>
          <p:spPr bwMode="auto">
            <a:xfrm>
              <a:off x="3792" y="576"/>
              <a:ext cx="18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6</a:t>
              </a:r>
            </a:p>
          </p:txBody>
        </p:sp>
        <p:sp>
          <p:nvSpPr>
            <p:cNvPr id="48176" name="Text Box 80"/>
            <p:cNvSpPr txBox="1">
              <a:spLocks noChangeArrowheads="1"/>
            </p:cNvSpPr>
            <p:nvPr/>
          </p:nvSpPr>
          <p:spPr bwMode="auto">
            <a:xfrm>
              <a:off x="2400" y="576"/>
              <a:ext cx="18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5</a:t>
              </a:r>
            </a:p>
          </p:txBody>
        </p:sp>
      </p:grpSp>
      <p:grpSp>
        <p:nvGrpSpPr>
          <p:cNvPr id="6" name="Group 87"/>
          <p:cNvGrpSpPr>
            <a:grpSpLocks/>
          </p:cNvGrpSpPr>
          <p:nvPr/>
        </p:nvGrpSpPr>
        <p:grpSpPr bwMode="auto">
          <a:xfrm>
            <a:off x="539750" y="5522912"/>
            <a:ext cx="7267575" cy="865187"/>
            <a:chOff x="640" y="3479"/>
            <a:chExt cx="4578" cy="545"/>
          </a:xfrm>
        </p:grpSpPr>
        <p:grpSp>
          <p:nvGrpSpPr>
            <p:cNvPr id="48144" name="Group 85"/>
            <p:cNvGrpSpPr>
              <a:grpSpLocks/>
            </p:cNvGrpSpPr>
            <p:nvPr/>
          </p:nvGrpSpPr>
          <p:grpSpPr bwMode="auto">
            <a:xfrm>
              <a:off x="1968" y="3479"/>
              <a:ext cx="3250" cy="545"/>
              <a:chOff x="1968" y="3479"/>
              <a:chExt cx="3250" cy="545"/>
            </a:xfrm>
          </p:grpSpPr>
          <p:sp>
            <p:nvSpPr>
              <p:cNvPr id="48147" name="Rectangle 66"/>
              <p:cNvSpPr>
                <a:spLocks noChangeArrowheads="1"/>
              </p:cNvSpPr>
              <p:nvPr/>
            </p:nvSpPr>
            <p:spPr bwMode="auto">
              <a:xfrm>
                <a:off x="1968" y="3552"/>
                <a:ext cx="376"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148" name="Rectangle 67"/>
              <p:cNvSpPr>
                <a:spLocks noChangeArrowheads="1"/>
              </p:cNvSpPr>
              <p:nvPr/>
            </p:nvSpPr>
            <p:spPr bwMode="auto">
              <a:xfrm>
                <a:off x="2016" y="3600"/>
                <a:ext cx="256"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op</a:t>
                </a:r>
              </a:p>
            </p:txBody>
          </p:sp>
          <p:sp>
            <p:nvSpPr>
              <p:cNvPr id="48149" name="Rectangle 68"/>
              <p:cNvSpPr>
                <a:spLocks noChangeArrowheads="1"/>
              </p:cNvSpPr>
              <p:nvPr/>
            </p:nvSpPr>
            <p:spPr bwMode="auto">
              <a:xfrm>
                <a:off x="2352" y="3552"/>
                <a:ext cx="1824" cy="24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150" name="Text Box 69"/>
              <p:cNvSpPr txBox="1">
                <a:spLocks noChangeArrowheads="1"/>
              </p:cNvSpPr>
              <p:nvPr/>
            </p:nvSpPr>
            <p:spPr bwMode="auto">
              <a:xfrm>
                <a:off x="2448" y="3552"/>
                <a:ext cx="48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2000">
                    <a:solidFill>
                      <a:schemeClr val="tx1"/>
                    </a:solidFill>
                    <a:latin typeface="Times New Roman" panose="02020603050405020304" pitchFamily="18" charset="0"/>
                  </a:rPr>
                  <a:t>addr.</a:t>
                </a:r>
              </a:p>
            </p:txBody>
          </p:sp>
          <p:sp>
            <p:nvSpPr>
              <p:cNvPr id="48151" name="Rectangle 70"/>
              <p:cNvSpPr>
                <a:spLocks noChangeArrowheads="1"/>
              </p:cNvSpPr>
              <p:nvPr/>
            </p:nvSpPr>
            <p:spPr bwMode="auto">
              <a:xfrm>
                <a:off x="4560" y="3504"/>
                <a:ext cx="616" cy="52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152" name="Text Box 71"/>
              <p:cNvSpPr txBox="1">
                <a:spLocks noChangeArrowheads="1"/>
              </p:cNvSpPr>
              <p:nvPr/>
            </p:nvSpPr>
            <p:spPr bwMode="auto">
              <a:xfrm>
                <a:off x="4550" y="3479"/>
                <a:ext cx="6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rPr>
                  <a:t>Memory</a:t>
                </a:r>
                <a:endParaRPr lang="en-US" altLang="zh-CN" sz="2000">
                  <a:solidFill>
                    <a:schemeClr val="tx1"/>
                  </a:solidFill>
                </a:endParaRPr>
              </a:p>
            </p:txBody>
          </p:sp>
          <p:sp>
            <p:nvSpPr>
              <p:cNvPr id="48153" name="Line 72"/>
              <p:cNvSpPr>
                <a:spLocks noChangeShapeType="1"/>
              </p:cNvSpPr>
              <p:nvPr/>
            </p:nvSpPr>
            <p:spPr bwMode="auto">
              <a:xfrm>
                <a:off x="3216" y="3648"/>
                <a:ext cx="1296"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8145" name="Text Box 86"/>
            <p:cNvSpPr txBox="1">
              <a:spLocks noChangeArrowheads="1"/>
            </p:cNvSpPr>
            <p:nvPr/>
          </p:nvSpPr>
          <p:spPr bwMode="auto">
            <a:xfrm>
              <a:off x="640" y="3557"/>
              <a:ext cx="1087"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dirty="0" smtClean="0">
                  <a:solidFill>
                    <a:srgbClr val="0033CC"/>
                  </a:solidFill>
                </a:rPr>
                <a:t>伪</a:t>
              </a:r>
              <a:r>
                <a:rPr lang="zh-CN" altLang="en-US" sz="1800" dirty="0">
                  <a:solidFill>
                    <a:srgbClr val="0033CC"/>
                  </a:solidFill>
                </a:rPr>
                <a:t>直接寻址</a:t>
              </a:r>
            </a:p>
          </p:txBody>
        </p:sp>
      </p:grpSp>
      <p:sp>
        <p:nvSpPr>
          <p:cNvPr id="234584" name="Text Box 88"/>
          <p:cNvSpPr txBox="1">
            <a:spLocks noChangeArrowheads="1"/>
          </p:cNvSpPr>
          <p:nvPr/>
        </p:nvSpPr>
        <p:spPr bwMode="auto">
          <a:xfrm>
            <a:off x="6765925" y="3629025"/>
            <a:ext cx="10160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1600"/>
              <a:t>B/HW/W</a:t>
            </a:r>
          </a:p>
        </p:txBody>
      </p:sp>
      <p:sp>
        <p:nvSpPr>
          <p:cNvPr id="234586" name="Text Box 90"/>
          <p:cNvSpPr txBox="1">
            <a:spLocks noChangeArrowheads="1"/>
          </p:cNvSpPr>
          <p:nvPr/>
        </p:nvSpPr>
        <p:spPr bwMode="auto">
          <a:xfrm>
            <a:off x="6297613" y="2743200"/>
            <a:ext cx="2722562"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1800"/>
              <a:t>Byte / Half Word / Word</a:t>
            </a:r>
          </a:p>
        </p:txBody>
      </p:sp>
      <p:sp>
        <p:nvSpPr>
          <p:cNvPr id="234587" name="Text Box 91"/>
          <p:cNvSpPr txBox="1">
            <a:spLocks noChangeArrowheads="1"/>
          </p:cNvSpPr>
          <p:nvPr/>
        </p:nvSpPr>
        <p:spPr bwMode="auto">
          <a:xfrm>
            <a:off x="6523038" y="234950"/>
            <a:ext cx="2297112" cy="6604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a:solidFill>
                  <a:srgbClr val="A50021"/>
                </a:solidFill>
                <a:ea typeface="黑体" panose="02010609060101010101" pitchFamily="49" charset="-122"/>
              </a:rPr>
              <a:t>有专门的寻址方式字段（</a:t>
            </a:r>
            <a:r>
              <a:rPr lang="en-US" altLang="zh-CN" sz="2000">
                <a:solidFill>
                  <a:srgbClr val="A50021"/>
                </a:solidFill>
                <a:ea typeface="黑体" panose="02010609060101010101" pitchFamily="49" charset="-122"/>
              </a:rPr>
              <a:t>Mod</a:t>
            </a:r>
            <a:r>
              <a:rPr lang="zh-CN" altLang="en-US" sz="2000">
                <a:solidFill>
                  <a:srgbClr val="A50021"/>
                </a:solidFill>
                <a:ea typeface="黑体" panose="02010609060101010101" pitchFamily="49" charset="-122"/>
              </a:rPr>
              <a:t>）吗？</a:t>
            </a:r>
          </a:p>
        </p:txBody>
      </p:sp>
      <p:sp>
        <p:nvSpPr>
          <p:cNvPr id="234588" name="Text Box 92"/>
          <p:cNvSpPr txBox="1">
            <a:spLocks noChangeArrowheads="1"/>
          </p:cNvSpPr>
          <p:nvPr/>
        </p:nvSpPr>
        <p:spPr bwMode="auto">
          <a:xfrm>
            <a:off x="6472238" y="965200"/>
            <a:ext cx="2538412" cy="974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dirty="0">
                <a:solidFill>
                  <a:srgbClr val="388A36"/>
                </a:solidFill>
                <a:ea typeface="黑体" panose="02010609060101010101" pitchFamily="49" charset="-122"/>
              </a:rPr>
              <a:t>没有！由指令格式来确定，而指令格式由</a:t>
            </a:r>
            <a:r>
              <a:rPr lang="en-US" altLang="zh-CN" sz="2000" dirty="0">
                <a:solidFill>
                  <a:srgbClr val="388A36"/>
                </a:solidFill>
                <a:ea typeface="黑体" panose="02010609060101010101" pitchFamily="49" charset="-122"/>
              </a:rPr>
              <a:t>op</a:t>
            </a:r>
            <a:r>
              <a:rPr lang="zh-CN" altLang="en-US" sz="2000" dirty="0">
                <a:solidFill>
                  <a:srgbClr val="388A36"/>
                </a:solidFill>
                <a:ea typeface="黑体" panose="02010609060101010101" pitchFamily="49" charset="-122"/>
              </a:rPr>
              <a:t>来确定</a:t>
            </a:r>
            <a:r>
              <a:rPr lang="zh-CN" altLang="en-US" sz="2000" dirty="0" smtClean="0">
                <a:solidFill>
                  <a:srgbClr val="388A36"/>
                </a:solidFill>
                <a:ea typeface="黑体" panose="02010609060101010101" pitchFamily="49" charset="-122"/>
              </a:rPr>
              <a:t>！</a:t>
            </a:r>
            <a:endParaRPr lang="zh-CN" altLang="en-US" sz="2000" dirty="0">
              <a:solidFill>
                <a:srgbClr val="388A36"/>
              </a:solidFill>
              <a:ea typeface="黑体" panose="02010609060101010101" pitchFamily="49" charset="-122"/>
            </a:endParaRPr>
          </a:p>
        </p:txBody>
      </p:sp>
      <p:sp>
        <p:nvSpPr>
          <p:cNvPr id="234589" name="Text Box 93"/>
          <p:cNvSpPr txBox="1">
            <a:spLocks noChangeArrowheads="1"/>
          </p:cNvSpPr>
          <p:nvPr/>
        </p:nvSpPr>
        <p:spPr bwMode="auto">
          <a:xfrm>
            <a:off x="1506538" y="6216650"/>
            <a:ext cx="535305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rgbClr val="C00000"/>
                </a:solidFill>
                <a:ea typeface="黑体" panose="02010609060101010101" pitchFamily="49" charset="-122"/>
              </a:rPr>
              <a:t>为什么称伪直接？还记得如何得到最终地址的吗？</a:t>
            </a:r>
          </a:p>
          <a:p>
            <a:r>
              <a:rPr lang="zh-CN" altLang="en-US" sz="1800">
                <a:solidFill>
                  <a:srgbClr val="4B9556"/>
                </a:solidFill>
                <a:ea typeface="黑体" panose="02010609060101010101" pitchFamily="49" charset="-122"/>
              </a:rPr>
              <a:t>最终地址</a:t>
            </a:r>
            <a:r>
              <a:rPr lang="en-US" altLang="zh-CN" sz="1800">
                <a:solidFill>
                  <a:srgbClr val="4B9556"/>
                </a:solidFill>
                <a:ea typeface="黑体" panose="02010609060101010101" pitchFamily="49" charset="-122"/>
              </a:rPr>
              <a:t>=PC</a:t>
            </a:r>
            <a:r>
              <a:rPr lang="en-US" altLang="zh-CN" sz="1800" baseline="-25000">
                <a:solidFill>
                  <a:srgbClr val="4B9556"/>
                </a:solidFill>
                <a:ea typeface="黑体" panose="02010609060101010101" pitchFamily="49" charset="-122"/>
              </a:rPr>
              <a:t>31</a:t>
            </a:r>
            <a:r>
              <a:rPr lang="zh-CN" altLang="en-US" sz="1800" baseline="-25000">
                <a:solidFill>
                  <a:srgbClr val="4B9556"/>
                </a:solidFill>
              </a:rPr>
              <a:t>～</a:t>
            </a:r>
            <a:r>
              <a:rPr lang="en-US" altLang="zh-CN" sz="1800" baseline="-25000">
                <a:solidFill>
                  <a:srgbClr val="4B9556"/>
                </a:solidFill>
                <a:ea typeface="黑体" panose="02010609060101010101" pitchFamily="49" charset="-122"/>
              </a:rPr>
              <a:t>28</a:t>
            </a:r>
            <a:r>
              <a:rPr lang="en-US" altLang="zh-CN" sz="1800">
                <a:solidFill>
                  <a:srgbClr val="4B9556"/>
                </a:solidFill>
                <a:ea typeface="黑体" panose="02010609060101010101" pitchFamily="49" charset="-122"/>
              </a:rPr>
              <a:t>||addr.||00   </a:t>
            </a:r>
            <a:r>
              <a:rPr lang="zh-CN" altLang="en-US" sz="1800">
                <a:solidFill>
                  <a:srgbClr val="4B9556"/>
                </a:solidFill>
                <a:ea typeface="黑体" panose="02010609060101010101" pitchFamily="49" charset="-122"/>
              </a:rPr>
              <a:t>位数：</a:t>
            </a:r>
            <a:r>
              <a:rPr lang="en-US" altLang="zh-CN" sz="1800">
                <a:solidFill>
                  <a:srgbClr val="4B9556"/>
                </a:solidFill>
                <a:ea typeface="黑体" panose="02010609060101010101" pitchFamily="49" charset="-122"/>
              </a:rPr>
              <a:t>4+26+2=32</a:t>
            </a:r>
          </a:p>
        </p:txBody>
      </p:sp>
      <p:sp>
        <p:nvSpPr>
          <p:cNvPr id="7" name="灯片编号占位符 6"/>
          <p:cNvSpPr>
            <a:spLocks noGrp="1"/>
          </p:cNvSpPr>
          <p:nvPr>
            <p:ph type="sldNum" sz="quarter" idx="4"/>
          </p:nvPr>
        </p:nvSpPr>
        <p:spPr/>
        <p:txBody>
          <a:bodyPr/>
          <a:lstStyle/>
          <a:p>
            <a:fld id="{395DEAD1-49DF-46A7-BC72-EE85A9CC6BAA}" type="slidenum">
              <a:rPr lang="zh-CN" altLang="en-US" smtClean="0"/>
              <a:pPr/>
              <a:t>49</a:t>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4560"/>
                                        </p:tgtEl>
                                        <p:attrNameLst>
                                          <p:attrName>style.visibility</p:attrName>
                                        </p:attrNameLst>
                                      </p:cBhvr>
                                      <p:to>
                                        <p:strVal val="visible"/>
                                      </p:to>
                                    </p:set>
                                    <p:animEffect transition="in" filter="blinds(horizontal)">
                                      <p:cBhvr>
                                        <p:cTn id="12" dur="500"/>
                                        <p:tgtEl>
                                          <p:spTgt spid="23456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34584"/>
                                        </p:tgtEl>
                                        <p:attrNameLst>
                                          <p:attrName>style.visibility</p:attrName>
                                        </p:attrNameLst>
                                      </p:cBhvr>
                                      <p:to>
                                        <p:strVal val="visible"/>
                                      </p:to>
                                    </p:set>
                                    <p:animEffect transition="in" filter="blinds(horizontal)">
                                      <p:cBhvr>
                                        <p:cTn id="27" dur="500"/>
                                        <p:tgtEl>
                                          <p:spTgt spid="23458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34586"/>
                                        </p:tgtEl>
                                        <p:attrNameLst>
                                          <p:attrName>style.visibility</p:attrName>
                                        </p:attrNameLst>
                                      </p:cBhvr>
                                      <p:to>
                                        <p:strVal val="visible"/>
                                      </p:to>
                                    </p:set>
                                    <p:animEffect transition="in" filter="blinds(horizontal)">
                                      <p:cBhvr>
                                        <p:cTn id="32" dur="500"/>
                                        <p:tgtEl>
                                          <p:spTgt spid="23458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blinds(horizontal)">
                                      <p:cBhvr>
                                        <p:cTn id="37" dur="500"/>
                                        <p:tgtEl>
                                          <p:spTgt spid="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blinds(horizontal)">
                                      <p:cBhvr>
                                        <p:cTn id="42" dur="500"/>
                                        <p:tgtEl>
                                          <p:spTgt spid="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234589">
                                            <p:txEl>
                                              <p:pRg st="0" end="0"/>
                                            </p:txEl>
                                          </p:spTgt>
                                        </p:tgtEl>
                                        <p:attrNameLst>
                                          <p:attrName>style.visibility</p:attrName>
                                        </p:attrNameLst>
                                      </p:cBhvr>
                                      <p:to>
                                        <p:strVal val="visible"/>
                                      </p:to>
                                    </p:set>
                                    <p:animEffect transition="in" filter="blinds(horizontal)">
                                      <p:cBhvr>
                                        <p:cTn id="47" dur="500"/>
                                        <p:tgtEl>
                                          <p:spTgt spid="234589">
                                            <p:txEl>
                                              <p:pRg st="0" end="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234589">
                                            <p:txEl>
                                              <p:pRg st="1" end="1"/>
                                            </p:txEl>
                                          </p:spTgt>
                                        </p:tgtEl>
                                        <p:attrNameLst>
                                          <p:attrName>style.visibility</p:attrName>
                                        </p:attrNameLst>
                                      </p:cBhvr>
                                      <p:to>
                                        <p:strVal val="visible"/>
                                      </p:to>
                                    </p:set>
                                    <p:animEffect transition="in" filter="blinds(horizontal)">
                                      <p:cBhvr>
                                        <p:cTn id="52" dur="500"/>
                                        <p:tgtEl>
                                          <p:spTgt spid="234589">
                                            <p:txEl>
                                              <p:pRg st="1" end="1"/>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234587">
                                            <p:txEl>
                                              <p:pRg st="0" end="0"/>
                                            </p:txEl>
                                          </p:spTgt>
                                        </p:tgtEl>
                                        <p:attrNameLst>
                                          <p:attrName>style.visibility</p:attrName>
                                        </p:attrNameLst>
                                      </p:cBhvr>
                                      <p:to>
                                        <p:strVal val="visible"/>
                                      </p:to>
                                    </p:set>
                                    <p:animEffect transition="in" filter="blinds(horizontal)">
                                      <p:cBhvr>
                                        <p:cTn id="57" dur="500"/>
                                        <p:tgtEl>
                                          <p:spTgt spid="234587">
                                            <p:txEl>
                                              <p:pRg st="0" end="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234588">
                                            <p:txEl>
                                              <p:pRg st="0" end="0"/>
                                            </p:txEl>
                                          </p:spTgt>
                                        </p:tgtEl>
                                        <p:attrNameLst>
                                          <p:attrName>style.visibility</p:attrName>
                                        </p:attrNameLst>
                                      </p:cBhvr>
                                      <p:to>
                                        <p:strVal val="visible"/>
                                      </p:to>
                                    </p:set>
                                    <p:animEffect transition="in" filter="blinds(horizontal)">
                                      <p:cBhvr>
                                        <p:cTn id="62" dur="500"/>
                                        <p:tgtEl>
                                          <p:spTgt spid="23458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560" grpId="0"/>
      <p:bldP spid="234584" grpId="0"/>
      <p:bldP spid="23458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39688"/>
            <a:ext cx="6742113" cy="425450"/>
          </a:xfrm>
          <a:noFill/>
        </p:spPr>
        <p:txBody>
          <a:bodyPr anchor="ctr"/>
          <a:lstStyle/>
          <a:p>
            <a:r>
              <a:rPr lang="zh-CN" altLang="en-US" sz="2800" smtClean="0">
                <a:latin typeface="宋体" panose="02010600030101010101" pitchFamily="2" charset="-122"/>
                <a:ea typeface="宋体" panose="02010600030101010101" pitchFamily="2" charset="-122"/>
              </a:rPr>
              <a:t>一条指令中应该有几个地址码字段？</a:t>
            </a:r>
          </a:p>
        </p:txBody>
      </p:sp>
      <p:sp>
        <p:nvSpPr>
          <p:cNvPr id="7171" name="Rectangle 3"/>
          <p:cNvSpPr>
            <a:spLocks noGrp="1" noChangeArrowheads="1"/>
          </p:cNvSpPr>
          <p:nvPr>
            <p:ph type="body" idx="1"/>
          </p:nvPr>
        </p:nvSpPr>
        <p:spPr>
          <a:xfrm>
            <a:off x="231775" y="701675"/>
            <a:ext cx="8458200" cy="3348038"/>
          </a:xfrm>
          <a:noFill/>
        </p:spPr>
        <p:txBody>
          <a:bodyPr/>
          <a:lstStyle/>
          <a:p>
            <a:pPr marL="342900" indent="-342900">
              <a:lnSpc>
                <a:spcPct val="110000"/>
              </a:lnSpc>
              <a:buFont typeface="Wingdings" panose="05000000000000000000" pitchFamily="2" charset="2"/>
              <a:buNone/>
            </a:pPr>
            <a:r>
              <a:rPr lang="zh-CN" altLang="en-US" sz="1800" smtClean="0">
                <a:solidFill>
                  <a:srgbClr val="CC3300"/>
                </a:solidFill>
                <a:latin typeface="黑体" panose="02010609060101010101" pitchFamily="49" charset="-122"/>
                <a:ea typeface="黑体" panose="02010609060101010101" pitchFamily="49" charset="-122"/>
              </a:rPr>
              <a:t>零地址指令</a:t>
            </a:r>
          </a:p>
          <a:p>
            <a:pPr marL="342900" indent="-342900">
              <a:lnSpc>
                <a:spcPct val="110000"/>
              </a:lnSpc>
              <a:spcBef>
                <a:spcPct val="0"/>
              </a:spcBef>
              <a:buFont typeface="Monotype Sorts" pitchFamily="2" charset="2"/>
              <a:buChar char=" "/>
            </a:pPr>
            <a:r>
              <a:rPr lang="en-US" altLang="zh-CN" sz="1800" smtClean="0">
                <a:solidFill>
                  <a:srgbClr val="31209A"/>
                </a:solidFill>
                <a:latin typeface="黑体" panose="02010609060101010101" pitchFamily="49" charset="-122"/>
                <a:ea typeface="黑体" panose="02010609060101010101" pitchFamily="49" charset="-122"/>
              </a:rPr>
              <a:t>(1) </a:t>
            </a:r>
            <a:r>
              <a:rPr lang="zh-CN" altLang="en-US" sz="1800" smtClean="0">
                <a:solidFill>
                  <a:srgbClr val="31209A"/>
                </a:solidFill>
                <a:latin typeface="黑体" panose="02010609060101010101" pitchFamily="49" charset="-122"/>
                <a:ea typeface="黑体" panose="02010609060101010101" pitchFamily="49" charset="-122"/>
              </a:rPr>
              <a:t>无需操作数　如：空操作／停机等</a:t>
            </a:r>
          </a:p>
          <a:p>
            <a:pPr marL="342900" indent="-342900">
              <a:lnSpc>
                <a:spcPct val="110000"/>
              </a:lnSpc>
              <a:spcBef>
                <a:spcPct val="0"/>
              </a:spcBef>
              <a:buFont typeface="Monotype Sorts" pitchFamily="2" charset="2"/>
              <a:buChar char=" "/>
            </a:pPr>
            <a:r>
              <a:rPr lang="en-US" altLang="zh-CN" sz="1800" smtClean="0">
                <a:solidFill>
                  <a:srgbClr val="31209A"/>
                </a:solidFill>
                <a:latin typeface="黑体" panose="02010609060101010101" pitchFamily="49" charset="-122"/>
                <a:ea typeface="黑体" panose="02010609060101010101" pitchFamily="49" charset="-122"/>
              </a:rPr>
              <a:t>(2) </a:t>
            </a:r>
            <a:r>
              <a:rPr lang="zh-CN" altLang="en-US" sz="1800" smtClean="0">
                <a:solidFill>
                  <a:srgbClr val="31209A"/>
                </a:solidFill>
                <a:latin typeface="黑体" panose="02010609060101010101" pitchFamily="49" charset="-122"/>
                <a:ea typeface="黑体" panose="02010609060101010101" pitchFamily="49" charset="-122"/>
              </a:rPr>
              <a:t>所需操作数为默认的　如：堆栈／累加器等</a:t>
            </a:r>
          </a:p>
          <a:p>
            <a:pPr marL="342900" indent="-342900">
              <a:lnSpc>
                <a:spcPct val="110000"/>
              </a:lnSpc>
              <a:spcBef>
                <a:spcPct val="0"/>
              </a:spcBef>
              <a:buFont typeface="Monotype Sorts" pitchFamily="2" charset="2"/>
              <a:buChar char=" "/>
            </a:pPr>
            <a:r>
              <a:rPr lang="zh-CN" altLang="en-US" sz="1800" smtClean="0">
                <a:solidFill>
                  <a:srgbClr val="31209A"/>
                </a:solidFill>
                <a:latin typeface="黑体" panose="02010609060101010101" pitchFamily="49" charset="-122"/>
                <a:ea typeface="黑体" panose="02010609060101010101" pitchFamily="49" charset="-122"/>
              </a:rPr>
              <a:t>形式：</a:t>
            </a:r>
          </a:p>
          <a:p>
            <a:pPr marL="342900" indent="-342900">
              <a:lnSpc>
                <a:spcPct val="110000"/>
              </a:lnSpc>
              <a:spcBef>
                <a:spcPct val="0"/>
              </a:spcBef>
              <a:buFont typeface="Monotype Sorts" pitchFamily="2" charset="2"/>
              <a:buNone/>
            </a:pPr>
            <a:r>
              <a:rPr lang="zh-CN" altLang="en-US" sz="1800" smtClean="0">
                <a:solidFill>
                  <a:srgbClr val="CC3300"/>
                </a:solidFill>
                <a:latin typeface="黑体" panose="02010609060101010101" pitchFamily="49" charset="-122"/>
                <a:ea typeface="黑体" panose="02010609060101010101" pitchFamily="49" charset="-122"/>
              </a:rPr>
              <a:t>一地址指令</a:t>
            </a:r>
          </a:p>
          <a:p>
            <a:pPr marL="342900" indent="-342900">
              <a:lnSpc>
                <a:spcPct val="110000"/>
              </a:lnSpc>
              <a:spcBef>
                <a:spcPct val="0"/>
              </a:spcBef>
              <a:buFont typeface="Monotype Sorts" pitchFamily="2" charset="2"/>
              <a:buChar char=" "/>
            </a:pPr>
            <a:r>
              <a:rPr lang="zh-CN" altLang="zh-CN" sz="1800" smtClean="0">
                <a:solidFill>
                  <a:srgbClr val="31209A"/>
                </a:solidFill>
                <a:latin typeface="黑体" panose="02010609060101010101" pitchFamily="49" charset="-122"/>
                <a:ea typeface="黑体" panose="02010609060101010101" pitchFamily="49" charset="-122"/>
              </a:rPr>
              <a:t>其</a:t>
            </a:r>
            <a:r>
              <a:rPr lang="zh-CN" altLang="en-US" sz="1800" smtClean="0">
                <a:solidFill>
                  <a:srgbClr val="31209A"/>
                </a:solidFill>
                <a:latin typeface="黑体" panose="02010609060101010101" pitchFamily="49" charset="-122"/>
                <a:ea typeface="黑体" panose="02010609060101010101" pitchFamily="49" charset="-122"/>
              </a:rPr>
              <a:t>地址既是操作数的地址，也是结果的地址</a:t>
            </a:r>
          </a:p>
          <a:p>
            <a:pPr marL="342900" indent="-342900">
              <a:lnSpc>
                <a:spcPct val="110000"/>
              </a:lnSpc>
              <a:spcBef>
                <a:spcPct val="0"/>
              </a:spcBef>
              <a:buFont typeface="Monotype Sorts" pitchFamily="2" charset="2"/>
              <a:buChar char=" "/>
            </a:pPr>
            <a:r>
              <a:rPr lang="en-US" altLang="zh-CN" sz="1800" smtClean="0">
                <a:solidFill>
                  <a:srgbClr val="31209A"/>
                </a:solidFill>
                <a:latin typeface="黑体" panose="02010609060101010101" pitchFamily="49" charset="-122"/>
                <a:ea typeface="黑体" panose="02010609060101010101" pitchFamily="49" charset="-122"/>
              </a:rPr>
              <a:t>(1) </a:t>
            </a:r>
            <a:r>
              <a:rPr lang="zh-CN" altLang="en-US" sz="1800" smtClean="0">
                <a:solidFill>
                  <a:srgbClr val="31209A"/>
                </a:solidFill>
                <a:latin typeface="黑体" panose="02010609060101010101" pitchFamily="49" charset="-122"/>
                <a:ea typeface="黑体" panose="02010609060101010101" pitchFamily="49" charset="-122"/>
              </a:rPr>
              <a:t>单目运算：如：取反／取负等</a:t>
            </a:r>
          </a:p>
          <a:p>
            <a:pPr marL="342900" indent="-342900">
              <a:lnSpc>
                <a:spcPct val="110000"/>
              </a:lnSpc>
              <a:spcBef>
                <a:spcPct val="0"/>
              </a:spcBef>
              <a:buFont typeface="Monotype Sorts" pitchFamily="2" charset="2"/>
              <a:buChar char=" "/>
            </a:pPr>
            <a:r>
              <a:rPr lang="en-US" altLang="zh-CN" sz="1800" smtClean="0">
                <a:solidFill>
                  <a:srgbClr val="31209A"/>
                </a:solidFill>
                <a:latin typeface="黑体" panose="02010609060101010101" pitchFamily="49" charset="-122"/>
                <a:ea typeface="黑体" panose="02010609060101010101" pitchFamily="49" charset="-122"/>
              </a:rPr>
              <a:t>(2) </a:t>
            </a:r>
            <a:r>
              <a:rPr lang="zh-CN" altLang="en-US" sz="1800" smtClean="0">
                <a:solidFill>
                  <a:srgbClr val="31209A"/>
                </a:solidFill>
                <a:latin typeface="黑体" panose="02010609060101010101" pitchFamily="49" charset="-122"/>
                <a:ea typeface="黑体" panose="02010609060101010101" pitchFamily="49" charset="-122"/>
              </a:rPr>
              <a:t>双目运算：另一操作数为默认的　如：累加器等</a:t>
            </a:r>
          </a:p>
          <a:p>
            <a:pPr marL="342900" indent="-342900">
              <a:lnSpc>
                <a:spcPct val="110000"/>
              </a:lnSpc>
              <a:spcBef>
                <a:spcPct val="0"/>
              </a:spcBef>
              <a:buFont typeface="Monotype Sorts" pitchFamily="2" charset="2"/>
              <a:buChar char=" "/>
            </a:pPr>
            <a:r>
              <a:rPr lang="zh-CN" altLang="en-US" sz="1800" smtClean="0">
                <a:solidFill>
                  <a:srgbClr val="31209A"/>
                </a:solidFill>
                <a:latin typeface="黑体" panose="02010609060101010101" pitchFamily="49" charset="-122"/>
                <a:ea typeface="黑体" panose="02010609060101010101" pitchFamily="49" charset="-122"/>
              </a:rPr>
              <a:t>形式：</a:t>
            </a:r>
            <a:endParaRPr lang="zh-CN" altLang="en-US" sz="1800" smtClean="0">
              <a:latin typeface="黑体" panose="02010609060101010101" pitchFamily="49" charset="-122"/>
              <a:ea typeface="黑体" panose="02010609060101010101" pitchFamily="49" charset="-122"/>
            </a:endParaRPr>
          </a:p>
        </p:txBody>
      </p:sp>
      <p:sp>
        <p:nvSpPr>
          <p:cNvPr id="7172" name="Rectangle 12"/>
          <p:cNvSpPr>
            <a:spLocks noChangeArrowheads="1"/>
          </p:cNvSpPr>
          <p:nvPr/>
        </p:nvSpPr>
        <p:spPr bwMode="auto">
          <a:xfrm>
            <a:off x="369888" y="3533775"/>
            <a:ext cx="8610600"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a:lnSpc>
                <a:spcPct val="90000"/>
              </a:lnSpc>
              <a:spcBef>
                <a:spcPct val="30000"/>
              </a:spcBef>
              <a:buSzPct val="75000"/>
              <a:buFont typeface="Wingdings" panose="05000000000000000000" pitchFamily="2" charset="2"/>
              <a:buChar char="u"/>
              <a:defRPr sz="2000"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742950" indent="-285750">
              <a:lnSpc>
                <a:spcPct val="90000"/>
              </a:lnSpc>
              <a:spcBef>
                <a:spcPct val="30000"/>
              </a:spcBef>
              <a:buSzPct val="100000"/>
              <a:buChar char="–"/>
              <a:defRPr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marL="1143000" indent="-228600">
              <a:lnSpc>
                <a:spcPct val="90000"/>
              </a:lnSpc>
              <a:spcBef>
                <a:spcPct val="30000"/>
              </a:spcBef>
              <a:buSzPct val="100000"/>
              <a:buChar char="»"/>
              <a:defRPr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marL="1600200" indent="-228600">
              <a:lnSpc>
                <a:spcPct val="90000"/>
              </a:lnSpc>
              <a:spcBef>
                <a:spcPct val="30000"/>
              </a:spcBef>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marL="2057400" indent="-228600">
              <a:lnSpc>
                <a:spcPct val="90000"/>
              </a:lnSpc>
              <a:spcBef>
                <a:spcPct val="30000"/>
              </a:spcBef>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a:lnSpc>
                <a:spcPct val="120000"/>
              </a:lnSpc>
              <a:spcBef>
                <a:spcPct val="0"/>
              </a:spcBef>
              <a:buFont typeface="Wingdings" panose="05000000000000000000" pitchFamily="2" charset="2"/>
              <a:buNone/>
            </a:pPr>
            <a:r>
              <a:rPr lang="zh-CN" altLang="en-US" sz="1800">
                <a:solidFill>
                  <a:srgbClr val="CC3300"/>
                </a:solidFill>
                <a:latin typeface="Arial" panose="020B0604020202020204" pitchFamily="34" charset="0"/>
                <a:ea typeface="黑体" panose="02010609060101010101" pitchFamily="49" charset="-122"/>
              </a:rPr>
              <a:t>二地址指令（最常用）</a:t>
            </a:r>
          </a:p>
          <a:p>
            <a:pPr>
              <a:lnSpc>
                <a:spcPct val="120000"/>
              </a:lnSpc>
              <a:spcBef>
                <a:spcPct val="0"/>
              </a:spcBef>
              <a:buFont typeface="Monotype Sorts" pitchFamily="2" charset="2"/>
              <a:buChar char=" "/>
            </a:pPr>
            <a:r>
              <a:rPr lang="zh-CN" altLang="en-US" sz="1800">
                <a:solidFill>
                  <a:srgbClr val="31209A"/>
                </a:solidFill>
                <a:latin typeface="Arial" panose="020B0604020202020204" pitchFamily="34" charset="0"/>
                <a:ea typeface="黑体" panose="02010609060101010101" pitchFamily="49" charset="-122"/>
              </a:rPr>
              <a:t>分别存放双目运算中两个操作数，并将其中一个地址作为结果的地址。 </a:t>
            </a:r>
          </a:p>
          <a:p>
            <a:pPr>
              <a:lnSpc>
                <a:spcPct val="120000"/>
              </a:lnSpc>
              <a:spcBef>
                <a:spcPct val="0"/>
              </a:spcBef>
              <a:buFont typeface="Monotype Sorts" pitchFamily="2" charset="2"/>
              <a:buChar char=" "/>
            </a:pPr>
            <a:r>
              <a:rPr lang="zh-CN" altLang="en-US" sz="1800">
                <a:solidFill>
                  <a:srgbClr val="31209A"/>
                </a:solidFill>
                <a:latin typeface="Arial" panose="020B0604020202020204" pitchFamily="34" charset="0"/>
                <a:ea typeface="黑体" panose="02010609060101010101" pitchFamily="49" charset="-122"/>
              </a:rPr>
              <a:t>形式：</a:t>
            </a:r>
          </a:p>
          <a:p>
            <a:pPr>
              <a:lnSpc>
                <a:spcPct val="120000"/>
              </a:lnSpc>
              <a:spcBef>
                <a:spcPct val="0"/>
              </a:spcBef>
              <a:buFont typeface="Monotype Sorts" pitchFamily="2" charset="2"/>
              <a:buNone/>
            </a:pPr>
            <a:r>
              <a:rPr lang="zh-CN" altLang="en-US" sz="1800">
                <a:solidFill>
                  <a:srgbClr val="CC3300"/>
                </a:solidFill>
                <a:latin typeface="Arial" panose="020B0604020202020204" pitchFamily="34" charset="0"/>
                <a:ea typeface="黑体" panose="02010609060101010101" pitchFamily="49" charset="-122"/>
              </a:rPr>
              <a:t>三地址指令（</a:t>
            </a:r>
            <a:r>
              <a:rPr lang="en-US" altLang="zh-CN" sz="1800">
                <a:solidFill>
                  <a:srgbClr val="CC3300"/>
                </a:solidFill>
                <a:latin typeface="Arial" panose="020B0604020202020204" pitchFamily="34" charset="0"/>
                <a:ea typeface="黑体" panose="02010609060101010101" pitchFamily="49" charset="-122"/>
              </a:rPr>
              <a:t>RISC</a:t>
            </a:r>
            <a:r>
              <a:rPr lang="zh-CN" altLang="en-US" sz="1800">
                <a:solidFill>
                  <a:srgbClr val="CC3300"/>
                </a:solidFill>
                <a:latin typeface="Arial" panose="020B0604020202020204" pitchFamily="34" charset="0"/>
                <a:ea typeface="黑体" panose="02010609060101010101" pitchFamily="49" charset="-122"/>
              </a:rPr>
              <a:t>风格）</a:t>
            </a:r>
          </a:p>
          <a:p>
            <a:pPr>
              <a:lnSpc>
                <a:spcPct val="120000"/>
              </a:lnSpc>
              <a:spcBef>
                <a:spcPct val="0"/>
              </a:spcBef>
              <a:buFont typeface="Monotype Sorts" pitchFamily="2" charset="2"/>
              <a:buChar char=" "/>
            </a:pPr>
            <a:r>
              <a:rPr lang="zh-CN" altLang="en-US" sz="1800">
                <a:solidFill>
                  <a:srgbClr val="31209A"/>
                </a:solidFill>
                <a:latin typeface="Arial" panose="020B0604020202020204" pitchFamily="34" charset="0"/>
                <a:ea typeface="黑体" panose="02010609060101010101" pitchFamily="49" charset="-122"/>
              </a:rPr>
              <a:t>分别作为双目运算中两个源操作数的地址和一个结果的地址。</a:t>
            </a:r>
          </a:p>
          <a:p>
            <a:pPr>
              <a:lnSpc>
                <a:spcPct val="120000"/>
              </a:lnSpc>
              <a:spcBef>
                <a:spcPct val="0"/>
              </a:spcBef>
              <a:buFont typeface="Monotype Sorts" pitchFamily="2" charset="2"/>
              <a:buChar char=" "/>
            </a:pPr>
            <a:r>
              <a:rPr lang="zh-CN" altLang="en-US" sz="1800">
                <a:solidFill>
                  <a:srgbClr val="31209A"/>
                </a:solidFill>
                <a:latin typeface="Arial" panose="020B0604020202020204" pitchFamily="34" charset="0"/>
                <a:ea typeface="黑体" panose="02010609060101010101" pitchFamily="49" charset="-122"/>
              </a:rPr>
              <a:t>形式：</a:t>
            </a:r>
          </a:p>
          <a:p>
            <a:pPr>
              <a:lnSpc>
                <a:spcPct val="120000"/>
              </a:lnSpc>
              <a:spcBef>
                <a:spcPct val="0"/>
              </a:spcBef>
              <a:buFont typeface="Monotype Sorts" pitchFamily="2" charset="2"/>
              <a:buNone/>
            </a:pPr>
            <a:r>
              <a:rPr lang="zh-CN" altLang="en-US" sz="1800">
                <a:solidFill>
                  <a:srgbClr val="CC3300"/>
                </a:solidFill>
                <a:latin typeface="Arial" panose="020B0604020202020204" pitchFamily="34" charset="0"/>
                <a:ea typeface="黑体" panose="02010609060101010101" pitchFamily="49" charset="-122"/>
              </a:rPr>
              <a:t>多地址指令</a:t>
            </a:r>
          </a:p>
          <a:p>
            <a:pPr>
              <a:lnSpc>
                <a:spcPct val="120000"/>
              </a:lnSpc>
              <a:spcBef>
                <a:spcPct val="0"/>
              </a:spcBef>
              <a:buFont typeface="Monotype Sorts" pitchFamily="2" charset="2"/>
              <a:buChar char=" "/>
            </a:pPr>
            <a:r>
              <a:rPr lang="zh-CN" altLang="en-US" sz="1800">
                <a:solidFill>
                  <a:srgbClr val="31209A"/>
                </a:solidFill>
                <a:latin typeface="Arial" panose="020B0604020202020204" pitchFamily="34" charset="0"/>
                <a:ea typeface="黑体" panose="02010609060101010101" pitchFamily="49" charset="-122"/>
              </a:rPr>
              <a:t>用于成批数据处理的指令，如</a:t>
            </a:r>
            <a:r>
              <a:rPr lang="en-US" altLang="zh-CN" sz="1800">
                <a:solidFill>
                  <a:srgbClr val="31209A"/>
                </a:solidFill>
                <a:latin typeface="Arial" panose="020B0604020202020204" pitchFamily="34" charset="0"/>
                <a:ea typeface="黑体" panose="02010609060101010101" pitchFamily="49" charset="-122"/>
              </a:rPr>
              <a:t>:</a:t>
            </a:r>
            <a:r>
              <a:rPr lang="zh-CN" altLang="en-US" sz="1800">
                <a:solidFill>
                  <a:srgbClr val="31209A"/>
                </a:solidFill>
                <a:latin typeface="Arial" panose="020B0604020202020204" pitchFamily="34" charset="0"/>
                <a:ea typeface="黑体" panose="02010609060101010101" pitchFamily="49" charset="-122"/>
              </a:rPr>
              <a:t>向量 </a:t>
            </a:r>
            <a:r>
              <a:rPr lang="en-US" altLang="zh-CN" sz="1800">
                <a:solidFill>
                  <a:srgbClr val="31209A"/>
                </a:solidFill>
                <a:latin typeface="Arial" panose="020B0604020202020204" pitchFamily="34" charset="0"/>
                <a:ea typeface="黑体" panose="02010609060101010101" pitchFamily="49" charset="-122"/>
              </a:rPr>
              <a:t>/ </a:t>
            </a:r>
            <a:r>
              <a:rPr lang="zh-CN" altLang="en-US" sz="1800">
                <a:solidFill>
                  <a:srgbClr val="31209A"/>
                </a:solidFill>
                <a:latin typeface="Arial" panose="020B0604020202020204" pitchFamily="34" charset="0"/>
                <a:ea typeface="黑体" panose="02010609060101010101" pitchFamily="49" charset="-122"/>
              </a:rPr>
              <a:t>矩阵等运算的</a:t>
            </a:r>
            <a:r>
              <a:rPr lang="en-US" altLang="zh-CN" sz="1800">
                <a:solidFill>
                  <a:srgbClr val="31209A"/>
                </a:solidFill>
                <a:latin typeface="Arial" panose="020B0604020202020204" pitchFamily="34" charset="0"/>
                <a:ea typeface="黑体" panose="02010609060101010101" pitchFamily="49" charset="-122"/>
              </a:rPr>
              <a:t>SIMD</a:t>
            </a:r>
            <a:r>
              <a:rPr lang="zh-CN" altLang="en-US" sz="1800">
                <a:solidFill>
                  <a:srgbClr val="31209A"/>
                </a:solidFill>
                <a:latin typeface="Arial" panose="020B0604020202020204" pitchFamily="34" charset="0"/>
                <a:ea typeface="黑体" panose="02010609060101010101" pitchFamily="49" charset="-122"/>
              </a:rPr>
              <a:t>指令。</a:t>
            </a:r>
            <a:endParaRPr lang="zh-CN" altLang="en-US" sz="1800">
              <a:latin typeface="Arial" panose="020B0604020202020204" pitchFamily="34" charset="0"/>
              <a:ea typeface="黑体" panose="02010609060101010101" pitchFamily="49" charset="-122"/>
            </a:endParaRPr>
          </a:p>
        </p:txBody>
      </p:sp>
      <p:grpSp>
        <p:nvGrpSpPr>
          <p:cNvPr id="2" name="组合 1"/>
          <p:cNvGrpSpPr>
            <a:grpSpLocks/>
          </p:cNvGrpSpPr>
          <p:nvPr/>
        </p:nvGrpSpPr>
        <p:grpSpPr bwMode="auto">
          <a:xfrm>
            <a:off x="1409700" y="1636713"/>
            <a:ext cx="1066800" cy="336550"/>
            <a:chOff x="1409968" y="1635964"/>
            <a:chExt cx="1066800" cy="336550"/>
          </a:xfrm>
        </p:grpSpPr>
        <p:sp>
          <p:nvSpPr>
            <p:cNvPr id="7195" name="Rectangle 5"/>
            <p:cNvSpPr>
              <a:spLocks noChangeArrowheads="1"/>
            </p:cNvSpPr>
            <p:nvPr/>
          </p:nvSpPr>
          <p:spPr bwMode="auto">
            <a:xfrm flipV="1">
              <a:off x="1409968" y="1694922"/>
              <a:ext cx="1066800" cy="23583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7196" name="Text Box 6"/>
            <p:cNvSpPr txBox="1">
              <a:spLocks noChangeArrowheads="1"/>
            </p:cNvSpPr>
            <p:nvPr/>
          </p:nvSpPr>
          <p:spPr bwMode="auto">
            <a:xfrm>
              <a:off x="1638568" y="1635964"/>
              <a:ext cx="685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600">
                  <a:solidFill>
                    <a:schemeClr val="tx1"/>
                  </a:solidFill>
                </a:rPr>
                <a:t>OP</a:t>
              </a:r>
            </a:p>
          </p:txBody>
        </p:sp>
      </p:grpSp>
      <p:grpSp>
        <p:nvGrpSpPr>
          <p:cNvPr id="3" name="组合 2"/>
          <p:cNvGrpSpPr>
            <a:grpSpLocks/>
          </p:cNvGrpSpPr>
          <p:nvPr/>
        </p:nvGrpSpPr>
        <p:grpSpPr bwMode="auto">
          <a:xfrm>
            <a:off x="1331913" y="3201988"/>
            <a:ext cx="1847850" cy="336550"/>
            <a:chOff x="1332180" y="3201239"/>
            <a:chExt cx="1847850" cy="336550"/>
          </a:xfrm>
        </p:grpSpPr>
        <p:sp>
          <p:nvSpPr>
            <p:cNvPr id="7191" name="Line 8"/>
            <p:cNvSpPr>
              <a:spLocks noChangeShapeType="1"/>
            </p:cNvSpPr>
            <p:nvPr/>
          </p:nvSpPr>
          <p:spPr bwMode="auto">
            <a:xfrm>
              <a:off x="2340098" y="3201239"/>
              <a:ext cx="0" cy="26139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92" name="Rectangle 9"/>
            <p:cNvSpPr>
              <a:spLocks noChangeArrowheads="1"/>
            </p:cNvSpPr>
            <p:nvPr/>
          </p:nvSpPr>
          <p:spPr bwMode="auto">
            <a:xfrm flipV="1">
              <a:off x="1332180" y="3201239"/>
              <a:ext cx="1763857" cy="2613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7193" name="Text Box 10"/>
            <p:cNvSpPr txBox="1">
              <a:spLocks noChangeArrowheads="1"/>
            </p:cNvSpPr>
            <p:nvPr/>
          </p:nvSpPr>
          <p:spPr bwMode="auto">
            <a:xfrm>
              <a:off x="1584160" y="3201239"/>
              <a:ext cx="755939"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600">
                  <a:solidFill>
                    <a:schemeClr val="tx1"/>
                  </a:solidFill>
                </a:rPr>
                <a:t>OP</a:t>
              </a:r>
            </a:p>
          </p:txBody>
        </p:sp>
        <p:sp>
          <p:nvSpPr>
            <p:cNvPr id="7194" name="Text Box 11"/>
            <p:cNvSpPr txBox="1">
              <a:spLocks noChangeArrowheads="1"/>
            </p:cNvSpPr>
            <p:nvPr/>
          </p:nvSpPr>
          <p:spPr bwMode="auto">
            <a:xfrm>
              <a:off x="2508085" y="3201239"/>
              <a:ext cx="67194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600">
                  <a:solidFill>
                    <a:schemeClr val="tx1"/>
                  </a:solidFill>
                </a:rPr>
                <a:t>A1</a:t>
              </a:r>
            </a:p>
          </p:txBody>
        </p:sp>
      </p:grpSp>
      <p:grpSp>
        <p:nvGrpSpPr>
          <p:cNvPr id="5" name="组合 4"/>
          <p:cNvGrpSpPr>
            <a:grpSpLocks/>
          </p:cNvGrpSpPr>
          <p:nvPr/>
        </p:nvGrpSpPr>
        <p:grpSpPr bwMode="auto">
          <a:xfrm>
            <a:off x="1460500" y="5243513"/>
            <a:ext cx="2895600" cy="336550"/>
            <a:chOff x="1460768" y="5242764"/>
            <a:chExt cx="2895600" cy="336550"/>
          </a:xfrm>
        </p:grpSpPr>
        <p:sp>
          <p:nvSpPr>
            <p:cNvPr id="7183" name="Line 14"/>
            <p:cNvSpPr>
              <a:spLocks noChangeShapeType="1"/>
            </p:cNvSpPr>
            <p:nvPr/>
          </p:nvSpPr>
          <p:spPr bwMode="auto">
            <a:xfrm>
              <a:off x="2451368" y="5301722"/>
              <a:ext cx="0" cy="2358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84" name="Text Box 15"/>
            <p:cNvSpPr txBox="1">
              <a:spLocks noChangeArrowheads="1"/>
            </p:cNvSpPr>
            <p:nvPr/>
          </p:nvSpPr>
          <p:spPr bwMode="auto">
            <a:xfrm>
              <a:off x="3137168" y="5242764"/>
              <a:ext cx="609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600">
                  <a:solidFill>
                    <a:schemeClr val="tx1"/>
                  </a:solidFill>
                </a:rPr>
                <a:t>A2</a:t>
              </a:r>
            </a:p>
          </p:txBody>
        </p:sp>
        <p:sp>
          <p:nvSpPr>
            <p:cNvPr id="7185" name="Text Box 16"/>
            <p:cNvSpPr txBox="1">
              <a:spLocks noChangeArrowheads="1"/>
            </p:cNvSpPr>
            <p:nvPr/>
          </p:nvSpPr>
          <p:spPr bwMode="auto">
            <a:xfrm>
              <a:off x="3746768" y="5242764"/>
              <a:ext cx="609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600">
                  <a:solidFill>
                    <a:schemeClr val="tx1"/>
                  </a:solidFill>
                </a:rPr>
                <a:t>A3</a:t>
              </a:r>
            </a:p>
          </p:txBody>
        </p:sp>
        <p:sp>
          <p:nvSpPr>
            <p:cNvPr id="7186" name="Rectangle 17"/>
            <p:cNvSpPr>
              <a:spLocks noChangeArrowheads="1"/>
            </p:cNvSpPr>
            <p:nvPr/>
          </p:nvSpPr>
          <p:spPr bwMode="auto">
            <a:xfrm flipV="1">
              <a:off x="1460768" y="5301722"/>
              <a:ext cx="2819400" cy="23583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7187" name="Text Box 18"/>
            <p:cNvSpPr txBox="1">
              <a:spLocks noChangeArrowheads="1"/>
            </p:cNvSpPr>
            <p:nvPr/>
          </p:nvSpPr>
          <p:spPr bwMode="auto">
            <a:xfrm>
              <a:off x="1689368" y="5242764"/>
              <a:ext cx="685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600">
                  <a:solidFill>
                    <a:schemeClr val="tx1"/>
                  </a:solidFill>
                </a:rPr>
                <a:t>OP</a:t>
              </a:r>
            </a:p>
          </p:txBody>
        </p:sp>
        <p:sp>
          <p:nvSpPr>
            <p:cNvPr id="7188" name="Text Box 19"/>
            <p:cNvSpPr txBox="1">
              <a:spLocks noChangeArrowheads="1"/>
            </p:cNvSpPr>
            <p:nvPr/>
          </p:nvSpPr>
          <p:spPr bwMode="auto">
            <a:xfrm>
              <a:off x="2527568" y="5242764"/>
              <a:ext cx="609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600">
                  <a:solidFill>
                    <a:schemeClr val="tx1"/>
                  </a:solidFill>
                </a:rPr>
                <a:t>A1</a:t>
              </a:r>
            </a:p>
          </p:txBody>
        </p:sp>
        <p:sp>
          <p:nvSpPr>
            <p:cNvPr id="7189" name="Line 20"/>
            <p:cNvSpPr>
              <a:spLocks noChangeShapeType="1"/>
            </p:cNvSpPr>
            <p:nvPr/>
          </p:nvSpPr>
          <p:spPr bwMode="auto">
            <a:xfrm>
              <a:off x="3060968" y="5301722"/>
              <a:ext cx="0" cy="2358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90" name="Line 21"/>
            <p:cNvSpPr>
              <a:spLocks noChangeShapeType="1"/>
            </p:cNvSpPr>
            <p:nvPr/>
          </p:nvSpPr>
          <p:spPr bwMode="auto">
            <a:xfrm>
              <a:off x="3670568" y="5301722"/>
              <a:ext cx="0" cy="2358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 name="组合 3"/>
          <p:cNvGrpSpPr>
            <a:grpSpLocks/>
          </p:cNvGrpSpPr>
          <p:nvPr/>
        </p:nvGrpSpPr>
        <p:grpSpPr bwMode="auto">
          <a:xfrm>
            <a:off x="1414463" y="4197350"/>
            <a:ext cx="2286000" cy="336550"/>
            <a:chOff x="1414730" y="4196601"/>
            <a:chExt cx="2286000" cy="336550"/>
          </a:xfrm>
        </p:grpSpPr>
        <p:sp>
          <p:nvSpPr>
            <p:cNvPr id="7177" name="Text Box 23"/>
            <p:cNvSpPr txBox="1">
              <a:spLocks noChangeArrowheads="1"/>
            </p:cNvSpPr>
            <p:nvPr/>
          </p:nvSpPr>
          <p:spPr bwMode="auto">
            <a:xfrm>
              <a:off x="2557730" y="4196601"/>
              <a:ext cx="609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600">
                  <a:solidFill>
                    <a:schemeClr val="tx1"/>
                  </a:solidFill>
                </a:rPr>
                <a:t>A1</a:t>
              </a:r>
            </a:p>
          </p:txBody>
        </p:sp>
        <p:sp>
          <p:nvSpPr>
            <p:cNvPr id="7178" name="Rectangle 24"/>
            <p:cNvSpPr>
              <a:spLocks noChangeArrowheads="1"/>
            </p:cNvSpPr>
            <p:nvPr/>
          </p:nvSpPr>
          <p:spPr bwMode="auto">
            <a:xfrm flipV="1">
              <a:off x="1414730" y="4259459"/>
              <a:ext cx="2209800" cy="25143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7179" name="Text Box 25"/>
            <p:cNvSpPr txBox="1">
              <a:spLocks noChangeArrowheads="1"/>
            </p:cNvSpPr>
            <p:nvPr/>
          </p:nvSpPr>
          <p:spPr bwMode="auto">
            <a:xfrm>
              <a:off x="1643330" y="4196601"/>
              <a:ext cx="685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600">
                  <a:solidFill>
                    <a:schemeClr val="tx1"/>
                  </a:solidFill>
                </a:rPr>
                <a:t>OP</a:t>
              </a:r>
            </a:p>
          </p:txBody>
        </p:sp>
        <p:sp>
          <p:nvSpPr>
            <p:cNvPr id="7180" name="Line 26"/>
            <p:cNvSpPr>
              <a:spLocks noChangeShapeType="1"/>
            </p:cNvSpPr>
            <p:nvPr/>
          </p:nvSpPr>
          <p:spPr bwMode="auto">
            <a:xfrm>
              <a:off x="2481530" y="4259459"/>
              <a:ext cx="0" cy="25143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81" name="Line 27"/>
            <p:cNvSpPr>
              <a:spLocks noChangeShapeType="1"/>
            </p:cNvSpPr>
            <p:nvPr/>
          </p:nvSpPr>
          <p:spPr bwMode="auto">
            <a:xfrm>
              <a:off x="3091130" y="4259459"/>
              <a:ext cx="0" cy="25143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82" name="Text Box 28"/>
            <p:cNvSpPr txBox="1">
              <a:spLocks noChangeArrowheads="1"/>
            </p:cNvSpPr>
            <p:nvPr/>
          </p:nvSpPr>
          <p:spPr bwMode="auto">
            <a:xfrm>
              <a:off x="3091130" y="4196601"/>
              <a:ext cx="609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600">
                  <a:solidFill>
                    <a:schemeClr val="tx1"/>
                  </a:solidFill>
                </a:rPr>
                <a:t>A2</a:t>
              </a:r>
            </a:p>
          </p:txBody>
        </p:sp>
      </p:grpSp>
      <p:sp>
        <p:nvSpPr>
          <p:cNvPr id="6" name="灯片编号占位符 5"/>
          <p:cNvSpPr>
            <a:spLocks noGrp="1"/>
          </p:cNvSpPr>
          <p:nvPr>
            <p:ph type="sldNum" sz="quarter" idx="4"/>
          </p:nvPr>
        </p:nvSpPr>
        <p:spPr/>
        <p:txBody>
          <a:bodyPr/>
          <a:lstStyle/>
          <a:p>
            <a:fld id="{395DEAD1-49DF-46A7-BC72-EE85A9CC6BAA}" type="slidenum">
              <a:rPr lang="zh-CN" altLang="en-US" smtClean="0"/>
              <a:pPr/>
              <a:t>5</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wipe(down)">
                                      <p:cBhvr>
                                        <p:cTn id="7" dur="500"/>
                                        <p:tgtEl>
                                          <p:spTgt spid="71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7171">
                                            <p:txEl>
                                              <p:pRg st="1" end="1"/>
                                            </p:txEl>
                                          </p:spTgt>
                                        </p:tgtEl>
                                        <p:attrNameLst>
                                          <p:attrName>style.visibility</p:attrName>
                                        </p:attrNameLst>
                                      </p:cBhvr>
                                      <p:to>
                                        <p:strVal val="visible"/>
                                      </p:to>
                                    </p:set>
                                    <p:animEffect transition="in" filter="wipe(down)">
                                      <p:cBhvr>
                                        <p:cTn id="12" dur="500"/>
                                        <p:tgtEl>
                                          <p:spTgt spid="71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7171">
                                            <p:txEl>
                                              <p:pRg st="2" end="2"/>
                                            </p:txEl>
                                          </p:spTgt>
                                        </p:tgtEl>
                                        <p:attrNameLst>
                                          <p:attrName>style.visibility</p:attrName>
                                        </p:attrNameLst>
                                      </p:cBhvr>
                                      <p:to>
                                        <p:strVal val="visible"/>
                                      </p:to>
                                    </p:set>
                                    <p:animEffect transition="in" filter="wipe(down)">
                                      <p:cBhvr>
                                        <p:cTn id="17" dur="500"/>
                                        <p:tgtEl>
                                          <p:spTgt spid="717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7171">
                                            <p:txEl>
                                              <p:pRg st="3" end="3"/>
                                            </p:txEl>
                                          </p:spTgt>
                                        </p:tgtEl>
                                        <p:attrNameLst>
                                          <p:attrName>style.visibility</p:attrName>
                                        </p:attrNameLst>
                                      </p:cBhvr>
                                      <p:to>
                                        <p:strVal val="visible"/>
                                      </p:to>
                                    </p:set>
                                    <p:animEffect transition="in" filter="wipe(down)">
                                      <p:cBhvr>
                                        <p:cTn id="22" dur="500"/>
                                        <p:tgtEl>
                                          <p:spTgt spid="7171">
                                            <p:txEl>
                                              <p:pRg st="3" end="3"/>
                                            </p:txEl>
                                          </p:spTgt>
                                        </p:tgtEl>
                                      </p:cBhvr>
                                    </p:animEffect>
                                  </p:childTnLst>
                                </p:cTn>
                              </p:par>
                            </p:childTnLst>
                          </p:cTn>
                        </p:par>
                        <p:par>
                          <p:cTn id="23" fill="hold" nodeType="afterGroup">
                            <p:stCondLst>
                              <p:cond delay="500"/>
                            </p:stCondLst>
                            <p:childTnLst>
                              <p:par>
                                <p:cTn id="24" presetID="22" presetClass="entr" presetSubtype="4" fill="hold" nodeType="after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wipe(down)">
                                      <p:cBhvr>
                                        <p:cTn id="26" dur="500"/>
                                        <p:tgtEl>
                                          <p:spTgt spid="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4" fill="hold" nodeType="clickEffect">
                                  <p:stCondLst>
                                    <p:cond delay="0"/>
                                  </p:stCondLst>
                                  <p:childTnLst>
                                    <p:set>
                                      <p:cBhvr>
                                        <p:cTn id="30" dur="1" fill="hold">
                                          <p:stCondLst>
                                            <p:cond delay="0"/>
                                          </p:stCondLst>
                                        </p:cTn>
                                        <p:tgtEl>
                                          <p:spTgt spid="7171">
                                            <p:txEl>
                                              <p:pRg st="4" end="4"/>
                                            </p:txEl>
                                          </p:spTgt>
                                        </p:tgtEl>
                                        <p:attrNameLst>
                                          <p:attrName>style.visibility</p:attrName>
                                        </p:attrNameLst>
                                      </p:cBhvr>
                                      <p:to>
                                        <p:strVal val="visible"/>
                                      </p:to>
                                    </p:set>
                                    <p:animEffect transition="in" filter="wipe(down)">
                                      <p:cBhvr>
                                        <p:cTn id="31" dur="500"/>
                                        <p:tgtEl>
                                          <p:spTgt spid="7171">
                                            <p:txEl>
                                              <p:pRg st="4" end="4"/>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4" fill="hold" nodeType="clickEffect">
                                  <p:stCondLst>
                                    <p:cond delay="0"/>
                                  </p:stCondLst>
                                  <p:childTnLst>
                                    <p:set>
                                      <p:cBhvr>
                                        <p:cTn id="35" dur="1" fill="hold">
                                          <p:stCondLst>
                                            <p:cond delay="0"/>
                                          </p:stCondLst>
                                        </p:cTn>
                                        <p:tgtEl>
                                          <p:spTgt spid="7171">
                                            <p:txEl>
                                              <p:pRg st="5" end="5"/>
                                            </p:txEl>
                                          </p:spTgt>
                                        </p:tgtEl>
                                        <p:attrNameLst>
                                          <p:attrName>style.visibility</p:attrName>
                                        </p:attrNameLst>
                                      </p:cBhvr>
                                      <p:to>
                                        <p:strVal val="visible"/>
                                      </p:to>
                                    </p:set>
                                    <p:animEffect transition="in" filter="wipe(down)">
                                      <p:cBhvr>
                                        <p:cTn id="36" dur="500"/>
                                        <p:tgtEl>
                                          <p:spTgt spid="7171">
                                            <p:txEl>
                                              <p:pRg st="5" end="5"/>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4" fill="hold" nodeType="clickEffect">
                                  <p:stCondLst>
                                    <p:cond delay="0"/>
                                  </p:stCondLst>
                                  <p:childTnLst>
                                    <p:set>
                                      <p:cBhvr>
                                        <p:cTn id="40" dur="1" fill="hold">
                                          <p:stCondLst>
                                            <p:cond delay="0"/>
                                          </p:stCondLst>
                                        </p:cTn>
                                        <p:tgtEl>
                                          <p:spTgt spid="7171">
                                            <p:txEl>
                                              <p:pRg st="6" end="6"/>
                                            </p:txEl>
                                          </p:spTgt>
                                        </p:tgtEl>
                                        <p:attrNameLst>
                                          <p:attrName>style.visibility</p:attrName>
                                        </p:attrNameLst>
                                      </p:cBhvr>
                                      <p:to>
                                        <p:strVal val="visible"/>
                                      </p:to>
                                    </p:set>
                                    <p:animEffect transition="in" filter="wipe(down)">
                                      <p:cBhvr>
                                        <p:cTn id="41" dur="500"/>
                                        <p:tgtEl>
                                          <p:spTgt spid="7171">
                                            <p:txEl>
                                              <p:pRg st="6" end="6"/>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4" fill="hold" nodeType="clickEffect">
                                  <p:stCondLst>
                                    <p:cond delay="0"/>
                                  </p:stCondLst>
                                  <p:childTnLst>
                                    <p:set>
                                      <p:cBhvr>
                                        <p:cTn id="45" dur="1" fill="hold">
                                          <p:stCondLst>
                                            <p:cond delay="0"/>
                                          </p:stCondLst>
                                        </p:cTn>
                                        <p:tgtEl>
                                          <p:spTgt spid="7171">
                                            <p:txEl>
                                              <p:pRg st="7" end="7"/>
                                            </p:txEl>
                                          </p:spTgt>
                                        </p:tgtEl>
                                        <p:attrNameLst>
                                          <p:attrName>style.visibility</p:attrName>
                                        </p:attrNameLst>
                                      </p:cBhvr>
                                      <p:to>
                                        <p:strVal val="visible"/>
                                      </p:to>
                                    </p:set>
                                    <p:animEffect transition="in" filter="wipe(down)">
                                      <p:cBhvr>
                                        <p:cTn id="46" dur="500"/>
                                        <p:tgtEl>
                                          <p:spTgt spid="7171">
                                            <p:txEl>
                                              <p:pRg st="7" end="7"/>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4" fill="hold" nodeType="clickEffect">
                                  <p:stCondLst>
                                    <p:cond delay="0"/>
                                  </p:stCondLst>
                                  <p:childTnLst>
                                    <p:set>
                                      <p:cBhvr>
                                        <p:cTn id="50" dur="1" fill="hold">
                                          <p:stCondLst>
                                            <p:cond delay="0"/>
                                          </p:stCondLst>
                                        </p:cTn>
                                        <p:tgtEl>
                                          <p:spTgt spid="7171">
                                            <p:txEl>
                                              <p:pRg st="8" end="8"/>
                                            </p:txEl>
                                          </p:spTgt>
                                        </p:tgtEl>
                                        <p:attrNameLst>
                                          <p:attrName>style.visibility</p:attrName>
                                        </p:attrNameLst>
                                      </p:cBhvr>
                                      <p:to>
                                        <p:strVal val="visible"/>
                                      </p:to>
                                    </p:set>
                                    <p:animEffect transition="in" filter="wipe(down)">
                                      <p:cBhvr>
                                        <p:cTn id="51" dur="500"/>
                                        <p:tgtEl>
                                          <p:spTgt spid="7171">
                                            <p:txEl>
                                              <p:pRg st="8" end="8"/>
                                            </p:txEl>
                                          </p:spTgt>
                                        </p:tgtEl>
                                      </p:cBhvr>
                                    </p:animEffect>
                                  </p:childTnLst>
                                </p:cTn>
                              </p:par>
                            </p:childTnLst>
                          </p:cTn>
                        </p:par>
                        <p:par>
                          <p:cTn id="52" fill="hold" nodeType="afterGroup">
                            <p:stCondLst>
                              <p:cond delay="500"/>
                            </p:stCondLst>
                            <p:childTnLst>
                              <p:par>
                                <p:cTn id="53" presetID="22" presetClass="entr" presetSubtype="4" fill="hold" nodeType="afterEffect">
                                  <p:stCondLst>
                                    <p:cond delay="0"/>
                                  </p:stCondLst>
                                  <p:childTnLst>
                                    <p:set>
                                      <p:cBhvr>
                                        <p:cTn id="54" dur="1" fill="hold">
                                          <p:stCondLst>
                                            <p:cond delay="0"/>
                                          </p:stCondLst>
                                        </p:cTn>
                                        <p:tgtEl>
                                          <p:spTgt spid="3"/>
                                        </p:tgtEl>
                                        <p:attrNameLst>
                                          <p:attrName>style.visibility</p:attrName>
                                        </p:attrNameLst>
                                      </p:cBhvr>
                                      <p:to>
                                        <p:strVal val="visible"/>
                                      </p:to>
                                    </p:set>
                                    <p:animEffect transition="in" filter="wipe(down)">
                                      <p:cBhvr>
                                        <p:cTn id="55" dur="500"/>
                                        <p:tgtEl>
                                          <p:spTgt spid="3"/>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4" fill="hold" nodeType="clickEffect">
                                  <p:stCondLst>
                                    <p:cond delay="0"/>
                                  </p:stCondLst>
                                  <p:childTnLst>
                                    <p:set>
                                      <p:cBhvr>
                                        <p:cTn id="59" dur="1" fill="hold">
                                          <p:stCondLst>
                                            <p:cond delay="0"/>
                                          </p:stCondLst>
                                        </p:cTn>
                                        <p:tgtEl>
                                          <p:spTgt spid="7172">
                                            <p:txEl>
                                              <p:pRg st="0" end="0"/>
                                            </p:txEl>
                                          </p:spTgt>
                                        </p:tgtEl>
                                        <p:attrNameLst>
                                          <p:attrName>style.visibility</p:attrName>
                                        </p:attrNameLst>
                                      </p:cBhvr>
                                      <p:to>
                                        <p:strVal val="visible"/>
                                      </p:to>
                                    </p:set>
                                    <p:animEffect transition="in" filter="wipe(down)">
                                      <p:cBhvr>
                                        <p:cTn id="60" dur="500"/>
                                        <p:tgtEl>
                                          <p:spTgt spid="7172">
                                            <p:txEl>
                                              <p:pRg st="0" end="0"/>
                                            </p:txEl>
                                          </p:spTgt>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4" fill="hold" nodeType="clickEffect">
                                  <p:stCondLst>
                                    <p:cond delay="0"/>
                                  </p:stCondLst>
                                  <p:childTnLst>
                                    <p:set>
                                      <p:cBhvr>
                                        <p:cTn id="64" dur="1" fill="hold">
                                          <p:stCondLst>
                                            <p:cond delay="0"/>
                                          </p:stCondLst>
                                        </p:cTn>
                                        <p:tgtEl>
                                          <p:spTgt spid="7172">
                                            <p:txEl>
                                              <p:pRg st="1" end="1"/>
                                            </p:txEl>
                                          </p:spTgt>
                                        </p:tgtEl>
                                        <p:attrNameLst>
                                          <p:attrName>style.visibility</p:attrName>
                                        </p:attrNameLst>
                                      </p:cBhvr>
                                      <p:to>
                                        <p:strVal val="visible"/>
                                      </p:to>
                                    </p:set>
                                    <p:animEffect transition="in" filter="wipe(down)">
                                      <p:cBhvr>
                                        <p:cTn id="65" dur="500"/>
                                        <p:tgtEl>
                                          <p:spTgt spid="7172">
                                            <p:txEl>
                                              <p:pRg st="1" end="1"/>
                                            </p:txEl>
                                          </p:spTgt>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4" fill="hold" nodeType="clickEffect">
                                  <p:stCondLst>
                                    <p:cond delay="0"/>
                                  </p:stCondLst>
                                  <p:childTnLst>
                                    <p:set>
                                      <p:cBhvr>
                                        <p:cTn id="69" dur="1" fill="hold">
                                          <p:stCondLst>
                                            <p:cond delay="0"/>
                                          </p:stCondLst>
                                        </p:cTn>
                                        <p:tgtEl>
                                          <p:spTgt spid="7172">
                                            <p:txEl>
                                              <p:pRg st="2" end="2"/>
                                            </p:txEl>
                                          </p:spTgt>
                                        </p:tgtEl>
                                        <p:attrNameLst>
                                          <p:attrName>style.visibility</p:attrName>
                                        </p:attrNameLst>
                                      </p:cBhvr>
                                      <p:to>
                                        <p:strVal val="visible"/>
                                      </p:to>
                                    </p:set>
                                    <p:animEffect transition="in" filter="wipe(down)">
                                      <p:cBhvr>
                                        <p:cTn id="70" dur="500"/>
                                        <p:tgtEl>
                                          <p:spTgt spid="7172">
                                            <p:txEl>
                                              <p:pRg st="2" end="2"/>
                                            </p:txEl>
                                          </p:spTgt>
                                        </p:tgtEl>
                                      </p:cBhvr>
                                    </p:animEffect>
                                  </p:childTnLst>
                                </p:cTn>
                              </p:par>
                            </p:childTnLst>
                          </p:cTn>
                        </p:par>
                        <p:par>
                          <p:cTn id="71" fill="hold" nodeType="afterGroup">
                            <p:stCondLst>
                              <p:cond delay="500"/>
                            </p:stCondLst>
                            <p:childTnLst>
                              <p:par>
                                <p:cTn id="72" presetID="22" presetClass="entr" presetSubtype="4" fill="hold" nodeType="afterEffect">
                                  <p:stCondLst>
                                    <p:cond delay="0"/>
                                  </p:stCondLst>
                                  <p:childTnLst>
                                    <p:set>
                                      <p:cBhvr>
                                        <p:cTn id="73" dur="1" fill="hold">
                                          <p:stCondLst>
                                            <p:cond delay="0"/>
                                          </p:stCondLst>
                                        </p:cTn>
                                        <p:tgtEl>
                                          <p:spTgt spid="4"/>
                                        </p:tgtEl>
                                        <p:attrNameLst>
                                          <p:attrName>style.visibility</p:attrName>
                                        </p:attrNameLst>
                                      </p:cBhvr>
                                      <p:to>
                                        <p:strVal val="visible"/>
                                      </p:to>
                                    </p:set>
                                    <p:animEffect transition="in" filter="wipe(down)">
                                      <p:cBhvr>
                                        <p:cTn id="74" dur="500"/>
                                        <p:tgtEl>
                                          <p:spTgt spid="4"/>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4" fill="hold" nodeType="clickEffect">
                                  <p:stCondLst>
                                    <p:cond delay="0"/>
                                  </p:stCondLst>
                                  <p:childTnLst>
                                    <p:set>
                                      <p:cBhvr>
                                        <p:cTn id="78" dur="1" fill="hold">
                                          <p:stCondLst>
                                            <p:cond delay="0"/>
                                          </p:stCondLst>
                                        </p:cTn>
                                        <p:tgtEl>
                                          <p:spTgt spid="7172">
                                            <p:txEl>
                                              <p:pRg st="3" end="3"/>
                                            </p:txEl>
                                          </p:spTgt>
                                        </p:tgtEl>
                                        <p:attrNameLst>
                                          <p:attrName>style.visibility</p:attrName>
                                        </p:attrNameLst>
                                      </p:cBhvr>
                                      <p:to>
                                        <p:strVal val="visible"/>
                                      </p:to>
                                    </p:set>
                                    <p:animEffect transition="in" filter="wipe(down)">
                                      <p:cBhvr>
                                        <p:cTn id="79" dur="500"/>
                                        <p:tgtEl>
                                          <p:spTgt spid="7172">
                                            <p:txEl>
                                              <p:pRg st="3" end="3"/>
                                            </p:txEl>
                                          </p:spTgt>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22" presetClass="entr" presetSubtype="4" fill="hold" nodeType="clickEffect">
                                  <p:stCondLst>
                                    <p:cond delay="0"/>
                                  </p:stCondLst>
                                  <p:childTnLst>
                                    <p:set>
                                      <p:cBhvr>
                                        <p:cTn id="83" dur="1" fill="hold">
                                          <p:stCondLst>
                                            <p:cond delay="0"/>
                                          </p:stCondLst>
                                        </p:cTn>
                                        <p:tgtEl>
                                          <p:spTgt spid="7172">
                                            <p:txEl>
                                              <p:pRg st="4" end="4"/>
                                            </p:txEl>
                                          </p:spTgt>
                                        </p:tgtEl>
                                        <p:attrNameLst>
                                          <p:attrName>style.visibility</p:attrName>
                                        </p:attrNameLst>
                                      </p:cBhvr>
                                      <p:to>
                                        <p:strVal val="visible"/>
                                      </p:to>
                                    </p:set>
                                    <p:animEffect transition="in" filter="wipe(down)">
                                      <p:cBhvr>
                                        <p:cTn id="84" dur="500"/>
                                        <p:tgtEl>
                                          <p:spTgt spid="7172">
                                            <p:txEl>
                                              <p:pRg st="4" end="4"/>
                                            </p:txEl>
                                          </p:spTgt>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22" presetClass="entr" presetSubtype="4" fill="hold" nodeType="clickEffect">
                                  <p:stCondLst>
                                    <p:cond delay="0"/>
                                  </p:stCondLst>
                                  <p:childTnLst>
                                    <p:set>
                                      <p:cBhvr>
                                        <p:cTn id="88" dur="1" fill="hold">
                                          <p:stCondLst>
                                            <p:cond delay="0"/>
                                          </p:stCondLst>
                                        </p:cTn>
                                        <p:tgtEl>
                                          <p:spTgt spid="7172">
                                            <p:txEl>
                                              <p:pRg st="5" end="5"/>
                                            </p:txEl>
                                          </p:spTgt>
                                        </p:tgtEl>
                                        <p:attrNameLst>
                                          <p:attrName>style.visibility</p:attrName>
                                        </p:attrNameLst>
                                      </p:cBhvr>
                                      <p:to>
                                        <p:strVal val="visible"/>
                                      </p:to>
                                    </p:set>
                                    <p:animEffect transition="in" filter="wipe(down)">
                                      <p:cBhvr>
                                        <p:cTn id="89" dur="500"/>
                                        <p:tgtEl>
                                          <p:spTgt spid="7172">
                                            <p:txEl>
                                              <p:pRg st="5" end="5"/>
                                            </p:txEl>
                                          </p:spTgt>
                                        </p:tgtEl>
                                      </p:cBhvr>
                                    </p:animEffect>
                                  </p:childTnLst>
                                </p:cTn>
                              </p:par>
                            </p:childTnLst>
                          </p:cTn>
                        </p:par>
                        <p:par>
                          <p:cTn id="90" fill="hold" nodeType="afterGroup">
                            <p:stCondLst>
                              <p:cond delay="500"/>
                            </p:stCondLst>
                            <p:childTnLst>
                              <p:par>
                                <p:cTn id="91" presetID="22" presetClass="entr" presetSubtype="4" fill="hold" nodeType="afterEffect">
                                  <p:stCondLst>
                                    <p:cond delay="0"/>
                                  </p:stCondLst>
                                  <p:childTnLst>
                                    <p:set>
                                      <p:cBhvr>
                                        <p:cTn id="92" dur="1" fill="hold">
                                          <p:stCondLst>
                                            <p:cond delay="0"/>
                                          </p:stCondLst>
                                        </p:cTn>
                                        <p:tgtEl>
                                          <p:spTgt spid="5"/>
                                        </p:tgtEl>
                                        <p:attrNameLst>
                                          <p:attrName>style.visibility</p:attrName>
                                        </p:attrNameLst>
                                      </p:cBhvr>
                                      <p:to>
                                        <p:strVal val="visible"/>
                                      </p:to>
                                    </p:set>
                                    <p:animEffect transition="in" filter="wipe(down)">
                                      <p:cBhvr>
                                        <p:cTn id="93" dur="500"/>
                                        <p:tgtEl>
                                          <p:spTgt spid="5"/>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22" presetClass="entr" presetSubtype="4" fill="hold" nodeType="clickEffect">
                                  <p:stCondLst>
                                    <p:cond delay="0"/>
                                  </p:stCondLst>
                                  <p:childTnLst>
                                    <p:set>
                                      <p:cBhvr>
                                        <p:cTn id="97" dur="1" fill="hold">
                                          <p:stCondLst>
                                            <p:cond delay="0"/>
                                          </p:stCondLst>
                                        </p:cTn>
                                        <p:tgtEl>
                                          <p:spTgt spid="7172">
                                            <p:txEl>
                                              <p:pRg st="6" end="6"/>
                                            </p:txEl>
                                          </p:spTgt>
                                        </p:tgtEl>
                                        <p:attrNameLst>
                                          <p:attrName>style.visibility</p:attrName>
                                        </p:attrNameLst>
                                      </p:cBhvr>
                                      <p:to>
                                        <p:strVal val="visible"/>
                                      </p:to>
                                    </p:set>
                                    <p:animEffect transition="in" filter="wipe(down)">
                                      <p:cBhvr>
                                        <p:cTn id="98" dur="500"/>
                                        <p:tgtEl>
                                          <p:spTgt spid="7172">
                                            <p:txEl>
                                              <p:pRg st="6" end="6"/>
                                            </p:txEl>
                                          </p:spTgt>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22" presetClass="entr" presetSubtype="4" fill="hold" nodeType="clickEffect">
                                  <p:stCondLst>
                                    <p:cond delay="0"/>
                                  </p:stCondLst>
                                  <p:childTnLst>
                                    <p:set>
                                      <p:cBhvr>
                                        <p:cTn id="102" dur="1" fill="hold">
                                          <p:stCondLst>
                                            <p:cond delay="0"/>
                                          </p:stCondLst>
                                        </p:cTn>
                                        <p:tgtEl>
                                          <p:spTgt spid="7172">
                                            <p:txEl>
                                              <p:pRg st="7" end="7"/>
                                            </p:txEl>
                                          </p:spTgt>
                                        </p:tgtEl>
                                        <p:attrNameLst>
                                          <p:attrName>style.visibility</p:attrName>
                                        </p:attrNameLst>
                                      </p:cBhvr>
                                      <p:to>
                                        <p:strVal val="visible"/>
                                      </p:to>
                                    </p:set>
                                    <p:animEffect transition="in" filter="wipe(down)">
                                      <p:cBhvr>
                                        <p:cTn id="103" dur="500"/>
                                        <p:tgtEl>
                                          <p:spTgt spid="717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1" name="Rectangle 3"/>
          <p:cNvSpPr>
            <a:spLocks noGrp="1" noChangeArrowheads="1"/>
          </p:cNvSpPr>
          <p:nvPr>
            <p:ph type="body" idx="1"/>
          </p:nvPr>
        </p:nvSpPr>
        <p:spPr>
          <a:xfrm>
            <a:off x="311150" y="731838"/>
            <a:ext cx="8461375" cy="5540375"/>
          </a:xfrm>
        </p:spPr>
        <p:txBody>
          <a:bodyPr/>
          <a:lstStyle/>
          <a:p>
            <a:r>
              <a:rPr lang="zh-CN" altLang="en-US" dirty="0" smtClean="0">
                <a:latin typeface="Arial" panose="020B0604020202020204" pitchFamily="34" charset="0"/>
                <a:ea typeface="黑体" panose="02010609060101010101" pitchFamily="49" charset="-122"/>
              </a:rPr>
              <a:t>若从存储器取来一条指令为</a:t>
            </a:r>
            <a:r>
              <a:rPr lang="en-US" altLang="zh-CN" dirty="0" smtClean="0">
                <a:latin typeface="Arial" panose="020B0604020202020204" pitchFamily="34" charset="0"/>
                <a:ea typeface="黑体" panose="02010609060101010101" pitchFamily="49" charset="-122"/>
              </a:rPr>
              <a:t>00AF8020H</a:t>
            </a:r>
            <a:r>
              <a:rPr lang="zh-CN" altLang="en-US" dirty="0" smtClean="0">
                <a:latin typeface="Arial" panose="020B0604020202020204" pitchFamily="34" charset="0"/>
                <a:ea typeface="黑体" panose="02010609060101010101" pitchFamily="49" charset="-122"/>
              </a:rPr>
              <a:t>，则对应的汇编形式是什么？</a:t>
            </a:r>
          </a:p>
          <a:p>
            <a:pPr>
              <a:buFont typeface="Wingdings" panose="05000000000000000000" pitchFamily="2" charset="2"/>
              <a:buNone/>
            </a:pPr>
            <a:endParaRPr lang="zh-CN" altLang="en-US" dirty="0" smtClean="0">
              <a:latin typeface="Arial" panose="020B0604020202020204" pitchFamily="34" charset="0"/>
              <a:ea typeface="黑体" panose="02010609060101010101" pitchFamily="49" charset="-122"/>
            </a:endParaRPr>
          </a:p>
          <a:p>
            <a:pPr>
              <a:lnSpc>
                <a:spcPct val="105000"/>
              </a:lnSpc>
              <a:buFont typeface="Wingdings" panose="05000000000000000000" pitchFamily="2" charset="2"/>
              <a:buNone/>
            </a:pPr>
            <a:r>
              <a:rPr lang="zh-CN" altLang="en-US" dirty="0" smtClean="0">
                <a:latin typeface="Arial" panose="020B0604020202020204" pitchFamily="34" charset="0"/>
                <a:ea typeface="黑体" panose="02010609060101010101" pitchFamily="49" charset="-122"/>
              </a:rPr>
              <a:t>    指令的前</a:t>
            </a:r>
            <a:r>
              <a:rPr lang="en-US" altLang="zh-CN" dirty="0" smtClean="0">
                <a:latin typeface="Arial" panose="020B0604020202020204" pitchFamily="34" charset="0"/>
                <a:ea typeface="黑体" panose="02010609060101010101" pitchFamily="49" charset="-122"/>
              </a:rPr>
              <a:t>6</a:t>
            </a:r>
            <a:r>
              <a:rPr lang="zh-CN" altLang="en-US" dirty="0" smtClean="0">
                <a:latin typeface="Arial" panose="020B0604020202020204" pitchFamily="34" charset="0"/>
                <a:ea typeface="黑体" panose="02010609060101010101" pitchFamily="49" charset="-122"/>
              </a:rPr>
              <a:t>位为</a:t>
            </a:r>
            <a:r>
              <a:rPr lang="en-US" altLang="zh-CN" dirty="0" smtClean="0">
                <a:latin typeface="Arial" panose="020B0604020202020204" pitchFamily="34" charset="0"/>
                <a:ea typeface="黑体" panose="02010609060101010101" pitchFamily="49" charset="-122"/>
              </a:rPr>
              <a:t>000000</a:t>
            </a:r>
            <a:r>
              <a:rPr lang="zh-CN" altLang="en-US" dirty="0" smtClean="0">
                <a:latin typeface="Arial" panose="020B0604020202020204" pitchFamily="34" charset="0"/>
                <a:ea typeface="黑体" panose="02010609060101010101" pitchFamily="49" charset="-122"/>
              </a:rPr>
              <a:t>，根据指令</a:t>
            </a:r>
            <a:r>
              <a:rPr lang="zh-CN" altLang="en-US" dirty="0">
                <a:latin typeface="Arial" panose="020B0604020202020204" pitchFamily="34" charset="0"/>
                <a:ea typeface="黑体" panose="02010609060101010101" pitchFamily="49" charset="-122"/>
              </a:rPr>
              <a:t>编</a:t>
            </a:r>
            <a:r>
              <a:rPr lang="zh-CN" altLang="en-US" dirty="0" smtClean="0">
                <a:latin typeface="Arial" panose="020B0604020202020204" pitchFamily="34" charset="0"/>
                <a:ea typeface="黑体" panose="02010609060101010101" pitchFamily="49" charset="-122"/>
              </a:rPr>
              <a:t>码表知，是一条</a:t>
            </a:r>
            <a:r>
              <a:rPr lang="en-US" altLang="zh-CN" dirty="0" smtClean="0">
                <a:latin typeface="Arial" panose="020B0604020202020204" pitchFamily="34" charset="0"/>
                <a:ea typeface="黑体" panose="02010609060101010101" pitchFamily="49" charset="-122"/>
              </a:rPr>
              <a:t>R</a:t>
            </a:r>
            <a:r>
              <a:rPr lang="zh-CN" altLang="en-US" dirty="0" smtClean="0">
                <a:latin typeface="Arial" panose="020B0604020202020204" pitchFamily="34" charset="0"/>
                <a:ea typeface="黑体" panose="02010609060101010101" pitchFamily="49" charset="-122"/>
              </a:rPr>
              <a:t>型指令，按照</a:t>
            </a:r>
            <a:r>
              <a:rPr lang="en-US" altLang="zh-CN" dirty="0" smtClean="0">
                <a:latin typeface="Arial" panose="020B0604020202020204" pitchFamily="34" charset="0"/>
                <a:ea typeface="黑体" panose="02010609060101010101" pitchFamily="49" charset="-122"/>
              </a:rPr>
              <a:t>R</a:t>
            </a:r>
            <a:r>
              <a:rPr lang="zh-CN" altLang="en-US" dirty="0" smtClean="0">
                <a:latin typeface="Arial" panose="020B0604020202020204" pitchFamily="34" charset="0"/>
                <a:ea typeface="黑体" panose="02010609060101010101" pitchFamily="49" charset="-122"/>
              </a:rPr>
              <a:t>型指令的格式，</a:t>
            </a:r>
            <a:r>
              <a:rPr lang="en-US" altLang="zh-CN" dirty="0" smtClean="0">
                <a:ln w="6600">
                  <a:solidFill>
                    <a:schemeClr val="accent2"/>
                  </a:solidFill>
                  <a:prstDash val="solid"/>
                </a:ln>
                <a:solidFill>
                  <a:srgbClr val="FFFFFF"/>
                </a:solidFill>
                <a:effectLst>
                  <a:outerShdw dist="38100" dir="2700000" algn="tl" rotWithShape="0">
                    <a:schemeClr val="accent2"/>
                  </a:outerShdw>
                </a:effectLst>
                <a:latin typeface="Arial" panose="020B0604020202020204" pitchFamily="34" charset="0"/>
                <a:ea typeface="黑体" panose="02010609060101010101" pitchFamily="49" charset="-122"/>
                <a:hlinkClick r:id="rId2" action="ppaction://hlinksldjump"/>
              </a:rPr>
              <a:t>R</a:t>
            </a:r>
            <a:r>
              <a:rPr lang="zh-CN" altLang="en-US" dirty="0" smtClean="0">
                <a:ln w="6600">
                  <a:solidFill>
                    <a:schemeClr val="accent2"/>
                  </a:solidFill>
                  <a:prstDash val="solid"/>
                </a:ln>
                <a:solidFill>
                  <a:srgbClr val="FFFFFF"/>
                </a:solidFill>
                <a:effectLst>
                  <a:outerShdw dist="38100" dir="2700000" algn="tl" rotWithShape="0">
                    <a:schemeClr val="accent2"/>
                  </a:outerShdw>
                </a:effectLst>
                <a:latin typeface="Arial" panose="020B0604020202020204" pitchFamily="34" charset="0"/>
                <a:ea typeface="黑体" panose="02010609060101010101" pitchFamily="49" charset="-122"/>
                <a:hlinkClick r:id="rId2" action="ppaction://hlinksldjump"/>
              </a:rPr>
              <a:t>型指令编码表</a:t>
            </a:r>
            <a:endParaRPr lang="zh-CN" altLang="en-US" dirty="0" smtClean="0">
              <a:ln w="6600">
                <a:solidFill>
                  <a:schemeClr val="accent2"/>
                </a:solidFill>
                <a:prstDash val="solid"/>
              </a:ln>
              <a:solidFill>
                <a:srgbClr val="FFFFFF"/>
              </a:solidFill>
              <a:effectLst>
                <a:outerShdw dist="38100" dir="2700000" algn="tl" rotWithShape="0">
                  <a:schemeClr val="accent2"/>
                </a:outerShdw>
              </a:effectLst>
              <a:latin typeface="Arial" panose="020B0604020202020204" pitchFamily="34" charset="0"/>
              <a:ea typeface="黑体" panose="02010609060101010101" pitchFamily="49" charset="-122"/>
              <a:hlinkClick r:id="rId3" action="ppaction://hlinksldjump"/>
            </a:endParaRPr>
          </a:p>
          <a:p>
            <a:pPr>
              <a:lnSpc>
                <a:spcPct val="105000"/>
              </a:lnSpc>
              <a:buFont typeface="Wingdings" panose="05000000000000000000" pitchFamily="2" charset="2"/>
              <a:buNone/>
            </a:pPr>
            <a:endParaRPr lang="zh-CN" altLang="en-US" dirty="0" smtClean="0">
              <a:latin typeface="Arial" panose="020B0604020202020204" pitchFamily="34" charset="0"/>
              <a:ea typeface="黑体" panose="02010609060101010101" pitchFamily="49" charset="-122"/>
            </a:endParaRPr>
          </a:p>
          <a:p>
            <a:pPr>
              <a:lnSpc>
                <a:spcPct val="105000"/>
              </a:lnSpc>
              <a:buFont typeface="Wingdings" panose="05000000000000000000" pitchFamily="2" charset="2"/>
              <a:buNone/>
            </a:pPr>
            <a:endParaRPr lang="zh-CN" altLang="en-US" dirty="0" smtClean="0">
              <a:latin typeface="Arial" panose="020B0604020202020204" pitchFamily="34" charset="0"/>
              <a:ea typeface="黑体" panose="02010609060101010101" pitchFamily="49" charset="-122"/>
            </a:endParaRPr>
          </a:p>
          <a:p>
            <a:pPr>
              <a:lnSpc>
                <a:spcPct val="105000"/>
              </a:lnSpc>
              <a:buFont typeface="Wingdings" panose="05000000000000000000" pitchFamily="2" charset="2"/>
              <a:buNone/>
            </a:pPr>
            <a:r>
              <a:rPr lang="zh-CN" altLang="en-US" dirty="0" smtClean="0">
                <a:latin typeface="Arial" panose="020B0604020202020204" pitchFamily="34" charset="0"/>
                <a:ea typeface="黑体" panose="02010609060101010101" pitchFamily="49" charset="-122"/>
              </a:rPr>
              <a:t>     </a:t>
            </a:r>
          </a:p>
          <a:p>
            <a:pPr>
              <a:lnSpc>
                <a:spcPct val="105000"/>
              </a:lnSpc>
              <a:buFont typeface="Wingdings" panose="05000000000000000000" pitchFamily="2" charset="2"/>
              <a:buNone/>
            </a:pPr>
            <a:r>
              <a:rPr lang="zh-CN" altLang="en-US" dirty="0" smtClean="0">
                <a:latin typeface="Arial" panose="020B0604020202020204" pitchFamily="34" charset="0"/>
                <a:ea typeface="黑体" panose="02010609060101010101" pitchFamily="49" charset="-122"/>
              </a:rPr>
              <a:t>     得到： </a:t>
            </a:r>
            <a:r>
              <a:rPr lang="en-US" altLang="zh-CN" dirty="0" err="1" smtClean="0">
                <a:latin typeface="Arial" panose="020B0604020202020204" pitchFamily="34" charset="0"/>
                <a:ea typeface="黑体" panose="02010609060101010101" pitchFamily="49" charset="-122"/>
              </a:rPr>
              <a:t>rs</a:t>
            </a:r>
            <a:r>
              <a:rPr lang="en-US" altLang="zh-CN" dirty="0" smtClean="0">
                <a:latin typeface="Arial" panose="020B0604020202020204" pitchFamily="34" charset="0"/>
                <a:ea typeface="黑体" panose="02010609060101010101" pitchFamily="49" charset="-122"/>
              </a:rPr>
              <a:t>=00101, </a:t>
            </a:r>
            <a:r>
              <a:rPr lang="en-US" altLang="zh-CN" dirty="0" err="1" smtClean="0">
                <a:latin typeface="Arial" panose="020B0604020202020204" pitchFamily="34" charset="0"/>
                <a:ea typeface="黑体" panose="02010609060101010101" pitchFamily="49" charset="-122"/>
              </a:rPr>
              <a:t>rt</a:t>
            </a:r>
            <a:r>
              <a:rPr lang="en-US" altLang="zh-CN" dirty="0" smtClean="0">
                <a:latin typeface="Arial" panose="020B0604020202020204" pitchFamily="34" charset="0"/>
                <a:ea typeface="黑体" panose="02010609060101010101" pitchFamily="49" charset="-122"/>
              </a:rPr>
              <a:t>=01111, </a:t>
            </a:r>
            <a:r>
              <a:rPr lang="en-US" altLang="zh-CN" dirty="0" err="1" smtClean="0">
                <a:latin typeface="Arial" panose="020B0604020202020204" pitchFamily="34" charset="0"/>
                <a:ea typeface="黑体" panose="02010609060101010101" pitchFamily="49" charset="-122"/>
              </a:rPr>
              <a:t>rd</a:t>
            </a:r>
            <a:r>
              <a:rPr lang="en-US" altLang="zh-CN" dirty="0" smtClean="0">
                <a:latin typeface="Arial" panose="020B0604020202020204" pitchFamily="34" charset="0"/>
                <a:ea typeface="黑体" panose="02010609060101010101" pitchFamily="49" charset="-122"/>
              </a:rPr>
              <a:t>=10000, </a:t>
            </a:r>
            <a:r>
              <a:rPr lang="en-US" altLang="zh-CN" dirty="0" err="1" smtClean="0">
                <a:latin typeface="Arial" panose="020B0604020202020204" pitchFamily="34" charset="0"/>
                <a:ea typeface="黑体" panose="02010609060101010101" pitchFamily="49" charset="-122"/>
              </a:rPr>
              <a:t>shamt</a:t>
            </a:r>
            <a:r>
              <a:rPr lang="en-US" altLang="zh-CN" dirty="0" smtClean="0">
                <a:latin typeface="Arial" panose="020B0604020202020204" pitchFamily="34" charset="0"/>
                <a:ea typeface="黑体" panose="02010609060101010101" pitchFamily="49" charset="-122"/>
              </a:rPr>
              <a:t>=00000, </a:t>
            </a:r>
            <a:r>
              <a:rPr lang="en-US" altLang="zh-CN" dirty="0" err="1" smtClean="0">
                <a:latin typeface="Arial" panose="020B0604020202020204" pitchFamily="34" charset="0"/>
                <a:ea typeface="黑体" panose="02010609060101010101" pitchFamily="49" charset="-122"/>
              </a:rPr>
              <a:t>funct</a:t>
            </a:r>
            <a:r>
              <a:rPr lang="en-US" altLang="zh-CN" dirty="0" smtClean="0">
                <a:latin typeface="Arial" panose="020B0604020202020204" pitchFamily="34" charset="0"/>
                <a:ea typeface="黑体" panose="02010609060101010101" pitchFamily="49" charset="-122"/>
              </a:rPr>
              <a:t>=100000</a:t>
            </a:r>
          </a:p>
          <a:p>
            <a:pPr>
              <a:lnSpc>
                <a:spcPct val="105000"/>
              </a:lnSpc>
              <a:buFont typeface="Wingdings" panose="05000000000000000000" pitchFamily="2" charset="2"/>
              <a:buNone/>
            </a:pPr>
            <a:r>
              <a:rPr lang="en-US" altLang="zh-CN" dirty="0" smtClean="0">
                <a:latin typeface="Arial" panose="020B0604020202020204" pitchFamily="34" charset="0"/>
                <a:ea typeface="黑体" panose="02010609060101010101" pitchFamily="49" charset="-122"/>
              </a:rPr>
              <a:t>     1. </a:t>
            </a:r>
            <a:r>
              <a:rPr lang="zh-CN" altLang="en-US" dirty="0" smtClean="0">
                <a:latin typeface="Arial" panose="020B0604020202020204" pitchFamily="34" charset="0"/>
                <a:ea typeface="黑体" panose="02010609060101010101" pitchFamily="49" charset="-122"/>
              </a:rPr>
              <a:t>根据</a:t>
            </a:r>
            <a:r>
              <a:rPr lang="en-US" altLang="zh-CN" dirty="0" smtClean="0">
                <a:latin typeface="Arial" panose="020B0604020202020204" pitchFamily="34" charset="0"/>
                <a:ea typeface="黑体" panose="02010609060101010101" pitchFamily="49" charset="-122"/>
              </a:rPr>
              <a:t>R</a:t>
            </a:r>
            <a:r>
              <a:rPr lang="zh-CN" altLang="en-US" dirty="0" smtClean="0">
                <a:latin typeface="Arial" panose="020B0604020202020204" pitchFamily="34" charset="0"/>
                <a:ea typeface="黑体" panose="02010609060101010101" pitchFamily="49" charset="-122"/>
              </a:rPr>
              <a:t>型指令表，它是 “</a:t>
            </a:r>
            <a:r>
              <a:rPr lang="en-US" altLang="zh-CN" dirty="0" smtClean="0">
                <a:latin typeface="Arial" panose="020B0604020202020204" pitchFamily="34" charset="0"/>
                <a:ea typeface="黑体" panose="02010609060101010101" pitchFamily="49" charset="-122"/>
              </a:rPr>
              <a:t>add”</a:t>
            </a:r>
            <a:r>
              <a:rPr lang="zh-CN" altLang="en-US" dirty="0" smtClean="0">
                <a:latin typeface="Arial" panose="020B0604020202020204" pitchFamily="34" charset="0"/>
                <a:ea typeface="黑体" panose="02010609060101010101" pitchFamily="49" charset="-122"/>
              </a:rPr>
              <a:t>操作（非移位操作</a:t>
            </a:r>
            <a:r>
              <a:rPr lang="en-US" altLang="zh-CN" dirty="0" smtClean="0">
                <a:latin typeface="Arial" panose="020B0604020202020204" pitchFamily="34" charset="0"/>
                <a:ea typeface="黑体" panose="02010609060101010101" pitchFamily="49" charset="-122"/>
              </a:rPr>
              <a:t>)</a:t>
            </a:r>
          </a:p>
          <a:p>
            <a:pPr>
              <a:lnSpc>
                <a:spcPct val="105000"/>
              </a:lnSpc>
              <a:buFont typeface="Wingdings" panose="05000000000000000000" pitchFamily="2" charset="2"/>
              <a:buNone/>
            </a:pPr>
            <a:r>
              <a:rPr lang="en-US" altLang="zh-CN" dirty="0" smtClean="0">
                <a:latin typeface="Arial" panose="020B0604020202020204" pitchFamily="34" charset="0"/>
                <a:ea typeface="黑体" panose="02010609060101010101" pitchFamily="49" charset="-122"/>
              </a:rPr>
              <a:t>     2. </a:t>
            </a:r>
            <a:r>
              <a:rPr lang="en-US" altLang="zh-CN" dirty="0" err="1" smtClean="0">
                <a:latin typeface="Arial" panose="020B0604020202020204" pitchFamily="34" charset="0"/>
                <a:ea typeface="黑体" panose="02010609060101010101" pitchFamily="49" charset="-122"/>
              </a:rPr>
              <a:t>rs</a:t>
            </a:r>
            <a:r>
              <a:rPr lang="zh-CN" altLang="en-US" dirty="0" smtClean="0">
                <a:latin typeface="Arial" panose="020B0604020202020204" pitchFamily="34" charset="0"/>
                <a:ea typeface="黑体" panose="02010609060101010101" pitchFamily="49" charset="-122"/>
              </a:rPr>
              <a:t>、</a:t>
            </a:r>
            <a:r>
              <a:rPr lang="en-US" altLang="zh-CN" dirty="0" err="1" smtClean="0">
                <a:latin typeface="Arial" panose="020B0604020202020204" pitchFamily="34" charset="0"/>
                <a:ea typeface="黑体" panose="02010609060101010101" pitchFamily="49" charset="-122"/>
              </a:rPr>
              <a:t>rt</a:t>
            </a:r>
            <a:r>
              <a:rPr lang="zh-CN" altLang="en-US" dirty="0" smtClean="0">
                <a:latin typeface="Arial" panose="020B0604020202020204" pitchFamily="34" charset="0"/>
                <a:ea typeface="黑体" panose="02010609060101010101" pitchFamily="49" charset="-122"/>
              </a:rPr>
              <a:t>、</a:t>
            </a:r>
            <a:r>
              <a:rPr lang="en-US" altLang="zh-CN" dirty="0" err="1" smtClean="0">
                <a:latin typeface="Arial" panose="020B0604020202020204" pitchFamily="34" charset="0"/>
                <a:ea typeface="黑体" panose="02010609060101010101" pitchFamily="49" charset="-122"/>
              </a:rPr>
              <a:t>rd</a:t>
            </a:r>
            <a:r>
              <a:rPr lang="zh-CN" altLang="en-US" dirty="0" smtClean="0">
                <a:latin typeface="Arial" panose="020B0604020202020204" pitchFamily="34" charset="0"/>
                <a:ea typeface="黑体" panose="02010609060101010101" pitchFamily="49" charset="-122"/>
              </a:rPr>
              <a:t>的十进制值分别为</a:t>
            </a:r>
            <a:r>
              <a:rPr lang="en-US" altLang="zh-CN" dirty="0" smtClean="0">
                <a:latin typeface="Arial" panose="020B0604020202020204" pitchFamily="34" charset="0"/>
                <a:ea typeface="黑体" panose="02010609060101010101" pitchFamily="49" charset="-122"/>
              </a:rPr>
              <a:t>5</a:t>
            </a:r>
            <a:r>
              <a:rPr lang="zh-CN" altLang="en-US" dirty="0" smtClean="0">
                <a:latin typeface="Arial" panose="020B0604020202020204" pitchFamily="34" charset="0"/>
                <a:ea typeface="黑体" panose="02010609060101010101" pitchFamily="49" charset="-122"/>
              </a:rPr>
              <a:t>、</a:t>
            </a:r>
            <a:r>
              <a:rPr lang="en-US" altLang="zh-CN" dirty="0" smtClean="0">
                <a:latin typeface="Arial" panose="020B0604020202020204" pitchFamily="34" charset="0"/>
                <a:ea typeface="黑体" panose="02010609060101010101" pitchFamily="49" charset="-122"/>
              </a:rPr>
              <a:t>15</a:t>
            </a:r>
            <a:r>
              <a:rPr lang="zh-CN" altLang="en-US" dirty="0" smtClean="0">
                <a:latin typeface="Arial" panose="020B0604020202020204" pitchFamily="34" charset="0"/>
                <a:ea typeface="黑体" panose="02010609060101010101" pitchFamily="49" charset="-122"/>
              </a:rPr>
              <a:t>、</a:t>
            </a:r>
            <a:r>
              <a:rPr lang="en-US" altLang="zh-CN" dirty="0" smtClean="0">
                <a:latin typeface="Arial" panose="020B0604020202020204" pitchFamily="34" charset="0"/>
                <a:ea typeface="黑体" panose="02010609060101010101" pitchFamily="49" charset="-122"/>
              </a:rPr>
              <a:t>16</a:t>
            </a:r>
            <a:r>
              <a:rPr lang="zh-CN" altLang="en-US" dirty="0" smtClean="0">
                <a:latin typeface="Arial" panose="020B0604020202020204" pitchFamily="34" charset="0"/>
                <a:ea typeface="黑体" panose="02010609060101010101" pitchFamily="49" charset="-122"/>
              </a:rPr>
              <a:t>，从</a:t>
            </a:r>
            <a:r>
              <a:rPr lang="en-US" altLang="zh-CN" dirty="0" smtClean="0">
                <a:ln w="6600">
                  <a:solidFill>
                    <a:schemeClr val="accent2"/>
                  </a:solidFill>
                  <a:prstDash val="solid"/>
                </a:ln>
                <a:solidFill>
                  <a:srgbClr val="FFFFFF"/>
                </a:solidFill>
                <a:effectLst>
                  <a:outerShdw dist="38100" dir="2700000" algn="tl" rotWithShape="0">
                    <a:schemeClr val="accent2"/>
                  </a:outerShdw>
                </a:effectLst>
                <a:latin typeface="Arial" panose="020B0604020202020204" pitchFamily="34" charset="0"/>
                <a:ea typeface="黑体" panose="02010609060101010101" pitchFamily="49" charset="-122"/>
                <a:hlinkClick r:id="rId3" action="ppaction://hlinksldjump"/>
              </a:rPr>
              <a:t>MIPS</a:t>
            </a:r>
            <a:r>
              <a:rPr lang="zh-CN" altLang="en-US" dirty="0" smtClean="0">
                <a:ln w="6600">
                  <a:solidFill>
                    <a:schemeClr val="accent2"/>
                  </a:solidFill>
                  <a:prstDash val="solid"/>
                </a:ln>
                <a:solidFill>
                  <a:srgbClr val="FFFFFF"/>
                </a:solidFill>
                <a:effectLst>
                  <a:outerShdw dist="38100" dir="2700000" algn="tl" rotWithShape="0">
                    <a:schemeClr val="accent2"/>
                  </a:outerShdw>
                </a:effectLst>
                <a:latin typeface="Arial" panose="020B0604020202020204" pitchFamily="34" charset="0"/>
                <a:ea typeface="黑体" panose="02010609060101010101" pitchFamily="49" charset="-122"/>
                <a:hlinkClick r:id="rId3" action="ppaction://hlinksldjump"/>
              </a:rPr>
              <a:t>寄存器功能表</a:t>
            </a:r>
            <a:r>
              <a:rPr lang="zh-CN" altLang="en-US" dirty="0" smtClean="0">
                <a:latin typeface="Arial" panose="020B0604020202020204" pitchFamily="34" charset="0"/>
                <a:ea typeface="黑体" panose="02010609060101010101" pitchFamily="49" charset="-122"/>
              </a:rPr>
              <a:t>知</a:t>
            </a:r>
            <a:r>
              <a:rPr lang="en-US" altLang="zh-CN" dirty="0" smtClean="0">
                <a:latin typeface="Arial" panose="020B0604020202020204" pitchFamily="34" charset="0"/>
                <a:ea typeface="黑体" panose="02010609060101010101" pitchFamily="49" charset="-122"/>
              </a:rPr>
              <a:t>:    </a:t>
            </a:r>
          </a:p>
          <a:p>
            <a:pPr>
              <a:lnSpc>
                <a:spcPct val="105000"/>
              </a:lnSpc>
              <a:buFont typeface="Wingdings" panose="05000000000000000000" pitchFamily="2" charset="2"/>
              <a:buNone/>
            </a:pPr>
            <a:r>
              <a:rPr lang="zh-CN" altLang="en-US" dirty="0" smtClean="0">
                <a:latin typeface="Arial" panose="020B0604020202020204" pitchFamily="34" charset="0"/>
                <a:ea typeface="黑体" panose="02010609060101010101" pitchFamily="49" charset="-122"/>
              </a:rPr>
              <a:t>         </a:t>
            </a:r>
            <a:r>
              <a:rPr lang="en-US" altLang="zh-CN" dirty="0" err="1" smtClean="0">
                <a:latin typeface="Arial" panose="020B0604020202020204" pitchFamily="34" charset="0"/>
                <a:ea typeface="黑体" panose="02010609060101010101" pitchFamily="49" charset="-122"/>
              </a:rPr>
              <a:t>rs</a:t>
            </a:r>
            <a:r>
              <a:rPr lang="zh-CN" altLang="en-US" dirty="0" smtClean="0">
                <a:latin typeface="Arial" panose="020B0604020202020204" pitchFamily="34" charset="0"/>
                <a:ea typeface="黑体" panose="02010609060101010101" pitchFamily="49" charset="-122"/>
              </a:rPr>
              <a:t>、</a:t>
            </a:r>
            <a:r>
              <a:rPr lang="en-US" altLang="zh-CN" dirty="0" err="1" smtClean="0">
                <a:latin typeface="Arial" panose="020B0604020202020204" pitchFamily="34" charset="0"/>
                <a:ea typeface="黑体" panose="02010609060101010101" pitchFamily="49" charset="-122"/>
              </a:rPr>
              <a:t>rt</a:t>
            </a:r>
            <a:r>
              <a:rPr lang="zh-CN" altLang="en-US" dirty="0" smtClean="0">
                <a:latin typeface="Arial" panose="020B0604020202020204" pitchFamily="34" charset="0"/>
                <a:ea typeface="黑体" panose="02010609060101010101" pitchFamily="49" charset="-122"/>
              </a:rPr>
              <a:t>、</a:t>
            </a:r>
            <a:r>
              <a:rPr lang="en-US" altLang="zh-CN" dirty="0" err="1" smtClean="0">
                <a:latin typeface="Arial" panose="020B0604020202020204" pitchFamily="34" charset="0"/>
                <a:ea typeface="黑体" panose="02010609060101010101" pitchFamily="49" charset="-122"/>
              </a:rPr>
              <a:t>rd</a:t>
            </a:r>
            <a:r>
              <a:rPr lang="zh-CN" altLang="en-US" dirty="0" smtClean="0">
                <a:latin typeface="Arial" panose="020B0604020202020204" pitchFamily="34" charset="0"/>
                <a:ea typeface="黑体" panose="02010609060101010101" pitchFamily="49" charset="-122"/>
              </a:rPr>
              <a:t>分别为：</a:t>
            </a:r>
            <a:r>
              <a:rPr lang="en-US" altLang="zh-CN" dirty="0" smtClean="0">
                <a:latin typeface="Arial" panose="020B0604020202020204" pitchFamily="34" charset="0"/>
                <a:ea typeface="黑体" panose="02010609060101010101" pitchFamily="49" charset="-122"/>
              </a:rPr>
              <a:t>$a1</a:t>
            </a:r>
            <a:r>
              <a:rPr lang="zh-CN" altLang="en-US" dirty="0" smtClean="0">
                <a:latin typeface="Arial" panose="020B0604020202020204" pitchFamily="34" charset="0"/>
                <a:ea typeface="黑体" panose="02010609060101010101" pitchFamily="49" charset="-122"/>
              </a:rPr>
              <a:t>、</a:t>
            </a:r>
            <a:r>
              <a:rPr lang="en-US" altLang="zh-CN" dirty="0" smtClean="0">
                <a:latin typeface="Arial" panose="020B0604020202020204" pitchFamily="34" charset="0"/>
                <a:ea typeface="黑体" panose="02010609060101010101" pitchFamily="49" charset="-122"/>
              </a:rPr>
              <a:t>$t7</a:t>
            </a:r>
            <a:r>
              <a:rPr lang="zh-CN" altLang="en-US" dirty="0" smtClean="0">
                <a:latin typeface="Arial" panose="020B0604020202020204" pitchFamily="34" charset="0"/>
                <a:ea typeface="黑体" panose="02010609060101010101" pitchFamily="49" charset="-122"/>
              </a:rPr>
              <a:t>、</a:t>
            </a:r>
            <a:r>
              <a:rPr lang="en-US" altLang="zh-CN" dirty="0" smtClean="0">
                <a:latin typeface="Arial" panose="020B0604020202020204" pitchFamily="34" charset="0"/>
                <a:ea typeface="黑体" panose="02010609060101010101" pitchFamily="49" charset="-122"/>
              </a:rPr>
              <a:t>$s0</a:t>
            </a:r>
            <a:endParaRPr lang="zh-CN" altLang="en-US" dirty="0" smtClean="0">
              <a:latin typeface="Arial" panose="020B0604020202020204" pitchFamily="34" charset="0"/>
              <a:ea typeface="黑体" panose="02010609060101010101" pitchFamily="49" charset="-122"/>
            </a:endParaRPr>
          </a:p>
          <a:p>
            <a:pPr>
              <a:lnSpc>
                <a:spcPct val="105000"/>
              </a:lnSpc>
              <a:buFont typeface="Wingdings" panose="05000000000000000000" pitchFamily="2" charset="2"/>
              <a:buNone/>
            </a:pPr>
            <a:r>
              <a:rPr lang="zh-CN" altLang="en-US" dirty="0" smtClean="0">
                <a:latin typeface="Arial" panose="020B0604020202020204" pitchFamily="34" charset="0"/>
                <a:ea typeface="黑体" panose="02010609060101010101" pitchFamily="49" charset="-122"/>
              </a:rPr>
              <a:t>     </a:t>
            </a:r>
            <a:r>
              <a:rPr lang="zh-CN" altLang="en-US" dirty="0" smtClean="0">
                <a:solidFill>
                  <a:srgbClr val="0033CC"/>
                </a:solidFill>
                <a:latin typeface="Arial" panose="020B0604020202020204" pitchFamily="34" charset="0"/>
                <a:ea typeface="黑体" panose="02010609060101010101" pitchFamily="49" charset="-122"/>
              </a:rPr>
              <a:t>故对应的汇编形式为：</a:t>
            </a:r>
          </a:p>
          <a:p>
            <a:pPr>
              <a:lnSpc>
                <a:spcPct val="105000"/>
              </a:lnSpc>
              <a:buFont typeface="Wingdings" panose="05000000000000000000" pitchFamily="2" charset="2"/>
              <a:buNone/>
            </a:pPr>
            <a:r>
              <a:rPr lang="zh-CN" altLang="en-US" dirty="0" smtClean="0">
                <a:solidFill>
                  <a:srgbClr val="0033CC"/>
                </a:solidFill>
                <a:latin typeface="Arial" panose="020B0604020202020204" pitchFamily="34" charset="0"/>
                <a:ea typeface="黑体" panose="02010609060101010101" pitchFamily="49" charset="-122"/>
              </a:rPr>
              <a:t>        </a:t>
            </a:r>
            <a:r>
              <a:rPr lang="en-US" altLang="zh-CN" dirty="0" smtClean="0">
                <a:solidFill>
                  <a:srgbClr val="0033CC"/>
                </a:solidFill>
                <a:latin typeface="Arial" panose="020B0604020202020204" pitchFamily="34" charset="0"/>
                <a:ea typeface="黑体" panose="02010609060101010101" pitchFamily="49" charset="-122"/>
              </a:rPr>
              <a:t>add   $s0 </a:t>
            </a:r>
            <a:r>
              <a:rPr lang="zh-CN" altLang="en-US" dirty="0" smtClean="0">
                <a:solidFill>
                  <a:srgbClr val="0033CC"/>
                </a:solidFill>
                <a:latin typeface="Arial" panose="020B0604020202020204" pitchFamily="34" charset="0"/>
                <a:ea typeface="黑体" panose="02010609060101010101" pitchFamily="49" charset="-122"/>
              </a:rPr>
              <a:t>，</a:t>
            </a:r>
            <a:r>
              <a:rPr lang="en-US" altLang="zh-CN" dirty="0" smtClean="0">
                <a:solidFill>
                  <a:srgbClr val="0033CC"/>
                </a:solidFill>
                <a:latin typeface="Arial" panose="020B0604020202020204" pitchFamily="34" charset="0"/>
                <a:ea typeface="黑体" panose="02010609060101010101" pitchFamily="49" charset="-122"/>
              </a:rPr>
              <a:t>$a1</a:t>
            </a:r>
            <a:r>
              <a:rPr lang="zh-CN" altLang="en-US" dirty="0" smtClean="0">
                <a:solidFill>
                  <a:srgbClr val="0033CC"/>
                </a:solidFill>
                <a:latin typeface="Arial" panose="020B0604020202020204" pitchFamily="34" charset="0"/>
                <a:ea typeface="黑体" panose="02010609060101010101" pitchFamily="49" charset="-122"/>
              </a:rPr>
              <a:t>，</a:t>
            </a:r>
            <a:r>
              <a:rPr lang="en-US" altLang="zh-CN" dirty="0" smtClean="0">
                <a:solidFill>
                  <a:srgbClr val="0033CC"/>
                </a:solidFill>
                <a:latin typeface="Arial" panose="020B0604020202020204" pitchFamily="34" charset="0"/>
                <a:ea typeface="黑体" panose="02010609060101010101" pitchFamily="49" charset="-122"/>
              </a:rPr>
              <a:t>$t7</a:t>
            </a:r>
            <a:endParaRPr lang="zh-CN" altLang="en-US" dirty="0" smtClean="0">
              <a:solidFill>
                <a:srgbClr val="0033CC"/>
              </a:solidFill>
              <a:latin typeface="Arial" panose="020B0604020202020204" pitchFamily="34" charset="0"/>
              <a:ea typeface="黑体" panose="02010609060101010101" pitchFamily="49" charset="-122"/>
            </a:endParaRPr>
          </a:p>
          <a:p>
            <a:pPr>
              <a:buFont typeface="Wingdings" panose="05000000000000000000" pitchFamily="2" charset="2"/>
              <a:buNone/>
            </a:pPr>
            <a:endParaRPr lang="en-US" altLang="zh-CN" dirty="0" smtClean="0">
              <a:solidFill>
                <a:srgbClr val="0033CC"/>
              </a:solidFill>
              <a:latin typeface="Arial" panose="020B0604020202020204" pitchFamily="34" charset="0"/>
              <a:ea typeface="黑体" panose="02010609060101010101" pitchFamily="49" charset="-122"/>
            </a:endParaRPr>
          </a:p>
          <a:p>
            <a:pPr>
              <a:buFont typeface="Wingdings" panose="05000000000000000000" pitchFamily="2" charset="2"/>
              <a:buNone/>
            </a:pPr>
            <a:endParaRPr lang="zh-CN" altLang="en-US" dirty="0" smtClean="0">
              <a:latin typeface="Arial" panose="020B0604020202020204" pitchFamily="34" charset="0"/>
            </a:endParaRPr>
          </a:p>
        </p:txBody>
      </p:sp>
      <p:sp>
        <p:nvSpPr>
          <p:cNvPr id="50179" name="Rectangle 4"/>
          <p:cNvSpPr>
            <a:spLocks noGrp="1" noChangeArrowheads="1"/>
          </p:cNvSpPr>
          <p:nvPr>
            <p:ph type="title"/>
          </p:nvPr>
        </p:nvSpPr>
        <p:spPr>
          <a:xfrm>
            <a:off x="711200" y="114300"/>
            <a:ext cx="5251450" cy="368300"/>
          </a:xfrm>
          <a:noFill/>
        </p:spPr>
        <p:txBody>
          <a:bodyPr/>
          <a:lstStyle/>
          <a:p>
            <a:r>
              <a:rPr lang="en-US" altLang="zh-CN" dirty="0" smtClean="0">
                <a:ea typeface="宋体" panose="02010600030101010101" pitchFamily="2" charset="-122"/>
                <a:cs typeface="Arial" panose="020B0604020202020204" pitchFamily="34" charset="0"/>
              </a:rPr>
              <a:t>Example</a:t>
            </a:r>
            <a:r>
              <a:rPr lang="zh-CN" altLang="en-US" dirty="0" smtClean="0">
                <a:ea typeface="宋体" panose="02010600030101010101" pitchFamily="2" charset="-122"/>
                <a:cs typeface="Arial" panose="020B0604020202020204" pitchFamily="34" charset="0"/>
              </a:rPr>
              <a:t>：汇编形式与指令的对应</a:t>
            </a:r>
          </a:p>
        </p:txBody>
      </p:sp>
      <p:grpSp>
        <p:nvGrpSpPr>
          <p:cNvPr id="2" name="Group 45"/>
          <p:cNvGrpSpPr>
            <a:grpSpLocks/>
          </p:cNvGrpSpPr>
          <p:nvPr/>
        </p:nvGrpSpPr>
        <p:grpSpPr bwMode="auto">
          <a:xfrm>
            <a:off x="1577975" y="2284413"/>
            <a:ext cx="5964238" cy="757237"/>
            <a:chOff x="994" y="1577"/>
            <a:chExt cx="3757" cy="477"/>
          </a:xfrm>
        </p:grpSpPr>
        <p:grpSp>
          <p:nvGrpSpPr>
            <p:cNvPr id="50186" name="Group 8"/>
            <p:cNvGrpSpPr>
              <a:grpSpLocks/>
            </p:cNvGrpSpPr>
            <p:nvPr/>
          </p:nvGrpSpPr>
          <p:grpSpPr bwMode="auto">
            <a:xfrm>
              <a:off x="994" y="1652"/>
              <a:ext cx="3757" cy="402"/>
              <a:chOff x="1918" y="672"/>
              <a:chExt cx="3757" cy="402"/>
            </a:xfrm>
          </p:grpSpPr>
          <p:grpSp>
            <p:nvGrpSpPr>
              <p:cNvPr id="50193" name="Group 9"/>
              <p:cNvGrpSpPr>
                <a:grpSpLocks/>
              </p:cNvGrpSpPr>
              <p:nvPr/>
            </p:nvGrpSpPr>
            <p:grpSpPr bwMode="auto">
              <a:xfrm>
                <a:off x="1979" y="864"/>
                <a:ext cx="3607" cy="210"/>
                <a:chOff x="1979" y="864"/>
                <a:chExt cx="3607" cy="210"/>
              </a:xfrm>
            </p:grpSpPr>
            <p:sp>
              <p:nvSpPr>
                <p:cNvPr id="50201" name="Rectangle 10"/>
                <p:cNvSpPr>
                  <a:spLocks noChangeArrowheads="1"/>
                </p:cNvSpPr>
                <p:nvPr/>
              </p:nvSpPr>
              <p:spPr bwMode="auto">
                <a:xfrm>
                  <a:off x="1983" y="872"/>
                  <a:ext cx="3599" cy="17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grpSp>
              <p:nvGrpSpPr>
                <p:cNvPr id="50202" name="Group 11"/>
                <p:cNvGrpSpPr>
                  <a:grpSpLocks/>
                </p:cNvGrpSpPr>
                <p:nvPr/>
              </p:nvGrpSpPr>
              <p:grpSpPr bwMode="auto">
                <a:xfrm>
                  <a:off x="1979" y="864"/>
                  <a:ext cx="3607" cy="210"/>
                  <a:chOff x="1979" y="864"/>
                  <a:chExt cx="3607" cy="210"/>
                </a:xfrm>
              </p:grpSpPr>
              <p:grpSp>
                <p:nvGrpSpPr>
                  <p:cNvPr id="50203" name="Group 12"/>
                  <p:cNvGrpSpPr>
                    <a:grpSpLocks/>
                  </p:cNvGrpSpPr>
                  <p:nvPr/>
                </p:nvGrpSpPr>
                <p:grpSpPr bwMode="auto">
                  <a:xfrm>
                    <a:off x="1979" y="864"/>
                    <a:ext cx="624" cy="210"/>
                    <a:chOff x="1979" y="864"/>
                    <a:chExt cx="624" cy="210"/>
                  </a:xfrm>
                </p:grpSpPr>
                <p:sp>
                  <p:nvSpPr>
                    <p:cNvPr id="50219" name="Rectangle 13"/>
                    <p:cNvSpPr>
                      <a:spLocks noChangeArrowheads="1"/>
                    </p:cNvSpPr>
                    <p:nvPr/>
                  </p:nvSpPr>
                  <p:spPr bwMode="auto">
                    <a:xfrm>
                      <a:off x="1979" y="868"/>
                      <a:ext cx="624"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0220" name="Rectangle 14"/>
                    <p:cNvSpPr>
                      <a:spLocks noChangeArrowheads="1"/>
                    </p:cNvSpPr>
                    <p:nvPr/>
                  </p:nvSpPr>
                  <p:spPr bwMode="auto">
                    <a:xfrm>
                      <a:off x="2161" y="864"/>
                      <a:ext cx="249"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600">
                          <a:solidFill>
                            <a:schemeClr val="tx1"/>
                          </a:solidFill>
                          <a:latin typeface="Times New Roman" panose="02020603050405020304" pitchFamily="18" charset="0"/>
                        </a:rPr>
                        <a:t>op</a:t>
                      </a:r>
                    </a:p>
                  </p:txBody>
                </p:sp>
              </p:grpSp>
              <p:grpSp>
                <p:nvGrpSpPr>
                  <p:cNvPr id="50204" name="Group 15"/>
                  <p:cNvGrpSpPr>
                    <a:grpSpLocks/>
                  </p:cNvGrpSpPr>
                  <p:nvPr/>
                </p:nvGrpSpPr>
                <p:grpSpPr bwMode="auto">
                  <a:xfrm>
                    <a:off x="2611" y="864"/>
                    <a:ext cx="580" cy="210"/>
                    <a:chOff x="2611" y="864"/>
                    <a:chExt cx="580" cy="210"/>
                  </a:xfrm>
                </p:grpSpPr>
                <p:sp>
                  <p:nvSpPr>
                    <p:cNvPr id="50217" name="Rectangle 16"/>
                    <p:cNvSpPr>
                      <a:spLocks noChangeArrowheads="1"/>
                    </p:cNvSpPr>
                    <p:nvPr/>
                  </p:nvSpPr>
                  <p:spPr bwMode="auto">
                    <a:xfrm>
                      <a:off x="2611" y="868"/>
                      <a:ext cx="580"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0218" name="Rectangle 17"/>
                    <p:cNvSpPr>
                      <a:spLocks noChangeArrowheads="1"/>
                    </p:cNvSpPr>
                    <p:nvPr/>
                  </p:nvSpPr>
                  <p:spPr bwMode="auto">
                    <a:xfrm>
                      <a:off x="2776" y="864"/>
                      <a:ext cx="22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600">
                          <a:solidFill>
                            <a:schemeClr val="tx1"/>
                          </a:solidFill>
                          <a:latin typeface="Times New Roman" panose="02020603050405020304" pitchFamily="18" charset="0"/>
                        </a:rPr>
                        <a:t>rs</a:t>
                      </a:r>
                    </a:p>
                  </p:txBody>
                </p:sp>
              </p:grpSp>
              <p:grpSp>
                <p:nvGrpSpPr>
                  <p:cNvPr id="50205" name="Group 18"/>
                  <p:cNvGrpSpPr>
                    <a:grpSpLocks/>
                  </p:cNvGrpSpPr>
                  <p:nvPr/>
                </p:nvGrpSpPr>
                <p:grpSpPr bwMode="auto">
                  <a:xfrm>
                    <a:off x="3199" y="864"/>
                    <a:ext cx="579" cy="210"/>
                    <a:chOff x="3199" y="864"/>
                    <a:chExt cx="579" cy="210"/>
                  </a:xfrm>
                </p:grpSpPr>
                <p:sp>
                  <p:nvSpPr>
                    <p:cNvPr id="50215" name="Rectangle 19"/>
                    <p:cNvSpPr>
                      <a:spLocks noChangeArrowheads="1"/>
                    </p:cNvSpPr>
                    <p:nvPr/>
                  </p:nvSpPr>
                  <p:spPr bwMode="auto">
                    <a:xfrm>
                      <a:off x="3199" y="868"/>
                      <a:ext cx="579"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0216" name="Rectangle 20"/>
                    <p:cNvSpPr>
                      <a:spLocks noChangeArrowheads="1"/>
                    </p:cNvSpPr>
                    <p:nvPr/>
                  </p:nvSpPr>
                  <p:spPr bwMode="auto">
                    <a:xfrm>
                      <a:off x="3363" y="864"/>
                      <a:ext cx="214"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600">
                          <a:solidFill>
                            <a:schemeClr val="tx1"/>
                          </a:solidFill>
                          <a:latin typeface="Times New Roman" panose="02020603050405020304" pitchFamily="18" charset="0"/>
                        </a:rPr>
                        <a:t>rt</a:t>
                      </a:r>
                    </a:p>
                  </p:txBody>
                </p:sp>
              </p:grpSp>
              <p:grpSp>
                <p:nvGrpSpPr>
                  <p:cNvPr id="50206" name="Group 21"/>
                  <p:cNvGrpSpPr>
                    <a:grpSpLocks/>
                  </p:cNvGrpSpPr>
                  <p:nvPr/>
                </p:nvGrpSpPr>
                <p:grpSpPr bwMode="auto">
                  <a:xfrm>
                    <a:off x="3786" y="864"/>
                    <a:ext cx="579" cy="210"/>
                    <a:chOff x="3786" y="864"/>
                    <a:chExt cx="579" cy="210"/>
                  </a:xfrm>
                </p:grpSpPr>
                <p:sp>
                  <p:nvSpPr>
                    <p:cNvPr id="50213" name="Rectangle 22"/>
                    <p:cNvSpPr>
                      <a:spLocks noChangeArrowheads="1"/>
                    </p:cNvSpPr>
                    <p:nvPr/>
                  </p:nvSpPr>
                  <p:spPr bwMode="auto">
                    <a:xfrm>
                      <a:off x="3786" y="868"/>
                      <a:ext cx="579"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0214" name="Rectangle 23"/>
                    <p:cNvSpPr>
                      <a:spLocks noChangeArrowheads="1"/>
                    </p:cNvSpPr>
                    <p:nvPr/>
                  </p:nvSpPr>
                  <p:spPr bwMode="auto">
                    <a:xfrm>
                      <a:off x="3951" y="864"/>
                      <a:ext cx="24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600">
                          <a:solidFill>
                            <a:schemeClr val="tx1"/>
                          </a:solidFill>
                          <a:latin typeface="Times New Roman" panose="02020603050405020304" pitchFamily="18" charset="0"/>
                        </a:rPr>
                        <a:t>rd</a:t>
                      </a:r>
                    </a:p>
                  </p:txBody>
                </p:sp>
              </p:grpSp>
              <p:grpSp>
                <p:nvGrpSpPr>
                  <p:cNvPr id="50207" name="Group 24"/>
                  <p:cNvGrpSpPr>
                    <a:grpSpLocks/>
                  </p:cNvGrpSpPr>
                  <p:nvPr/>
                </p:nvGrpSpPr>
                <p:grpSpPr bwMode="auto">
                  <a:xfrm>
                    <a:off x="4373" y="864"/>
                    <a:ext cx="580" cy="210"/>
                    <a:chOff x="4373" y="864"/>
                    <a:chExt cx="580" cy="210"/>
                  </a:xfrm>
                </p:grpSpPr>
                <p:sp>
                  <p:nvSpPr>
                    <p:cNvPr id="50211" name="Rectangle 25"/>
                    <p:cNvSpPr>
                      <a:spLocks noChangeArrowheads="1"/>
                    </p:cNvSpPr>
                    <p:nvPr/>
                  </p:nvSpPr>
                  <p:spPr bwMode="auto">
                    <a:xfrm>
                      <a:off x="4373" y="868"/>
                      <a:ext cx="580"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0212" name="Rectangle 26"/>
                    <p:cNvSpPr>
                      <a:spLocks noChangeArrowheads="1"/>
                    </p:cNvSpPr>
                    <p:nvPr/>
                  </p:nvSpPr>
                  <p:spPr bwMode="auto">
                    <a:xfrm>
                      <a:off x="4448" y="864"/>
                      <a:ext cx="449"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600">
                          <a:solidFill>
                            <a:schemeClr val="tx1"/>
                          </a:solidFill>
                          <a:latin typeface="Times New Roman" panose="02020603050405020304" pitchFamily="18" charset="0"/>
                        </a:rPr>
                        <a:t>shamt</a:t>
                      </a:r>
                    </a:p>
                  </p:txBody>
                </p:sp>
              </p:grpSp>
              <p:grpSp>
                <p:nvGrpSpPr>
                  <p:cNvPr id="50208" name="Group 27"/>
                  <p:cNvGrpSpPr>
                    <a:grpSpLocks/>
                  </p:cNvGrpSpPr>
                  <p:nvPr/>
                </p:nvGrpSpPr>
                <p:grpSpPr bwMode="auto">
                  <a:xfrm>
                    <a:off x="4961" y="864"/>
                    <a:ext cx="625" cy="210"/>
                    <a:chOff x="4961" y="864"/>
                    <a:chExt cx="625" cy="210"/>
                  </a:xfrm>
                </p:grpSpPr>
                <p:sp>
                  <p:nvSpPr>
                    <p:cNvPr id="50209" name="Rectangle 28"/>
                    <p:cNvSpPr>
                      <a:spLocks noChangeArrowheads="1"/>
                    </p:cNvSpPr>
                    <p:nvPr/>
                  </p:nvSpPr>
                  <p:spPr bwMode="auto">
                    <a:xfrm>
                      <a:off x="4961" y="868"/>
                      <a:ext cx="625"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0210" name="Rectangle 29"/>
                    <p:cNvSpPr>
                      <a:spLocks noChangeArrowheads="1"/>
                    </p:cNvSpPr>
                    <p:nvPr/>
                  </p:nvSpPr>
                  <p:spPr bwMode="auto">
                    <a:xfrm>
                      <a:off x="5143" y="864"/>
                      <a:ext cx="35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600">
                          <a:solidFill>
                            <a:schemeClr val="tx1"/>
                          </a:solidFill>
                          <a:latin typeface="Times New Roman" panose="02020603050405020304" pitchFamily="18" charset="0"/>
                        </a:rPr>
                        <a:t>func</a:t>
                      </a:r>
                    </a:p>
                  </p:txBody>
                </p:sp>
              </p:grpSp>
            </p:grpSp>
          </p:grpSp>
          <p:sp>
            <p:nvSpPr>
              <p:cNvPr id="50194" name="Rectangle 30"/>
              <p:cNvSpPr>
                <a:spLocks noChangeArrowheads="1"/>
              </p:cNvSpPr>
              <p:nvPr/>
            </p:nvSpPr>
            <p:spPr bwMode="auto">
              <a:xfrm>
                <a:off x="5488" y="672"/>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600">
                    <a:solidFill>
                      <a:schemeClr val="tx1"/>
                    </a:solidFill>
                  </a:rPr>
                  <a:t>0</a:t>
                </a:r>
              </a:p>
            </p:txBody>
          </p:sp>
          <p:sp>
            <p:nvSpPr>
              <p:cNvPr id="50195" name="Rectangle 31"/>
              <p:cNvSpPr>
                <a:spLocks noChangeArrowheads="1"/>
              </p:cNvSpPr>
              <p:nvPr/>
            </p:nvSpPr>
            <p:spPr bwMode="auto">
              <a:xfrm>
                <a:off x="4810" y="672"/>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600">
                    <a:solidFill>
                      <a:schemeClr val="tx1"/>
                    </a:solidFill>
                  </a:rPr>
                  <a:t>6</a:t>
                </a:r>
              </a:p>
            </p:txBody>
          </p:sp>
          <p:sp>
            <p:nvSpPr>
              <p:cNvPr id="50196" name="Rectangle 32"/>
              <p:cNvSpPr>
                <a:spLocks noChangeArrowheads="1"/>
              </p:cNvSpPr>
              <p:nvPr/>
            </p:nvSpPr>
            <p:spPr bwMode="auto">
              <a:xfrm>
                <a:off x="4177" y="672"/>
                <a:ext cx="25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600">
                    <a:solidFill>
                      <a:schemeClr val="tx1"/>
                    </a:solidFill>
                  </a:rPr>
                  <a:t>11</a:t>
                </a:r>
              </a:p>
            </p:txBody>
          </p:sp>
          <p:sp>
            <p:nvSpPr>
              <p:cNvPr id="50197" name="Rectangle 33"/>
              <p:cNvSpPr>
                <a:spLocks noChangeArrowheads="1"/>
              </p:cNvSpPr>
              <p:nvPr/>
            </p:nvSpPr>
            <p:spPr bwMode="auto">
              <a:xfrm>
                <a:off x="3590" y="672"/>
                <a:ext cx="25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600">
                    <a:solidFill>
                      <a:schemeClr val="tx1"/>
                    </a:solidFill>
                  </a:rPr>
                  <a:t>16</a:t>
                </a:r>
              </a:p>
            </p:txBody>
          </p:sp>
          <p:sp>
            <p:nvSpPr>
              <p:cNvPr id="50198" name="Rectangle 34"/>
              <p:cNvSpPr>
                <a:spLocks noChangeArrowheads="1"/>
              </p:cNvSpPr>
              <p:nvPr/>
            </p:nvSpPr>
            <p:spPr bwMode="auto">
              <a:xfrm>
                <a:off x="3002" y="672"/>
                <a:ext cx="25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600">
                    <a:solidFill>
                      <a:schemeClr val="tx1"/>
                    </a:solidFill>
                  </a:rPr>
                  <a:t>21</a:t>
                </a:r>
              </a:p>
            </p:txBody>
          </p:sp>
          <p:sp>
            <p:nvSpPr>
              <p:cNvPr id="50199" name="Rectangle 35"/>
              <p:cNvSpPr>
                <a:spLocks noChangeArrowheads="1"/>
              </p:cNvSpPr>
              <p:nvPr/>
            </p:nvSpPr>
            <p:spPr bwMode="auto">
              <a:xfrm>
                <a:off x="2414" y="672"/>
                <a:ext cx="25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600">
                    <a:solidFill>
                      <a:schemeClr val="tx1"/>
                    </a:solidFill>
                  </a:rPr>
                  <a:t>26</a:t>
                </a:r>
              </a:p>
            </p:txBody>
          </p:sp>
          <p:sp>
            <p:nvSpPr>
              <p:cNvPr id="50200" name="Rectangle 36"/>
              <p:cNvSpPr>
                <a:spLocks noChangeArrowheads="1"/>
              </p:cNvSpPr>
              <p:nvPr/>
            </p:nvSpPr>
            <p:spPr bwMode="auto">
              <a:xfrm>
                <a:off x="1918" y="672"/>
                <a:ext cx="25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600">
                    <a:solidFill>
                      <a:schemeClr val="tx1"/>
                    </a:solidFill>
                  </a:rPr>
                  <a:t>31</a:t>
                </a:r>
              </a:p>
            </p:txBody>
          </p:sp>
        </p:grpSp>
        <p:sp>
          <p:nvSpPr>
            <p:cNvPr id="50187" name="Rectangle 37"/>
            <p:cNvSpPr>
              <a:spLocks noChangeArrowheads="1"/>
            </p:cNvSpPr>
            <p:nvPr/>
          </p:nvSpPr>
          <p:spPr bwMode="auto">
            <a:xfrm>
              <a:off x="1147" y="1577"/>
              <a:ext cx="44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600">
                  <a:solidFill>
                    <a:schemeClr val="tx1"/>
                  </a:solidFill>
                </a:rPr>
                <a:t>6</a:t>
              </a:r>
              <a:r>
                <a:rPr lang="zh-CN" altLang="en-US" sz="1600">
                  <a:solidFill>
                    <a:schemeClr val="tx1"/>
                  </a:solidFill>
                  <a:latin typeface="Times New Roman" panose="02020603050405020304" pitchFamily="18" charset="0"/>
                </a:rPr>
                <a:t> </a:t>
              </a:r>
              <a:r>
                <a:rPr lang="en-US" altLang="zh-CN" sz="1600">
                  <a:solidFill>
                    <a:schemeClr val="tx1"/>
                  </a:solidFill>
                </a:rPr>
                <a:t>bits</a:t>
              </a:r>
            </a:p>
          </p:txBody>
        </p:sp>
        <p:sp>
          <p:nvSpPr>
            <p:cNvPr id="50188" name="Rectangle 38"/>
            <p:cNvSpPr>
              <a:spLocks noChangeArrowheads="1"/>
            </p:cNvSpPr>
            <p:nvPr/>
          </p:nvSpPr>
          <p:spPr bwMode="auto">
            <a:xfrm>
              <a:off x="4130" y="1577"/>
              <a:ext cx="45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600">
                  <a:solidFill>
                    <a:schemeClr val="tx1"/>
                  </a:solidFill>
                </a:rPr>
                <a:t>6 </a:t>
              </a:r>
              <a:r>
                <a:rPr lang="en-US" altLang="zh-CN" sz="1600">
                  <a:solidFill>
                    <a:schemeClr val="tx1"/>
                  </a:solidFill>
                </a:rPr>
                <a:t>bits</a:t>
              </a:r>
            </a:p>
          </p:txBody>
        </p:sp>
        <p:sp>
          <p:nvSpPr>
            <p:cNvPr id="50189" name="Rectangle 39"/>
            <p:cNvSpPr>
              <a:spLocks noChangeArrowheads="1"/>
            </p:cNvSpPr>
            <p:nvPr/>
          </p:nvSpPr>
          <p:spPr bwMode="auto">
            <a:xfrm>
              <a:off x="3497" y="1577"/>
              <a:ext cx="45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600">
                  <a:solidFill>
                    <a:schemeClr val="tx1"/>
                  </a:solidFill>
                </a:rPr>
                <a:t>5 </a:t>
              </a:r>
              <a:r>
                <a:rPr lang="en-US" altLang="zh-CN" sz="1600">
                  <a:solidFill>
                    <a:schemeClr val="tx1"/>
                  </a:solidFill>
                </a:rPr>
                <a:t>bits</a:t>
              </a:r>
            </a:p>
          </p:txBody>
        </p:sp>
        <p:sp>
          <p:nvSpPr>
            <p:cNvPr id="50190" name="Rectangle 40"/>
            <p:cNvSpPr>
              <a:spLocks noChangeArrowheads="1"/>
            </p:cNvSpPr>
            <p:nvPr/>
          </p:nvSpPr>
          <p:spPr bwMode="auto">
            <a:xfrm>
              <a:off x="2910" y="1577"/>
              <a:ext cx="45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600">
                  <a:solidFill>
                    <a:schemeClr val="tx1"/>
                  </a:solidFill>
                </a:rPr>
                <a:t>5 </a:t>
              </a:r>
              <a:r>
                <a:rPr lang="en-US" altLang="zh-CN" sz="1600">
                  <a:solidFill>
                    <a:schemeClr val="tx1"/>
                  </a:solidFill>
                </a:rPr>
                <a:t>bits</a:t>
              </a:r>
            </a:p>
          </p:txBody>
        </p:sp>
        <p:sp>
          <p:nvSpPr>
            <p:cNvPr id="50191" name="Rectangle 41"/>
            <p:cNvSpPr>
              <a:spLocks noChangeArrowheads="1"/>
            </p:cNvSpPr>
            <p:nvPr/>
          </p:nvSpPr>
          <p:spPr bwMode="auto">
            <a:xfrm>
              <a:off x="2322" y="1577"/>
              <a:ext cx="45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600" dirty="0">
                  <a:solidFill>
                    <a:schemeClr val="tx1"/>
                  </a:solidFill>
                </a:rPr>
                <a:t>5 </a:t>
              </a:r>
              <a:r>
                <a:rPr lang="en-US" altLang="zh-CN" sz="1600" dirty="0">
                  <a:solidFill>
                    <a:schemeClr val="tx1"/>
                  </a:solidFill>
                </a:rPr>
                <a:t>bits</a:t>
              </a:r>
            </a:p>
          </p:txBody>
        </p:sp>
        <p:sp>
          <p:nvSpPr>
            <p:cNvPr id="50192" name="Rectangle 42"/>
            <p:cNvSpPr>
              <a:spLocks noChangeArrowheads="1"/>
            </p:cNvSpPr>
            <p:nvPr/>
          </p:nvSpPr>
          <p:spPr bwMode="auto">
            <a:xfrm>
              <a:off x="1735" y="1577"/>
              <a:ext cx="45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600">
                  <a:solidFill>
                    <a:schemeClr val="tx1"/>
                  </a:solidFill>
                </a:rPr>
                <a:t>5 </a:t>
              </a:r>
              <a:r>
                <a:rPr lang="en-US" altLang="zh-CN" sz="1600">
                  <a:solidFill>
                    <a:schemeClr val="tx1"/>
                  </a:solidFill>
                </a:rPr>
                <a:t>bits</a:t>
              </a:r>
            </a:p>
          </p:txBody>
        </p:sp>
      </p:grpSp>
      <p:sp>
        <p:nvSpPr>
          <p:cNvPr id="273452" name="Text Box 44"/>
          <p:cNvSpPr txBox="1">
            <a:spLocks noChangeArrowheads="1"/>
          </p:cNvSpPr>
          <p:nvPr/>
        </p:nvSpPr>
        <p:spPr bwMode="auto">
          <a:xfrm>
            <a:off x="1674813" y="3005138"/>
            <a:ext cx="5761037"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1800" dirty="0"/>
              <a:t>000000      00101     01111   10000      00000    100000</a:t>
            </a:r>
          </a:p>
        </p:txBody>
      </p:sp>
      <p:sp>
        <p:nvSpPr>
          <p:cNvPr id="50182" name="Text Box 46"/>
          <p:cNvSpPr txBox="1">
            <a:spLocks noChangeArrowheads="1"/>
          </p:cNvSpPr>
          <p:nvPr/>
        </p:nvSpPr>
        <p:spPr bwMode="auto">
          <a:xfrm>
            <a:off x="5280025" y="5175250"/>
            <a:ext cx="127000"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273455" name="Text Box 47"/>
          <p:cNvSpPr txBox="1">
            <a:spLocks noChangeArrowheads="1"/>
          </p:cNvSpPr>
          <p:nvPr/>
        </p:nvSpPr>
        <p:spPr bwMode="auto">
          <a:xfrm>
            <a:off x="4652963" y="5629275"/>
            <a:ext cx="4314825"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a:solidFill>
                  <a:srgbClr val="EE3900"/>
                </a:solidFill>
                <a:ea typeface="黑体" panose="02010609060101010101" pitchFamily="49" charset="-122"/>
              </a:rPr>
              <a:t>这个过程称为“反汇编”，可用来破解他人的二进制代码（可执行程序）</a:t>
            </a:r>
            <a:r>
              <a:rPr lang="en-US" altLang="zh-CN" sz="2000">
                <a:solidFill>
                  <a:srgbClr val="EE3900"/>
                </a:solidFill>
                <a:ea typeface="黑体" panose="02010609060101010101" pitchFamily="49" charset="-122"/>
              </a:rPr>
              <a:t>.</a:t>
            </a:r>
          </a:p>
        </p:txBody>
      </p:sp>
      <p:sp>
        <p:nvSpPr>
          <p:cNvPr id="53256" name="Text Box 49"/>
          <p:cNvSpPr txBox="1">
            <a:spLocks noChangeArrowheads="1"/>
          </p:cNvSpPr>
          <p:nvPr/>
        </p:nvSpPr>
        <p:spPr bwMode="auto">
          <a:xfrm>
            <a:off x="990600" y="1106488"/>
            <a:ext cx="7466013"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000"/>
              <a:t>32</a:t>
            </a:r>
            <a:r>
              <a:rPr lang="zh-CN" altLang="en-US" sz="2000"/>
              <a:t>位指令代码：</a:t>
            </a:r>
            <a:r>
              <a:rPr lang="en-US" altLang="zh-CN" sz="2000"/>
              <a:t>0000  00</a:t>
            </a:r>
            <a:r>
              <a:rPr lang="en-US" altLang="zh-CN" sz="2000">
                <a:solidFill>
                  <a:srgbClr val="A50021"/>
                </a:solidFill>
              </a:rPr>
              <a:t>00 101</a:t>
            </a:r>
            <a:r>
              <a:rPr lang="en-US" altLang="zh-CN" sz="2000"/>
              <a:t>0 1111 </a:t>
            </a:r>
            <a:r>
              <a:rPr lang="en-US" altLang="zh-CN" sz="2000">
                <a:solidFill>
                  <a:srgbClr val="A50021"/>
                </a:solidFill>
              </a:rPr>
              <a:t>1000 0</a:t>
            </a:r>
            <a:r>
              <a:rPr lang="en-US" altLang="zh-CN" sz="2000"/>
              <a:t>000 00</a:t>
            </a:r>
            <a:r>
              <a:rPr lang="en-US" altLang="zh-CN" sz="2000">
                <a:solidFill>
                  <a:srgbClr val="A50021"/>
                </a:solidFill>
              </a:rPr>
              <a:t>10 0000</a:t>
            </a:r>
            <a:r>
              <a:rPr lang="en-US" altLang="zh-CN"/>
              <a:t> </a:t>
            </a:r>
          </a:p>
        </p:txBody>
      </p:sp>
      <p:sp>
        <p:nvSpPr>
          <p:cNvPr id="273458" name="Text Box 50"/>
          <p:cNvSpPr txBox="1">
            <a:spLocks noChangeArrowheads="1"/>
          </p:cNvSpPr>
          <p:nvPr/>
        </p:nvSpPr>
        <p:spPr bwMode="auto">
          <a:xfrm>
            <a:off x="944563" y="6070600"/>
            <a:ext cx="3081337"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200"/>
              <a:t>功能：</a:t>
            </a:r>
            <a:r>
              <a:rPr lang="en-US" altLang="zh-CN" sz="2200"/>
              <a:t>$a1 + $t7 → $s0</a:t>
            </a:r>
          </a:p>
        </p:txBody>
      </p:sp>
      <p:sp>
        <p:nvSpPr>
          <p:cNvPr id="3" name="灯片编号占位符 2"/>
          <p:cNvSpPr>
            <a:spLocks noGrp="1"/>
          </p:cNvSpPr>
          <p:nvPr>
            <p:ph type="sldNum" sz="quarter" idx="4"/>
          </p:nvPr>
        </p:nvSpPr>
        <p:spPr/>
        <p:txBody>
          <a:bodyPr/>
          <a:lstStyle/>
          <a:p>
            <a:fld id="{395DEAD1-49DF-46A7-BC72-EE85A9CC6BAA}" type="slidenum">
              <a:rPr lang="zh-CN" altLang="en-US" smtClean="0"/>
              <a:pPr/>
              <a:t>50</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73411">
                                            <p:txEl>
                                              <p:pRg st="0" end="0"/>
                                            </p:txEl>
                                          </p:spTgt>
                                        </p:tgtEl>
                                        <p:attrNameLst>
                                          <p:attrName>style.visibility</p:attrName>
                                        </p:attrNameLst>
                                      </p:cBhvr>
                                      <p:to>
                                        <p:strVal val="visible"/>
                                      </p:to>
                                    </p:set>
                                    <p:animEffect transition="in" filter="wipe(down)">
                                      <p:cBhvr>
                                        <p:cTn id="7" dur="500"/>
                                        <p:tgtEl>
                                          <p:spTgt spid="2734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3256"/>
                                        </p:tgtEl>
                                        <p:attrNameLst>
                                          <p:attrName>style.visibility</p:attrName>
                                        </p:attrNameLst>
                                      </p:cBhvr>
                                      <p:to>
                                        <p:strVal val="visible"/>
                                      </p:to>
                                    </p:set>
                                    <p:animEffect transition="in" filter="wipe(down)">
                                      <p:cBhvr>
                                        <p:cTn id="12" dur="500"/>
                                        <p:tgtEl>
                                          <p:spTgt spid="5325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73411">
                                            <p:txEl>
                                              <p:pRg st="2" end="2"/>
                                            </p:txEl>
                                          </p:spTgt>
                                        </p:tgtEl>
                                        <p:attrNameLst>
                                          <p:attrName>style.visibility</p:attrName>
                                        </p:attrNameLst>
                                      </p:cBhvr>
                                      <p:to>
                                        <p:strVal val="visible"/>
                                      </p:to>
                                    </p:set>
                                    <p:animEffect transition="in" filter="blinds(horizontal)">
                                      <p:cBhvr>
                                        <p:cTn id="17" dur="500"/>
                                        <p:tgtEl>
                                          <p:spTgt spid="27341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73452"/>
                                        </p:tgtEl>
                                        <p:attrNameLst>
                                          <p:attrName>style.visibility</p:attrName>
                                        </p:attrNameLst>
                                      </p:cBhvr>
                                      <p:to>
                                        <p:strVal val="visible"/>
                                      </p:to>
                                    </p:set>
                                    <p:animEffect transition="in" filter="blinds(horizontal)">
                                      <p:cBhvr>
                                        <p:cTn id="27" dur="500"/>
                                        <p:tgtEl>
                                          <p:spTgt spid="27345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73411">
                                            <p:txEl>
                                              <p:pRg st="6" end="6"/>
                                            </p:txEl>
                                          </p:spTgt>
                                        </p:tgtEl>
                                        <p:attrNameLst>
                                          <p:attrName>style.visibility</p:attrName>
                                        </p:attrNameLst>
                                      </p:cBhvr>
                                      <p:to>
                                        <p:strVal val="visible"/>
                                      </p:to>
                                    </p:set>
                                    <p:animEffect transition="in" filter="blinds(horizontal)">
                                      <p:cBhvr>
                                        <p:cTn id="32" dur="500"/>
                                        <p:tgtEl>
                                          <p:spTgt spid="273411">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273411">
                                            <p:txEl>
                                              <p:pRg st="7" end="7"/>
                                            </p:txEl>
                                          </p:spTgt>
                                        </p:tgtEl>
                                        <p:attrNameLst>
                                          <p:attrName>style.visibility</p:attrName>
                                        </p:attrNameLst>
                                      </p:cBhvr>
                                      <p:to>
                                        <p:strVal val="visible"/>
                                      </p:to>
                                    </p:set>
                                    <p:animEffect transition="in" filter="blinds(horizontal)">
                                      <p:cBhvr>
                                        <p:cTn id="37" dur="500"/>
                                        <p:tgtEl>
                                          <p:spTgt spid="273411">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273411">
                                            <p:txEl>
                                              <p:pRg st="8" end="8"/>
                                            </p:txEl>
                                          </p:spTgt>
                                        </p:tgtEl>
                                        <p:attrNameLst>
                                          <p:attrName>style.visibility</p:attrName>
                                        </p:attrNameLst>
                                      </p:cBhvr>
                                      <p:to>
                                        <p:strVal val="visible"/>
                                      </p:to>
                                    </p:set>
                                    <p:animEffect transition="in" filter="blinds(horizontal)">
                                      <p:cBhvr>
                                        <p:cTn id="42" dur="500"/>
                                        <p:tgtEl>
                                          <p:spTgt spid="273411">
                                            <p:txEl>
                                              <p:pRg st="8" end="8"/>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273411">
                                            <p:txEl>
                                              <p:pRg st="9" end="9"/>
                                            </p:txEl>
                                          </p:spTgt>
                                        </p:tgtEl>
                                        <p:attrNameLst>
                                          <p:attrName>style.visibility</p:attrName>
                                        </p:attrNameLst>
                                      </p:cBhvr>
                                      <p:to>
                                        <p:strVal val="visible"/>
                                      </p:to>
                                    </p:set>
                                    <p:animEffect transition="in" filter="blinds(horizontal)">
                                      <p:cBhvr>
                                        <p:cTn id="45" dur="500"/>
                                        <p:tgtEl>
                                          <p:spTgt spid="273411">
                                            <p:txEl>
                                              <p:pRg st="9" end="9"/>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nodeType="clickEffect">
                                  <p:stCondLst>
                                    <p:cond delay="0"/>
                                  </p:stCondLst>
                                  <p:childTnLst>
                                    <p:set>
                                      <p:cBhvr>
                                        <p:cTn id="49" dur="1" fill="hold">
                                          <p:stCondLst>
                                            <p:cond delay="0"/>
                                          </p:stCondLst>
                                        </p:cTn>
                                        <p:tgtEl>
                                          <p:spTgt spid="273411">
                                            <p:txEl>
                                              <p:pRg st="10" end="10"/>
                                            </p:txEl>
                                          </p:spTgt>
                                        </p:tgtEl>
                                        <p:attrNameLst>
                                          <p:attrName>style.visibility</p:attrName>
                                        </p:attrNameLst>
                                      </p:cBhvr>
                                      <p:to>
                                        <p:strVal val="visible"/>
                                      </p:to>
                                    </p:set>
                                    <p:animEffect transition="in" filter="blinds(horizontal)">
                                      <p:cBhvr>
                                        <p:cTn id="50" dur="500"/>
                                        <p:tgtEl>
                                          <p:spTgt spid="273411">
                                            <p:txEl>
                                              <p:pRg st="10" end="10"/>
                                            </p:txEl>
                                          </p:spTgt>
                                        </p:tgtEl>
                                      </p:cBhvr>
                                    </p:animEffect>
                                  </p:childTnLst>
                                </p:cTn>
                              </p:par>
                              <p:par>
                                <p:cTn id="51" presetID="3" presetClass="entr" presetSubtype="10" fill="hold" nodeType="withEffect">
                                  <p:stCondLst>
                                    <p:cond delay="0"/>
                                  </p:stCondLst>
                                  <p:childTnLst>
                                    <p:set>
                                      <p:cBhvr>
                                        <p:cTn id="52" dur="1" fill="hold">
                                          <p:stCondLst>
                                            <p:cond delay="0"/>
                                          </p:stCondLst>
                                        </p:cTn>
                                        <p:tgtEl>
                                          <p:spTgt spid="273411">
                                            <p:txEl>
                                              <p:pRg st="11" end="11"/>
                                            </p:txEl>
                                          </p:spTgt>
                                        </p:tgtEl>
                                        <p:attrNameLst>
                                          <p:attrName>style.visibility</p:attrName>
                                        </p:attrNameLst>
                                      </p:cBhvr>
                                      <p:to>
                                        <p:strVal val="visible"/>
                                      </p:to>
                                    </p:set>
                                    <p:animEffect transition="in" filter="blinds(horizontal)">
                                      <p:cBhvr>
                                        <p:cTn id="53" dur="500"/>
                                        <p:tgtEl>
                                          <p:spTgt spid="273411">
                                            <p:txEl>
                                              <p:pRg st="11" end="11"/>
                                            </p:txEl>
                                          </p:spTgt>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273458"/>
                                        </p:tgtEl>
                                        <p:attrNameLst>
                                          <p:attrName>style.visibility</p:attrName>
                                        </p:attrNameLst>
                                      </p:cBhvr>
                                      <p:to>
                                        <p:strVal val="visible"/>
                                      </p:to>
                                    </p:set>
                                    <p:animEffect transition="in" filter="blinds(horizontal)">
                                      <p:cBhvr>
                                        <p:cTn id="58" dur="500"/>
                                        <p:tgtEl>
                                          <p:spTgt spid="273458"/>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273455"/>
                                        </p:tgtEl>
                                        <p:attrNameLst>
                                          <p:attrName>style.visibility</p:attrName>
                                        </p:attrNameLst>
                                      </p:cBhvr>
                                      <p:to>
                                        <p:strVal val="visible"/>
                                      </p:to>
                                    </p:set>
                                    <p:animEffect transition="in" filter="blinds(horizontal)">
                                      <p:cBhvr>
                                        <p:cTn id="63" dur="500"/>
                                        <p:tgtEl>
                                          <p:spTgt spid="2734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52" grpId="0"/>
      <p:bldP spid="273455" grpId="0"/>
      <p:bldP spid="53256" grpId="0"/>
      <p:bldP spid="273458"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771525" y="100013"/>
            <a:ext cx="5197475" cy="368300"/>
          </a:xfrm>
        </p:spPr>
        <p:txBody>
          <a:bodyPr/>
          <a:lstStyle/>
          <a:p>
            <a:r>
              <a:rPr lang="en-US" altLang="zh-CN" smtClean="0">
                <a:ea typeface="宋体" panose="02010600030101010101" pitchFamily="2" charset="-122"/>
              </a:rPr>
              <a:t>Example</a:t>
            </a:r>
            <a:r>
              <a:rPr lang="zh-CN" altLang="en-US" smtClean="0">
                <a:ea typeface="宋体" panose="02010600030101010101" pitchFamily="2" charset="-122"/>
              </a:rPr>
              <a:t>：汇编形式与指令的对应</a:t>
            </a:r>
          </a:p>
        </p:txBody>
      </p:sp>
      <p:sp>
        <p:nvSpPr>
          <p:cNvPr id="51203" name="Rectangle 3"/>
          <p:cNvSpPr>
            <a:spLocks noGrp="1" noChangeArrowheads="1"/>
          </p:cNvSpPr>
          <p:nvPr>
            <p:ph type="body" idx="1"/>
          </p:nvPr>
        </p:nvSpPr>
        <p:spPr>
          <a:xfrm>
            <a:off x="436563" y="744538"/>
            <a:ext cx="8191500" cy="998537"/>
          </a:xfrm>
          <a:noFill/>
        </p:spPr>
        <p:txBody>
          <a:bodyPr/>
          <a:lstStyle/>
          <a:p>
            <a:pPr marL="203200" indent="-203200"/>
            <a:r>
              <a:rPr lang="zh-CN" altLang="en-US" dirty="0" smtClean="0">
                <a:latin typeface="Arial" panose="020B0604020202020204" pitchFamily="34" charset="0"/>
                <a:ea typeface="黑体" panose="02010609060101010101" pitchFamily="49" charset="-122"/>
              </a:rPr>
              <a:t>若</a:t>
            </a:r>
            <a:r>
              <a:rPr lang="en-US" altLang="zh-CN" dirty="0" smtClean="0">
                <a:latin typeface="Arial" panose="020B0604020202020204" pitchFamily="34" charset="0"/>
                <a:ea typeface="黑体" panose="02010609060101010101" pitchFamily="49" charset="-122"/>
              </a:rPr>
              <a:t>MIPS Assembly Instruction:      </a:t>
            </a:r>
            <a:r>
              <a:rPr lang="en-US" altLang="zh-CN" dirty="0" smtClean="0">
                <a:solidFill>
                  <a:schemeClr val="accent2"/>
                </a:solidFill>
                <a:latin typeface="Arial" panose="020B0604020202020204" pitchFamily="34" charset="0"/>
                <a:ea typeface="黑体" panose="02010609060101010101" pitchFamily="49" charset="-122"/>
              </a:rPr>
              <a:t>Add  $t0,$s1,$s2</a:t>
            </a:r>
          </a:p>
          <a:p>
            <a:pPr marL="203200" indent="-203200">
              <a:buFont typeface="Wingdings" panose="05000000000000000000" pitchFamily="2" charset="2"/>
              <a:buNone/>
            </a:pPr>
            <a:r>
              <a:rPr lang="zh-CN" altLang="en-US" dirty="0" smtClean="0">
                <a:latin typeface="Arial" panose="020B0604020202020204" pitchFamily="34" charset="0"/>
                <a:ea typeface="黑体" panose="02010609060101010101" pitchFamily="49" charset="-122"/>
              </a:rPr>
              <a:t>   则对应的指令机器代码是什么？</a:t>
            </a:r>
          </a:p>
          <a:p>
            <a:pPr lvl="1" indent="-190500"/>
            <a:endParaRPr lang="en-US" altLang="zh-CN" dirty="0" smtClean="0">
              <a:latin typeface="Arial" panose="020B0604020202020204" pitchFamily="34" charset="0"/>
              <a:ea typeface="黑体" panose="02010609060101010101" pitchFamily="49" charset="-122"/>
            </a:endParaRPr>
          </a:p>
          <a:p>
            <a:pPr marL="203200" indent="-203200"/>
            <a:endParaRPr lang="en-US" altLang="zh-CN" dirty="0" smtClean="0">
              <a:latin typeface="Arial" panose="020B0604020202020204" pitchFamily="34" charset="0"/>
            </a:endParaRPr>
          </a:p>
        </p:txBody>
      </p:sp>
      <p:grpSp>
        <p:nvGrpSpPr>
          <p:cNvPr id="2" name="Group 71"/>
          <p:cNvGrpSpPr>
            <a:grpSpLocks/>
          </p:cNvGrpSpPr>
          <p:nvPr/>
        </p:nvGrpSpPr>
        <p:grpSpPr bwMode="auto">
          <a:xfrm>
            <a:off x="596900" y="1658938"/>
            <a:ext cx="6623050" cy="1414462"/>
            <a:chOff x="658" y="1045"/>
            <a:chExt cx="3560" cy="891"/>
          </a:xfrm>
        </p:grpSpPr>
        <p:sp>
          <p:nvSpPr>
            <p:cNvPr id="51269" name="Rectangle 4"/>
            <p:cNvSpPr>
              <a:spLocks noChangeArrowheads="1"/>
            </p:cNvSpPr>
            <p:nvPr/>
          </p:nvSpPr>
          <p:spPr bwMode="auto">
            <a:xfrm>
              <a:off x="2099" y="1335"/>
              <a:ext cx="376"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1270" name="Rectangle 5"/>
            <p:cNvSpPr>
              <a:spLocks noChangeArrowheads="1"/>
            </p:cNvSpPr>
            <p:nvPr/>
          </p:nvSpPr>
          <p:spPr bwMode="auto">
            <a:xfrm>
              <a:off x="2094" y="1395"/>
              <a:ext cx="219"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op</a:t>
              </a:r>
            </a:p>
          </p:txBody>
        </p:sp>
        <p:sp>
          <p:nvSpPr>
            <p:cNvPr id="51271" name="Rectangle 6"/>
            <p:cNvSpPr>
              <a:spLocks noChangeArrowheads="1"/>
            </p:cNvSpPr>
            <p:nvPr/>
          </p:nvSpPr>
          <p:spPr bwMode="auto">
            <a:xfrm>
              <a:off x="2474" y="1335"/>
              <a:ext cx="328"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1272" name="Rectangle 7"/>
            <p:cNvSpPr>
              <a:spLocks noChangeArrowheads="1"/>
            </p:cNvSpPr>
            <p:nvPr/>
          </p:nvSpPr>
          <p:spPr bwMode="auto">
            <a:xfrm>
              <a:off x="2801" y="1335"/>
              <a:ext cx="328"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1273" name="Rectangle 8"/>
            <p:cNvSpPr>
              <a:spLocks noChangeArrowheads="1"/>
            </p:cNvSpPr>
            <p:nvPr/>
          </p:nvSpPr>
          <p:spPr bwMode="auto">
            <a:xfrm>
              <a:off x="3128" y="1335"/>
              <a:ext cx="328"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1274" name="Rectangle 9"/>
            <p:cNvSpPr>
              <a:spLocks noChangeArrowheads="1"/>
            </p:cNvSpPr>
            <p:nvPr/>
          </p:nvSpPr>
          <p:spPr bwMode="auto">
            <a:xfrm>
              <a:off x="3786" y="1335"/>
              <a:ext cx="432"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1275" name="Rectangle 10"/>
            <p:cNvSpPr>
              <a:spLocks noChangeArrowheads="1"/>
            </p:cNvSpPr>
            <p:nvPr/>
          </p:nvSpPr>
          <p:spPr bwMode="auto">
            <a:xfrm>
              <a:off x="2574" y="1395"/>
              <a:ext cx="184"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rs</a:t>
              </a:r>
            </a:p>
          </p:txBody>
        </p:sp>
        <p:sp>
          <p:nvSpPr>
            <p:cNvPr id="51276" name="Rectangle 11"/>
            <p:cNvSpPr>
              <a:spLocks noChangeArrowheads="1"/>
            </p:cNvSpPr>
            <p:nvPr/>
          </p:nvSpPr>
          <p:spPr bwMode="auto">
            <a:xfrm>
              <a:off x="2862" y="1395"/>
              <a:ext cx="157"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rt</a:t>
              </a:r>
            </a:p>
          </p:txBody>
        </p:sp>
        <p:sp>
          <p:nvSpPr>
            <p:cNvPr id="51277" name="Rectangle 12"/>
            <p:cNvSpPr>
              <a:spLocks noChangeArrowheads="1"/>
            </p:cNvSpPr>
            <p:nvPr/>
          </p:nvSpPr>
          <p:spPr bwMode="auto">
            <a:xfrm>
              <a:off x="3198" y="1395"/>
              <a:ext cx="191"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rd</a:t>
              </a:r>
            </a:p>
          </p:txBody>
        </p:sp>
        <p:sp>
          <p:nvSpPr>
            <p:cNvPr id="51278" name="Rectangle 13"/>
            <p:cNvSpPr>
              <a:spLocks noChangeArrowheads="1"/>
            </p:cNvSpPr>
            <p:nvPr/>
          </p:nvSpPr>
          <p:spPr bwMode="auto">
            <a:xfrm>
              <a:off x="2426" y="1767"/>
              <a:ext cx="1144" cy="136"/>
            </a:xfrm>
            <a:prstGeom prst="rect">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1279" name="Rectangle 14"/>
            <p:cNvSpPr>
              <a:spLocks noChangeArrowheads="1"/>
            </p:cNvSpPr>
            <p:nvPr/>
          </p:nvSpPr>
          <p:spPr bwMode="auto">
            <a:xfrm>
              <a:off x="2574" y="1757"/>
              <a:ext cx="68"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endParaRPr lang="en-US" altLang="zh-CN" sz="1800">
                <a:solidFill>
                  <a:schemeClr val="tx1"/>
                </a:solidFill>
              </a:endParaRPr>
            </a:p>
          </p:txBody>
        </p:sp>
        <p:sp>
          <p:nvSpPr>
            <p:cNvPr id="51280" name="Line 15"/>
            <p:cNvSpPr>
              <a:spLocks noChangeShapeType="1"/>
            </p:cNvSpPr>
            <p:nvPr/>
          </p:nvSpPr>
          <p:spPr bwMode="auto">
            <a:xfrm>
              <a:off x="2662" y="1575"/>
              <a:ext cx="0" cy="184"/>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81" name="Rectangle 16"/>
            <p:cNvSpPr>
              <a:spLocks noChangeArrowheads="1"/>
            </p:cNvSpPr>
            <p:nvPr/>
          </p:nvSpPr>
          <p:spPr bwMode="auto">
            <a:xfrm>
              <a:off x="750" y="1347"/>
              <a:ext cx="103"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 </a:t>
              </a:r>
            </a:p>
          </p:txBody>
        </p:sp>
        <p:sp>
          <p:nvSpPr>
            <p:cNvPr id="51282" name="Text Box 17"/>
            <p:cNvSpPr txBox="1">
              <a:spLocks noChangeArrowheads="1"/>
            </p:cNvSpPr>
            <p:nvPr/>
          </p:nvSpPr>
          <p:spPr bwMode="auto">
            <a:xfrm>
              <a:off x="3825" y="1335"/>
              <a:ext cx="3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rPr>
                <a:t>func</a:t>
              </a:r>
              <a:endParaRPr lang="en-US" altLang="zh-CN" sz="1800" b="0">
                <a:solidFill>
                  <a:schemeClr val="tx1"/>
                </a:solidFill>
              </a:endParaRPr>
            </a:p>
          </p:txBody>
        </p:sp>
        <p:sp>
          <p:nvSpPr>
            <p:cNvPr id="51283" name="Text Box 18"/>
            <p:cNvSpPr txBox="1">
              <a:spLocks noChangeArrowheads="1"/>
            </p:cNvSpPr>
            <p:nvPr/>
          </p:nvSpPr>
          <p:spPr bwMode="auto">
            <a:xfrm>
              <a:off x="658" y="1045"/>
              <a:ext cx="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en-US" altLang="zh-CN" sz="2000" b="0">
                <a:solidFill>
                  <a:schemeClr val="accent1"/>
                </a:solidFill>
              </a:endParaRPr>
            </a:p>
          </p:txBody>
        </p:sp>
        <p:sp>
          <p:nvSpPr>
            <p:cNvPr id="51284" name="Rectangle 19"/>
            <p:cNvSpPr>
              <a:spLocks noChangeArrowheads="1"/>
            </p:cNvSpPr>
            <p:nvPr/>
          </p:nvSpPr>
          <p:spPr bwMode="auto">
            <a:xfrm>
              <a:off x="3458" y="1335"/>
              <a:ext cx="328"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1285" name="Rectangle 20"/>
            <p:cNvSpPr>
              <a:spLocks noChangeArrowheads="1"/>
            </p:cNvSpPr>
            <p:nvPr/>
          </p:nvSpPr>
          <p:spPr bwMode="auto">
            <a:xfrm>
              <a:off x="3486" y="1383"/>
              <a:ext cx="287"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smt</a:t>
              </a:r>
            </a:p>
          </p:txBody>
        </p:sp>
        <p:sp>
          <p:nvSpPr>
            <p:cNvPr id="51286" name="Text Box 21"/>
            <p:cNvSpPr txBox="1">
              <a:spLocks noChangeArrowheads="1"/>
            </p:cNvSpPr>
            <p:nvPr/>
          </p:nvSpPr>
          <p:spPr bwMode="auto">
            <a:xfrm>
              <a:off x="2142" y="1143"/>
              <a:ext cx="18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6</a:t>
              </a:r>
            </a:p>
          </p:txBody>
        </p:sp>
        <p:sp>
          <p:nvSpPr>
            <p:cNvPr id="51287" name="Text Box 22"/>
            <p:cNvSpPr txBox="1">
              <a:spLocks noChangeArrowheads="1"/>
            </p:cNvSpPr>
            <p:nvPr/>
          </p:nvSpPr>
          <p:spPr bwMode="auto">
            <a:xfrm>
              <a:off x="2862" y="1143"/>
              <a:ext cx="18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5</a:t>
              </a:r>
            </a:p>
          </p:txBody>
        </p:sp>
        <p:sp>
          <p:nvSpPr>
            <p:cNvPr id="51288" name="Text Box 23"/>
            <p:cNvSpPr txBox="1">
              <a:spLocks noChangeArrowheads="1"/>
            </p:cNvSpPr>
            <p:nvPr/>
          </p:nvSpPr>
          <p:spPr bwMode="auto">
            <a:xfrm>
              <a:off x="3198" y="1143"/>
              <a:ext cx="18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5</a:t>
              </a:r>
            </a:p>
          </p:txBody>
        </p:sp>
        <p:sp>
          <p:nvSpPr>
            <p:cNvPr id="51289" name="Text Box 24"/>
            <p:cNvSpPr txBox="1">
              <a:spLocks noChangeArrowheads="1"/>
            </p:cNvSpPr>
            <p:nvPr/>
          </p:nvSpPr>
          <p:spPr bwMode="auto">
            <a:xfrm>
              <a:off x="3534" y="1143"/>
              <a:ext cx="18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5</a:t>
              </a:r>
            </a:p>
          </p:txBody>
        </p:sp>
        <p:sp>
          <p:nvSpPr>
            <p:cNvPr id="51290" name="Text Box 25"/>
            <p:cNvSpPr txBox="1">
              <a:spLocks noChangeArrowheads="1"/>
            </p:cNvSpPr>
            <p:nvPr/>
          </p:nvSpPr>
          <p:spPr bwMode="auto">
            <a:xfrm>
              <a:off x="3918" y="1143"/>
              <a:ext cx="18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6</a:t>
              </a:r>
            </a:p>
          </p:txBody>
        </p:sp>
        <p:sp>
          <p:nvSpPr>
            <p:cNvPr id="51291" name="Text Box 26"/>
            <p:cNvSpPr txBox="1">
              <a:spLocks noChangeArrowheads="1"/>
            </p:cNvSpPr>
            <p:nvPr/>
          </p:nvSpPr>
          <p:spPr bwMode="auto">
            <a:xfrm>
              <a:off x="2526" y="1143"/>
              <a:ext cx="18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5</a:t>
              </a:r>
            </a:p>
          </p:txBody>
        </p:sp>
      </p:grpSp>
      <p:grpSp>
        <p:nvGrpSpPr>
          <p:cNvPr id="3" name="Group 72"/>
          <p:cNvGrpSpPr>
            <a:grpSpLocks/>
          </p:cNvGrpSpPr>
          <p:nvPr/>
        </p:nvGrpSpPr>
        <p:grpSpPr bwMode="auto">
          <a:xfrm>
            <a:off x="292100" y="3019425"/>
            <a:ext cx="6523038" cy="1436688"/>
            <a:chOff x="466" y="1902"/>
            <a:chExt cx="4109" cy="905"/>
          </a:xfrm>
        </p:grpSpPr>
        <p:sp>
          <p:nvSpPr>
            <p:cNvPr id="51244" name="Rectangle 27"/>
            <p:cNvSpPr>
              <a:spLocks noChangeArrowheads="1"/>
            </p:cNvSpPr>
            <p:nvPr/>
          </p:nvSpPr>
          <p:spPr bwMode="auto">
            <a:xfrm>
              <a:off x="1520" y="2306"/>
              <a:ext cx="531"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1245" name="Rectangle 28"/>
            <p:cNvSpPr>
              <a:spLocks noChangeArrowheads="1"/>
            </p:cNvSpPr>
            <p:nvPr/>
          </p:nvSpPr>
          <p:spPr bwMode="auto">
            <a:xfrm>
              <a:off x="1724" y="2366"/>
              <a:ext cx="159"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0</a:t>
              </a:r>
            </a:p>
          </p:txBody>
        </p:sp>
        <p:sp>
          <p:nvSpPr>
            <p:cNvPr id="51246" name="Rectangle 29"/>
            <p:cNvSpPr>
              <a:spLocks noChangeArrowheads="1"/>
            </p:cNvSpPr>
            <p:nvPr/>
          </p:nvSpPr>
          <p:spPr bwMode="auto">
            <a:xfrm>
              <a:off x="2054" y="2306"/>
              <a:ext cx="463"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1247" name="Rectangle 30"/>
            <p:cNvSpPr>
              <a:spLocks noChangeArrowheads="1"/>
            </p:cNvSpPr>
            <p:nvPr/>
          </p:nvSpPr>
          <p:spPr bwMode="auto">
            <a:xfrm>
              <a:off x="2520" y="2306"/>
              <a:ext cx="463"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1248" name="Rectangle 31"/>
            <p:cNvSpPr>
              <a:spLocks noChangeArrowheads="1"/>
            </p:cNvSpPr>
            <p:nvPr/>
          </p:nvSpPr>
          <p:spPr bwMode="auto">
            <a:xfrm>
              <a:off x="2985" y="2306"/>
              <a:ext cx="464"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1249" name="Rectangle 32"/>
            <p:cNvSpPr>
              <a:spLocks noChangeArrowheads="1"/>
            </p:cNvSpPr>
            <p:nvPr/>
          </p:nvSpPr>
          <p:spPr bwMode="auto">
            <a:xfrm>
              <a:off x="3905" y="2306"/>
              <a:ext cx="610"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1250" name="Rectangle 33"/>
            <p:cNvSpPr>
              <a:spLocks noChangeArrowheads="1"/>
            </p:cNvSpPr>
            <p:nvPr/>
          </p:nvSpPr>
          <p:spPr bwMode="auto">
            <a:xfrm>
              <a:off x="2195" y="2366"/>
              <a:ext cx="240"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17</a:t>
              </a:r>
            </a:p>
          </p:txBody>
        </p:sp>
        <p:sp>
          <p:nvSpPr>
            <p:cNvPr id="51251" name="Rectangle 34"/>
            <p:cNvSpPr>
              <a:spLocks noChangeArrowheads="1"/>
            </p:cNvSpPr>
            <p:nvPr/>
          </p:nvSpPr>
          <p:spPr bwMode="auto">
            <a:xfrm>
              <a:off x="2602" y="2366"/>
              <a:ext cx="240"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18</a:t>
              </a:r>
            </a:p>
          </p:txBody>
        </p:sp>
        <p:sp>
          <p:nvSpPr>
            <p:cNvPr id="51252" name="Rectangle 35"/>
            <p:cNvSpPr>
              <a:spLocks noChangeArrowheads="1"/>
            </p:cNvSpPr>
            <p:nvPr/>
          </p:nvSpPr>
          <p:spPr bwMode="auto">
            <a:xfrm>
              <a:off x="3077" y="2366"/>
              <a:ext cx="160"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8</a:t>
              </a:r>
            </a:p>
          </p:txBody>
        </p:sp>
        <p:sp>
          <p:nvSpPr>
            <p:cNvPr id="51253" name="Text Box 36"/>
            <p:cNvSpPr txBox="1">
              <a:spLocks noChangeArrowheads="1"/>
            </p:cNvSpPr>
            <p:nvPr/>
          </p:nvSpPr>
          <p:spPr bwMode="auto">
            <a:xfrm>
              <a:off x="4027" y="2333"/>
              <a:ext cx="5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32</a:t>
              </a:r>
              <a:endParaRPr lang="en-US" altLang="zh-CN" sz="1400" b="0">
                <a:solidFill>
                  <a:schemeClr val="tx1"/>
                </a:solidFill>
                <a:latin typeface="Times New Roman" panose="02020603050405020304" pitchFamily="18" charset="0"/>
              </a:endParaRPr>
            </a:p>
          </p:txBody>
        </p:sp>
        <p:sp>
          <p:nvSpPr>
            <p:cNvPr id="51254" name="Rectangle 37"/>
            <p:cNvSpPr>
              <a:spLocks noChangeArrowheads="1"/>
            </p:cNvSpPr>
            <p:nvPr/>
          </p:nvSpPr>
          <p:spPr bwMode="auto">
            <a:xfrm>
              <a:off x="3447" y="2306"/>
              <a:ext cx="463"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1255" name="Rectangle 38"/>
            <p:cNvSpPr>
              <a:spLocks noChangeArrowheads="1"/>
            </p:cNvSpPr>
            <p:nvPr/>
          </p:nvSpPr>
          <p:spPr bwMode="auto">
            <a:xfrm>
              <a:off x="3619" y="2381"/>
              <a:ext cx="151"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600">
                  <a:solidFill>
                    <a:schemeClr val="tx1"/>
                  </a:solidFill>
                </a:rPr>
                <a:t>0</a:t>
              </a:r>
            </a:p>
          </p:txBody>
        </p:sp>
        <p:sp>
          <p:nvSpPr>
            <p:cNvPr id="51256" name="Text Box 39"/>
            <p:cNvSpPr txBox="1">
              <a:spLocks noChangeArrowheads="1"/>
            </p:cNvSpPr>
            <p:nvPr/>
          </p:nvSpPr>
          <p:spPr bwMode="auto">
            <a:xfrm>
              <a:off x="1584" y="2114"/>
              <a:ext cx="26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6</a:t>
              </a:r>
            </a:p>
          </p:txBody>
        </p:sp>
        <p:sp>
          <p:nvSpPr>
            <p:cNvPr id="51257" name="Text Box 40"/>
            <p:cNvSpPr txBox="1">
              <a:spLocks noChangeArrowheads="1"/>
            </p:cNvSpPr>
            <p:nvPr/>
          </p:nvSpPr>
          <p:spPr bwMode="auto">
            <a:xfrm>
              <a:off x="2602" y="2114"/>
              <a:ext cx="26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5</a:t>
              </a:r>
            </a:p>
          </p:txBody>
        </p:sp>
        <p:sp>
          <p:nvSpPr>
            <p:cNvPr id="51258" name="Text Box 41"/>
            <p:cNvSpPr txBox="1">
              <a:spLocks noChangeArrowheads="1"/>
            </p:cNvSpPr>
            <p:nvPr/>
          </p:nvSpPr>
          <p:spPr bwMode="auto">
            <a:xfrm>
              <a:off x="3077" y="2114"/>
              <a:ext cx="26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5</a:t>
              </a:r>
            </a:p>
          </p:txBody>
        </p:sp>
        <p:sp>
          <p:nvSpPr>
            <p:cNvPr id="51259" name="Text Box 42"/>
            <p:cNvSpPr txBox="1">
              <a:spLocks noChangeArrowheads="1"/>
            </p:cNvSpPr>
            <p:nvPr/>
          </p:nvSpPr>
          <p:spPr bwMode="auto">
            <a:xfrm>
              <a:off x="3552" y="2114"/>
              <a:ext cx="26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5</a:t>
              </a:r>
            </a:p>
          </p:txBody>
        </p:sp>
        <p:sp>
          <p:nvSpPr>
            <p:cNvPr id="51260" name="Text Box 43"/>
            <p:cNvSpPr txBox="1">
              <a:spLocks noChangeArrowheads="1"/>
            </p:cNvSpPr>
            <p:nvPr/>
          </p:nvSpPr>
          <p:spPr bwMode="auto">
            <a:xfrm>
              <a:off x="4094" y="2114"/>
              <a:ext cx="26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6</a:t>
              </a:r>
            </a:p>
          </p:txBody>
        </p:sp>
        <p:sp>
          <p:nvSpPr>
            <p:cNvPr id="51261" name="Text Box 44"/>
            <p:cNvSpPr txBox="1">
              <a:spLocks noChangeArrowheads="1"/>
            </p:cNvSpPr>
            <p:nvPr/>
          </p:nvSpPr>
          <p:spPr bwMode="auto">
            <a:xfrm>
              <a:off x="2127" y="2114"/>
              <a:ext cx="26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5</a:t>
              </a:r>
            </a:p>
          </p:txBody>
        </p:sp>
        <p:sp>
          <p:nvSpPr>
            <p:cNvPr id="51262" name="Text Box 45"/>
            <p:cNvSpPr txBox="1">
              <a:spLocks noChangeArrowheads="1"/>
            </p:cNvSpPr>
            <p:nvPr/>
          </p:nvSpPr>
          <p:spPr bwMode="auto">
            <a:xfrm>
              <a:off x="466" y="1902"/>
              <a:ext cx="1994"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dirty="0" smtClean="0">
                  <a:solidFill>
                    <a:schemeClr val="tx1"/>
                  </a:solidFill>
                  <a:ea typeface="黑体" panose="02010609060101010101" pitchFamily="49" charset="-122"/>
                </a:rPr>
                <a:t>十进制表示</a:t>
              </a:r>
              <a:r>
                <a:rPr lang="en-US" altLang="zh-CN" sz="2000" dirty="0" smtClean="0">
                  <a:solidFill>
                    <a:schemeClr val="tx1"/>
                  </a:solidFill>
                  <a:ea typeface="黑体" panose="02010609060101010101" pitchFamily="49" charset="-122"/>
                </a:rPr>
                <a:t>:</a:t>
              </a:r>
              <a:endParaRPr lang="en-US" altLang="zh-CN" sz="2000" dirty="0">
                <a:solidFill>
                  <a:schemeClr val="tx1"/>
                </a:solidFill>
                <a:ea typeface="黑体" panose="02010609060101010101" pitchFamily="49" charset="-122"/>
              </a:endParaRPr>
            </a:p>
            <a:p>
              <a:pPr>
                <a:spcBef>
                  <a:spcPct val="50000"/>
                </a:spcBef>
              </a:pPr>
              <a:endParaRPr lang="en-US" altLang="zh-CN" sz="2000" dirty="0">
                <a:solidFill>
                  <a:schemeClr val="tx1"/>
                </a:solidFill>
                <a:latin typeface="Times New Roman" panose="02020603050405020304" pitchFamily="18" charset="0"/>
              </a:endParaRPr>
            </a:p>
          </p:txBody>
        </p:sp>
        <p:sp>
          <p:nvSpPr>
            <p:cNvPr id="51263" name="Rectangle 46"/>
            <p:cNvSpPr>
              <a:spLocks noChangeArrowheads="1"/>
            </p:cNvSpPr>
            <p:nvPr/>
          </p:nvSpPr>
          <p:spPr bwMode="auto">
            <a:xfrm>
              <a:off x="2143" y="2547"/>
              <a:ext cx="339"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2000">
                  <a:solidFill>
                    <a:schemeClr val="accent1"/>
                  </a:solidFill>
                  <a:latin typeface="Times New Roman" panose="02020603050405020304" pitchFamily="18" charset="0"/>
                </a:rPr>
                <a:t>$</a:t>
              </a:r>
              <a:r>
                <a:rPr lang="en-US" altLang="zh-CN" sz="1600">
                  <a:solidFill>
                    <a:schemeClr val="accent1"/>
                  </a:solidFill>
                </a:rPr>
                <a:t>s1</a:t>
              </a:r>
              <a:endParaRPr lang="zh-CN" altLang="en-US" sz="1600">
                <a:solidFill>
                  <a:schemeClr val="accent1"/>
                </a:solidFill>
              </a:endParaRPr>
            </a:p>
          </p:txBody>
        </p:sp>
        <p:sp>
          <p:nvSpPr>
            <p:cNvPr id="51264" name="Rectangle 47"/>
            <p:cNvSpPr>
              <a:spLocks noChangeArrowheads="1"/>
            </p:cNvSpPr>
            <p:nvPr/>
          </p:nvSpPr>
          <p:spPr bwMode="auto">
            <a:xfrm>
              <a:off x="2546" y="2548"/>
              <a:ext cx="339"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2000">
                  <a:solidFill>
                    <a:schemeClr val="accent1"/>
                  </a:solidFill>
                  <a:latin typeface="Times New Roman" panose="02020603050405020304" pitchFamily="18" charset="0"/>
                </a:rPr>
                <a:t>$s2</a:t>
              </a:r>
              <a:endParaRPr lang="zh-CN" altLang="en-US" sz="2000">
                <a:solidFill>
                  <a:schemeClr val="accent1"/>
                </a:solidFill>
                <a:latin typeface="Times New Roman" panose="02020603050405020304" pitchFamily="18" charset="0"/>
              </a:endParaRPr>
            </a:p>
          </p:txBody>
        </p:sp>
        <p:sp>
          <p:nvSpPr>
            <p:cNvPr id="51265" name="Rectangle 48"/>
            <p:cNvSpPr>
              <a:spLocks noChangeArrowheads="1"/>
            </p:cNvSpPr>
            <p:nvPr/>
          </p:nvSpPr>
          <p:spPr bwMode="auto">
            <a:xfrm>
              <a:off x="2974" y="2557"/>
              <a:ext cx="32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2000">
                  <a:solidFill>
                    <a:schemeClr val="accent1"/>
                  </a:solidFill>
                  <a:latin typeface="Times New Roman" panose="02020603050405020304" pitchFamily="18" charset="0"/>
                </a:rPr>
                <a:t>$t0</a:t>
              </a:r>
              <a:endParaRPr lang="zh-CN" altLang="en-US" sz="2000">
                <a:solidFill>
                  <a:schemeClr val="accent1"/>
                </a:solidFill>
                <a:latin typeface="Times New Roman" panose="02020603050405020304" pitchFamily="18" charset="0"/>
              </a:endParaRPr>
            </a:p>
          </p:txBody>
        </p:sp>
        <p:sp>
          <p:nvSpPr>
            <p:cNvPr id="51266" name="Rectangle 49"/>
            <p:cNvSpPr>
              <a:spLocks noChangeArrowheads="1"/>
            </p:cNvSpPr>
            <p:nvPr/>
          </p:nvSpPr>
          <p:spPr bwMode="auto">
            <a:xfrm>
              <a:off x="1472" y="2568"/>
              <a:ext cx="598"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600" dirty="0" smtClean="0">
                  <a:solidFill>
                    <a:schemeClr val="accent1"/>
                  </a:solidFill>
                </a:rPr>
                <a:t>R</a:t>
              </a:r>
              <a:r>
                <a:rPr lang="zh-CN" altLang="en-US" sz="1600" dirty="0" smtClean="0">
                  <a:solidFill>
                    <a:schemeClr val="accent1"/>
                  </a:solidFill>
                </a:rPr>
                <a:t>型指令</a:t>
              </a:r>
              <a:endParaRPr lang="zh-CN" altLang="en-US" sz="1600" dirty="0">
                <a:solidFill>
                  <a:schemeClr val="accent1"/>
                </a:solidFill>
              </a:endParaRPr>
            </a:p>
          </p:txBody>
        </p:sp>
        <p:sp>
          <p:nvSpPr>
            <p:cNvPr id="51267" name="Rectangle 50"/>
            <p:cNvSpPr>
              <a:spLocks noChangeArrowheads="1"/>
            </p:cNvSpPr>
            <p:nvPr/>
          </p:nvSpPr>
          <p:spPr bwMode="auto">
            <a:xfrm>
              <a:off x="4029" y="2585"/>
              <a:ext cx="36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600">
                  <a:solidFill>
                    <a:schemeClr val="accent1"/>
                  </a:solidFill>
                </a:rPr>
                <a:t>Add</a:t>
              </a:r>
              <a:endParaRPr lang="zh-CN" altLang="en-US" sz="1600">
                <a:solidFill>
                  <a:schemeClr val="accent1"/>
                </a:solidFill>
              </a:endParaRPr>
            </a:p>
          </p:txBody>
        </p:sp>
        <p:sp>
          <p:nvSpPr>
            <p:cNvPr id="51268" name="Rectangle 51"/>
            <p:cNvSpPr>
              <a:spLocks noChangeArrowheads="1"/>
            </p:cNvSpPr>
            <p:nvPr/>
          </p:nvSpPr>
          <p:spPr bwMode="auto">
            <a:xfrm>
              <a:off x="3364" y="2617"/>
              <a:ext cx="557"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600">
                  <a:solidFill>
                    <a:schemeClr val="accent1"/>
                  </a:solidFill>
                </a:rPr>
                <a:t>No shift</a:t>
              </a:r>
            </a:p>
          </p:txBody>
        </p:sp>
      </p:grpSp>
      <p:grpSp>
        <p:nvGrpSpPr>
          <p:cNvPr id="4" name="Group 73"/>
          <p:cNvGrpSpPr>
            <a:grpSpLocks/>
          </p:cNvGrpSpPr>
          <p:nvPr/>
        </p:nvGrpSpPr>
        <p:grpSpPr bwMode="auto">
          <a:xfrm>
            <a:off x="260350" y="4627563"/>
            <a:ext cx="6437313" cy="1096962"/>
            <a:chOff x="465" y="2915"/>
            <a:chExt cx="4055" cy="691"/>
          </a:xfrm>
        </p:grpSpPr>
        <p:sp>
          <p:nvSpPr>
            <p:cNvPr id="51225" name="Text Box 52"/>
            <p:cNvSpPr txBox="1">
              <a:spLocks noChangeArrowheads="1"/>
            </p:cNvSpPr>
            <p:nvPr/>
          </p:nvSpPr>
          <p:spPr bwMode="auto">
            <a:xfrm>
              <a:off x="465" y="2915"/>
              <a:ext cx="1994"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dirty="0" smtClean="0">
                  <a:solidFill>
                    <a:schemeClr val="tx1"/>
                  </a:solidFill>
                  <a:latin typeface="Times New Roman" panose="02020603050405020304" pitchFamily="18" charset="0"/>
                </a:rPr>
                <a:t>二进制表示</a:t>
              </a:r>
              <a:r>
                <a:rPr lang="en-US" altLang="zh-CN" sz="2000" dirty="0" smtClean="0">
                  <a:solidFill>
                    <a:schemeClr val="tx1"/>
                  </a:solidFill>
                  <a:latin typeface="Times New Roman" panose="02020603050405020304" pitchFamily="18" charset="0"/>
                </a:rPr>
                <a:t>:</a:t>
              </a:r>
              <a:endParaRPr lang="en-US" altLang="zh-CN" sz="2000" dirty="0">
                <a:solidFill>
                  <a:schemeClr val="tx1"/>
                </a:solidFill>
                <a:latin typeface="Times New Roman" panose="02020603050405020304" pitchFamily="18" charset="0"/>
              </a:endParaRPr>
            </a:p>
            <a:p>
              <a:pPr>
                <a:spcBef>
                  <a:spcPct val="50000"/>
                </a:spcBef>
              </a:pPr>
              <a:endParaRPr lang="en-US" altLang="zh-CN" sz="2000" dirty="0">
                <a:solidFill>
                  <a:schemeClr val="tx1"/>
                </a:solidFill>
                <a:latin typeface="Times New Roman" panose="02020603050405020304" pitchFamily="18" charset="0"/>
              </a:endParaRPr>
            </a:p>
          </p:txBody>
        </p:sp>
        <p:sp>
          <p:nvSpPr>
            <p:cNvPr id="51226" name="Rectangle 53"/>
            <p:cNvSpPr>
              <a:spLocks noChangeArrowheads="1"/>
            </p:cNvSpPr>
            <p:nvPr/>
          </p:nvSpPr>
          <p:spPr bwMode="auto">
            <a:xfrm>
              <a:off x="1437" y="3348"/>
              <a:ext cx="531"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1227" name="Rectangle 54"/>
            <p:cNvSpPr>
              <a:spLocks noChangeArrowheads="1"/>
            </p:cNvSpPr>
            <p:nvPr/>
          </p:nvSpPr>
          <p:spPr bwMode="auto">
            <a:xfrm>
              <a:off x="1434" y="3408"/>
              <a:ext cx="560"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000000</a:t>
              </a:r>
            </a:p>
          </p:txBody>
        </p:sp>
        <p:sp>
          <p:nvSpPr>
            <p:cNvPr id="51228" name="Rectangle 55"/>
            <p:cNvSpPr>
              <a:spLocks noChangeArrowheads="1"/>
            </p:cNvSpPr>
            <p:nvPr/>
          </p:nvSpPr>
          <p:spPr bwMode="auto">
            <a:xfrm>
              <a:off x="1971" y="3348"/>
              <a:ext cx="463"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1229" name="Rectangle 56"/>
            <p:cNvSpPr>
              <a:spLocks noChangeArrowheads="1"/>
            </p:cNvSpPr>
            <p:nvPr/>
          </p:nvSpPr>
          <p:spPr bwMode="auto">
            <a:xfrm>
              <a:off x="2437" y="3348"/>
              <a:ext cx="509"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1230" name="Rectangle 57"/>
            <p:cNvSpPr>
              <a:spLocks noChangeArrowheads="1"/>
            </p:cNvSpPr>
            <p:nvPr/>
          </p:nvSpPr>
          <p:spPr bwMode="auto">
            <a:xfrm>
              <a:off x="2947" y="3348"/>
              <a:ext cx="464"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1231" name="Rectangle 58"/>
            <p:cNvSpPr>
              <a:spLocks noChangeArrowheads="1"/>
            </p:cNvSpPr>
            <p:nvPr/>
          </p:nvSpPr>
          <p:spPr bwMode="auto">
            <a:xfrm>
              <a:off x="3885" y="3348"/>
              <a:ext cx="610"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1232" name="Rectangle 59"/>
            <p:cNvSpPr>
              <a:spLocks noChangeArrowheads="1"/>
            </p:cNvSpPr>
            <p:nvPr/>
          </p:nvSpPr>
          <p:spPr bwMode="auto">
            <a:xfrm>
              <a:off x="1959" y="3408"/>
              <a:ext cx="480"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10001</a:t>
              </a:r>
            </a:p>
          </p:txBody>
        </p:sp>
        <p:sp>
          <p:nvSpPr>
            <p:cNvPr id="51233" name="Rectangle 60"/>
            <p:cNvSpPr>
              <a:spLocks noChangeArrowheads="1"/>
            </p:cNvSpPr>
            <p:nvPr/>
          </p:nvSpPr>
          <p:spPr bwMode="auto">
            <a:xfrm>
              <a:off x="2402" y="3408"/>
              <a:ext cx="480"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10010</a:t>
              </a:r>
            </a:p>
          </p:txBody>
        </p:sp>
        <p:sp>
          <p:nvSpPr>
            <p:cNvPr id="51234" name="Rectangle 61"/>
            <p:cNvSpPr>
              <a:spLocks noChangeArrowheads="1"/>
            </p:cNvSpPr>
            <p:nvPr/>
          </p:nvSpPr>
          <p:spPr bwMode="auto">
            <a:xfrm>
              <a:off x="2940" y="3408"/>
              <a:ext cx="480"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01000</a:t>
              </a:r>
            </a:p>
          </p:txBody>
        </p:sp>
        <p:sp>
          <p:nvSpPr>
            <p:cNvPr id="51235" name="Text Box 62"/>
            <p:cNvSpPr txBox="1">
              <a:spLocks noChangeArrowheads="1"/>
            </p:cNvSpPr>
            <p:nvPr/>
          </p:nvSpPr>
          <p:spPr bwMode="auto">
            <a:xfrm>
              <a:off x="3881" y="3375"/>
              <a:ext cx="63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rPr>
                <a:t>100000</a:t>
              </a:r>
              <a:endParaRPr lang="en-US" altLang="zh-CN" sz="1800" b="0">
                <a:solidFill>
                  <a:schemeClr val="tx1"/>
                </a:solidFill>
              </a:endParaRPr>
            </a:p>
          </p:txBody>
        </p:sp>
        <p:sp>
          <p:nvSpPr>
            <p:cNvPr id="51236" name="Rectangle 63"/>
            <p:cNvSpPr>
              <a:spLocks noChangeArrowheads="1"/>
            </p:cNvSpPr>
            <p:nvPr/>
          </p:nvSpPr>
          <p:spPr bwMode="auto">
            <a:xfrm>
              <a:off x="3418" y="3348"/>
              <a:ext cx="463"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1237" name="Rectangle 64"/>
            <p:cNvSpPr>
              <a:spLocks noChangeArrowheads="1"/>
            </p:cNvSpPr>
            <p:nvPr/>
          </p:nvSpPr>
          <p:spPr bwMode="auto">
            <a:xfrm>
              <a:off x="3419" y="3414"/>
              <a:ext cx="480"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00000</a:t>
              </a:r>
            </a:p>
          </p:txBody>
        </p:sp>
        <p:sp>
          <p:nvSpPr>
            <p:cNvPr id="51238" name="Text Box 65"/>
            <p:cNvSpPr txBox="1">
              <a:spLocks noChangeArrowheads="1"/>
            </p:cNvSpPr>
            <p:nvPr/>
          </p:nvSpPr>
          <p:spPr bwMode="auto">
            <a:xfrm>
              <a:off x="1501" y="3156"/>
              <a:ext cx="26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6</a:t>
              </a:r>
            </a:p>
          </p:txBody>
        </p:sp>
        <p:sp>
          <p:nvSpPr>
            <p:cNvPr id="51239" name="Text Box 66"/>
            <p:cNvSpPr txBox="1">
              <a:spLocks noChangeArrowheads="1"/>
            </p:cNvSpPr>
            <p:nvPr/>
          </p:nvSpPr>
          <p:spPr bwMode="auto">
            <a:xfrm>
              <a:off x="2519" y="3156"/>
              <a:ext cx="26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5</a:t>
              </a:r>
            </a:p>
          </p:txBody>
        </p:sp>
        <p:sp>
          <p:nvSpPr>
            <p:cNvPr id="51240" name="Text Box 67"/>
            <p:cNvSpPr txBox="1">
              <a:spLocks noChangeArrowheads="1"/>
            </p:cNvSpPr>
            <p:nvPr/>
          </p:nvSpPr>
          <p:spPr bwMode="auto">
            <a:xfrm>
              <a:off x="3039" y="3156"/>
              <a:ext cx="26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5</a:t>
              </a:r>
            </a:p>
          </p:txBody>
        </p:sp>
        <p:sp>
          <p:nvSpPr>
            <p:cNvPr id="51241" name="Text Box 68"/>
            <p:cNvSpPr txBox="1">
              <a:spLocks noChangeArrowheads="1"/>
            </p:cNvSpPr>
            <p:nvPr/>
          </p:nvSpPr>
          <p:spPr bwMode="auto">
            <a:xfrm>
              <a:off x="3514" y="3156"/>
              <a:ext cx="26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5</a:t>
              </a:r>
            </a:p>
          </p:txBody>
        </p:sp>
        <p:sp>
          <p:nvSpPr>
            <p:cNvPr id="51242" name="Text Box 69"/>
            <p:cNvSpPr txBox="1">
              <a:spLocks noChangeArrowheads="1"/>
            </p:cNvSpPr>
            <p:nvPr/>
          </p:nvSpPr>
          <p:spPr bwMode="auto">
            <a:xfrm>
              <a:off x="4056" y="3156"/>
              <a:ext cx="26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6</a:t>
              </a:r>
            </a:p>
          </p:txBody>
        </p:sp>
        <p:sp>
          <p:nvSpPr>
            <p:cNvPr id="51243" name="Text Box 70"/>
            <p:cNvSpPr txBox="1">
              <a:spLocks noChangeArrowheads="1"/>
            </p:cNvSpPr>
            <p:nvPr/>
          </p:nvSpPr>
          <p:spPr bwMode="auto">
            <a:xfrm>
              <a:off x="2044" y="3156"/>
              <a:ext cx="26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5</a:t>
              </a:r>
            </a:p>
          </p:txBody>
        </p:sp>
      </p:grpSp>
      <p:sp>
        <p:nvSpPr>
          <p:cNvPr id="236618" name="Text Box 74"/>
          <p:cNvSpPr txBox="1">
            <a:spLocks noChangeArrowheads="1"/>
          </p:cNvSpPr>
          <p:nvPr/>
        </p:nvSpPr>
        <p:spPr bwMode="auto">
          <a:xfrm>
            <a:off x="1179513" y="5989638"/>
            <a:ext cx="6367462"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20000"/>
              </a:spcBef>
            </a:pPr>
            <a:r>
              <a:rPr lang="zh-CN" altLang="en-US" sz="2000">
                <a:solidFill>
                  <a:srgbClr val="EE3900"/>
                </a:solidFill>
                <a:ea typeface="黑体" panose="02010609060101010101" pitchFamily="49" charset="-122"/>
              </a:rPr>
              <a:t>这个过程称为“汇编”，所有汇编源程序都必须汇编成二进制机器代码才能让机器直接执行！</a:t>
            </a:r>
          </a:p>
        </p:txBody>
      </p:sp>
      <p:sp>
        <p:nvSpPr>
          <p:cNvPr id="236619" name="Text Box 75"/>
          <p:cNvSpPr txBox="1">
            <a:spLocks noChangeArrowheads="1"/>
          </p:cNvSpPr>
          <p:nvPr/>
        </p:nvSpPr>
        <p:spPr bwMode="auto">
          <a:xfrm>
            <a:off x="7021513" y="2638425"/>
            <a:ext cx="1760537"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1800">
                <a:solidFill>
                  <a:srgbClr val="FF0000"/>
                </a:solidFill>
                <a:latin typeface="黑体" panose="02010609060101010101" pitchFamily="49" charset="-122"/>
                <a:ea typeface="黑体" panose="02010609060101010101" pitchFamily="49" charset="-122"/>
              </a:rPr>
              <a:t>问题：如何知道是</a:t>
            </a:r>
            <a:r>
              <a:rPr lang="en-US" altLang="zh-CN" sz="1800">
                <a:solidFill>
                  <a:srgbClr val="FF0000"/>
                </a:solidFill>
                <a:latin typeface="黑体" panose="02010609060101010101" pitchFamily="49" charset="-122"/>
                <a:ea typeface="黑体" panose="02010609060101010101" pitchFamily="49" charset="-122"/>
              </a:rPr>
              <a:t>R</a:t>
            </a:r>
            <a:r>
              <a:rPr lang="zh-CN" altLang="en-US" sz="1800">
                <a:solidFill>
                  <a:srgbClr val="FF0000"/>
                </a:solidFill>
                <a:latin typeface="黑体" panose="02010609060101010101" pitchFamily="49" charset="-122"/>
                <a:ea typeface="黑体" panose="02010609060101010101" pitchFamily="49" charset="-122"/>
              </a:rPr>
              <a:t>型指令？</a:t>
            </a:r>
          </a:p>
        </p:txBody>
      </p:sp>
      <p:grpSp>
        <p:nvGrpSpPr>
          <p:cNvPr id="5" name="Group 82"/>
          <p:cNvGrpSpPr>
            <a:grpSpLocks/>
          </p:cNvGrpSpPr>
          <p:nvPr/>
        </p:nvGrpSpPr>
        <p:grpSpPr bwMode="auto">
          <a:xfrm>
            <a:off x="6800850" y="714375"/>
            <a:ext cx="2343150" cy="514350"/>
            <a:chOff x="4284" y="450"/>
            <a:chExt cx="1366" cy="324"/>
          </a:xfrm>
        </p:grpSpPr>
        <p:sp>
          <p:nvSpPr>
            <p:cNvPr id="51220" name="Rectangle 77"/>
            <p:cNvSpPr>
              <a:spLocks noChangeArrowheads="1"/>
            </p:cNvSpPr>
            <p:nvPr/>
          </p:nvSpPr>
          <p:spPr bwMode="auto">
            <a:xfrm>
              <a:off x="4456" y="504"/>
              <a:ext cx="506"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rgbClr val="EE3900"/>
                  </a:solidFill>
                  <a:ea typeface="黑体" panose="02010609060101010101" pitchFamily="49" charset="-122"/>
                </a:rPr>
                <a:t>汇编器</a:t>
              </a:r>
            </a:p>
          </p:txBody>
        </p:sp>
        <p:sp>
          <p:nvSpPr>
            <p:cNvPr id="51221" name="Rectangle 78"/>
            <p:cNvSpPr>
              <a:spLocks noChangeArrowheads="1"/>
            </p:cNvSpPr>
            <p:nvPr/>
          </p:nvSpPr>
          <p:spPr bwMode="auto">
            <a:xfrm>
              <a:off x="4404" y="450"/>
              <a:ext cx="582" cy="324"/>
            </a:xfrm>
            <a:prstGeom prst="rect">
              <a:avLst/>
            </a:prstGeom>
            <a:noFill/>
            <a:ln w="127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63500" tIns="25400" rIns="63500" bIns="25400" anchor="ct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1222" name="Line 79"/>
            <p:cNvSpPr>
              <a:spLocks noChangeShapeType="1"/>
            </p:cNvSpPr>
            <p:nvPr/>
          </p:nvSpPr>
          <p:spPr bwMode="auto">
            <a:xfrm>
              <a:off x="4284" y="594"/>
              <a:ext cx="126" cy="0"/>
            </a:xfrm>
            <a:prstGeom prst="line">
              <a:avLst/>
            </a:prstGeom>
            <a:noFill/>
            <a:ln w="127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lIns="63500" tIns="25400" rIns="63500" bIns="25400">
              <a:spAutoFit/>
            </a:bodyPr>
            <a:lstStyle/>
            <a:p>
              <a:endParaRPr lang="zh-CN" altLang="en-US"/>
            </a:p>
          </p:txBody>
        </p:sp>
        <p:sp>
          <p:nvSpPr>
            <p:cNvPr id="51223" name="Line 80"/>
            <p:cNvSpPr>
              <a:spLocks noChangeShapeType="1"/>
            </p:cNvSpPr>
            <p:nvPr/>
          </p:nvSpPr>
          <p:spPr bwMode="auto">
            <a:xfrm>
              <a:off x="4992" y="600"/>
              <a:ext cx="156" cy="0"/>
            </a:xfrm>
            <a:prstGeom prst="line">
              <a:avLst/>
            </a:prstGeom>
            <a:noFill/>
            <a:ln w="1905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lIns="63500" tIns="25400" rIns="63500" bIns="25400">
              <a:spAutoFit/>
            </a:bodyPr>
            <a:lstStyle/>
            <a:p>
              <a:endParaRPr lang="zh-CN" altLang="en-US"/>
            </a:p>
          </p:txBody>
        </p:sp>
        <p:sp>
          <p:nvSpPr>
            <p:cNvPr id="51224" name="Rectangle 81"/>
            <p:cNvSpPr>
              <a:spLocks noChangeArrowheads="1"/>
            </p:cNvSpPr>
            <p:nvPr/>
          </p:nvSpPr>
          <p:spPr bwMode="auto">
            <a:xfrm>
              <a:off x="5144" y="490"/>
              <a:ext cx="506"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600">
                  <a:solidFill>
                    <a:srgbClr val="EE3900"/>
                  </a:solidFill>
                </a:rPr>
                <a:t>？</a:t>
              </a:r>
            </a:p>
          </p:txBody>
        </p:sp>
      </p:grpSp>
      <p:sp>
        <p:nvSpPr>
          <p:cNvPr id="236628" name="Text Box 84"/>
          <p:cNvSpPr txBox="1">
            <a:spLocks noChangeArrowheads="1"/>
          </p:cNvSpPr>
          <p:nvPr/>
        </p:nvSpPr>
        <p:spPr bwMode="auto">
          <a:xfrm>
            <a:off x="7035800" y="3322638"/>
            <a:ext cx="1828800"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1800">
                <a:solidFill>
                  <a:srgbClr val="2E5C35"/>
                </a:solidFill>
                <a:ea typeface="黑体" panose="02010609060101010101" pitchFamily="49" charset="-122"/>
              </a:rPr>
              <a:t>根据汇编指令中的操作码助记符查表能知道是什么格式！</a:t>
            </a:r>
          </a:p>
          <a:p>
            <a:pPr>
              <a:spcBef>
                <a:spcPct val="50000"/>
              </a:spcBef>
            </a:pPr>
            <a:endParaRPr lang="zh-CN" altLang="en-US" sz="1800">
              <a:ea typeface="黑体" panose="02010609060101010101" pitchFamily="49" charset="-122"/>
            </a:endParaRPr>
          </a:p>
        </p:txBody>
      </p:sp>
      <p:sp>
        <p:nvSpPr>
          <p:cNvPr id="236629" name="Text Box 85"/>
          <p:cNvSpPr txBox="1">
            <a:spLocks noChangeArrowheads="1"/>
          </p:cNvSpPr>
          <p:nvPr/>
        </p:nvSpPr>
        <p:spPr bwMode="auto">
          <a:xfrm>
            <a:off x="323850" y="1508125"/>
            <a:ext cx="4438650"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1800">
                <a:ea typeface="黑体" panose="02010609060101010101" pitchFamily="49" charset="-122"/>
              </a:rPr>
              <a:t>从助记符表中查到</a:t>
            </a:r>
            <a:r>
              <a:rPr lang="en-US" altLang="zh-CN" sz="1800">
                <a:ea typeface="黑体" panose="02010609060101010101" pitchFamily="49" charset="-122"/>
              </a:rPr>
              <a:t>Add</a:t>
            </a:r>
            <a:r>
              <a:rPr lang="zh-CN" altLang="en-US" sz="1800">
                <a:ea typeface="黑体" panose="02010609060101010101" pitchFamily="49" charset="-122"/>
              </a:rPr>
              <a:t>是</a:t>
            </a:r>
            <a:r>
              <a:rPr lang="en-US" altLang="zh-CN" sz="1800">
                <a:ea typeface="黑体" panose="02010609060101010101" pitchFamily="49" charset="-122"/>
              </a:rPr>
              <a:t>R</a:t>
            </a:r>
            <a:r>
              <a:rPr lang="zh-CN" altLang="en-US" sz="1800">
                <a:ea typeface="黑体" panose="02010609060101010101" pitchFamily="49" charset="-122"/>
              </a:rPr>
              <a:t>型指令，即：</a:t>
            </a:r>
          </a:p>
        </p:txBody>
      </p:sp>
      <p:sp>
        <p:nvSpPr>
          <p:cNvPr id="236630" name="Line 86"/>
          <p:cNvSpPr>
            <a:spLocks noChangeShapeType="1"/>
          </p:cNvSpPr>
          <p:nvPr/>
        </p:nvSpPr>
        <p:spPr bwMode="auto">
          <a:xfrm>
            <a:off x="5200650" y="1085850"/>
            <a:ext cx="1485900" cy="971550"/>
          </a:xfrm>
          <a:prstGeom prst="line">
            <a:avLst/>
          </a:prstGeom>
          <a:noFill/>
          <a:ln w="28575">
            <a:solidFill>
              <a:srgbClr val="0033CC"/>
            </a:solidFill>
            <a:round/>
            <a:headEnd/>
            <a:tailEnd type="triangle" w="med" len="med"/>
          </a:ln>
          <a:extLst>
            <a:ext uri="{909E8E84-426E-40DD-AFC4-6F175D3DCCD1}">
              <a14:hiddenFill xmlns:a14="http://schemas.microsoft.com/office/drawing/2010/main">
                <a:noFill/>
              </a14:hiddenFill>
            </a:ext>
          </a:extLst>
        </p:spPr>
        <p:txBody>
          <a:bodyPr lIns="63500" tIns="25400" rIns="63500" bIns="25400">
            <a:spAutoFit/>
          </a:bodyPr>
          <a:lstStyle/>
          <a:p>
            <a:endParaRPr lang="zh-CN" altLang="en-US"/>
          </a:p>
        </p:txBody>
      </p:sp>
      <p:sp>
        <p:nvSpPr>
          <p:cNvPr id="236632" name="Line 88"/>
          <p:cNvSpPr>
            <a:spLocks noChangeShapeType="1"/>
          </p:cNvSpPr>
          <p:nvPr/>
        </p:nvSpPr>
        <p:spPr bwMode="auto">
          <a:xfrm flipH="1">
            <a:off x="5559425" y="1073150"/>
            <a:ext cx="133350" cy="1009650"/>
          </a:xfrm>
          <a:prstGeom prst="line">
            <a:avLst/>
          </a:prstGeom>
          <a:noFill/>
          <a:ln w="28575">
            <a:solidFill>
              <a:srgbClr val="EE3900"/>
            </a:solidFill>
            <a:round/>
            <a:headEnd/>
            <a:tailEnd type="triangle" w="med" len="med"/>
          </a:ln>
          <a:extLst>
            <a:ext uri="{909E8E84-426E-40DD-AFC4-6F175D3DCCD1}">
              <a14:hiddenFill xmlns:a14="http://schemas.microsoft.com/office/drawing/2010/main">
                <a:noFill/>
              </a14:hiddenFill>
            </a:ext>
          </a:extLst>
        </p:spPr>
        <p:txBody>
          <a:bodyPr lIns="63500" tIns="25400" rIns="63500" bIns="25400">
            <a:spAutoFit/>
          </a:bodyPr>
          <a:lstStyle/>
          <a:p>
            <a:endParaRPr lang="zh-CN" altLang="en-US"/>
          </a:p>
        </p:txBody>
      </p:sp>
      <p:sp>
        <p:nvSpPr>
          <p:cNvPr id="236633" name="Line 89"/>
          <p:cNvSpPr>
            <a:spLocks noChangeShapeType="1"/>
          </p:cNvSpPr>
          <p:nvPr/>
        </p:nvSpPr>
        <p:spPr bwMode="auto">
          <a:xfrm flipH="1">
            <a:off x="4314825" y="1019175"/>
            <a:ext cx="1762125" cy="1047750"/>
          </a:xfrm>
          <a:prstGeom prst="line">
            <a:avLst/>
          </a:prstGeom>
          <a:noFill/>
          <a:ln w="28575">
            <a:solidFill>
              <a:srgbClr val="388A36"/>
            </a:solidFill>
            <a:round/>
            <a:headEnd/>
            <a:tailEnd type="triangle" w="med" len="med"/>
          </a:ln>
          <a:extLst>
            <a:ext uri="{909E8E84-426E-40DD-AFC4-6F175D3DCCD1}">
              <a14:hiddenFill xmlns:a14="http://schemas.microsoft.com/office/drawing/2010/main">
                <a:noFill/>
              </a14:hiddenFill>
            </a:ext>
          </a:extLst>
        </p:spPr>
        <p:txBody>
          <a:bodyPr wrap="none" lIns="63500" tIns="25400" rIns="63500" bIns="25400">
            <a:spAutoFit/>
          </a:bodyPr>
          <a:lstStyle/>
          <a:p>
            <a:endParaRPr lang="zh-CN" altLang="en-US"/>
          </a:p>
        </p:txBody>
      </p:sp>
      <p:sp>
        <p:nvSpPr>
          <p:cNvPr id="236634" name="Line 90"/>
          <p:cNvSpPr>
            <a:spLocks noChangeShapeType="1"/>
          </p:cNvSpPr>
          <p:nvPr/>
        </p:nvSpPr>
        <p:spPr bwMode="auto">
          <a:xfrm flipH="1">
            <a:off x="4962525" y="1057275"/>
            <a:ext cx="1619250" cy="1057275"/>
          </a:xfrm>
          <a:prstGeom prst="line">
            <a:avLst/>
          </a:prstGeom>
          <a:noFill/>
          <a:ln w="28575">
            <a:solidFill>
              <a:srgbClr val="D0D773"/>
            </a:solidFill>
            <a:round/>
            <a:headEnd/>
            <a:tailEnd type="triangle" w="med" len="med"/>
          </a:ln>
          <a:extLst>
            <a:ext uri="{909E8E84-426E-40DD-AFC4-6F175D3DCCD1}">
              <a14:hiddenFill xmlns:a14="http://schemas.microsoft.com/office/drawing/2010/main">
                <a:noFill/>
              </a14:hiddenFill>
            </a:ext>
          </a:extLst>
        </p:spPr>
        <p:txBody>
          <a:bodyPr wrap="none" lIns="63500" tIns="25400" rIns="63500" bIns="25400">
            <a:spAutoFit/>
          </a:bodyPr>
          <a:lstStyle/>
          <a:p>
            <a:endParaRPr lang="zh-CN" altLang="en-US"/>
          </a:p>
        </p:txBody>
      </p:sp>
      <p:sp>
        <p:nvSpPr>
          <p:cNvPr id="88" name="Text Box 74"/>
          <p:cNvSpPr txBox="1">
            <a:spLocks noChangeArrowheads="1"/>
          </p:cNvSpPr>
          <p:nvPr/>
        </p:nvSpPr>
        <p:spPr bwMode="auto">
          <a:xfrm>
            <a:off x="107950" y="1931988"/>
            <a:ext cx="21336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20000"/>
              </a:spcBef>
            </a:pPr>
            <a:r>
              <a:rPr lang="zh-CN" altLang="en-US" sz="2000">
                <a:solidFill>
                  <a:srgbClr val="EE3900"/>
                </a:solidFill>
                <a:ea typeface="黑体" panose="02010609060101010101" pitchFamily="49" charset="-122"/>
              </a:rPr>
              <a:t>何为助记符？</a:t>
            </a:r>
          </a:p>
        </p:txBody>
      </p:sp>
      <p:sp>
        <p:nvSpPr>
          <p:cNvPr id="89" name="Text Box 74"/>
          <p:cNvSpPr txBox="1">
            <a:spLocks noChangeArrowheads="1"/>
          </p:cNvSpPr>
          <p:nvPr/>
        </p:nvSpPr>
        <p:spPr bwMode="auto">
          <a:xfrm>
            <a:off x="201613" y="2290763"/>
            <a:ext cx="2511425"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20000"/>
              </a:spcBef>
            </a:pPr>
            <a:r>
              <a:rPr lang="zh-CN" altLang="en-US" sz="2000">
                <a:solidFill>
                  <a:srgbClr val="2E5C35"/>
                </a:solidFill>
                <a:ea typeface="黑体" panose="02010609060101010101" pitchFamily="49" charset="-122"/>
              </a:rPr>
              <a:t>汇编语言中的指令和寄存器等的名称。</a:t>
            </a:r>
          </a:p>
        </p:txBody>
      </p:sp>
      <p:sp>
        <p:nvSpPr>
          <p:cNvPr id="91" name="TextBox 90"/>
          <p:cNvSpPr txBox="1">
            <a:spLocks noChangeArrowheads="1"/>
          </p:cNvSpPr>
          <p:nvPr/>
        </p:nvSpPr>
        <p:spPr bwMode="auto">
          <a:xfrm>
            <a:off x="6872288" y="5205413"/>
            <a:ext cx="19177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2400"/>
              <a:t>0232 4020H</a:t>
            </a:r>
            <a:endParaRPr lang="zh-CN" altLang="en-US" sz="2400"/>
          </a:p>
        </p:txBody>
      </p:sp>
      <p:sp>
        <p:nvSpPr>
          <p:cNvPr id="92" name="TextBox 91"/>
          <p:cNvSpPr txBox="1">
            <a:spLocks noChangeArrowheads="1"/>
          </p:cNvSpPr>
          <p:nvPr/>
        </p:nvSpPr>
        <p:spPr bwMode="auto">
          <a:xfrm>
            <a:off x="7270750" y="1184275"/>
            <a:ext cx="16367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2000"/>
              <a:t>02 32 40 20</a:t>
            </a:r>
            <a:endParaRPr lang="zh-CN" altLang="en-US" sz="2000"/>
          </a:p>
        </p:txBody>
      </p:sp>
      <p:sp>
        <p:nvSpPr>
          <p:cNvPr id="6" name="灯片编号占位符 5"/>
          <p:cNvSpPr>
            <a:spLocks noGrp="1"/>
          </p:cNvSpPr>
          <p:nvPr>
            <p:ph type="sldNum" sz="quarter" idx="4"/>
          </p:nvPr>
        </p:nvSpPr>
        <p:spPr/>
        <p:txBody>
          <a:bodyPr/>
          <a:lstStyle/>
          <a:p>
            <a:fld id="{395DEAD1-49DF-46A7-BC72-EE85A9CC6BAA}" type="slidenum">
              <a:rPr lang="zh-CN" altLang="en-US" smtClean="0"/>
              <a:pPr/>
              <a:t>51</a:t>
            </a:fld>
            <a:endParaRPr lang="zh-CN" altLang="en-US"/>
          </a:p>
        </p:txBody>
      </p:sp>
      <p:sp>
        <p:nvSpPr>
          <p:cNvPr id="93" name="矩形 92"/>
          <p:cNvSpPr/>
          <p:nvPr/>
        </p:nvSpPr>
        <p:spPr>
          <a:xfrm>
            <a:off x="3776472" y="2838170"/>
            <a:ext cx="2475737" cy="338554"/>
          </a:xfrm>
          <a:prstGeom prst="rect">
            <a:avLst/>
          </a:prstGeom>
        </p:spPr>
        <p:txBody>
          <a:bodyPr wrap="square">
            <a:spAutoFit/>
          </a:bodyPr>
          <a:lstStyle/>
          <a:p>
            <a:r>
              <a:rPr lang="zh-CN" altLang="en-US" sz="1600" dirty="0" smtClean="0">
                <a:ln w="6600">
                  <a:solidFill>
                    <a:schemeClr val="accent2"/>
                  </a:solidFill>
                  <a:prstDash val="solid"/>
                </a:ln>
                <a:solidFill>
                  <a:srgbClr val="FFFFFF"/>
                </a:solidFill>
                <a:effectLst>
                  <a:outerShdw dist="38100" dir="2700000" algn="tl" rotWithShape="0">
                    <a:schemeClr val="accent2"/>
                  </a:outerShdw>
                </a:effectLst>
                <a:ea typeface="黑体" panose="02010609060101010101" pitchFamily="49" charset="-122"/>
                <a:hlinkClick r:id="rId2" action="ppaction://hlinksldjump"/>
              </a:rPr>
              <a:t>参考：</a:t>
            </a:r>
            <a:r>
              <a:rPr lang="en-US" altLang="zh-CN" sz="1600" dirty="0" smtClean="0">
                <a:ln w="6600">
                  <a:solidFill>
                    <a:schemeClr val="accent2"/>
                  </a:solidFill>
                  <a:prstDash val="solid"/>
                </a:ln>
                <a:solidFill>
                  <a:srgbClr val="FFFFFF"/>
                </a:solidFill>
                <a:effectLst>
                  <a:outerShdw dist="38100" dir="2700000" algn="tl" rotWithShape="0">
                    <a:schemeClr val="accent2"/>
                  </a:outerShdw>
                </a:effectLst>
                <a:ea typeface="黑体" panose="02010609060101010101" pitchFamily="49" charset="-122"/>
                <a:hlinkClick r:id="rId2" action="ppaction://hlinksldjump"/>
              </a:rPr>
              <a:t>R</a:t>
            </a:r>
            <a:r>
              <a:rPr lang="zh-CN" altLang="en-US" sz="1600" dirty="0" smtClean="0">
                <a:ln w="6600">
                  <a:solidFill>
                    <a:schemeClr val="accent2"/>
                  </a:solidFill>
                  <a:prstDash val="solid"/>
                </a:ln>
                <a:solidFill>
                  <a:srgbClr val="FFFFFF"/>
                </a:solidFill>
                <a:effectLst>
                  <a:outerShdw dist="38100" dir="2700000" algn="tl" rotWithShape="0">
                    <a:schemeClr val="accent2"/>
                  </a:outerShdw>
                </a:effectLst>
                <a:ea typeface="黑体" panose="02010609060101010101" pitchFamily="49" charset="-122"/>
                <a:hlinkClick r:id="rId2" action="ppaction://hlinksldjump"/>
              </a:rPr>
              <a:t>型指令编码表</a:t>
            </a:r>
            <a:endParaRPr lang="zh-CN" altLang="en-US" sz="16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6629"/>
                                        </p:tgtEl>
                                        <p:attrNameLst>
                                          <p:attrName>style.visibility</p:attrName>
                                        </p:attrNameLst>
                                      </p:cBhvr>
                                      <p:to>
                                        <p:strVal val="visible"/>
                                      </p:to>
                                    </p:set>
                                    <p:animEffect transition="in" filter="blinds(horizontal)">
                                      <p:cBhvr>
                                        <p:cTn id="7" dur="500"/>
                                        <p:tgtEl>
                                          <p:spTgt spid="2366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36630"/>
                                        </p:tgtEl>
                                        <p:attrNameLst>
                                          <p:attrName>style.visibility</p:attrName>
                                        </p:attrNameLst>
                                      </p:cBhvr>
                                      <p:to>
                                        <p:strVal val="visible"/>
                                      </p:to>
                                    </p:set>
                                    <p:animEffect transition="in" filter="blinds(horizontal)">
                                      <p:cBhvr>
                                        <p:cTn id="17" dur="500"/>
                                        <p:tgtEl>
                                          <p:spTgt spid="23663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36633"/>
                                        </p:tgtEl>
                                        <p:attrNameLst>
                                          <p:attrName>style.visibility</p:attrName>
                                        </p:attrNameLst>
                                      </p:cBhvr>
                                      <p:to>
                                        <p:strVal val="visible"/>
                                      </p:to>
                                    </p:set>
                                    <p:animEffect transition="in" filter="blinds(horizontal)">
                                      <p:cBhvr>
                                        <p:cTn id="22" dur="500"/>
                                        <p:tgtEl>
                                          <p:spTgt spid="23663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36634"/>
                                        </p:tgtEl>
                                        <p:attrNameLst>
                                          <p:attrName>style.visibility</p:attrName>
                                        </p:attrNameLst>
                                      </p:cBhvr>
                                      <p:to>
                                        <p:strVal val="visible"/>
                                      </p:to>
                                    </p:set>
                                    <p:animEffect transition="in" filter="blinds(horizontal)">
                                      <p:cBhvr>
                                        <p:cTn id="27" dur="500"/>
                                        <p:tgtEl>
                                          <p:spTgt spid="23663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36632"/>
                                        </p:tgtEl>
                                        <p:attrNameLst>
                                          <p:attrName>style.visibility</p:attrName>
                                        </p:attrNameLst>
                                      </p:cBhvr>
                                      <p:to>
                                        <p:strVal val="visible"/>
                                      </p:to>
                                    </p:set>
                                    <p:animEffect transition="in" filter="blinds(horizontal)">
                                      <p:cBhvr>
                                        <p:cTn id="32" dur="500"/>
                                        <p:tgtEl>
                                          <p:spTgt spid="23663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8"/>
                                        </p:tgtEl>
                                        <p:attrNameLst>
                                          <p:attrName>style.visibility</p:attrName>
                                        </p:attrNameLst>
                                      </p:cBhvr>
                                      <p:to>
                                        <p:strVal val="visible"/>
                                      </p:to>
                                    </p:set>
                                    <p:animEffect transition="in" filter="blinds(horizontal)">
                                      <p:cBhvr>
                                        <p:cTn id="37" dur="500"/>
                                        <p:tgtEl>
                                          <p:spTgt spid="8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89"/>
                                        </p:tgtEl>
                                        <p:attrNameLst>
                                          <p:attrName>style.visibility</p:attrName>
                                        </p:attrNameLst>
                                      </p:cBhvr>
                                      <p:to>
                                        <p:strVal val="visible"/>
                                      </p:to>
                                    </p:set>
                                    <p:animEffect transition="in" filter="blinds(horizontal)">
                                      <p:cBhvr>
                                        <p:cTn id="42" dur="500"/>
                                        <p:tgtEl>
                                          <p:spTgt spid="8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blinds(horizontal)">
                                      <p:cBhvr>
                                        <p:cTn id="47" dur="500"/>
                                        <p:tgtEl>
                                          <p:spTgt spid="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blinds(horizontal)">
                                      <p:cBhvr>
                                        <p:cTn id="52" dur="500"/>
                                        <p:tgtEl>
                                          <p:spTgt spid="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91"/>
                                        </p:tgtEl>
                                        <p:attrNameLst>
                                          <p:attrName>style.visibility</p:attrName>
                                        </p:attrNameLst>
                                      </p:cBhvr>
                                      <p:to>
                                        <p:strVal val="visible"/>
                                      </p:to>
                                    </p:set>
                                    <p:animEffect transition="in" filter="blinds(horizontal)">
                                      <p:cBhvr>
                                        <p:cTn id="57" dur="500"/>
                                        <p:tgtEl>
                                          <p:spTgt spid="91"/>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36618"/>
                                        </p:tgtEl>
                                        <p:attrNameLst>
                                          <p:attrName>style.visibility</p:attrName>
                                        </p:attrNameLst>
                                      </p:cBhvr>
                                      <p:to>
                                        <p:strVal val="visible"/>
                                      </p:to>
                                    </p:set>
                                    <p:animEffect transition="in" filter="blinds(horizontal)">
                                      <p:cBhvr>
                                        <p:cTn id="62" dur="500"/>
                                        <p:tgtEl>
                                          <p:spTgt spid="236618"/>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nodeType="clickEffect">
                                  <p:stCondLst>
                                    <p:cond delay="0"/>
                                  </p:stCondLst>
                                  <p:childTnLst>
                                    <p:set>
                                      <p:cBhvr>
                                        <p:cTn id="66" dur="1" fill="hold">
                                          <p:stCondLst>
                                            <p:cond delay="0"/>
                                          </p:stCondLst>
                                        </p:cTn>
                                        <p:tgtEl>
                                          <p:spTgt spid="5"/>
                                        </p:tgtEl>
                                        <p:attrNameLst>
                                          <p:attrName>style.visibility</p:attrName>
                                        </p:attrNameLst>
                                      </p:cBhvr>
                                      <p:to>
                                        <p:strVal val="visible"/>
                                      </p:to>
                                    </p:set>
                                    <p:animEffect transition="in" filter="blinds(horizontal)">
                                      <p:cBhvr>
                                        <p:cTn id="67" dur="500"/>
                                        <p:tgtEl>
                                          <p:spTgt spid="5"/>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92"/>
                                        </p:tgtEl>
                                        <p:attrNameLst>
                                          <p:attrName>style.visibility</p:attrName>
                                        </p:attrNameLst>
                                      </p:cBhvr>
                                      <p:to>
                                        <p:strVal val="visible"/>
                                      </p:to>
                                    </p:set>
                                    <p:animEffect transition="in" filter="blinds(horizontal)">
                                      <p:cBhvr>
                                        <p:cTn id="72" dur="500"/>
                                        <p:tgtEl>
                                          <p:spTgt spid="92"/>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236619"/>
                                        </p:tgtEl>
                                        <p:attrNameLst>
                                          <p:attrName>style.visibility</p:attrName>
                                        </p:attrNameLst>
                                      </p:cBhvr>
                                      <p:to>
                                        <p:strVal val="visible"/>
                                      </p:to>
                                    </p:set>
                                    <p:animEffect transition="in" filter="blinds(horizontal)">
                                      <p:cBhvr>
                                        <p:cTn id="77" dur="500"/>
                                        <p:tgtEl>
                                          <p:spTgt spid="236619"/>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236628">
                                            <p:txEl>
                                              <p:pRg st="0" end="0"/>
                                            </p:txEl>
                                          </p:spTgt>
                                        </p:tgtEl>
                                        <p:attrNameLst>
                                          <p:attrName>style.visibility</p:attrName>
                                        </p:attrNameLst>
                                      </p:cBhvr>
                                      <p:to>
                                        <p:strVal val="visible"/>
                                      </p:to>
                                    </p:set>
                                    <p:animEffect transition="in" filter="blinds(horizontal)">
                                      <p:cBhvr>
                                        <p:cTn id="82" dur="500"/>
                                        <p:tgtEl>
                                          <p:spTgt spid="2366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618" grpId="0"/>
      <p:bldP spid="236619" grpId="0"/>
      <p:bldP spid="236628" grpId="0" build="allAtOnce"/>
      <p:bldP spid="236629" grpId="0"/>
      <p:bldP spid="236630" grpId="0" animBg="1"/>
      <p:bldP spid="236632" grpId="0" animBg="1"/>
      <p:bldP spid="236633" grpId="0" animBg="1"/>
      <p:bldP spid="236634" grpId="0" animBg="1"/>
      <p:bldP spid="88" grpId="0"/>
      <p:bldP spid="89" grpId="0"/>
      <p:bldP spid="91" grpId="0"/>
      <p:bldP spid="9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800100" y="57150"/>
            <a:ext cx="3700463" cy="368300"/>
          </a:xfrm>
        </p:spPr>
        <p:txBody>
          <a:bodyPr/>
          <a:lstStyle/>
          <a:p>
            <a:r>
              <a:rPr lang="en-US" altLang="zh-CN" smtClean="0">
                <a:ea typeface="宋体" charset="-122"/>
              </a:rPr>
              <a:t>Example</a:t>
            </a:r>
            <a:r>
              <a:rPr lang="zh-CN" altLang="en-US" smtClean="0">
                <a:ea typeface="宋体" charset="-122"/>
              </a:rPr>
              <a:t>：算术运算 </a:t>
            </a:r>
            <a:endParaRPr lang="zh-CN" altLang="en-US" sz="1400" smtClean="0">
              <a:ea typeface="宋体" charset="-122"/>
            </a:endParaRPr>
          </a:p>
        </p:txBody>
      </p:sp>
      <p:sp>
        <p:nvSpPr>
          <p:cNvPr id="72707" name="Rectangle 3"/>
          <p:cNvSpPr>
            <a:spLocks noChangeArrowheads="1"/>
          </p:cNvSpPr>
          <p:nvPr/>
        </p:nvSpPr>
        <p:spPr bwMode="auto">
          <a:xfrm>
            <a:off x="733425" y="736600"/>
            <a:ext cx="6799263" cy="822325"/>
          </a:xfrm>
          <a:prstGeom prst="rect">
            <a:avLst/>
          </a:prstGeom>
          <a:noFill/>
          <a:ln w="12700">
            <a:noFill/>
            <a:miter lim="800000"/>
            <a:headEnd/>
            <a:tailEnd/>
          </a:ln>
        </p:spPr>
        <p:txBody>
          <a:bodyPr wrap="none">
            <a:spAutoFit/>
          </a:bodyPr>
          <a:lstStyle/>
          <a:p>
            <a:r>
              <a:rPr lang="en-US" altLang="zh-CN" sz="2400">
                <a:solidFill>
                  <a:schemeClr val="tx1"/>
                </a:solidFill>
                <a:latin typeface="Times New Roman" pitchFamily="18" charset="0"/>
              </a:rPr>
              <a:t>E.g.   f= (g+h) - (i+j), </a:t>
            </a:r>
          </a:p>
          <a:p>
            <a:r>
              <a:rPr lang="en-US" altLang="zh-CN" sz="2400">
                <a:solidFill>
                  <a:schemeClr val="tx1"/>
                </a:solidFill>
                <a:latin typeface="Times New Roman" pitchFamily="18" charset="0"/>
              </a:rPr>
              <a:t>assuming f, g, h, i, j be assigned to $1, $2, $3, $4, $5</a:t>
            </a:r>
          </a:p>
        </p:txBody>
      </p:sp>
      <p:sp>
        <p:nvSpPr>
          <p:cNvPr id="224260" name="Rectangle 4"/>
          <p:cNvSpPr>
            <a:spLocks noChangeArrowheads="1"/>
          </p:cNvSpPr>
          <p:nvPr/>
        </p:nvSpPr>
        <p:spPr bwMode="auto">
          <a:xfrm>
            <a:off x="1311275" y="1836738"/>
            <a:ext cx="1685925" cy="1171575"/>
          </a:xfrm>
          <a:prstGeom prst="rect">
            <a:avLst/>
          </a:prstGeom>
          <a:noFill/>
          <a:ln w="12700">
            <a:solidFill>
              <a:schemeClr val="tx1"/>
            </a:solidFill>
            <a:miter lim="800000"/>
            <a:headEnd/>
            <a:tailEnd/>
          </a:ln>
        </p:spPr>
        <p:txBody>
          <a:bodyPr wrap="none">
            <a:spAutoFit/>
          </a:bodyPr>
          <a:lstStyle/>
          <a:p>
            <a:pPr>
              <a:spcBef>
                <a:spcPct val="25000"/>
              </a:spcBef>
            </a:pPr>
            <a:r>
              <a:rPr lang="en-US" altLang="zh-CN" sz="2000">
                <a:solidFill>
                  <a:schemeClr val="tx1"/>
                </a:solidFill>
                <a:latin typeface="Times New Roman" pitchFamily="18" charset="0"/>
              </a:rPr>
              <a:t>add $7, $2, $3</a:t>
            </a:r>
          </a:p>
          <a:p>
            <a:pPr>
              <a:spcBef>
                <a:spcPct val="25000"/>
              </a:spcBef>
            </a:pPr>
            <a:r>
              <a:rPr lang="en-US" altLang="zh-CN" sz="2000">
                <a:solidFill>
                  <a:schemeClr val="tx1"/>
                </a:solidFill>
                <a:latin typeface="Times New Roman" pitchFamily="18" charset="0"/>
              </a:rPr>
              <a:t>add $8, $4, $5</a:t>
            </a:r>
          </a:p>
          <a:p>
            <a:pPr>
              <a:spcBef>
                <a:spcPct val="25000"/>
              </a:spcBef>
            </a:pPr>
            <a:r>
              <a:rPr lang="en-US" altLang="zh-CN" sz="2000">
                <a:solidFill>
                  <a:schemeClr val="tx1"/>
                </a:solidFill>
                <a:latin typeface="Times New Roman" pitchFamily="18" charset="0"/>
              </a:rPr>
              <a:t>sub $1, $7, $8</a:t>
            </a:r>
          </a:p>
        </p:txBody>
      </p:sp>
      <p:sp>
        <p:nvSpPr>
          <p:cNvPr id="224261" name="Rectangle 5"/>
          <p:cNvSpPr>
            <a:spLocks noChangeArrowheads="1"/>
          </p:cNvSpPr>
          <p:nvPr/>
        </p:nvSpPr>
        <p:spPr bwMode="auto">
          <a:xfrm>
            <a:off x="3675063" y="1690688"/>
            <a:ext cx="5040312" cy="1158875"/>
          </a:xfrm>
          <a:prstGeom prst="rect">
            <a:avLst/>
          </a:prstGeom>
          <a:noFill/>
          <a:ln w="12700">
            <a:noFill/>
            <a:miter lim="800000"/>
            <a:headEnd/>
            <a:tailEnd/>
          </a:ln>
        </p:spPr>
        <p:txBody>
          <a:bodyPr>
            <a:spAutoFit/>
          </a:bodyPr>
          <a:lstStyle/>
          <a:p>
            <a:pPr>
              <a:spcBef>
                <a:spcPct val="25000"/>
              </a:spcBef>
            </a:pPr>
            <a:r>
              <a:rPr lang="zh-CN" altLang="en-US" sz="2000">
                <a:solidFill>
                  <a:srgbClr val="EE3900"/>
                </a:solidFill>
                <a:ea typeface="黑体" pitchFamily="49" charset="-122"/>
              </a:rPr>
              <a:t>寄存器资源由编译器分配！</a:t>
            </a:r>
          </a:p>
          <a:p>
            <a:pPr>
              <a:spcBef>
                <a:spcPct val="25000"/>
              </a:spcBef>
            </a:pPr>
            <a:r>
              <a:rPr lang="zh-CN" altLang="en-US" sz="2000">
                <a:solidFill>
                  <a:srgbClr val="EE3900"/>
                </a:solidFill>
                <a:ea typeface="黑体" pitchFamily="49" charset="-122"/>
              </a:rPr>
              <a:t>简单变量尽量被分配在寄存器中，为什么？</a:t>
            </a:r>
          </a:p>
          <a:p>
            <a:pPr>
              <a:spcBef>
                <a:spcPct val="25000"/>
              </a:spcBef>
            </a:pPr>
            <a:r>
              <a:rPr lang="zh-CN" altLang="en-US" sz="2000">
                <a:solidFill>
                  <a:srgbClr val="EE3900"/>
                </a:solidFill>
                <a:ea typeface="黑体" pitchFamily="49" charset="-122"/>
              </a:rPr>
              <a:t>程序中的常数如何处理呢？</a:t>
            </a:r>
          </a:p>
        </p:txBody>
      </p:sp>
      <p:sp>
        <p:nvSpPr>
          <p:cNvPr id="224262" name="Rectangle 6"/>
          <p:cNvSpPr>
            <a:spLocks noChangeArrowheads="1"/>
          </p:cNvSpPr>
          <p:nvPr/>
        </p:nvSpPr>
        <p:spPr bwMode="auto">
          <a:xfrm>
            <a:off x="738188" y="3465513"/>
            <a:ext cx="3276600" cy="457200"/>
          </a:xfrm>
          <a:prstGeom prst="rect">
            <a:avLst/>
          </a:prstGeom>
          <a:noFill/>
          <a:ln w="12700">
            <a:noFill/>
            <a:miter lim="800000"/>
            <a:headEnd/>
            <a:tailEnd/>
          </a:ln>
        </p:spPr>
        <p:txBody>
          <a:bodyPr wrap="none">
            <a:spAutoFit/>
          </a:bodyPr>
          <a:lstStyle/>
          <a:p>
            <a:r>
              <a:rPr lang="en-US" altLang="zh-CN" sz="2400">
                <a:solidFill>
                  <a:schemeClr val="tx1"/>
                </a:solidFill>
                <a:latin typeface="Times New Roman" pitchFamily="18" charset="0"/>
              </a:rPr>
              <a:t>E.g.   f= (g+100) - (i+50)</a:t>
            </a:r>
          </a:p>
        </p:txBody>
      </p:sp>
      <p:sp>
        <p:nvSpPr>
          <p:cNvPr id="224264" name="Rectangle 8"/>
          <p:cNvSpPr>
            <a:spLocks noChangeArrowheads="1"/>
          </p:cNvSpPr>
          <p:nvPr/>
        </p:nvSpPr>
        <p:spPr bwMode="auto">
          <a:xfrm>
            <a:off x="4191000" y="4724400"/>
            <a:ext cx="4545013" cy="396875"/>
          </a:xfrm>
          <a:prstGeom prst="rect">
            <a:avLst/>
          </a:prstGeom>
          <a:noFill/>
          <a:ln w="12700">
            <a:noFill/>
            <a:miter lim="800000"/>
            <a:headEnd/>
            <a:tailEnd/>
          </a:ln>
        </p:spPr>
        <p:txBody>
          <a:bodyPr>
            <a:spAutoFit/>
          </a:bodyPr>
          <a:lstStyle/>
          <a:p>
            <a:pPr>
              <a:spcBef>
                <a:spcPct val="25000"/>
              </a:spcBef>
            </a:pPr>
            <a:r>
              <a:rPr lang="zh-CN" altLang="en-US" sz="2000">
                <a:solidFill>
                  <a:srgbClr val="EE3900"/>
                </a:solidFill>
                <a:latin typeface="Times New Roman" pitchFamily="18" charset="0"/>
                <a:ea typeface="黑体" pitchFamily="49" charset="-122"/>
              </a:rPr>
              <a:t>问题：以下程序如何处理呢？</a:t>
            </a:r>
          </a:p>
        </p:txBody>
      </p:sp>
      <p:sp>
        <p:nvSpPr>
          <p:cNvPr id="224265" name="Rectangle 9"/>
          <p:cNvSpPr>
            <a:spLocks noChangeArrowheads="1"/>
          </p:cNvSpPr>
          <p:nvPr/>
        </p:nvSpPr>
        <p:spPr bwMode="auto">
          <a:xfrm>
            <a:off x="4351338" y="5160963"/>
            <a:ext cx="3581400" cy="457200"/>
          </a:xfrm>
          <a:prstGeom prst="rect">
            <a:avLst/>
          </a:prstGeom>
          <a:noFill/>
          <a:ln w="12700">
            <a:noFill/>
            <a:miter lim="800000"/>
            <a:headEnd/>
            <a:tailEnd/>
          </a:ln>
        </p:spPr>
        <p:txBody>
          <a:bodyPr wrap="none">
            <a:spAutoFit/>
          </a:bodyPr>
          <a:lstStyle/>
          <a:p>
            <a:r>
              <a:rPr lang="en-US" altLang="zh-CN" sz="2400">
                <a:solidFill>
                  <a:schemeClr val="tx1"/>
                </a:solidFill>
                <a:latin typeface="Times New Roman" pitchFamily="18" charset="0"/>
              </a:rPr>
              <a:t>E.g.   f= (g+65000) - (i+50)</a:t>
            </a:r>
          </a:p>
        </p:txBody>
      </p:sp>
      <p:grpSp>
        <p:nvGrpSpPr>
          <p:cNvPr id="2" name="Group 13"/>
          <p:cNvGrpSpPr>
            <a:grpSpLocks/>
          </p:cNvGrpSpPr>
          <p:nvPr/>
        </p:nvGrpSpPr>
        <p:grpSpPr bwMode="auto">
          <a:xfrm>
            <a:off x="2886075" y="4835525"/>
            <a:ext cx="571500" cy="304800"/>
            <a:chOff x="1920" y="3468"/>
            <a:chExt cx="360" cy="192"/>
          </a:xfrm>
        </p:grpSpPr>
        <p:sp>
          <p:nvSpPr>
            <p:cNvPr id="72722" name="Line 11"/>
            <p:cNvSpPr>
              <a:spLocks noChangeShapeType="1"/>
            </p:cNvSpPr>
            <p:nvPr/>
          </p:nvSpPr>
          <p:spPr bwMode="auto">
            <a:xfrm flipH="1">
              <a:off x="1920" y="3474"/>
              <a:ext cx="360" cy="174"/>
            </a:xfrm>
            <a:prstGeom prst="line">
              <a:avLst/>
            </a:prstGeom>
            <a:noFill/>
            <a:ln w="12700">
              <a:solidFill>
                <a:schemeClr val="tx1"/>
              </a:solidFill>
              <a:round/>
              <a:headEnd/>
              <a:tailEnd/>
            </a:ln>
          </p:spPr>
          <p:txBody>
            <a:bodyPr wrap="none" lIns="63500" tIns="25400" rIns="63500" bIns="25400">
              <a:spAutoFit/>
            </a:bodyPr>
            <a:lstStyle/>
            <a:p>
              <a:endParaRPr lang="zh-CN" altLang="en-US"/>
            </a:p>
          </p:txBody>
        </p:sp>
        <p:sp>
          <p:nvSpPr>
            <p:cNvPr id="72723" name="Line 12"/>
            <p:cNvSpPr>
              <a:spLocks noChangeShapeType="1"/>
            </p:cNvSpPr>
            <p:nvPr/>
          </p:nvSpPr>
          <p:spPr bwMode="auto">
            <a:xfrm>
              <a:off x="1932" y="3468"/>
              <a:ext cx="342" cy="192"/>
            </a:xfrm>
            <a:prstGeom prst="line">
              <a:avLst/>
            </a:prstGeom>
            <a:noFill/>
            <a:ln w="12700">
              <a:solidFill>
                <a:schemeClr val="tx1"/>
              </a:solidFill>
              <a:round/>
              <a:headEnd/>
              <a:tailEnd/>
            </a:ln>
          </p:spPr>
          <p:txBody>
            <a:bodyPr lIns="63500" tIns="25400" rIns="63500" bIns="25400">
              <a:spAutoFit/>
            </a:bodyPr>
            <a:lstStyle/>
            <a:p>
              <a:endParaRPr lang="zh-CN" altLang="en-US"/>
            </a:p>
          </p:txBody>
        </p:sp>
      </p:grpSp>
      <p:grpSp>
        <p:nvGrpSpPr>
          <p:cNvPr id="3" name="Group 16"/>
          <p:cNvGrpSpPr>
            <a:grpSpLocks/>
          </p:cNvGrpSpPr>
          <p:nvPr/>
        </p:nvGrpSpPr>
        <p:grpSpPr bwMode="auto">
          <a:xfrm>
            <a:off x="4114800" y="3182938"/>
            <a:ext cx="2286000" cy="1171575"/>
            <a:chOff x="2718" y="2619"/>
            <a:chExt cx="1440" cy="738"/>
          </a:xfrm>
        </p:grpSpPr>
        <p:sp>
          <p:nvSpPr>
            <p:cNvPr id="72720" name="Rectangle 7"/>
            <p:cNvSpPr>
              <a:spLocks noChangeArrowheads="1"/>
            </p:cNvSpPr>
            <p:nvPr/>
          </p:nvSpPr>
          <p:spPr bwMode="auto">
            <a:xfrm>
              <a:off x="2972" y="2619"/>
              <a:ext cx="1186" cy="738"/>
            </a:xfrm>
            <a:prstGeom prst="rect">
              <a:avLst/>
            </a:prstGeom>
            <a:noFill/>
            <a:ln w="12700">
              <a:solidFill>
                <a:schemeClr val="tx1"/>
              </a:solidFill>
              <a:miter lim="800000"/>
              <a:headEnd/>
              <a:tailEnd/>
            </a:ln>
          </p:spPr>
          <p:txBody>
            <a:bodyPr wrap="none">
              <a:spAutoFit/>
            </a:bodyPr>
            <a:lstStyle/>
            <a:p>
              <a:pPr>
                <a:spcBef>
                  <a:spcPct val="25000"/>
                </a:spcBef>
              </a:pPr>
              <a:r>
                <a:rPr lang="en-US" altLang="zh-CN" sz="2000">
                  <a:solidFill>
                    <a:schemeClr val="tx1"/>
                  </a:solidFill>
                  <a:latin typeface="Times New Roman" pitchFamily="18" charset="0"/>
                </a:rPr>
                <a:t>addi $7, $2, </a:t>
              </a:r>
              <a:r>
                <a:rPr lang="en-US" altLang="zh-CN" sz="2000">
                  <a:solidFill>
                    <a:srgbClr val="EE3900"/>
                  </a:solidFill>
                  <a:latin typeface="Times New Roman" pitchFamily="18" charset="0"/>
                </a:rPr>
                <a:t>100</a:t>
              </a:r>
            </a:p>
            <a:p>
              <a:pPr>
                <a:spcBef>
                  <a:spcPct val="25000"/>
                </a:spcBef>
              </a:pPr>
              <a:r>
                <a:rPr lang="en-US" altLang="zh-CN" sz="2000">
                  <a:solidFill>
                    <a:schemeClr val="tx1"/>
                  </a:solidFill>
                  <a:latin typeface="Times New Roman" pitchFamily="18" charset="0"/>
                </a:rPr>
                <a:t>addi  $8, $4, </a:t>
              </a:r>
              <a:r>
                <a:rPr lang="en-US" altLang="zh-CN" sz="2000">
                  <a:solidFill>
                    <a:srgbClr val="EE3900"/>
                  </a:solidFill>
                  <a:latin typeface="Times New Roman" pitchFamily="18" charset="0"/>
                </a:rPr>
                <a:t>50</a:t>
              </a:r>
            </a:p>
            <a:p>
              <a:pPr>
                <a:spcBef>
                  <a:spcPct val="25000"/>
                </a:spcBef>
              </a:pPr>
              <a:r>
                <a:rPr lang="en-US" altLang="zh-CN" sz="2000">
                  <a:solidFill>
                    <a:schemeClr val="tx1"/>
                  </a:solidFill>
                  <a:latin typeface="Times New Roman" pitchFamily="18" charset="0"/>
                </a:rPr>
                <a:t>sub $1, $7, $8</a:t>
              </a:r>
            </a:p>
          </p:txBody>
        </p:sp>
        <p:sp>
          <p:nvSpPr>
            <p:cNvPr id="72721" name="Line 14"/>
            <p:cNvSpPr>
              <a:spLocks noChangeShapeType="1"/>
            </p:cNvSpPr>
            <p:nvPr/>
          </p:nvSpPr>
          <p:spPr bwMode="auto">
            <a:xfrm>
              <a:off x="2718" y="2964"/>
              <a:ext cx="228" cy="0"/>
            </a:xfrm>
            <a:prstGeom prst="line">
              <a:avLst/>
            </a:prstGeom>
            <a:noFill/>
            <a:ln w="12700">
              <a:solidFill>
                <a:schemeClr val="tx1"/>
              </a:solidFill>
              <a:round/>
              <a:headEnd/>
              <a:tailEnd type="triangle" w="med" len="med"/>
            </a:ln>
          </p:spPr>
          <p:txBody>
            <a:bodyPr wrap="none" lIns="63500" tIns="25400" rIns="63500" bIns="25400">
              <a:spAutoFit/>
            </a:bodyPr>
            <a:lstStyle/>
            <a:p>
              <a:endParaRPr lang="zh-CN" altLang="en-US"/>
            </a:p>
          </p:txBody>
        </p:sp>
      </p:grpSp>
      <p:grpSp>
        <p:nvGrpSpPr>
          <p:cNvPr id="4" name="Group 17"/>
          <p:cNvGrpSpPr>
            <a:grpSpLocks/>
          </p:cNvGrpSpPr>
          <p:nvPr/>
        </p:nvGrpSpPr>
        <p:grpSpPr bwMode="auto">
          <a:xfrm>
            <a:off x="1489075" y="4738688"/>
            <a:ext cx="2800350" cy="1171575"/>
            <a:chOff x="1020" y="3236"/>
            <a:chExt cx="1764" cy="738"/>
          </a:xfrm>
        </p:grpSpPr>
        <p:sp>
          <p:nvSpPr>
            <p:cNvPr id="72718" name="Rectangle 10"/>
            <p:cNvSpPr>
              <a:spLocks noChangeArrowheads="1"/>
            </p:cNvSpPr>
            <p:nvPr/>
          </p:nvSpPr>
          <p:spPr bwMode="auto">
            <a:xfrm>
              <a:off x="1020" y="3236"/>
              <a:ext cx="1346" cy="738"/>
            </a:xfrm>
            <a:prstGeom prst="rect">
              <a:avLst/>
            </a:prstGeom>
            <a:noFill/>
            <a:ln w="12700">
              <a:solidFill>
                <a:schemeClr val="tx1"/>
              </a:solidFill>
              <a:miter lim="800000"/>
              <a:headEnd/>
              <a:tailEnd/>
            </a:ln>
          </p:spPr>
          <p:txBody>
            <a:bodyPr wrap="none">
              <a:spAutoFit/>
            </a:bodyPr>
            <a:lstStyle/>
            <a:p>
              <a:pPr>
                <a:spcBef>
                  <a:spcPct val="25000"/>
                </a:spcBef>
              </a:pPr>
              <a:r>
                <a:rPr lang="en-US" altLang="zh-CN" sz="2000">
                  <a:solidFill>
                    <a:schemeClr val="tx1"/>
                  </a:solidFill>
                  <a:latin typeface="Times New Roman" pitchFamily="18" charset="0"/>
                </a:rPr>
                <a:t>addi $7, $2, </a:t>
              </a:r>
              <a:r>
                <a:rPr lang="en-US" altLang="zh-CN" sz="2000">
                  <a:solidFill>
                    <a:srgbClr val="EE3900"/>
                  </a:solidFill>
                  <a:latin typeface="Times New Roman" pitchFamily="18" charset="0"/>
                </a:rPr>
                <a:t>65000</a:t>
              </a:r>
            </a:p>
            <a:p>
              <a:pPr>
                <a:spcBef>
                  <a:spcPct val="25000"/>
                </a:spcBef>
              </a:pPr>
              <a:r>
                <a:rPr lang="en-US" altLang="zh-CN" sz="2000">
                  <a:solidFill>
                    <a:schemeClr val="tx1"/>
                  </a:solidFill>
                  <a:latin typeface="Times New Roman" pitchFamily="18" charset="0"/>
                </a:rPr>
                <a:t>addi  $8, $4, </a:t>
              </a:r>
              <a:r>
                <a:rPr lang="en-US" altLang="zh-CN" sz="2000">
                  <a:solidFill>
                    <a:srgbClr val="EE3900"/>
                  </a:solidFill>
                  <a:latin typeface="Times New Roman" pitchFamily="18" charset="0"/>
                </a:rPr>
                <a:t>50</a:t>
              </a:r>
            </a:p>
            <a:p>
              <a:pPr>
                <a:spcBef>
                  <a:spcPct val="25000"/>
                </a:spcBef>
              </a:pPr>
              <a:r>
                <a:rPr lang="en-US" altLang="zh-CN" sz="2000">
                  <a:solidFill>
                    <a:schemeClr val="tx1"/>
                  </a:solidFill>
                  <a:latin typeface="Times New Roman" pitchFamily="18" charset="0"/>
                </a:rPr>
                <a:t>sub $1, $7, $8</a:t>
              </a:r>
            </a:p>
          </p:txBody>
        </p:sp>
        <p:sp>
          <p:nvSpPr>
            <p:cNvPr id="72719" name="Line 15"/>
            <p:cNvSpPr>
              <a:spLocks noChangeShapeType="1"/>
            </p:cNvSpPr>
            <p:nvPr/>
          </p:nvSpPr>
          <p:spPr bwMode="auto">
            <a:xfrm flipH="1" flipV="1">
              <a:off x="2364" y="3708"/>
              <a:ext cx="420" cy="0"/>
            </a:xfrm>
            <a:prstGeom prst="line">
              <a:avLst/>
            </a:prstGeom>
            <a:noFill/>
            <a:ln w="12700">
              <a:solidFill>
                <a:schemeClr val="tx1"/>
              </a:solidFill>
              <a:round/>
              <a:headEnd/>
              <a:tailEnd type="triangle" w="med" len="med"/>
            </a:ln>
          </p:spPr>
          <p:txBody>
            <a:bodyPr lIns="63500" tIns="25400" rIns="63500" bIns="25400">
              <a:spAutoFit/>
            </a:bodyPr>
            <a:lstStyle/>
            <a:p>
              <a:endParaRPr lang="zh-CN" altLang="en-US"/>
            </a:p>
          </p:txBody>
        </p:sp>
      </p:grpSp>
      <p:sp>
        <p:nvSpPr>
          <p:cNvPr id="224274" name="Rectangle 18"/>
          <p:cNvSpPr>
            <a:spLocks noChangeArrowheads="1"/>
          </p:cNvSpPr>
          <p:nvPr/>
        </p:nvSpPr>
        <p:spPr bwMode="auto">
          <a:xfrm>
            <a:off x="515938" y="6115050"/>
            <a:ext cx="7977187" cy="396875"/>
          </a:xfrm>
          <a:prstGeom prst="rect">
            <a:avLst/>
          </a:prstGeom>
          <a:noFill/>
          <a:ln w="12700">
            <a:noFill/>
            <a:miter lim="800000"/>
            <a:headEnd/>
            <a:tailEnd/>
          </a:ln>
        </p:spPr>
        <p:txBody>
          <a:bodyPr>
            <a:spAutoFit/>
          </a:bodyPr>
          <a:lstStyle/>
          <a:p>
            <a:pPr>
              <a:spcBef>
                <a:spcPct val="25000"/>
              </a:spcBef>
            </a:pPr>
            <a:r>
              <a:rPr lang="zh-CN" altLang="en-US" sz="2000">
                <a:solidFill>
                  <a:srgbClr val="EE3900"/>
                </a:solidFill>
                <a:latin typeface="黑体" pitchFamily="49" charset="-122"/>
                <a:ea typeface="黑体" pitchFamily="49" charset="-122"/>
              </a:rPr>
              <a:t>指令设计时必须考虑这种情况！</a:t>
            </a:r>
            <a:r>
              <a:rPr lang="en-US" altLang="zh-CN" sz="2000">
                <a:solidFill>
                  <a:srgbClr val="EE3900"/>
                </a:solidFill>
                <a:ea typeface="黑体" pitchFamily="49" charset="-122"/>
              </a:rPr>
              <a:t>MIPS</a:t>
            </a:r>
            <a:r>
              <a:rPr lang="zh-CN" altLang="en-US" sz="2000">
                <a:solidFill>
                  <a:srgbClr val="EE3900"/>
                </a:solidFill>
                <a:ea typeface="黑体" pitchFamily="49" charset="-122"/>
              </a:rPr>
              <a:t>有一条专门的处理指令！</a:t>
            </a:r>
          </a:p>
        </p:txBody>
      </p:sp>
      <p:sp>
        <p:nvSpPr>
          <p:cNvPr id="61460" name="Text Box 20"/>
          <p:cNvSpPr txBox="1">
            <a:spLocks noChangeArrowheads="1"/>
          </p:cNvSpPr>
          <p:nvPr/>
        </p:nvSpPr>
        <p:spPr bwMode="auto">
          <a:xfrm>
            <a:off x="4305300" y="5735638"/>
            <a:ext cx="3598863" cy="355600"/>
          </a:xfrm>
          <a:prstGeom prst="rect">
            <a:avLst/>
          </a:prstGeom>
          <a:noFill/>
          <a:ln w="12700">
            <a:noFill/>
            <a:miter lim="800000"/>
            <a:headEnd/>
            <a:tailEnd/>
          </a:ln>
          <a:effectLst/>
        </p:spPr>
        <p:txBody>
          <a:bodyPr lIns="63500" tIns="25400" rIns="63500" bIns="25400">
            <a:spAutoFit/>
          </a:bodyPr>
          <a:lstStyle/>
          <a:p>
            <a:pPr>
              <a:spcBef>
                <a:spcPct val="50000"/>
              </a:spcBef>
            </a:pPr>
            <a:r>
              <a:rPr lang="en-US" altLang="zh-CN" sz="2000">
                <a:ea typeface="黑体" pitchFamily="49" charset="-122"/>
              </a:rPr>
              <a:t>16</a:t>
            </a:r>
            <a:r>
              <a:rPr lang="zh-CN" altLang="en-US" sz="2000">
                <a:ea typeface="黑体" pitchFamily="49" charset="-122"/>
              </a:rPr>
              <a:t>位立即数：</a:t>
            </a:r>
            <a:r>
              <a:rPr lang="en-US" altLang="zh-CN" sz="2000">
                <a:ea typeface="黑体" pitchFamily="49" charset="-122"/>
              </a:rPr>
              <a:t>-32768~32767</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4260"/>
                                        </p:tgtEl>
                                        <p:attrNameLst>
                                          <p:attrName>style.visibility</p:attrName>
                                        </p:attrNameLst>
                                      </p:cBhvr>
                                      <p:to>
                                        <p:strVal val="visible"/>
                                      </p:to>
                                    </p:set>
                                    <p:anim calcmode="lin" valueType="num">
                                      <p:cBhvr additive="base">
                                        <p:cTn id="7" dur="500" fill="hold"/>
                                        <p:tgtEl>
                                          <p:spTgt spid="224260"/>
                                        </p:tgtEl>
                                        <p:attrNameLst>
                                          <p:attrName>ppt_x</p:attrName>
                                        </p:attrNameLst>
                                      </p:cBhvr>
                                      <p:tavLst>
                                        <p:tav tm="0">
                                          <p:val>
                                            <p:strVal val="0-#ppt_w/2"/>
                                          </p:val>
                                        </p:tav>
                                        <p:tav tm="100000">
                                          <p:val>
                                            <p:strVal val="#ppt_x"/>
                                          </p:val>
                                        </p:tav>
                                      </p:tavLst>
                                    </p:anim>
                                    <p:anim calcmode="lin" valueType="num">
                                      <p:cBhvr additive="base">
                                        <p:cTn id="8" dur="500" fill="hold"/>
                                        <p:tgtEl>
                                          <p:spTgt spid="22426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224261">
                                            <p:txEl>
                                              <p:pRg st="0" end="0"/>
                                            </p:txEl>
                                          </p:spTgt>
                                        </p:tgtEl>
                                        <p:attrNameLst>
                                          <p:attrName>style.visibility</p:attrName>
                                        </p:attrNameLst>
                                      </p:cBhvr>
                                      <p:to>
                                        <p:strVal val="visible"/>
                                      </p:to>
                                    </p:set>
                                    <p:animEffect transition="in" filter="blinds(horizontal)">
                                      <p:cBhvr>
                                        <p:cTn id="13" dur="500"/>
                                        <p:tgtEl>
                                          <p:spTgt spid="224261">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224261">
                                            <p:txEl>
                                              <p:pRg st="1" end="1"/>
                                            </p:txEl>
                                          </p:spTgt>
                                        </p:tgtEl>
                                        <p:attrNameLst>
                                          <p:attrName>style.visibility</p:attrName>
                                        </p:attrNameLst>
                                      </p:cBhvr>
                                      <p:to>
                                        <p:strVal val="visible"/>
                                      </p:to>
                                    </p:set>
                                    <p:animEffect transition="in" filter="blinds(horizontal)">
                                      <p:cBhvr>
                                        <p:cTn id="18" dur="500"/>
                                        <p:tgtEl>
                                          <p:spTgt spid="224261">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224261">
                                            <p:txEl>
                                              <p:pRg st="2" end="2"/>
                                            </p:txEl>
                                          </p:spTgt>
                                        </p:tgtEl>
                                        <p:attrNameLst>
                                          <p:attrName>style.visibility</p:attrName>
                                        </p:attrNameLst>
                                      </p:cBhvr>
                                      <p:to>
                                        <p:strVal val="visible"/>
                                      </p:to>
                                    </p:set>
                                    <p:animEffect transition="in" filter="blinds(horizontal)">
                                      <p:cBhvr>
                                        <p:cTn id="23" dur="500"/>
                                        <p:tgtEl>
                                          <p:spTgt spid="224261">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224262"/>
                                        </p:tgtEl>
                                        <p:attrNameLst>
                                          <p:attrName>style.visibility</p:attrName>
                                        </p:attrNameLst>
                                      </p:cBhvr>
                                      <p:to>
                                        <p:strVal val="visible"/>
                                      </p:to>
                                    </p:set>
                                    <p:animEffect transition="in" filter="blinds(horizontal)">
                                      <p:cBhvr>
                                        <p:cTn id="28" dur="500"/>
                                        <p:tgtEl>
                                          <p:spTgt spid="22426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blinds(horizontal)">
                                      <p:cBhvr>
                                        <p:cTn id="33" dur="500"/>
                                        <p:tgtEl>
                                          <p:spTgt spid="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nodeType="clickEffect">
                                  <p:stCondLst>
                                    <p:cond delay="0"/>
                                  </p:stCondLst>
                                  <p:childTnLst>
                                    <p:set>
                                      <p:cBhvr>
                                        <p:cTn id="37" dur="1" fill="hold">
                                          <p:stCondLst>
                                            <p:cond delay="0"/>
                                          </p:stCondLst>
                                        </p:cTn>
                                        <p:tgtEl>
                                          <p:spTgt spid="224264">
                                            <p:txEl>
                                              <p:pRg st="0" end="0"/>
                                            </p:txEl>
                                          </p:spTgt>
                                        </p:tgtEl>
                                        <p:attrNameLst>
                                          <p:attrName>style.visibility</p:attrName>
                                        </p:attrNameLst>
                                      </p:cBhvr>
                                      <p:to>
                                        <p:strVal val="visible"/>
                                      </p:to>
                                    </p:set>
                                    <p:animEffect transition="in" filter="blinds(horizontal)">
                                      <p:cBhvr>
                                        <p:cTn id="38" dur="500"/>
                                        <p:tgtEl>
                                          <p:spTgt spid="224264">
                                            <p:txEl>
                                              <p:pRg st="0" end="0"/>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224265"/>
                                        </p:tgtEl>
                                        <p:attrNameLst>
                                          <p:attrName>style.visibility</p:attrName>
                                        </p:attrNameLst>
                                      </p:cBhvr>
                                      <p:to>
                                        <p:strVal val="visible"/>
                                      </p:to>
                                    </p:set>
                                    <p:animEffect transition="in" filter="blinds(horizontal)">
                                      <p:cBhvr>
                                        <p:cTn id="43" dur="500"/>
                                        <p:tgtEl>
                                          <p:spTgt spid="224265"/>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nodeType="click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blinds(horizontal)">
                                      <p:cBhvr>
                                        <p:cTn id="48" dur="500"/>
                                        <p:tgtEl>
                                          <p:spTgt spid="4"/>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3" presetClass="entr" presetSubtype="10" fill="hold" nodeType="clickEffect">
                                  <p:stCondLst>
                                    <p:cond delay="0"/>
                                  </p:stCondLst>
                                  <p:childTnLst>
                                    <p:set>
                                      <p:cBhvr>
                                        <p:cTn id="52" dur="1" fill="hold">
                                          <p:stCondLst>
                                            <p:cond delay="0"/>
                                          </p:stCondLst>
                                        </p:cTn>
                                        <p:tgtEl>
                                          <p:spTgt spid="2"/>
                                        </p:tgtEl>
                                        <p:attrNameLst>
                                          <p:attrName>style.visibility</p:attrName>
                                        </p:attrNameLst>
                                      </p:cBhvr>
                                      <p:to>
                                        <p:strVal val="visible"/>
                                      </p:to>
                                    </p:set>
                                    <p:animEffect transition="in" filter="blinds(horizontal)">
                                      <p:cBhvr>
                                        <p:cTn id="53" dur="500"/>
                                        <p:tgtEl>
                                          <p:spTgt spid="2"/>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61460"/>
                                        </p:tgtEl>
                                        <p:attrNameLst>
                                          <p:attrName>style.visibility</p:attrName>
                                        </p:attrNameLst>
                                      </p:cBhvr>
                                      <p:to>
                                        <p:strVal val="visible"/>
                                      </p:to>
                                    </p:set>
                                    <p:animEffect transition="in" filter="blinds(horizontal)">
                                      <p:cBhvr>
                                        <p:cTn id="58" dur="500"/>
                                        <p:tgtEl>
                                          <p:spTgt spid="61460"/>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3" presetClass="entr" presetSubtype="10" fill="hold" nodeType="clickEffect">
                                  <p:stCondLst>
                                    <p:cond delay="0"/>
                                  </p:stCondLst>
                                  <p:childTnLst>
                                    <p:set>
                                      <p:cBhvr>
                                        <p:cTn id="62" dur="1" fill="hold">
                                          <p:stCondLst>
                                            <p:cond delay="0"/>
                                          </p:stCondLst>
                                        </p:cTn>
                                        <p:tgtEl>
                                          <p:spTgt spid="224274">
                                            <p:txEl>
                                              <p:pRg st="0" end="0"/>
                                            </p:txEl>
                                          </p:spTgt>
                                        </p:tgtEl>
                                        <p:attrNameLst>
                                          <p:attrName>style.visibility</p:attrName>
                                        </p:attrNameLst>
                                      </p:cBhvr>
                                      <p:to>
                                        <p:strVal val="visible"/>
                                      </p:to>
                                    </p:set>
                                    <p:animEffect transition="in" filter="blinds(horizontal)">
                                      <p:cBhvr>
                                        <p:cTn id="63" dur="500"/>
                                        <p:tgtEl>
                                          <p:spTgt spid="22427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60" grpId="0" animBg="1" autoUpdateAnimBg="0"/>
      <p:bldP spid="224262" grpId="0"/>
      <p:bldP spid="224265" grpId="0"/>
      <p:bldP spid="61460"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800100" y="71438"/>
            <a:ext cx="3686175" cy="368300"/>
          </a:xfrm>
        </p:spPr>
        <p:txBody>
          <a:bodyPr/>
          <a:lstStyle/>
          <a:p>
            <a:r>
              <a:rPr lang="en-US" altLang="zh-CN" smtClean="0">
                <a:ea typeface="宋体" charset="-122"/>
              </a:rPr>
              <a:t>Example (Base register) </a:t>
            </a:r>
            <a:endParaRPr lang="en-US" altLang="zh-CN" sz="1400" smtClean="0">
              <a:ea typeface="宋体" charset="-122"/>
            </a:endParaRPr>
          </a:p>
        </p:txBody>
      </p:sp>
      <p:sp>
        <p:nvSpPr>
          <p:cNvPr id="76803" name="Text Box 3"/>
          <p:cNvSpPr txBox="1">
            <a:spLocks noChangeArrowheads="1"/>
          </p:cNvSpPr>
          <p:nvPr/>
        </p:nvSpPr>
        <p:spPr bwMode="auto">
          <a:xfrm>
            <a:off x="601663" y="811213"/>
            <a:ext cx="7905750" cy="1552575"/>
          </a:xfrm>
          <a:prstGeom prst="rect">
            <a:avLst/>
          </a:prstGeom>
          <a:noFill/>
          <a:ln w="12700">
            <a:noFill/>
            <a:miter lim="800000"/>
            <a:headEnd/>
            <a:tailEnd/>
          </a:ln>
        </p:spPr>
        <p:txBody>
          <a:bodyPr wrap="none">
            <a:spAutoFit/>
          </a:bodyPr>
          <a:lstStyle/>
          <a:p>
            <a:r>
              <a:rPr lang="en-US" altLang="zh-CN" sz="2400">
                <a:solidFill>
                  <a:schemeClr val="tx1"/>
                </a:solidFill>
                <a:latin typeface="Times New Roman" pitchFamily="18" charset="0"/>
              </a:rPr>
              <a:t>Assume A is an array of 100 </a:t>
            </a:r>
            <a:r>
              <a:rPr lang="en-US" altLang="zh-CN" sz="2400">
                <a:solidFill>
                  <a:schemeClr val="accent1"/>
                </a:solidFill>
                <a:latin typeface="Times New Roman" pitchFamily="18" charset="0"/>
              </a:rPr>
              <a:t>words</a:t>
            </a:r>
            <a:r>
              <a:rPr lang="en-US" altLang="zh-CN" sz="2400">
                <a:solidFill>
                  <a:schemeClr val="tx1"/>
                </a:solidFill>
                <a:latin typeface="Times New Roman" pitchFamily="18" charset="0"/>
              </a:rPr>
              <a:t>, and compiler has </a:t>
            </a:r>
          </a:p>
          <a:p>
            <a:r>
              <a:rPr lang="en-US" altLang="zh-CN" sz="2400">
                <a:solidFill>
                  <a:schemeClr val="tx1"/>
                </a:solidFill>
                <a:latin typeface="Times New Roman" pitchFamily="18" charset="0"/>
              </a:rPr>
              <a:t>associated the variables </a:t>
            </a:r>
            <a:r>
              <a:rPr lang="en-US" altLang="zh-CN" sz="2400">
                <a:latin typeface="Times New Roman" pitchFamily="18" charset="0"/>
              </a:rPr>
              <a:t>g and h with the register $1 and $2.</a:t>
            </a:r>
          </a:p>
          <a:p>
            <a:r>
              <a:rPr lang="en-US" altLang="zh-CN" sz="2400">
                <a:solidFill>
                  <a:schemeClr val="tx1"/>
                </a:solidFill>
                <a:latin typeface="Times New Roman" pitchFamily="18" charset="0"/>
              </a:rPr>
              <a:t>Assume the base address of the array is in $3. Translate </a:t>
            </a:r>
          </a:p>
          <a:p>
            <a:r>
              <a:rPr lang="en-US" altLang="zh-CN" sz="2400">
                <a:solidFill>
                  <a:schemeClr val="tx1"/>
                </a:solidFill>
                <a:latin typeface="Times New Roman" pitchFamily="18" charset="0"/>
              </a:rPr>
              <a:t>     	                 </a:t>
            </a:r>
            <a:r>
              <a:rPr lang="en-US" altLang="zh-CN" sz="2400">
                <a:solidFill>
                  <a:schemeClr val="accent1"/>
                </a:solidFill>
                <a:latin typeface="Times New Roman" pitchFamily="18" charset="0"/>
              </a:rPr>
              <a:t>g = h + A[8]</a:t>
            </a:r>
            <a:endParaRPr lang="en-US" altLang="zh-CN" sz="2400">
              <a:solidFill>
                <a:schemeClr val="tx1"/>
              </a:solidFill>
              <a:latin typeface="Times New Roman" pitchFamily="18" charset="0"/>
            </a:endParaRPr>
          </a:p>
        </p:txBody>
      </p:sp>
      <p:sp>
        <p:nvSpPr>
          <p:cNvPr id="76804" name="Text Box 4"/>
          <p:cNvSpPr txBox="1">
            <a:spLocks noChangeArrowheads="1"/>
          </p:cNvSpPr>
          <p:nvPr/>
        </p:nvSpPr>
        <p:spPr bwMode="auto">
          <a:xfrm>
            <a:off x="2719388" y="2566988"/>
            <a:ext cx="184150" cy="304800"/>
          </a:xfrm>
          <a:prstGeom prst="rect">
            <a:avLst/>
          </a:prstGeom>
          <a:noFill/>
          <a:ln w="12700">
            <a:noFill/>
            <a:miter lim="800000"/>
            <a:headEnd/>
            <a:tailEnd/>
          </a:ln>
        </p:spPr>
        <p:txBody>
          <a:bodyPr wrap="none">
            <a:spAutoFit/>
          </a:bodyPr>
          <a:lstStyle/>
          <a:p>
            <a:endParaRPr lang="zh-CN" altLang="en-US" sz="1400" b="0">
              <a:solidFill>
                <a:schemeClr val="tx1"/>
              </a:solidFill>
              <a:latin typeface="Times New Roman" pitchFamily="18" charset="0"/>
            </a:endParaRPr>
          </a:p>
        </p:txBody>
      </p:sp>
      <p:sp>
        <p:nvSpPr>
          <p:cNvPr id="227333" name="Text Box 5"/>
          <p:cNvSpPr txBox="1">
            <a:spLocks noChangeArrowheads="1"/>
          </p:cNvSpPr>
          <p:nvPr/>
        </p:nvSpPr>
        <p:spPr bwMode="auto">
          <a:xfrm>
            <a:off x="2871788" y="2444750"/>
            <a:ext cx="4438650" cy="822325"/>
          </a:xfrm>
          <a:prstGeom prst="rect">
            <a:avLst/>
          </a:prstGeom>
          <a:noFill/>
          <a:ln w="12700">
            <a:noFill/>
            <a:miter lim="800000"/>
            <a:headEnd/>
            <a:tailEnd/>
          </a:ln>
        </p:spPr>
        <p:txBody>
          <a:bodyPr wrap="none">
            <a:spAutoFit/>
          </a:bodyPr>
          <a:lstStyle/>
          <a:p>
            <a:r>
              <a:rPr lang="en-US" altLang="zh-CN" sz="2400">
                <a:solidFill>
                  <a:srgbClr val="0033CC"/>
                </a:solidFill>
                <a:latin typeface="Times New Roman" pitchFamily="18" charset="0"/>
              </a:rPr>
              <a:t>lw $4, 8($3) 		;$4 &lt;-- A[8]</a:t>
            </a:r>
          </a:p>
          <a:p>
            <a:r>
              <a:rPr lang="en-US" altLang="zh-CN" sz="2400">
                <a:solidFill>
                  <a:srgbClr val="0033CC"/>
                </a:solidFill>
                <a:latin typeface="Times New Roman" pitchFamily="18" charset="0"/>
              </a:rPr>
              <a:t>add $1, $2, $4</a:t>
            </a:r>
          </a:p>
        </p:txBody>
      </p:sp>
      <p:sp>
        <p:nvSpPr>
          <p:cNvPr id="227334" name="Text Box 6"/>
          <p:cNvSpPr txBox="1">
            <a:spLocks noChangeArrowheads="1"/>
          </p:cNvSpPr>
          <p:nvPr/>
        </p:nvSpPr>
        <p:spPr bwMode="auto">
          <a:xfrm>
            <a:off x="2887663" y="3870325"/>
            <a:ext cx="1971675" cy="822325"/>
          </a:xfrm>
          <a:prstGeom prst="rect">
            <a:avLst/>
          </a:prstGeom>
          <a:noFill/>
          <a:ln w="12700">
            <a:noFill/>
            <a:miter lim="800000"/>
            <a:headEnd/>
            <a:tailEnd/>
          </a:ln>
        </p:spPr>
        <p:txBody>
          <a:bodyPr wrap="none">
            <a:spAutoFit/>
          </a:bodyPr>
          <a:lstStyle/>
          <a:p>
            <a:r>
              <a:rPr lang="en-US" altLang="zh-CN" sz="2400">
                <a:solidFill>
                  <a:srgbClr val="0033CC"/>
                </a:solidFill>
                <a:latin typeface="Times New Roman" pitchFamily="18" charset="0"/>
              </a:rPr>
              <a:t>lw $4, 32($3)</a:t>
            </a:r>
          </a:p>
          <a:p>
            <a:r>
              <a:rPr lang="en-US" altLang="zh-CN" sz="2400">
                <a:solidFill>
                  <a:srgbClr val="0033CC"/>
                </a:solidFill>
                <a:latin typeface="Times New Roman" pitchFamily="18" charset="0"/>
              </a:rPr>
              <a:t>add $1, $2, $4</a:t>
            </a:r>
          </a:p>
        </p:txBody>
      </p:sp>
      <p:sp>
        <p:nvSpPr>
          <p:cNvPr id="227335" name="Text Box 7"/>
          <p:cNvSpPr txBox="1">
            <a:spLocks noChangeArrowheads="1"/>
          </p:cNvSpPr>
          <p:nvPr/>
        </p:nvSpPr>
        <p:spPr bwMode="auto">
          <a:xfrm>
            <a:off x="482600" y="4491038"/>
            <a:ext cx="2157413" cy="457200"/>
          </a:xfrm>
          <a:prstGeom prst="rect">
            <a:avLst/>
          </a:prstGeom>
          <a:noFill/>
          <a:ln w="12700">
            <a:noFill/>
            <a:miter lim="800000"/>
            <a:headEnd/>
            <a:tailEnd/>
          </a:ln>
        </p:spPr>
        <p:txBody>
          <a:bodyPr wrap="none">
            <a:spAutoFit/>
          </a:bodyPr>
          <a:lstStyle/>
          <a:p>
            <a:r>
              <a:rPr lang="en-US" altLang="zh-CN" sz="2400">
                <a:solidFill>
                  <a:schemeClr val="accent1"/>
                </a:solidFill>
                <a:latin typeface="Times New Roman" pitchFamily="18" charset="0"/>
              </a:rPr>
              <a:t>A[12] = h+A[8]</a:t>
            </a:r>
            <a:endParaRPr lang="en-US" altLang="zh-CN" sz="2400">
              <a:solidFill>
                <a:schemeClr val="tx1"/>
              </a:solidFill>
              <a:latin typeface="Times New Roman" pitchFamily="18" charset="0"/>
            </a:endParaRPr>
          </a:p>
        </p:txBody>
      </p:sp>
      <p:sp>
        <p:nvSpPr>
          <p:cNvPr id="227336" name="Text Box 8"/>
          <p:cNvSpPr txBox="1">
            <a:spLocks noChangeArrowheads="1"/>
          </p:cNvSpPr>
          <p:nvPr/>
        </p:nvSpPr>
        <p:spPr bwMode="auto">
          <a:xfrm>
            <a:off x="2894013" y="4622800"/>
            <a:ext cx="1870075" cy="457200"/>
          </a:xfrm>
          <a:prstGeom prst="rect">
            <a:avLst/>
          </a:prstGeom>
          <a:noFill/>
          <a:ln w="12700">
            <a:noFill/>
            <a:miter lim="800000"/>
            <a:headEnd/>
            <a:tailEnd/>
          </a:ln>
        </p:spPr>
        <p:txBody>
          <a:bodyPr wrap="none">
            <a:spAutoFit/>
          </a:bodyPr>
          <a:lstStyle/>
          <a:p>
            <a:r>
              <a:rPr lang="en-US" altLang="zh-CN" sz="2400">
                <a:solidFill>
                  <a:srgbClr val="0033CC"/>
                </a:solidFill>
                <a:latin typeface="Times New Roman" pitchFamily="18" charset="0"/>
              </a:rPr>
              <a:t>sw $1, 48($3)</a:t>
            </a:r>
          </a:p>
        </p:txBody>
      </p:sp>
      <p:grpSp>
        <p:nvGrpSpPr>
          <p:cNvPr id="2" name="Group 9"/>
          <p:cNvGrpSpPr>
            <a:grpSpLocks/>
          </p:cNvGrpSpPr>
          <p:nvPr/>
        </p:nvGrpSpPr>
        <p:grpSpPr bwMode="auto">
          <a:xfrm>
            <a:off x="2659063" y="2479675"/>
            <a:ext cx="2286000" cy="1295400"/>
            <a:chOff x="960" y="1824"/>
            <a:chExt cx="1440" cy="816"/>
          </a:xfrm>
        </p:grpSpPr>
        <p:sp>
          <p:nvSpPr>
            <p:cNvPr id="76815" name="Line 10"/>
            <p:cNvSpPr>
              <a:spLocks noChangeShapeType="1"/>
            </p:cNvSpPr>
            <p:nvPr/>
          </p:nvSpPr>
          <p:spPr bwMode="auto">
            <a:xfrm>
              <a:off x="1680" y="2400"/>
              <a:ext cx="0" cy="24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76816" name="Line 11"/>
            <p:cNvSpPr>
              <a:spLocks noChangeShapeType="1"/>
            </p:cNvSpPr>
            <p:nvPr/>
          </p:nvSpPr>
          <p:spPr bwMode="auto">
            <a:xfrm>
              <a:off x="960" y="1872"/>
              <a:ext cx="1440" cy="432"/>
            </a:xfrm>
            <a:prstGeom prst="line">
              <a:avLst/>
            </a:prstGeom>
            <a:noFill/>
            <a:ln w="12700">
              <a:solidFill>
                <a:schemeClr val="tx1"/>
              </a:solidFill>
              <a:round/>
              <a:headEnd/>
              <a:tailEnd/>
            </a:ln>
          </p:spPr>
          <p:txBody>
            <a:bodyPr/>
            <a:lstStyle/>
            <a:p>
              <a:endParaRPr lang="zh-CN" altLang="en-US"/>
            </a:p>
          </p:txBody>
        </p:sp>
        <p:sp>
          <p:nvSpPr>
            <p:cNvPr id="76817" name="Line 12"/>
            <p:cNvSpPr>
              <a:spLocks noChangeShapeType="1"/>
            </p:cNvSpPr>
            <p:nvPr/>
          </p:nvSpPr>
          <p:spPr bwMode="auto">
            <a:xfrm flipV="1">
              <a:off x="960" y="1824"/>
              <a:ext cx="1392" cy="528"/>
            </a:xfrm>
            <a:prstGeom prst="line">
              <a:avLst/>
            </a:prstGeom>
            <a:noFill/>
            <a:ln w="12700">
              <a:solidFill>
                <a:schemeClr val="tx1"/>
              </a:solidFill>
              <a:round/>
              <a:headEnd/>
              <a:tailEnd/>
            </a:ln>
          </p:spPr>
          <p:txBody>
            <a:bodyPr/>
            <a:lstStyle/>
            <a:p>
              <a:endParaRPr lang="zh-CN" altLang="en-US"/>
            </a:p>
          </p:txBody>
        </p:sp>
      </p:grpSp>
      <p:sp>
        <p:nvSpPr>
          <p:cNvPr id="227341" name="AutoShape 13"/>
          <p:cNvSpPr>
            <a:spLocks/>
          </p:cNvSpPr>
          <p:nvPr/>
        </p:nvSpPr>
        <p:spPr bwMode="auto">
          <a:xfrm>
            <a:off x="6107113" y="4673600"/>
            <a:ext cx="2225675" cy="693738"/>
          </a:xfrm>
          <a:prstGeom prst="borderCallout2">
            <a:avLst>
              <a:gd name="adj1" fmla="val 16477"/>
              <a:gd name="adj2" fmla="val -3426"/>
              <a:gd name="adj3" fmla="val 16477"/>
              <a:gd name="adj4" fmla="val -31884"/>
              <a:gd name="adj5" fmla="val -62472"/>
              <a:gd name="adj6" fmla="val -68190"/>
            </a:avLst>
          </a:prstGeom>
          <a:noFill/>
          <a:ln w="12700">
            <a:solidFill>
              <a:srgbClr val="000000"/>
            </a:solidFill>
            <a:miter lim="800000"/>
            <a:headEnd/>
            <a:tailEnd type="arrow" w="med" len="med"/>
          </a:ln>
        </p:spPr>
        <p:txBody>
          <a:bodyPr lIns="90000" tIns="46800" rIns="90000" bIns="46800"/>
          <a:lstStyle/>
          <a:p>
            <a:pPr algn="ctr"/>
            <a:r>
              <a:rPr lang="en-US" altLang="zh-CN" sz="2000">
                <a:solidFill>
                  <a:schemeClr val="tx1"/>
                </a:solidFill>
                <a:ea typeface="黑体" pitchFamily="49" charset="-122"/>
              </a:rPr>
              <a:t>base register</a:t>
            </a:r>
          </a:p>
          <a:p>
            <a:pPr algn="ctr"/>
            <a:r>
              <a:rPr lang="en-US" altLang="zh-CN" sz="2000">
                <a:solidFill>
                  <a:srgbClr val="CC0000"/>
                </a:solidFill>
                <a:ea typeface="黑体" pitchFamily="49" charset="-122"/>
              </a:rPr>
              <a:t>（</a:t>
            </a:r>
            <a:r>
              <a:rPr lang="zh-CN" altLang="en-US" sz="2000">
                <a:solidFill>
                  <a:srgbClr val="CC0000"/>
                </a:solidFill>
                <a:ea typeface="黑体" pitchFamily="49" charset="-122"/>
              </a:rPr>
              <a:t>基址寄存器）</a:t>
            </a:r>
          </a:p>
        </p:txBody>
      </p:sp>
      <p:sp>
        <p:nvSpPr>
          <p:cNvPr id="227342" name="AutoShape 14"/>
          <p:cNvSpPr>
            <a:spLocks/>
          </p:cNvSpPr>
          <p:nvPr/>
        </p:nvSpPr>
        <p:spPr bwMode="auto">
          <a:xfrm>
            <a:off x="5967413" y="3181350"/>
            <a:ext cx="2936875" cy="777875"/>
          </a:xfrm>
          <a:prstGeom prst="borderCallout2">
            <a:avLst>
              <a:gd name="adj1" fmla="val 14694"/>
              <a:gd name="adj2" fmla="val -2593"/>
              <a:gd name="adj3" fmla="val 14694"/>
              <a:gd name="adj4" fmla="val -20106"/>
              <a:gd name="adj5" fmla="val 101431"/>
              <a:gd name="adj6" fmla="val -64380"/>
            </a:avLst>
          </a:prstGeom>
          <a:noFill/>
          <a:ln w="12700">
            <a:solidFill>
              <a:srgbClr val="000000"/>
            </a:solidFill>
            <a:miter lim="800000"/>
            <a:headEnd/>
            <a:tailEnd type="arrow" w="med" len="med"/>
          </a:ln>
        </p:spPr>
        <p:txBody>
          <a:bodyPr lIns="90000" tIns="46800" rIns="90000" bIns="46800"/>
          <a:lstStyle/>
          <a:p>
            <a:pPr algn="ctr"/>
            <a:r>
              <a:rPr lang="en-US" altLang="zh-CN" sz="2000">
                <a:solidFill>
                  <a:schemeClr val="tx1"/>
                </a:solidFill>
                <a:ea typeface="黑体" pitchFamily="49" charset="-122"/>
              </a:rPr>
              <a:t>offset or displacement</a:t>
            </a:r>
          </a:p>
          <a:p>
            <a:pPr algn="ctr"/>
            <a:r>
              <a:rPr lang="en-US" altLang="zh-CN" sz="2000">
                <a:solidFill>
                  <a:srgbClr val="CC0000"/>
                </a:solidFill>
                <a:ea typeface="黑体" pitchFamily="49" charset="-122"/>
              </a:rPr>
              <a:t>（</a:t>
            </a:r>
            <a:r>
              <a:rPr lang="zh-CN" altLang="en-US" sz="2000">
                <a:solidFill>
                  <a:srgbClr val="CC0000"/>
                </a:solidFill>
                <a:ea typeface="黑体" pitchFamily="49" charset="-122"/>
              </a:rPr>
              <a:t>偏移量</a:t>
            </a:r>
            <a:r>
              <a:rPr lang="en-US" altLang="zh-CN" sz="2000">
                <a:solidFill>
                  <a:srgbClr val="CC0000"/>
                </a:solidFill>
                <a:ea typeface="黑体" pitchFamily="49" charset="-122"/>
              </a:rPr>
              <a:t>）</a:t>
            </a:r>
          </a:p>
        </p:txBody>
      </p:sp>
      <p:sp>
        <p:nvSpPr>
          <p:cNvPr id="227344" name="Text Box 16"/>
          <p:cNvSpPr txBox="1">
            <a:spLocks noChangeArrowheads="1"/>
          </p:cNvSpPr>
          <p:nvPr/>
        </p:nvSpPr>
        <p:spPr bwMode="auto">
          <a:xfrm>
            <a:off x="336550" y="5432425"/>
            <a:ext cx="8491538" cy="396875"/>
          </a:xfrm>
          <a:prstGeom prst="rect">
            <a:avLst/>
          </a:prstGeom>
          <a:noFill/>
          <a:ln w="12700">
            <a:noFill/>
            <a:miter lim="800000"/>
            <a:headEnd/>
            <a:tailEnd/>
          </a:ln>
        </p:spPr>
        <p:txBody>
          <a:bodyPr lIns="90000" tIns="46800" rIns="90000" bIns="46800">
            <a:spAutoFit/>
          </a:bodyPr>
          <a:lstStyle/>
          <a:p>
            <a:pPr>
              <a:spcBef>
                <a:spcPct val="50000"/>
              </a:spcBef>
            </a:pPr>
            <a:r>
              <a:rPr lang="zh-CN" altLang="en-US" sz="2000">
                <a:solidFill>
                  <a:srgbClr val="EE3900"/>
                </a:solidFill>
                <a:ea typeface="黑体" pitchFamily="49" charset="-122"/>
              </a:rPr>
              <a:t>问题：如果在一个循环体内执行：</a:t>
            </a:r>
            <a:r>
              <a:rPr lang="en-US" altLang="zh-CN" sz="2000">
                <a:solidFill>
                  <a:schemeClr val="accent1"/>
                </a:solidFill>
                <a:ea typeface="黑体" pitchFamily="49" charset="-122"/>
              </a:rPr>
              <a:t>g = h + A[i]</a:t>
            </a:r>
            <a:r>
              <a:rPr lang="zh-CN" altLang="en-US" sz="2000">
                <a:solidFill>
                  <a:srgbClr val="EE3900"/>
                </a:solidFill>
                <a:ea typeface="黑体" pitchFamily="49" charset="-122"/>
              </a:rPr>
              <a:t> ，则能否用基址寻址方式？</a:t>
            </a:r>
            <a:endParaRPr lang="en-US" altLang="zh-CN" sz="2000">
              <a:solidFill>
                <a:srgbClr val="EE3900"/>
              </a:solidFill>
              <a:ea typeface="黑体" pitchFamily="49" charset="-122"/>
            </a:endParaRPr>
          </a:p>
        </p:txBody>
      </p:sp>
      <p:sp>
        <p:nvSpPr>
          <p:cNvPr id="227347" name="Text Box 19"/>
          <p:cNvSpPr txBox="1">
            <a:spLocks noChangeArrowheads="1"/>
          </p:cNvSpPr>
          <p:nvPr/>
        </p:nvSpPr>
        <p:spPr bwMode="auto">
          <a:xfrm>
            <a:off x="288925" y="5816600"/>
            <a:ext cx="8755063" cy="701675"/>
          </a:xfrm>
          <a:prstGeom prst="rect">
            <a:avLst/>
          </a:prstGeom>
          <a:noFill/>
          <a:ln w="12700">
            <a:noFill/>
            <a:miter lim="800000"/>
            <a:headEnd/>
            <a:tailEnd/>
          </a:ln>
        </p:spPr>
        <p:txBody>
          <a:bodyPr lIns="90000" tIns="46800" rIns="90000" bIns="46800">
            <a:spAutoFit/>
          </a:bodyPr>
          <a:lstStyle/>
          <a:p>
            <a:pPr>
              <a:spcBef>
                <a:spcPct val="50000"/>
              </a:spcBef>
            </a:pPr>
            <a:r>
              <a:rPr lang="zh-CN" altLang="en-US" sz="2000">
                <a:solidFill>
                  <a:srgbClr val="2E5C35"/>
                </a:solidFill>
                <a:ea typeface="黑体" pitchFamily="49" charset="-122"/>
              </a:rPr>
              <a:t>不行，因为循环体内指令不能变，故首地址</a:t>
            </a:r>
            <a:r>
              <a:rPr lang="en-US" altLang="zh-CN" sz="2000">
                <a:solidFill>
                  <a:srgbClr val="2E5C35"/>
                </a:solidFill>
                <a:ea typeface="黑体" pitchFamily="49" charset="-122"/>
              </a:rPr>
              <a:t>A</a:t>
            </a:r>
            <a:r>
              <a:rPr lang="zh-CN" altLang="en-US" sz="2000">
                <a:solidFill>
                  <a:srgbClr val="2E5C35"/>
                </a:solidFill>
                <a:ea typeface="黑体" pitchFamily="49" charset="-122"/>
              </a:rPr>
              <a:t>不变，只能把下标 </a:t>
            </a:r>
            <a:r>
              <a:rPr lang="en-US" altLang="zh-CN" sz="2000">
                <a:solidFill>
                  <a:srgbClr val="2E5C35"/>
                </a:solidFill>
                <a:ea typeface="黑体" pitchFamily="49" charset="-122"/>
              </a:rPr>
              <a:t>i </a:t>
            </a:r>
            <a:r>
              <a:rPr lang="zh-CN" altLang="en-US" sz="2000">
                <a:solidFill>
                  <a:srgbClr val="2E5C35"/>
                </a:solidFill>
                <a:ea typeface="黑体" pitchFamily="49" charset="-122"/>
              </a:rPr>
              <a:t>放在变址寄存器中，每循环一次下标加</a:t>
            </a:r>
            <a:r>
              <a:rPr lang="en-US" altLang="zh-CN" sz="2000">
                <a:solidFill>
                  <a:srgbClr val="2E5C35"/>
                </a:solidFill>
                <a:ea typeface="黑体" pitchFamily="49" charset="-122"/>
              </a:rPr>
              <a:t>1</a:t>
            </a:r>
            <a:r>
              <a:rPr lang="zh-CN" altLang="en-US" sz="2000">
                <a:solidFill>
                  <a:srgbClr val="2E5C35"/>
                </a:solidFill>
                <a:ea typeface="黑体" pitchFamily="49" charset="-122"/>
              </a:rPr>
              <a:t>，所以，不能用基址方式而应该用变址方式。</a:t>
            </a:r>
          </a:p>
        </p:txBody>
      </p:sp>
      <p:sp>
        <p:nvSpPr>
          <p:cNvPr id="227348" name="Text Box 20"/>
          <p:cNvSpPr txBox="1">
            <a:spLocks noChangeArrowheads="1"/>
          </p:cNvSpPr>
          <p:nvPr/>
        </p:nvSpPr>
        <p:spPr bwMode="auto">
          <a:xfrm>
            <a:off x="312738" y="2209800"/>
            <a:ext cx="2039937" cy="1727200"/>
          </a:xfrm>
          <a:prstGeom prst="rect">
            <a:avLst/>
          </a:prstGeom>
          <a:noFill/>
          <a:ln w="12700">
            <a:noFill/>
            <a:miter lim="800000"/>
            <a:headEnd/>
            <a:tailEnd/>
          </a:ln>
        </p:spPr>
        <p:txBody>
          <a:bodyPr lIns="63500" tIns="25400" rIns="63500" bIns="25400">
            <a:spAutoFit/>
          </a:bodyPr>
          <a:lstStyle/>
          <a:p>
            <a:pPr>
              <a:spcBef>
                <a:spcPct val="50000"/>
              </a:spcBef>
            </a:pPr>
            <a:r>
              <a:rPr lang="zh-CN" altLang="en-US" sz="2000">
                <a:solidFill>
                  <a:schemeClr val="accent1"/>
                </a:solidFill>
                <a:ea typeface="黑体" pitchFamily="49" charset="-122"/>
              </a:rPr>
              <a:t>有没有问题？</a:t>
            </a:r>
          </a:p>
          <a:p>
            <a:pPr>
              <a:spcBef>
                <a:spcPct val="50000"/>
              </a:spcBef>
            </a:pPr>
            <a:r>
              <a:rPr lang="zh-CN" altLang="en-US" sz="2000">
                <a:ea typeface="黑体" pitchFamily="49" charset="-122"/>
              </a:rPr>
              <a:t>有！因为各数组元素是字，并按字节编址，故各占</a:t>
            </a:r>
            <a:r>
              <a:rPr lang="en-US" altLang="zh-CN" sz="2000">
                <a:ea typeface="黑体" pitchFamily="49" charset="-122"/>
              </a:rPr>
              <a:t>4</a:t>
            </a:r>
            <a:r>
              <a:rPr lang="zh-CN" altLang="en-US" sz="2000">
                <a:ea typeface="黑体" pitchFamily="49" charset="-122"/>
              </a:rPr>
              <a:t>个单元。</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7333"/>
                                        </p:tgtEl>
                                        <p:attrNameLst>
                                          <p:attrName>style.visibility</p:attrName>
                                        </p:attrNameLst>
                                      </p:cBhvr>
                                      <p:to>
                                        <p:strVal val="visible"/>
                                      </p:to>
                                    </p:set>
                                    <p:animEffect transition="in" filter="blinds(horizontal)">
                                      <p:cBhvr>
                                        <p:cTn id="7" dur="500"/>
                                        <p:tgtEl>
                                          <p:spTgt spid="2273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27348">
                                            <p:txEl>
                                              <p:pRg st="0" end="0"/>
                                            </p:txEl>
                                          </p:spTgt>
                                        </p:tgtEl>
                                        <p:attrNameLst>
                                          <p:attrName>style.visibility</p:attrName>
                                        </p:attrNameLst>
                                      </p:cBhvr>
                                      <p:to>
                                        <p:strVal val="visible"/>
                                      </p:to>
                                    </p:set>
                                    <p:animEffect transition="in" filter="blinds(horizontal)">
                                      <p:cBhvr>
                                        <p:cTn id="12" dur="500"/>
                                        <p:tgtEl>
                                          <p:spTgt spid="227348">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27348">
                                            <p:txEl>
                                              <p:pRg st="1" end="1"/>
                                            </p:txEl>
                                          </p:spTgt>
                                        </p:tgtEl>
                                        <p:attrNameLst>
                                          <p:attrName>style.visibility</p:attrName>
                                        </p:attrNameLst>
                                      </p:cBhvr>
                                      <p:to>
                                        <p:strVal val="visible"/>
                                      </p:to>
                                    </p:set>
                                    <p:animEffect transition="in" filter="blinds(horizontal)">
                                      <p:cBhvr>
                                        <p:cTn id="17" dur="500"/>
                                        <p:tgtEl>
                                          <p:spTgt spid="227348">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27334"/>
                                        </p:tgtEl>
                                        <p:attrNameLst>
                                          <p:attrName>style.visibility</p:attrName>
                                        </p:attrNameLst>
                                      </p:cBhvr>
                                      <p:to>
                                        <p:strVal val="visible"/>
                                      </p:to>
                                    </p:set>
                                    <p:animEffect transition="in" filter="blinds(horizontal)">
                                      <p:cBhvr>
                                        <p:cTn id="27" dur="500"/>
                                        <p:tgtEl>
                                          <p:spTgt spid="22733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27341"/>
                                        </p:tgtEl>
                                        <p:attrNameLst>
                                          <p:attrName>style.visibility</p:attrName>
                                        </p:attrNameLst>
                                      </p:cBhvr>
                                      <p:to>
                                        <p:strVal val="visible"/>
                                      </p:to>
                                    </p:set>
                                    <p:animEffect transition="in" filter="blinds(horizontal)">
                                      <p:cBhvr>
                                        <p:cTn id="32" dur="500"/>
                                        <p:tgtEl>
                                          <p:spTgt spid="22734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27342"/>
                                        </p:tgtEl>
                                        <p:attrNameLst>
                                          <p:attrName>style.visibility</p:attrName>
                                        </p:attrNameLst>
                                      </p:cBhvr>
                                      <p:to>
                                        <p:strVal val="visible"/>
                                      </p:to>
                                    </p:set>
                                    <p:animEffect transition="in" filter="blinds(horizontal)">
                                      <p:cBhvr>
                                        <p:cTn id="37" dur="500"/>
                                        <p:tgtEl>
                                          <p:spTgt spid="22734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27335"/>
                                        </p:tgtEl>
                                        <p:attrNameLst>
                                          <p:attrName>style.visibility</p:attrName>
                                        </p:attrNameLst>
                                      </p:cBhvr>
                                      <p:to>
                                        <p:strVal val="visible"/>
                                      </p:to>
                                    </p:set>
                                    <p:animEffect transition="in" filter="blinds(horizontal)">
                                      <p:cBhvr>
                                        <p:cTn id="42" dur="500"/>
                                        <p:tgtEl>
                                          <p:spTgt spid="22733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27336"/>
                                        </p:tgtEl>
                                        <p:attrNameLst>
                                          <p:attrName>style.visibility</p:attrName>
                                        </p:attrNameLst>
                                      </p:cBhvr>
                                      <p:to>
                                        <p:strVal val="visible"/>
                                      </p:to>
                                    </p:set>
                                    <p:animEffect transition="in" filter="blinds(horizontal)">
                                      <p:cBhvr>
                                        <p:cTn id="47" dur="500"/>
                                        <p:tgtEl>
                                          <p:spTgt spid="22733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27344"/>
                                        </p:tgtEl>
                                        <p:attrNameLst>
                                          <p:attrName>style.visibility</p:attrName>
                                        </p:attrNameLst>
                                      </p:cBhvr>
                                      <p:to>
                                        <p:strVal val="visible"/>
                                      </p:to>
                                    </p:set>
                                    <p:animEffect transition="in" filter="blinds(horizontal)">
                                      <p:cBhvr>
                                        <p:cTn id="52" dur="500"/>
                                        <p:tgtEl>
                                          <p:spTgt spid="22734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27347"/>
                                        </p:tgtEl>
                                        <p:attrNameLst>
                                          <p:attrName>style.visibility</p:attrName>
                                        </p:attrNameLst>
                                      </p:cBhvr>
                                      <p:to>
                                        <p:strVal val="visible"/>
                                      </p:to>
                                    </p:set>
                                    <p:animEffect transition="in" filter="blinds(horizontal)">
                                      <p:cBhvr>
                                        <p:cTn id="57" dur="500"/>
                                        <p:tgtEl>
                                          <p:spTgt spid="2273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3" grpId="0" autoUpdateAnimBg="0"/>
      <p:bldP spid="227334" grpId="0" autoUpdateAnimBg="0"/>
      <p:bldP spid="227335" grpId="0" autoUpdateAnimBg="0"/>
      <p:bldP spid="227336" grpId="0" autoUpdateAnimBg="0"/>
      <p:bldP spid="227341" grpId="0" animBg="1" autoUpdateAnimBg="0"/>
      <p:bldP spid="227342" grpId="0" animBg="1" autoUpdateAnimBg="0"/>
      <p:bldP spid="227344" grpId="0"/>
      <p:bldP spid="227347"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800100" y="57150"/>
            <a:ext cx="7451725" cy="368300"/>
          </a:xfrm>
          <a:noFill/>
        </p:spPr>
        <p:txBody>
          <a:bodyPr/>
          <a:lstStyle/>
          <a:p>
            <a:r>
              <a:rPr lang="en-US" altLang="zh-CN" smtClean="0">
                <a:ea typeface="宋体" charset="-122"/>
              </a:rPr>
              <a:t>MIPS</a:t>
            </a:r>
            <a:r>
              <a:rPr lang="zh-CN" altLang="en-US" smtClean="0">
                <a:ea typeface="宋体" charset="-122"/>
              </a:rPr>
              <a:t>的</a:t>
            </a:r>
            <a:r>
              <a:rPr lang="en-US" altLang="zh-CN" smtClean="0">
                <a:ea typeface="宋体" charset="-122"/>
              </a:rPr>
              <a:t>call/return/ jump/branch</a:t>
            </a:r>
            <a:r>
              <a:rPr lang="zh-CN" altLang="en-US" smtClean="0">
                <a:ea typeface="宋体" charset="-122"/>
              </a:rPr>
              <a:t>和</a:t>
            </a:r>
            <a:r>
              <a:rPr lang="en-US" altLang="zh-CN" smtClean="0">
                <a:ea typeface="宋体" charset="-122"/>
              </a:rPr>
              <a:t>compare</a:t>
            </a:r>
            <a:r>
              <a:rPr lang="zh-CN" altLang="en-US" smtClean="0">
                <a:ea typeface="宋体" charset="-122"/>
              </a:rPr>
              <a:t>指令</a:t>
            </a:r>
          </a:p>
        </p:txBody>
      </p:sp>
      <p:sp>
        <p:nvSpPr>
          <p:cNvPr id="231427" name="Rectangle 3"/>
          <p:cNvSpPr>
            <a:spLocks noGrp="1" noChangeArrowheads="1"/>
          </p:cNvSpPr>
          <p:nvPr>
            <p:ph type="body" idx="1"/>
          </p:nvPr>
        </p:nvSpPr>
        <p:spPr>
          <a:xfrm>
            <a:off x="282575" y="660400"/>
            <a:ext cx="8501063" cy="5486400"/>
          </a:xfrm>
        </p:spPr>
        <p:txBody>
          <a:bodyPr lIns="90488" tIns="44450" rIns="90488" bIns="44450"/>
          <a:lstStyle/>
          <a:p>
            <a:pPr marL="342900" indent="-342900">
              <a:lnSpc>
                <a:spcPct val="75000"/>
              </a:lnSpc>
              <a:buFont typeface="Wingdings" pitchFamily="2" charset="2"/>
              <a:buNone/>
              <a:tabLst>
                <a:tab pos="2000250" algn="l"/>
                <a:tab pos="3771900" algn="l"/>
              </a:tabLst>
              <a:defRPr/>
            </a:pPr>
            <a:r>
              <a:rPr lang="en-US" altLang="zh-CN" sz="1800" i="1" u="sng" dirty="0" smtClean="0">
                <a:solidFill>
                  <a:srgbClr val="A50021"/>
                </a:solidFill>
                <a:latin typeface="Arial" charset="0"/>
              </a:rPr>
              <a:t>Instruction	Example	  Meaning</a:t>
            </a:r>
            <a:r>
              <a:rPr lang="en-US" altLang="zh-CN" sz="1800" i="1" u="sng" dirty="0" smtClean="0">
                <a:latin typeface="Arial" charset="0"/>
              </a:rPr>
              <a:t>	</a:t>
            </a:r>
            <a:r>
              <a:rPr lang="en-US" altLang="zh-CN" sz="1800" dirty="0" smtClean="0">
                <a:latin typeface="Arial" charset="0"/>
              </a:rPr>
              <a:t>	</a:t>
            </a:r>
          </a:p>
          <a:p>
            <a:pPr marL="342900" indent="-342900">
              <a:lnSpc>
                <a:spcPct val="100000"/>
              </a:lnSpc>
              <a:buNone/>
              <a:tabLst>
                <a:tab pos="2000250" algn="l"/>
                <a:tab pos="3771900" algn="l"/>
              </a:tabLst>
              <a:defRPr/>
            </a:pPr>
            <a:r>
              <a:rPr lang="en-US" altLang="zh-CN" sz="1800" dirty="0" smtClean="0">
                <a:latin typeface="Arial" charset="0"/>
              </a:rPr>
              <a:t>jump and link	</a:t>
            </a:r>
            <a:r>
              <a:rPr lang="en-US" altLang="zh-CN" sz="1800" dirty="0" err="1" smtClean="0">
                <a:latin typeface="Arial" charset="0"/>
              </a:rPr>
              <a:t>jal</a:t>
            </a:r>
            <a:r>
              <a:rPr lang="en-US" altLang="zh-CN" sz="1800" dirty="0" smtClean="0">
                <a:latin typeface="Arial" charset="0"/>
              </a:rPr>
              <a:t> 10000	   $31 = PC + 4; go to 10000	</a:t>
            </a:r>
            <a:br>
              <a:rPr lang="en-US" altLang="zh-CN" sz="1800" dirty="0" smtClean="0">
                <a:latin typeface="Arial" charset="0"/>
              </a:rPr>
            </a:br>
            <a:r>
              <a:rPr lang="en-US" altLang="zh-CN" sz="1800" dirty="0" smtClean="0">
                <a:latin typeface="Arial" charset="0"/>
              </a:rPr>
              <a:t>	</a:t>
            </a:r>
            <a:r>
              <a:rPr lang="en-US" altLang="zh-CN" sz="1800" i="1" dirty="0" smtClean="0">
                <a:latin typeface="Arial" charset="0"/>
              </a:rPr>
              <a:t>For </a:t>
            </a:r>
            <a:r>
              <a:rPr lang="en-US" altLang="zh-CN" sz="1800" i="1" dirty="0" smtClean="0">
                <a:solidFill>
                  <a:srgbClr val="A50021"/>
                </a:solidFill>
                <a:latin typeface="Arial" charset="0"/>
              </a:rPr>
              <a:t>procedure call</a:t>
            </a:r>
            <a:r>
              <a:rPr lang="zh-CN" altLang="en-US" sz="1800" dirty="0" smtClean="0">
                <a:solidFill>
                  <a:schemeClr val="accent1"/>
                </a:solidFill>
                <a:latin typeface="Arial" charset="0"/>
                <a:ea typeface="黑体" pitchFamily="49" charset="-122"/>
              </a:rPr>
              <a:t>（对应过程或函数调用）</a:t>
            </a:r>
          </a:p>
          <a:p>
            <a:pPr marL="342900" indent="-342900">
              <a:lnSpc>
                <a:spcPct val="100000"/>
              </a:lnSpc>
              <a:buFont typeface="Wingdings" pitchFamily="2" charset="2"/>
              <a:buNone/>
              <a:tabLst>
                <a:tab pos="2000250" algn="l"/>
                <a:tab pos="3771900" algn="l"/>
              </a:tabLst>
              <a:defRPr/>
            </a:pPr>
            <a:r>
              <a:rPr lang="en-US" altLang="zh-CN" sz="1800" dirty="0" smtClean="0">
                <a:latin typeface="Arial" charset="0"/>
              </a:rPr>
              <a:t>jump register	</a:t>
            </a:r>
            <a:r>
              <a:rPr lang="en-US" altLang="zh-CN" sz="1800" dirty="0" err="1" smtClean="0">
                <a:latin typeface="Arial" charset="0"/>
              </a:rPr>
              <a:t>jr</a:t>
            </a:r>
            <a:r>
              <a:rPr lang="en-US" altLang="zh-CN" sz="1800" dirty="0" smtClean="0">
                <a:latin typeface="Arial" charset="0"/>
              </a:rPr>
              <a:t> $31	   go to $31	</a:t>
            </a:r>
            <a:br>
              <a:rPr lang="en-US" altLang="zh-CN" sz="1800" dirty="0" smtClean="0">
                <a:latin typeface="Arial" charset="0"/>
              </a:rPr>
            </a:br>
            <a:r>
              <a:rPr lang="en-US" altLang="zh-CN" sz="1800" dirty="0" smtClean="0">
                <a:latin typeface="Arial" charset="0"/>
              </a:rPr>
              <a:t>	</a:t>
            </a:r>
            <a:r>
              <a:rPr lang="en-US" altLang="zh-CN" sz="1800" i="1" dirty="0" smtClean="0">
                <a:latin typeface="Arial" charset="0"/>
              </a:rPr>
              <a:t>For switch, </a:t>
            </a:r>
            <a:r>
              <a:rPr lang="en-US" altLang="zh-CN" sz="1800" i="1" dirty="0" smtClean="0">
                <a:solidFill>
                  <a:srgbClr val="A50021"/>
                </a:solidFill>
                <a:latin typeface="Arial" charset="0"/>
              </a:rPr>
              <a:t>procedure return </a:t>
            </a:r>
            <a:r>
              <a:rPr lang="zh-CN" altLang="en-US" sz="1800" dirty="0" smtClean="0">
                <a:solidFill>
                  <a:schemeClr val="accent1"/>
                </a:solidFill>
                <a:latin typeface="Arial" charset="0"/>
                <a:ea typeface="黑体" pitchFamily="49" charset="-122"/>
              </a:rPr>
              <a:t>（对应过程返回）</a:t>
            </a:r>
            <a:endParaRPr lang="en-US" altLang="zh-CN" sz="1800" dirty="0" smtClean="0">
              <a:solidFill>
                <a:srgbClr val="A50021"/>
              </a:solidFill>
              <a:latin typeface="Arial" charset="0"/>
            </a:endParaRPr>
          </a:p>
          <a:p>
            <a:pPr marL="342900" indent="-342900">
              <a:lnSpc>
                <a:spcPct val="100000"/>
              </a:lnSpc>
              <a:buFont typeface="Wingdings" pitchFamily="2" charset="2"/>
              <a:buNone/>
              <a:tabLst>
                <a:tab pos="2000250" algn="l"/>
                <a:tab pos="3771900" algn="l"/>
              </a:tabLst>
              <a:defRPr/>
            </a:pPr>
            <a:r>
              <a:rPr lang="en-US" altLang="zh-CN" sz="1800" dirty="0" smtClean="0">
                <a:latin typeface="Arial" charset="0"/>
              </a:rPr>
              <a:t>jump	j 10000	   go to 10000	</a:t>
            </a:r>
            <a:br>
              <a:rPr lang="en-US" altLang="zh-CN" sz="1800" dirty="0" smtClean="0">
                <a:latin typeface="Arial" charset="0"/>
              </a:rPr>
            </a:br>
            <a:r>
              <a:rPr lang="en-US" altLang="zh-CN" sz="1800" dirty="0" smtClean="0">
                <a:latin typeface="Arial" charset="0"/>
              </a:rPr>
              <a:t>	</a:t>
            </a:r>
            <a:r>
              <a:rPr lang="en-US" altLang="zh-CN" sz="1800" i="1" dirty="0" smtClean="0">
                <a:latin typeface="Arial" charset="0"/>
              </a:rPr>
              <a:t>Jump to target address</a:t>
            </a:r>
            <a:endParaRPr lang="en-US" altLang="zh-CN" sz="1800" i="1" dirty="0" smtClean="0">
              <a:solidFill>
                <a:srgbClr val="A50021"/>
              </a:solidFill>
              <a:latin typeface="Arial" charset="0"/>
            </a:endParaRPr>
          </a:p>
          <a:p>
            <a:pPr marL="342900" indent="-342900">
              <a:lnSpc>
                <a:spcPct val="120000"/>
              </a:lnSpc>
              <a:spcBef>
                <a:spcPct val="0"/>
              </a:spcBef>
              <a:buFont typeface="Wingdings" pitchFamily="2" charset="2"/>
              <a:buNone/>
              <a:tabLst>
                <a:tab pos="2000250" algn="l"/>
                <a:tab pos="3771900" algn="l"/>
              </a:tabLst>
              <a:defRPr/>
            </a:pPr>
            <a:endParaRPr lang="en-US" altLang="zh-CN" sz="1800" dirty="0" smtClean="0">
              <a:latin typeface="Arial" charset="0"/>
            </a:endParaRPr>
          </a:p>
          <a:p>
            <a:pPr marL="342900" indent="-342900">
              <a:lnSpc>
                <a:spcPct val="120000"/>
              </a:lnSpc>
              <a:spcBef>
                <a:spcPct val="0"/>
              </a:spcBef>
              <a:buFont typeface="Wingdings" pitchFamily="2" charset="2"/>
              <a:buNone/>
              <a:tabLst>
                <a:tab pos="2000250" algn="l"/>
                <a:tab pos="3771900" algn="l"/>
              </a:tabLst>
              <a:defRPr/>
            </a:pPr>
            <a:r>
              <a:rPr lang="en-US" altLang="zh-CN" sz="1800" dirty="0" smtClean="0">
                <a:latin typeface="Arial" charset="0"/>
              </a:rPr>
              <a:t>branch on equal	  </a:t>
            </a:r>
            <a:r>
              <a:rPr lang="en-US" altLang="zh-CN" sz="1800" dirty="0" err="1" smtClean="0">
                <a:latin typeface="Arial" charset="0"/>
              </a:rPr>
              <a:t>beq</a:t>
            </a:r>
            <a:r>
              <a:rPr lang="en-US" altLang="zh-CN" sz="1800" dirty="0" smtClean="0">
                <a:latin typeface="Arial" charset="0"/>
              </a:rPr>
              <a:t> $1,$2,100 	  if ($1 == $2) go to PC+</a:t>
            </a:r>
            <a:r>
              <a:rPr lang="en-US" altLang="zh-CN" sz="1800" dirty="0" smtClean="0">
                <a:solidFill>
                  <a:srgbClr val="0066FF"/>
                </a:solidFill>
                <a:latin typeface="Arial" charset="0"/>
              </a:rPr>
              <a:t>4</a:t>
            </a:r>
            <a:r>
              <a:rPr lang="en-US" altLang="zh-CN" sz="1800" dirty="0" smtClean="0">
                <a:latin typeface="Arial" charset="0"/>
              </a:rPr>
              <a:t>+25*</a:t>
            </a:r>
            <a:r>
              <a:rPr lang="en-US" altLang="zh-CN" sz="1800" dirty="0" smtClean="0">
                <a:solidFill>
                  <a:schemeClr val="accent2">
                    <a:lumMod val="60000"/>
                    <a:lumOff val="40000"/>
                  </a:schemeClr>
                </a:solidFill>
                <a:latin typeface="Arial" charset="0"/>
              </a:rPr>
              <a:t>4</a:t>
            </a:r>
            <a:r>
              <a:rPr lang="en-US" altLang="zh-CN" sz="1800" dirty="0" smtClean="0">
                <a:latin typeface="Arial" charset="0"/>
              </a:rPr>
              <a:t>		</a:t>
            </a:r>
          </a:p>
          <a:p>
            <a:pPr marL="342900" indent="-342900">
              <a:lnSpc>
                <a:spcPct val="120000"/>
              </a:lnSpc>
              <a:spcBef>
                <a:spcPct val="0"/>
              </a:spcBef>
              <a:buFont typeface="Wingdings" pitchFamily="2" charset="2"/>
              <a:buNone/>
              <a:tabLst>
                <a:tab pos="2000250" algn="l"/>
                <a:tab pos="3771900" algn="l"/>
              </a:tabLst>
              <a:defRPr/>
            </a:pPr>
            <a:r>
              <a:rPr lang="en-US" altLang="zh-CN" sz="1800" dirty="0" smtClean="0">
                <a:latin typeface="Arial" charset="0"/>
              </a:rPr>
              <a:t>branch on not eq.	  </a:t>
            </a:r>
            <a:r>
              <a:rPr lang="en-US" altLang="zh-CN" sz="1800" dirty="0" err="1" smtClean="0">
                <a:latin typeface="Arial" charset="0"/>
              </a:rPr>
              <a:t>bne</a:t>
            </a:r>
            <a:r>
              <a:rPr lang="en-US" altLang="zh-CN" sz="1800" dirty="0" smtClean="0">
                <a:latin typeface="Arial" charset="0"/>
              </a:rPr>
              <a:t> $1,$2,100	  if ($1!= $2) go to PC+</a:t>
            </a:r>
            <a:r>
              <a:rPr lang="en-US" altLang="zh-CN" sz="1800" dirty="0" smtClean="0">
                <a:solidFill>
                  <a:srgbClr val="0066FF"/>
                </a:solidFill>
                <a:latin typeface="Arial" charset="0"/>
              </a:rPr>
              <a:t>4</a:t>
            </a:r>
            <a:r>
              <a:rPr lang="en-US" altLang="zh-CN" sz="1800" dirty="0" smtClean="0">
                <a:latin typeface="Arial" charset="0"/>
              </a:rPr>
              <a:t>+25</a:t>
            </a:r>
            <a:r>
              <a:rPr lang="zh-CN" altLang="en-US" sz="1800" dirty="0" smtClean="0">
                <a:latin typeface="Arial" charset="0"/>
              </a:rPr>
              <a:t>*</a:t>
            </a:r>
            <a:r>
              <a:rPr lang="en-US" altLang="zh-CN" sz="1800" dirty="0" smtClean="0">
                <a:solidFill>
                  <a:schemeClr val="accent2">
                    <a:lumMod val="60000"/>
                    <a:lumOff val="40000"/>
                  </a:schemeClr>
                </a:solidFill>
                <a:latin typeface="Arial" charset="0"/>
              </a:rPr>
              <a:t>4</a:t>
            </a:r>
            <a:r>
              <a:rPr lang="en-US" altLang="zh-CN" sz="1800" dirty="0" smtClean="0">
                <a:latin typeface="Arial" charset="0"/>
              </a:rPr>
              <a:t>	</a:t>
            </a:r>
          </a:p>
        </p:txBody>
      </p:sp>
      <p:grpSp>
        <p:nvGrpSpPr>
          <p:cNvPr id="2" name="Group 11"/>
          <p:cNvGrpSpPr>
            <a:grpSpLocks/>
          </p:cNvGrpSpPr>
          <p:nvPr/>
        </p:nvGrpSpPr>
        <p:grpSpPr bwMode="auto">
          <a:xfrm>
            <a:off x="265113" y="750888"/>
            <a:ext cx="8718550" cy="1490662"/>
            <a:chOff x="210" y="473"/>
            <a:chExt cx="5421" cy="883"/>
          </a:xfrm>
        </p:grpSpPr>
        <p:sp>
          <p:nvSpPr>
            <p:cNvPr id="80923" name="Rectangle 4"/>
            <p:cNvSpPr>
              <a:spLocks noChangeArrowheads="1"/>
            </p:cNvSpPr>
            <p:nvPr/>
          </p:nvSpPr>
          <p:spPr bwMode="auto">
            <a:xfrm>
              <a:off x="210" y="587"/>
              <a:ext cx="4402" cy="769"/>
            </a:xfrm>
            <a:prstGeom prst="rect">
              <a:avLst/>
            </a:prstGeom>
            <a:noFill/>
            <a:ln w="28575">
              <a:solidFill>
                <a:srgbClr val="A50021"/>
              </a:solidFill>
              <a:miter lim="800000"/>
              <a:headEnd/>
              <a:tailEnd/>
            </a:ln>
          </p:spPr>
          <p:txBody>
            <a:bodyPr lIns="63500" tIns="25400" rIns="63500" bIns="25400" anchor="ctr"/>
            <a:lstStyle/>
            <a:p>
              <a:endParaRPr lang="zh-CN" altLang="en-US"/>
            </a:p>
          </p:txBody>
        </p:sp>
        <p:sp>
          <p:nvSpPr>
            <p:cNvPr id="80924" name="Text Box 5"/>
            <p:cNvSpPr txBox="1">
              <a:spLocks noChangeArrowheads="1"/>
            </p:cNvSpPr>
            <p:nvPr/>
          </p:nvSpPr>
          <p:spPr bwMode="auto">
            <a:xfrm>
              <a:off x="4716" y="555"/>
              <a:ext cx="878" cy="193"/>
            </a:xfrm>
            <a:prstGeom prst="rect">
              <a:avLst/>
            </a:prstGeom>
            <a:noFill/>
            <a:ln w="12700">
              <a:noFill/>
              <a:miter lim="800000"/>
              <a:headEnd/>
              <a:tailEnd/>
            </a:ln>
          </p:spPr>
          <p:txBody>
            <a:bodyPr lIns="63500" tIns="25400" rIns="63500" bIns="25400">
              <a:spAutoFit/>
            </a:bodyPr>
            <a:lstStyle/>
            <a:p>
              <a:pPr>
                <a:spcBef>
                  <a:spcPct val="50000"/>
                </a:spcBef>
              </a:pPr>
              <a:r>
                <a:rPr lang="en-US" altLang="zh-CN" sz="1800"/>
                <a:t>call / return </a:t>
              </a:r>
            </a:p>
          </p:txBody>
        </p:sp>
        <p:sp>
          <p:nvSpPr>
            <p:cNvPr id="80925" name="Line 6"/>
            <p:cNvSpPr>
              <a:spLocks noChangeShapeType="1"/>
            </p:cNvSpPr>
            <p:nvPr/>
          </p:nvSpPr>
          <p:spPr bwMode="auto">
            <a:xfrm flipH="1">
              <a:off x="5110" y="774"/>
              <a:ext cx="55" cy="320"/>
            </a:xfrm>
            <a:prstGeom prst="line">
              <a:avLst/>
            </a:prstGeom>
            <a:noFill/>
            <a:ln w="28575">
              <a:solidFill>
                <a:srgbClr val="A50021"/>
              </a:solidFill>
              <a:round/>
              <a:headEnd/>
              <a:tailEnd/>
            </a:ln>
          </p:spPr>
          <p:txBody>
            <a:bodyPr lIns="63500" tIns="25400" rIns="63500" bIns="25400">
              <a:spAutoFit/>
            </a:bodyPr>
            <a:lstStyle/>
            <a:p>
              <a:endParaRPr lang="zh-CN" altLang="en-US"/>
            </a:p>
          </p:txBody>
        </p:sp>
        <p:sp>
          <p:nvSpPr>
            <p:cNvPr id="80926" name="Line 7"/>
            <p:cNvSpPr>
              <a:spLocks noChangeShapeType="1"/>
            </p:cNvSpPr>
            <p:nvPr/>
          </p:nvSpPr>
          <p:spPr bwMode="auto">
            <a:xfrm flipH="1">
              <a:off x="4649" y="1094"/>
              <a:ext cx="461" cy="131"/>
            </a:xfrm>
            <a:prstGeom prst="line">
              <a:avLst/>
            </a:prstGeom>
            <a:noFill/>
            <a:ln w="28575">
              <a:solidFill>
                <a:srgbClr val="A50021"/>
              </a:solidFill>
              <a:round/>
              <a:headEnd/>
              <a:tailEnd type="triangle" w="med" len="med"/>
            </a:ln>
          </p:spPr>
          <p:txBody>
            <a:bodyPr lIns="63500" tIns="25400" rIns="63500" bIns="25400">
              <a:spAutoFit/>
            </a:bodyPr>
            <a:lstStyle/>
            <a:p>
              <a:endParaRPr lang="zh-CN" altLang="en-US"/>
            </a:p>
          </p:txBody>
        </p:sp>
        <p:sp>
          <p:nvSpPr>
            <p:cNvPr id="80927" name="Oval 8"/>
            <p:cNvSpPr>
              <a:spLocks noChangeArrowheads="1"/>
            </p:cNvSpPr>
            <p:nvPr/>
          </p:nvSpPr>
          <p:spPr bwMode="auto">
            <a:xfrm>
              <a:off x="4671" y="473"/>
              <a:ext cx="960" cy="319"/>
            </a:xfrm>
            <a:prstGeom prst="ellipse">
              <a:avLst/>
            </a:prstGeom>
            <a:noFill/>
            <a:ln w="28575">
              <a:solidFill>
                <a:srgbClr val="A50021"/>
              </a:solidFill>
              <a:round/>
              <a:headEnd/>
              <a:tailEnd/>
            </a:ln>
          </p:spPr>
          <p:txBody>
            <a:bodyPr lIns="63500" tIns="25400" rIns="63500" bIns="25400" anchor="ctr">
              <a:spAutoFit/>
            </a:bodyPr>
            <a:lstStyle/>
            <a:p>
              <a:endParaRPr lang="zh-CN" altLang="en-US"/>
            </a:p>
          </p:txBody>
        </p:sp>
      </p:grpSp>
      <p:sp>
        <p:nvSpPr>
          <p:cNvPr id="80901" name="Text Box 10"/>
          <p:cNvSpPr txBox="1">
            <a:spLocks noChangeArrowheads="1"/>
          </p:cNvSpPr>
          <p:nvPr/>
        </p:nvSpPr>
        <p:spPr bwMode="auto">
          <a:xfrm>
            <a:off x="6656388" y="6149975"/>
            <a:ext cx="2163762" cy="295275"/>
          </a:xfrm>
          <a:prstGeom prst="rect">
            <a:avLst/>
          </a:prstGeom>
          <a:noFill/>
          <a:ln w="12700">
            <a:noFill/>
            <a:miter lim="800000"/>
            <a:headEnd/>
            <a:tailEnd/>
          </a:ln>
        </p:spPr>
        <p:txBody>
          <a:bodyPr lIns="63500" tIns="25400" rIns="63500" bIns="25400">
            <a:spAutoFit/>
          </a:bodyPr>
          <a:lstStyle/>
          <a:p>
            <a:pPr>
              <a:spcBef>
                <a:spcPct val="50000"/>
              </a:spcBef>
            </a:pPr>
            <a:r>
              <a:rPr lang="en-US" altLang="zh-CN" sz="1600">
                <a:hlinkClick r:id="rId3" action="ppaction://hlinksldjump"/>
              </a:rPr>
              <a:t>BACK to Procedure</a:t>
            </a:r>
            <a:endParaRPr lang="zh-CN" altLang="en-US" sz="16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31427">
                                            <p:txEl>
                                              <p:pRg st="2" end="2"/>
                                            </p:txEl>
                                          </p:spTgt>
                                        </p:tgtEl>
                                        <p:attrNameLst>
                                          <p:attrName>style.visibility</p:attrName>
                                        </p:attrNameLst>
                                      </p:cBhvr>
                                      <p:to>
                                        <p:strVal val="visible"/>
                                      </p:to>
                                    </p:set>
                                    <p:animEffect transition="in" filter="blinds(horizontal)">
                                      <p:cBhvr>
                                        <p:cTn id="7" dur="500"/>
                                        <p:tgtEl>
                                          <p:spTgt spid="231427">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31427">
                                            <p:txEl>
                                              <p:pRg st="3" end="3"/>
                                            </p:txEl>
                                          </p:spTgt>
                                        </p:tgtEl>
                                        <p:attrNameLst>
                                          <p:attrName>style.visibility</p:attrName>
                                        </p:attrNameLst>
                                      </p:cBhvr>
                                      <p:to>
                                        <p:strVal val="visible"/>
                                      </p:to>
                                    </p:set>
                                    <p:animEffect transition="in" filter="blinds(horizontal)">
                                      <p:cBhvr>
                                        <p:cTn id="17" dur="500"/>
                                        <p:tgtEl>
                                          <p:spTgt spid="23142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31427">
                                            <p:txEl>
                                              <p:pRg st="5" end="5"/>
                                            </p:txEl>
                                          </p:spTgt>
                                        </p:tgtEl>
                                        <p:attrNameLst>
                                          <p:attrName>style.visibility</p:attrName>
                                        </p:attrNameLst>
                                      </p:cBhvr>
                                      <p:to>
                                        <p:strVal val="visible"/>
                                      </p:to>
                                    </p:set>
                                    <p:animEffect transition="in" filter="blinds(horizontal)">
                                      <p:cBhvr>
                                        <p:cTn id="22" dur="500"/>
                                        <p:tgtEl>
                                          <p:spTgt spid="231427">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31427">
                                            <p:txEl>
                                              <p:pRg st="6" end="6"/>
                                            </p:txEl>
                                          </p:spTgt>
                                        </p:tgtEl>
                                        <p:attrNameLst>
                                          <p:attrName>style.visibility</p:attrName>
                                        </p:attrNameLst>
                                      </p:cBhvr>
                                      <p:to>
                                        <p:strVal val="visible"/>
                                      </p:to>
                                    </p:set>
                                    <p:animEffect transition="in" filter="blinds(horizontal)">
                                      <p:cBhvr>
                                        <p:cTn id="27" dur="500"/>
                                        <p:tgtEl>
                                          <p:spTgt spid="23142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711200" y="114300"/>
            <a:ext cx="6929438" cy="368300"/>
          </a:xfrm>
        </p:spPr>
        <p:txBody>
          <a:bodyPr/>
          <a:lstStyle/>
          <a:p>
            <a:r>
              <a:rPr lang="en-US" altLang="zh-CN" smtClean="0">
                <a:ea typeface="宋体" charset="-122"/>
              </a:rPr>
              <a:t>Example</a:t>
            </a:r>
            <a:r>
              <a:rPr lang="zh-CN" altLang="en-US" smtClean="0">
                <a:ea typeface="宋体" charset="-122"/>
              </a:rPr>
              <a:t>：</a:t>
            </a:r>
            <a:r>
              <a:rPr lang="en-US" altLang="zh-CN" smtClean="0">
                <a:ea typeface="宋体" charset="-122"/>
              </a:rPr>
              <a:t>if-then-else</a:t>
            </a:r>
            <a:r>
              <a:rPr lang="zh-CN" altLang="en-US" smtClean="0">
                <a:ea typeface="宋体" charset="-122"/>
              </a:rPr>
              <a:t>语句和“</a:t>
            </a:r>
            <a:r>
              <a:rPr lang="en-US" altLang="zh-CN" smtClean="0">
                <a:ea typeface="宋体" charset="-122"/>
              </a:rPr>
              <a:t>=”</a:t>
            </a:r>
            <a:r>
              <a:rPr lang="zh-CN" altLang="en-US" smtClean="0">
                <a:ea typeface="宋体" charset="-122"/>
              </a:rPr>
              <a:t>判断</a:t>
            </a:r>
          </a:p>
        </p:txBody>
      </p:sp>
      <p:sp>
        <p:nvSpPr>
          <p:cNvPr id="82947" name="Text Box 4"/>
          <p:cNvSpPr txBox="1">
            <a:spLocks noChangeArrowheads="1"/>
          </p:cNvSpPr>
          <p:nvPr/>
        </p:nvSpPr>
        <p:spPr bwMode="auto">
          <a:xfrm>
            <a:off x="566738" y="904875"/>
            <a:ext cx="6550025" cy="1917700"/>
          </a:xfrm>
          <a:prstGeom prst="rect">
            <a:avLst/>
          </a:prstGeom>
          <a:noFill/>
          <a:ln w="12700">
            <a:noFill/>
            <a:miter lim="800000"/>
            <a:headEnd/>
            <a:tailEnd/>
          </a:ln>
        </p:spPr>
        <p:txBody>
          <a:bodyPr wrap="none">
            <a:spAutoFit/>
          </a:bodyPr>
          <a:lstStyle/>
          <a:p>
            <a:r>
              <a:rPr lang="en-US" altLang="zh-CN" sz="2400">
                <a:solidFill>
                  <a:schemeClr val="tx1"/>
                </a:solidFill>
                <a:latin typeface="Times New Roman" pitchFamily="18" charset="0"/>
              </a:rPr>
              <a:t>if (i = = j) </a:t>
            </a:r>
          </a:p>
          <a:p>
            <a:r>
              <a:rPr lang="en-US" altLang="zh-CN" sz="2400">
                <a:solidFill>
                  <a:schemeClr val="tx1"/>
                </a:solidFill>
                <a:latin typeface="Times New Roman" pitchFamily="18" charset="0"/>
              </a:rPr>
              <a:t>       f = g+h ; </a:t>
            </a:r>
          </a:p>
          <a:p>
            <a:r>
              <a:rPr lang="en-US" altLang="zh-CN" sz="2400">
                <a:solidFill>
                  <a:schemeClr val="tx1"/>
                </a:solidFill>
                <a:latin typeface="Times New Roman" pitchFamily="18" charset="0"/>
              </a:rPr>
              <a:t>else </a:t>
            </a:r>
          </a:p>
          <a:p>
            <a:r>
              <a:rPr lang="en-US" altLang="zh-CN" sz="2400">
                <a:solidFill>
                  <a:schemeClr val="tx1"/>
                </a:solidFill>
                <a:latin typeface="Times New Roman" pitchFamily="18" charset="0"/>
              </a:rPr>
              <a:t>       f = g-h ;</a:t>
            </a:r>
          </a:p>
          <a:p>
            <a:r>
              <a:rPr lang="en-US" altLang="zh-CN" sz="2400">
                <a:solidFill>
                  <a:schemeClr val="tx1"/>
                </a:solidFill>
                <a:latin typeface="Times New Roman" pitchFamily="18" charset="0"/>
              </a:rPr>
              <a:t>Assuming variables i, j, f, g, h, ~ $1, $2, $3, $4, $5</a:t>
            </a:r>
          </a:p>
        </p:txBody>
      </p:sp>
      <p:sp>
        <p:nvSpPr>
          <p:cNvPr id="274437" name="Text Box 5"/>
          <p:cNvSpPr txBox="1">
            <a:spLocks noChangeArrowheads="1"/>
          </p:cNvSpPr>
          <p:nvPr/>
        </p:nvSpPr>
        <p:spPr bwMode="auto">
          <a:xfrm>
            <a:off x="869950" y="3184525"/>
            <a:ext cx="7231063" cy="1917700"/>
          </a:xfrm>
          <a:prstGeom prst="rect">
            <a:avLst/>
          </a:prstGeom>
          <a:noFill/>
          <a:ln w="12700">
            <a:noFill/>
            <a:miter lim="800000"/>
            <a:headEnd/>
            <a:tailEnd/>
          </a:ln>
        </p:spPr>
        <p:txBody>
          <a:bodyPr wrap="none">
            <a:spAutoFit/>
          </a:bodyPr>
          <a:lstStyle/>
          <a:p>
            <a:r>
              <a:rPr lang="en-US" altLang="zh-CN" sz="2400" b="0">
                <a:solidFill>
                  <a:schemeClr val="tx1"/>
                </a:solidFill>
                <a:latin typeface="Times New Roman" pitchFamily="18" charset="0"/>
              </a:rPr>
              <a:t>	</a:t>
            </a:r>
            <a:r>
              <a:rPr lang="en-US" altLang="zh-CN" sz="2400">
                <a:solidFill>
                  <a:srgbClr val="0033CC"/>
                </a:solidFill>
                <a:latin typeface="Times New Roman" pitchFamily="18" charset="0"/>
              </a:rPr>
              <a:t>bne $1, $2, else                 ; i!=j, jump to else       </a:t>
            </a:r>
          </a:p>
          <a:p>
            <a:r>
              <a:rPr lang="en-US" altLang="zh-CN" sz="2400">
                <a:solidFill>
                  <a:srgbClr val="0033CC"/>
                </a:solidFill>
                <a:latin typeface="Times New Roman" pitchFamily="18" charset="0"/>
              </a:rPr>
              <a:t>	add $3, $4, $5        </a:t>
            </a:r>
          </a:p>
          <a:p>
            <a:r>
              <a:rPr lang="en-US" altLang="zh-CN" sz="2400">
                <a:solidFill>
                  <a:srgbClr val="0033CC"/>
                </a:solidFill>
                <a:latin typeface="Times New Roman" pitchFamily="18" charset="0"/>
              </a:rPr>
              <a:t>	j   exit			      ; jump to exit</a:t>
            </a:r>
          </a:p>
          <a:p>
            <a:r>
              <a:rPr lang="en-US" altLang="zh-CN" sz="2400">
                <a:solidFill>
                  <a:srgbClr val="0033CC"/>
                </a:solidFill>
                <a:latin typeface="Times New Roman" pitchFamily="18" charset="0"/>
              </a:rPr>
              <a:t>else:	sub $3, $4, $5</a:t>
            </a:r>
            <a:endParaRPr lang="zh-CN" altLang="en-US" sz="2400">
              <a:solidFill>
                <a:srgbClr val="0033CC"/>
              </a:solidFill>
              <a:latin typeface="Times New Roman" pitchFamily="18" charset="0"/>
            </a:endParaRPr>
          </a:p>
          <a:p>
            <a:r>
              <a:rPr lang="en-US" altLang="zh-CN" sz="2400">
                <a:solidFill>
                  <a:srgbClr val="0033CC"/>
                </a:solidFill>
                <a:latin typeface="Times New Roman" pitchFamily="18" charset="0"/>
              </a:rPr>
              <a:t>exit: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4437"/>
                                        </p:tgtEl>
                                        <p:attrNameLst>
                                          <p:attrName>style.visibility</p:attrName>
                                        </p:attrNameLst>
                                      </p:cBhvr>
                                      <p:to>
                                        <p:strVal val="visible"/>
                                      </p:to>
                                    </p:set>
                                    <p:animEffect transition="in" filter="blinds(horizontal)">
                                      <p:cBhvr>
                                        <p:cTn id="7" dur="500"/>
                                        <p:tgtEl>
                                          <p:spTgt spid="2744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7"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800100" y="114300"/>
            <a:ext cx="4716463" cy="368300"/>
          </a:xfrm>
        </p:spPr>
        <p:txBody>
          <a:bodyPr/>
          <a:lstStyle/>
          <a:p>
            <a:r>
              <a:rPr lang="en-US" altLang="zh-CN" smtClean="0">
                <a:ea typeface="宋体" charset="-122"/>
              </a:rPr>
              <a:t>Example</a:t>
            </a:r>
            <a:r>
              <a:rPr lang="zh-CN" altLang="en-US" smtClean="0">
                <a:ea typeface="宋体" charset="-122"/>
              </a:rPr>
              <a:t>：</a:t>
            </a:r>
            <a:r>
              <a:rPr lang="en-US" altLang="zh-CN" smtClean="0">
                <a:ea typeface="宋体" charset="-122"/>
              </a:rPr>
              <a:t>Loop</a:t>
            </a:r>
            <a:r>
              <a:rPr lang="zh-CN" altLang="en-US" smtClean="0">
                <a:ea typeface="宋体" charset="-122"/>
              </a:rPr>
              <a:t>循环 </a:t>
            </a:r>
            <a:endParaRPr lang="zh-CN" altLang="en-US" sz="1400" smtClean="0">
              <a:ea typeface="宋体" charset="-122"/>
            </a:endParaRPr>
          </a:p>
        </p:txBody>
      </p:sp>
      <p:sp>
        <p:nvSpPr>
          <p:cNvPr id="84995" name="Text Box 3"/>
          <p:cNvSpPr txBox="1">
            <a:spLocks noChangeArrowheads="1"/>
          </p:cNvSpPr>
          <p:nvPr/>
        </p:nvSpPr>
        <p:spPr bwMode="auto">
          <a:xfrm>
            <a:off x="574675" y="658813"/>
            <a:ext cx="8135938" cy="1917700"/>
          </a:xfrm>
          <a:prstGeom prst="rect">
            <a:avLst/>
          </a:prstGeom>
          <a:noFill/>
          <a:ln w="12700">
            <a:noFill/>
            <a:miter lim="800000"/>
            <a:headEnd/>
            <a:tailEnd/>
          </a:ln>
        </p:spPr>
        <p:txBody>
          <a:bodyPr wrap="none">
            <a:spAutoFit/>
          </a:bodyPr>
          <a:lstStyle/>
          <a:p>
            <a:r>
              <a:rPr lang="en-US" altLang="zh-CN" sz="2400">
                <a:solidFill>
                  <a:schemeClr val="tx1"/>
                </a:solidFill>
                <a:latin typeface="Times New Roman" pitchFamily="18" charset="0"/>
              </a:rPr>
              <a:t>Loop:	g = g +A[i];</a:t>
            </a:r>
          </a:p>
          <a:p>
            <a:r>
              <a:rPr lang="en-US" altLang="zh-CN" sz="2400">
                <a:solidFill>
                  <a:schemeClr val="tx1"/>
                </a:solidFill>
                <a:latin typeface="Times New Roman" pitchFamily="18" charset="0"/>
              </a:rPr>
              <a:t>	i = i+ j;</a:t>
            </a:r>
          </a:p>
          <a:p>
            <a:r>
              <a:rPr lang="en-US" altLang="zh-CN" sz="2400">
                <a:solidFill>
                  <a:schemeClr val="tx1"/>
                </a:solidFill>
                <a:latin typeface="Times New Roman" pitchFamily="18" charset="0"/>
              </a:rPr>
              <a:t>	if (i != h) go to Loop:</a:t>
            </a:r>
          </a:p>
          <a:p>
            <a:r>
              <a:rPr lang="en-US" altLang="zh-CN" sz="2400">
                <a:solidFill>
                  <a:schemeClr val="tx1"/>
                </a:solidFill>
                <a:latin typeface="Times New Roman" pitchFamily="18" charset="0"/>
              </a:rPr>
              <a:t>Assuming variables g, h, i, j  ~ $1, $2, $3, $4 and base address</a:t>
            </a:r>
          </a:p>
          <a:p>
            <a:r>
              <a:rPr lang="en-US" altLang="zh-CN" sz="2400">
                <a:solidFill>
                  <a:schemeClr val="tx1"/>
                </a:solidFill>
                <a:latin typeface="Times New Roman" pitchFamily="18" charset="0"/>
              </a:rPr>
              <a:t>of array is in $5</a:t>
            </a:r>
          </a:p>
        </p:txBody>
      </p:sp>
      <p:sp>
        <p:nvSpPr>
          <p:cNvPr id="233476" name="Text Box 4"/>
          <p:cNvSpPr txBox="1">
            <a:spLocks noChangeArrowheads="1"/>
          </p:cNvSpPr>
          <p:nvPr/>
        </p:nvSpPr>
        <p:spPr bwMode="auto">
          <a:xfrm>
            <a:off x="781050" y="2741613"/>
            <a:ext cx="5254625" cy="3013075"/>
          </a:xfrm>
          <a:prstGeom prst="rect">
            <a:avLst/>
          </a:prstGeom>
          <a:noFill/>
          <a:ln w="12700">
            <a:noFill/>
            <a:miter lim="800000"/>
            <a:headEnd/>
            <a:tailEnd/>
          </a:ln>
        </p:spPr>
        <p:txBody>
          <a:bodyPr wrap="none">
            <a:spAutoFit/>
          </a:bodyPr>
          <a:lstStyle/>
          <a:p>
            <a:r>
              <a:rPr lang="en-US" altLang="zh-CN" sz="2400">
                <a:solidFill>
                  <a:srgbClr val="388A36"/>
                </a:solidFill>
                <a:latin typeface="Times New Roman" pitchFamily="18" charset="0"/>
              </a:rPr>
              <a:t>Loop:	add $7, $3, $3          	; i*2          </a:t>
            </a:r>
          </a:p>
          <a:p>
            <a:r>
              <a:rPr lang="en-US" altLang="zh-CN" sz="2400">
                <a:solidFill>
                  <a:srgbClr val="388A36"/>
                </a:solidFill>
                <a:latin typeface="Times New Roman" pitchFamily="18" charset="0"/>
              </a:rPr>
              <a:t>	add $7, $7, $7          	; i*4</a:t>
            </a:r>
          </a:p>
          <a:p>
            <a:r>
              <a:rPr lang="en-US" altLang="zh-CN" sz="2400">
                <a:solidFill>
                  <a:srgbClr val="388A36"/>
                </a:solidFill>
                <a:latin typeface="Times New Roman" pitchFamily="18" charset="0"/>
              </a:rPr>
              <a:t>	add $7, $7, $5</a:t>
            </a:r>
          </a:p>
          <a:p>
            <a:r>
              <a:rPr lang="en-US" altLang="zh-CN" sz="2400">
                <a:solidFill>
                  <a:srgbClr val="388A36"/>
                </a:solidFill>
                <a:latin typeface="Times New Roman" pitchFamily="18" charset="0"/>
              </a:rPr>
              <a:t>	lw $6, 0($7)	           	; $6=A[i]</a:t>
            </a:r>
          </a:p>
          <a:p>
            <a:r>
              <a:rPr lang="en-US" altLang="zh-CN" sz="2400">
                <a:solidFill>
                  <a:srgbClr val="388A36"/>
                </a:solidFill>
                <a:latin typeface="Times New Roman" pitchFamily="18" charset="0"/>
              </a:rPr>
              <a:t>	add $1, $1, $6	           	; g= g+A[i]</a:t>
            </a:r>
          </a:p>
          <a:p>
            <a:r>
              <a:rPr lang="en-US" altLang="zh-CN" sz="2400">
                <a:solidFill>
                  <a:srgbClr val="388A36"/>
                </a:solidFill>
                <a:latin typeface="Times New Roman" pitchFamily="18" charset="0"/>
              </a:rPr>
              <a:t>	add $3, $3, $4</a:t>
            </a:r>
          </a:p>
          <a:p>
            <a:r>
              <a:rPr lang="en-US" altLang="zh-CN" sz="2400">
                <a:solidFill>
                  <a:srgbClr val="388A36"/>
                </a:solidFill>
                <a:latin typeface="Times New Roman" pitchFamily="18" charset="0"/>
              </a:rPr>
              <a:t>	bne $3, $2, Loop</a:t>
            </a:r>
          </a:p>
          <a:p>
            <a:endParaRPr lang="zh-CN" altLang="en-US" sz="2400">
              <a:solidFill>
                <a:srgbClr val="388A36"/>
              </a:solidFill>
              <a:latin typeface="Times New Roman" pitchFamily="18" charset="0"/>
            </a:endParaRPr>
          </a:p>
        </p:txBody>
      </p:sp>
      <p:sp>
        <p:nvSpPr>
          <p:cNvPr id="233477" name="Text Box 5"/>
          <p:cNvSpPr txBox="1">
            <a:spLocks noChangeArrowheads="1"/>
          </p:cNvSpPr>
          <p:nvPr/>
        </p:nvSpPr>
        <p:spPr bwMode="auto">
          <a:xfrm>
            <a:off x="5715000" y="2771775"/>
            <a:ext cx="2117725" cy="355600"/>
          </a:xfrm>
          <a:prstGeom prst="rect">
            <a:avLst/>
          </a:prstGeom>
          <a:noFill/>
          <a:ln w="12700">
            <a:noFill/>
            <a:miter lim="800000"/>
            <a:headEnd/>
            <a:tailEnd/>
          </a:ln>
        </p:spPr>
        <p:txBody>
          <a:bodyPr lIns="63500" tIns="25400" rIns="63500" bIns="25400">
            <a:spAutoFit/>
          </a:bodyPr>
          <a:lstStyle/>
          <a:p>
            <a:pPr>
              <a:spcBef>
                <a:spcPct val="50000"/>
              </a:spcBef>
            </a:pPr>
            <a:r>
              <a:rPr lang="zh-CN" altLang="en-US" sz="2000">
                <a:ea typeface="黑体" pitchFamily="49" charset="-122"/>
              </a:rPr>
              <a:t>加法比乘法快！</a:t>
            </a:r>
          </a:p>
        </p:txBody>
      </p:sp>
      <p:grpSp>
        <p:nvGrpSpPr>
          <p:cNvPr id="2" name="Group 13"/>
          <p:cNvGrpSpPr>
            <a:grpSpLocks/>
          </p:cNvGrpSpPr>
          <p:nvPr/>
        </p:nvGrpSpPr>
        <p:grpSpPr bwMode="auto">
          <a:xfrm>
            <a:off x="966788" y="4906963"/>
            <a:ext cx="5907087" cy="1438275"/>
            <a:chOff x="609" y="3091"/>
            <a:chExt cx="3721" cy="906"/>
          </a:xfrm>
        </p:grpSpPr>
        <p:grpSp>
          <p:nvGrpSpPr>
            <p:cNvPr id="3" name="Group 11"/>
            <p:cNvGrpSpPr>
              <a:grpSpLocks/>
            </p:cNvGrpSpPr>
            <p:nvPr/>
          </p:nvGrpSpPr>
          <p:grpSpPr bwMode="auto">
            <a:xfrm>
              <a:off x="609" y="3282"/>
              <a:ext cx="3721" cy="715"/>
              <a:chOff x="1106" y="3273"/>
              <a:chExt cx="2697" cy="715"/>
            </a:xfrm>
          </p:grpSpPr>
          <p:sp>
            <p:nvSpPr>
              <p:cNvPr id="85004" name="Text Box 7"/>
              <p:cNvSpPr txBox="1">
                <a:spLocks noChangeArrowheads="1"/>
              </p:cNvSpPr>
              <p:nvPr/>
            </p:nvSpPr>
            <p:spPr bwMode="auto">
              <a:xfrm>
                <a:off x="1106" y="3564"/>
                <a:ext cx="2697" cy="424"/>
              </a:xfrm>
              <a:prstGeom prst="rect">
                <a:avLst/>
              </a:prstGeom>
              <a:noFill/>
              <a:ln w="12700">
                <a:solidFill>
                  <a:schemeClr val="tx1"/>
                </a:solidFill>
                <a:miter lim="800000"/>
                <a:headEnd/>
                <a:tailEnd/>
              </a:ln>
            </p:spPr>
            <p:txBody>
              <a:bodyPr lIns="63500" tIns="25400" rIns="63500" bIns="25400">
                <a:spAutoFit/>
              </a:bodyPr>
              <a:lstStyle/>
              <a:p>
                <a:pPr>
                  <a:spcBef>
                    <a:spcPct val="50000"/>
                  </a:spcBef>
                </a:pPr>
                <a:r>
                  <a:rPr lang="zh-CN" altLang="en-US" sz="2000">
                    <a:ea typeface="黑体" pitchFamily="49" charset="-122"/>
                  </a:rPr>
                  <a:t>编译器和汇编语言程序员不必计算分支指令的地址，而只要用标号即可！汇编器完成地址计算</a:t>
                </a:r>
              </a:p>
            </p:txBody>
          </p:sp>
          <p:sp>
            <p:nvSpPr>
              <p:cNvPr id="85005" name="Line 9"/>
              <p:cNvSpPr>
                <a:spLocks noChangeShapeType="1"/>
              </p:cNvSpPr>
              <p:nvPr/>
            </p:nvSpPr>
            <p:spPr bwMode="auto">
              <a:xfrm flipH="1" flipV="1">
                <a:off x="2871" y="3282"/>
                <a:ext cx="165" cy="255"/>
              </a:xfrm>
              <a:prstGeom prst="line">
                <a:avLst/>
              </a:prstGeom>
              <a:noFill/>
              <a:ln w="38100">
                <a:solidFill>
                  <a:srgbClr val="A50021"/>
                </a:solidFill>
                <a:round/>
                <a:headEnd/>
                <a:tailEnd/>
              </a:ln>
            </p:spPr>
            <p:txBody>
              <a:bodyPr lIns="63500" tIns="25400" rIns="63500" bIns="25400">
                <a:spAutoFit/>
              </a:bodyPr>
              <a:lstStyle/>
              <a:p>
                <a:endParaRPr lang="zh-CN" altLang="en-US"/>
              </a:p>
            </p:txBody>
          </p:sp>
          <p:sp>
            <p:nvSpPr>
              <p:cNvPr id="85006" name="Line 10"/>
              <p:cNvSpPr>
                <a:spLocks noChangeShapeType="1"/>
              </p:cNvSpPr>
              <p:nvPr/>
            </p:nvSpPr>
            <p:spPr bwMode="auto">
              <a:xfrm flipH="1">
                <a:off x="2496" y="3273"/>
                <a:ext cx="385" cy="9"/>
              </a:xfrm>
              <a:prstGeom prst="line">
                <a:avLst/>
              </a:prstGeom>
              <a:noFill/>
              <a:ln w="38100">
                <a:solidFill>
                  <a:srgbClr val="A50021"/>
                </a:solidFill>
                <a:round/>
                <a:headEnd/>
                <a:tailEnd type="arrow" w="med" len="med"/>
              </a:ln>
            </p:spPr>
            <p:txBody>
              <a:bodyPr lIns="63500" tIns="25400" rIns="63500" bIns="25400">
                <a:spAutoFit/>
              </a:bodyPr>
              <a:lstStyle/>
              <a:p>
                <a:endParaRPr lang="zh-CN" altLang="en-US"/>
              </a:p>
            </p:txBody>
          </p:sp>
        </p:grpSp>
        <p:sp>
          <p:nvSpPr>
            <p:cNvPr id="85003" name="Oval 12"/>
            <p:cNvSpPr>
              <a:spLocks noChangeArrowheads="1"/>
            </p:cNvSpPr>
            <p:nvPr/>
          </p:nvSpPr>
          <p:spPr bwMode="auto">
            <a:xfrm>
              <a:off x="1975" y="3091"/>
              <a:ext cx="558" cy="338"/>
            </a:xfrm>
            <a:prstGeom prst="ellipse">
              <a:avLst/>
            </a:prstGeom>
            <a:noFill/>
            <a:ln w="28575">
              <a:solidFill>
                <a:srgbClr val="A50021"/>
              </a:solidFill>
              <a:round/>
              <a:headEnd/>
              <a:tailEnd/>
            </a:ln>
          </p:spPr>
          <p:txBody>
            <a:bodyPr lIns="63500" tIns="25400" rIns="63500" bIns="25400" anchor="ctr">
              <a:spAutoFit/>
            </a:bodyPr>
            <a:lstStyle/>
            <a:p>
              <a:endParaRPr lang="zh-CN" altLang="en-US"/>
            </a:p>
          </p:txBody>
        </p:sp>
      </p:grpSp>
      <p:sp>
        <p:nvSpPr>
          <p:cNvPr id="233486" name="Text Box 14"/>
          <p:cNvSpPr txBox="1">
            <a:spLocks noChangeArrowheads="1"/>
          </p:cNvSpPr>
          <p:nvPr/>
        </p:nvSpPr>
        <p:spPr bwMode="auto">
          <a:xfrm>
            <a:off x="5629275" y="3178175"/>
            <a:ext cx="3052763" cy="355600"/>
          </a:xfrm>
          <a:prstGeom prst="rect">
            <a:avLst/>
          </a:prstGeom>
          <a:noFill/>
          <a:ln w="12700">
            <a:noFill/>
            <a:miter lim="800000"/>
            <a:headEnd/>
            <a:tailEnd/>
          </a:ln>
        </p:spPr>
        <p:txBody>
          <a:bodyPr lIns="63500" tIns="25400" rIns="63500" bIns="25400">
            <a:spAutoFit/>
          </a:bodyPr>
          <a:lstStyle/>
          <a:p>
            <a:pPr>
              <a:spcBef>
                <a:spcPct val="50000"/>
              </a:spcBef>
            </a:pPr>
            <a:r>
              <a:rPr lang="zh-CN" altLang="en-US" sz="2000">
                <a:ea typeface="黑体" pitchFamily="49" charset="-122"/>
              </a:rPr>
              <a:t>也可用移位来实现乘法！</a:t>
            </a:r>
          </a:p>
        </p:txBody>
      </p:sp>
      <p:sp>
        <p:nvSpPr>
          <p:cNvPr id="68616" name="Text Box 15"/>
          <p:cNvSpPr txBox="1">
            <a:spLocks noChangeArrowheads="1"/>
          </p:cNvSpPr>
          <p:nvPr/>
        </p:nvSpPr>
        <p:spPr bwMode="auto">
          <a:xfrm>
            <a:off x="6053138" y="3868738"/>
            <a:ext cx="2481262" cy="355600"/>
          </a:xfrm>
          <a:prstGeom prst="rect">
            <a:avLst/>
          </a:prstGeom>
          <a:noFill/>
          <a:ln w="12700">
            <a:noFill/>
            <a:miter lim="800000"/>
            <a:headEnd/>
            <a:tailEnd/>
          </a:ln>
        </p:spPr>
        <p:txBody>
          <a:bodyPr lIns="63500" tIns="25400" rIns="63500" bIns="25400">
            <a:spAutoFit/>
          </a:bodyPr>
          <a:lstStyle/>
          <a:p>
            <a:pPr>
              <a:spcBef>
                <a:spcPct val="50000"/>
              </a:spcBef>
            </a:pPr>
            <a:r>
              <a:rPr lang="en-US" altLang="zh-CN" sz="2000">
                <a:ea typeface="黑体" pitchFamily="49" charset="-122"/>
              </a:rPr>
              <a:t>$3</a:t>
            </a:r>
            <a:r>
              <a:rPr lang="zh-CN" altLang="en-US" sz="2000">
                <a:ea typeface="黑体" pitchFamily="49" charset="-122"/>
              </a:rPr>
              <a:t>中是</a:t>
            </a:r>
            <a:r>
              <a:rPr lang="en-US" altLang="zh-CN" sz="2000">
                <a:ea typeface="黑体" pitchFamily="49" charset="-122"/>
              </a:rPr>
              <a:t>i</a:t>
            </a:r>
            <a:r>
              <a:rPr lang="zh-CN" altLang="en-US" sz="2000">
                <a:ea typeface="黑体" pitchFamily="49" charset="-122"/>
              </a:rPr>
              <a:t>，</a:t>
            </a:r>
            <a:r>
              <a:rPr lang="en-US" altLang="zh-CN" sz="2000">
                <a:ea typeface="黑体" pitchFamily="49" charset="-122"/>
              </a:rPr>
              <a:t>$7</a:t>
            </a:r>
            <a:r>
              <a:rPr lang="zh-CN" altLang="en-US" sz="2000">
                <a:ea typeface="黑体" pitchFamily="49" charset="-122"/>
              </a:rPr>
              <a:t>中是</a:t>
            </a:r>
            <a:r>
              <a:rPr lang="en-US" altLang="zh-CN" sz="2000">
                <a:ea typeface="黑体" pitchFamily="49" charset="-122"/>
              </a:rPr>
              <a:t>i*4</a:t>
            </a:r>
          </a:p>
        </p:txBody>
      </p:sp>
      <p:sp>
        <p:nvSpPr>
          <p:cNvPr id="85001" name="Text Box 15"/>
          <p:cNvSpPr txBox="1">
            <a:spLocks noChangeArrowheads="1"/>
          </p:cNvSpPr>
          <p:nvPr/>
        </p:nvSpPr>
        <p:spPr bwMode="auto">
          <a:xfrm>
            <a:off x="4056063" y="752475"/>
            <a:ext cx="4748212" cy="415925"/>
          </a:xfrm>
          <a:prstGeom prst="rect">
            <a:avLst/>
          </a:prstGeom>
          <a:noFill/>
          <a:ln w="12700">
            <a:noFill/>
            <a:miter lim="800000"/>
            <a:headEnd/>
            <a:tailEnd/>
          </a:ln>
          <a:effectLst/>
        </p:spPr>
        <p:txBody>
          <a:bodyPr lIns="63500" tIns="25400" rIns="63500" bIns="25400">
            <a:spAutoFit/>
          </a:bodyPr>
          <a:lstStyle/>
          <a:p>
            <a:pPr>
              <a:spcBef>
                <a:spcPct val="50000"/>
              </a:spcBef>
            </a:pPr>
            <a:r>
              <a:rPr lang="zh-CN" altLang="en-US" sz="2400">
                <a:ea typeface="黑体" pitchFamily="49" charset="-122"/>
              </a:rPr>
              <a:t>数组元素为</a:t>
            </a:r>
            <a:r>
              <a:rPr lang="en-US" altLang="zh-CN" sz="2400">
                <a:ea typeface="黑体" pitchFamily="49" charset="-122"/>
              </a:rPr>
              <a:t>int</a:t>
            </a:r>
            <a:r>
              <a:rPr lang="zh-CN" altLang="en-US" sz="2400">
                <a:ea typeface="黑体" pitchFamily="49" charset="-122"/>
              </a:rPr>
              <a:t>类型，</a:t>
            </a:r>
            <a:r>
              <a:rPr lang="en-US" altLang="zh-CN" sz="2400">
                <a:ea typeface="黑体" pitchFamily="49" charset="-122"/>
              </a:rPr>
              <a:t>sizeof(int)=4</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3476"/>
                                        </p:tgtEl>
                                        <p:attrNameLst>
                                          <p:attrName>style.visibility</p:attrName>
                                        </p:attrNameLst>
                                      </p:cBhvr>
                                      <p:to>
                                        <p:strVal val="visible"/>
                                      </p:to>
                                    </p:set>
                                    <p:animEffect transition="in" filter="blinds(horizontal)">
                                      <p:cBhvr>
                                        <p:cTn id="7" dur="500"/>
                                        <p:tgtEl>
                                          <p:spTgt spid="2334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3477"/>
                                        </p:tgtEl>
                                        <p:attrNameLst>
                                          <p:attrName>style.visibility</p:attrName>
                                        </p:attrNameLst>
                                      </p:cBhvr>
                                      <p:to>
                                        <p:strVal val="visible"/>
                                      </p:to>
                                    </p:set>
                                    <p:animEffect transition="in" filter="blinds(horizontal)">
                                      <p:cBhvr>
                                        <p:cTn id="12" dur="500"/>
                                        <p:tgtEl>
                                          <p:spTgt spid="23347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33486"/>
                                        </p:tgtEl>
                                        <p:attrNameLst>
                                          <p:attrName>style.visibility</p:attrName>
                                        </p:attrNameLst>
                                      </p:cBhvr>
                                      <p:to>
                                        <p:strVal val="visible"/>
                                      </p:to>
                                    </p:set>
                                    <p:animEffect transition="in" filter="blinds(horizontal)">
                                      <p:cBhvr>
                                        <p:cTn id="17" dur="500"/>
                                        <p:tgtEl>
                                          <p:spTgt spid="23348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8616"/>
                                        </p:tgtEl>
                                        <p:attrNameLst>
                                          <p:attrName>style.visibility</p:attrName>
                                        </p:attrNameLst>
                                      </p:cBhvr>
                                      <p:to>
                                        <p:strVal val="visible"/>
                                      </p:to>
                                    </p:set>
                                    <p:animEffect transition="in" filter="blinds(horizontal)">
                                      <p:cBhvr>
                                        <p:cTn id="27" dur="500"/>
                                        <p:tgtEl>
                                          <p:spTgt spid="686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76" grpId="0"/>
      <p:bldP spid="233477" grpId="0"/>
      <p:bldP spid="233486" grpId="0"/>
      <p:bldP spid="68616"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1200" y="114300"/>
            <a:ext cx="7867650" cy="372603"/>
          </a:xfrm>
        </p:spPr>
        <p:txBody>
          <a:bodyPr/>
          <a:lstStyle/>
          <a:p>
            <a:r>
              <a:rPr lang="zh-CN" altLang="en-US" dirty="0"/>
              <a:t>作业</a:t>
            </a:r>
          </a:p>
        </p:txBody>
      </p:sp>
      <p:sp>
        <p:nvSpPr>
          <p:cNvPr id="3" name="内容占位符 2"/>
          <p:cNvSpPr>
            <a:spLocks noGrp="1"/>
          </p:cNvSpPr>
          <p:nvPr>
            <p:ph idx="1"/>
          </p:nvPr>
        </p:nvSpPr>
        <p:spPr/>
        <p:txBody>
          <a:bodyPr/>
          <a:lstStyle/>
          <a:p>
            <a:r>
              <a:rPr lang="zh-CN" altLang="en-US" dirty="0" smtClean="0"/>
              <a:t>第二版 </a:t>
            </a:r>
            <a:r>
              <a:rPr lang="en-US" altLang="zh-CN" dirty="0" smtClean="0"/>
              <a:t>P139   </a:t>
            </a:r>
            <a:r>
              <a:rPr lang="en-US" altLang="zh-CN" dirty="0" smtClean="0"/>
              <a:t>3</a:t>
            </a:r>
            <a:r>
              <a:rPr lang="zh-CN" altLang="en-US" dirty="0" smtClean="0"/>
              <a:t>、</a:t>
            </a:r>
            <a:r>
              <a:rPr lang="en-US" altLang="zh-CN" dirty="0" smtClean="0"/>
              <a:t>4</a:t>
            </a:r>
            <a:r>
              <a:rPr lang="zh-CN" altLang="en-US" dirty="0" smtClean="0"/>
              <a:t>、</a:t>
            </a:r>
            <a:r>
              <a:rPr lang="en-US" altLang="zh-CN" dirty="0" smtClean="0"/>
              <a:t>6</a:t>
            </a:r>
            <a:r>
              <a:rPr lang="zh-CN" altLang="en-US" dirty="0" smtClean="0"/>
              <a:t>、</a:t>
            </a:r>
            <a:r>
              <a:rPr lang="en-US" altLang="zh-CN" dirty="0" smtClean="0"/>
              <a:t>7</a:t>
            </a:r>
            <a:r>
              <a:rPr lang="zh-CN" altLang="en-US" dirty="0" smtClean="0"/>
              <a:t>、</a:t>
            </a:r>
            <a:r>
              <a:rPr lang="en-US" altLang="zh-CN" dirty="0" smtClean="0"/>
              <a:t>8</a:t>
            </a:r>
          </a:p>
          <a:p>
            <a:r>
              <a:rPr lang="zh-CN" altLang="en-US" dirty="0" smtClean="0"/>
              <a:t>第三版 </a:t>
            </a:r>
            <a:r>
              <a:rPr lang="en-US" altLang="zh-CN" dirty="0" smtClean="0"/>
              <a:t>P124  </a:t>
            </a:r>
            <a:r>
              <a:rPr lang="en-US" altLang="zh-CN" dirty="0"/>
              <a:t>3</a:t>
            </a:r>
            <a:r>
              <a:rPr lang="zh-CN" altLang="en-US" dirty="0"/>
              <a:t>、</a:t>
            </a:r>
            <a:r>
              <a:rPr lang="en-US" altLang="zh-CN" dirty="0"/>
              <a:t>4</a:t>
            </a:r>
            <a:r>
              <a:rPr lang="zh-CN" altLang="en-US" dirty="0"/>
              <a:t>、</a:t>
            </a:r>
            <a:r>
              <a:rPr lang="en-US" altLang="zh-CN" dirty="0"/>
              <a:t>6</a:t>
            </a:r>
            <a:r>
              <a:rPr lang="zh-CN" altLang="en-US" dirty="0"/>
              <a:t>、</a:t>
            </a:r>
            <a:r>
              <a:rPr lang="en-US" altLang="zh-CN" dirty="0"/>
              <a:t>7</a:t>
            </a:r>
            <a:r>
              <a:rPr lang="zh-CN" altLang="en-US" dirty="0" smtClean="0"/>
              <a:t>、</a:t>
            </a:r>
            <a:r>
              <a:rPr lang="en-US" altLang="zh-CN" dirty="0" smtClean="0"/>
              <a:t>9</a:t>
            </a:r>
            <a:endParaRPr lang="zh-CN" altLang="en-US" dirty="0"/>
          </a:p>
          <a:p>
            <a:endParaRPr lang="zh-CN" altLang="en-US" dirty="0"/>
          </a:p>
        </p:txBody>
      </p:sp>
      <p:sp>
        <p:nvSpPr>
          <p:cNvPr id="4" name="灯片编号占位符 3"/>
          <p:cNvSpPr>
            <a:spLocks noGrp="1"/>
          </p:cNvSpPr>
          <p:nvPr>
            <p:ph type="sldNum" sz="quarter" idx="4"/>
          </p:nvPr>
        </p:nvSpPr>
        <p:spPr/>
        <p:txBody>
          <a:bodyPr/>
          <a:lstStyle/>
          <a:p>
            <a:fld id="{395DEAD1-49DF-46A7-BC72-EE85A9CC6BAA}" type="slidenum">
              <a:rPr lang="zh-CN" altLang="en-US" smtClean="0"/>
              <a:pPr/>
              <a:t>57</a:t>
            </a:fld>
            <a:endParaRPr lang="zh-CN" altLang="en-US"/>
          </a:p>
        </p:txBody>
      </p:sp>
    </p:spTree>
    <p:extLst>
      <p:ext uri="{BB962C8B-B14F-4D97-AF65-F5344CB8AC3E}">
        <p14:creationId xmlns:p14="http://schemas.microsoft.com/office/powerpoint/2010/main" val="8157742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711200" y="114300"/>
            <a:ext cx="6610350" cy="368300"/>
          </a:xfrm>
          <a:noFill/>
        </p:spPr>
        <p:txBody>
          <a:bodyPr/>
          <a:lstStyle/>
          <a:p>
            <a:r>
              <a:rPr lang="zh-CN" altLang="en-US" smtClean="0">
                <a:ea typeface="宋体" panose="02010600030101010101" pitchFamily="2" charset="-122"/>
              </a:rPr>
              <a:t>从指令执行周期看指令设计涉及的问题</a:t>
            </a:r>
            <a:endParaRPr lang="en-US" altLang="zh-CN" smtClean="0">
              <a:ea typeface="宋体" panose="02010600030101010101" pitchFamily="2" charset="-122"/>
            </a:endParaRPr>
          </a:p>
        </p:txBody>
      </p:sp>
      <p:sp>
        <p:nvSpPr>
          <p:cNvPr id="8195" name="Rectangle 3"/>
          <p:cNvSpPr>
            <a:spLocks noChangeArrowheads="1"/>
          </p:cNvSpPr>
          <p:nvPr/>
        </p:nvSpPr>
        <p:spPr bwMode="auto">
          <a:xfrm>
            <a:off x="933450" y="1009650"/>
            <a:ext cx="1574800" cy="64611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63500" tIns="25400" rIns="63500" bIns="25400">
            <a:spAutoFit/>
          </a:bodyPr>
          <a:lstStyle>
            <a:lvl1pPr marL="342900" indent="-342900">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gn="ctr">
              <a:lnSpc>
                <a:spcPct val="86000"/>
              </a:lnSpc>
              <a:spcBef>
                <a:spcPct val="40000"/>
              </a:spcBef>
            </a:pPr>
            <a:r>
              <a:rPr lang="en-US" altLang="zh-CN" sz="1800" i="1">
                <a:solidFill>
                  <a:schemeClr val="tx1"/>
                </a:solidFill>
              </a:rPr>
              <a:t>Instruction</a:t>
            </a:r>
          </a:p>
          <a:p>
            <a:pPr algn="ctr">
              <a:lnSpc>
                <a:spcPct val="86000"/>
              </a:lnSpc>
              <a:spcBef>
                <a:spcPct val="40000"/>
              </a:spcBef>
            </a:pPr>
            <a:r>
              <a:rPr lang="en-US" altLang="zh-CN" sz="1800" i="1">
                <a:solidFill>
                  <a:schemeClr val="tx1"/>
                </a:solidFill>
              </a:rPr>
              <a:t>Fetch</a:t>
            </a:r>
          </a:p>
        </p:txBody>
      </p:sp>
      <p:sp>
        <p:nvSpPr>
          <p:cNvPr id="8196" name="Rectangle 4"/>
          <p:cNvSpPr>
            <a:spLocks noChangeArrowheads="1"/>
          </p:cNvSpPr>
          <p:nvPr/>
        </p:nvSpPr>
        <p:spPr bwMode="auto">
          <a:xfrm>
            <a:off x="933450" y="2000250"/>
            <a:ext cx="1574800" cy="64611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63500" tIns="25400" rIns="63500" bIns="25400">
            <a:spAutoFit/>
          </a:bodyPr>
          <a:lstStyle>
            <a:lvl1pPr marL="342900" indent="-342900">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gn="ctr">
              <a:lnSpc>
                <a:spcPct val="86000"/>
              </a:lnSpc>
              <a:spcBef>
                <a:spcPct val="40000"/>
              </a:spcBef>
            </a:pPr>
            <a:r>
              <a:rPr lang="en-US" altLang="zh-CN" sz="1800" i="1">
                <a:solidFill>
                  <a:schemeClr val="tx1"/>
                </a:solidFill>
              </a:rPr>
              <a:t>Instruction</a:t>
            </a:r>
          </a:p>
          <a:p>
            <a:pPr algn="ctr">
              <a:lnSpc>
                <a:spcPct val="86000"/>
              </a:lnSpc>
              <a:spcBef>
                <a:spcPct val="40000"/>
              </a:spcBef>
            </a:pPr>
            <a:r>
              <a:rPr lang="en-US" altLang="zh-CN" sz="1800" i="1">
                <a:solidFill>
                  <a:schemeClr val="tx1"/>
                </a:solidFill>
              </a:rPr>
              <a:t>Decode</a:t>
            </a:r>
          </a:p>
        </p:txBody>
      </p:sp>
      <p:sp>
        <p:nvSpPr>
          <p:cNvPr id="8197" name="Rectangle 5"/>
          <p:cNvSpPr>
            <a:spLocks noChangeArrowheads="1"/>
          </p:cNvSpPr>
          <p:nvPr/>
        </p:nvSpPr>
        <p:spPr bwMode="auto">
          <a:xfrm>
            <a:off x="933450" y="2990850"/>
            <a:ext cx="1574800" cy="64611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63500" tIns="25400" rIns="63500" bIns="25400">
            <a:spAutoFit/>
          </a:bodyPr>
          <a:lstStyle>
            <a:lvl1pPr marL="342900" indent="-342900">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gn="ctr">
              <a:lnSpc>
                <a:spcPct val="86000"/>
              </a:lnSpc>
              <a:spcBef>
                <a:spcPct val="40000"/>
              </a:spcBef>
            </a:pPr>
            <a:r>
              <a:rPr lang="en-US" altLang="zh-CN" sz="1800" i="1">
                <a:solidFill>
                  <a:schemeClr val="tx1"/>
                </a:solidFill>
              </a:rPr>
              <a:t>Operand</a:t>
            </a:r>
          </a:p>
          <a:p>
            <a:pPr algn="ctr">
              <a:lnSpc>
                <a:spcPct val="86000"/>
              </a:lnSpc>
              <a:spcBef>
                <a:spcPct val="40000"/>
              </a:spcBef>
            </a:pPr>
            <a:r>
              <a:rPr lang="en-US" altLang="zh-CN" sz="1800" i="1">
                <a:solidFill>
                  <a:schemeClr val="tx1"/>
                </a:solidFill>
              </a:rPr>
              <a:t>Fetch</a:t>
            </a:r>
          </a:p>
        </p:txBody>
      </p:sp>
      <p:sp>
        <p:nvSpPr>
          <p:cNvPr id="8198" name="Rectangle 6"/>
          <p:cNvSpPr>
            <a:spLocks noChangeArrowheads="1"/>
          </p:cNvSpPr>
          <p:nvPr/>
        </p:nvSpPr>
        <p:spPr bwMode="auto">
          <a:xfrm>
            <a:off x="933450" y="3981450"/>
            <a:ext cx="1574800" cy="3048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63500" tIns="25400" rIns="63500" bIns="25400">
            <a:spAutoFit/>
          </a:bodyPr>
          <a:lstStyle>
            <a:lvl1pPr marL="342900" indent="-342900">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gn="ctr">
              <a:lnSpc>
                <a:spcPct val="88000"/>
              </a:lnSpc>
              <a:spcBef>
                <a:spcPct val="43000"/>
              </a:spcBef>
            </a:pPr>
            <a:r>
              <a:rPr lang="en-US" altLang="zh-CN" sz="1800" i="1">
                <a:solidFill>
                  <a:schemeClr val="tx1"/>
                </a:solidFill>
              </a:rPr>
              <a:t>Execute</a:t>
            </a:r>
          </a:p>
        </p:txBody>
      </p:sp>
      <p:sp>
        <p:nvSpPr>
          <p:cNvPr id="8199" name="Rectangle 7"/>
          <p:cNvSpPr>
            <a:spLocks noChangeArrowheads="1"/>
          </p:cNvSpPr>
          <p:nvPr/>
        </p:nvSpPr>
        <p:spPr bwMode="auto">
          <a:xfrm>
            <a:off x="933450" y="4667250"/>
            <a:ext cx="1574800" cy="64611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63500" tIns="25400" rIns="63500" bIns="25400">
            <a:spAutoFit/>
          </a:bodyPr>
          <a:lstStyle>
            <a:lvl1pPr marL="342900" indent="-342900">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gn="ctr">
              <a:lnSpc>
                <a:spcPct val="86000"/>
              </a:lnSpc>
              <a:spcBef>
                <a:spcPct val="40000"/>
              </a:spcBef>
            </a:pPr>
            <a:r>
              <a:rPr lang="en-US" altLang="zh-CN" sz="1800" i="1">
                <a:solidFill>
                  <a:schemeClr val="tx1"/>
                </a:solidFill>
              </a:rPr>
              <a:t>Result</a:t>
            </a:r>
          </a:p>
          <a:p>
            <a:pPr algn="ctr">
              <a:lnSpc>
                <a:spcPct val="86000"/>
              </a:lnSpc>
              <a:spcBef>
                <a:spcPct val="40000"/>
              </a:spcBef>
            </a:pPr>
            <a:r>
              <a:rPr lang="en-US" altLang="zh-CN" sz="1800" i="1">
                <a:solidFill>
                  <a:schemeClr val="tx1"/>
                </a:solidFill>
              </a:rPr>
              <a:t>Store</a:t>
            </a:r>
          </a:p>
        </p:txBody>
      </p:sp>
      <p:sp>
        <p:nvSpPr>
          <p:cNvPr id="8200" name="Rectangle 8"/>
          <p:cNvSpPr>
            <a:spLocks noChangeArrowheads="1"/>
          </p:cNvSpPr>
          <p:nvPr/>
        </p:nvSpPr>
        <p:spPr bwMode="auto">
          <a:xfrm>
            <a:off x="933450" y="5657850"/>
            <a:ext cx="1574800" cy="64611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63500" tIns="25400" rIns="63500" bIns="25400">
            <a:spAutoFit/>
          </a:bodyPr>
          <a:lstStyle>
            <a:lvl1pPr marL="342900" indent="-342900">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gn="ctr">
              <a:lnSpc>
                <a:spcPct val="86000"/>
              </a:lnSpc>
              <a:spcBef>
                <a:spcPct val="40000"/>
              </a:spcBef>
            </a:pPr>
            <a:r>
              <a:rPr lang="en-US" altLang="zh-CN" sz="1800" i="1">
                <a:solidFill>
                  <a:schemeClr val="tx1"/>
                </a:solidFill>
              </a:rPr>
              <a:t>Next</a:t>
            </a:r>
          </a:p>
          <a:p>
            <a:pPr algn="ctr">
              <a:lnSpc>
                <a:spcPct val="86000"/>
              </a:lnSpc>
              <a:spcBef>
                <a:spcPct val="40000"/>
              </a:spcBef>
            </a:pPr>
            <a:r>
              <a:rPr lang="en-US" altLang="zh-CN" sz="1800" i="1">
                <a:solidFill>
                  <a:schemeClr val="tx1"/>
                </a:solidFill>
              </a:rPr>
              <a:t>Instruction</a:t>
            </a:r>
          </a:p>
        </p:txBody>
      </p:sp>
      <p:sp>
        <p:nvSpPr>
          <p:cNvPr id="8201" name="Line 9"/>
          <p:cNvSpPr>
            <a:spLocks noChangeShapeType="1"/>
          </p:cNvSpPr>
          <p:nvPr/>
        </p:nvSpPr>
        <p:spPr bwMode="auto">
          <a:xfrm>
            <a:off x="1676400" y="1689100"/>
            <a:ext cx="0" cy="2794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02" name="Line 10"/>
          <p:cNvSpPr>
            <a:spLocks noChangeShapeType="1"/>
          </p:cNvSpPr>
          <p:nvPr/>
        </p:nvSpPr>
        <p:spPr bwMode="auto">
          <a:xfrm>
            <a:off x="1676400" y="3670300"/>
            <a:ext cx="0" cy="2794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03" name="Line 11"/>
          <p:cNvSpPr>
            <a:spLocks noChangeShapeType="1"/>
          </p:cNvSpPr>
          <p:nvPr/>
        </p:nvSpPr>
        <p:spPr bwMode="auto">
          <a:xfrm>
            <a:off x="1676400" y="2679700"/>
            <a:ext cx="0" cy="2794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04" name="Line 12"/>
          <p:cNvSpPr>
            <a:spLocks noChangeShapeType="1"/>
          </p:cNvSpPr>
          <p:nvPr/>
        </p:nvSpPr>
        <p:spPr bwMode="auto">
          <a:xfrm>
            <a:off x="1676400" y="5346700"/>
            <a:ext cx="0" cy="2794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05" name="Line 13"/>
          <p:cNvSpPr>
            <a:spLocks noChangeShapeType="1"/>
          </p:cNvSpPr>
          <p:nvPr/>
        </p:nvSpPr>
        <p:spPr bwMode="auto">
          <a:xfrm>
            <a:off x="1676400" y="4279900"/>
            <a:ext cx="0" cy="3556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06" name="Line 14"/>
          <p:cNvSpPr>
            <a:spLocks noChangeShapeType="1"/>
          </p:cNvSpPr>
          <p:nvPr/>
        </p:nvSpPr>
        <p:spPr bwMode="auto">
          <a:xfrm>
            <a:off x="1676400" y="6337300"/>
            <a:ext cx="0" cy="127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07" name="Line 15"/>
          <p:cNvSpPr>
            <a:spLocks noChangeShapeType="1"/>
          </p:cNvSpPr>
          <p:nvPr/>
        </p:nvSpPr>
        <p:spPr bwMode="auto">
          <a:xfrm flipH="1">
            <a:off x="596900" y="6477000"/>
            <a:ext cx="1092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08" name="Line 16"/>
          <p:cNvSpPr>
            <a:spLocks noChangeShapeType="1"/>
          </p:cNvSpPr>
          <p:nvPr/>
        </p:nvSpPr>
        <p:spPr bwMode="auto">
          <a:xfrm flipV="1">
            <a:off x="609600" y="673100"/>
            <a:ext cx="0" cy="5816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09" name="Line 17"/>
          <p:cNvSpPr>
            <a:spLocks noChangeShapeType="1"/>
          </p:cNvSpPr>
          <p:nvPr/>
        </p:nvSpPr>
        <p:spPr bwMode="auto">
          <a:xfrm>
            <a:off x="622300" y="685800"/>
            <a:ext cx="1041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10" name="Line 18"/>
          <p:cNvSpPr>
            <a:spLocks noChangeShapeType="1"/>
          </p:cNvSpPr>
          <p:nvPr/>
        </p:nvSpPr>
        <p:spPr bwMode="auto">
          <a:xfrm>
            <a:off x="1676400" y="698500"/>
            <a:ext cx="0" cy="2794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0227" name="Rectangle 19"/>
          <p:cNvSpPr>
            <a:spLocks noChangeArrowheads="1"/>
          </p:cNvSpPr>
          <p:nvPr/>
        </p:nvSpPr>
        <p:spPr bwMode="auto">
          <a:xfrm>
            <a:off x="3136900" y="1003300"/>
            <a:ext cx="55499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marL="342900" indent="-342900">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gn="just">
              <a:lnSpc>
                <a:spcPct val="97000"/>
              </a:lnSpc>
              <a:spcBef>
                <a:spcPct val="49000"/>
              </a:spcBef>
            </a:pPr>
            <a:r>
              <a:rPr lang="zh-CN" altLang="en-US" sz="2000">
                <a:solidFill>
                  <a:schemeClr val="tx1"/>
                </a:solidFill>
              </a:rPr>
              <a:t>从存储器取指令</a:t>
            </a:r>
          </a:p>
        </p:txBody>
      </p:sp>
      <p:sp>
        <p:nvSpPr>
          <p:cNvPr id="350228" name="Rectangle 20"/>
          <p:cNvSpPr>
            <a:spLocks noChangeArrowheads="1"/>
          </p:cNvSpPr>
          <p:nvPr/>
        </p:nvSpPr>
        <p:spPr bwMode="auto">
          <a:xfrm>
            <a:off x="3136900" y="1993900"/>
            <a:ext cx="523875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marL="342900" indent="-342900">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gn="just">
              <a:lnSpc>
                <a:spcPct val="97000"/>
              </a:lnSpc>
              <a:spcBef>
                <a:spcPct val="49000"/>
              </a:spcBef>
            </a:pPr>
            <a:r>
              <a:rPr lang="zh-CN" altLang="en-US" sz="2000">
                <a:solidFill>
                  <a:schemeClr val="tx1"/>
                </a:solidFill>
              </a:rPr>
              <a:t>对指令译码，以确定将要做什么操作</a:t>
            </a:r>
            <a:r>
              <a:rPr lang="zh-CN" altLang="en-US" sz="1800">
                <a:solidFill>
                  <a:schemeClr val="tx1"/>
                </a:solidFill>
              </a:rPr>
              <a:t> </a:t>
            </a:r>
          </a:p>
        </p:txBody>
      </p:sp>
      <p:sp>
        <p:nvSpPr>
          <p:cNvPr id="350229" name="Rectangle 21"/>
          <p:cNvSpPr>
            <a:spLocks noChangeArrowheads="1"/>
          </p:cNvSpPr>
          <p:nvPr/>
        </p:nvSpPr>
        <p:spPr bwMode="auto">
          <a:xfrm>
            <a:off x="3136900" y="2984500"/>
            <a:ext cx="53213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marL="342900" indent="-342900">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gn="just">
              <a:lnSpc>
                <a:spcPct val="97000"/>
              </a:lnSpc>
              <a:spcBef>
                <a:spcPct val="49000"/>
              </a:spcBef>
            </a:pPr>
            <a:r>
              <a:rPr lang="zh-CN" altLang="en-US" sz="2000">
                <a:solidFill>
                  <a:schemeClr val="tx1"/>
                </a:solidFill>
              </a:rPr>
              <a:t>计算操作数地址并取操作数</a:t>
            </a:r>
          </a:p>
        </p:txBody>
      </p:sp>
      <p:sp>
        <p:nvSpPr>
          <p:cNvPr id="350230" name="Rectangle 22"/>
          <p:cNvSpPr>
            <a:spLocks noChangeArrowheads="1"/>
          </p:cNvSpPr>
          <p:nvPr/>
        </p:nvSpPr>
        <p:spPr bwMode="auto">
          <a:xfrm>
            <a:off x="3136900" y="3898900"/>
            <a:ext cx="53213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marL="342900" indent="-342900">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gn="just">
              <a:lnSpc>
                <a:spcPct val="97000"/>
              </a:lnSpc>
              <a:spcBef>
                <a:spcPct val="49000"/>
              </a:spcBef>
            </a:pPr>
            <a:r>
              <a:rPr lang="zh-CN" altLang="en-US" sz="2000">
                <a:solidFill>
                  <a:schemeClr val="tx1"/>
                </a:solidFill>
              </a:rPr>
              <a:t>进行相应计算，并得到标志位</a:t>
            </a:r>
          </a:p>
        </p:txBody>
      </p:sp>
      <p:sp>
        <p:nvSpPr>
          <p:cNvPr id="350231" name="Rectangle 23"/>
          <p:cNvSpPr>
            <a:spLocks noChangeArrowheads="1"/>
          </p:cNvSpPr>
          <p:nvPr/>
        </p:nvSpPr>
        <p:spPr bwMode="auto">
          <a:xfrm>
            <a:off x="3136900" y="4660900"/>
            <a:ext cx="52451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marL="342900" indent="-342900">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gn="just">
              <a:lnSpc>
                <a:spcPct val="97000"/>
              </a:lnSpc>
              <a:spcBef>
                <a:spcPct val="49000"/>
              </a:spcBef>
            </a:pPr>
            <a:r>
              <a:rPr lang="zh-CN" altLang="en-US" sz="2000">
                <a:solidFill>
                  <a:schemeClr val="tx1"/>
                </a:solidFill>
              </a:rPr>
              <a:t>将计算结果保存到目的地</a:t>
            </a:r>
          </a:p>
        </p:txBody>
      </p:sp>
      <p:sp>
        <p:nvSpPr>
          <p:cNvPr id="350232" name="Rectangle 24"/>
          <p:cNvSpPr>
            <a:spLocks noChangeArrowheads="1"/>
          </p:cNvSpPr>
          <p:nvPr/>
        </p:nvSpPr>
        <p:spPr bwMode="auto">
          <a:xfrm>
            <a:off x="3136900" y="5651500"/>
            <a:ext cx="5595938"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marL="342900" indent="-342900">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gn="just">
              <a:lnSpc>
                <a:spcPct val="97000"/>
              </a:lnSpc>
              <a:spcBef>
                <a:spcPct val="49000"/>
              </a:spcBef>
            </a:pPr>
            <a:r>
              <a:rPr lang="zh-CN" altLang="en-US" sz="2000">
                <a:solidFill>
                  <a:schemeClr val="tx1"/>
                </a:solidFill>
              </a:rPr>
              <a:t>计算下条指令地址（通常和取指令同时进行）</a:t>
            </a:r>
          </a:p>
        </p:txBody>
      </p:sp>
      <p:sp>
        <p:nvSpPr>
          <p:cNvPr id="350233" name="Text Box 25"/>
          <p:cNvSpPr txBox="1">
            <a:spLocks noChangeArrowheads="1"/>
          </p:cNvSpPr>
          <p:nvPr/>
        </p:nvSpPr>
        <p:spPr bwMode="auto">
          <a:xfrm>
            <a:off x="3201988" y="1393825"/>
            <a:ext cx="4545012"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a:ea typeface="黑体" panose="02010609060101010101" pitchFamily="49" charset="-122"/>
              </a:rPr>
              <a:t>指令地址、指令长度（定长</a:t>
            </a:r>
            <a:r>
              <a:rPr lang="en-US" altLang="zh-CN" sz="2000">
                <a:ea typeface="黑体" panose="02010609060101010101" pitchFamily="49" charset="-122"/>
              </a:rPr>
              <a:t>/</a:t>
            </a:r>
            <a:r>
              <a:rPr lang="zh-CN" altLang="en-US" sz="2000">
                <a:ea typeface="黑体" panose="02010609060101010101" pitchFamily="49" charset="-122"/>
              </a:rPr>
              <a:t>变长）</a:t>
            </a:r>
          </a:p>
        </p:txBody>
      </p:sp>
      <p:sp>
        <p:nvSpPr>
          <p:cNvPr id="350234" name="Text Box 26"/>
          <p:cNvSpPr txBox="1">
            <a:spLocks noChangeArrowheads="1"/>
          </p:cNvSpPr>
          <p:nvPr/>
        </p:nvSpPr>
        <p:spPr bwMode="auto">
          <a:xfrm>
            <a:off x="3205163" y="2435225"/>
            <a:ext cx="4545012"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a:ea typeface="黑体" panose="02010609060101010101" pitchFamily="49" charset="-122"/>
              </a:rPr>
              <a:t>指令格式、操作码编码、操作数类型</a:t>
            </a:r>
          </a:p>
        </p:txBody>
      </p:sp>
      <p:sp>
        <p:nvSpPr>
          <p:cNvPr id="350235" name="Text Box 27"/>
          <p:cNvSpPr txBox="1">
            <a:spLocks noChangeArrowheads="1"/>
          </p:cNvSpPr>
          <p:nvPr/>
        </p:nvSpPr>
        <p:spPr bwMode="auto">
          <a:xfrm>
            <a:off x="3186113" y="3452813"/>
            <a:ext cx="5357812"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a:ea typeface="黑体" panose="02010609060101010101" pitchFamily="49" charset="-122"/>
              </a:rPr>
              <a:t>地址码、寻址方式、操作数格式和存放方式</a:t>
            </a:r>
          </a:p>
        </p:txBody>
      </p:sp>
      <p:sp>
        <p:nvSpPr>
          <p:cNvPr id="350236" name="Text Box 28"/>
          <p:cNvSpPr txBox="1">
            <a:spLocks noChangeArrowheads="1"/>
          </p:cNvSpPr>
          <p:nvPr/>
        </p:nvSpPr>
        <p:spPr bwMode="auto">
          <a:xfrm>
            <a:off x="3243263" y="4310063"/>
            <a:ext cx="4545012"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a:ea typeface="黑体" panose="02010609060101010101" pitchFamily="49" charset="-122"/>
              </a:rPr>
              <a:t>操作类型、标志或条件码</a:t>
            </a:r>
          </a:p>
        </p:txBody>
      </p:sp>
      <p:sp>
        <p:nvSpPr>
          <p:cNvPr id="350237" name="Text Box 29"/>
          <p:cNvSpPr txBox="1">
            <a:spLocks noChangeArrowheads="1"/>
          </p:cNvSpPr>
          <p:nvPr/>
        </p:nvSpPr>
        <p:spPr bwMode="auto">
          <a:xfrm>
            <a:off x="3200400" y="5080000"/>
            <a:ext cx="4545013"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a:ea typeface="黑体" panose="02010609060101010101" pitchFamily="49" charset="-122"/>
              </a:rPr>
              <a:t>结果数据位置（目的操作数）</a:t>
            </a:r>
          </a:p>
        </p:txBody>
      </p:sp>
      <p:sp>
        <p:nvSpPr>
          <p:cNvPr id="350238" name="Text Box 30"/>
          <p:cNvSpPr txBox="1">
            <a:spLocks noChangeArrowheads="1"/>
          </p:cNvSpPr>
          <p:nvPr/>
        </p:nvSpPr>
        <p:spPr bwMode="auto">
          <a:xfrm>
            <a:off x="3159125" y="6049963"/>
            <a:ext cx="4545013"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a:ea typeface="黑体" panose="02010609060101010101" pitchFamily="49" charset="-122"/>
              </a:rPr>
              <a:t>下条指令地址（顺序 </a:t>
            </a:r>
            <a:r>
              <a:rPr lang="en-US" altLang="zh-CN" sz="2000">
                <a:ea typeface="黑体" panose="02010609060101010101" pitchFamily="49" charset="-122"/>
              </a:rPr>
              <a:t>/ </a:t>
            </a:r>
            <a:r>
              <a:rPr lang="zh-CN" altLang="en-US" sz="2000">
                <a:ea typeface="黑体" panose="02010609060101010101" pitchFamily="49" charset="-122"/>
              </a:rPr>
              <a:t>转移）</a:t>
            </a:r>
            <a:endParaRPr lang="en-US" altLang="zh-CN" sz="2000">
              <a:ea typeface="黑体" panose="02010609060101010101" pitchFamily="49" charset="-122"/>
            </a:endParaRPr>
          </a:p>
        </p:txBody>
      </p:sp>
      <p:sp>
        <p:nvSpPr>
          <p:cNvPr id="2" name="灯片编号占位符 1"/>
          <p:cNvSpPr>
            <a:spLocks noGrp="1"/>
          </p:cNvSpPr>
          <p:nvPr>
            <p:ph type="sldNum" sz="quarter" idx="4"/>
          </p:nvPr>
        </p:nvSpPr>
        <p:spPr/>
        <p:txBody>
          <a:bodyPr/>
          <a:lstStyle/>
          <a:p>
            <a:fld id="{395DEAD1-49DF-46A7-BC72-EE85A9CC6BAA}" type="slidenum">
              <a:rPr lang="zh-CN" altLang="en-US" smtClean="0"/>
              <a:pPr/>
              <a:t>6</a:t>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50227">
                                            <p:txEl>
                                              <p:pRg st="0" end="0"/>
                                            </p:txEl>
                                          </p:spTgt>
                                        </p:tgtEl>
                                        <p:attrNameLst>
                                          <p:attrName>style.visibility</p:attrName>
                                        </p:attrNameLst>
                                      </p:cBhvr>
                                      <p:to>
                                        <p:strVal val="visible"/>
                                      </p:to>
                                    </p:set>
                                    <p:animEffect transition="in" filter="blinds(horizontal)">
                                      <p:cBhvr>
                                        <p:cTn id="7" dur="500"/>
                                        <p:tgtEl>
                                          <p:spTgt spid="3502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50233"/>
                                        </p:tgtEl>
                                        <p:attrNameLst>
                                          <p:attrName>style.visibility</p:attrName>
                                        </p:attrNameLst>
                                      </p:cBhvr>
                                      <p:to>
                                        <p:strVal val="visible"/>
                                      </p:to>
                                    </p:set>
                                    <p:animEffect transition="in" filter="blinds(horizontal)">
                                      <p:cBhvr>
                                        <p:cTn id="12" dur="500"/>
                                        <p:tgtEl>
                                          <p:spTgt spid="35023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50228">
                                            <p:txEl>
                                              <p:pRg st="0" end="0"/>
                                            </p:txEl>
                                          </p:spTgt>
                                        </p:tgtEl>
                                        <p:attrNameLst>
                                          <p:attrName>style.visibility</p:attrName>
                                        </p:attrNameLst>
                                      </p:cBhvr>
                                      <p:to>
                                        <p:strVal val="visible"/>
                                      </p:to>
                                    </p:set>
                                    <p:animEffect transition="in" filter="blinds(horizontal)">
                                      <p:cBhvr>
                                        <p:cTn id="17" dur="500"/>
                                        <p:tgtEl>
                                          <p:spTgt spid="350228">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50234"/>
                                        </p:tgtEl>
                                        <p:attrNameLst>
                                          <p:attrName>style.visibility</p:attrName>
                                        </p:attrNameLst>
                                      </p:cBhvr>
                                      <p:to>
                                        <p:strVal val="visible"/>
                                      </p:to>
                                    </p:set>
                                    <p:animEffect transition="in" filter="blinds(horizontal)">
                                      <p:cBhvr>
                                        <p:cTn id="22" dur="500"/>
                                        <p:tgtEl>
                                          <p:spTgt spid="35023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50229">
                                            <p:txEl>
                                              <p:pRg st="0" end="0"/>
                                            </p:txEl>
                                          </p:spTgt>
                                        </p:tgtEl>
                                        <p:attrNameLst>
                                          <p:attrName>style.visibility</p:attrName>
                                        </p:attrNameLst>
                                      </p:cBhvr>
                                      <p:to>
                                        <p:strVal val="visible"/>
                                      </p:to>
                                    </p:set>
                                    <p:animEffect transition="in" filter="blinds(horizontal)">
                                      <p:cBhvr>
                                        <p:cTn id="27" dur="500"/>
                                        <p:tgtEl>
                                          <p:spTgt spid="350229">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50235"/>
                                        </p:tgtEl>
                                        <p:attrNameLst>
                                          <p:attrName>style.visibility</p:attrName>
                                        </p:attrNameLst>
                                      </p:cBhvr>
                                      <p:to>
                                        <p:strVal val="visible"/>
                                      </p:to>
                                    </p:set>
                                    <p:animEffect transition="in" filter="blinds(horizontal)">
                                      <p:cBhvr>
                                        <p:cTn id="32" dur="500"/>
                                        <p:tgtEl>
                                          <p:spTgt spid="35023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350230">
                                            <p:txEl>
                                              <p:pRg st="0" end="0"/>
                                            </p:txEl>
                                          </p:spTgt>
                                        </p:tgtEl>
                                        <p:attrNameLst>
                                          <p:attrName>style.visibility</p:attrName>
                                        </p:attrNameLst>
                                      </p:cBhvr>
                                      <p:to>
                                        <p:strVal val="visible"/>
                                      </p:to>
                                    </p:set>
                                    <p:animEffect transition="in" filter="blinds(horizontal)">
                                      <p:cBhvr>
                                        <p:cTn id="37" dur="500"/>
                                        <p:tgtEl>
                                          <p:spTgt spid="350230">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50236"/>
                                        </p:tgtEl>
                                        <p:attrNameLst>
                                          <p:attrName>style.visibility</p:attrName>
                                        </p:attrNameLst>
                                      </p:cBhvr>
                                      <p:to>
                                        <p:strVal val="visible"/>
                                      </p:to>
                                    </p:set>
                                    <p:animEffect transition="in" filter="blinds(horizontal)">
                                      <p:cBhvr>
                                        <p:cTn id="42" dur="500"/>
                                        <p:tgtEl>
                                          <p:spTgt spid="35023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350231">
                                            <p:txEl>
                                              <p:pRg st="0" end="0"/>
                                            </p:txEl>
                                          </p:spTgt>
                                        </p:tgtEl>
                                        <p:attrNameLst>
                                          <p:attrName>style.visibility</p:attrName>
                                        </p:attrNameLst>
                                      </p:cBhvr>
                                      <p:to>
                                        <p:strVal val="visible"/>
                                      </p:to>
                                    </p:set>
                                    <p:animEffect transition="in" filter="blinds(horizontal)">
                                      <p:cBhvr>
                                        <p:cTn id="47" dur="500"/>
                                        <p:tgtEl>
                                          <p:spTgt spid="350231">
                                            <p:txEl>
                                              <p:pRg st="0" end="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50237"/>
                                        </p:tgtEl>
                                        <p:attrNameLst>
                                          <p:attrName>style.visibility</p:attrName>
                                        </p:attrNameLst>
                                      </p:cBhvr>
                                      <p:to>
                                        <p:strVal val="visible"/>
                                      </p:to>
                                    </p:set>
                                    <p:animEffect transition="in" filter="blinds(horizontal)">
                                      <p:cBhvr>
                                        <p:cTn id="52" dur="500"/>
                                        <p:tgtEl>
                                          <p:spTgt spid="35023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350232">
                                            <p:txEl>
                                              <p:pRg st="0" end="0"/>
                                            </p:txEl>
                                          </p:spTgt>
                                        </p:tgtEl>
                                        <p:attrNameLst>
                                          <p:attrName>style.visibility</p:attrName>
                                        </p:attrNameLst>
                                      </p:cBhvr>
                                      <p:to>
                                        <p:strVal val="visible"/>
                                      </p:to>
                                    </p:set>
                                    <p:animEffect transition="in" filter="blinds(horizontal)">
                                      <p:cBhvr>
                                        <p:cTn id="57" dur="500"/>
                                        <p:tgtEl>
                                          <p:spTgt spid="350232">
                                            <p:txEl>
                                              <p:pRg st="0" end="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350238"/>
                                        </p:tgtEl>
                                        <p:attrNameLst>
                                          <p:attrName>style.visibility</p:attrName>
                                        </p:attrNameLst>
                                      </p:cBhvr>
                                      <p:to>
                                        <p:strVal val="visible"/>
                                      </p:to>
                                    </p:set>
                                    <p:animEffect transition="in" filter="blinds(horizontal)">
                                      <p:cBhvr>
                                        <p:cTn id="62" dur="500"/>
                                        <p:tgtEl>
                                          <p:spTgt spid="3502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33" grpId="0"/>
      <p:bldP spid="350234" grpId="0"/>
      <p:bldP spid="350235" grpId="0"/>
      <p:bldP spid="350236" grpId="0"/>
      <p:bldP spid="350237" grpId="0"/>
      <p:bldP spid="35023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body" idx="1"/>
          </p:nvPr>
        </p:nvSpPr>
        <p:spPr>
          <a:xfrm>
            <a:off x="230188" y="548995"/>
            <a:ext cx="8913812" cy="6022134"/>
          </a:xfrm>
          <a:noFill/>
        </p:spPr>
        <p:txBody>
          <a:bodyPr/>
          <a:lstStyle/>
          <a:p>
            <a:pPr marL="342900" indent="-342900">
              <a:lnSpc>
                <a:spcPct val="120000"/>
              </a:lnSpc>
              <a:spcBef>
                <a:spcPct val="5000"/>
              </a:spcBef>
              <a:buFont typeface="Wingdings" panose="05000000000000000000" pitchFamily="2" charset="2"/>
              <a:buNone/>
            </a:pPr>
            <a:r>
              <a:rPr lang="zh-CN" altLang="en-US" dirty="0" smtClean="0">
                <a:solidFill>
                  <a:srgbClr val="CC3300"/>
                </a:solidFill>
                <a:latin typeface="Arial" panose="020B0604020202020204" pitchFamily="34" charset="0"/>
                <a:ea typeface="黑体" panose="02010609060101010101" pitchFamily="49" charset="-122"/>
              </a:rPr>
              <a:t>指令格式的选择应遵循的几条基本原则</a:t>
            </a:r>
          </a:p>
          <a:p>
            <a:pPr marL="342900" indent="-342900">
              <a:lnSpc>
                <a:spcPct val="120000"/>
              </a:lnSpc>
              <a:spcBef>
                <a:spcPct val="5000"/>
              </a:spcBef>
            </a:pPr>
            <a:r>
              <a:rPr lang="zh-CN" altLang="en-US" dirty="0" smtClean="0">
                <a:solidFill>
                  <a:srgbClr val="31209A"/>
                </a:solidFill>
                <a:latin typeface="Arial" panose="020B0604020202020204" pitchFamily="34" charset="0"/>
                <a:ea typeface="黑体" panose="02010609060101010101" pitchFamily="49" charset="-122"/>
              </a:rPr>
              <a:t>应尽量短</a:t>
            </a:r>
          </a:p>
          <a:p>
            <a:pPr marL="342900" indent="-342900">
              <a:lnSpc>
                <a:spcPct val="120000"/>
              </a:lnSpc>
              <a:spcBef>
                <a:spcPct val="5000"/>
              </a:spcBef>
            </a:pPr>
            <a:r>
              <a:rPr lang="zh-CN" altLang="en-US" dirty="0" smtClean="0">
                <a:solidFill>
                  <a:srgbClr val="31209A"/>
                </a:solidFill>
                <a:latin typeface="Arial" panose="020B0604020202020204" pitchFamily="34" charset="0"/>
                <a:ea typeface="黑体" panose="02010609060101010101" pitchFamily="49" charset="-122"/>
              </a:rPr>
              <a:t>要有足够的操作码位数</a:t>
            </a:r>
          </a:p>
          <a:p>
            <a:pPr marL="342900" indent="-342900">
              <a:lnSpc>
                <a:spcPct val="120000"/>
              </a:lnSpc>
              <a:spcBef>
                <a:spcPct val="5000"/>
              </a:spcBef>
            </a:pPr>
            <a:r>
              <a:rPr lang="zh-CN" altLang="en-US" dirty="0" smtClean="0">
                <a:solidFill>
                  <a:srgbClr val="31209A"/>
                </a:solidFill>
                <a:latin typeface="Arial" panose="020B0604020202020204" pitchFamily="34" charset="0"/>
                <a:ea typeface="黑体" panose="02010609060101010101" pitchFamily="49" charset="-122"/>
              </a:rPr>
              <a:t>指令编码必须有唯一的解释，否则是不合法的指令</a:t>
            </a:r>
          </a:p>
          <a:p>
            <a:pPr marL="342900" indent="-342900">
              <a:lnSpc>
                <a:spcPct val="120000"/>
              </a:lnSpc>
              <a:spcBef>
                <a:spcPct val="5000"/>
              </a:spcBef>
            </a:pPr>
            <a:r>
              <a:rPr lang="zh-CN" altLang="en-US" dirty="0" smtClean="0">
                <a:solidFill>
                  <a:srgbClr val="31209A"/>
                </a:solidFill>
                <a:latin typeface="Arial" panose="020B0604020202020204" pitchFamily="34" charset="0"/>
                <a:ea typeface="黑体" panose="02010609060101010101" pitchFamily="49" charset="-122"/>
              </a:rPr>
              <a:t>指令字长应是字节的整数倍</a:t>
            </a:r>
          </a:p>
          <a:p>
            <a:pPr marL="342900" indent="-342900">
              <a:lnSpc>
                <a:spcPct val="120000"/>
              </a:lnSpc>
              <a:spcBef>
                <a:spcPct val="5000"/>
              </a:spcBef>
            </a:pPr>
            <a:r>
              <a:rPr lang="zh-CN" altLang="en-US" dirty="0" smtClean="0">
                <a:solidFill>
                  <a:srgbClr val="31209A"/>
                </a:solidFill>
                <a:latin typeface="Arial" panose="020B0604020202020204" pitchFamily="34" charset="0"/>
                <a:ea typeface="黑体" panose="02010609060101010101" pitchFamily="49" charset="-122"/>
              </a:rPr>
              <a:t>合理地选择地址字段的个数</a:t>
            </a:r>
          </a:p>
          <a:p>
            <a:pPr marL="342900" indent="-342900">
              <a:lnSpc>
                <a:spcPct val="120000"/>
              </a:lnSpc>
              <a:spcBef>
                <a:spcPct val="5000"/>
              </a:spcBef>
            </a:pPr>
            <a:r>
              <a:rPr lang="zh-CN" altLang="en-US" dirty="0" smtClean="0">
                <a:solidFill>
                  <a:srgbClr val="31209A"/>
                </a:solidFill>
                <a:latin typeface="Arial" panose="020B0604020202020204" pitchFamily="34" charset="0"/>
                <a:ea typeface="黑体" panose="02010609060101010101" pitchFamily="49" charset="-122"/>
              </a:rPr>
              <a:t>指令尽量规整</a:t>
            </a:r>
            <a:r>
              <a:rPr lang="en-US" altLang="zh-CN" dirty="0">
                <a:solidFill>
                  <a:srgbClr val="31209A"/>
                </a:solidFill>
                <a:latin typeface="Arial" panose="020B0604020202020204" pitchFamily="34" charset="0"/>
                <a:ea typeface="黑体" panose="02010609060101010101" pitchFamily="49" charset="-122"/>
              </a:rPr>
              <a:t> </a:t>
            </a:r>
            <a:r>
              <a:rPr lang="en-US" altLang="zh-CN" dirty="0" smtClean="0">
                <a:solidFill>
                  <a:srgbClr val="31209A"/>
                </a:solidFill>
                <a:latin typeface="Arial" panose="020B0604020202020204" pitchFamily="34" charset="0"/>
                <a:ea typeface="黑体" panose="02010609060101010101" pitchFamily="49" charset="-122"/>
              </a:rPr>
              <a:t> -</a:t>
            </a:r>
            <a:endParaRPr lang="zh-CN" altLang="en-US" dirty="0" smtClean="0">
              <a:solidFill>
                <a:srgbClr val="4B9556"/>
              </a:solidFill>
              <a:latin typeface="Arial" panose="020B0604020202020204" pitchFamily="34" charset="0"/>
              <a:ea typeface="黑体" panose="02010609060101010101" pitchFamily="49" charset="-122"/>
            </a:endParaRPr>
          </a:p>
          <a:p>
            <a:pPr marL="342900" indent="-342900">
              <a:lnSpc>
                <a:spcPct val="120000"/>
              </a:lnSpc>
              <a:spcBef>
                <a:spcPct val="5000"/>
              </a:spcBef>
              <a:buFont typeface="Wingdings" panose="05000000000000000000" pitchFamily="2" charset="2"/>
              <a:buNone/>
            </a:pPr>
            <a:r>
              <a:rPr lang="zh-CN" altLang="en-US" dirty="0" smtClean="0">
                <a:solidFill>
                  <a:srgbClr val="CC3300"/>
                </a:solidFill>
                <a:latin typeface="Arial" panose="020B0604020202020204" pitchFamily="34" charset="0"/>
                <a:ea typeface="黑体" panose="02010609060101010101" pitchFamily="49" charset="-122"/>
              </a:rPr>
              <a:t>与指令集设计相关的几个基本问题</a:t>
            </a:r>
          </a:p>
          <a:p>
            <a:pPr marL="342900" indent="-342900">
              <a:lnSpc>
                <a:spcPct val="120000"/>
              </a:lnSpc>
              <a:spcBef>
                <a:spcPct val="5000"/>
              </a:spcBef>
              <a:buSzPct val="80000"/>
            </a:pPr>
            <a:r>
              <a:rPr lang="zh-CN" altLang="en-US" dirty="0" smtClean="0">
                <a:solidFill>
                  <a:srgbClr val="31209A"/>
                </a:solidFill>
                <a:latin typeface="Arial" panose="020B0604020202020204" pitchFamily="34" charset="0"/>
                <a:ea typeface="黑体" panose="02010609060101010101" pitchFamily="49" charset="-122"/>
              </a:rPr>
              <a:t>操作码个数 </a:t>
            </a:r>
            <a:r>
              <a:rPr lang="en-US" altLang="zh-CN" dirty="0" smtClean="0">
                <a:solidFill>
                  <a:srgbClr val="31209A"/>
                </a:solidFill>
                <a:latin typeface="Arial" panose="020B0604020202020204" pitchFamily="34" charset="0"/>
                <a:ea typeface="黑体" panose="02010609060101010101" pitchFamily="49" charset="-122"/>
              </a:rPr>
              <a:t>/ </a:t>
            </a:r>
            <a:r>
              <a:rPr lang="zh-CN" altLang="en-US" dirty="0" smtClean="0">
                <a:solidFill>
                  <a:srgbClr val="31209A"/>
                </a:solidFill>
                <a:latin typeface="Arial" panose="020B0604020202020204" pitchFamily="34" charset="0"/>
                <a:ea typeface="黑体" panose="02010609060101010101" pitchFamily="49" charset="-122"/>
              </a:rPr>
              <a:t>种类 </a:t>
            </a:r>
            <a:r>
              <a:rPr lang="en-US" altLang="zh-CN" dirty="0" smtClean="0">
                <a:solidFill>
                  <a:srgbClr val="31209A"/>
                </a:solidFill>
                <a:latin typeface="Arial" panose="020B0604020202020204" pitchFamily="34" charset="0"/>
                <a:ea typeface="黑体" panose="02010609060101010101" pitchFamily="49" charset="-122"/>
              </a:rPr>
              <a:t>/ </a:t>
            </a:r>
            <a:r>
              <a:rPr lang="zh-CN" altLang="en-US" dirty="0" smtClean="0">
                <a:solidFill>
                  <a:srgbClr val="31209A"/>
                </a:solidFill>
                <a:latin typeface="Arial" panose="020B0604020202020204" pitchFamily="34" charset="0"/>
                <a:ea typeface="黑体" panose="02010609060101010101" pitchFamily="49" charset="-122"/>
              </a:rPr>
              <a:t>复杂度的选择</a:t>
            </a:r>
          </a:p>
          <a:p>
            <a:pPr marL="342900" indent="-342900">
              <a:lnSpc>
                <a:spcPct val="120000"/>
              </a:lnSpc>
              <a:spcBef>
                <a:spcPct val="5000"/>
              </a:spcBef>
              <a:buSzPct val="80000"/>
              <a:buFont typeface="Wingdings" panose="05000000000000000000" pitchFamily="2" charset="2"/>
              <a:buNone/>
            </a:pPr>
            <a:r>
              <a:rPr lang="en-US" altLang="zh-CN" dirty="0" smtClean="0">
                <a:latin typeface="Arial" panose="020B0604020202020204" pitchFamily="34" charset="0"/>
                <a:ea typeface="黑体" panose="02010609060101010101" pitchFamily="49" charset="-122"/>
              </a:rPr>
              <a:t>     </a:t>
            </a:r>
            <a:r>
              <a:rPr lang="zh-CN" altLang="en-US" dirty="0" smtClean="0">
                <a:latin typeface="Arial" panose="020B0604020202020204" pitchFamily="34" charset="0"/>
                <a:ea typeface="黑体" panose="02010609060101010101" pitchFamily="49" charset="-122"/>
              </a:rPr>
              <a:t>虽然</a:t>
            </a:r>
            <a:r>
              <a:rPr lang="en-US" altLang="zh-CN" dirty="0" smtClean="0">
                <a:latin typeface="Arial" panose="020B0604020202020204" pitchFamily="34" charset="0"/>
                <a:ea typeface="黑体" panose="02010609060101010101" pitchFamily="49" charset="-122"/>
              </a:rPr>
              <a:t>LD/ST/INC/BRN </a:t>
            </a:r>
            <a:r>
              <a:rPr lang="zh-CN" altLang="en-US" dirty="0" smtClean="0">
                <a:latin typeface="Arial" panose="020B0604020202020204" pitchFamily="34" charset="0"/>
                <a:ea typeface="黑体" panose="02010609060101010101" pitchFamily="49" charset="-122"/>
              </a:rPr>
              <a:t>四种指令已足够编制任何可计算程序，但程序会很长</a:t>
            </a:r>
            <a:endParaRPr lang="zh-CN" altLang="en-US" dirty="0" smtClean="0">
              <a:solidFill>
                <a:srgbClr val="31209A"/>
              </a:solidFill>
              <a:latin typeface="Arial" panose="020B0604020202020204" pitchFamily="34" charset="0"/>
              <a:ea typeface="黑体" panose="02010609060101010101" pitchFamily="49" charset="-122"/>
            </a:endParaRPr>
          </a:p>
          <a:p>
            <a:pPr marL="342900" indent="-342900">
              <a:lnSpc>
                <a:spcPct val="120000"/>
              </a:lnSpc>
              <a:spcBef>
                <a:spcPct val="5000"/>
              </a:spcBef>
              <a:buSzPct val="80000"/>
            </a:pPr>
            <a:r>
              <a:rPr lang="zh-CN" altLang="en-US" dirty="0" smtClean="0">
                <a:solidFill>
                  <a:srgbClr val="31209A"/>
                </a:solidFill>
                <a:latin typeface="Arial" panose="020B0604020202020204" pitchFamily="34" charset="0"/>
                <a:ea typeface="黑体" panose="02010609060101010101" pitchFamily="49" charset="-122"/>
              </a:rPr>
              <a:t>数据类型：对高级语言中的各种数据类型都能进行处理</a:t>
            </a:r>
          </a:p>
          <a:p>
            <a:pPr marL="342900" indent="-342900">
              <a:lnSpc>
                <a:spcPct val="120000"/>
              </a:lnSpc>
              <a:spcBef>
                <a:spcPct val="5000"/>
              </a:spcBef>
              <a:buSzPct val="80000"/>
            </a:pPr>
            <a:r>
              <a:rPr lang="zh-CN" altLang="en-US" dirty="0" smtClean="0">
                <a:solidFill>
                  <a:srgbClr val="31209A"/>
                </a:solidFill>
                <a:latin typeface="Arial" panose="020B0604020202020204" pitchFamily="34" charset="0"/>
                <a:ea typeface="黑体" panose="02010609060101010101" pitchFamily="49" charset="-122"/>
              </a:rPr>
              <a:t>指令格式：指令长度 </a:t>
            </a:r>
            <a:r>
              <a:rPr lang="en-US" altLang="zh-CN" dirty="0" smtClean="0">
                <a:solidFill>
                  <a:srgbClr val="31209A"/>
                </a:solidFill>
                <a:latin typeface="Arial" panose="020B0604020202020204" pitchFamily="34" charset="0"/>
                <a:ea typeface="黑体" panose="02010609060101010101" pitchFamily="49" charset="-122"/>
              </a:rPr>
              <a:t>/ </a:t>
            </a:r>
            <a:r>
              <a:rPr lang="zh-CN" altLang="en-US" dirty="0" smtClean="0">
                <a:solidFill>
                  <a:srgbClr val="31209A"/>
                </a:solidFill>
                <a:latin typeface="Arial" panose="020B0604020202020204" pitchFamily="34" charset="0"/>
                <a:ea typeface="黑体" panose="02010609060101010101" pitchFamily="49" charset="-122"/>
              </a:rPr>
              <a:t>地址码个数 </a:t>
            </a:r>
            <a:r>
              <a:rPr lang="en-US" altLang="zh-CN" dirty="0" smtClean="0">
                <a:solidFill>
                  <a:srgbClr val="31209A"/>
                </a:solidFill>
                <a:latin typeface="Arial" panose="020B0604020202020204" pitchFamily="34" charset="0"/>
                <a:ea typeface="黑体" panose="02010609060101010101" pitchFamily="49" charset="-122"/>
              </a:rPr>
              <a:t>/ </a:t>
            </a:r>
            <a:r>
              <a:rPr lang="zh-CN" altLang="en-US" dirty="0" smtClean="0">
                <a:solidFill>
                  <a:srgbClr val="31209A"/>
                </a:solidFill>
                <a:latin typeface="Arial" panose="020B0604020202020204" pitchFamily="34" charset="0"/>
                <a:ea typeface="黑体" panose="02010609060101010101" pitchFamily="49" charset="-122"/>
              </a:rPr>
              <a:t>各字段长度</a:t>
            </a:r>
          </a:p>
          <a:p>
            <a:pPr marL="342900" indent="-342900">
              <a:lnSpc>
                <a:spcPct val="120000"/>
              </a:lnSpc>
              <a:spcBef>
                <a:spcPct val="5000"/>
              </a:spcBef>
              <a:buSzPct val="80000"/>
            </a:pPr>
            <a:r>
              <a:rPr lang="zh-CN" altLang="en-US" dirty="0" smtClean="0">
                <a:solidFill>
                  <a:srgbClr val="31209A"/>
                </a:solidFill>
                <a:latin typeface="Arial" panose="020B0604020202020204" pitchFamily="34" charset="0"/>
                <a:ea typeface="黑体" panose="02010609060101010101" pitchFamily="49" charset="-122"/>
              </a:rPr>
              <a:t>通用寄存器：个数 </a:t>
            </a:r>
            <a:r>
              <a:rPr lang="en-US" altLang="zh-CN" dirty="0" smtClean="0">
                <a:solidFill>
                  <a:srgbClr val="31209A"/>
                </a:solidFill>
                <a:latin typeface="Arial" panose="020B0604020202020204" pitchFamily="34" charset="0"/>
                <a:ea typeface="黑体" panose="02010609060101010101" pitchFamily="49" charset="-122"/>
              </a:rPr>
              <a:t>/ </a:t>
            </a:r>
            <a:r>
              <a:rPr lang="zh-CN" altLang="en-US" dirty="0" smtClean="0">
                <a:solidFill>
                  <a:srgbClr val="31209A"/>
                </a:solidFill>
                <a:latin typeface="Arial" panose="020B0604020202020204" pitchFamily="34" charset="0"/>
                <a:ea typeface="黑体" panose="02010609060101010101" pitchFamily="49" charset="-122"/>
              </a:rPr>
              <a:t>功能 </a:t>
            </a:r>
            <a:r>
              <a:rPr lang="en-US" altLang="zh-CN" dirty="0" smtClean="0">
                <a:solidFill>
                  <a:srgbClr val="31209A"/>
                </a:solidFill>
                <a:latin typeface="Arial" panose="020B0604020202020204" pitchFamily="34" charset="0"/>
                <a:ea typeface="黑体" panose="02010609060101010101" pitchFamily="49" charset="-122"/>
              </a:rPr>
              <a:t>/ </a:t>
            </a:r>
            <a:r>
              <a:rPr lang="zh-CN" altLang="en-US" dirty="0" smtClean="0">
                <a:solidFill>
                  <a:srgbClr val="31209A"/>
                </a:solidFill>
                <a:latin typeface="Arial" panose="020B0604020202020204" pitchFamily="34" charset="0"/>
                <a:ea typeface="黑体" panose="02010609060101010101" pitchFamily="49" charset="-122"/>
              </a:rPr>
              <a:t>长度</a:t>
            </a:r>
          </a:p>
          <a:p>
            <a:pPr marL="342900" indent="-342900">
              <a:lnSpc>
                <a:spcPct val="120000"/>
              </a:lnSpc>
              <a:spcBef>
                <a:spcPct val="5000"/>
              </a:spcBef>
              <a:buSzPct val="80000"/>
            </a:pPr>
            <a:r>
              <a:rPr lang="zh-CN" altLang="en-US" dirty="0" smtClean="0">
                <a:solidFill>
                  <a:srgbClr val="31209A"/>
                </a:solidFill>
                <a:latin typeface="Arial" panose="020B0604020202020204" pitchFamily="34" charset="0"/>
                <a:ea typeface="黑体" panose="02010609060101010101" pitchFamily="49" charset="-122"/>
              </a:rPr>
              <a:t>寻址方式：操作数地址的指定方式</a:t>
            </a:r>
          </a:p>
          <a:p>
            <a:pPr marL="342900" indent="-342900">
              <a:lnSpc>
                <a:spcPct val="120000"/>
              </a:lnSpc>
              <a:spcBef>
                <a:spcPct val="5000"/>
              </a:spcBef>
              <a:buSzPct val="80000"/>
            </a:pPr>
            <a:r>
              <a:rPr lang="zh-CN" altLang="en-US" dirty="0" smtClean="0">
                <a:solidFill>
                  <a:srgbClr val="31209A"/>
                </a:solidFill>
                <a:latin typeface="Arial" panose="020B0604020202020204" pitchFamily="34" charset="0"/>
                <a:ea typeface="黑体" panose="02010609060101010101" pitchFamily="49" charset="-122"/>
              </a:rPr>
              <a:t>下条指令的地址如何确定：顺序，</a:t>
            </a:r>
            <a:r>
              <a:rPr lang="en-US" altLang="zh-CN" dirty="0" smtClean="0">
                <a:solidFill>
                  <a:srgbClr val="31209A"/>
                </a:solidFill>
                <a:latin typeface="Arial" panose="020B0604020202020204" pitchFamily="34" charset="0"/>
                <a:ea typeface="黑体" panose="02010609060101010101" pitchFamily="49" charset="-122"/>
              </a:rPr>
              <a:t>PC+1</a:t>
            </a:r>
            <a:r>
              <a:rPr lang="zh-CN" altLang="en-US" dirty="0" smtClean="0">
                <a:solidFill>
                  <a:srgbClr val="31209A"/>
                </a:solidFill>
                <a:latin typeface="Arial" panose="020B0604020202020204" pitchFamily="34" charset="0"/>
                <a:ea typeface="黑体" panose="02010609060101010101" pitchFamily="49" charset="-122"/>
              </a:rPr>
              <a:t>；条件转移；无条件转移；</a:t>
            </a:r>
            <a:r>
              <a:rPr lang="en-US" altLang="zh-CN" dirty="0" smtClean="0">
                <a:solidFill>
                  <a:srgbClr val="31209A"/>
                </a:solidFill>
                <a:latin typeface="Arial" panose="020B0604020202020204" pitchFamily="34" charset="0"/>
                <a:ea typeface="黑体" panose="02010609060101010101" pitchFamily="49" charset="-122"/>
              </a:rPr>
              <a:t>……</a:t>
            </a:r>
          </a:p>
        </p:txBody>
      </p:sp>
      <p:sp>
        <p:nvSpPr>
          <p:cNvPr id="9219" name="Rectangle 3"/>
          <p:cNvSpPr>
            <a:spLocks noGrp="1" noChangeArrowheads="1"/>
          </p:cNvSpPr>
          <p:nvPr>
            <p:ph type="title"/>
          </p:nvPr>
        </p:nvSpPr>
        <p:spPr>
          <a:xfrm>
            <a:off x="738188" y="28575"/>
            <a:ext cx="3978275" cy="422275"/>
          </a:xfrm>
        </p:spPr>
        <p:txBody>
          <a:bodyPr/>
          <a:lstStyle/>
          <a:p>
            <a:r>
              <a:rPr lang="zh-CN" altLang="en-US" sz="2800" smtClean="0">
                <a:ea typeface="宋体" panose="02010600030101010101" pitchFamily="2" charset="-122"/>
              </a:rPr>
              <a:t>指令格式的设计</a:t>
            </a:r>
          </a:p>
        </p:txBody>
      </p:sp>
      <p:sp>
        <p:nvSpPr>
          <p:cNvPr id="2" name="灯片编号占位符 1"/>
          <p:cNvSpPr>
            <a:spLocks noGrp="1"/>
          </p:cNvSpPr>
          <p:nvPr>
            <p:ph type="sldNum" sz="quarter" idx="4"/>
          </p:nvPr>
        </p:nvSpPr>
        <p:spPr/>
        <p:txBody>
          <a:bodyPr/>
          <a:lstStyle/>
          <a:p>
            <a:fld id="{395DEAD1-49DF-46A7-BC72-EE85A9CC6BAA}" type="slidenum">
              <a:rPr lang="zh-CN" altLang="en-US" smtClean="0"/>
              <a:pPr/>
              <a:t>7</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51234">
                                            <p:txEl>
                                              <p:pRg st="1" end="1"/>
                                            </p:txEl>
                                          </p:spTgt>
                                        </p:tgtEl>
                                        <p:attrNameLst>
                                          <p:attrName>style.visibility</p:attrName>
                                        </p:attrNameLst>
                                      </p:cBhvr>
                                      <p:to>
                                        <p:strVal val="visible"/>
                                      </p:to>
                                    </p:set>
                                    <p:animEffect transition="in" filter="blinds(horizontal)">
                                      <p:cBhvr>
                                        <p:cTn id="7" dur="500"/>
                                        <p:tgtEl>
                                          <p:spTgt spid="351234">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51234">
                                            <p:txEl>
                                              <p:pRg st="2" end="2"/>
                                            </p:txEl>
                                          </p:spTgt>
                                        </p:tgtEl>
                                        <p:attrNameLst>
                                          <p:attrName>style.visibility</p:attrName>
                                        </p:attrNameLst>
                                      </p:cBhvr>
                                      <p:to>
                                        <p:strVal val="visible"/>
                                      </p:to>
                                    </p:set>
                                    <p:animEffect transition="in" filter="blinds(horizontal)">
                                      <p:cBhvr>
                                        <p:cTn id="12" dur="500"/>
                                        <p:tgtEl>
                                          <p:spTgt spid="351234">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51234">
                                            <p:txEl>
                                              <p:pRg st="3" end="3"/>
                                            </p:txEl>
                                          </p:spTgt>
                                        </p:tgtEl>
                                        <p:attrNameLst>
                                          <p:attrName>style.visibility</p:attrName>
                                        </p:attrNameLst>
                                      </p:cBhvr>
                                      <p:to>
                                        <p:strVal val="visible"/>
                                      </p:to>
                                    </p:set>
                                    <p:animEffect transition="in" filter="blinds(horizontal)">
                                      <p:cBhvr>
                                        <p:cTn id="17" dur="500"/>
                                        <p:tgtEl>
                                          <p:spTgt spid="351234">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51234">
                                            <p:txEl>
                                              <p:pRg st="4" end="4"/>
                                            </p:txEl>
                                          </p:spTgt>
                                        </p:tgtEl>
                                        <p:attrNameLst>
                                          <p:attrName>style.visibility</p:attrName>
                                        </p:attrNameLst>
                                      </p:cBhvr>
                                      <p:to>
                                        <p:strVal val="visible"/>
                                      </p:to>
                                    </p:set>
                                    <p:animEffect transition="in" filter="blinds(horizontal)">
                                      <p:cBhvr>
                                        <p:cTn id="22" dur="500"/>
                                        <p:tgtEl>
                                          <p:spTgt spid="351234">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51234">
                                            <p:txEl>
                                              <p:pRg st="5" end="5"/>
                                            </p:txEl>
                                          </p:spTgt>
                                        </p:tgtEl>
                                        <p:attrNameLst>
                                          <p:attrName>style.visibility</p:attrName>
                                        </p:attrNameLst>
                                      </p:cBhvr>
                                      <p:to>
                                        <p:strVal val="visible"/>
                                      </p:to>
                                    </p:set>
                                    <p:animEffect transition="in" filter="blinds(horizontal)">
                                      <p:cBhvr>
                                        <p:cTn id="27" dur="500"/>
                                        <p:tgtEl>
                                          <p:spTgt spid="351234">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51234">
                                            <p:txEl>
                                              <p:pRg st="6" end="6"/>
                                            </p:txEl>
                                          </p:spTgt>
                                        </p:tgtEl>
                                        <p:attrNameLst>
                                          <p:attrName>style.visibility</p:attrName>
                                        </p:attrNameLst>
                                      </p:cBhvr>
                                      <p:to>
                                        <p:strVal val="visible"/>
                                      </p:to>
                                    </p:set>
                                    <p:animEffect transition="in" filter="blinds(horizontal)">
                                      <p:cBhvr>
                                        <p:cTn id="32" dur="500"/>
                                        <p:tgtEl>
                                          <p:spTgt spid="351234">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351234">
                                            <p:txEl>
                                              <p:pRg st="7" end="7"/>
                                            </p:txEl>
                                          </p:spTgt>
                                        </p:tgtEl>
                                        <p:attrNameLst>
                                          <p:attrName>style.visibility</p:attrName>
                                        </p:attrNameLst>
                                      </p:cBhvr>
                                      <p:to>
                                        <p:strVal val="visible"/>
                                      </p:to>
                                    </p:set>
                                    <p:animEffect transition="in" filter="wipe(down)">
                                      <p:cBhvr>
                                        <p:cTn id="37" dur="500"/>
                                        <p:tgtEl>
                                          <p:spTgt spid="351234">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351234">
                                            <p:txEl>
                                              <p:pRg st="8" end="8"/>
                                            </p:txEl>
                                          </p:spTgt>
                                        </p:tgtEl>
                                        <p:attrNameLst>
                                          <p:attrName>style.visibility</p:attrName>
                                        </p:attrNameLst>
                                      </p:cBhvr>
                                      <p:to>
                                        <p:strVal val="visible"/>
                                      </p:to>
                                    </p:set>
                                    <p:animEffect transition="in" filter="blinds(horizontal)">
                                      <p:cBhvr>
                                        <p:cTn id="42" dur="500"/>
                                        <p:tgtEl>
                                          <p:spTgt spid="351234">
                                            <p:txEl>
                                              <p:pRg st="8" end="8"/>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351234">
                                            <p:txEl>
                                              <p:pRg st="9" end="9"/>
                                            </p:txEl>
                                          </p:spTgt>
                                        </p:tgtEl>
                                        <p:attrNameLst>
                                          <p:attrName>style.visibility</p:attrName>
                                        </p:attrNameLst>
                                      </p:cBhvr>
                                      <p:to>
                                        <p:strVal val="visible"/>
                                      </p:to>
                                    </p:set>
                                    <p:animEffect transition="in" filter="blinds(horizontal)">
                                      <p:cBhvr>
                                        <p:cTn id="45" dur="500"/>
                                        <p:tgtEl>
                                          <p:spTgt spid="351234">
                                            <p:txEl>
                                              <p:pRg st="9" end="9"/>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nodeType="clickEffect">
                                  <p:stCondLst>
                                    <p:cond delay="0"/>
                                  </p:stCondLst>
                                  <p:childTnLst>
                                    <p:set>
                                      <p:cBhvr>
                                        <p:cTn id="49" dur="1" fill="hold">
                                          <p:stCondLst>
                                            <p:cond delay="0"/>
                                          </p:stCondLst>
                                        </p:cTn>
                                        <p:tgtEl>
                                          <p:spTgt spid="351234">
                                            <p:txEl>
                                              <p:pRg st="10" end="10"/>
                                            </p:txEl>
                                          </p:spTgt>
                                        </p:tgtEl>
                                        <p:attrNameLst>
                                          <p:attrName>style.visibility</p:attrName>
                                        </p:attrNameLst>
                                      </p:cBhvr>
                                      <p:to>
                                        <p:strVal val="visible"/>
                                      </p:to>
                                    </p:set>
                                    <p:animEffect transition="in" filter="blinds(horizontal)">
                                      <p:cBhvr>
                                        <p:cTn id="50" dur="500"/>
                                        <p:tgtEl>
                                          <p:spTgt spid="351234">
                                            <p:txEl>
                                              <p:pRg st="10" end="10"/>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nodeType="clickEffect">
                                  <p:stCondLst>
                                    <p:cond delay="0"/>
                                  </p:stCondLst>
                                  <p:childTnLst>
                                    <p:set>
                                      <p:cBhvr>
                                        <p:cTn id="54" dur="1" fill="hold">
                                          <p:stCondLst>
                                            <p:cond delay="0"/>
                                          </p:stCondLst>
                                        </p:cTn>
                                        <p:tgtEl>
                                          <p:spTgt spid="351234">
                                            <p:txEl>
                                              <p:pRg st="11" end="11"/>
                                            </p:txEl>
                                          </p:spTgt>
                                        </p:tgtEl>
                                        <p:attrNameLst>
                                          <p:attrName>style.visibility</p:attrName>
                                        </p:attrNameLst>
                                      </p:cBhvr>
                                      <p:to>
                                        <p:strVal val="visible"/>
                                      </p:to>
                                    </p:set>
                                    <p:animEffect transition="in" filter="blinds(horizontal)">
                                      <p:cBhvr>
                                        <p:cTn id="55" dur="500"/>
                                        <p:tgtEl>
                                          <p:spTgt spid="351234">
                                            <p:txEl>
                                              <p:pRg st="11" end="11"/>
                                            </p:txEl>
                                          </p:spTgt>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3" presetClass="entr" presetSubtype="10" fill="hold" nodeType="clickEffect">
                                  <p:stCondLst>
                                    <p:cond delay="0"/>
                                  </p:stCondLst>
                                  <p:childTnLst>
                                    <p:set>
                                      <p:cBhvr>
                                        <p:cTn id="59" dur="1" fill="hold">
                                          <p:stCondLst>
                                            <p:cond delay="0"/>
                                          </p:stCondLst>
                                        </p:cTn>
                                        <p:tgtEl>
                                          <p:spTgt spid="351234">
                                            <p:txEl>
                                              <p:pRg st="12" end="12"/>
                                            </p:txEl>
                                          </p:spTgt>
                                        </p:tgtEl>
                                        <p:attrNameLst>
                                          <p:attrName>style.visibility</p:attrName>
                                        </p:attrNameLst>
                                      </p:cBhvr>
                                      <p:to>
                                        <p:strVal val="visible"/>
                                      </p:to>
                                    </p:set>
                                    <p:animEffect transition="in" filter="blinds(horizontal)">
                                      <p:cBhvr>
                                        <p:cTn id="60" dur="500"/>
                                        <p:tgtEl>
                                          <p:spTgt spid="351234">
                                            <p:txEl>
                                              <p:pRg st="12" end="12"/>
                                            </p:txEl>
                                          </p:spTgt>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3" presetClass="entr" presetSubtype="10" fill="hold" nodeType="clickEffect">
                                  <p:stCondLst>
                                    <p:cond delay="0"/>
                                  </p:stCondLst>
                                  <p:childTnLst>
                                    <p:set>
                                      <p:cBhvr>
                                        <p:cTn id="64" dur="1" fill="hold">
                                          <p:stCondLst>
                                            <p:cond delay="0"/>
                                          </p:stCondLst>
                                        </p:cTn>
                                        <p:tgtEl>
                                          <p:spTgt spid="351234">
                                            <p:txEl>
                                              <p:pRg st="13" end="13"/>
                                            </p:txEl>
                                          </p:spTgt>
                                        </p:tgtEl>
                                        <p:attrNameLst>
                                          <p:attrName>style.visibility</p:attrName>
                                        </p:attrNameLst>
                                      </p:cBhvr>
                                      <p:to>
                                        <p:strVal val="visible"/>
                                      </p:to>
                                    </p:set>
                                    <p:animEffect transition="in" filter="blinds(horizontal)">
                                      <p:cBhvr>
                                        <p:cTn id="65" dur="500"/>
                                        <p:tgtEl>
                                          <p:spTgt spid="351234">
                                            <p:txEl>
                                              <p:pRg st="13" end="13"/>
                                            </p:txEl>
                                          </p:spTgt>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3" presetClass="entr" presetSubtype="10" fill="hold" nodeType="clickEffect">
                                  <p:stCondLst>
                                    <p:cond delay="0"/>
                                  </p:stCondLst>
                                  <p:childTnLst>
                                    <p:set>
                                      <p:cBhvr>
                                        <p:cTn id="69" dur="1" fill="hold">
                                          <p:stCondLst>
                                            <p:cond delay="0"/>
                                          </p:stCondLst>
                                        </p:cTn>
                                        <p:tgtEl>
                                          <p:spTgt spid="351234">
                                            <p:txEl>
                                              <p:pRg st="14" end="14"/>
                                            </p:txEl>
                                          </p:spTgt>
                                        </p:tgtEl>
                                        <p:attrNameLst>
                                          <p:attrName>style.visibility</p:attrName>
                                        </p:attrNameLst>
                                      </p:cBhvr>
                                      <p:to>
                                        <p:strVal val="visible"/>
                                      </p:to>
                                    </p:set>
                                    <p:animEffect transition="in" filter="blinds(horizontal)">
                                      <p:cBhvr>
                                        <p:cTn id="70" dur="500"/>
                                        <p:tgtEl>
                                          <p:spTgt spid="351234">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739775" y="69850"/>
            <a:ext cx="3698875" cy="422275"/>
          </a:xfrm>
          <a:noFill/>
        </p:spPr>
        <p:txBody>
          <a:bodyPr anchor="ctr"/>
          <a:lstStyle/>
          <a:p>
            <a:r>
              <a:rPr lang="zh-CN" altLang="en-US" sz="2800" smtClean="0">
                <a:latin typeface="宋体" panose="02010600030101010101" pitchFamily="2" charset="-122"/>
                <a:ea typeface="宋体" panose="02010600030101010101" pitchFamily="2" charset="-122"/>
                <a:cs typeface="Arial" panose="020B0604020202020204" pitchFamily="34" charset="0"/>
              </a:rPr>
              <a:t>操作数类型和存储方式</a:t>
            </a:r>
          </a:p>
        </p:txBody>
      </p:sp>
      <p:sp>
        <p:nvSpPr>
          <p:cNvPr id="352259" name="Rectangle 3"/>
          <p:cNvSpPr>
            <a:spLocks noGrp="1" noChangeArrowheads="1"/>
          </p:cNvSpPr>
          <p:nvPr>
            <p:ph type="body" idx="1"/>
          </p:nvPr>
        </p:nvSpPr>
        <p:spPr>
          <a:xfrm>
            <a:off x="474663" y="674688"/>
            <a:ext cx="8382000" cy="5783262"/>
          </a:xfrm>
          <a:noFill/>
        </p:spPr>
        <p:txBody>
          <a:bodyPr/>
          <a:lstStyle/>
          <a:p>
            <a:pPr marL="342900" indent="-342900">
              <a:lnSpc>
                <a:spcPct val="100000"/>
              </a:lnSpc>
              <a:spcBef>
                <a:spcPct val="15000"/>
              </a:spcBef>
              <a:buFont typeface="Wingdings" panose="05000000000000000000" pitchFamily="2" charset="2"/>
              <a:buNone/>
            </a:pPr>
            <a:r>
              <a:rPr lang="zh-CN" altLang="en-US" dirty="0" smtClean="0">
                <a:latin typeface="Arial" panose="020B0604020202020204" pitchFamily="34" charset="0"/>
                <a:ea typeface="黑体" panose="02010609060101010101" pitchFamily="49" charset="-122"/>
              </a:rPr>
              <a:t>操作数是指令处理的对象，与高级语言数据类型对应，基本类型有哪些？</a:t>
            </a:r>
          </a:p>
          <a:p>
            <a:pPr marL="342900" indent="-342900">
              <a:lnSpc>
                <a:spcPct val="100000"/>
              </a:lnSpc>
              <a:spcBef>
                <a:spcPct val="15000"/>
              </a:spcBef>
              <a:buFont typeface="Wingdings" panose="05000000000000000000" pitchFamily="2" charset="2"/>
              <a:buNone/>
            </a:pPr>
            <a:r>
              <a:rPr lang="zh-CN" altLang="en-US" dirty="0" smtClean="0">
                <a:solidFill>
                  <a:srgbClr val="CC3300"/>
                </a:solidFill>
                <a:latin typeface="Arial" panose="020B0604020202020204" pitchFamily="34" charset="0"/>
                <a:ea typeface="黑体" panose="02010609060101010101" pitchFamily="49" charset="-122"/>
              </a:rPr>
              <a:t>地址（指针）</a:t>
            </a:r>
          </a:p>
          <a:p>
            <a:pPr marL="342900" indent="-342900">
              <a:lnSpc>
                <a:spcPct val="100000"/>
              </a:lnSpc>
              <a:spcBef>
                <a:spcPct val="15000"/>
              </a:spcBef>
              <a:buFont typeface="Wingdings" panose="05000000000000000000" pitchFamily="2" charset="2"/>
              <a:buNone/>
            </a:pPr>
            <a:r>
              <a:rPr lang="zh-CN" altLang="en-US" dirty="0" smtClean="0">
                <a:latin typeface="Arial" panose="020B0604020202020204" pitchFamily="34" charset="0"/>
                <a:ea typeface="黑体" panose="02010609060101010101" pitchFamily="49" charset="-122"/>
              </a:rPr>
              <a:t>     </a:t>
            </a:r>
            <a:r>
              <a:rPr lang="zh-CN" altLang="en-US" dirty="0" smtClean="0">
                <a:solidFill>
                  <a:srgbClr val="0033CC"/>
                </a:solidFill>
                <a:latin typeface="Arial" panose="020B0604020202020204" pitchFamily="34" charset="0"/>
                <a:ea typeface="黑体" panose="02010609060101010101" pitchFamily="49" charset="-122"/>
              </a:rPr>
              <a:t>被看成无符号整数，用来参加运算以确定主</a:t>
            </a:r>
            <a:r>
              <a:rPr lang="en-US" altLang="zh-CN" dirty="0" smtClean="0">
                <a:solidFill>
                  <a:srgbClr val="0033CC"/>
                </a:solidFill>
                <a:latin typeface="Arial" panose="020B0604020202020204" pitchFamily="34" charset="0"/>
                <a:ea typeface="黑体" panose="02010609060101010101" pitchFamily="49" charset="-122"/>
              </a:rPr>
              <a:t>(</a:t>
            </a:r>
            <a:r>
              <a:rPr lang="zh-CN" altLang="en-US" dirty="0" smtClean="0">
                <a:solidFill>
                  <a:srgbClr val="0033CC"/>
                </a:solidFill>
                <a:latin typeface="Arial" panose="020B0604020202020204" pitchFamily="34" charset="0"/>
                <a:ea typeface="黑体" panose="02010609060101010101" pitchFamily="49" charset="-122"/>
              </a:rPr>
              <a:t>虚</a:t>
            </a:r>
            <a:r>
              <a:rPr lang="en-US" altLang="zh-CN" dirty="0" smtClean="0">
                <a:solidFill>
                  <a:srgbClr val="0033CC"/>
                </a:solidFill>
                <a:latin typeface="Arial" panose="020B0604020202020204" pitchFamily="34" charset="0"/>
                <a:ea typeface="黑体" panose="02010609060101010101" pitchFamily="49" charset="-122"/>
              </a:rPr>
              <a:t>)</a:t>
            </a:r>
            <a:r>
              <a:rPr lang="zh-CN" altLang="en-US" dirty="0" smtClean="0">
                <a:solidFill>
                  <a:srgbClr val="0033CC"/>
                </a:solidFill>
                <a:latin typeface="Arial" panose="020B0604020202020204" pitchFamily="34" charset="0"/>
                <a:ea typeface="黑体" panose="02010609060101010101" pitchFamily="49" charset="-122"/>
              </a:rPr>
              <a:t>存地址</a:t>
            </a:r>
          </a:p>
          <a:p>
            <a:pPr marL="342900" indent="-342900">
              <a:lnSpc>
                <a:spcPct val="100000"/>
              </a:lnSpc>
              <a:spcBef>
                <a:spcPct val="15000"/>
              </a:spcBef>
              <a:buFont typeface="Monotype Sorts" pitchFamily="2" charset="2"/>
              <a:buNone/>
            </a:pPr>
            <a:r>
              <a:rPr lang="zh-CN" altLang="en-US" dirty="0" smtClean="0">
                <a:solidFill>
                  <a:srgbClr val="CC3300"/>
                </a:solidFill>
                <a:latin typeface="Arial" panose="020B0604020202020204" pitchFamily="34" charset="0"/>
                <a:ea typeface="黑体" panose="02010609060101010101" pitchFamily="49" charset="-122"/>
              </a:rPr>
              <a:t>数值数据</a:t>
            </a:r>
          </a:p>
          <a:p>
            <a:pPr marL="342900" indent="-342900">
              <a:lnSpc>
                <a:spcPct val="100000"/>
              </a:lnSpc>
              <a:spcBef>
                <a:spcPct val="15000"/>
              </a:spcBef>
              <a:buFont typeface="Wingdings" panose="05000000000000000000" pitchFamily="2" charset="2"/>
              <a:buNone/>
            </a:pPr>
            <a:r>
              <a:rPr lang="zh-CN" altLang="en-US" dirty="0" smtClean="0">
                <a:latin typeface="Arial" panose="020B0604020202020204" pitchFamily="34" charset="0"/>
                <a:ea typeface="黑体" panose="02010609060101010101" pitchFamily="49" charset="-122"/>
              </a:rPr>
              <a:t>     </a:t>
            </a:r>
            <a:r>
              <a:rPr lang="zh-CN" altLang="en-US" dirty="0" smtClean="0">
                <a:solidFill>
                  <a:srgbClr val="0033CC"/>
                </a:solidFill>
                <a:latin typeface="Arial" panose="020B0604020202020204" pitchFamily="34" charset="0"/>
                <a:ea typeface="黑体" panose="02010609060101010101" pitchFamily="49" charset="-122"/>
              </a:rPr>
              <a:t>定点数</a:t>
            </a:r>
            <a:r>
              <a:rPr lang="en-US" altLang="zh-CN" dirty="0" smtClean="0">
                <a:solidFill>
                  <a:srgbClr val="0033CC"/>
                </a:solidFill>
                <a:latin typeface="Arial" panose="020B0604020202020204" pitchFamily="34" charset="0"/>
                <a:ea typeface="黑体" panose="02010609060101010101" pitchFamily="49" charset="-122"/>
              </a:rPr>
              <a:t>(</a:t>
            </a:r>
            <a:r>
              <a:rPr lang="zh-CN" altLang="en-US" dirty="0" smtClean="0">
                <a:solidFill>
                  <a:srgbClr val="0033CC"/>
                </a:solidFill>
                <a:latin typeface="Arial" panose="020B0604020202020204" pitchFamily="34" charset="0"/>
                <a:ea typeface="黑体" panose="02010609060101010101" pitchFamily="49" charset="-122"/>
              </a:rPr>
              <a:t>整数</a:t>
            </a:r>
            <a:r>
              <a:rPr lang="en-US" altLang="zh-CN" dirty="0" smtClean="0">
                <a:solidFill>
                  <a:srgbClr val="0033CC"/>
                </a:solidFill>
                <a:latin typeface="Arial" panose="020B0604020202020204" pitchFamily="34" charset="0"/>
                <a:ea typeface="黑体" panose="02010609060101010101" pitchFamily="49" charset="-122"/>
              </a:rPr>
              <a:t>)</a:t>
            </a:r>
            <a:r>
              <a:rPr lang="zh-CN" altLang="en-US" dirty="0" smtClean="0">
                <a:solidFill>
                  <a:srgbClr val="0033CC"/>
                </a:solidFill>
                <a:latin typeface="Arial" panose="020B0604020202020204" pitchFamily="34" charset="0"/>
                <a:ea typeface="黑体" panose="02010609060101010101" pitchFamily="49" charset="-122"/>
              </a:rPr>
              <a:t>：一般用二进制补码表示</a:t>
            </a:r>
          </a:p>
          <a:p>
            <a:pPr marL="342900" indent="-342900">
              <a:lnSpc>
                <a:spcPct val="100000"/>
              </a:lnSpc>
              <a:spcBef>
                <a:spcPct val="15000"/>
              </a:spcBef>
              <a:buFont typeface="Wingdings" panose="05000000000000000000" pitchFamily="2" charset="2"/>
              <a:buNone/>
            </a:pPr>
            <a:r>
              <a:rPr lang="zh-CN" altLang="en-US" dirty="0" smtClean="0">
                <a:solidFill>
                  <a:srgbClr val="0033CC"/>
                </a:solidFill>
                <a:latin typeface="Arial" panose="020B0604020202020204" pitchFamily="34" charset="0"/>
                <a:ea typeface="黑体" panose="02010609060101010101" pitchFamily="49" charset="-122"/>
              </a:rPr>
              <a:t>     浮点数</a:t>
            </a:r>
            <a:r>
              <a:rPr lang="en-US" altLang="zh-CN" dirty="0" smtClean="0">
                <a:solidFill>
                  <a:srgbClr val="0033CC"/>
                </a:solidFill>
                <a:latin typeface="Arial" panose="020B0604020202020204" pitchFamily="34" charset="0"/>
                <a:ea typeface="黑体" panose="02010609060101010101" pitchFamily="49" charset="-122"/>
              </a:rPr>
              <a:t>(</a:t>
            </a:r>
            <a:r>
              <a:rPr lang="zh-CN" altLang="en-US" dirty="0" smtClean="0">
                <a:solidFill>
                  <a:srgbClr val="0033CC"/>
                </a:solidFill>
                <a:latin typeface="Arial" panose="020B0604020202020204" pitchFamily="34" charset="0"/>
                <a:ea typeface="黑体" panose="02010609060101010101" pitchFamily="49" charset="-122"/>
              </a:rPr>
              <a:t>实数</a:t>
            </a:r>
            <a:r>
              <a:rPr lang="en-US" altLang="zh-CN" dirty="0" smtClean="0">
                <a:solidFill>
                  <a:srgbClr val="0033CC"/>
                </a:solidFill>
                <a:latin typeface="Arial" panose="020B0604020202020204" pitchFamily="34" charset="0"/>
                <a:ea typeface="黑体" panose="02010609060101010101" pitchFamily="49" charset="-122"/>
              </a:rPr>
              <a:t>)</a:t>
            </a:r>
            <a:r>
              <a:rPr lang="zh-CN" altLang="en-US" dirty="0" smtClean="0">
                <a:solidFill>
                  <a:srgbClr val="0033CC"/>
                </a:solidFill>
                <a:latin typeface="Arial" panose="020B0604020202020204" pitchFamily="34" charset="0"/>
                <a:ea typeface="黑体" panose="02010609060101010101" pitchFamily="49" charset="-122"/>
              </a:rPr>
              <a:t>：大多数机器采用</a:t>
            </a:r>
            <a:r>
              <a:rPr lang="en-US" altLang="en-US" dirty="0" smtClean="0">
                <a:solidFill>
                  <a:srgbClr val="0033CC"/>
                </a:solidFill>
                <a:latin typeface="Arial" panose="020B0604020202020204" pitchFamily="34" charset="0"/>
                <a:ea typeface="黑体" panose="02010609060101010101" pitchFamily="49" charset="-122"/>
              </a:rPr>
              <a:t>IEEE754</a:t>
            </a:r>
            <a:r>
              <a:rPr lang="zh-CN" altLang="en-US" dirty="0" smtClean="0">
                <a:solidFill>
                  <a:srgbClr val="0033CC"/>
                </a:solidFill>
                <a:latin typeface="Arial" panose="020B0604020202020204" pitchFamily="34" charset="0"/>
                <a:ea typeface="黑体" panose="02010609060101010101" pitchFamily="49" charset="-122"/>
              </a:rPr>
              <a:t>标准</a:t>
            </a:r>
          </a:p>
          <a:p>
            <a:pPr marL="342900" indent="-342900">
              <a:lnSpc>
                <a:spcPct val="100000"/>
              </a:lnSpc>
              <a:spcBef>
                <a:spcPct val="15000"/>
              </a:spcBef>
              <a:buFont typeface="Wingdings" panose="05000000000000000000" pitchFamily="2" charset="2"/>
              <a:buNone/>
            </a:pPr>
            <a:r>
              <a:rPr lang="zh-CN" altLang="en-US" dirty="0" smtClean="0">
                <a:solidFill>
                  <a:srgbClr val="0033CC"/>
                </a:solidFill>
                <a:latin typeface="Arial" panose="020B0604020202020204" pitchFamily="34" charset="0"/>
                <a:ea typeface="黑体" panose="02010609060101010101" pitchFamily="49" charset="-122"/>
              </a:rPr>
              <a:t>     </a:t>
            </a:r>
            <a:r>
              <a:rPr lang="zh-CN" altLang="en-US" dirty="0" smtClean="0">
                <a:solidFill>
                  <a:srgbClr val="2E5C35"/>
                </a:solidFill>
                <a:latin typeface="Arial" panose="020B0604020202020204" pitchFamily="34" charset="0"/>
                <a:ea typeface="黑体" panose="02010609060101010101" pitchFamily="49" charset="-122"/>
              </a:rPr>
              <a:t>十进制数：用</a:t>
            </a:r>
            <a:r>
              <a:rPr lang="en-US" altLang="en-US" dirty="0" smtClean="0">
                <a:solidFill>
                  <a:srgbClr val="2E5C35"/>
                </a:solidFill>
                <a:latin typeface="Arial" panose="020B0604020202020204" pitchFamily="34" charset="0"/>
                <a:ea typeface="黑体" panose="02010609060101010101" pitchFamily="49" charset="-122"/>
              </a:rPr>
              <a:t>NBCD</a:t>
            </a:r>
            <a:r>
              <a:rPr lang="zh-CN" altLang="en-US" dirty="0" smtClean="0">
                <a:solidFill>
                  <a:srgbClr val="2E5C35"/>
                </a:solidFill>
                <a:latin typeface="Arial" panose="020B0604020202020204" pitchFamily="34" charset="0"/>
                <a:ea typeface="黑体" panose="02010609060101010101" pitchFamily="49" charset="-122"/>
              </a:rPr>
              <a:t>码表示，压缩</a:t>
            </a:r>
            <a:r>
              <a:rPr lang="en-US" altLang="zh-CN" dirty="0" smtClean="0">
                <a:solidFill>
                  <a:srgbClr val="2E5C35"/>
                </a:solidFill>
                <a:latin typeface="Arial" panose="020B0604020202020204" pitchFamily="34" charset="0"/>
                <a:ea typeface="黑体" panose="02010609060101010101" pitchFamily="49" charset="-122"/>
              </a:rPr>
              <a:t>/</a:t>
            </a:r>
            <a:r>
              <a:rPr lang="zh-CN" altLang="en-US" dirty="0" smtClean="0">
                <a:solidFill>
                  <a:srgbClr val="2E5C35"/>
                </a:solidFill>
                <a:latin typeface="Arial" panose="020B0604020202020204" pitchFamily="34" charset="0"/>
                <a:ea typeface="黑体" panose="02010609060101010101" pitchFamily="49" charset="-122"/>
              </a:rPr>
              <a:t>非压缩（汇编程序设计时用）</a:t>
            </a:r>
          </a:p>
          <a:p>
            <a:pPr marL="342900" indent="-342900">
              <a:lnSpc>
                <a:spcPct val="100000"/>
              </a:lnSpc>
              <a:spcBef>
                <a:spcPct val="15000"/>
              </a:spcBef>
              <a:buFont typeface="Monotype Sorts" pitchFamily="2" charset="2"/>
              <a:buNone/>
            </a:pPr>
            <a:r>
              <a:rPr lang="zh-CN" altLang="en-US" dirty="0" smtClean="0">
                <a:solidFill>
                  <a:srgbClr val="CC3300"/>
                </a:solidFill>
                <a:latin typeface="Arial" panose="020B0604020202020204" pitchFamily="34" charset="0"/>
                <a:ea typeface="黑体" panose="02010609060101010101" pitchFamily="49" charset="-122"/>
              </a:rPr>
              <a:t>位、位串、字符和字符串</a:t>
            </a:r>
            <a:r>
              <a:rPr lang="zh-CN" altLang="en-US" dirty="0" smtClean="0">
                <a:latin typeface="Arial" panose="020B0604020202020204" pitchFamily="34" charset="0"/>
                <a:ea typeface="黑体" panose="02010609060101010101" pitchFamily="49" charset="-122"/>
              </a:rPr>
              <a:t> </a:t>
            </a:r>
          </a:p>
          <a:p>
            <a:pPr marL="342900" indent="-342900">
              <a:lnSpc>
                <a:spcPct val="100000"/>
              </a:lnSpc>
              <a:spcBef>
                <a:spcPct val="15000"/>
              </a:spcBef>
              <a:buFont typeface="Monotype Sorts" pitchFamily="2" charset="2"/>
              <a:buChar char=" "/>
            </a:pPr>
            <a:r>
              <a:rPr lang="zh-CN" altLang="en-US" dirty="0" smtClean="0">
                <a:latin typeface="Arial" panose="020B0604020202020204" pitchFamily="34" charset="0"/>
                <a:ea typeface="黑体" panose="02010609060101010101" pitchFamily="49" charset="-122"/>
              </a:rPr>
              <a:t>   </a:t>
            </a:r>
            <a:r>
              <a:rPr lang="zh-CN" altLang="en-US" dirty="0" smtClean="0">
                <a:solidFill>
                  <a:srgbClr val="0033CC"/>
                </a:solidFill>
                <a:latin typeface="Arial" panose="020B0604020202020204" pitchFamily="34" charset="0"/>
                <a:ea typeface="黑体" panose="02010609060101010101" pitchFamily="49" charset="-122"/>
              </a:rPr>
              <a:t>用来表示文本、声音和图像等</a:t>
            </a:r>
            <a:endParaRPr lang="en-US" altLang="zh-CN" dirty="0" smtClean="0">
              <a:solidFill>
                <a:srgbClr val="0033CC"/>
              </a:solidFill>
              <a:latin typeface="Arial" panose="020B0604020202020204" pitchFamily="34" charset="0"/>
              <a:ea typeface="黑体" panose="02010609060101010101" pitchFamily="49" charset="-122"/>
            </a:endParaRPr>
          </a:p>
          <a:p>
            <a:pPr lvl="2">
              <a:lnSpc>
                <a:spcPct val="100000"/>
              </a:lnSpc>
              <a:spcBef>
                <a:spcPct val="15000"/>
              </a:spcBef>
            </a:pPr>
            <a:r>
              <a:rPr lang="en-US" altLang="zh-CN" sz="2000" dirty="0" smtClean="0">
                <a:latin typeface="Arial" panose="020B0604020202020204" pitchFamily="34" charset="0"/>
                <a:ea typeface="黑体" panose="02010609060101010101" pitchFamily="49" charset="-122"/>
              </a:rPr>
              <a:t>4 bits is a </a:t>
            </a:r>
            <a:r>
              <a:rPr lang="en-US" altLang="zh-CN" sz="2000" dirty="0" smtClean="0">
                <a:solidFill>
                  <a:schemeClr val="accent1"/>
                </a:solidFill>
                <a:latin typeface="Arial" panose="020B0604020202020204" pitchFamily="34" charset="0"/>
                <a:ea typeface="黑体" panose="02010609060101010101" pitchFamily="49" charset="-122"/>
              </a:rPr>
              <a:t>nibble</a:t>
            </a:r>
            <a:r>
              <a:rPr lang="zh-CN" altLang="en-US" sz="2000" dirty="0" smtClean="0">
                <a:solidFill>
                  <a:schemeClr val="accent1"/>
                </a:solidFill>
                <a:latin typeface="Arial" panose="020B0604020202020204" pitchFamily="34" charset="0"/>
                <a:ea typeface="黑体" panose="02010609060101010101" pitchFamily="49" charset="-122"/>
              </a:rPr>
              <a:t>（半字节，一个十六进制数字）</a:t>
            </a:r>
          </a:p>
          <a:p>
            <a:pPr lvl="2">
              <a:lnSpc>
                <a:spcPct val="100000"/>
              </a:lnSpc>
              <a:spcBef>
                <a:spcPct val="15000"/>
              </a:spcBef>
            </a:pPr>
            <a:r>
              <a:rPr lang="en-US" altLang="zh-CN" sz="2000" dirty="0" smtClean="0">
                <a:latin typeface="Arial" panose="020B0604020202020204" pitchFamily="34" charset="0"/>
                <a:ea typeface="黑体" panose="02010609060101010101" pitchFamily="49" charset="-122"/>
              </a:rPr>
              <a:t>8 bits is a </a:t>
            </a:r>
            <a:r>
              <a:rPr lang="en-US" altLang="zh-CN" sz="2000" dirty="0" smtClean="0">
                <a:solidFill>
                  <a:schemeClr val="accent1"/>
                </a:solidFill>
                <a:latin typeface="Arial" panose="020B0604020202020204" pitchFamily="34" charset="0"/>
                <a:ea typeface="黑体" panose="02010609060101010101" pitchFamily="49" charset="-122"/>
              </a:rPr>
              <a:t>byte</a:t>
            </a:r>
            <a:endParaRPr lang="en-US" altLang="zh-CN" sz="2000" dirty="0" smtClean="0">
              <a:latin typeface="Arial" panose="020B0604020202020204" pitchFamily="34" charset="0"/>
              <a:ea typeface="黑体" panose="02010609060101010101" pitchFamily="49" charset="-122"/>
            </a:endParaRPr>
          </a:p>
          <a:p>
            <a:pPr lvl="2">
              <a:lnSpc>
                <a:spcPct val="100000"/>
              </a:lnSpc>
              <a:spcBef>
                <a:spcPct val="15000"/>
              </a:spcBef>
            </a:pPr>
            <a:r>
              <a:rPr lang="en-US" altLang="zh-CN" sz="2000" dirty="0" smtClean="0">
                <a:latin typeface="Arial" panose="020B0604020202020204" pitchFamily="34" charset="0"/>
                <a:ea typeface="黑体" panose="02010609060101010101" pitchFamily="49" charset="-122"/>
              </a:rPr>
              <a:t>16 bits is a </a:t>
            </a:r>
            <a:r>
              <a:rPr lang="en-US" altLang="zh-CN" sz="2000" dirty="0" smtClean="0">
                <a:solidFill>
                  <a:schemeClr val="accent1"/>
                </a:solidFill>
                <a:latin typeface="Arial" panose="020B0604020202020204" pitchFamily="34" charset="0"/>
                <a:ea typeface="黑体" panose="02010609060101010101" pitchFamily="49" charset="-122"/>
              </a:rPr>
              <a:t>half-word</a:t>
            </a:r>
            <a:r>
              <a:rPr lang="en-US" altLang="zh-CN" sz="2000" dirty="0" smtClean="0">
                <a:latin typeface="Arial" panose="020B0604020202020204" pitchFamily="34" charset="0"/>
                <a:ea typeface="黑体" panose="02010609060101010101" pitchFamily="49" charset="-122"/>
              </a:rPr>
              <a:t> </a:t>
            </a:r>
          </a:p>
          <a:p>
            <a:pPr lvl="2">
              <a:lnSpc>
                <a:spcPct val="100000"/>
              </a:lnSpc>
              <a:spcBef>
                <a:spcPct val="15000"/>
              </a:spcBef>
            </a:pPr>
            <a:r>
              <a:rPr lang="en-US" altLang="zh-CN" sz="2000" dirty="0" smtClean="0">
                <a:latin typeface="Arial" panose="020B0604020202020204" pitchFamily="34" charset="0"/>
                <a:ea typeface="黑体" panose="02010609060101010101" pitchFamily="49" charset="-122"/>
              </a:rPr>
              <a:t>32 bits is a </a:t>
            </a:r>
            <a:r>
              <a:rPr lang="en-US" altLang="zh-CN" sz="2000" dirty="0" smtClean="0">
                <a:solidFill>
                  <a:schemeClr val="accent1"/>
                </a:solidFill>
                <a:latin typeface="Arial" panose="020B0604020202020204" pitchFamily="34" charset="0"/>
                <a:ea typeface="黑体" panose="02010609060101010101" pitchFamily="49" charset="-122"/>
              </a:rPr>
              <a:t>word</a:t>
            </a:r>
            <a:endParaRPr lang="zh-CN" altLang="en-US" sz="2000" dirty="0" smtClean="0">
              <a:latin typeface="Arial" panose="020B0604020202020204" pitchFamily="34" charset="0"/>
              <a:ea typeface="黑体" panose="02010609060101010101" pitchFamily="49" charset="-122"/>
            </a:endParaRPr>
          </a:p>
          <a:p>
            <a:pPr marL="342900" indent="-342900">
              <a:lnSpc>
                <a:spcPct val="100000"/>
              </a:lnSpc>
              <a:spcBef>
                <a:spcPct val="15000"/>
              </a:spcBef>
              <a:buFont typeface="Monotype Sorts" pitchFamily="2" charset="2"/>
              <a:buNone/>
            </a:pPr>
            <a:r>
              <a:rPr lang="zh-CN" altLang="en-US" dirty="0" smtClean="0">
                <a:solidFill>
                  <a:srgbClr val="CC3300"/>
                </a:solidFill>
                <a:latin typeface="Arial" panose="020B0604020202020204" pitchFamily="34" charset="0"/>
                <a:ea typeface="黑体" panose="02010609060101010101" pitchFamily="49" charset="-122"/>
              </a:rPr>
              <a:t>逻辑</a:t>
            </a:r>
            <a:r>
              <a:rPr lang="en-US" altLang="zh-CN" dirty="0" smtClean="0">
                <a:solidFill>
                  <a:srgbClr val="CC3300"/>
                </a:solidFill>
                <a:latin typeface="Arial" panose="020B0604020202020204" pitchFamily="34" charset="0"/>
                <a:ea typeface="黑体" panose="02010609060101010101" pitchFamily="49" charset="-122"/>
              </a:rPr>
              <a:t>(</a:t>
            </a:r>
            <a:r>
              <a:rPr lang="zh-CN" altLang="en-US" dirty="0" smtClean="0">
                <a:solidFill>
                  <a:srgbClr val="CC3300"/>
                </a:solidFill>
                <a:latin typeface="Arial" panose="020B0604020202020204" pitchFamily="34" charset="0"/>
                <a:ea typeface="黑体" panose="02010609060101010101" pitchFamily="49" charset="-122"/>
              </a:rPr>
              <a:t>布尔</a:t>
            </a:r>
            <a:r>
              <a:rPr lang="en-US" altLang="zh-CN" dirty="0" smtClean="0">
                <a:solidFill>
                  <a:srgbClr val="CC3300"/>
                </a:solidFill>
                <a:latin typeface="Arial" panose="020B0604020202020204" pitchFamily="34" charset="0"/>
                <a:ea typeface="黑体" panose="02010609060101010101" pitchFamily="49" charset="-122"/>
              </a:rPr>
              <a:t>)</a:t>
            </a:r>
            <a:r>
              <a:rPr lang="zh-CN" altLang="en-US" dirty="0" smtClean="0">
                <a:solidFill>
                  <a:srgbClr val="CC3300"/>
                </a:solidFill>
                <a:latin typeface="Arial" panose="020B0604020202020204" pitchFamily="34" charset="0"/>
                <a:ea typeface="黑体" panose="02010609060101010101" pitchFamily="49" charset="-122"/>
              </a:rPr>
              <a:t>数据</a:t>
            </a:r>
          </a:p>
          <a:p>
            <a:pPr marL="342900" indent="-342900">
              <a:lnSpc>
                <a:spcPct val="100000"/>
              </a:lnSpc>
              <a:spcBef>
                <a:spcPct val="15000"/>
              </a:spcBef>
              <a:buFont typeface="Monotype Sorts" pitchFamily="2" charset="2"/>
              <a:buChar char=" "/>
            </a:pPr>
            <a:r>
              <a:rPr lang="zh-CN" altLang="en-US" dirty="0" smtClean="0">
                <a:latin typeface="Arial" panose="020B0604020202020204" pitchFamily="34" charset="0"/>
                <a:ea typeface="黑体" panose="02010609060101010101" pitchFamily="49" charset="-122"/>
              </a:rPr>
              <a:t>   按位操作（</a:t>
            </a:r>
            <a:r>
              <a:rPr lang="en-US" altLang="zh-CN" dirty="0" smtClean="0">
                <a:latin typeface="Arial" panose="020B0604020202020204" pitchFamily="34" charset="0"/>
                <a:ea typeface="黑体" panose="02010609060101010101" pitchFamily="49" charset="-122"/>
              </a:rPr>
              <a:t>0-</a:t>
            </a:r>
            <a:r>
              <a:rPr lang="zh-CN" altLang="en-US" dirty="0" smtClean="0">
                <a:latin typeface="Arial" panose="020B0604020202020204" pitchFamily="34" charset="0"/>
                <a:ea typeface="黑体" panose="02010609060101010101" pitchFamily="49" charset="-122"/>
              </a:rPr>
              <a:t>假／</a:t>
            </a:r>
            <a:r>
              <a:rPr lang="en-US" altLang="zh-CN" dirty="0" smtClean="0">
                <a:latin typeface="Arial" panose="020B0604020202020204" pitchFamily="34" charset="0"/>
                <a:ea typeface="黑体" panose="02010609060101010101" pitchFamily="49" charset="-122"/>
              </a:rPr>
              <a:t>1-</a:t>
            </a:r>
            <a:r>
              <a:rPr lang="zh-CN" altLang="en-US" dirty="0" smtClean="0">
                <a:latin typeface="Arial" panose="020B0604020202020204" pitchFamily="34" charset="0"/>
                <a:ea typeface="黑体" panose="02010609060101010101" pitchFamily="49" charset="-122"/>
              </a:rPr>
              <a:t>真）</a:t>
            </a:r>
          </a:p>
        </p:txBody>
      </p:sp>
      <p:sp>
        <p:nvSpPr>
          <p:cNvPr id="2" name="灯片编号占位符 1"/>
          <p:cNvSpPr>
            <a:spLocks noGrp="1"/>
          </p:cNvSpPr>
          <p:nvPr>
            <p:ph type="sldNum" sz="quarter" idx="4"/>
          </p:nvPr>
        </p:nvSpPr>
        <p:spPr/>
        <p:txBody>
          <a:bodyPr/>
          <a:lstStyle/>
          <a:p>
            <a:fld id="{395DEAD1-49DF-46A7-BC72-EE85A9CC6BAA}" type="slidenum">
              <a:rPr lang="zh-CN" altLang="en-US" smtClean="0"/>
              <a:pPr/>
              <a:t>8</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52259">
                                            <p:txEl>
                                              <p:pRg st="0" end="0"/>
                                            </p:txEl>
                                          </p:spTgt>
                                        </p:tgtEl>
                                        <p:attrNameLst>
                                          <p:attrName>style.visibility</p:attrName>
                                        </p:attrNameLst>
                                      </p:cBhvr>
                                      <p:to>
                                        <p:strVal val="visible"/>
                                      </p:to>
                                    </p:set>
                                    <p:animEffect transition="in" filter="wipe(down)">
                                      <p:cBhvr>
                                        <p:cTn id="7" dur="500"/>
                                        <p:tgtEl>
                                          <p:spTgt spid="3522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52259">
                                            <p:txEl>
                                              <p:pRg st="1" end="1"/>
                                            </p:txEl>
                                          </p:spTgt>
                                        </p:tgtEl>
                                        <p:attrNameLst>
                                          <p:attrName>style.visibility</p:attrName>
                                        </p:attrNameLst>
                                      </p:cBhvr>
                                      <p:to>
                                        <p:strVal val="visible"/>
                                      </p:to>
                                    </p:set>
                                    <p:animEffect transition="in" filter="blinds(horizontal)">
                                      <p:cBhvr>
                                        <p:cTn id="12" dur="500"/>
                                        <p:tgtEl>
                                          <p:spTgt spid="352259">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52259">
                                            <p:txEl>
                                              <p:pRg st="2" end="2"/>
                                            </p:txEl>
                                          </p:spTgt>
                                        </p:tgtEl>
                                        <p:attrNameLst>
                                          <p:attrName>style.visibility</p:attrName>
                                        </p:attrNameLst>
                                      </p:cBhvr>
                                      <p:to>
                                        <p:strVal val="visible"/>
                                      </p:to>
                                    </p:set>
                                    <p:animEffect transition="in" filter="blinds(horizontal)">
                                      <p:cBhvr>
                                        <p:cTn id="15" dur="500"/>
                                        <p:tgtEl>
                                          <p:spTgt spid="352259">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52259">
                                            <p:txEl>
                                              <p:pRg st="3" end="3"/>
                                            </p:txEl>
                                          </p:spTgt>
                                        </p:tgtEl>
                                        <p:attrNameLst>
                                          <p:attrName>style.visibility</p:attrName>
                                        </p:attrNameLst>
                                      </p:cBhvr>
                                      <p:to>
                                        <p:strVal val="visible"/>
                                      </p:to>
                                    </p:set>
                                    <p:animEffect transition="in" filter="blinds(horizontal)">
                                      <p:cBhvr>
                                        <p:cTn id="20" dur="500"/>
                                        <p:tgtEl>
                                          <p:spTgt spid="352259">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52259">
                                            <p:txEl>
                                              <p:pRg st="4" end="4"/>
                                            </p:txEl>
                                          </p:spTgt>
                                        </p:tgtEl>
                                        <p:attrNameLst>
                                          <p:attrName>style.visibility</p:attrName>
                                        </p:attrNameLst>
                                      </p:cBhvr>
                                      <p:to>
                                        <p:strVal val="visible"/>
                                      </p:to>
                                    </p:set>
                                    <p:animEffect transition="in" filter="blinds(horizontal)">
                                      <p:cBhvr>
                                        <p:cTn id="23" dur="500"/>
                                        <p:tgtEl>
                                          <p:spTgt spid="352259">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52259">
                                            <p:txEl>
                                              <p:pRg st="5" end="5"/>
                                            </p:txEl>
                                          </p:spTgt>
                                        </p:tgtEl>
                                        <p:attrNameLst>
                                          <p:attrName>style.visibility</p:attrName>
                                        </p:attrNameLst>
                                      </p:cBhvr>
                                      <p:to>
                                        <p:strVal val="visible"/>
                                      </p:to>
                                    </p:set>
                                    <p:animEffect transition="in" filter="blinds(horizontal)">
                                      <p:cBhvr>
                                        <p:cTn id="26" dur="500"/>
                                        <p:tgtEl>
                                          <p:spTgt spid="352259">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352259">
                                            <p:txEl>
                                              <p:pRg st="6" end="6"/>
                                            </p:txEl>
                                          </p:spTgt>
                                        </p:tgtEl>
                                        <p:attrNameLst>
                                          <p:attrName>style.visibility</p:attrName>
                                        </p:attrNameLst>
                                      </p:cBhvr>
                                      <p:to>
                                        <p:strVal val="visible"/>
                                      </p:to>
                                    </p:set>
                                    <p:animEffect transition="in" filter="blinds(horizontal)">
                                      <p:cBhvr>
                                        <p:cTn id="31" dur="500"/>
                                        <p:tgtEl>
                                          <p:spTgt spid="352259">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352259">
                                            <p:txEl>
                                              <p:pRg st="7" end="7"/>
                                            </p:txEl>
                                          </p:spTgt>
                                        </p:tgtEl>
                                        <p:attrNameLst>
                                          <p:attrName>style.visibility</p:attrName>
                                        </p:attrNameLst>
                                      </p:cBhvr>
                                      <p:to>
                                        <p:strVal val="visible"/>
                                      </p:to>
                                    </p:set>
                                    <p:animEffect transition="in" filter="blinds(horizontal)">
                                      <p:cBhvr>
                                        <p:cTn id="36" dur="500"/>
                                        <p:tgtEl>
                                          <p:spTgt spid="352259">
                                            <p:txEl>
                                              <p:pRg st="7" end="7"/>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352259">
                                            <p:txEl>
                                              <p:pRg st="8" end="8"/>
                                            </p:txEl>
                                          </p:spTgt>
                                        </p:tgtEl>
                                        <p:attrNameLst>
                                          <p:attrName>style.visibility</p:attrName>
                                        </p:attrNameLst>
                                      </p:cBhvr>
                                      <p:to>
                                        <p:strVal val="visible"/>
                                      </p:to>
                                    </p:set>
                                    <p:animEffect transition="in" filter="blinds(horizontal)">
                                      <p:cBhvr>
                                        <p:cTn id="39" dur="500"/>
                                        <p:tgtEl>
                                          <p:spTgt spid="352259">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352259">
                                            <p:txEl>
                                              <p:pRg st="9" end="9"/>
                                            </p:txEl>
                                          </p:spTgt>
                                        </p:tgtEl>
                                        <p:attrNameLst>
                                          <p:attrName>style.visibility</p:attrName>
                                        </p:attrNameLst>
                                      </p:cBhvr>
                                      <p:to>
                                        <p:strVal val="visible"/>
                                      </p:to>
                                    </p:set>
                                    <p:animEffect transition="in" filter="blinds(horizontal)">
                                      <p:cBhvr>
                                        <p:cTn id="44" dur="500"/>
                                        <p:tgtEl>
                                          <p:spTgt spid="352259">
                                            <p:txEl>
                                              <p:pRg st="9" end="9"/>
                                            </p:txEl>
                                          </p:spTgt>
                                        </p:tgtEl>
                                      </p:cBhvr>
                                    </p:animEffect>
                                  </p:childTnLst>
                                </p:cTn>
                              </p:par>
                              <p:par>
                                <p:cTn id="45" presetID="3" presetClass="entr" presetSubtype="10" fill="hold" nodeType="withEffect">
                                  <p:stCondLst>
                                    <p:cond delay="0"/>
                                  </p:stCondLst>
                                  <p:childTnLst>
                                    <p:set>
                                      <p:cBhvr>
                                        <p:cTn id="46" dur="1" fill="hold">
                                          <p:stCondLst>
                                            <p:cond delay="0"/>
                                          </p:stCondLst>
                                        </p:cTn>
                                        <p:tgtEl>
                                          <p:spTgt spid="352259">
                                            <p:txEl>
                                              <p:pRg st="10" end="10"/>
                                            </p:txEl>
                                          </p:spTgt>
                                        </p:tgtEl>
                                        <p:attrNameLst>
                                          <p:attrName>style.visibility</p:attrName>
                                        </p:attrNameLst>
                                      </p:cBhvr>
                                      <p:to>
                                        <p:strVal val="visible"/>
                                      </p:to>
                                    </p:set>
                                    <p:animEffect transition="in" filter="blinds(horizontal)">
                                      <p:cBhvr>
                                        <p:cTn id="47" dur="500"/>
                                        <p:tgtEl>
                                          <p:spTgt spid="352259">
                                            <p:txEl>
                                              <p:pRg st="10" end="10"/>
                                            </p:txEl>
                                          </p:spTgt>
                                        </p:tgtEl>
                                      </p:cBhvr>
                                    </p:animEffect>
                                  </p:childTnLst>
                                </p:cTn>
                              </p:par>
                              <p:par>
                                <p:cTn id="48" presetID="3" presetClass="entr" presetSubtype="10" fill="hold" nodeType="withEffect">
                                  <p:stCondLst>
                                    <p:cond delay="0"/>
                                  </p:stCondLst>
                                  <p:childTnLst>
                                    <p:set>
                                      <p:cBhvr>
                                        <p:cTn id="49" dur="1" fill="hold">
                                          <p:stCondLst>
                                            <p:cond delay="0"/>
                                          </p:stCondLst>
                                        </p:cTn>
                                        <p:tgtEl>
                                          <p:spTgt spid="352259">
                                            <p:txEl>
                                              <p:pRg st="11" end="11"/>
                                            </p:txEl>
                                          </p:spTgt>
                                        </p:tgtEl>
                                        <p:attrNameLst>
                                          <p:attrName>style.visibility</p:attrName>
                                        </p:attrNameLst>
                                      </p:cBhvr>
                                      <p:to>
                                        <p:strVal val="visible"/>
                                      </p:to>
                                    </p:set>
                                    <p:animEffect transition="in" filter="blinds(horizontal)">
                                      <p:cBhvr>
                                        <p:cTn id="50" dur="500"/>
                                        <p:tgtEl>
                                          <p:spTgt spid="352259">
                                            <p:txEl>
                                              <p:pRg st="11" end="11"/>
                                            </p:txEl>
                                          </p:spTgt>
                                        </p:tgtEl>
                                      </p:cBhvr>
                                    </p:animEffect>
                                  </p:childTnLst>
                                </p:cTn>
                              </p:par>
                              <p:par>
                                <p:cTn id="51" presetID="3" presetClass="entr" presetSubtype="10" fill="hold" nodeType="withEffect">
                                  <p:stCondLst>
                                    <p:cond delay="0"/>
                                  </p:stCondLst>
                                  <p:childTnLst>
                                    <p:set>
                                      <p:cBhvr>
                                        <p:cTn id="52" dur="1" fill="hold">
                                          <p:stCondLst>
                                            <p:cond delay="0"/>
                                          </p:stCondLst>
                                        </p:cTn>
                                        <p:tgtEl>
                                          <p:spTgt spid="352259">
                                            <p:txEl>
                                              <p:pRg st="12" end="12"/>
                                            </p:txEl>
                                          </p:spTgt>
                                        </p:tgtEl>
                                        <p:attrNameLst>
                                          <p:attrName>style.visibility</p:attrName>
                                        </p:attrNameLst>
                                      </p:cBhvr>
                                      <p:to>
                                        <p:strVal val="visible"/>
                                      </p:to>
                                    </p:set>
                                    <p:animEffect transition="in" filter="blinds(horizontal)">
                                      <p:cBhvr>
                                        <p:cTn id="53" dur="500"/>
                                        <p:tgtEl>
                                          <p:spTgt spid="352259">
                                            <p:txEl>
                                              <p:pRg st="12" end="12"/>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352259">
                                            <p:txEl>
                                              <p:pRg st="13" end="13"/>
                                            </p:txEl>
                                          </p:spTgt>
                                        </p:tgtEl>
                                        <p:attrNameLst>
                                          <p:attrName>style.visibility</p:attrName>
                                        </p:attrNameLst>
                                      </p:cBhvr>
                                      <p:to>
                                        <p:strVal val="visible"/>
                                      </p:to>
                                    </p:set>
                                    <p:animEffect transition="in" filter="blinds(horizontal)">
                                      <p:cBhvr>
                                        <p:cTn id="58" dur="500"/>
                                        <p:tgtEl>
                                          <p:spTgt spid="352259">
                                            <p:txEl>
                                              <p:pRg st="13" end="13"/>
                                            </p:txEl>
                                          </p:spTgt>
                                        </p:tgtEl>
                                      </p:cBhvr>
                                    </p:animEffect>
                                  </p:childTnLst>
                                </p:cTn>
                              </p:par>
                              <p:par>
                                <p:cTn id="59" presetID="3" presetClass="entr" presetSubtype="10" fill="hold" nodeType="withEffect">
                                  <p:stCondLst>
                                    <p:cond delay="0"/>
                                  </p:stCondLst>
                                  <p:childTnLst>
                                    <p:set>
                                      <p:cBhvr>
                                        <p:cTn id="60" dur="1" fill="hold">
                                          <p:stCondLst>
                                            <p:cond delay="0"/>
                                          </p:stCondLst>
                                        </p:cTn>
                                        <p:tgtEl>
                                          <p:spTgt spid="352259">
                                            <p:txEl>
                                              <p:pRg st="14" end="14"/>
                                            </p:txEl>
                                          </p:spTgt>
                                        </p:tgtEl>
                                        <p:attrNameLst>
                                          <p:attrName>style.visibility</p:attrName>
                                        </p:attrNameLst>
                                      </p:cBhvr>
                                      <p:to>
                                        <p:strVal val="visible"/>
                                      </p:to>
                                    </p:set>
                                    <p:animEffect transition="in" filter="blinds(horizontal)">
                                      <p:cBhvr>
                                        <p:cTn id="61" dur="500"/>
                                        <p:tgtEl>
                                          <p:spTgt spid="352259">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711200" y="85725"/>
            <a:ext cx="4705350" cy="368300"/>
          </a:xfrm>
        </p:spPr>
        <p:txBody>
          <a:bodyPr/>
          <a:lstStyle/>
          <a:p>
            <a:r>
              <a:rPr lang="en-US" altLang="zh-CN" smtClean="0">
                <a:ea typeface="宋体" panose="02010600030101010101" pitchFamily="2" charset="-122"/>
              </a:rPr>
              <a:t>IA-32 &amp; MIPS Data Type</a:t>
            </a:r>
          </a:p>
        </p:txBody>
      </p:sp>
      <p:sp>
        <p:nvSpPr>
          <p:cNvPr id="355331" name="Rectangle 3"/>
          <p:cNvSpPr>
            <a:spLocks noGrp="1" noChangeArrowheads="1"/>
          </p:cNvSpPr>
          <p:nvPr>
            <p:ph type="body" idx="1"/>
          </p:nvPr>
        </p:nvSpPr>
        <p:spPr>
          <a:xfrm>
            <a:off x="490538" y="588963"/>
            <a:ext cx="7864568" cy="6024562"/>
          </a:xfrm>
          <a:noFill/>
        </p:spPr>
        <p:txBody>
          <a:bodyPr/>
          <a:lstStyle/>
          <a:p>
            <a:pPr marL="342900" indent="-342900">
              <a:lnSpc>
                <a:spcPct val="100000"/>
              </a:lnSpc>
              <a:spcBef>
                <a:spcPct val="20000"/>
              </a:spcBef>
            </a:pPr>
            <a:r>
              <a:rPr lang="en-US" altLang="zh-CN" dirty="0" smtClean="0">
                <a:latin typeface="Arial" panose="020B0604020202020204" pitchFamily="34" charset="0"/>
              </a:rPr>
              <a:t>IA-32</a:t>
            </a:r>
          </a:p>
          <a:p>
            <a:pPr marL="742950" lvl="1" indent="-285750">
              <a:lnSpc>
                <a:spcPct val="100000"/>
              </a:lnSpc>
              <a:spcBef>
                <a:spcPct val="20000"/>
              </a:spcBef>
            </a:pPr>
            <a:r>
              <a:rPr lang="zh-CN" altLang="en-US" sz="2000" dirty="0" smtClean="0">
                <a:latin typeface="Arial" panose="020B0604020202020204" pitchFamily="34" charset="0"/>
                <a:ea typeface="黑体" panose="02010609060101010101" pitchFamily="49" charset="-122"/>
              </a:rPr>
              <a:t>基本类型：</a:t>
            </a:r>
          </a:p>
          <a:p>
            <a:pPr lvl="2">
              <a:lnSpc>
                <a:spcPct val="100000"/>
              </a:lnSpc>
              <a:spcBef>
                <a:spcPct val="20000"/>
              </a:spcBef>
            </a:pPr>
            <a:r>
              <a:rPr lang="zh-CN" altLang="en-US" sz="2000" dirty="0" smtClean="0">
                <a:latin typeface="Arial" panose="020B0604020202020204" pitchFamily="34" charset="0"/>
                <a:ea typeface="黑体" panose="02010609060101010101" pitchFamily="49" charset="-122"/>
              </a:rPr>
              <a:t>字节、字</a:t>
            </a:r>
            <a:r>
              <a:rPr lang="en-US" altLang="zh-CN" sz="2000" dirty="0" smtClean="0">
                <a:latin typeface="Arial" panose="020B0604020202020204" pitchFamily="34" charset="0"/>
                <a:ea typeface="黑体" panose="02010609060101010101" pitchFamily="49" charset="-122"/>
              </a:rPr>
              <a:t>(16</a:t>
            </a:r>
            <a:r>
              <a:rPr lang="zh-CN" altLang="en-US" sz="2000" dirty="0" smtClean="0">
                <a:latin typeface="Arial" panose="020B0604020202020204" pitchFamily="34" charset="0"/>
                <a:ea typeface="黑体" panose="02010609060101010101" pitchFamily="49" charset="-122"/>
              </a:rPr>
              <a:t>位</a:t>
            </a:r>
            <a:r>
              <a:rPr lang="en-US" altLang="zh-CN" sz="2000" dirty="0" smtClean="0">
                <a:latin typeface="Arial" panose="020B0604020202020204" pitchFamily="34" charset="0"/>
                <a:ea typeface="黑体" panose="02010609060101010101" pitchFamily="49" charset="-122"/>
              </a:rPr>
              <a:t>)</a:t>
            </a:r>
            <a:r>
              <a:rPr lang="zh-CN" altLang="en-US" sz="2000" dirty="0" smtClean="0">
                <a:latin typeface="Arial" panose="020B0604020202020204" pitchFamily="34" charset="0"/>
                <a:ea typeface="黑体" panose="02010609060101010101" pitchFamily="49" charset="-122"/>
              </a:rPr>
              <a:t>、双字</a:t>
            </a:r>
            <a:r>
              <a:rPr lang="en-US" altLang="zh-CN" sz="2000" dirty="0" smtClean="0">
                <a:latin typeface="Arial" panose="020B0604020202020204" pitchFamily="34" charset="0"/>
                <a:ea typeface="黑体" panose="02010609060101010101" pitchFamily="49" charset="-122"/>
              </a:rPr>
              <a:t>(32</a:t>
            </a:r>
            <a:r>
              <a:rPr lang="zh-CN" altLang="en-US" sz="2000" dirty="0" smtClean="0">
                <a:latin typeface="Arial" panose="020B0604020202020204" pitchFamily="34" charset="0"/>
                <a:ea typeface="黑体" panose="02010609060101010101" pitchFamily="49" charset="-122"/>
              </a:rPr>
              <a:t>位</a:t>
            </a:r>
            <a:r>
              <a:rPr lang="en-US" altLang="zh-CN" sz="2000" dirty="0" smtClean="0">
                <a:latin typeface="Arial" panose="020B0604020202020204" pitchFamily="34" charset="0"/>
                <a:ea typeface="黑体" panose="02010609060101010101" pitchFamily="49" charset="-122"/>
              </a:rPr>
              <a:t>)</a:t>
            </a:r>
            <a:r>
              <a:rPr lang="zh-CN" altLang="en-US" sz="2000" dirty="0" smtClean="0">
                <a:latin typeface="Arial" panose="020B0604020202020204" pitchFamily="34" charset="0"/>
                <a:ea typeface="黑体" panose="02010609060101010101" pitchFamily="49" charset="-122"/>
              </a:rPr>
              <a:t>、四字</a:t>
            </a:r>
            <a:r>
              <a:rPr lang="en-US" altLang="zh-CN" sz="2000" dirty="0" smtClean="0">
                <a:latin typeface="Arial" panose="020B0604020202020204" pitchFamily="34" charset="0"/>
                <a:ea typeface="黑体" panose="02010609060101010101" pitchFamily="49" charset="-122"/>
              </a:rPr>
              <a:t>(64</a:t>
            </a:r>
            <a:r>
              <a:rPr lang="zh-CN" altLang="en-US" sz="2000" dirty="0" smtClean="0">
                <a:latin typeface="Arial" panose="020B0604020202020204" pitchFamily="34" charset="0"/>
                <a:ea typeface="黑体" panose="02010609060101010101" pitchFamily="49" charset="-122"/>
              </a:rPr>
              <a:t>位</a:t>
            </a:r>
            <a:r>
              <a:rPr lang="en-US" altLang="zh-CN" sz="2000" dirty="0" smtClean="0">
                <a:latin typeface="Arial" panose="020B0604020202020204" pitchFamily="34" charset="0"/>
                <a:ea typeface="黑体" panose="02010609060101010101" pitchFamily="49" charset="-122"/>
              </a:rPr>
              <a:t>) </a:t>
            </a:r>
          </a:p>
          <a:p>
            <a:pPr marL="742950" lvl="1" indent="-285750">
              <a:lnSpc>
                <a:spcPct val="100000"/>
              </a:lnSpc>
              <a:spcBef>
                <a:spcPct val="20000"/>
              </a:spcBef>
            </a:pPr>
            <a:r>
              <a:rPr lang="zh-CN" altLang="en-US" sz="2000" dirty="0" smtClean="0">
                <a:latin typeface="Arial" panose="020B0604020202020204" pitchFamily="34" charset="0"/>
                <a:ea typeface="黑体" panose="02010609060101010101" pitchFamily="49" charset="-122"/>
              </a:rPr>
              <a:t>整数：</a:t>
            </a:r>
          </a:p>
          <a:p>
            <a:pPr lvl="2">
              <a:lnSpc>
                <a:spcPct val="100000"/>
              </a:lnSpc>
              <a:spcBef>
                <a:spcPct val="20000"/>
              </a:spcBef>
            </a:pPr>
            <a:r>
              <a:rPr lang="zh-CN" altLang="en-US" sz="2000" dirty="0" smtClean="0">
                <a:latin typeface="Arial" panose="020B0604020202020204" pitchFamily="34" charset="0"/>
                <a:ea typeface="黑体" panose="02010609060101010101" pitchFamily="49" charset="-122"/>
              </a:rPr>
              <a:t> </a:t>
            </a:r>
            <a:r>
              <a:rPr lang="en-US" altLang="zh-CN" sz="2000" dirty="0" smtClean="0">
                <a:latin typeface="Arial" panose="020B0604020202020204" pitchFamily="34" charset="0"/>
                <a:ea typeface="黑体" panose="02010609060101010101" pitchFamily="49" charset="-122"/>
              </a:rPr>
              <a:t>16</a:t>
            </a:r>
            <a:r>
              <a:rPr lang="zh-CN" altLang="en-US" sz="2000" dirty="0" smtClean="0">
                <a:latin typeface="Arial" panose="020B0604020202020204" pitchFamily="34" charset="0"/>
                <a:ea typeface="黑体" panose="02010609060101010101" pitchFamily="49" charset="-122"/>
              </a:rPr>
              <a:t>位、</a:t>
            </a:r>
            <a:r>
              <a:rPr lang="en-US" altLang="zh-CN" sz="2000" dirty="0" smtClean="0">
                <a:latin typeface="Arial" panose="020B0604020202020204" pitchFamily="34" charset="0"/>
                <a:ea typeface="黑体" panose="02010609060101010101" pitchFamily="49" charset="-122"/>
              </a:rPr>
              <a:t>32</a:t>
            </a:r>
            <a:r>
              <a:rPr lang="zh-CN" altLang="en-US" sz="2000" dirty="0" smtClean="0">
                <a:latin typeface="Arial" panose="020B0604020202020204" pitchFamily="34" charset="0"/>
                <a:ea typeface="黑体" panose="02010609060101010101" pitchFamily="49" charset="-122"/>
              </a:rPr>
              <a:t>位、</a:t>
            </a:r>
            <a:r>
              <a:rPr lang="en-US" altLang="zh-CN" sz="2000" dirty="0" smtClean="0">
                <a:latin typeface="Arial" panose="020B0604020202020204" pitchFamily="34" charset="0"/>
                <a:ea typeface="黑体" panose="02010609060101010101" pitchFamily="49" charset="-122"/>
              </a:rPr>
              <a:t>64</a:t>
            </a:r>
            <a:r>
              <a:rPr lang="zh-CN" altLang="en-US" sz="2000" dirty="0" smtClean="0">
                <a:latin typeface="Arial" panose="020B0604020202020204" pitchFamily="34" charset="0"/>
                <a:ea typeface="黑体" panose="02010609060101010101" pitchFamily="49" charset="-122"/>
              </a:rPr>
              <a:t>位三种</a:t>
            </a:r>
            <a:r>
              <a:rPr lang="en-US" altLang="zh-CN" sz="2000" dirty="0" smtClean="0">
                <a:latin typeface="Arial" panose="020B0604020202020204" pitchFamily="34" charset="0"/>
                <a:ea typeface="黑体" panose="02010609060101010101" pitchFamily="49" charset="-122"/>
              </a:rPr>
              <a:t>2-</a:t>
            </a:r>
            <a:r>
              <a:rPr lang="zh-CN" altLang="en-US" sz="2000" dirty="0" smtClean="0">
                <a:latin typeface="Arial" panose="020B0604020202020204" pitchFamily="34" charset="0"/>
                <a:ea typeface="黑体" panose="02010609060101010101" pitchFamily="49" charset="-122"/>
              </a:rPr>
              <a:t>补码表示的整数</a:t>
            </a:r>
          </a:p>
          <a:p>
            <a:pPr lvl="2">
              <a:lnSpc>
                <a:spcPct val="100000"/>
              </a:lnSpc>
              <a:spcBef>
                <a:spcPct val="20000"/>
              </a:spcBef>
            </a:pPr>
            <a:r>
              <a:rPr lang="zh-CN" altLang="en-US" sz="2000" dirty="0" smtClean="0">
                <a:latin typeface="Arial" panose="020B0604020202020204" pitchFamily="34" charset="0"/>
                <a:ea typeface="黑体" panose="02010609060101010101" pitchFamily="49" charset="-122"/>
              </a:rPr>
              <a:t> </a:t>
            </a:r>
            <a:r>
              <a:rPr lang="en-US" altLang="zh-CN" sz="2000" dirty="0" smtClean="0">
                <a:latin typeface="Arial" panose="020B0604020202020204" pitchFamily="34" charset="0"/>
                <a:ea typeface="黑体" panose="02010609060101010101" pitchFamily="49" charset="-122"/>
              </a:rPr>
              <a:t>18</a:t>
            </a:r>
            <a:r>
              <a:rPr lang="zh-CN" altLang="en-US" sz="2000" dirty="0" smtClean="0">
                <a:latin typeface="Arial" panose="020B0604020202020204" pitchFamily="34" charset="0"/>
                <a:ea typeface="黑体" panose="02010609060101010101" pitchFamily="49" charset="-122"/>
              </a:rPr>
              <a:t>位压缩</a:t>
            </a:r>
            <a:r>
              <a:rPr lang="en-US" altLang="zh-CN" sz="2000" dirty="0" smtClean="0">
                <a:latin typeface="Arial" panose="020B0604020202020204" pitchFamily="34" charset="0"/>
                <a:ea typeface="黑体" panose="02010609060101010101" pitchFamily="49" charset="-122"/>
              </a:rPr>
              <a:t>8421</a:t>
            </a:r>
            <a:r>
              <a:rPr lang="zh-CN" altLang="en-US" sz="2000" dirty="0" smtClean="0">
                <a:latin typeface="Arial" panose="020B0604020202020204" pitchFamily="34" charset="0"/>
                <a:ea typeface="黑体" panose="02010609060101010101" pitchFamily="49" charset="-122"/>
              </a:rPr>
              <a:t> </a:t>
            </a:r>
            <a:r>
              <a:rPr lang="en-US" altLang="zh-CN" sz="2000" dirty="0" smtClean="0">
                <a:latin typeface="Arial" panose="020B0604020202020204" pitchFamily="34" charset="0"/>
                <a:ea typeface="黑体" panose="02010609060101010101" pitchFamily="49" charset="-122"/>
              </a:rPr>
              <a:t>BCD</a:t>
            </a:r>
            <a:r>
              <a:rPr lang="zh-CN" altLang="en-US" sz="2000" dirty="0" smtClean="0">
                <a:latin typeface="Arial" panose="020B0604020202020204" pitchFamily="34" charset="0"/>
                <a:ea typeface="黑体" panose="02010609060101010101" pitchFamily="49" charset="-122"/>
              </a:rPr>
              <a:t>码表示的十进制整数</a:t>
            </a:r>
          </a:p>
          <a:p>
            <a:pPr marL="742950" lvl="1" indent="-285750">
              <a:lnSpc>
                <a:spcPct val="100000"/>
              </a:lnSpc>
              <a:spcBef>
                <a:spcPct val="20000"/>
              </a:spcBef>
            </a:pPr>
            <a:r>
              <a:rPr lang="zh-CN" altLang="en-US" sz="2000" dirty="0" smtClean="0">
                <a:latin typeface="Arial" panose="020B0604020202020204" pitchFamily="34" charset="0"/>
                <a:ea typeface="黑体" panose="02010609060101010101" pitchFamily="49" charset="-122"/>
              </a:rPr>
              <a:t>无符号整数（</a:t>
            </a:r>
            <a:r>
              <a:rPr lang="en-US" altLang="zh-CN" sz="2000" dirty="0" smtClean="0">
                <a:latin typeface="Arial" panose="020B0604020202020204" pitchFamily="34" charset="0"/>
                <a:ea typeface="黑体" panose="02010609060101010101" pitchFamily="49" charset="-122"/>
              </a:rPr>
              <a:t>8</a:t>
            </a:r>
            <a:r>
              <a:rPr lang="zh-CN" altLang="en-US" sz="2000" dirty="0" smtClean="0">
                <a:latin typeface="Arial" panose="020B0604020202020204" pitchFamily="34" charset="0"/>
                <a:ea typeface="黑体" panose="02010609060101010101" pitchFamily="49" charset="-122"/>
              </a:rPr>
              <a:t>、</a:t>
            </a:r>
            <a:r>
              <a:rPr lang="en-US" altLang="zh-CN" sz="2000" dirty="0" smtClean="0">
                <a:latin typeface="Arial" panose="020B0604020202020204" pitchFamily="34" charset="0"/>
                <a:ea typeface="黑体" panose="02010609060101010101" pitchFamily="49" charset="-122"/>
              </a:rPr>
              <a:t>16</a:t>
            </a:r>
            <a:r>
              <a:rPr lang="zh-CN" altLang="en-US" sz="2000" dirty="0" smtClean="0">
                <a:latin typeface="Arial" panose="020B0604020202020204" pitchFamily="34" charset="0"/>
                <a:ea typeface="黑体" panose="02010609060101010101" pitchFamily="49" charset="-122"/>
              </a:rPr>
              <a:t>或</a:t>
            </a:r>
            <a:r>
              <a:rPr lang="en-US" altLang="zh-CN" sz="2000" dirty="0" smtClean="0">
                <a:latin typeface="Arial" panose="020B0604020202020204" pitchFamily="34" charset="0"/>
                <a:ea typeface="黑体" panose="02010609060101010101" pitchFamily="49" charset="-122"/>
              </a:rPr>
              <a:t>32</a:t>
            </a:r>
            <a:r>
              <a:rPr lang="zh-CN" altLang="en-US" sz="2000" dirty="0" smtClean="0">
                <a:latin typeface="Arial" panose="020B0604020202020204" pitchFamily="34" charset="0"/>
                <a:ea typeface="黑体" panose="02010609060101010101" pitchFamily="49" charset="-122"/>
              </a:rPr>
              <a:t>位）</a:t>
            </a:r>
          </a:p>
          <a:p>
            <a:pPr marL="742950" lvl="1" indent="-285750">
              <a:lnSpc>
                <a:spcPct val="100000"/>
              </a:lnSpc>
              <a:spcBef>
                <a:spcPct val="20000"/>
              </a:spcBef>
            </a:pPr>
            <a:r>
              <a:rPr lang="zh-CN" altLang="en-US" sz="2000" dirty="0" smtClean="0">
                <a:latin typeface="Arial" panose="020B0604020202020204" pitchFamily="34" charset="0"/>
                <a:ea typeface="黑体" panose="02010609060101010101" pitchFamily="49" charset="-122"/>
              </a:rPr>
              <a:t>近指针：</a:t>
            </a:r>
            <a:r>
              <a:rPr lang="en-US" altLang="zh-CN" sz="2000" dirty="0" smtClean="0">
                <a:latin typeface="Arial" panose="020B0604020202020204" pitchFamily="34" charset="0"/>
                <a:ea typeface="黑体" panose="02010609060101010101" pitchFamily="49" charset="-122"/>
              </a:rPr>
              <a:t>32</a:t>
            </a:r>
            <a:r>
              <a:rPr lang="zh-CN" altLang="en-US" sz="2000" dirty="0" smtClean="0">
                <a:latin typeface="Arial" panose="020B0604020202020204" pitchFamily="34" charset="0"/>
                <a:ea typeface="黑体" panose="02010609060101010101" pitchFamily="49" charset="-122"/>
              </a:rPr>
              <a:t>位段内偏移（有效地址）</a:t>
            </a:r>
          </a:p>
          <a:p>
            <a:pPr marL="742950" lvl="1" indent="-285750">
              <a:lnSpc>
                <a:spcPct val="100000"/>
              </a:lnSpc>
              <a:spcBef>
                <a:spcPct val="20000"/>
              </a:spcBef>
            </a:pPr>
            <a:r>
              <a:rPr lang="zh-CN" altLang="en-US" sz="2000" dirty="0" smtClean="0">
                <a:latin typeface="Arial" panose="020B0604020202020204" pitchFamily="34" charset="0"/>
                <a:ea typeface="黑体" panose="02010609060101010101" pitchFamily="49" charset="-122"/>
              </a:rPr>
              <a:t>浮点数</a:t>
            </a:r>
            <a:r>
              <a:rPr lang="zh-CN" altLang="en-US" sz="2000" dirty="0" smtClean="0">
                <a:latin typeface="Arial" panose="020B0604020202020204" pitchFamily="34" charset="0"/>
                <a:ea typeface="黑体" panose="02010609060101010101" pitchFamily="49" charset="-122"/>
                <a:sym typeface="Wingdings" panose="05000000000000000000" pitchFamily="2" charset="2"/>
              </a:rPr>
              <a:t>：</a:t>
            </a:r>
            <a:r>
              <a:rPr lang="en-US" altLang="zh-CN" sz="2000" dirty="0" smtClean="0">
                <a:latin typeface="Arial" panose="020B0604020202020204" pitchFamily="34" charset="0"/>
                <a:ea typeface="黑体" panose="02010609060101010101" pitchFamily="49" charset="-122"/>
                <a:sym typeface="Wingdings" panose="05000000000000000000" pitchFamily="2" charset="2"/>
              </a:rPr>
              <a:t>IEEE 754(</a:t>
            </a:r>
            <a:r>
              <a:rPr lang="zh-CN" altLang="en-US" sz="2000" dirty="0" smtClean="0">
                <a:latin typeface="Arial" panose="020B0604020202020204" pitchFamily="34" charset="0"/>
                <a:ea typeface="黑体" panose="02010609060101010101" pitchFamily="49" charset="-122"/>
                <a:sym typeface="Wingdings" panose="05000000000000000000" pitchFamily="2" charset="2"/>
              </a:rPr>
              <a:t>单精度、双精度以及</a:t>
            </a:r>
            <a:r>
              <a:rPr lang="en-US" altLang="zh-CN" sz="2000" dirty="0" smtClean="0">
                <a:latin typeface="Arial" panose="020B0604020202020204" pitchFamily="34" charset="0"/>
                <a:ea typeface="黑体" panose="02010609060101010101" pitchFamily="49" charset="-122"/>
                <a:sym typeface="Wingdings" panose="05000000000000000000" pitchFamily="2" charset="2"/>
              </a:rPr>
              <a:t>80</a:t>
            </a:r>
            <a:r>
              <a:rPr lang="zh-CN" altLang="en-US" sz="2000" dirty="0" smtClean="0">
                <a:latin typeface="Arial" panose="020B0604020202020204" pitchFamily="34" charset="0"/>
                <a:ea typeface="黑体" panose="02010609060101010101" pitchFamily="49" charset="-122"/>
                <a:sym typeface="Wingdings" panose="05000000000000000000" pitchFamily="2" charset="2"/>
              </a:rPr>
              <a:t>位扩展精度浮点数</a:t>
            </a:r>
            <a:r>
              <a:rPr lang="en-US" altLang="zh-CN" sz="2000" dirty="0" smtClean="0">
                <a:latin typeface="Arial" panose="020B0604020202020204" pitchFamily="34" charset="0"/>
                <a:ea typeface="黑体" panose="02010609060101010101" pitchFamily="49" charset="-122"/>
                <a:sym typeface="Wingdings" panose="05000000000000000000" pitchFamily="2" charset="2"/>
              </a:rPr>
              <a:t>)</a:t>
            </a:r>
            <a:endParaRPr lang="zh-CN" altLang="en-US" sz="2000" dirty="0" smtClean="0">
              <a:latin typeface="Arial" panose="020B0604020202020204" pitchFamily="34" charset="0"/>
              <a:ea typeface="黑体" panose="02010609060101010101" pitchFamily="49" charset="-122"/>
              <a:sym typeface="Wingdings" panose="05000000000000000000" pitchFamily="2" charset="2"/>
            </a:endParaRPr>
          </a:p>
          <a:p>
            <a:pPr marL="342900" indent="-342900">
              <a:lnSpc>
                <a:spcPct val="100000"/>
              </a:lnSpc>
              <a:spcBef>
                <a:spcPct val="20000"/>
              </a:spcBef>
            </a:pPr>
            <a:r>
              <a:rPr lang="en-US" altLang="zh-CN" dirty="0" smtClean="0">
                <a:latin typeface="Arial" panose="020B0604020202020204" pitchFamily="34" charset="0"/>
                <a:sym typeface="Wingdings" panose="05000000000000000000" pitchFamily="2" charset="2"/>
              </a:rPr>
              <a:t>MIPS</a:t>
            </a:r>
          </a:p>
          <a:p>
            <a:pPr marL="742950" lvl="1" indent="-285750">
              <a:lnSpc>
                <a:spcPct val="100000"/>
              </a:lnSpc>
              <a:spcBef>
                <a:spcPct val="20000"/>
              </a:spcBef>
            </a:pPr>
            <a:r>
              <a:rPr lang="zh-CN" altLang="en-US" sz="2000" dirty="0" smtClean="0">
                <a:latin typeface="Arial" panose="020B0604020202020204" pitchFamily="34" charset="0"/>
                <a:ea typeface="黑体" panose="02010609060101010101" pitchFamily="49" charset="-122"/>
              </a:rPr>
              <a:t>基本类型：</a:t>
            </a:r>
          </a:p>
          <a:p>
            <a:pPr lvl="2">
              <a:lnSpc>
                <a:spcPct val="100000"/>
              </a:lnSpc>
              <a:spcBef>
                <a:spcPct val="20000"/>
              </a:spcBef>
            </a:pPr>
            <a:r>
              <a:rPr lang="zh-CN" altLang="en-US" sz="2000" dirty="0" smtClean="0">
                <a:latin typeface="Arial" panose="020B0604020202020204" pitchFamily="34" charset="0"/>
                <a:ea typeface="黑体" panose="02010609060101010101" pitchFamily="49" charset="-122"/>
              </a:rPr>
              <a:t>字节、半字</a:t>
            </a:r>
            <a:r>
              <a:rPr lang="en-US" altLang="zh-CN" sz="2000" dirty="0" smtClean="0">
                <a:latin typeface="Arial" panose="020B0604020202020204" pitchFamily="34" charset="0"/>
                <a:ea typeface="黑体" panose="02010609060101010101" pitchFamily="49" charset="-122"/>
              </a:rPr>
              <a:t>(16</a:t>
            </a:r>
            <a:r>
              <a:rPr lang="zh-CN" altLang="en-US" sz="2000" dirty="0" smtClean="0">
                <a:latin typeface="Arial" panose="020B0604020202020204" pitchFamily="34" charset="0"/>
                <a:ea typeface="黑体" panose="02010609060101010101" pitchFamily="49" charset="-122"/>
              </a:rPr>
              <a:t>位</a:t>
            </a:r>
            <a:r>
              <a:rPr lang="en-US" altLang="zh-CN" sz="2000" dirty="0" smtClean="0">
                <a:latin typeface="Arial" panose="020B0604020202020204" pitchFamily="34" charset="0"/>
                <a:ea typeface="黑体" panose="02010609060101010101" pitchFamily="49" charset="-122"/>
              </a:rPr>
              <a:t>)</a:t>
            </a:r>
            <a:r>
              <a:rPr lang="zh-CN" altLang="en-US" sz="2000" dirty="0" smtClean="0">
                <a:latin typeface="Arial" panose="020B0604020202020204" pitchFamily="34" charset="0"/>
                <a:ea typeface="黑体" panose="02010609060101010101" pitchFamily="49" charset="-122"/>
              </a:rPr>
              <a:t>、字</a:t>
            </a:r>
            <a:r>
              <a:rPr lang="en-US" altLang="zh-CN" sz="2000" dirty="0" smtClean="0">
                <a:latin typeface="Arial" panose="020B0604020202020204" pitchFamily="34" charset="0"/>
                <a:ea typeface="黑体" panose="02010609060101010101" pitchFamily="49" charset="-122"/>
              </a:rPr>
              <a:t>(32</a:t>
            </a:r>
            <a:r>
              <a:rPr lang="zh-CN" altLang="en-US" sz="2000" dirty="0" smtClean="0">
                <a:latin typeface="Arial" panose="020B0604020202020204" pitchFamily="34" charset="0"/>
                <a:ea typeface="黑体" panose="02010609060101010101" pitchFamily="49" charset="-122"/>
              </a:rPr>
              <a:t>位</a:t>
            </a:r>
            <a:r>
              <a:rPr lang="en-US" altLang="zh-CN" sz="2000" dirty="0" smtClean="0">
                <a:latin typeface="Arial" panose="020B0604020202020204" pitchFamily="34" charset="0"/>
                <a:ea typeface="黑体" panose="02010609060101010101" pitchFamily="49" charset="-122"/>
              </a:rPr>
              <a:t>)</a:t>
            </a:r>
            <a:r>
              <a:rPr lang="zh-CN" altLang="en-US" sz="2000" dirty="0" smtClean="0">
                <a:latin typeface="Arial" panose="020B0604020202020204" pitchFamily="34" charset="0"/>
                <a:ea typeface="黑体" panose="02010609060101010101" pitchFamily="49" charset="-122"/>
              </a:rPr>
              <a:t>、双字</a:t>
            </a:r>
            <a:r>
              <a:rPr lang="en-US" altLang="zh-CN" sz="2000" dirty="0" smtClean="0">
                <a:latin typeface="Arial" panose="020B0604020202020204" pitchFamily="34" charset="0"/>
                <a:ea typeface="黑体" panose="02010609060101010101" pitchFamily="49" charset="-122"/>
              </a:rPr>
              <a:t>(64</a:t>
            </a:r>
            <a:r>
              <a:rPr lang="zh-CN" altLang="en-US" sz="2000" dirty="0" smtClean="0">
                <a:latin typeface="Arial" panose="020B0604020202020204" pitchFamily="34" charset="0"/>
                <a:ea typeface="黑体" panose="02010609060101010101" pitchFamily="49" charset="-122"/>
              </a:rPr>
              <a:t>位</a:t>
            </a:r>
            <a:r>
              <a:rPr lang="en-US" altLang="zh-CN" sz="2000" dirty="0" smtClean="0">
                <a:latin typeface="Arial" panose="020B0604020202020204" pitchFamily="34" charset="0"/>
                <a:ea typeface="黑体" panose="02010609060101010101" pitchFamily="49" charset="-122"/>
              </a:rPr>
              <a:t>) </a:t>
            </a:r>
          </a:p>
          <a:p>
            <a:pPr marL="742950" lvl="1" indent="-285750">
              <a:lnSpc>
                <a:spcPct val="100000"/>
              </a:lnSpc>
              <a:spcBef>
                <a:spcPct val="20000"/>
              </a:spcBef>
            </a:pPr>
            <a:r>
              <a:rPr lang="zh-CN" altLang="en-US" sz="2000" dirty="0" smtClean="0">
                <a:latin typeface="Arial" panose="020B0604020202020204" pitchFamily="34" charset="0"/>
                <a:ea typeface="黑体" panose="02010609060101010101" pitchFamily="49" charset="-122"/>
              </a:rPr>
              <a:t>整数： </a:t>
            </a:r>
            <a:r>
              <a:rPr lang="en-US" altLang="zh-CN" sz="2000" dirty="0" smtClean="0">
                <a:latin typeface="Arial" panose="020B0604020202020204" pitchFamily="34" charset="0"/>
                <a:ea typeface="黑体" panose="02010609060101010101" pitchFamily="49" charset="-122"/>
              </a:rPr>
              <a:t>16</a:t>
            </a:r>
            <a:r>
              <a:rPr lang="zh-CN" altLang="en-US" sz="2000" dirty="0" smtClean="0">
                <a:latin typeface="Arial" panose="020B0604020202020204" pitchFamily="34" charset="0"/>
                <a:ea typeface="黑体" panose="02010609060101010101" pitchFamily="49" charset="-122"/>
              </a:rPr>
              <a:t>位、</a:t>
            </a:r>
            <a:r>
              <a:rPr lang="en-US" altLang="zh-CN" sz="2000" dirty="0" smtClean="0">
                <a:latin typeface="Arial" panose="020B0604020202020204" pitchFamily="34" charset="0"/>
                <a:ea typeface="黑体" panose="02010609060101010101" pitchFamily="49" charset="-122"/>
              </a:rPr>
              <a:t>32</a:t>
            </a:r>
            <a:r>
              <a:rPr lang="zh-CN" altLang="en-US" sz="2000" dirty="0" smtClean="0">
                <a:latin typeface="Arial" panose="020B0604020202020204" pitchFamily="34" charset="0"/>
                <a:ea typeface="黑体" panose="02010609060101010101" pitchFamily="49" charset="-122"/>
              </a:rPr>
              <a:t>位、</a:t>
            </a:r>
            <a:r>
              <a:rPr lang="en-US" altLang="zh-CN" sz="2000" dirty="0" smtClean="0">
                <a:latin typeface="Arial" panose="020B0604020202020204" pitchFamily="34" charset="0"/>
                <a:ea typeface="黑体" panose="02010609060101010101" pitchFamily="49" charset="-122"/>
              </a:rPr>
              <a:t>64</a:t>
            </a:r>
            <a:r>
              <a:rPr lang="zh-CN" altLang="en-US" sz="2000" dirty="0" smtClean="0">
                <a:latin typeface="Arial" panose="020B0604020202020204" pitchFamily="34" charset="0"/>
                <a:ea typeface="黑体" panose="02010609060101010101" pitchFamily="49" charset="-122"/>
              </a:rPr>
              <a:t>位三种</a:t>
            </a:r>
            <a:r>
              <a:rPr lang="en-US" altLang="zh-CN" sz="2000" dirty="0" smtClean="0">
                <a:latin typeface="Arial" panose="020B0604020202020204" pitchFamily="34" charset="0"/>
                <a:ea typeface="黑体" panose="02010609060101010101" pitchFamily="49" charset="-122"/>
              </a:rPr>
              <a:t>2-</a:t>
            </a:r>
            <a:r>
              <a:rPr lang="zh-CN" altLang="en-US" sz="2000" dirty="0" smtClean="0">
                <a:latin typeface="Arial" panose="020B0604020202020204" pitchFamily="34" charset="0"/>
                <a:ea typeface="黑体" panose="02010609060101010101" pitchFamily="49" charset="-122"/>
              </a:rPr>
              <a:t>补码表示的整数</a:t>
            </a:r>
          </a:p>
          <a:p>
            <a:pPr marL="742950" lvl="1" indent="-285750">
              <a:lnSpc>
                <a:spcPct val="100000"/>
              </a:lnSpc>
              <a:spcBef>
                <a:spcPct val="20000"/>
              </a:spcBef>
            </a:pPr>
            <a:r>
              <a:rPr lang="zh-CN" altLang="en-US" sz="2000" dirty="0" smtClean="0">
                <a:latin typeface="Arial" panose="020B0604020202020204" pitchFamily="34" charset="0"/>
                <a:ea typeface="黑体" panose="02010609060101010101" pitchFamily="49" charset="-122"/>
              </a:rPr>
              <a:t>无符号整数：（</a:t>
            </a:r>
            <a:r>
              <a:rPr lang="en-US" altLang="zh-CN" sz="2000" dirty="0" smtClean="0">
                <a:latin typeface="Arial" panose="020B0604020202020204" pitchFamily="34" charset="0"/>
                <a:ea typeface="黑体" panose="02010609060101010101" pitchFamily="49" charset="-122"/>
              </a:rPr>
              <a:t>16</a:t>
            </a:r>
            <a:r>
              <a:rPr lang="zh-CN" altLang="en-US" sz="2000" dirty="0" smtClean="0">
                <a:latin typeface="Arial" panose="020B0604020202020204" pitchFamily="34" charset="0"/>
                <a:ea typeface="黑体" panose="02010609060101010101" pitchFamily="49" charset="-122"/>
              </a:rPr>
              <a:t>、</a:t>
            </a:r>
            <a:r>
              <a:rPr lang="en-US" altLang="zh-CN" sz="2000" dirty="0" smtClean="0">
                <a:latin typeface="Arial" panose="020B0604020202020204" pitchFamily="34" charset="0"/>
                <a:ea typeface="黑体" panose="02010609060101010101" pitchFamily="49" charset="-122"/>
              </a:rPr>
              <a:t>32</a:t>
            </a:r>
            <a:r>
              <a:rPr lang="zh-CN" altLang="en-US" sz="2000" dirty="0" smtClean="0">
                <a:latin typeface="Arial" panose="020B0604020202020204" pitchFamily="34" charset="0"/>
                <a:ea typeface="黑体" panose="02010609060101010101" pitchFamily="49" charset="-122"/>
              </a:rPr>
              <a:t>位）</a:t>
            </a:r>
          </a:p>
          <a:p>
            <a:pPr marL="742950" lvl="1" indent="-285750">
              <a:lnSpc>
                <a:spcPct val="100000"/>
              </a:lnSpc>
              <a:spcBef>
                <a:spcPct val="20000"/>
              </a:spcBef>
            </a:pPr>
            <a:r>
              <a:rPr lang="zh-CN" altLang="en-US" sz="2000" dirty="0" smtClean="0">
                <a:latin typeface="Arial" panose="020B0604020202020204" pitchFamily="34" charset="0"/>
                <a:ea typeface="黑体" panose="02010609060101010101" pitchFamily="49" charset="-122"/>
              </a:rPr>
              <a:t>浮点数</a:t>
            </a:r>
            <a:r>
              <a:rPr lang="zh-CN" altLang="en-US" sz="2000" dirty="0" smtClean="0">
                <a:latin typeface="Arial" panose="020B0604020202020204" pitchFamily="34" charset="0"/>
                <a:ea typeface="黑体" panose="02010609060101010101" pitchFamily="49" charset="-122"/>
                <a:sym typeface="Wingdings" panose="05000000000000000000" pitchFamily="2" charset="2"/>
              </a:rPr>
              <a:t>：</a:t>
            </a:r>
            <a:r>
              <a:rPr lang="en-US" altLang="zh-CN" sz="2000" dirty="0" smtClean="0">
                <a:latin typeface="Arial" panose="020B0604020202020204" pitchFamily="34" charset="0"/>
                <a:ea typeface="黑体" panose="02010609060101010101" pitchFamily="49" charset="-122"/>
                <a:sym typeface="Wingdings" panose="05000000000000000000" pitchFamily="2" charset="2"/>
              </a:rPr>
              <a:t>IEEE 754</a:t>
            </a:r>
            <a:r>
              <a:rPr lang="zh-CN" altLang="en-US" sz="2000" dirty="0" smtClean="0">
                <a:latin typeface="Arial" panose="020B0604020202020204" pitchFamily="34" charset="0"/>
                <a:ea typeface="黑体" panose="02010609060101010101" pitchFamily="49" charset="-122"/>
                <a:sym typeface="Wingdings" panose="05000000000000000000" pitchFamily="2" charset="2"/>
              </a:rPr>
              <a:t>（</a:t>
            </a:r>
            <a:r>
              <a:rPr lang="en-US" altLang="zh-CN" sz="2000" dirty="0" smtClean="0">
                <a:latin typeface="Arial" panose="020B0604020202020204" pitchFamily="34" charset="0"/>
                <a:ea typeface="黑体" panose="02010609060101010101" pitchFamily="49" charset="-122"/>
                <a:sym typeface="Wingdings" panose="05000000000000000000" pitchFamily="2" charset="2"/>
              </a:rPr>
              <a:t>32</a:t>
            </a:r>
            <a:r>
              <a:rPr lang="zh-CN" altLang="en-US" sz="2000" dirty="0" smtClean="0">
                <a:latin typeface="Arial" panose="020B0604020202020204" pitchFamily="34" charset="0"/>
                <a:ea typeface="黑体" panose="02010609060101010101" pitchFamily="49" charset="-122"/>
                <a:sym typeface="Wingdings" panose="05000000000000000000" pitchFamily="2" charset="2"/>
              </a:rPr>
              <a:t>位</a:t>
            </a:r>
            <a:r>
              <a:rPr lang="en-US" altLang="zh-CN" sz="2000" dirty="0" smtClean="0">
                <a:latin typeface="Arial" panose="020B0604020202020204" pitchFamily="34" charset="0"/>
                <a:ea typeface="黑体" panose="02010609060101010101" pitchFamily="49" charset="-122"/>
                <a:sym typeface="Wingdings" panose="05000000000000000000" pitchFamily="2" charset="2"/>
              </a:rPr>
              <a:t>/64</a:t>
            </a:r>
            <a:r>
              <a:rPr lang="zh-CN" altLang="en-US" sz="2000" dirty="0" smtClean="0">
                <a:latin typeface="Arial" panose="020B0604020202020204" pitchFamily="34" charset="0"/>
                <a:ea typeface="黑体" panose="02010609060101010101" pitchFamily="49" charset="-122"/>
                <a:sym typeface="Wingdings" panose="05000000000000000000" pitchFamily="2" charset="2"/>
              </a:rPr>
              <a:t>位浮点数寄存器）</a:t>
            </a:r>
          </a:p>
          <a:p>
            <a:pPr marL="742950" lvl="1" indent="-285750">
              <a:lnSpc>
                <a:spcPct val="100000"/>
              </a:lnSpc>
              <a:spcBef>
                <a:spcPct val="20000"/>
              </a:spcBef>
              <a:buFontTx/>
              <a:buNone/>
            </a:pPr>
            <a:endParaRPr lang="zh-CN" altLang="en-US" sz="2000" dirty="0" smtClean="0">
              <a:latin typeface="Arial" panose="020B0604020202020204" pitchFamily="34" charset="0"/>
              <a:ea typeface="黑体" panose="02010609060101010101" pitchFamily="49" charset="-122"/>
            </a:endParaRPr>
          </a:p>
        </p:txBody>
      </p:sp>
      <p:sp>
        <p:nvSpPr>
          <p:cNvPr id="2" name="灯片编号占位符 1"/>
          <p:cNvSpPr>
            <a:spLocks noGrp="1"/>
          </p:cNvSpPr>
          <p:nvPr>
            <p:ph type="sldNum" sz="quarter" idx="4"/>
          </p:nvPr>
        </p:nvSpPr>
        <p:spPr/>
        <p:txBody>
          <a:bodyPr/>
          <a:lstStyle/>
          <a:p>
            <a:fld id="{395DEAD1-49DF-46A7-BC72-EE85A9CC6BAA}" type="slidenum">
              <a:rPr lang="zh-CN" altLang="en-US" smtClean="0"/>
              <a:pPr/>
              <a:t>9</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55331">
                                            <p:txEl>
                                              <p:pRg st="0" end="0"/>
                                            </p:txEl>
                                          </p:spTgt>
                                        </p:tgtEl>
                                        <p:attrNameLst>
                                          <p:attrName>style.visibility</p:attrName>
                                        </p:attrNameLst>
                                      </p:cBhvr>
                                      <p:to>
                                        <p:strVal val="visible"/>
                                      </p:to>
                                    </p:set>
                                    <p:animEffect transition="in" filter="blinds(horizontal)">
                                      <p:cBhvr>
                                        <p:cTn id="7" dur="500"/>
                                        <p:tgtEl>
                                          <p:spTgt spid="3553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55331">
                                            <p:txEl>
                                              <p:pRg st="1" end="1"/>
                                            </p:txEl>
                                          </p:spTgt>
                                        </p:tgtEl>
                                        <p:attrNameLst>
                                          <p:attrName>style.visibility</p:attrName>
                                        </p:attrNameLst>
                                      </p:cBhvr>
                                      <p:to>
                                        <p:strVal val="visible"/>
                                      </p:to>
                                    </p:set>
                                    <p:animEffect transition="in" filter="blinds(horizontal)">
                                      <p:cBhvr>
                                        <p:cTn id="12" dur="500"/>
                                        <p:tgtEl>
                                          <p:spTgt spid="355331">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55331">
                                            <p:txEl>
                                              <p:pRg st="2" end="2"/>
                                            </p:txEl>
                                          </p:spTgt>
                                        </p:tgtEl>
                                        <p:attrNameLst>
                                          <p:attrName>style.visibility</p:attrName>
                                        </p:attrNameLst>
                                      </p:cBhvr>
                                      <p:to>
                                        <p:strVal val="visible"/>
                                      </p:to>
                                    </p:set>
                                    <p:animEffect transition="in" filter="blinds(horizontal)">
                                      <p:cBhvr>
                                        <p:cTn id="15" dur="500"/>
                                        <p:tgtEl>
                                          <p:spTgt spid="355331">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355331">
                                            <p:txEl>
                                              <p:pRg st="3" end="3"/>
                                            </p:txEl>
                                          </p:spTgt>
                                        </p:tgtEl>
                                        <p:attrNameLst>
                                          <p:attrName>style.visibility</p:attrName>
                                        </p:attrNameLst>
                                      </p:cBhvr>
                                      <p:to>
                                        <p:strVal val="visible"/>
                                      </p:to>
                                    </p:set>
                                    <p:animEffect transition="in" filter="blinds(horizontal)">
                                      <p:cBhvr>
                                        <p:cTn id="20" dur="500"/>
                                        <p:tgtEl>
                                          <p:spTgt spid="355331">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55331">
                                            <p:txEl>
                                              <p:pRg st="4" end="4"/>
                                            </p:txEl>
                                          </p:spTgt>
                                        </p:tgtEl>
                                        <p:attrNameLst>
                                          <p:attrName>style.visibility</p:attrName>
                                        </p:attrNameLst>
                                      </p:cBhvr>
                                      <p:to>
                                        <p:strVal val="visible"/>
                                      </p:to>
                                    </p:set>
                                    <p:animEffect transition="in" filter="blinds(horizontal)">
                                      <p:cBhvr>
                                        <p:cTn id="23" dur="500"/>
                                        <p:tgtEl>
                                          <p:spTgt spid="355331">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55331">
                                            <p:txEl>
                                              <p:pRg st="5" end="5"/>
                                            </p:txEl>
                                          </p:spTgt>
                                        </p:tgtEl>
                                        <p:attrNameLst>
                                          <p:attrName>style.visibility</p:attrName>
                                        </p:attrNameLst>
                                      </p:cBhvr>
                                      <p:to>
                                        <p:strVal val="visible"/>
                                      </p:to>
                                    </p:set>
                                    <p:animEffect transition="in" filter="blinds(horizontal)">
                                      <p:cBhvr>
                                        <p:cTn id="26" dur="500"/>
                                        <p:tgtEl>
                                          <p:spTgt spid="355331">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355331">
                                            <p:txEl>
                                              <p:pRg st="6" end="6"/>
                                            </p:txEl>
                                          </p:spTgt>
                                        </p:tgtEl>
                                        <p:attrNameLst>
                                          <p:attrName>style.visibility</p:attrName>
                                        </p:attrNameLst>
                                      </p:cBhvr>
                                      <p:to>
                                        <p:strVal val="visible"/>
                                      </p:to>
                                    </p:set>
                                    <p:animEffect transition="in" filter="blinds(horizontal)">
                                      <p:cBhvr>
                                        <p:cTn id="31" dur="500"/>
                                        <p:tgtEl>
                                          <p:spTgt spid="355331">
                                            <p:txEl>
                                              <p:pRg st="6" end="6"/>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nodeType="clickEffect">
                                  <p:stCondLst>
                                    <p:cond delay="0"/>
                                  </p:stCondLst>
                                  <p:childTnLst>
                                    <p:set>
                                      <p:cBhvr>
                                        <p:cTn id="35" dur="1" fill="hold">
                                          <p:stCondLst>
                                            <p:cond delay="0"/>
                                          </p:stCondLst>
                                        </p:cTn>
                                        <p:tgtEl>
                                          <p:spTgt spid="355331">
                                            <p:txEl>
                                              <p:pRg st="7" end="7"/>
                                            </p:txEl>
                                          </p:spTgt>
                                        </p:tgtEl>
                                        <p:attrNameLst>
                                          <p:attrName>style.visibility</p:attrName>
                                        </p:attrNameLst>
                                      </p:cBhvr>
                                      <p:to>
                                        <p:strVal val="visible"/>
                                      </p:to>
                                    </p:set>
                                    <p:animEffect transition="in" filter="blinds(horizontal)">
                                      <p:cBhvr>
                                        <p:cTn id="36" dur="500"/>
                                        <p:tgtEl>
                                          <p:spTgt spid="355331">
                                            <p:txEl>
                                              <p:pRg st="7" end="7"/>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nodeType="clickEffect">
                                  <p:stCondLst>
                                    <p:cond delay="0"/>
                                  </p:stCondLst>
                                  <p:childTnLst>
                                    <p:set>
                                      <p:cBhvr>
                                        <p:cTn id="40" dur="1" fill="hold">
                                          <p:stCondLst>
                                            <p:cond delay="0"/>
                                          </p:stCondLst>
                                        </p:cTn>
                                        <p:tgtEl>
                                          <p:spTgt spid="355331">
                                            <p:txEl>
                                              <p:pRg st="8" end="8"/>
                                            </p:txEl>
                                          </p:spTgt>
                                        </p:tgtEl>
                                        <p:attrNameLst>
                                          <p:attrName>style.visibility</p:attrName>
                                        </p:attrNameLst>
                                      </p:cBhvr>
                                      <p:to>
                                        <p:strVal val="visible"/>
                                      </p:to>
                                    </p:set>
                                    <p:animEffect transition="in" filter="blinds(horizontal)">
                                      <p:cBhvr>
                                        <p:cTn id="41" dur="500"/>
                                        <p:tgtEl>
                                          <p:spTgt spid="355331">
                                            <p:txEl>
                                              <p:pRg st="8" end="8"/>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4" fill="hold" nodeType="clickEffect">
                                  <p:stCondLst>
                                    <p:cond delay="0"/>
                                  </p:stCondLst>
                                  <p:childTnLst>
                                    <p:set>
                                      <p:cBhvr>
                                        <p:cTn id="45" dur="1" fill="hold">
                                          <p:stCondLst>
                                            <p:cond delay="0"/>
                                          </p:stCondLst>
                                        </p:cTn>
                                        <p:tgtEl>
                                          <p:spTgt spid="355331">
                                            <p:txEl>
                                              <p:pRg st="9" end="9"/>
                                            </p:txEl>
                                          </p:spTgt>
                                        </p:tgtEl>
                                        <p:attrNameLst>
                                          <p:attrName>style.visibility</p:attrName>
                                        </p:attrNameLst>
                                      </p:cBhvr>
                                      <p:to>
                                        <p:strVal val="visible"/>
                                      </p:to>
                                    </p:set>
                                    <p:animEffect transition="in" filter="wipe(down)">
                                      <p:cBhvr>
                                        <p:cTn id="46" dur="500"/>
                                        <p:tgtEl>
                                          <p:spTgt spid="355331">
                                            <p:txEl>
                                              <p:pRg st="9" end="9"/>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nodeType="clickEffect">
                                  <p:stCondLst>
                                    <p:cond delay="0"/>
                                  </p:stCondLst>
                                  <p:childTnLst>
                                    <p:set>
                                      <p:cBhvr>
                                        <p:cTn id="50" dur="1" fill="hold">
                                          <p:stCondLst>
                                            <p:cond delay="0"/>
                                          </p:stCondLst>
                                        </p:cTn>
                                        <p:tgtEl>
                                          <p:spTgt spid="355331">
                                            <p:txEl>
                                              <p:pRg st="10" end="10"/>
                                            </p:txEl>
                                          </p:spTgt>
                                        </p:tgtEl>
                                        <p:attrNameLst>
                                          <p:attrName>style.visibility</p:attrName>
                                        </p:attrNameLst>
                                      </p:cBhvr>
                                      <p:to>
                                        <p:strVal val="visible"/>
                                      </p:to>
                                    </p:set>
                                    <p:animEffect transition="in" filter="blinds(horizontal)">
                                      <p:cBhvr>
                                        <p:cTn id="51" dur="500"/>
                                        <p:tgtEl>
                                          <p:spTgt spid="355331">
                                            <p:txEl>
                                              <p:pRg st="10" end="10"/>
                                            </p:txEl>
                                          </p:spTgt>
                                        </p:tgtEl>
                                      </p:cBhvr>
                                    </p:animEffect>
                                  </p:childTnLst>
                                </p:cTn>
                              </p:par>
                              <p:par>
                                <p:cTn id="52" presetID="3" presetClass="entr" presetSubtype="10" fill="hold" nodeType="withEffect">
                                  <p:stCondLst>
                                    <p:cond delay="0"/>
                                  </p:stCondLst>
                                  <p:childTnLst>
                                    <p:set>
                                      <p:cBhvr>
                                        <p:cTn id="53" dur="1" fill="hold">
                                          <p:stCondLst>
                                            <p:cond delay="0"/>
                                          </p:stCondLst>
                                        </p:cTn>
                                        <p:tgtEl>
                                          <p:spTgt spid="355331">
                                            <p:txEl>
                                              <p:pRg st="11" end="11"/>
                                            </p:txEl>
                                          </p:spTgt>
                                        </p:tgtEl>
                                        <p:attrNameLst>
                                          <p:attrName>style.visibility</p:attrName>
                                        </p:attrNameLst>
                                      </p:cBhvr>
                                      <p:to>
                                        <p:strVal val="visible"/>
                                      </p:to>
                                    </p:set>
                                    <p:animEffect transition="in" filter="blinds(horizontal)">
                                      <p:cBhvr>
                                        <p:cTn id="54" dur="500"/>
                                        <p:tgtEl>
                                          <p:spTgt spid="355331">
                                            <p:txEl>
                                              <p:pRg st="11" end="11"/>
                                            </p:txEl>
                                          </p:spTgt>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3" presetClass="entr" presetSubtype="10" fill="hold" nodeType="clickEffect">
                                  <p:stCondLst>
                                    <p:cond delay="0"/>
                                  </p:stCondLst>
                                  <p:childTnLst>
                                    <p:set>
                                      <p:cBhvr>
                                        <p:cTn id="58" dur="1" fill="hold">
                                          <p:stCondLst>
                                            <p:cond delay="0"/>
                                          </p:stCondLst>
                                        </p:cTn>
                                        <p:tgtEl>
                                          <p:spTgt spid="355331">
                                            <p:txEl>
                                              <p:pRg st="12" end="12"/>
                                            </p:txEl>
                                          </p:spTgt>
                                        </p:tgtEl>
                                        <p:attrNameLst>
                                          <p:attrName>style.visibility</p:attrName>
                                        </p:attrNameLst>
                                      </p:cBhvr>
                                      <p:to>
                                        <p:strVal val="visible"/>
                                      </p:to>
                                    </p:set>
                                    <p:animEffect transition="in" filter="blinds(horizontal)">
                                      <p:cBhvr>
                                        <p:cTn id="59" dur="500"/>
                                        <p:tgtEl>
                                          <p:spTgt spid="355331">
                                            <p:txEl>
                                              <p:pRg st="12" end="12"/>
                                            </p:txEl>
                                          </p:spTgt>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3" presetClass="entr" presetSubtype="10" fill="hold" nodeType="clickEffect">
                                  <p:stCondLst>
                                    <p:cond delay="0"/>
                                  </p:stCondLst>
                                  <p:childTnLst>
                                    <p:set>
                                      <p:cBhvr>
                                        <p:cTn id="63" dur="1" fill="hold">
                                          <p:stCondLst>
                                            <p:cond delay="0"/>
                                          </p:stCondLst>
                                        </p:cTn>
                                        <p:tgtEl>
                                          <p:spTgt spid="355331">
                                            <p:txEl>
                                              <p:pRg st="13" end="13"/>
                                            </p:txEl>
                                          </p:spTgt>
                                        </p:tgtEl>
                                        <p:attrNameLst>
                                          <p:attrName>style.visibility</p:attrName>
                                        </p:attrNameLst>
                                      </p:cBhvr>
                                      <p:to>
                                        <p:strVal val="visible"/>
                                      </p:to>
                                    </p:set>
                                    <p:animEffect transition="in" filter="blinds(horizontal)">
                                      <p:cBhvr>
                                        <p:cTn id="64" dur="500"/>
                                        <p:tgtEl>
                                          <p:spTgt spid="355331">
                                            <p:txEl>
                                              <p:pRg st="13" end="13"/>
                                            </p:txEl>
                                          </p:spTgt>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3" presetClass="entr" presetSubtype="10" fill="hold" nodeType="clickEffect">
                                  <p:stCondLst>
                                    <p:cond delay="0"/>
                                  </p:stCondLst>
                                  <p:childTnLst>
                                    <p:set>
                                      <p:cBhvr>
                                        <p:cTn id="68" dur="1" fill="hold">
                                          <p:stCondLst>
                                            <p:cond delay="0"/>
                                          </p:stCondLst>
                                        </p:cTn>
                                        <p:tgtEl>
                                          <p:spTgt spid="355331">
                                            <p:txEl>
                                              <p:pRg st="14" end="14"/>
                                            </p:txEl>
                                          </p:spTgt>
                                        </p:tgtEl>
                                        <p:attrNameLst>
                                          <p:attrName>style.visibility</p:attrName>
                                        </p:attrNameLst>
                                      </p:cBhvr>
                                      <p:to>
                                        <p:strVal val="visible"/>
                                      </p:to>
                                    </p:set>
                                    <p:animEffect transition="in" filter="blinds(horizontal)">
                                      <p:cBhvr>
                                        <p:cTn id="69" dur="500"/>
                                        <p:tgtEl>
                                          <p:spTgt spid="355331">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eb">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Web">
      <a:majorFont>
        <a:latin typeface="Arial"/>
        <a:ea typeface=""/>
        <a:cs typeface=""/>
      </a:majorFont>
      <a:minorFont>
        <a:latin typeface="宋体"/>
        <a:ea typeface="宋体"/>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none" lIns="63500" tIns="25400" rIns="63500" bIns="2540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800" b="1" i="0" u="none" strike="noStrike" cap="none" normalizeH="0" baseline="0" smtClean="0">
            <a:ln>
              <a:noFill/>
            </a:ln>
            <a:solidFill>
              <a:schemeClr val="accent2"/>
            </a:solidFill>
            <a:effectLst/>
            <a:latin typeface="Arial" charset="0"/>
            <a:ea typeface="宋体" charset="-122"/>
          </a:defRPr>
        </a:defPPr>
      </a:lstStyle>
    </a:spDef>
    <a:ln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none" lIns="63500" tIns="25400" rIns="63500" bIns="2540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800" b="1" i="0" u="none" strike="noStrike" cap="none" normalizeH="0" baseline="0" smtClean="0">
            <a:ln>
              <a:noFill/>
            </a:ln>
            <a:solidFill>
              <a:schemeClr val="accent2"/>
            </a:solidFill>
            <a:effectLst/>
            <a:latin typeface="Arial" charset="0"/>
            <a:ea typeface="宋体" charset="-122"/>
          </a:defRPr>
        </a:defPPr>
      </a:lstStyle>
    </a:lnDef>
  </a:objectDefaults>
  <a:extraClrSchemeLst>
    <a:extraClrScheme>
      <a:clrScheme name="Web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Web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Web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Web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Web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Web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Web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66386</TotalTime>
  <Pages>39</Pages>
  <Words>6710</Words>
  <Application>Microsoft Office PowerPoint</Application>
  <PresentationFormat>信纸(8.5x11 英寸)</PresentationFormat>
  <Paragraphs>1304</Paragraphs>
  <Slides>57</Slides>
  <Notes>10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57</vt:i4>
      </vt:variant>
    </vt:vector>
  </HeadingPairs>
  <TitlesOfParts>
    <vt:vector size="65" baseType="lpstr">
      <vt:lpstr>Monotype Sorts</vt:lpstr>
      <vt:lpstr>黑体</vt:lpstr>
      <vt:lpstr>华文中宋</vt:lpstr>
      <vt:lpstr>宋体</vt:lpstr>
      <vt:lpstr>Arial</vt:lpstr>
      <vt:lpstr>Times New Roman</vt:lpstr>
      <vt:lpstr>Wingdings</vt:lpstr>
      <vt:lpstr>Web</vt:lpstr>
      <vt:lpstr>Ch4: Instruction Set 指令系统</vt:lpstr>
      <vt:lpstr>第一讲 指令系统设计</vt:lpstr>
      <vt:lpstr>Instruction Set Design</vt:lpstr>
      <vt:lpstr>一条指令须包含的信息</vt:lpstr>
      <vt:lpstr>一条指令中应该有几个地址码字段？</vt:lpstr>
      <vt:lpstr>从指令执行周期看指令设计涉及的问题</vt:lpstr>
      <vt:lpstr>指令格式的设计</vt:lpstr>
      <vt:lpstr>操作数类型和存储方式</vt:lpstr>
      <vt:lpstr>IA-32 &amp; MIPS Data Type</vt:lpstr>
      <vt:lpstr>Addressing Modes（寻址方式）</vt:lpstr>
      <vt:lpstr>PowerPoint 演示文稿</vt:lpstr>
      <vt:lpstr>基本寻址方式的算法和优缺点</vt:lpstr>
      <vt:lpstr>偏移寻址方式</vt:lpstr>
      <vt:lpstr>偏移寻址方式 </vt:lpstr>
      <vt:lpstr>相对寻址实现公共子程序的浮动</vt:lpstr>
      <vt:lpstr>相对寻址实现相对转移</vt:lpstr>
      <vt:lpstr>基址寻址实现程序重定位</vt:lpstr>
      <vt:lpstr>变址寻址实现线性表元素的存取</vt:lpstr>
      <vt:lpstr>Example：MIPS中的循环处理 </vt:lpstr>
      <vt:lpstr>操作码编码方式</vt:lpstr>
      <vt:lpstr>定长操作码编码Fixed Length Opcodes </vt:lpstr>
      <vt:lpstr>IBM370指令格式</vt:lpstr>
      <vt:lpstr>扩展（变长）操作码编码 Expanding Opcodes</vt:lpstr>
      <vt:lpstr>PDP-11中典型指令格式</vt:lpstr>
      <vt:lpstr>条件测试方式</vt:lpstr>
      <vt:lpstr>指令系统设计风格 -- 按操作数位置指定风格来分</vt:lpstr>
      <vt:lpstr>各种指令系统风格的比较</vt:lpstr>
      <vt:lpstr>指令系统设计风格 – 按指令格式的复杂度来分</vt:lpstr>
      <vt:lpstr>复杂指令集计算机CISC</vt:lpstr>
      <vt:lpstr>Top 10 80x86 Instructions</vt:lpstr>
      <vt:lpstr>RISC设计风格的主要特点</vt:lpstr>
      <vt:lpstr>指令系统举例: Address &amp; Registers</vt:lpstr>
      <vt:lpstr>指令系统举例：X86指令格式</vt:lpstr>
      <vt:lpstr>指令系统举例： RISC-V指令格式</vt:lpstr>
      <vt:lpstr>指令系统举例： ARM指令格式，MIPS指令格式</vt:lpstr>
      <vt:lpstr>硬件设计的原则</vt:lpstr>
      <vt:lpstr>第一讲小结</vt:lpstr>
      <vt:lpstr> 第二讲 程序的机器级表示—以MIPS为例</vt:lpstr>
      <vt:lpstr>MIPS的指令格式</vt:lpstr>
      <vt:lpstr>R型指令</vt:lpstr>
      <vt:lpstr>常见R型MIPS指令的操作码编码/解码表</vt:lpstr>
      <vt:lpstr>R型指令举例</vt:lpstr>
      <vt:lpstr>I型指令</vt:lpstr>
      <vt:lpstr>常见I型MIPS指令的编码/解码表</vt:lpstr>
      <vt:lpstr>I型指令举例</vt:lpstr>
      <vt:lpstr>J型指令</vt:lpstr>
      <vt:lpstr>MIPS的通用寄存器</vt:lpstr>
      <vt:lpstr>PowerPoint 演示文稿</vt:lpstr>
      <vt:lpstr>MIPS 的寻址方式</vt:lpstr>
      <vt:lpstr>Example：汇编形式与指令的对应</vt:lpstr>
      <vt:lpstr>Example：汇编形式与指令的对应</vt:lpstr>
      <vt:lpstr>Example：算术运算 </vt:lpstr>
      <vt:lpstr>Example (Base register) </vt:lpstr>
      <vt:lpstr>MIPS的call/return/ jump/branch和compare指令</vt:lpstr>
      <vt:lpstr>Example：if-then-else语句和“=”判断</vt:lpstr>
      <vt:lpstr>Example：Loop循环 </vt:lpstr>
      <vt:lpstr>作业</vt:lpstr>
    </vt:vector>
  </TitlesOfParts>
  <Company>Wayne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Instruction Set Design Principles</dc:title>
  <dc:subject>ECE4680: Computer Organization and Architecture</dc:subject>
  <dc:creator>gchen</dc:creator>
  <cp:keywords/>
  <dc:description/>
  <cp:lastModifiedBy>Think</cp:lastModifiedBy>
  <cp:revision>855</cp:revision>
  <cp:lastPrinted>1998-05-09T14:21:22Z</cp:lastPrinted>
  <dcterms:created xsi:type="dcterms:W3CDTF">1996-09-09T12:16:58Z</dcterms:created>
  <dcterms:modified xsi:type="dcterms:W3CDTF">2023-04-05T13:23:42Z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2</vt:i4>
  </property>
  <property fmtid="{D5CDD505-2E9C-101B-9397-08002B2CF9AE}" pid="3" name="GraphicType">
    <vt:i4>2</vt:i4>
  </property>
  <property fmtid="{D5CDD505-2E9C-101B-9397-08002B2CF9AE}" pid="4" name="Compression">
    <vt:i4>100</vt:i4>
  </property>
  <property fmtid="{D5CDD505-2E9C-101B-9397-08002B2CF9AE}" pid="5" name="ScreenSize">
    <vt:i4>2</vt:i4>
  </property>
  <property fmtid="{D5CDD505-2E9C-101B-9397-08002B2CF9AE}" pid="6" name="ScreenUsage">
    <vt:i4>2</vt:i4>
  </property>
  <property fmtid="{D5CDD505-2E9C-101B-9397-08002B2CF9AE}" pid="7" name="MailAddress">
    <vt:lpwstr>vipin@eng.wayne.edu</vt:lpwstr>
  </property>
  <property fmtid="{D5CDD505-2E9C-101B-9397-08002B2CF9AE}" pid="8" name="HomePage">
    <vt:lpwstr>http://www.pdcl.eng.wayne.edu/~vipin</vt:lpwstr>
  </property>
  <property fmtid="{D5CDD505-2E9C-101B-9397-08002B2CF9AE}" pid="9" name="Other">
    <vt:lpwstr>Vipin Chaudhary_x000d_
Dept. of Electrical &amp; Computer Engineering_x000d_
Wayne State University</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true</vt:bool>
  </property>
  <property fmtid="{D5CDD505-2E9C-101B-9397-08002B2CF9AE}" pid="20" name="NavBtnPos">
    <vt:i4>1</vt:i4>
  </property>
  <property fmtid="{D5CDD505-2E9C-101B-9397-08002B2CF9AE}" pid="21" name="OutputDir">
    <vt:lpwstr>C:\WINDOWS\Desktop\VIPIN\WSU\ACADEMIC\COURSES\ECE468\SLIDES\web</vt:lpwstr>
  </property>
</Properties>
</file>