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93" r:id="rId2"/>
    <p:sldId id="292" r:id="rId3"/>
    <p:sldId id="258" r:id="rId4"/>
    <p:sldId id="288" r:id="rId5"/>
    <p:sldId id="259" r:id="rId6"/>
    <p:sldId id="261" r:id="rId7"/>
    <p:sldId id="263" r:id="rId8"/>
    <p:sldId id="264" r:id="rId9"/>
    <p:sldId id="265" r:id="rId10"/>
    <p:sldId id="268" r:id="rId11"/>
    <p:sldId id="269" r:id="rId12"/>
    <p:sldId id="270" r:id="rId13"/>
    <p:sldId id="272" r:id="rId14"/>
    <p:sldId id="280" r:id="rId15"/>
    <p:sldId id="281" r:id="rId16"/>
    <p:sldId id="275" r:id="rId17"/>
    <p:sldId id="276" r:id="rId18"/>
    <p:sldId id="277" r:id="rId19"/>
    <p:sldId id="278" r:id="rId20"/>
    <p:sldId id="282" r:id="rId21"/>
    <p:sldId id="284" r:id="rId22"/>
    <p:sldId id="271" r:id="rId23"/>
    <p:sldId id="289" r:id="rId24"/>
    <p:sldId id="274" r:id="rId25"/>
    <p:sldId id="290" r:id="rId26"/>
    <p:sldId id="279" r:id="rId27"/>
    <p:sldId id="26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B69E3-662F-4706-99E1-3520EC69AD0B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5BEC-03D8-4BB9-B8B1-2B2BB89C3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4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7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58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0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01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07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5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4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lire le valeur  d’un variable qui  a une adresse et ajouter un numéro et réécrit le résultat dans le même adresse.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5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45BEC-03D8-4BB9-B8B1-2B2BB89C394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83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ADAA-F30C-4D8A-9408-274BCB776A7B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4078-4103-4A72-9B3F-1EAE9F9627AF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3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1D95-A055-46B9-A316-9C3AE0770B4E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30A8-A0C5-4AAD-AAF9-C77899EC2AFB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A047-F296-4090-86D4-C8840524C341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24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9893-1DFC-4D7E-A718-09F95CF7311C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9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39C6-4A04-4C79-9CBC-8E1F944C137E}" type="datetime1">
              <a:rPr lang="fr-FR" smtClean="0"/>
              <a:t>12/05/2021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E83D-E8F6-417A-94C4-2927F2964C99}" type="datetime1">
              <a:rPr lang="fr-FR" smtClean="0"/>
              <a:t>12/05/2021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9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E3E-CD4A-4142-AF78-CCB08E67CACC}" type="datetime1">
              <a:rPr lang="fr-FR" smtClean="0"/>
              <a:t>12/05/2021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2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651-41A2-4E4E-A10C-46555AB523E6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38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E742-F88B-480D-9F51-FF3A99C75DED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24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1A93-3A3E-4414-8C26-18D2B82FDD38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946E-B7E6-411B-A729-997B94305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83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cuda/cublas" TargetMode="External"/><Relationship Id="rId2" Type="http://schemas.openxmlformats.org/officeDocument/2006/relationships/hyperlink" Target="http://developer.nvidia.com/cuda/thrus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nvidia.com/npp" TargetMode="External"/><Relationship Id="rId4" Type="http://schemas.openxmlformats.org/officeDocument/2006/relationships/hyperlink" Target="http://developer.nvidia.com/cuda/cuspars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nvidia.com/fr-f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fo.univ-angers.fr/~richer/" TargetMode="External"/><Relationship Id="rId5" Type="http://schemas.openxmlformats.org/officeDocument/2006/relationships/hyperlink" Target="https://docs.nvidia.com/cuda/cuda-runtime-api/" TargetMode="External"/><Relationship Id="rId4" Type="http://schemas.openxmlformats.org/officeDocument/2006/relationships/hyperlink" Target="https://docs.nvidia.com/cuda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07E2B6A-5A9F-418C-99A4-172F2059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653784-2DE0-4DBD-B4B0-8FADBB1AC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2"/>
            <a:ext cx="12192000" cy="684869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8C136A-F4C0-436F-BA68-1C62EFA4D338}"/>
              </a:ext>
            </a:extLst>
          </p:cNvPr>
          <p:cNvSpPr txBox="1"/>
          <p:nvPr/>
        </p:nvSpPr>
        <p:spPr>
          <a:xfrm>
            <a:off x="1104313" y="2491397"/>
            <a:ext cx="110876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de la programmation en </a:t>
            </a:r>
            <a:r>
              <a:rPr lang="fr-FR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l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Qannaf AL-SAHMI </a:t>
            </a:r>
            <a:endParaRPr lang="fr-FR" b="1" i="0" dirty="0">
              <a:effectLst/>
              <a:latin typeface="Ubuntu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A18D355-7C18-44F9-A17A-ACDA860F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944" y1="70954" x2="21944" y2="70954"/>
                        <a14:foregroundMark x1="35000" y1="71784" x2="35000" y2="71784"/>
                        <a14:foregroundMark x1="45278" y1="71784" x2="45278" y2="71784"/>
                        <a14:foregroundMark x1="50000" y1="72199" x2="50000" y2="72199"/>
                        <a14:foregroundMark x1="61389" y1="72199" x2="61389" y2="72199"/>
                        <a14:foregroundMark x1="67222" y1="73444" x2="67222" y2="73444"/>
                        <a14:foregroundMark x1="76111" y1="78838" x2="76111" y2="78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187" y="2937245"/>
            <a:ext cx="3429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3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9A39C4A-6B42-47F4-9EEA-236B5243D3B3}"/>
              </a:ext>
            </a:extLst>
          </p:cNvPr>
          <p:cNvSpPr txBox="1"/>
          <p:nvPr/>
        </p:nvSpPr>
        <p:spPr>
          <a:xfrm>
            <a:off x="8307689" y="589058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Terminal </a:t>
            </a:r>
            <a:r>
              <a:rPr lang="fr-FR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nvcc</a:t>
            </a:r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test.cu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test.exe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7BF825-48CE-446D-920A-495E56DE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44" y="1314610"/>
            <a:ext cx="2219635" cy="2962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6B8AE3-9093-4672-A03F-EB274DD79658}"/>
              </a:ext>
            </a:extLst>
          </p:cNvPr>
          <p:cNvSpPr txBox="1"/>
          <p:nvPr/>
        </p:nvSpPr>
        <p:spPr>
          <a:xfrm>
            <a:off x="3052690" y="-34218"/>
            <a:ext cx="7202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différentes étapes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</a:t>
            </a: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en CUDA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703F2A-1A76-4D3B-BD23-1CEA0298C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351825"/>
            <a:ext cx="7716030" cy="64921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74CE81-1212-41BD-B476-E1781F68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Ubuntu"/>
              </a:rPr>
              <a:t>3. Le Modèle Logique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5CE163-4AB3-4129-86F6-FFEFBE2DEEC4}"/>
              </a:ext>
            </a:extLst>
          </p:cNvPr>
          <p:cNvSpPr txBox="1"/>
          <p:nvPr/>
        </p:nvSpPr>
        <p:spPr>
          <a:xfrm>
            <a:off x="304800" y="45768"/>
            <a:ext cx="11277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			Grille et bloc</a:t>
            </a:r>
          </a:p>
          <a:p>
            <a:pPr algn="l"/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threads dans un bloc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&gt;=32  et &lt;=512 ou 1024  selon la (</a:t>
            </a:r>
            <a:r>
              <a:rPr lang="fr-FR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Capability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taille de la grille (X,Y,Z) </a:t>
            </a:r>
            <a:r>
              <a:rPr lang="fr-FR" b="0" i="0" dirty="0">
                <a:effectLst/>
                <a:latin typeface="arial" panose="020B0604020202020204" pitchFamily="34" charset="0"/>
              </a:rPr>
              <a:t>≡ 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nombre de blocs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taille d'un bloc (X,Y,Z) </a:t>
            </a:r>
            <a:r>
              <a:rPr lang="fr-FR" b="0" i="0" dirty="0">
                <a:effectLst/>
                <a:latin typeface="arial" panose="020B0604020202020204" pitchFamily="34" charset="0"/>
              </a:rPr>
              <a:t>≡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nombre de thread dans un bloc</a:t>
            </a:r>
          </a:p>
          <a:p>
            <a:pPr algn="l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algn="l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&lt;&lt;&lt; 4 , 4&gt;&gt;&gt; (…)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C.à.d. : 4 blocs ×4 thread/bloc= 16 threads</a:t>
            </a:r>
          </a:p>
          <a:p>
            <a:pPr algn="l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096B18C-D21B-4386-824F-793C33709A66}"/>
              </a:ext>
            </a:extLst>
          </p:cNvPr>
          <p:cNvGrpSpPr/>
          <p:nvPr/>
        </p:nvGrpSpPr>
        <p:grpSpPr>
          <a:xfrm>
            <a:off x="4637650" y="2518117"/>
            <a:ext cx="7554350" cy="2379879"/>
            <a:chOff x="4637650" y="1913206"/>
            <a:chExt cx="7554350" cy="237987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62A8EE2-DF53-468B-A535-390EAE65B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23" t="31374" r="17331" b="32916"/>
            <a:stretch/>
          </p:blipFill>
          <p:spPr>
            <a:xfrm>
              <a:off x="4637650" y="1913206"/>
              <a:ext cx="7554350" cy="237987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017491-41CB-4C08-A1B1-37819D864AE8}"/>
                </a:ext>
              </a:extLst>
            </p:cNvPr>
            <p:cNvSpPr/>
            <p:nvPr/>
          </p:nvSpPr>
          <p:spPr>
            <a:xfrm>
              <a:off x="4979963" y="2419642"/>
              <a:ext cx="136456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4E4C987-52A0-462F-BBC6-766C7AB1DA64}"/>
              </a:ext>
            </a:extLst>
          </p:cNvPr>
          <p:cNvSpPr txBox="1"/>
          <p:nvPr/>
        </p:nvSpPr>
        <p:spPr>
          <a:xfrm>
            <a:off x="0" y="455537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urierNewPSMT"/>
              </a:rPr>
              <a:t>idx</a:t>
            </a:r>
            <a:r>
              <a:rPr lang="fr-FR" sz="1600" dirty="0">
                <a:latin typeface="CourierNewPSMT"/>
              </a:rPr>
              <a:t> = </a:t>
            </a:r>
            <a:r>
              <a:rPr lang="fr-FR" sz="1600" dirty="0">
                <a:latin typeface="Roboto Mono"/>
              </a:rPr>
              <a:t>blockIdx.x </a:t>
            </a:r>
            <a:r>
              <a:rPr lang="fr-FR" sz="1600" i="0" dirty="0">
                <a:effectLst/>
                <a:latin typeface="Roboto Mono"/>
              </a:rPr>
              <a:t>* </a:t>
            </a:r>
            <a:r>
              <a:rPr lang="fr-FR" sz="1600" i="0" dirty="0">
                <a:solidFill>
                  <a:srgbClr val="7F0055"/>
                </a:solidFill>
                <a:effectLst/>
                <a:latin typeface="CourierNewPSMT"/>
              </a:rPr>
              <a:t>block</a:t>
            </a:r>
            <a:r>
              <a:rPr lang="fr-FR" sz="1600" dirty="0">
                <a:solidFill>
                  <a:srgbClr val="7F0055"/>
                </a:solidFill>
                <a:latin typeface="CourierNewPSMT"/>
              </a:rPr>
              <a:t>Dim.x </a:t>
            </a:r>
            <a:r>
              <a:rPr lang="fr-FR" sz="1600" i="0" dirty="0">
                <a:effectLst/>
                <a:latin typeface="Roboto Mono"/>
              </a:rPr>
              <a:t>+ </a:t>
            </a:r>
            <a:r>
              <a:rPr lang="fr-FR" sz="1600" dirty="0">
                <a:latin typeface="Roboto Mono"/>
              </a:rPr>
              <a:t> threadIdx.x</a:t>
            </a:r>
            <a:r>
              <a:rPr lang="fr-FR" sz="1600" i="0" dirty="0">
                <a:effectLst/>
                <a:latin typeface="Roboto Mono"/>
              </a:rPr>
              <a:t>;</a:t>
            </a:r>
            <a:endParaRPr lang="en-US" sz="1600" i="0" u="none" strike="noStrike" baseline="0" dirty="0">
              <a:latin typeface="CourierNewPSM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3332B-70CC-40F7-9EA6-490C620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17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Ubuntu"/>
              </a:rPr>
              <a:t>3. Le Modèle Logique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5CE163-4AB3-4129-86F6-FFEFBE2DEEC4}"/>
              </a:ext>
            </a:extLst>
          </p:cNvPr>
          <p:cNvSpPr txBox="1"/>
          <p:nvPr/>
        </p:nvSpPr>
        <p:spPr>
          <a:xfrm>
            <a:off x="304800" y="31703"/>
            <a:ext cx="11277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Identifié les threads </a:t>
            </a:r>
          </a:p>
          <a:p>
            <a:pPr algn="l"/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un bloc de threads d'une seule dimension (Dx) :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&lt;&lt;&lt;1,12&gt;&gt; (…);</a:t>
            </a: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160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FF"/>
                </a:solidFill>
                <a:latin typeface="CourierNewPSMT"/>
              </a:rPr>
              <a:t>unsigned </a:t>
            </a:r>
            <a:r>
              <a:rPr lang="fr-FR" sz="1600" b="0" i="0" u="none" strike="noStrike" baseline="0" dirty="0">
                <a:solidFill>
                  <a:srgbClr val="0000FF"/>
                </a:solidFill>
                <a:latin typeface="CourierNewPSMT"/>
              </a:rPr>
              <a:t>int </a:t>
            </a:r>
            <a:r>
              <a:rPr lang="fr-FR" sz="1600" b="0" i="0" u="none" strike="noStrike" baseline="0" dirty="0">
                <a:latin typeface="CourierNewPSMT"/>
              </a:rPr>
              <a:t>indix =</a:t>
            </a:r>
            <a:r>
              <a:rPr lang="fr-FR" sz="16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fr-FR" sz="1600" b="0" i="0" u="none" strike="noStrike" baseline="0" dirty="0">
                <a:latin typeface="CourierNewPSMT"/>
              </a:rPr>
              <a:t>.x;  c.à.d : N-1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  -  un bloc de threads à 2D (Dx,Dy) :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&lt;&lt;&lt;1,(3,4)&gt;&gt;&gt; (…);           ou</a:t>
            </a:r>
          </a:p>
          <a:p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un grille de taille &gt; 1 bloc et chaque bloc est d’une seule dimension :  kernel &lt;&lt;&lt;3,4&gt;&gt;&gt; (…); 	</a:t>
            </a:r>
          </a:p>
          <a:p>
            <a:r>
              <a:rPr lang="fr-FR" sz="16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urierNewPSMT"/>
              </a:rPr>
              <a:t>unsigned int </a:t>
            </a:r>
            <a:r>
              <a:rPr lang="en-US" sz="1600" dirty="0">
                <a:latin typeface="CourierNewPSMT"/>
              </a:rPr>
              <a:t>index</a:t>
            </a:r>
            <a:r>
              <a:rPr lang="en-US" sz="1600" b="0" i="0" u="none" strike="noStrike" baseline="0" dirty="0">
                <a:latin typeface="CourierNewPSMT"/>
              </a:rPr>
              <a:t> = </a:t>
            </a:r>
            <a:r>
              <a:rPr lang="en-US" sz="1600" b="0" i="0" u="none" strike="noStrike" baseline="0" dirty="0">
                <a:solidFill>
                  <a:srgbClr val="7F0055"/>
                </a:solidFill>
                <a:latin typeface="CourierNewPSMT"/>
              </a:rPr>
              <a:t>blockIdx</a:t>
            </a:r>
            <a:r>
              <a:rPr lang="en-US" sz="1600" b="0" i="0" u="none" strike="noStrike" baseline="0" dirty="0">
                <a:latin typeface="CourierNewPSMT"/>
              </a:rPr>
              <a:t>.x * </a:t>
            </a:r>
            <a:r>
              <a:rPr lang="en-US" sz="1600" b="0" i="0" u="none" strike="noStrike" baseline="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en-US" sz="1600" b="0" i="0" u="none" strike="noStrike" baseline="0" dirty="0">
                <a:latin typeface="CourierNewPSMT"/>
              </a:rPr>
              <a:t>.x + </a:t>
            </a:r>
            <a:r>
              <a:rPr lang="en-US" sz="16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600" b="0" i="0" u="none" strike="noStrike" baseline="0" dirty="0">
                <a:latin typeface="CourierNewPSMT"/>
              </a:rPr>
              <a:t>.x;</a:t>
            </a:r>
          </a:p>
          <a:p>
            <a:pPr algn="l"/>
            <a:endParaRPr lang="en-US" sz="1600" dirty="0">
              <a:solidFill>
                <a:srgbClr val="0000FF"/>
              </a:solidFill>
              <a:latin typeface="CourierNewPSMT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0000FF"/>
              </a:solidFill>
              <a:latin typeface="CourierNewPSMT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0000FF"/>
              </a:solidFill>
              <a:latin typeface="CourierNewPSMT"/>
              <a:cs typeface="Times New Roman" panose="02020603050405020304" pitchFamily="18" charset="0"/>
            </a:endParaRPr>
          </a:p>
          <a:p>
            <a:pPr algn="l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8912DFA-2FC4-46AD-93F7-36E76F581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0057"/>
              </p:ext>
            </p:extLst>
          </p:nvPr>
        </p:nvGraphicFramePr>
        <p:xfrm>
          <a:off x="1013360" y="1516213"/>
          <a:ext cx="8679763" cy="66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161">
                  <a:extLst>
                    <a:ext uri="{9D8B030D-6E8A-4147-A177-3AD203B41FA5}">
                      <a16:colId xmlns:a16="http://schemas.microsoft.com/office/drawing/2014/main" val="2797216801"/>
                    </a:ext>
                  </a:extLst>
                </a:gridCol>
                <a:gridCol w="583666">
                  <a:extLst>
                    <a:ext uri="{9D8B030D-6E8A-4147-A177-3AD203B41FA5}">
                      <a16:colId xmlns:a16="http://schemas.microsoft.com/office/drawing/2014/main" val="3328300557"/>
                    </a:ext>
                  </a:extLst>
                </a:gridCol>
                <a:gridCol w="583666">
                  <a:extLst>
                    <a:ext uri="{9D8B030D-6E8A-4147-A177-3AD203B41FA5}">
                      <a16:colId xmlns:a16="http://schemas.microsoft.com/office/drawing/2014/main" val="2484140002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118301082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3419607030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286763232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3500354179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1927623131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363149809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2483237070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1395010871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3412662860"/>
                    </a:ext>
                  </a:extLst>
                </a:gridCol>
                <a:gridCol w="682027">
                  <a:extLst>
                    <a:ext uri="{9D8B030D-6E8A-4147-A177-3AD203B41FA5}">
                      <a16:colId xmlns:a16="http://schemas.microsoft.com/office/drawing/2014/main" val="3563596192"/>
                    </a:ext>
                  </a:extLst>
                </a:gridCol>
              </a:tblGrid>
              <a:tr h="332480">
                <a:tc>
                  <a:txBody>
                    <a:bodyPr/>
                    <a:lstStyle/>
                    <a:p>
                      <a:r>
                        <a:rPr lang="fr-FR" sz="1400" dirty="0"/>
                        <a:t>Input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71531"/>
                  </a:ext>
                </a:extLst>
              </a:tr>
              <a:tr h="33248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234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6440DFE-1C2E-4657-B8C4-A6F2585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07775"/>
              </p:ext>
            </p:extLst>
          </p:nvPr>
        </p:nvGraphicFramePr>
        <p:xfrm>
          <a:off x="2377833" y="4654487"/>
          <a:ext cx="688222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556">
                  <a:extLst>
                    <a:ext uri="{9D8B030D-6E8A-4147-A177-3AD203B41FA5}">
                      <a16:colId xmlns:a16="http://schemas.microsoft.com/office/drawing/2014/main" val="1987344395"/>
                    </a:ext>
                  </a:extLst>
                </a:gridCol>
                <a:gridCol w="1720556">
                  <a:extLst>
                    <a:ext uri="{9D8B030D-6E8A-4147-A177-3AD203B41FA5}">
                      <a16:colId xmlns:a16="http://schemas.microsoft.com/office/drawing/2014/main" val="1984805501"/>
                    </a:ext>
                  </a:extLst>
                </a:gridCol>
                <a:gridCol w="1720556">
                  <a:extLst>
                    <a:ext uri="{9D8B030D-6E8A-4147-A177-3AD203B41FA5}">
                      <a16:colId xmlns:a16="http://schemas.microsoft.com/office/drawing/2014/main" val="3976667442"/>
                    </a:ext>
                  </a:extLst>
                </a:gridCol>
                <a:gridCol w="1720556">
                  <a:extLst>
                    <a:ext uri="{9D8B030D-6E8A-4147-A177-3AD203B41FA5}">
                      <a16:colId xmlns:a16="http://schemas.microsoft.com/office/drawing/2014/main" val="1289623717"/>
                    </a:ext>
                  </a:extLst>
                </a:gridCol>
              </a:tblGrid>
              <a:tr h="383609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0*4+0=0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0*4+1=1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0*4+2=2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0*4+3=3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65272"/>
                  </a:ext>
                </a:extLst>
              </a:tr>
              <a:tr h="383609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1*4+0=4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1*4+1=5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1*4+2=6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1*4+3=7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44988"/>
                  </a:ext>
                </a:extLst>
              </a:tr>
              <a:tr h="219205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2*4+0=8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2*4+1=9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2*4+2=10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002060"/>
                          </a:solidFill>
                        </a:rPr>
                        <a:t>2*4+3=11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96701"/>
                  </a:ext>
                </a:extLst>
              </a:tr>
            </a:tbl>
          </a:graphicData>
        </a:graphic>
      </p:graphicFrame>
      <p:grpSp>
        <p:nvGrpSpPr>
          <p:cNvPr id="12" name="Groupe 11">
            <a:extLst>
              <a:ext uri="{FF2B5EF4-FFF2-40B4-BE49-F238E27FC236}">
                <a16:creationId xmlns:a16="http://schemas.microsoft.com/office/drawing/2014/main" id="{30BA67BA-A457-4D4B-B533-E3D4C0C5E769}"/>
              </a:ext>
            </a:extLst>
          </p:cNvPr>
          <p:cNvGrpSpPr/>
          <p:nvPr/>
        </p:nvGrpSpPr>
        <p:grpSpPr>
          <a:xfrm>
            <a:off x="699868" y="4322889"/>
            <a:ext cx="8852092" cy="1780502"/>
            <a:chOff x="123092" y="3380362"/>
            <a:chExt cx="8852092" cy="1780502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90D6DF2-5AC2-44C0-8520-2E0E197B7618}"/>
                </a:ext>
              </a:extLst>
            </p:cNvPr>
            <p:cNvSpPr txBox="1"/>
            <p:nvPr/>
          </p:nvSpPr>
          <p:spPr>
            <a:xfrm>
              <a:off x="123092" y="3738184"/>
              <a:ext cx="1945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Roboto Mono"/>
                </a:rPr>
                <a:t>blockIdx.x = 0 </a:t>
              </a:r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51299E3-B2CE-4F2D-B71B-1ED8F10D95C1}"/>
                </a:ext>
              </a:extLst>
            </p:cNvPr>
            <p:cNvSpPr txBox="1"/>
            <p:nvPr/>
          </p:nvSpPr>
          <p:spPr>
            <a:xfrm>
              <a:off x="123092" y="4288488"/>
              <a:ext cx="1889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Roboto Mono"/>
                </a:rPr>
                <a:t>blockIdx.x = 1 </a:t>
              </a:r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E334A67-CCE7-4B14-A622-423379D4D19D}"/>
                </a:ext>
              </a:extLst>
            </p:cNvPr>
            <p:cNvSpPr txBox="1"/>
            <p:nvPr/>
          </p:nvSpPr>
          <p:spPr>
            <a:xfrm>
              <a:off x="123092" y="4791532"/>
              <a:ext cx="1889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Roboto Mono"/>
                </a:rPr>
                <a:t>blockIdx.x = 2 </a:t>
              </a:r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E7FF53C-03DD-4823-B6D0-359C0EC39333}"/>
                </a:ext>
              </a:extLst>
            </p:cNvPr>
            <p:cNvSpPr txBox="1"/>
            <p:nvPr/>
          </p:nvSpPr>
          <p:spPr>
            <a:xfrm>
              <a:off x="1731301" y="3380362"/>
              <a:ext cx="7243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dirty="0">
                  <a:latin typeface="Roboto Mono"/>
                </a:rPr>
                <a:t>threadIdx.x = 0    threadIdx.x =1    threadIdx.x=2     threadIdx.x = 3</a:t>
              </a:r>
              <a:endParaRPr lang="fr-FR" dirty="0"/>
            </a:p>
          </p:txBody>
        </p:sp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8CDEE-5437-41FD-9806-6ECDC47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2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494686" y="3170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Ubuntu"/>
              </a:rPr>
              <a:t>3. Le </a:t>
            </a: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Identifié les threads</a:t>
            </a:r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5CE163-4AB3-4129-86F6-FFEFBE2DEEC4}"/>
              </a:ext>
            </a:extLst>
          </p:cNvPr>
          <p:cNvSpPr txBox="1"/>
          <p:nvPr/>
        </p:nvSpPr>
        <p:spPr>
          <a:xfrm>
            <a:off x="304800" y="369332"/>
            <a:ext cx="615932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une gille de bloc 2D et  de bloc de threads à  2D :</a:t>
            </a:r>
          </a:p>
          <a:p>
            <a:pPr algn="l"/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1600" dirty="0">
                <a:latin typeface="CourierNewPSMT"/>
              </a:rPr>
              <a:t>Kernel1&lt;&lt;&lt; </a:t>
            </a:r>
            <a:r>
              <a:rPr lang="fr-FR" sz="1600" dirty="0">
                <a:solidFill>
                  <a:srgbClr val="7F0055"/>
                </a:solidFill>
                <a:latin typeface="CourierNewPSMT"/>
              </a:rPr>
              <a:t>(3,4)</a:t>
            </a:r>
            <a:r>
              <a:rPr lang="fr-FR" sz="1600" b="0" i="0" u="none" strike="noStrike" baseline="0" dirty="0">
                <a:latin typeface="CourierNewPSMT"/>
              </a:rPr>
              <a:t>,</a:t>
            </a:r>
            <a:r>
              <a:rPr lang="fr-FR" sz="1600" dirty="0">
                <a:latin typeface="CourierNewPSMT"/>
              </a:rPr>
              <a:t> </a:t>
            </a:r>
            <a:r>
              <a:rPr lang="fr-FR" sz="1600" dirty="0">
                <a:solidFill>
                  <a:srgbClr val="7F0055"/>
                </a:solidFill>
                <a:latin typeface="CourierNewPSMT"/>
              </a:rPr>
              <a:t>(2,5)</a:t>
            </a:r>
            <a:r>
              <a:rPr lang="fr-FR" sz="1600" dirty="0">
                <a:latin typeface="CourierNewPSMT"/>
              </a:rPr>
              <a:t> </a:t>
            </a:r>
            <a:r>
              <a:rPr lang="fr-FR" sz="1600" b="0" i="0" u="none" strike="noStrike" baseline="0" dirty="0">
                <a:latin typeface="CourierNewPSMT"/>
              </a:rPr>
              <a:t>&gt;&gt;&gt;(…);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final on a donc: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 3×4 * 2×5=120 threads</a:t>
            </a:r>
          </a:p>
          <a:p>
            <a:pPr algn="l"/>
            <a:endParaRPr lang="fr-FR" sz="1600" b="0" i="0" u="none" strike="noStrike" baseline="0" dirty="0">
              <a:solidFill>
                <a:srgbClr val="000000"/>
              </a:solidFill>
              <a:latin typeface="CourierNewPSM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FF"/>
                </a:solidFill>
                <a:latin typeface="CourierNewPSMT"/>
              </a:rPr>
              <a:t>int </a:t>
            </a:r>
            <a:r>
              <a:rPr lang="en-US" sz="1400" b="0" i="0" u="none" strike="noStrike" baseline="0" dirty="0">
                <a:latin typeface="CourierNewPSMT"/>
              </a:rPr>
              <a:t>x =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blockIdx</a:t>
            </a:r>
            <a:r>
              <a:rPr lang="en-US" sz="1400" b="0" i="0" u="none" strike="noStrike" baseline="0" dirty="0">
                <a:latin typeface="CourierNewPSMT"/>
              </a:rPr>
              <a:t>.x *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en-US" sz="1400" b="0" i="0" u="none" strike="noStrike" baseline="0" dirty="0">
                <a:latin typeface="CourierNewPSMT"/>
              </a:rPr>
              <a:t>.x +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400" b="0" i="0" u="none" strike="noStrike" baseline="0" dirty="0">
                <a:latin typeface="CourierNewPSMT"/>
              </a:rPr>
              <a:t>.x;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FF"/>
                </a:solidFill>
                <a:latin typeface="CourierNewPSMT"/>
              </a:rPr>
              <a:t>int </a:t>
            </a:r>
            <a:r>
              <a:rPr lang="en-US" sz="1400" b="0" i="0" u="none" strike="noStrike" baseline="0" dirty="0">
                <a:latin typeface="CourierNewPSMT"/>
              </a:rPr>
              <a:t>y =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blockIdx</a:t>
            </a:r>
            <a:r>
              <a:rPr lang="en-US" sz="1400" b="0" i="0" u="none" strike="noStrike" baseline="0" dirty="0">
                <a:latin typeface="CourierNewPSMT"/>
              </a:rPr>
              <a:t>.y *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en-US" sz="1400" b="0" i="0" u="none" strike="noStrike" baseline="0" dirty="0">
                <a:latin typeface="CourierNewPSMT"/>
              </a:rPr>
              <a:t>.y +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600" b="0" i="0" u="none" strike="noStrike" baseline="0" dirty="0">
                <a:latin typeface="CourierNewPSMT"/>
              </a:rPr>
              <a:t>.y</a:t>
            </a:r>
          </a:p>
          <a:p>
            <a:r>
              <a:rPr lang="fr-FR" sz="1400" dirty="0">
                <a:solidFill>
                  <a:srgbClr val="0000FF"/>
                </a:solidFill>
                <a:latin typeface="CourierNewPSMT"/>
              </a:rPr>
              <a:t>int </a:t>
            </a:r>
            <a:r>
              <a:rPr lang="fr-FR" sz="1400" dirty="0">
                <a:latin typeface="CourierNewPSMT"/>
              </a:rPr>
              <a:t>offset= </a:t>
            </a:r>
            <a:r>
              <a:rPr lang="fr-FR" sz="1600" b="0" i="0" dirty="0">
                <a:effectLst/>
                <a:latin typeface="Roboto Mono"/>
              </a:rPr>
              <a:t>y * </a:t>
            </a:r>
            <a:r>
              <a:rPr lang="fr-FR" sz="1400" dirty="0">
                <a:solidFill>
                  <a:srgbClr val="7F0055"/>
                </a:solidFill>
                <a:latin typeface="CourierNewPSMT"/>
              </a:rPr>
              <a:t>gridDim</a:t>
            </a:r>
            <a:r>
              <a:rPr lang="fr-FR" sz="1400" dirty="0">
                <a:latin typeface="CourierNewPSMT"/>
              </a:rPr>
              <a:t>.x * </a:t>
            </a:r>
            <a:r>
              <a:rPr lang="fr-FR" sz="140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fr-FR" sz="1400" dirty="0">
                <a:latin typeface="CourierNewPSMT"/>
              </a:rPr>
              <a:t>.</a:t>
            </a:r>
            <a:r>
              <a:rPr lang="fr-FR" sz="1600" b="0" i="0" dirty="0">
                <a:effectLst/>
                <a:latin typeface="Roboto Mono"/>
              </a:rPr>
              <a:t>x + x;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61114C-9897-4521-AEBA-FEB009CB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5397"/>
            <a:ext cx="12213805" cy="32426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A3423D-826B-4B9D-B583-EF5488537266}"/>
              </a:ext>
            </a:extLst>
          </p:cNvPr>
          <p:cNvSpPr txBox="1"/>
          <p:nvPr/>
        </p:nvSpPr>
        <p:spPr>
          <a:xfrm>
            <a:off x="6464121" y="1027945"/>
            <a:ext cx="6105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le thread </a:t>
            </a:r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(y=1,x=3)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du bloc </a:t>
            </a:r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(y=1,x=2)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 2 * 5 + 3 = 13             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1 * 2 + 1 = 3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offset = 3 * 4 * 5 + 13 = 73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(3,13,73)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CAD597-D7BF-4071-9EE2-BC831A60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09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315EDD8-8164-4CBF-A150-49026009BA36}"/>
              </a:ext>
            </a:extLst>
          </p:cNvPr>
          <p:cNvSpPr txBox="1"/>
          <p:nvPr/>
        </p:nvSpPr>
        <p:spPr>
          <a:xfrm>
            <a:off x="149110" y="706959"/>
            <a:ext cx="7258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threads s'exécutent simultanément au streaming multiprocesseurs (SM)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SM peut 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contenir jusqu'à 8 blocs.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prendre jusqu'à 768 threads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gère / planifie le thread exécution: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bloc est exécuté en tant que warps 32 threads.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Chaque SM conient 768/32 = 24 warps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795F191-77C3-48FA-BFFE-9773C86376F0}"/>
              </a:ext>
            </a:extLst>
          </p:cNvPr>
          <p:cNvGrpSpPr/>
          <p:nvPr/>
        </p:nvGrpSpPr>
        <p:grpSpPr>
          <a:xfrm>
            <a:off x="5753787" y="700051"/>
            <a:ext cx="6449835" cy="5070813"/>
            <a:chOff x="5725651" y="700051"/>
            <a:chExt cx="6449835" cy="507081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04036F1-4034-4574-AB46-F053B33C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651" y="3631458"/>
              <a:ext cx="6449835" cy="213940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B304497-666A-42F4-85CA-EF0EBE675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460" y="700051"/>
              <a:ext cx="2972215" cy="2600688"/>
            </a:xfrm>
            <a:prstGeom prst="rect">
              <a:avLst/>
            </a:prstGeom>
          </p:spPr>
        </p:pic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331932C-1CF4-4D04-A58A-172AC1EEB068}"/>
                </a:ext>
              </a:extLst>
            </p:cNvPr>
            <p:cNvCxnSpPr/>
            <p:nvPr/>
          </p:nvCxnSpPr>
          <p:spPr>
            <a:xfrm flipV="1">
              <a:off x="7019778" y="3226542"/>
              <a:ext cx="1209822" cy="642073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3CDE44C-DA06-465C-A753-8FC6C00C7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997" y="1680882"/>
              <a:ext cx="1603538" cy="2187733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0985916-425E-4CEB-8163-414ED9131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778" y="3226543"/>
              <a:ext cx="2836916" cy="868086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3660630-E841-4283-92C4-C0DCA982B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997" y="1680882"/>
              <a:ext cx="3270974" cy="2413747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977C976-E2E7-46AC-9EF4-2CE13C22E536}"/>
              </a:ext>
            </a:extLst>
          </p:cNvPr>
          <p:cNvSpPr txBox="1"/>
          <p:nvPr/>
        </p:nvSpPr>
        <p:spPr>
          <a:xfrm>
            <a:off x="4415288" y="-23278"/>
            <a:ext cx="35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les threads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4E54B-D347-4934-9044-F64C4E7C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99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315EDD8-8164-4CBF-A150-49026009BA36}"/>
              </a:ext>
            </a:extLst>
          </p:cNvPr>
          <p:cNvSpPr txBox="1"/>
          <p:nvPr/>
        </p:nvSpPr>
        <p:spPr>
          <a:xfrm>
            <a:off x="120974" y="369332"/>
            <a:ext cx="7258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Pour 8 × 8, nous avons 64 threads/bloc.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SM peut prendre jusqu'à 768threads, il y a 12 blocs.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Cependant, chaque SM ne peut prendre que 8 blocs,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seuls 512 threads entreront dans chaque SM!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Pour 32 × 32, nous avons 1024 threads par bloc. </a:t>
            </a:r>
            <a:r>
              <a:rPr lang="fr-F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16475F-C4CB-46EA-8F3E-0865F1181DF6}"/>
              </a:ext>
            </a:extLst>
          </p:cNvPr>
          <p:cNvSpPr txBox="1"/>
          <p:nvPr/>
        </p:nvSpPr>
        <p:spPr>
          <a:xfrm>
            <a:off x="4415288" y="-23278"/>
            <a:ext cx="35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Exécution les threads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03A39B9-391B-4FD2-BBA8-21251A30A871}"/>
              </a:ext>
            </a:extLst>
          </p:cNvPr>
          <p:cNvGrpSpPr/>
          <p:nvPr/>
        </p:nvGrpSpPr>
        <p:grpSpPr>
          <a:xfrm>
            <a:off x="5753787" y="700051"/>
            <a:ext cx="6449835" cy="5070813"/>
            <a:chOff x="5725651" y="700051"/>
            <a:chExt cx="6449835" cy="5070813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804A3B5-B306-4420-B78F-5E4D78A6E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5651" y="3631458"/>
              <a:ext cx="6449835" cy="2139406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5BA367B5-0CD5-4008-B88A-D45ABA1F2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460" y="700051"/>
              <a:ext cx="2972215" cy="2600688"/>
            </a:xfrm>
            <a:prstGeom prst="rect">
              <a:avLst/>
            </a:prstGeom>
          </p:spPr>
        </p:pic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085B28C3-E128-44CD-9F3A-A425A4413FAC}"/>
                </a:ext>
              </a:extLst>
            </p:cNvPr>
            <p:cNvCxnSpPr/>
            <p:nvPr/>
          </p:nvCxnSpPr>
          <p:spPr>
            <a:xfrm flipV="1">
              <a:off x="7019778" y="3226542"/>
              <a:ext cx="1209822" cy="642073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A0C7D5C-7C55-4FE2-89CF-85FF05F7E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997" y="1680882"/>
              <a:ext cx="1603538" cy="2187733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47C40D2-A3ED-449D-93C3-CB1EC88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778" y="3226543"/>
              <a:ext cx="2836916" cy="868086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D01E0357-D690-4E4E-8DBC-41F012198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997" y="1680882"/>
              <a:ext cx="3270974" cy="2413747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8C42E5-3643-4D01-A2A9-B81E37D7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8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65294" y="582023"/>
            <a:ext cx="795176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allocation:</a:t>
            </a:r>
          </a:p>
          <a:p>
            <a:pPr algn="just"/>
            <a:r>
              <a:rPr lang="fr-F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L'allocation mémoire peut être réalisée de manière : 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fr-FR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fr-FR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transfert: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envoi vers le GPU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effectLst/>
                <a:latin typeface="Consolas" panose="020B0609020204030204" pitchFamily="49" charset="0"/>
              </a:rPr>
              <a:t>cudaMemcpy( array_d, array_h, size *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), cudaMemcpyHostToDevice);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récupération sur le CPU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effectLst/>
                <a:latin typeface="Consolas" panose="020B0609020204030204" pitchFamily="49" charset="0"/>
              </a:rPr>
              <a:t>cudaMemcpy( array_h, array_d, size * 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), cudaMemcpyDeviceToHost);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E9A4DEF-C436-471C-B9CC-307ECE0C8623}"/>
              </a:ext>
            </a:extLst>
          </p:cNvPr>
          <p:cNvGrpSpPr/>
          <p:nvPr/>
        </p:nvGrpSpPr>
        <p:grpSpPr>
          <a:xfrm>
            <a:off x="2303771" y="1618482"/>
            <a:ext cx="3674808" cy="921213"/>
            <a:chOff x="1756229" y="2148114"/>
            <a:chExt cx="6480000" cy="921213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03414A5-49E4-4225-9954-D82D202ADA8F}"/>
                </a:ext>
              </a:extLst>
            </p:cNvPr>
            <p:cNvCxnSpPr/>
            <p:nvPr/>
          </p:nvCxnSpPr>
          <p:spPr>
            <a:xfrm>
              <a:off x="4833257" y="2148114"/>
              <a:ext cx="0" cy="4644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0FB69AC-2DE3-4E0B-BFAF-A9BFE03CCA33}"/>
                </a:ext>
              </a:extLst>
            </p:cNvPr>
            <p:cNvCxnSpPr/>
            <p:nvPr/>
          </p:nvCxnSpPr>
          <p:spPr>
            <a:xfrm flipH="1">
              <a:off x="1756229" y="2627086"/>
              <a:ext cx="64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A50B382E-9748-43B7-B102-801254DE9FE0}"/>
                </a:ext>
              </a:extLst>
            </p:cNvPr>
            <p:cNvCxnSpPr/>
            <p:nvPr/>
          </p:nvCxnSpPr>
          <p:spPr>
            <a:xfrm>
              <a:off x="1770743" y="2612571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CFB9873-149E-4003-9632-3714061DDACF}"/>
                </a:ext>
              </a:extLst>
            </p:cNvPr>
            <p:cNvCxnSpPr/>
            <p:nvPr/>
          </p:nvCxnSpPr>
          <p:spPr>
            <a:xfrm>
              <a:off x="8222346" y="2619384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7CBEB-4CE8-4140-9064-920D49ECD8AB}"/>
              </a:ext>
            </a:extLst>
          </p:cNvPr>
          <p:cNvSpPr txBox="1"/>
          <p:nvPr/>
        </p:nvSpPr>
        <p:spPr>
          <a:xfrm>
            <a:off x="-2344" y="2616639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statique 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__device__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array_d[200];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7B03ED-8E7A-4CD6-B73E-C06E853086A0}"/>
              </a:ext>
            </a:extLst>
          </p:cNvPr>
          <p:cNvSpPr txBox="1"/>
          <p:nvPr/>
        </p:nvSpPr>
        <p:spPr>
          <a:xfrm>
            <a:off x="4965895" y="2539695"/>
            <a:ext cx="66255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dynamique </a:t>
            </a: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*array_d;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cudaMalloc((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**)&amp;array_d, 200*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cudaFree(array_d);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962031-3DA2-4B8B-BD94-FFC3AB7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1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Ubuntu"/>
              </a:rPr>
              <a:t>4</a:t>
            </a:r>
            <a:r>
              <a:rPr lang="fr-FR" b="1" i="0" dirty="0">
                <a:solidFill>
                  <a:srgbClr val="000000"/>
                </a:solidFill>
                <a:effectLst/>
                <a:latin typeface="Ubuntu"/>
              </a:rPr>
              <a:t>. Le Modèle </a:t>
            </a:r>
            <a:r>
              <a:rPr lang="fr-FR" b="1" dirty="0">
                <a:solidFill>
                  <a:srgbClr val="000000"/>
                </a:solidFill>
                <a:latin typeface="Ubuntu"/>
              </a:rPr>
              <a:t>Physique</a:t>
            </a:r>
            <a:endParaRPr lang="fr-FR" b="1" i="0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65294" y="582023"/>
            <a:ext cx="71441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&gt; shared &gt;&gt; global &gt;&gt; CPUmemory</a:t>
            </a:r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registres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 une vitesse similaire à la mémoire partagée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le G80, chaque SM possède 8192 registres et peut gérer un max de 768 threads.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moyenne 8192 / 768 = 10,66 registres.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le nombre maximum de registres associés à une thread est de 63.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registre a un processeur porte le nom (cuda core)</a:t>
            </a:r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Mémoire locale:</a:t>
            </a:r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s'agit, suivant l'architecture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d'une partie de la mémoire globale du GPU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la mémoire cache L1</a:t>
            </a:r>
          </a:p>
          <a:p>
            <a:pPr lvl="1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automatiques déclarées dans un kernel sont remplacées par un registre, le compilateur peut choisir d'utiliser la mémoire locale dans les cas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n'y a plus de registres disponibles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structure serait susceptible d'utiliser trop de registres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dynamique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D30ADD-87D2-4CCA-A2BD-631576025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5" y="590845"/>
            <a:ext cx="4863529" cy="56579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568C44-F742-4192-8CE4-C6C8B0E5B882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5937D5-89B5-48AD-924C-48DACE63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48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65294" y="582023"/>
            <a:ext cx="714417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&gt; shared &gt;&gt; global &gt;&gt; CPUmemory</a:t>
            </a:r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partagée (shared memory):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fois plus rapide que la mémoire global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commune à un bloc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variable déclarer dans cette mémoire ne possède pas une adresse constante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déclaration de la mémoire partagée peut être : 	</a:t>
            </a:r>
          </a:p>
          <a:p>
            <a:pPr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fr-FR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Mémoire constante: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Stocker les données qui ne seront pas modifiées. Read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type de mémoire est mis en cache, le premier accès</a:t>
            </a:r>
          </a:p>
          <a:p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de texture: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Stocker les caches liées généralement aux traitements graphiques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optimisé pour les accès en 2D.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EBD33-DDAE-439F-BCC2-7B7AA57FA366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6D35EC7-A26F-468C-BE70-54E2CF5F33A0}"/>
              </a:ext>
            </a:extLst>
          </p:cNvPr>
          <p:cNvGrpSpPr/>
          <p:nvPr/>
        </p:nvGrpSpPr>
        <p:grpSpPr>
          <a:xfrm>
            <a:off x="1628522" y="2363372"/>
            <a:ext cx="3674808" cy="735973"/>
            <a:chOff x="1756229" y="2148114"/>
            <a:chExt cx="6480000" cy="92121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86C5306-DD32-47DD-A692-FB4F1FBCA3E0}"/>
                </a:ext>
              </a:extLst>
            </p:cNvPr>
            <p:cNvCxnSpPr/>
            <p:nvPr/>
          </p:nvCxnSpPr>
          <p:spPr>
            <a:xfrm>
              <a:off x="4833257" y="2148114"/>
              <a:ext cx="0" cy="4644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2733BD6-D868-4AA1-936A-A619B3FEB832}"/>
                </a:ext>
              </a:extLst>
            </p:cNvPr>
            <p:cNvCxnSpPr/>
            <p:nvPr/>
          </p:nvCxnSpPr>
          <p:spPr>
            <a:xfrm flipH="1">
              <a:off x="1756229" y="2627086"/>
              <a:ext cx="64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B4475DD-7610-4411-A7CD-97130F1A3E92}"/>
                </a:ext>
              </a:extLst>
            </p:cNvPr>
            <p:cNvCxnSpPr/>
            <p:nvPr/>
          </p:nvCxnSpPr>
          <p:spPr>
            <a:xfrm>
              <a:off x="1770743" y="2612571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5940DC7-A80B-4688-85AE-796E7983079E}"/>
                </a:ext>
              </a:extLst>
            </p:cNvPr>
            <p:cNvCxnSpPr/>
            <p:nvPr/>
          </p:nvCxnSpPr>
          <p:spPr>
            <a:xfrm>
              <a:off x="8222346" y="2619384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22A9CDEE-F90F-4D32-B21E-76F6B7CAF595}"/>
              </a:ext>
            </a:extLst>
          </p:cNvPr>
          <p:cNvSpPr txBox="1"/>
          <p:nvPr/>
        </p:nvSpPr>
        <p:spPr>
          <a:xfrm>
            <a:off x="-2344" y="3009113"/>
            <a:ext cx="6098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</a:t>
            </a:r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tatique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kernel(...)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var_s[64];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...  }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D9151E-0FDD-4E8B-91A3-63924D1D1D3E}"/>
              </a:ext>
            </a:extLst>
          </p:cNvPr>
          <p:cNvSpPr txBox="1"/>
          <p:nvPr/>
        </p:nvSpPr>
        <p:spPr>
          <a:xfrm>
            <a:off x="3473136" y="2993672"/>
            <a:ext cx="6792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Dynami</a:t>
            </a:r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__global__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kernel(...) 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__shared__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var_d[];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...  } 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C08522-202C-4C0C-B9B5-73BF4F7A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18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72ED27A-A694-4ECC-A7E0-208FEA4C9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5" y="590845"/>
            <a:ext cx="4863529" cy="56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65294" y="582023"/>
            <a:ext cx="714417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&gt; shared &gt;&gt; global &gt;&gt; CPUmemory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lang="fr-FR" sz="1600" b="1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L1:</a:t>
            </a:r>
          </a:p>
          <a:p>
            <a:pPr algn="just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être utilisé en tant que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L1 de 48 ko + 16 ko de mémoire partagée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L1 de 16 ko + 48 ko de mémoire partagée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écritures en mémoire globales n'affectent pas le cache L1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lang="fr-FR" sz="1600" b="1" i="0" dirty="0">
                <a:solidFill>
                  <a:srgbClr val="FFFFFF"/>
                </a:solidFill>
                <a:effectLst/>
                <a:latin typeface="Ubuntu"/>
              </a:rPr>
              <a:t> </a:t>
            </a:r>
            <a:r>
              <a:rPr lang="fr-FR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L2: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premier niveau de cache après la mémoire globale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Stocker les données qui transitent entre mémoire globale et thread</a:t>
            </a:r>
          </a:p>
          <a:p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C41925-1448-40BD-A9FE-471084E3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>
          <a:xfrm>
            <a:off x="6953250" y="596091"/>
            <a:ext cx="5238750" cy="54903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EFC223-AF76-4768-9D58-458C71E49818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703ACF-B492-4D7B-8805-FB1F761B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5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A1F5C6A-113D-46C8-BAE0-025E4FE31A46}"/>
              </a:ext>
            </a:extLst>
          </p:cNvPr>
          <p:cNvSpPr txBox="1"/>
          <p:nvPr/>
        </p:nvSpPr>
        <p:spPr>
          <a:xfrm>
            <a:off x="562708" y="54786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1" i="0" dirty="0">
              <a:solidFill>
                <a:srgbClr val="FFFFFF"/>
              </a:solidFill>
              <a:effectLst/>
              <a:latin typeface="Ubuntu"/>
            </a:endParaRP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b="0" i="0" u="none" strike="noStrike" dirty="0">
                <a:solidFill>
                  <a:srgbClr val="22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et Historique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Grid &amp;Theards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mémoires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Opérations atomiques 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Thrust &amp; CUME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22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Bibliographie &amp; référence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DA74D5-85D5-49E6-B24C-327F3602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2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65294" y="582023"/>
            <a:ext cx="7144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&gt; shared &gt;&gt; global &gt;&gt; CPUmemory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CA68044B-2257-44AF-86BE-361F2930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18148"/>
              </p:ext>
            </p:extLst>
          </p:nvPr>
        </p:nvGraphicFramePr>
        <p:xfrm>
          <a:off x="282438" y="1035362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76">
                  <a:extLst>
                    <a:ext uri="{9D8B030D-6E8A-4147-A177-3AD203B41FA5}">
                      <a16:colId xmlns:a16="http://schemas.microsoft.com/office/drawing/2014/main" val="44900422"/>
                    </a:ext>
                  </a:extLst>
                </a:gridCol>
                <a:gridCol w="1874424">
                  <a:extLst>
                    <a:ext uri="{9D8B030D-6E8A-4147-A177-3AD203B41FA5}">
                      <a16:colId xmlns:a16="http://schemas.microsoft.com/office/drawing/2014/main" val="427624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Read/Write 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memory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6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memory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1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memory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2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memory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08961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C4D6A66D-11C9-4FB6-9312-CD6D0FF6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830"/>
              </p:ext>
            </p:extLst>
          </p:nvPr>
        </p:nvGraphicFramePr>
        <p:xfrm>
          <a:off x="218268" y="3427538"/>
          <a:ext cx="6999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361">
                  <a:extLst>
                    <a:ext uri="{9D8B030D-6E8A-4147-A177-3AD203B41FA5}">
                      <a16:colId xmlns:a16="http://schemas.microsoft.com/office/drawing/2014/main" val="660200588"/>
                    </a:ext>
                  </a:extLst>
                </a:gridCol>
                <a:gridCol w="1109968">
                  <a:extLst>
                    <a:ext uri="{9D8B030D-6E8A-4147-A177-3AD203B41FA5}">
                      <a16:colId xmlns:a16="http://schemas.microsoft.com/office/drawing/2014/main" val="2993320984"/>
                    </a:ext>
                  </a:extLst>
                </a:gridCol>
                <a:gridCol w="1109167">
                  <a:extLst>
                    <a:ext uri="{9D8B030D-6E8A-4147-A177-3AD203B41FA5}">
                      <a16:colId xmlns:a16="http://schemas.microsoft.com/office/drawing/2014/main" val="630948027"/>
                    </a:ext>
                  </a:extLst>
                </a:gridCol>
                <a:gridCol w="1311868">
                  <a:extLst>
                    <a:ext uri="{9D8B030D-6E8A-4147-A177-3AD203B41FA5}">
                      <a16:colId xmlns:a16="http://schemas.microsoft.com/office/drawing/2014/main" val="70946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Déclaration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portée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   Automatic var;      ou       int var;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registrer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__device__ __local__         </a:t>
                      </a:r>
                      <a:r>
                        <a:rPr lang="fr-FR" dirty="0"/>
                        <a:t>int var;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3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__device__ __shared__     </a:t>
                      </a:r>
                      <a:r>
                        <a:rPr lang="fr-FR" dirty="0"/>
                        <a:t>int var;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0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__device__                           </a:t>
                      </a:r>
                      <a:r>
                        <a:rPr lang="fr-FR" dirty="0"/>
                        <a:t>int var;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3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__device__ __constant__  </a:t>
                      </a:r>
                      <a:r>
                        <a:rPr lang="fr-FR" dirty="0"/>
                        <a:t>int var;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2533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266E9AB0-6BFE-4657-838C-1AEBDE872D02}"/>
              </a:ext>
            </a:extLst>
          </p:cNvPr>
          <p:cNvSpPr txBox="1"/>
          <p:nvPr/>
        </p:nvSpPr>
        <p:spPr>
          <a:xfrm>
            <a:off x="0" y="5666646"/>
            <a:ext cx="12689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__device__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optionnel quand on utilise 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__local__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__shared__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__constant__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 variables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représente une Tableau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il va enregistrer en mémoire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CourierNewPSMT"/>
              </a:rPr>
              <a:t>cudaGetSymbolAddress() </a:t>
            </a:r>
            <a:r>
              <a:rPr lang="fr-FR" sz="1800" b="0" i="0" u="none" strike="noStrike" baseline="0" dirty="0">
                <a:latin typeface="DINPro-Light"/>
              </a:rPr>
              <a:t>/ </a:t>
            </a:r>
            <a:r>
              <a:rPr lang="fr-FR" sz="1800" b="0" i="0" u="none" strike="noStrike" baseline="0" dirty="0">
                <a:latin typeface="CourierNewPSMT"/>
              </a:rPr>
              <a:t>cudaGetSymbolSize() </a:t>
            </a:r>
            <a:r>
              <a:rPr lang="fr-FR" sz="1800" b="0" i="0" u="none" strike="noStrike" baseline="0" dirty="0">
                <a:latin typeface="DINPro-Light"/>
              </a:rPr>
              <a:t>/ </a:t>
            </a:r>
            <a:r>
              <a:rPr lang="fr-FR" sz="1800" b="0" i="0" u="none" strike="noStrike" baseline="0" dirty="0">
                <a:latin typeface="CourierNewPSMT"/>
              </a:rPr>
              <a:t>cudaMemcpyToSymbol() </a:t>
            </a:r>
            <a:r>
              <a:rPr lang="fr-FR" sz="1800" b="0" i="0" u="none" strike="noStrike" baseline="0" dirty="0">
                <a:latin typeface="DINPro-Light"/>
              </a:rPr>
              <a:t>/</a:t>
            </a:r>
            <a:r>
              <a:rPr lang="fr-FR" sz="1800" b="0" i="0" u="none" strike="noStrike" baseline="0" dirty="0">
                <a:latin typeface="CourierNewPSMT"/>
              </a:rPr>
              <a:t>cudaMemcpyFromSymbol()</a:t>
            </a:r>
            <a:endParaRPr lang="fr-F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2C64BB-C105-4951-80E8-845BCA776617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C85DE8-D74A-444A-B994-531827DD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20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31A0A6C-B1E8-4A5A-8495-35043E369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5" y="590845"/>
            <a:ext cx="4863529" cy="56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C2BCB72-87CB-4C7E-8857-7F4947A45A2F}"/>
              </a:ext>
            </a:extLst>
          </p:cNvPr>
          <p:cNvSpPr txBox="1"/>
          <p:nvPr/>
        </p:nvSpPr>
        <p:spPr>
          <a:xfrm>
            <a:off x="-3048" y="3668159"/>
            <a:ext cx="63951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__global__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void fun1(int *result, int *input) {	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   unsigned int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i =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blockIdx</a:t>
            </a:r>
            <a:r>
              <a:rPr lang="en-US" sz="1400" b="0" i="0" u="none" strike="noStrike" baseline="0" dirty="0">
                <a:latin typeface="CourierNewPSMT"/>
              </a:rPr>
              <a:t>.x *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en-US" sz="1400" b="0" i="0" u="none" strike="noStrike" baseline="0" dirty="0">
                <a:latin typeface="CourierNewPSMT"/>
              </a:rPr>
              <a:t>.x +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400" b="0" i="0" u="none" strike="noStrike" baseline="0" dirty="0">
                <a:latin typeface="CourierNewPSMT"/>
              </a:rPr>
              <a:t>.x;</a:t>
            </a:r>
          </a:p>
          <a:p>
            <a:r>
              <a:rPr lang="en-US" sz="1400" dirty="0">
                <a:latin typeface="CourierNewPSMT"/>
              </a:rPr>
              <a:t> </a:t>
            </a:r>
            <a:endParaRPr lang="en-US" sz="1400" dirty="0">
              <a:latin typeface="CourierNewPSMT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latin typeface="CourierNewPSMT"/>
                <a:cs typeface="Times New Roman" panose="02020603050405020304" pitchFamily="18" charset="0"/>
              </a:rPr>
              <a:t>if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(i &gt;0) {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NewPSMT"/>
                <a:cs typeface="Times New Roman" panose="02020603050405020304" pitchFamily="18" charset="0"/>
              </a:rPr>
              <a:t>x_i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= input[i];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int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x_i_mois_un = input[i-1];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	result[i] = x_i – x_i_mois_un ; }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} </a:t>
            </a:r>
            <a:endParaRPr lang="fr-FR" sz="1400" dirty="0">
              <a:latin typeface="CourierNewPSMT"/>
              <a:cs typeface="Times New Roman" panose="02020603050405020304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E59BEF-ED9B-45EF-BE2E-4DB3A863CFC2}"/>
              </a:ext>
            </a:extLst>
          </p:cNvPr>
          <p:cNvSpPr txBox="1"/>
          <p:nvPr/>
        </p:nvSpPr>
        <p:spPr>
          <a:xfrm>
            <a:off x="6392115" y="3407780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__global__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void fun2(int *result, int *input) {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  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unsigned int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tx =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 threadIdx</a:t>
            </a:r>
            <a:r>
              <a:rPr lang="en-US" sz="1400" b="0" i="0" u="none" strike="noStrike" baseline="0" dirty="0">
                <a:latin typeface="CourierNewPSMT"/>
              </a:rPr>
              <a:t>.x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__extern__ _shared__ 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int s_data[];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index =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blockIdx</a:t>
            </a:r>
            <a:r>
              <a:rPr lang="en-US" sz="1400" b="0" i="0" u="none" strike="noStrike" baseline="0" dirty="0">
                <a:latin typeface="CourierNewPSMT"/>
              </a:rPr>
              <a:t>.x *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blockDim</a:t>
            </a:r>
            <a:r>
              <a:rPr lang="en-US" sz="1400" b="0" i="0" u="none" strike="noStrike" baseline="0" dirty="0">
                <a:latin typeface="CourierNewPSMT"/>
              </a:rPr>
              <a:t>.x + </a:t>
            </a:r>
            <a:r>
              <a:rPr lang="en-US" sz="1400" b="0" i="0" u="none" strike="noStrike" baseline="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400" b="0" i="0" u="none" strike="noStrike" baseline="0" dirty="0">
                <a:latin typeface="CourierNewPSMT"/>
              </a:rPr>
              <a:t>.x;</a:t>
            </a:r>
            <a:endParaRPr lang="en-US" sz="1400" dirty="0">
              <a:latin typeface="CourierNewPSMT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s_data[index] = input[index];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__syncthreads(); </a:t>
            </a: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fr-FR" altLang="fr-FR" sz="1400" b="1" dirty="0">
                <a:latin typeface="CourierNewPSMT"/>
                <a:cs typeface="Times New Roman" panose="02020603050405020304" pitchFamily="18" charset="0"/>
              </a:rPr>
              <a:t>if</a:t>
            </a:r>
            <a:r>
              <a:rPr lang="fr-FR" altLang="fr-FR" sz="1400" dirty="0">
                <a:latin typeface="CourierNewPSMT"/>
                <a:cs typeface="Times New Roman" panose="02020603050405020304" pitchFamily="18" charset="0"/>
              </a:rPr>
              <a:t>(tx &gt; 0)</a:t>
            </a:r>
          </a:p>
          <a:p>
            <a:r>
              <a:rPr lang="fr-FR" altLang="fr-FR" sz="1400" dirty="0">
                <a:latin typeface="CourierNewPSMT"/>
                <a:cs typeface="Times New Roman" panose="02020603050405020304" pitchFamily="18" charset="0"/>
              </a:rPr>
              <a:t>	     result[index] = s_data[tx] – s_data[tx–1]; </a:t>
            </a:r>
          </a:p>
          <a:p>
            <a:r>
              <a:rPr lang="fr-FR" altLang="fr-FR" sz="14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fr-FR" altLang="fr-FR" sz="1400" b="1" dirty="0">
                <a:latin typeface="CourierNewPSMT"/>
                <a:cs typeface="Times New Roman" panose="02020603050405020304" pitchFamily="18" charset="0"/>
              </a:rPr>
              <a:t>else</a:t>
            </a:r>
            <a:r>
              <a:rPr lang="fr-FR" altLang="fr-FR" sz="1400" dirty="0">
                <a:latin typeface="CourierNewPSMT"/>
                <a:cs typeface="Times New Roman" panose="02020603050405020304" pitchFamily="18" charset="0"/>
              </a:rPr>
              <a:t> if(i &gt; 0) </a:t>
            </a:r>
          </a:p>
          <a:p>
            <a:r>
              <a:rPr lang="fr-FR" altLang="fr-FR" sz="1400" dirty="0">
                <a:latin typeface="CourierNewPSMT"/>
                <a:cs typeface="Times New Roman" panose="02020603050405020304" pitchFamily="18" charset="0"/>
              </a:rPr>
              <a:t>	     result[index] = s_data[tx] – input[index-1]; </a:t>
            </a:r>
          </a:p>
          <a:p>
            <a:endParaRPr lang="en-US" sz="1400" dirty="0">
              <a:latin typeface="CourierNewPSMT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urierNewPSMT"/>
                <a:cs typeface="Times New Roman" panose="02020603050405020304" pitchFamily="18" charset="0"/>
              </a:rPr>
              <a:t>         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5BDBD8-DA1B-47B6-98DA-B6E9A2F2D2E4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</a:t>
            </a:r>
            <a:endParaRPr lang="fr-FR" sz="2000" b="1" i="0" dirty="0">
              <a:effectLst/>
              <a:latin typeface="Ubuntu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B668B38-34A8-4B7D-98A2-2E76266C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19928"/>
              </p:ext>
            </p:extLst>
          </p:nvPr>
        </p:nvGraphicFramePr>
        <p:xfrm>
          <a:off x="1201610" y="1699661"/>
          <a:ext cx="10954048" cy="11521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2314">
                  <a:extLst>
                    <a:ext uri="{9D8B030D-6E8A-4147-A177-3AD203B41FA5}">
                      <a16:colId xmlns:a16="http://schemas.microsoft.com/office/drawing/2014/main" val="2192544622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56714848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40158066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338408164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574921934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330036322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4038898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738502340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04069284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113662753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022402286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11692271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79334398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595794713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427420747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922779487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524169729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067905505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3507473438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35134055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642328242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941698714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892501532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807077369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1545871323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655828463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4025839961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058785629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645036555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804949462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252336900"/>
                    </a:ext>
                  </a:extLst>
                </a:gridCol>
                <a:gridCol w="342314">
                  <a:extLst>
                    <a:ext uri="{9D8B030D-6E8A-4147-A177-3AD203B41FA5}">
                      <a16:colId xmlns:a16="http://schemas.microsoft.com/office/drawing/2014/main" val="522121306"/>
                    </a:ext>
                  </a:extLst>
                </a:gridCol>
              </a:tblGrid>
              <a:tr h="288042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29159"/>
                  </a:ext>
                </a:extLst>
              </a:tr>
              <a:tr h="288042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72908"/>
                  </a:ext>
                </a:extLst>
              </a:tr>
              <a:tr h="288042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36419"/>
                  </a:ext>
                </a:extLst>
              </a:tr>
              <a:tr h="288042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1724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D414C9C-785F-46F0-8194-A5C5AE48EA2A}"/>
              </a:ext>
            </a:extLst>
          </p:cNvPr>
          <p:cNvSpPr txBox="1"/>
          <p:nvPr/>
        </p:nvSpPr>
        <p:spPr>
          <a:xfrm>
            <a:off x="334106" y="557120"/>
            <a:ext cx="6344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result[i] = input[i] – input[i-1]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A2D4CB-70C3-4B3B-AD26-7294ABA85EF7}"/>
              </a:ext>
            </a:extLst>
          </p:cNvPr>
          <p:cNvSpPr txBox="1"/>
          <p:nvPr/>
        </p:nvSpPr>
        <p:spPr>
          <a:xfrm>
            <a:off x="334106" y="1654217"/>
            <a:ext cx="9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input[i]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20D207-CADB-457B-98DC-9E328CD1F034}"/>
              </a:ext>
            </a:extLst>
          </p:cNvPr>
          <p:cNvSpPr txBox="1"/>
          <p:nvPr/>
        </p:nvSpPr>
        <p:spPr>
          <a:xfrm>
            <a:off x="11380" y="1949967"/>
            <a:ext cx="130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28FFC1-A29C-460D-A0AE-D1784803AC5E}"/>
              </a:ext>
            </a:extLst>
          </p:cNvPr>
          <p:cNvSpPr txBox="1"/>
          <p:nvPr/>
        </p:nvSpPr>
        <p:spPr>
          <a:xfrm>
            <a:off x="495886" y="2241634"/>
            <a:ext cx="93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2A9D25-F9AB-45DF-8651-0C1CE52F2A1F}"/>
              </a:ext>
            </a:extLst>
          </p:cNvPr>
          <p:cNvSpPr txBox="1"/>
          <p:nvPr/>
        </p:nvSpPr>
        <p:spPr>
          <a:xfrm>
            <a:off x="202693" y="2515991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resultat[i]</a:t>
            </a:r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F240AC7-54BC-4A71-B3ED-F6526FF054E6}"/>
              </a:ext>
            </a:extLst>
          </p:cNvPr>
          <p:cNvGrpSpPr/>
          <p:nvPr/>
        </p:nvGrpSpPr>
        <p:grpSpPr>
          <a:xfrm>
            <a:off x="1325976" y="1436809"/>
            <a:ext cx="375482" cy="262495"/>
            <a:chOff x="1303116" y="1436809"/>
            <a:chExt cx="375482" cy="262495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E610AD8-22B7-4383-9C96-11FB0762F705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7BA34456-A9A8-4C34-A89F-DC724B6A38DB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D13C11B6-14E0-464A-88CE-97FF6DA7542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92E2F93-CB1A-4319-98DF-B972913B291D}"/>
              </a:ext>
            </a:extLst>
          </p:cNvPr>
          <p:cNvGrpSpPr/>
          <p:nvPr/>
        </p:nvGrpSpPr>
        <p:grpSpPr>
          <a:xfrm>
            <a:off x="1649332" y="1436809"/>
            <a:ext cx="375482" cy="262495"/>
            <a:chOff x="1303116" y="1436809"/>
            <a:chExt cx="375482" cy="262495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F725AA2-5F10-4CA2-BF6C-109A69FFA388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E4D5937-350F-4835-9728-D29D1E0A8188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1CB3C35-B4EA-412D-AD9C-C400A6FC968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FD74BD4-852B-4A3E-8979-40770ABDE569}"/>
              </a:ext>
            </a:extLst>
          </p:cNvPr>
          <p:cNvGrpSpPr/>
          <p:nvPr/>
        </p:nvGrpSpPr>
        <p:grpSpPr>
          <a:xfrm>
            <a:off x="1971954" y="1436809"/>
            <a:ext cx="375482" cy="262495"/>
            <a:chOff x="1303116" y="1436809"/>
            <a:chExt cx="375482" cy="262495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1B6FF53-43BB-4AC5-8138-7D616B02EE82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67F0C87-1A4F-46A3-B2AE-C9A697BB67EB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79E37A43-FE7F-44FA-81BB-2AF6F00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81BC149-9399-4CD8-B222-7BB34DC1C2FC}"/>
              </a:ext>
            </a:extLst>
          </p:cNvPr>
          <p:cNvGrpSpPr/>
          <p:nvPr/>
        </p:nvGrpSpPr>
        <p:grpSpPr>
          <a:xfrm>
            <a:off x="2302033" y="1436809"/>
            <a:ext cx="375482" cy="262495"/>
            <a:chOff x="1303116" y="1436809"/>
            <a:chExt cx="375482" cy="262495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DE096C8E-17FF-4DC7-AB8F-C965248D8015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789E90D-66FD-4DC9-969F-5DA71E965DC7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99476AF8-B129-4D67-AFFD-E1509C38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461CE53-BB55-44A2-9D68-02221A33A8E9}"/>
              </a:ext>
            </a:extLst>
          </p:cNvPr>
          <p:cNvGrpSpPr/>
          <p:nvPr/>
        </p:nvGrpSpPr>
        <p:grpSpPr>
          <a:xfrm>
            <a:off x="2636616" y="1432999"/>
            <a:ext cx="375482" cy="262495"/>
            <a:chOff x="1303116" y="1436809"/>
            <a:chExt cx="375482" cy="262495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92FA671F-75E9-4A98-A683-BED8EDD75B8D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3168591-C852-4F54-A0B0-36D4DAB4786A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E2C2625B-82B6-4677-B348-38EF6EBD3C4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C4F067C-3DE8-4618-95A9-313E0A2FDE42}"/>
              </a:ext>
            </a:extLst>
          </p:cNvPr>
          <p:cNvGrpSpPr/>
          <p:nvPr/>
        </p:nvGrpSpPr>
        <p:grpSpPr>
          <a:xfrm>
            <a:off x="2959972" y="1432999"/>
            <a:ext cx="375482" cy="262495"/>
            <a:chOff x="1303116" y="1436809"/>
            <a:chExt cx="375482" cy="262495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CF077BA5-4601-4B26-BE26-BF86900E6235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4635C73-AB8E-4567-BC99-05D4A5BCDF07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FB41F67E-AD28-4C72-9F63-C4CE3DEBB6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FBA892A-31CD-4FEB-B9DB-F811CC501DBF}"/>
              </a:ext>
            </a:extLst>
          </p:cNvPr>
          <p:cNvGrpSpPr/>
          <p:nvPr/>
        </p:nvGrpSpPr>
        <p:grpSpPr>
          <a:xfrm>
            <a:off x="3282594" y="1432999"/>
            <a:ext cx="375482" cy="262495"/>
            <a:chOff x="1303116" y="1436809"/>
            <a:chExt cx="375482" cy="262495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7204154-6283-4E46-B39F-665411A2D3EA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6C304B1-1A57-4266-8537-0D1E9B12E9E0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32FF7454-A467-47CB-855B-630DECED6355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4AA0686-36AD-4342-AC9A-4A54086F4C22}"/>
              </a:ext>
            </a:extLst>
          </p:cNvPr>
          <p:cNvGrpSpPr/>
          <p:nvPr/>
        </p:nvGrpSpPr>
        <p:grpSpPr>
          <a:xfrm>
            <a:off x="3612672" y="1432999"/>
            <a:ext cx="464017" cy="262495"/>
            <a:chOff x="1303116" y="1436809"/>
            <a:chExt cx="375482" cy="262495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D878ED59-5341-4C15-BED4-DA84D271EA11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017C13-4C88-40D3-98FE-99416D0ADFC7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DC0A9BDD-94D2-4385-B6EB-9315345FE148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A7B763C2-69E6-4B2F-9C42-D50B979662DA}"/>
              </a:ext>
            </a:extLst>
          </p:cNvPr>
          <p:cNvGrpSpPr/>
          <p:nvPr/>
        </p:nvGrpSpPr>
        <p:grpSpPr>
          <a:xfrm>
            <a:off x="4418107" y="1436272"/>
            <a:ext cx="422085" cy="262495"/>
            <a:chOff x="1303116" y="1436809"/>
            <a:chExt cx="375482" cy="262495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BB79513F-37C1-4ACD-8825-1A6B126E1749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77591D70-DDF5-4EA4-8092-0B06716C46E8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D901E1FC-84DF-4F7F-99E3-7746F1F5FC31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00588FF4-8581-44DD-B28F-30354361E21E}"/>
              </a:ext>
            </a:extLst>
          </p:cNvPr>
          <p:cNvGrpSpPr/>
          <p:nvPr/>
        </p:nvGrpSpPr>
        <p:grpSpPr>
          <a:xfrm>
            <a:off x="4787332" y="1436272"/>
            <a:ext cx="375482" cy="262495"/>
            <a:chOff x="1303116" y="1436809"/>
            <a:chExt cx="375482" cy="262495"/>
          </a:xfrm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7EEEE242-9F19-4461-B002-759197B5FDD3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CB43C5D8-B2B3-4D1E-AAF1-F6039018A846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8409AAEC-26F8-4EC4-9020-2BF23BFFE51A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FAE42C38-A895-4710-BA98-BC09A8B9421E}"/>
              </a:ext>
            </a:extLst>
          </p:cNvPr>
          <p:cNvGrpSpPr/>
          <p:nvPr/>
        </p:nvGrpSpPr>
        <p:grpSpPr>
          <a:xfrm>
            <a:off x="4031457" y="1435082"/>
            <a:ext cx="461386" cy="262495"/>
            <a:chOff x="1303116" y="1436809"/>
            <a:chExt cx="375482" cy="262495"/>
          </a:xfrm>
        </p:grpSpPr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D9695F0D-1642-4B75-B46B-4F7625742205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D82B97C-3B8E-4841-8D0D-27D3779206BB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D59F3B94-7B49-4D1B-B656-F5527914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99152EC1-2A3A-4311-9502-F432E3DE3791}"/>
              </a:ext>
            </a:extLst>
          </p:cNvPr>
          <p:cNvGrpSpPr/>
          <p:nvPr/>
        </p:nvGrpSpPr>
        <p:grpSpPr>
          <a:xfrm>
            <a:off x="5109946" y="1435082"/>
            <a:ext cx="398871" cy="262495"/>
            <a:chOff x="1303116" y="1436809"/>
            <a:chExt cx="375482" cy="262495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72ACCC7-3F7C-413C-8B97-497FD4BBBAC5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85B3F32-DD8D-42A4-81E5-C61F6C231D34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7D51CA7-016E-4561-93D7-6632E0F897F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F0B464B0-2C3C-4F0B-9CE2-218B8C3948F9}"/>
              </a:ext>
            </a:extLst>
          </p:cNvPr>
          <p:cNvGrpSpPr/>
          <p:nvPr/>
        </p:nvGrpSpPr>
        <p:grpSpPr>
          <a:xfrm>
            <a:off x="5445441" y="1435082"/>
            <a:ext cx="388562" cy="262495"/>
            <a:chOff x="1303116" y="1436809"/>
            <a:chExt cx="375482" cy="262495"/>
          </a:xfrm>
        </p:grpSpPr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177E9CEF-F3A6-4FD4-B903-33EBC12A071F}"/>
                </a:ext>
              </a:extLst>
            </p:cNvPr>
            <p:cNvCxnSpPr/>
            <p:nvPr/>
          </p:nvCxnSpPr>
          <p:spPr>
            <a:xfrm flipV="1">
              <a:off x="1674055" y="1448972"/>
              <a:ext cx="0" cy="250332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2856F1B-082F-4271-A2F2-AB916B133877}"/>
                </a:ext>
              </a:extLst>
            </p:cNvPr>
            <p:cNvCxnSpPr/>
            <p:nvPr/>
          </p:nvCxnSpPr>
          <p:spPr>
            <a:xfrm flipH="1">
              <a:off x="1303116" y="1444430"/>
              <a:ext cx="37548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BF669E6F-24B3-4C05-AF29-9E59CEA5C2B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849" y="1436809"/>
              <a:ext cx="0" cy="20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B65FCA1F-289E-482D-A62D-B97F55D241E5}"/>
              </a:ext>
            </a:extLst>
          </p:cNvPr>
          <p:cNvSpPr txBox="1"/>
          <p:nvPr/>
        </p:nvSpPr>
        <p:spPr>
          <a:xfrm>
            <a:off x="3642989" y="3053335"/>
            <a:ext cx="625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NewPSMT"/>
                <a:cs typeface="Times New Roman" panose="02020603050405020304" pitchFamily="18" charset="0"/>
              </a:rPr>
              <a:t>Kernel&lt;&lt;&lt;1,(4,8)&gt;&gt;&gt; (…) 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436A2-261A-4BC3-8CAD-3E4E081F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3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FD8FF3B4-58D6-45A1-878A-7CF2709F305F}"/>
              </a:ext>
            </a:extLst>
          </p:cNvPr>
          <p:cNvGrpSpPr/>
          <p:nvPr/>
        </p:nvGrpSpPr>
        <p:grpSpPr>
          <a:xfrm>
            <a:off x="49505" y="1280220"/>
            <a:ext cx="12550364" cy="4325230"/>
            <a:chOff x="550774" y="-1849762"/>
            <a:chExt cx="12550364" cy="432523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5A4B11C-4105-4262-B889-3B06BACC6E06}"/>
                </a:ext>
              </a:extLst>
            </p:cNvPr>
            <p:cNvSpPr txBox="1"/>
            <p:nvPr/>
          </p:nvSpPr>
          <p:spPr>
            <a:xfrm>
              <a:off x="4143439" y="-1849762"/>
              <a:ext cx="32109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synchrones 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AAE0CF8-B176-42B2-842D-C72115B2DB4F}"/>
                </a:ext>
              </a:extLst>
            </p:cNvPr>
            <p:cNvGrpSpPr/>
            <p:nvPr/>
          </p:nvGrpSpPr>
          <p:grpSpPr>
            <a:xfrm>
              <a:off x="1871003" y="-1449652"/>
              <a:ext cx="6100211" cy="2894942"/>
              <a:chOff x="1756229" y="174385"/>
              <a:chExt cx="7096050" cy="2894942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001FCD0C-9D93-4FB8-B817-2E0B66FD8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9637" y="174385"/>
                <a:ext cx="0" cy="24545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90DA0083-A002-4EF2-852A-166F423F8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56229" y="2627086"/>
                <a:ext cx="7096050" cy="18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BC1C85C7-8E80-4EDD-80C2-4A8B44C6DD44}"/>
                  </a:ext>
                </a:extLst>
              </p:cNvPr>
              <p:cNvCxnSpPr/>
              <p:nvPr/>
            </p:nvCxnSpPr>
            <p:spPr>
              <a:xfrm>
                <a:off x="1770743" y="2612571"/>
                <a:ext cx="0" cy="4499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3F2339DE-BE2F-4AEC-9BBB-3FED74AC9970}"/>
                  </a:ext>
                </a:extLst>
              </p:cNvPr>
              <p:cNvCxnSpPr/>
              <p:nvPr/>
            </p:nvCxnSpPr>
            <p:spPr>
              <a:xfrm>
                <a:off x="8827828" y="2619384"/>
                <a:ext cx="0" cy="4499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176A64-D05E-496E-B10B-301AE100DDF6}"/>
                </a:ext>
              </a:extLst>
            </p:cNvPr>
            <p:cNvSpPr txBox="1"/>
            <p:nvPr/>
          </p:nvSpPr>
          <p:spPr>
            <a:xfrm>
              <a:off x="550774" y="1468959"/>
              <a:ext cx="609834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	__syncthreads()</a:t>
              </a:r>
              <a:r>
                <a:rPr lang="fr-FR" sz="16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/>
              <a:r>
                <a:rPr lang="fr-FR" sz="16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s'assurer que les threads ont tous terminé l'exécution d'une même partie de code avant de poursuivre.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4A5A33A-0979-47CE-8D88-03FB5DE031BD}"/>
                </a:ext>
              </a:extLst>
            </p:cNvPr>
            <p:cNvSpPr txBox="1"/>
            <p:nvPr/>
          </p:nvSpPr>
          <p:spPr>
            <a:xfrm>
              <a:off x="6981692" y="1459805"/>
              <a:ext cx="61194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18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__threadfence()</a:t>
              </a:r>
              <a:r>
                <a:rPr lang="fr-FR" sz="18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algn="just"/>
              <a:r>
                <a:rPr lang="fr-FR" sz="18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synchroniser </a:t>
              </a:r>
              <a:r>
                <a:rPr lang="fr-FR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fr-FR" sz="18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es données écrites dans la mémoire globale </a:t>
              </a:r>
              <a:endPara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73195C-BB7A-4088-80E6-0D461349EF0F}"/>
              </a:ext>
            </a:extLst>
          </p:cNvPr>
          <p:cNvGrpSpPr/>
          <p:nvPr/>
        </p:nvGrpSpPr>
        <p:grpSpPr>
          <a:xfrm>
            <a:off x="4406009" y="338612"/>
            <a:ext cx="5570618" cy="921213"/>
            <a:chOff x="1756232" y="2148114"/>
            <a:chExt cx="6480000" cy="921213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6D40731-D6E9-4270-9F99-BF639A47A5B1}"/>
                </a:ext>
              </a:extLst>
            </p:cNvPr>
            <p:cNvCxnSpPr/>
            <p:nvPr/>
          </p:nvCxnSpPr>
          <p:spPr>
            <a:xfrm>
              <a:off x="3589574" y="2148114"/>
              <a:ext cx="0" cy="4644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60D1DD5-85E3-40BF-B1D0-E6A5800A9161}"/>
                </a:ext>
              </a:extLst>
            </p:cNvPr>
            <p:cNvCxnSpPr/>
            <p:nvPr/>
          </p:nvCxnSpPr>
          <p:spPr>
            <a:xfrm flipH="1">
              <a:off x="1756232" y="2627086"/>
              <a:ext cx="64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AE1D1A28-C537-4E28-9D12-1EF4DDD8704A}"/>
                </a:ext>
              </a:extLst>
            </p:cNvPr>
            <p:cNvCxnSpPr/>
            <p:nvPr/>
          </p:nvCxnSpPr>
          <p:spPr>
            <a:xfrm>
              <a:off x="1770743" y="2612570"/>
              <a:ext cx="0" cy="45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FAA09C2-755F-4DC3-94EC-E7064211B8E0}"/>
                </a:ext>
              </a:extLst>
            </p:cNvPr>
            <p:cNvCxnSpPr/>
            <p:nvPr/>
          </p:nvCxnSpPr>
          <p:spPr>
            <a:xfrm>
              <a:off x="8222346" y="2619384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22DF858-BA8D-4144-AF74-AF6E50E66642}"/>
              </a:ext>
            </a:extLst>
          </p:cNvPr>
          <p:cNvSpPr txBox="1"/>
          <p:nvPr/>
        </p:nvSpPr>
        <p:spPr>
          <a:xfrm>
            <a:off x="4789860" y="49079"/>
            <a:ext cx="206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de t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raitement 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B63DE-79BB-4259-BEEF-996BFE83BC96}"/>
              </a:ext>
            </a:extLst>
          </p:cNvPr>
          <p:cNvSpPr txBox="1"/>
          <p:nvPr/>
        </p:nvSpPr>
        <p:spPr>
          <a:xfrm>
            <a:off x="6754840" y="1105193"/>
            <a:ext cx="55706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Asynchrones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l'on exécute du code sur le CPU à l'intérieur d'une série d'instructions CUDA :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FR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600" dirty="0">
                <a:latin typeface="CourierNewPSMT"/>
              </a:rPr>
              <a:t>Kernel1&lt;&lt;&lt; </a:t>
            </a:r>
            <a:r>
              <a:rPr lang="fr-FR" sz="1600" dirty="0" err="1">
                <a:solidFill>
                  <a:srgbClr val="7F0055"/>
                </a:solidFill>
                <a:latin typeface="CourierNewPSMT"/>
              </a:rPr>
              <a:t>grid</a:t>
            </a:r>
            <a:r>
              <a:rPr lang="fr-FR" sz="1600" b="0" i="0" u="none" strike="noStrike" baseline="0" dirty="0">
                <a:latin typeface="CourierNewPSMT"/>
              </a:rPr>
              <a:t>,</a:t>
            </a:r>
            <a:r>
              <a:rPr lang="fr-FR" sz="1600" dirty="0">
                <a:latin typeface="CourierNewPSMT"/>
              </a:rPr>
              <a:t> </a:t>
            </a:r>
            <a:r>
              <a:rPr lang="fr-FR" sz="1600" dirty="0">
                <a:solidFill>
                  <a:srgbClr val="7F0055"/>
                </a:solidFill>
                <a:latin typeface="CourierNewPSMT"/>
              </a:rPr>
              <a:t>block </a:t>
            </a:r>
            <a:r>
              <a:rPr lang="fr-FR" sz="1600" b="0" i="0" u="none" strike="noStrike" baseline="0" dirty="0">
                <a:latin typeface="CourierNewPSMT"/>
              </a:rPr>
              <a:t>&gt;&gt;&gt;(…);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fr-FR" sz="1600" dirty="0">
                <a:latin typeface="CourierNewPSMT"/>
              </a:rPr>
              <a:t>….. Code CPU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fr-FR" sz="1600" dirty="0">
                <a:latin typeface="CourierNewPSMT"/>
              </a:rPr>
              <a:t>Kernel2&lt;&lt;&lt; </a:t>
            </a:r>
            <a:r>
              <a:rPr lang="fr-FR" sz="1600" dirty="0" err="1">
                <a:solidFill>
                  <a:srgbClr val="7F0055"/>
                </a:solidFill>
                <a:latin typeface="CourierNewPSMT"/>
              </a:rPr>
              <a:t>grid</a:t>
            </a:r>
            <a:r>
              <a:rPr lang="fr-FR" sz="1600" b="0" i="0" u="none" strike="noStrike" baseline="0" dirty="0">
                <a:latin typeface="CourierNewPSMT"/>
              </a:rPr>
              <a:t>,</a:t>
            </a:r>
            <a:r>
              <a:rPr lang="fr-FR" sz="1600" dirty="0">
                <a:latin typeface="CourierNewPSMT"/>
              </a:rPr>
              <a:t> </a:t>
            </a:r>
            <a:r>
              <a:rPr lang="fr-FR" sz="1600" dirty="0">
                <a:solidFill>
                  <a:srgbClr val="7F0055"/>
                </a:solidFill>
                <a:latin typeface="CourierNewPSMT"/>
              </a:rPr>
              <a:t>block </a:t>
            </a:r>
            <a:r>
              <a:rPr lang="fr-FR" sz="1600" b="0" i="0" u="none" strike="noStrike" baseline="0" dirty="0">
                <a:latin typeface="CourierNewPSMT"/>
              </a:rPr>
              <a:t>&gt;&gt;&gt;(…);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6F2D70-244D-4CF2-A103-6AA9D36C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0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0BD87246-BB43-4073-A905-9533CC67F4EF}"/>
              </a:ext>
            </a:extLst>
          </p:cNvPr>
          <p:cNvSpPr txBox="1"/>
          <p:nvPr/>
        </p:nvSpPr>
        <p:spPr>
          <a:xfrm>
            <a:off x="2712630" y="-207590"/>
            <a:ext cx="66962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Divergence de Thread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6A679D4-655A-4904-8F57-CC2B99BC86DE}"/>
              </a:ext>
            </a:extLst>
          </p:cNvPr>
          <p:cNvSpPr txBox="1"/>
          <p:nvPr/>
        </p:nvSpPr>
        <p:spPr>
          <a:xfrm>
            <a:off x="566224" y="586254"/>
            <a:ext cx="73820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lors d'un if :</a:t>
            </a:r>
          </a:p>
          <a:p>
            <a:pPr algn="just"/>
            <a:endParaRPr lang="fr-F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{……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</a:p>
          <a:p>
            <a:pPr algn="just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{……};</a:t>
            </a:r>
          </a:p>
          <a:p>
            <a:pPr algn="just"/>
            <a:endParaRPr lang="fr-F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parties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 </a:t>
            </a:r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sont exécutées, seule la partie concernées sera validée.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Avec N </a:t>
            </a:r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on peut rencontrer un ralentissement de l'ordre de 2N.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l’intérieur de la function kernel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*ptr ;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if(condition)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 = &amp;var1;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 = &amp;var2; 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075FF7-6554-4211-8C6A-F310F8D7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9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BC76E939-F404-4D69-805D-33E2B4AACB34}"/>
              </a:ext>
            </a:extLst>
          </p:cNvPr>
          <p:cNvSpPr txBox="1"/>
          <p:nvPr/>
        </p:nvSpPr>
        <p:spPr>
          <a:xfrm>
            <a:off x="179362" y="323868"/>
            <a:ext cx="609834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atomicCAS (int)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atomicAnd, atomicOr, atomicXor (int)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atomicAdd (int, float)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atomicSub, atomicMin, atomicMax, atomicInc, atomicDec (int)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270448-2B92-4412-9F5E-1F5592992C17}"/>
              </a:ext>
            </a:extLst>
          </p:cNvPr>
          <p:cNvSpPr txBox="1"/>
          <p:nvPr/>
        </p:nvSpPr>
        <p:spPr>
          <a:xfrm>
            <a:off x="3851031" y="0"/>
            <a:ext cx="2549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opérations atomiques 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FBF1F5-1513-4746-B84C-2BDBBC682D48}"/>
              </a:ext>
            </a:extLst>
          </p:cNvPr>
          <p:cNvSpPr txBox="1"/>
          <p:nvPr/>
        </p:nvSpPr>
        <p:spPr>
          <a:xfrm>
            <a:off x="179361" y="1972654"/>
            <a:ext cx="12701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atomicAdd </a:t>
            </a: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BBAFE5-7B4D-4FB7-9EBA-CB1FC6D9E64E}"/>
              </a:ext>
            </a:extLst>
          </p:cNvPr>
          <p:cNvSpPr txBox="1"/>
          <p:nvPr/>
        </p:nvSpPr>
        <p:spPr>
          <a:xfrm>
            <a:off x="181706" y="34371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 de atomicAdd</a:t>
            </a:r>
          </a:p>
          <a:p>
            <a:r>
              <a:rPr lang="en-US" dirty="0">
                <a:solidFill>
                  <a:srgbClr val="0070C0"/>
                </a:solidFill>
                <a:latin typeface="CourierNewPSMT"/>
              </a:rPr>
              <a:t>int</a:t>
            </a:r>
            <a:r>
              <a:rPr lang="en-US" dirty="0">
                <a:latin typeface="CourierNewPSMT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atomicAdd</a:t>
            </a:r>
            <a:r>
              <a:rPr lang="en-US" dirty="0">
                <a:latin typeface="CourierNewPSMT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NewPSMT"/>
              </a:rPr>
              <a:t>float</a:t>
            </a:r>
            <a:r>
              <a:rPr lang="en-US" dirty="0">
                <a:latin typeface="CourierNewPSMT"/>
              </a:rPr>
              <a:t> *p, </a:t>
            </a:r>
            <a:r>
              <a:rPr lang="en-US" dirty="0">
                <a:solidFill>
                  <a:srgbClr val="0070C0"/>
                </a:solidFill>
                <a:latin typeface="CourierNewPSMT"/>
              </a:rPr>
              <a:t>float</a:t>
            </a:r>
            <a:r>
              <a:rPr lang="en-US" dirty="0">
                <a:latin typeface="CourierNewPSMT"/>
              </a:rPr>
              <a:t> v) </a:t>
            </a:r>
          </a:p>
          <a:p>
            <a:r>
              <a:rPr lang="en-US" dirty="0">
                <a:latin typeface="CourierNewPSMT"/>
              </a:rPr>
              <a:t>{	*p = *p+v; </a:t>
            </a:r>
          </a:p>
          <a:p>
            <a:r>
              <a:rPr lang="en-US" dirty="0">
                <a:latin typeface="CourierNewPSMT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return</a:t>
            </a:r>
            <a:r>
              <a:rPr lang="en-US" dirty="0">
                <a:latin typeface="CourierNewPSMT"/>
              </a:rPr>
              <a:t> *p; </a:t>
            </a:r>
          </a:p>
          <a:p>
            <a:r>
              <a:rPr lang="en-US" dirty="0">
                <a:latin typeface="CourierNewPSMT"/>
              </a:rPr>
              <a:t>}</a:t>
            </a:r>
            <a:endParaRPr lang="fr-FR" dirty="0">
              <a:latin typeface="CourierNewPS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CF9B61-9793-495C-A695-37BBD9FE1770}"/>
              </a:ext>
            </a:extLst>
          </p:cNvPr>
          <p:cNvSpPr txBox="1"/>
          <p:nvPr/>
        </p:nvSpPr>
        <p:spPr>
          <a:xfrm>
            <a:off x="181706" y="5603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après l’exécution , on aura la somme de l’input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6BD1E8-FC63-421E-9627-6EA41A73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1" y="6024991"/>
            <a:ext cx="4277322" cy="58110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68293D3-FB10-43B9-9E88-0E902812F59E}"/>
              </a:ext>
            </a:extLst>
          </p:cNvPr>
          <p:cNvGrpSpPr/>
          <p:nvPr/>
        </p:nvGrpSpPr>
        <p:grpSpPr>
          <a:xfrm>
            <a:off x="6145707" y="2464995"/>
            <a:ext cx="4981213" cy="2634652"/>
            <a:chOff x="6924493" y="921859"/>
            <a:chExt cx="3705742" cy="163720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75DDF0C-DA36-493F-BF13-00500105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493" y="1368269"/>
              <a:ext cx="3705742" cy="1190791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98A65A1-EACF-4D27-97AB-C187F111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921859"/>
              <a:ext cx="2400635" cy="438211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DBE53C5A-062B-4FB3-BD81-9C007F43A59D}"/>
              </a:ext>
            </a:extLst>
          </p:cNvPr>
          <p:cNvSpPr txBox="1"/>
          <p:nvPr/>
        </p:nvSpPr>
        <p:spPr>
          <a:xfrm>
            <a:off x="597878" y="265729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NewPSMT"/>
              </a:rPr>
              <a:t>float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x = 1.25;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atomicAdd</a:t>
            </a:r>
            <a:r>
              <a:rPr lang="en-US" dirty="0">
                <a:latin typeface="CourierNewPSMT"/>
              </a:rPr>
              <a:t>(&amp;x,4.5) 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A2FC20-353A-4F78-8F22-408FF44E68CA}"/>
              </a:ext>
            </a:extLst>
          </p:cNvPr>
          <p:cNvSpPr txBox="1"/>
          <p:nvPr/>
        </p:nvSpPr>
        <p:spPr>
          <a:xfrm>
            <a:off x="418513" y="224040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1:</a:t>
            </a:r>
            <a:endParaRPr lang="fr-FR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86F1D-41C6-484C-B54B-31EA0C77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5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Ubuntu"/>
              </a:rPr>
              <a:t>4</a:t>
            </a:r>
            <a:r>
              <a:rPr lang="fr-FR" b="1" i="0" dirty="0">
                <a:solidFill>
                  <a:srgbClr val="000000"/>
                </a:solidFill>
                <a:effectLst/>
                <a:latin typeface="Ubuntu"/>
              </a:rPr>
              <a:t>. Stratégie de la programmation CUDA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4EC2A9B-A5D2-409F-AF5F-451DB81B7A36}"/>
              </a:ext>
            </a:extLst>
          </p:cNvPr>
          <p:cNvGrpSpPr/>
          <p:nvPr/>
        </p:nvGrpSpPr>
        <p:grpSpPr>
          <a:xfrm>
            <a:off x="6400800" y="1625214"/>
            <a:ext cx="5559630" cy="2854385"/>
            <a:chOff x="5686070" y="2791121"/>
            <a:chExt cx="5087060" cy="235961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EEF31CE-00A0-44A3-9147-A2A2AC4E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070" y="3169261"/>
              <a:ext cx="5087060" cy="198147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74DE627-8236-4659-ADE2-595AE042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070" y="2791121"/>
              <a:ext cx="2400635" cy="438211"/>
            </a:xfrm>
            <a:prstGeom prst="rect">
              <a:avLst/>
            </a:prstGeom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B5E80815-9173-4AE9-AB86-D203808E220D}"/>
              </a:ext>
            </a:extLst>
          </p:cNvPr>
          <p:cNvSpPr txBox="1"/>
          <p:nvPr/>
        </p:nvSpPr>
        <p:spPr>
          <a:xfrm>
            <a:off x="3851031" y="0"/>
            <a:ext cx="2549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opérations atomiques </a:t>
            </a:r>
            <a:endParaRPr lang="fr-FR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F89450-9DA9-4EB8-9C62-544002DFB731}"/>
              </a:ext>
            </a:extLst>
          </p:cNvPr>
          <p:cNvSpPr txBox="1"/>
          <p:nvPr/>
        </p:nvSpPr>
        <p:spPr>
          <a:xfrm>
            <a:off x="304800" y="178910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urierNewPSMT"/>
                <a:cs typeface="Times New Roman" panose="02020603050405020304" pitchFamily="18" charset="0"/>
              </a:rPr>
              <a:t>__global__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NewPSMT"/>
                <a:cs typeface="Times New Roman" panose="02020603050405020304" pitchFamily="18" charset="0"/>
              </a:rPr>
              <a:t>void</a:t>
            </a:r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 sum(</a:t>
            </a:r>
            <a:r>
              <a:rPr lang="en-US" sz="1600" dirty="0">
                <a:solidFill>
                  <a:srgbClr val="0070C0"/>
                </a:solidFill>
                <a:latin typeface="CourierNewPSMT"/>
                <a:cs typeface="Times New Roman" panose="02020603050405020304" pitchFamily="18" charset="0"/>
              </a:rPr>
              <a:t>float</a:t>
            </a:r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 *output ,</a:t>
            </a:r>
            <a:r>
              <a:rPr lang="en-US" sz="1600" dirty="0">
                <a:solidFill>
                  <a:srgbClr val="0070C0"/>
                </a:solidFill>
                <a:latin typeface="CourierNewPSMT"/>
                <a:cs typeface="Times New Roman" panose="02020603050405020304" pitchFamily="18" charset="0"/>
              </a:rPr>
              <a:t>float</a:t>
            </a:r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 *input) {</a:t>
            </a: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NewPSMT"/>
                <a:cs typeface="Times New Roman" panose="02020603050405020304" pitchFamily="18" charset="0"/>
              </a:rPr>
              <a:t>atomicAdd</a:t>
            </a:r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(output, input[</a:t>
            </a:r>
            <a:r>
              <a:rPr lang="en-US" sz="1600" dirty="0">
                <a:solidFill>
                  <a:srgbClr val="7F0055"/>
                </a:solidFill>
                <a:latin typeface="CourierNewPSMT"/>
              </a:rPr>
              <a:t>threadIdx</a:t>
            </a:r>
            <a:r>
              <a:rPr lang="en-US" sz="1600" dirty="0">
                <a:latin typeface="CourierNewPSMT"/>
              </a:rPr>
              <a:t>.</a:t>
            </a:r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x]);</a:t>
            </a: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} </a:t>
            </a: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Main()</a:t>
            </a: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solidFill>
                  <a:srgbClr val="0070C0"/>
                </a:solidFill>
                <a:latin typeface="CourierNewPSMT"/>
              </a:rPr>
              <a:t>float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 </a:t>
            </a:r>
            <a:r>
              <a:rPr lang="en-US" sz="1600" dirty="0">
                <a:latin typeface="CourierNewPSMT"/>
              </a:rPr>
              <a:t>x = 1.25;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NewPSMT"/>
              </a:rPr>
              <a:t>float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NewPSMT"/>
              </a:rPr>
              <a:t> </a:t>
            </a:r>
            <a:r>
              <a:rPr lang="en-US" sz="1600" dirty="0">
                <a:latin typeface="CourierNewPSMT"/>
              </a:rPr>
              <a:t>r = [4.5 , -1.25 , -3.1 , 8.0 , 6.2];</a:t>
            </a:r>
            <a:endParaRPr lang="en-US" sz="1600" dirty="0">
              <a:solidFill>
                <a:schemeClr val="accent1"/>
              </a:solidFill>
              <a:latin typeface="CourierNewPSMT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Kernel&lt;&lt;&lt;1,1&gt;&gt;(&amp;x,&amp;r)</a:t>
            </a:r>
          </a:p>
          <a:p>
            <a:r>
              <a:rPr lang="en-US" sz="1600" dirty="0">
                <a:latin typeface="CourierNewPSMT"/>
                <a:cs typeface="Times New Roman" panose="02020603050405020304" pitchFamily="18" charset="0"/>
              </a:rPr>
              <a:t>}</a:t>
            </a:r>
            <a:endParaRPr lang="fr-FR" sz="1600" dirty="0">
              <a:latin typeface="CourierNewPSMT"/>
              <a:cs typeface="Times New Roman" panose="02020603050405020304" pitchFamily="18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9F251ED-CD61-4EC1-94C3-38F2F0F3429D}"/>
              </a:ext>
            </a:extLst>
          </p:cNvPr>
          <p:cNvSpPr txBox="1"/>
          <p:nvPr/>
        </p:nvSpPr>
        <p:spPr>
          <a:xfrm>
            <a:off x="304800" y="82799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2:</a:t>
            </a:r>
            <a:endParaRPr lang="fr-FR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5F3BEC-8486-44EE-8202-0A38C376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590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2FBABA8-CB61-4B7D-8CD4-DF291D27BE60}"/>
              </a:ext>
            </a:extLst>
          </p:cNvPr>
          <p:cNvSpPr txBox="1"/>
          <p:nvPr/>
        </p:nvSpPr>
        <p:spPr>
          <a:xfrm>
            <a:off x="2852225" y="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Thurst &amp; CUME</a:t>
            </a:r>
            <a:endParaRPr lang="fr-FR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03A15A-7CCE-4D7F-B666-651103D2C611}"/>
              </a:ext>
            </a:extLst>
          </p:cNvPr>
          <p:cNvSpPr txBox="1"/>
          <p:nvPr/>
        </p:nvSpPr>
        <p:spPr>
          <a:xfrm>
            <a:off x="450166" y="733759"/>
            <a:ext cx="831400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déclaration un vecteur de 1à 000 000 élément et l’initialiser chaque aléatoire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thrust::host_vector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&gt;  h_vec(10 000 000);</a:t>
            </a:r>
          </a:p>
          <a:p>
            <a:r>
              <a:rPr lang="fr-FR" sz="1400" b="0" dirty="0">
                <a:effectLst/>
                <a:latin typeface="Consolas" panose="020B0609020204030204" pitchFamily="49" charset="0"/>
              </a:rPr>
              <a:t>  	std::generate(h_vec.begin(), h_vec.end(), rand);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transfert de hoste --&gt; device et calculer la somme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	thrust::device_vector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&gt; d_vec;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		d_vec 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= h_vec;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x = 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thrust::reduce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(d_vec.begin(), d_vec.end(), 0, 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thrust::plus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&gt;());</a:t>
            </a:r>
          </a:p>
          <a:p>
            <a:br>
              <a:rPr lang="fr-FR" sz="1400" b="0" dirty="0"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transfert de device --&gt; hoste 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thrust::copy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(d_vec.begin(), d_vec.end(), h_vec.begin());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0;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BF3788-C226-4160-B329-193CECAD3947}"/>
              </a:ext>
            </a:extLst>
          </p:cNvPr>
          <p:cNvSpPr txBox="1"/>
          <p:nvPr/>
        </p:nvSpPr>
        <p:spPr>
          <a:xfrm>
            <a:off x="450166" y="4602024"/>
            <a:ext cx="10104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CUME (prononcer QMi) 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:est un CUDA Made Easy. </a:t>
            </a:r>
          </a:p>
          <a:p>
            <a:pPr algn="just"/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s'agit d'un framework qui a pour but de simplifier la programmation en CUDA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l'allocation de la mémoire sur le GPU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copie mémoire entre CPU et GPU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calcul du global thread index </a:t>
            </a:r>
            <a:b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E58920-4346-45D9-9EE1-691E12E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3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B788B4-4ED1-41A4-921E-31BBDE138C7F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72D899-89D1-4A65-9F37-584C82613EA0}"/>
              </a:ext>
            </a:extLst>
          </p:cNvPr>
          <p:cNvSpPr txBox="1"/>
          <p:nvPr/>
        </p:nvSpPr>
        <p:spPr>
          <a:xfrm>
            <a:off x="277091" y="751344"/>
            <a:ext cx="1155383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la programmation en parallèle avec CUDA p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rouver la solution la plus efficace pour résoudre un problème donné. Il faut prendre en compte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choix de la taille de la grille et des blocs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utilisation de la mémoire partagée (shared memory), de la mémoire constante, de la mémoire de textures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</a:t>
            </a:r>
            <a:r>
              <a:rPr lang="fr-F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 Librairies accélérées par CUDA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22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Thrust : STL C++</a:t>
            </a:r>
            <a:endParaRPr lang="fr-FR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 err="1">
                <a:solidFill>
                  <a:srgbClr val="22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cuBLAS</a:t>
            </a:r>
            <a:r>
              <a:rPr lang="fr-FR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 err="1">
                <a:solidFill>
                  <a:srgbClr val="22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cuSPARSE</a:t>
            </a:r>
            <a:r>
              <a:rPr lang="fr-FR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calculs avec matrices creuses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22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NPP</a:t>
            </a:r>
            <a:r>
              <a:rPr lang="fr-FR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Primitives) et </a:t>
            </a:r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cuFFT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traitement de l'image et du signal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F1F49C-7168-46E4-A4E6-98B95FA4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1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B788B4-4ED1-41A4-921E-31BBDE138C7F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  <a:endParaRPr lang="fr-FR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72D899-89D1-4A65-9F37-584C82613EA0}"/>
              </a:ext>
            </a:extLst>
          </p:cNvPr>
          <p:cNvSpPr txBox="1"/>
          <p:nvPr/>
        </p:nvSpPr>
        <p:spPr>
          <a:xfrm>
            <a:off x="277091" y="751344"/>
            <a:ext cx="115538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https://docs.nvidia.com/cuda/archive/9.1/pdf/CUDA_C_Programming_Guide.pdf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https://www.nvidia.com/</a:t>
            </a:r>
            <a:r>
              <a:rPr lang="fr-F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fr-fr/</a:t>
            </a:r>
            <a:endParaRPr lang="fr-F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https://docs.nvidia.com/cuda/cuda-c-programming-guide/index.html</a:t>
            </a:r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https://docs.nvidia.com/cuda/index.html</a:t>
            </a:r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https://docs.nvidia.com/cuda/cuda-runtime-api/</a:t>
            </a:r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http://www.info.univ-angers.fr/~richer/</a:t>
            </a:r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</a:t>
            </a:r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B3BF16-9D35-446F-80E7-036F62D0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EA9852-9CCB-40AD-964F-B177FC93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31" y="529008"/>
            <a:ext cx="7268589" cy="63064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065064-2794-48A4-8374-3D8CB305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07"/>
            <a:ext cx="4628131" cy="630642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3695AE-DFCF-4986-BBA1-23C194B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8FA5B65-C501-4F36-81B5-D181E965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69" y="1173406"/>
            <a:ext cx="2324100" cy="1962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6E10AF1-5285-4370-868D-66D56DFBB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57" y="1173406"/>
            <a:ext cx="2390775" cy="1914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DD7FA4-FA2E-4186-9F93-86208A899A37}"/>
              </a:ext>
            </a:extLst>
          </p:cNvPr>
          <p:cNvSpPr txBox="1"/>
          <p:nvPr/>
        </p:nvSpPr>
        <p:spPr>
          <a:xfrm>
            <a:off x="3938953" y="3428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: les deux vendeurs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B209-ADF5-49B3-91A6-F3CAC24F05C3}"/>
              </a:ext>
            </a:extLst>
          </p:cNvPr>
          <p:cNvSpPr txBox="1"/>
          <p:nvPr/>
        </p:nvSpPr>
        <p:spPr>
          <a:xfrm>
            <a:off x="445476" y="3429000"/>
            <a:ext cx="5215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Programmation en CUDA (C/C++)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Open-CL possible (pas optimal?) 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748224-D568-4A40-8AAD-5C509F8FE25C}"/>
              </a:ext>
            </a:extLst>
          </p:cNvPr>
          <p:cNvSpPr txBox="1"/>
          <p:nvPr/>
        </p:nvSpPr>
        <p:spPr>
          <a:xfrm>
            <a:off x="5799703" y="3429000"/>
            <a:ext cx="6495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en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StreamSDK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/Brook+ (C/C++)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en Open-CL possible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31A050-CDF6-46B6-9D51-ADD6B1C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686D92-322B-4D32-BA3E-C2BF93CDAB2A}"/>
              </a:ext>
            </a:extLst>
          </p:cNvPr>
          <p:cNvSpPr txBox="1"/>
          <p:nvPr/>
        </p:nvSpPr>
        <p:spPr>
          <a:xfrm>
            <a:off x="1055077" y="402666"/>
            <a:ext cx="1036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La gamme de produits Nvidia</a:t>
            </a:r>
          </a:p>
          <a:p>
            <a:pPr algn="l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4 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cartes graphiques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GeForce : </a:t>
            </a:r>
          </a:p>
          <a:p>
            <a:pPr algn="l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usage général : jeux, infographie, calcul parallèle …</a:t>
            </a:r>
          </a:p>
          <a:p>
            <a:pPr algn="l"/>
            <a:endParaRPr lang="fr-F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Quadro :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dédiées aux professionnels : création de contenu digital, CAO, DAO</a:t>
            </a:r>
          </a:p>
          <a:p>
            <a:pPr lvl="1"/>
            <a:endParaRPr lang="fr-F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Tesla :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dédiées uniquement au calcul parallèle</a:t>
            </a:r>
          </a:p>
          <a:p>
            <a:pPr algn="l"/>
            <a:endParaRPr lang="fr-FR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Tegra :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liée aux systèmes mobiles (téléphones, tablettes)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9EFD8-2542-4F75-BD04-B132FE3C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B788B4-4ED1-41A4-921E-31BBDE138C7F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Programmer avec CUDA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1790E7-6C97-4EA4-A4BE-2B1A3623AF4F}"/>
              </a:ext>
            </a:extLst>
          </p:cNvPr>
          <p:cNvSpPr txBox="1"/>
          <p:nvPr/>
        </p:nvSpPr>
        <p:spPr>
          <a:xfrm>
            <a:off x="654462" y="624175"/>
            <a:ext cx="94765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partir de 2007, </a:t>
            </a:r>
            <a:r>
              <a:rPr lang="fr-F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 à disposition des programmeurs : </a:t>
            </a: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fr-FR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fr-FR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fr-FR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 Architecture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La programmation en CUDA repose sur deux modèles :</a:t>
            </a:r>
          </a:p>
          <a:p>
            <a:pPr algn="just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C25ADBD-ADDA-49C1-934C-3F003BE3BCD9}"/>
              </a:ext>
            </a:extLst>
          </p:cNvPr>
          <p:cNvGrpSpPr/>
          <p:nvPr/>
        </p:nvGrpSpPr>
        <p:grpSpPr>
          <a:xfrm>
            <a:off x="1756229" y="2148114"/>
            <a:ext cx="6480000" cy="914400"/>
            <a:chOff x="1756229" y="2148114"/>
            <a:chExt cx="6480000" cy="914400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B8BEBF56-C2C9-47EB-9323-C00F1A497570}"/>
                </a:ext>
              </a:extLst>
            </p:cNvPr>
            <p:cNvCxnSpPr/>
            <p:nvPr/>
          </p:nvCxnSpPr>
          <p:spPr>
            <a:xfrm>
              <a:off x="4833257" y="2148114"/>
              <a:ext cx="0" cy="4644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84A9D09-F792-48E2-8FEE-CC17165BCE0C}"/>
                </a:ext>
              </a:extLst>
            </p:cNvPr>
            <p:cNvCxnSpPr/>
            <p:nvPr/>
          </p:nvCxnSpPr>
          <p:spPr>
            <a:xfrm flipH="1">
              <a:off x="1756229" y="2627086"/>
              <a:ext cx="64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C7A15C7-EF5C-41DE-977F-9EF92B020741}"/>
                </a:ext>
              </a:extLst>
            </p:cNvPr>
            <p:cNvCxnSpPr/>
            <p:nvPr/>
          </p:nvCxnSpPr>
          <p:spPr>
            <a:xfrm>
              <a:off x="1770743" y="2612571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02EACDB-929F-477A-A1B5-A6D8A5BDF0A5}"/>
                </a:ext>
              </a:extLst>
            </p:cNvPr>
            <p:cNvCxnSpPr/>
            <p:nvPr/>
          </p:nvCxnSpPr>
          <p:spPr>
            <a:xfrm>
              <a:off x="8222346" y="2605316"/>
              <a:ext cx="0" cy="4499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681516E1-44BB-4233-A3E6-F2249A8EC691}"/>
              </a:ext>
            </a:extLst>
          </p:cNvPr>
          <p:cNvSpPr txBox="1"/>
          <p:nvPr/>
        </p:nvSpPr>
        <p:spPr>
          <a:xfrm>
            <a:off x="391885" y="30769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 logique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(Code C/C++)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l'organisation des threads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70D28B-3D46-49A5-8AA7-10D85FE07F7B}"/>
              </a:ext>
            </a:extLst>
          </p:cNvPr>
          <p:cNvSpPr txBox="1"/>
          <p:nvPr/>
        </p:nvSpPr>
        <p:spPr>
          <a:xfrm>
            <a:off x="6633028" y="31539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modèle physique :</a:t>
            </a:r>
          </a:p>
          <a:p>
            <a:pPr algn="l"/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se charge de répartir et exécuter les threads sur les cœurs d'exécution du GPU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66473-5327-4C14-93FC-6A07425C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7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B788B4-4ED1-41A4-921E-31BBDE138C7F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Programmer avec CUDA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72D899-89D1-4A65-9F37-584C82613EA0}"/>
              </a:ext>
            </a:extLst>
          </p:cNvPr>
          <p:cNvSpPr txBox="1"/>
          <p:nvPr/>
        </p:nvSpPr>
        <p:spPr>
          <a:xfrm>
            <a:off x="277091" y="751344"/>
            <a:ext cx="10762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différencier les données du CPU et celles du GPU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CPU = host 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h_variable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GPU = device :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d_variable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D3B21B-F5B0-4E61-A193-6B25BC28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6" y="3230436"/>
            <a:ext cx="3219899" cy="2610214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BDA0237-F434-4AEA-B905-D3B2151E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20626"/>
              </p:ext>
            </p:extLst>
          </p:nvPr>
        </p:nvGraphicFramePr>
        <p:xfrm>
          <a:off x="605339" y="3283340"/>
          <a:ext cx="6616076" cy="1685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8815">
                  <a:extLst>
                    <a:ext uri="{9D8B030D-6E8A-4147-A177-3AD203B41FA5}">
                      <a16:colId xmlns:a16="http://schemas.microsoft.com/office/drawing/2014/main" val="3293404184"/>
                    </a:ext>
                  </a:extLst>
                </a:gridCol>
                <a:gridCol w="1922584">
                  <a:extLst>
                    <a:ext uri="{9D8B030D-6E8A-4147-A177-3AD203B41FA5}">
                      <a16:colId xmlns:a16="http://schemas.microsoft.com/office/drawing/2014/main" val="3343137297"/>
                    </a:ext>
                  </a:extLst>
                </a:gridCol>
                <a:gridCol w="1664677">
                  <a:extLst>
                    <a:ext uri="{9D8B030D-6E8A-4147-A177-3AD203B41FA5}">
                      <a16:colId xmlns:a16="http://schemas.microsoft.com/office/drawing/2014/main" val="3707539003"/>
                    </a:ext>
                  </a:extLst>
                </a:gridCol>
              </a:tblGrid>
              <a:tr h="417080">
                <a:tc>
                  <a:txBody>
                    <a:bodyPr/>
                    <a:lstStyle/>
                    <a:p>
                      <a:r>
                        <a:rPr lang="fr-FR" dirty="0"/>
                        <a:t>préfixes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Exécute par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Appeler par 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46377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__host__ </a:t>
                      </a:r>
                      <a:r>
                        <a:rPr lang="fr-FR" dirty="0"/>
                        <a:t>float </a:t>
                      </a:r>
                      <a:r>
                        <a:rPr lang="fr-FR" dirty="0" err="1"/>
                        <a:t>HostFunc</a:t>
                      </a:r>
                      <a:r>
                        <a:rPr lang="fr-FR" dirty="0"/>
                        <a:t>() 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17190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__global__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GlobalFun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46200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__device__ 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DeviceFun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7343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190D1D-7C69-4F52-9410-FF208201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4B788B4-4ED1-41A4-921E-31BBDE138C7F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des threads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72D899-89D1-4A65-9F37-584C82613EA0}"/>
              </a:ext>
            </a:extLst>
          </p:cNvPr>
          <p:cNvSpPr txBox="1"/>
          <p:nvPr/>
        </p:nvSpPr>
        <p:spPr>
          <a:xfrm>
            <a:off x="277091" y="751344"/>
            <a:ext cx="625403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grille(Grid) 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tableau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1D,2D ou 3D.</a:t>
            </a:r>
          </a:p>
          <a:p>
            <a:pPr algn="l"/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dimension 1, 2 ou 3 de threads.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définir la taille de la grille et/ou la taille du bloc on utilise la variable de type </a:t>
            </a:r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dim3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ypede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dim3;</a:t>
            </a:r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sv-SE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dim3 grid(4,1,1), dim3 block(256,1,1) ;</a:t>
            </a:r>
            <a:endParaRPr lang="fr-FR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kernel&lt;&lt;&lt; </a:t>
            </a:r>
            <a:r>
              <a:rPr lang="fr-FR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sv-SE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&gt;&gt;&gt;(...);</a:t>
            </a:r>
          </a:p>
          <a:p>
            <a:pPr algn="l"/>
            <a:endParaRPr lang="fr-FR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Autre façon d’écrire :</a:t>
            </a:r>
          </a:p>
          <a:p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kernel&lt;&lt;&lt;</a:t>
            </a:r>
            <a:r>
              <a:rPr lang="sv-SE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(4,1,1), (256,1,1) &gt;&gt;&gt;(...);</a:t>
            </a:r>
            <a:endParaRPr lang="fr-FR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: </a:t>
            </a:r>
          </a:p>
          <a:p>
            <a:r>
              <a:rPr lang="sv-SE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kernel&lt;&lt;&lt;</a:t>
            </a:r>
            <a:r>
              <a:rPr lang="sv-SE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4, 256 &gt;&gt;&gt;(...);</a:t>
            </a:r>
          </a:p>
          <a:p>
            <a:pPr algn="l"/>
            <a:endParaRPr lang="fr-FR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AE1E3-BF1B-4C7E-87B2-A92B45F7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0" y="726481"/>
            <a:ext cx="5515429" cy="60329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952174-61A0-4B52-A03E-3EB36403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0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8088536-7419-42BD-ADF9-F7DEE829B9A1}"/>
              </a:ext>
            </a:extLst>
          </p:cNvPr>
          <p:cNvSpPr txBox="1"/>
          <p:nvPr/>
        </p:nvSpPr>
        <p:spPr>
          <a:xfrm>
            <a:off x="187171" y="628644"/>
            <a:ext cx="109966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plusieurs possibilités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utiliser 1024 threads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(1,1,1),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1024,1,1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(1,1,1),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512,2,1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(2,1,1),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512,1,1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(4,1,1),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256,1,1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(2,2,1),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256,1,1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(4,4,1),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64,1,1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(2,2,4),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32,2,1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(2,2,4), (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2,4,8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&gt;&gt;&gt;(...);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F7F6DE-8130-4679-8742-E6333C70286D}"/>
              </a:ext>
            </a:extLst>
          </p:cNvPr>
          <p:cNvSpPr txBox="1"/>
          <p:nvPr/>
        </p:nvSpPr>
        <p:spPr>
          <a:xfrm>
            <a:off x="2826328" y="2032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des threads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7E0BF4-5E89-4DBC-BBD2-A23623C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46E-B7E6-411B-A729-997B9430596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0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</TotalTime>
  <Words>2966</Words>
  <Application>Microsoft Office PowerPoint</Application>
  <PresentationFormat>Grand écran</PresentationFormat>
  <Paragraphs>646</Paragraphs>
  <Slides>28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Consolas</vt:lpstr>
      <vt:lpstr>CourierNewPSMT</vt:lpstr>
      <vt:lpstr>DINPro-Light</vt:lpstr>
      <vt:lpstr>Roboto Mono</vt:lpstr>
      <vt:lpstr>Times New Roman</vt:lpstr>
      <vt:lpstr>Ubuntu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Qannaf AL-SAHMI</dc:creator>
  <cp:lastModifiedBy>Al-Sahmi Qannaf</cp:lastModifiedBy>
  <cp:revision>226</cp:revision>
  <dcterms:created xsi:type="dcterms:W3CDTF">2020-11-28T12:09:46Z</dcterms:created>
  <dcterms:modified xsi:type="dcterms:W3CDTF">2021-05-12T10:08:17Z</dcterms:modified>
</cp:coreProperties>
</file>