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Zen Dots"/>
      <p:regular r:id="rId16"/>
    </p:embeddedFont>
    <p:embeddedFont>
      <p:font typeface="Anahei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font" Target="fonts/ZenDot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8c7f714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8c7f714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8bad3ca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8bad3ca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89058156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89058156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8b9e18c8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8b9e18c8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8b9e18c8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8b9e18c8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8bad3ca3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8bad3ca3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8c00e7c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8c00e7c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8bad3ca3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8bad3ca3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0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1319275" y="850600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100"/>
              <a:t>Web</a:t>
            </a:r>
            <a:endParaRPr b="1"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/>
              <a:t>Development</a:t>
            </a:r>
            <a:endParaRPr b="1" sz="6100"/>
          </a:p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Olli Lohikoski L21d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" name="Google Shape;1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25" y="1254000"/>
            <a:ext cx="1138600" cy="1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022" y="1031700"/>
            <a:ext cx="1522253" cy="1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050" y="1031700"/>
            <a:ext cx="739875" cy="9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39"/>
          <p:cNvPicPr preferRelativeResize="0"/>
          <p:nvPr/>
        </p:nvPicPr>
        <p:blipFill rotWithShape="1">
          <a:blip r:embed="rId6">
            <a:alphaModFix/>
          </a:blip>
          <a:srcRect b="0" l="0" r="50149" t="0"/>
          <a:stretch/>
        </p:blipFill>
        <p:spPr>
          <a:xfrm>
            <a:off x="998950" y="3219775"/>
            <a:ext cx="1138603" cy="10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39"/>
          <p:cNvPicPr preferRelativeResize="0"/>
          <p:nvPr/>
        </p:nvPicPr>
        <p:blipFill rotWithShape="1">
          <a:blip r:embed="rId6">
            <a:alphaModFix/>
          </a:blip>
          <a:srcRect b="0" l="50149" r="0" t="0"/>
          <a:stretch/>
        </p:blipFill>
        <p:spPr>
          <a:xfrm>
            <a:off x="2804850" y="2862104"/>
            <a:ext cx="1138600" cy="104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8917" y="2862100"/>
            <a:ext cx="2425076" cy="6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5667" y="3862425"/>
            <a:ext cx="2142768" cy="6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0750" y="2217775"/>
            <a:ext cx="791225" cy="1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4657" y="1582049"/>
            <a:ext cx="1969392" cy="6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39"/>
          <p:cNvSpPr txBox="1"/>
          <p:nvPr/>
        </p:nvSpPr>
        <p:spPr>
          <a:xfrm>
            <a:off x="2239350" y="262950"/>
            <a:ext cx="46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naheim"/>
                <a:ea typeface="Anaheim"/>
                <a:cs typeface="Anaheim"/>
                <a:sym typeface="Anaheim"/>
              </a:rPr>
              <a:t>Other frontend technologies </a:t>
            </a:r>
            <a:endParaRPr b="1" sz="24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</a:t>
            </a:r>
            <a:r>
              <a:rPr lang="en">
                <a:solidFill>
                  <a:srgbClr val="ECE5B4"/>
                </a:solidFill>
              </a:rPr>
              <a:t>web development?</a:t>
            </a:r>
            <a:endParaRPr>
              <a:solidFill>
                <a:srgbClr val="ECE5B4"/>
              </a:solidFill>
            </a:endParaRPr>
          </a:p>
        </p:txBody>
      </p:sp>
      <p:sp>
        <p:nvSpPr>
          <p:cNvPr id="1264" name="Google Shape;1264;p31"/>
          <p:cNvSpPr txBox="1"/>
          <p:nvPr/>
        </p:nvSpPr>
        <p:spPr>
          <a:xfrm>
            <a:off x="565700" y="1518475"/>
            <a:ext cx="3093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naheim"/>
              <a:buChar char="-"/>
            </a:pPr>
            <a:r>
              <a:rPr b="1" lang="en" sz="18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Creating, building and maintaining websites.</a:t>
            </a:r>
            <a:endParaRPr b="1" sz="18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naheim"/>
              <a:buChar char="-"/>
            </a:pPr>
            <a:r>
              <a:rPr b="1" lang="en" sz="18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Includes many aspects such as web design, web publishing and web programming</a:t>
            </a:r>
            <a:endParaRPr b="1" sz="18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265" name="Google Shape;1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25" y="1518480"/>
            <a:ext cx="4707876" cy="246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75" y="667675"/>
            <a:ext cx="7145500" cy="40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312" y="540000"/>
            <a:ext cx="5945375" cy="428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33"/>
          <p:cNvSpPr/>
          <p:nvPr/>
        </p:nvSpPr>
        <p:spPr>
          <a:xfrm>
            <a:off x="1049750" y="494575"/>
            <a:ext cx="4167425" cy="4648804"/>
          </a:xfrm>
          <a:custGeom>
            <a:rect b="b" l="l" r="r" t="t"/>
            <a:pathLst>
              <a:path extrusionOk="0" h="168710" w="166697">
                <a:moveTo>
                  <a:pt x="29228" y="148798"/>
                </a:moveTo>
                <a:cubicBezTo>
                  <a:pt x="30398" y="155237"/>
                  <a:pt x="35669" y="162352"/>
                  <a:pt x="42087" y="163635"/>
                </a:cubicBezTo>
                <a:cubicBezTo>
                  <a:pt x="50080" y="165233"/>
                  <a:pt x="58362" y="164608"/>
                  <a:pt x="66485" y="165284"/>
                </a:cubicBezTo>
                <a:cubicBezTo>
                  <a:pt x="91392" y="167358"/>
                  <a:pt x="127689" y="165615"/>
                  <a:pt x="138033" y="142863"/>
                </a:cubicBezTo>
                <a:cubicBezTo>
                  <a:pt x="159099" y="96528"/>
                  <a:pt x="130918" y="12531"/>
                  <a:pt x="81322" y="1087"/>
                </a:cubicBezTo>
                <a:cubicBezTo>
                  <a:pt x="65133" y="-2649"/>
                  <a:pt x="44921" y="3872"/>
                  <a:pt x="33844" y="16254"/>
                </a:cubicBezTo>
                <a:cubicBezTo>
                  <a:pt x="14304" y="38095"/>
                  <a:pt x="2628" y="69747"/>
                  <a:pt x="4170" y="99012"/>
                </a:cubicBezTo>
                <a:cubicBezTo>
                  <a:pt x="5229" y="119107"/>
                  <a:pt x="22138" y="137168"/>
                  <a:pt x="38789" y="148468"/>
                </a:cubicBezTo>
                <a:cubicBezTo>
                  <a:pt x="49895" y="156005"/>
                  <a:pt x="61280" y="164425"/>
                  <a:pt x="74398" y="167262"/>
                </a:cubicBezTo>
                <a:cubicBezTo>
                  <a:pt x="89802" y="170593"/>
                  <a:pt x="107225" y="167922"/>
                  <a:pt x="121217" y="160668"/>
                </a:cubicBezTo>
                <a:cubicBezTo>
                  <a:pt x="130324" y="155946"/>
                  <a:pt x="136482" y="146846"/>
                  <a:pt x="142978" y="138907"/>
                </a:cubicBezTo>
                <a:cubicBezTo>
                  <a:pt x="157177" y="121553"/>
                  <a:pt x="170301" y="97554"/>
                  <a:pt x="165728" y="75602"/>
                </a:cubicBezTo>
                <a:cubicBezTo>
                  <a:pt x="159453" y="45480"/>
                  <a:pt x="133539" y="17682"/>
                  <a:pt x="105061" y="6033"/>
                </a:cubicBezTo>
                <a:cubicBezTo>
                  <a:pt x="84481" y="-2385"/>
                  <a:pt x="58349" y="3043"/>
                  <a:pt x="38789" y="13616"/>
                </a:cubicBezTo>
                <a:cubicBezTo>
                  <a:pt x="31804" y="17392"/>
                  <a:pt x="26468" y="23698"/>
                  <a:pt x="20985" y="29442"/>
                </a:cubicBezTo>
                <a:cubicBezTo>
                  <a:pt x="14808" y="35914"/>
                  <a:pt x="7816" y="42441"/>
                  <a:pt x="4829" y="50874"/>
                </a:cubicBezTo>
                <a:cubicBezTo>
                  <a:pt x="-4040" y="75919"/>
                  <a:pt x="47" y="106171"/>
                  <a:pt x="11094" y="130334"/>
                </a:cubicBezTo>
                <a:cubicBezTo>
                  <a:pt x="15240" y="139403"/>
                  <a:pt x="18262" y="150773"/>
                  <a:pt x="26920" y="155722"/>
                </a:cubicBezTo>
                <a:cubicBezTo>
                  <a:pt x="31619" y="158408"/>
                  <a:pt x="37388" y="158584"/>
                  <a:pt x="42746" y="159349"/>
                </a:cubicBezTo>
                <a:cubicBezTo>
                  <a:pt x="51257" y="160565"/>
                  <a:pt x="60065" y="163171"/>
                  <a:pt x="68463" y="161327"/>
                </a:cubicBezTo>
                <a:cubicBezTo>
                  <a:pt x="76039" y="159664"/>
                  <a:pt x="82790" y="155298"/>
                  <a:pt x="90224" y="153084"/>
                </a:cubicBezTo>
                <a:cubicBezTo>
                  <a:pt x="107186" y="148032"/>
                  <a:pt x="126197" y="140633"/>
                  <a:pt x="135725" y="125718"/>
                </a:cubicBezTo>
                <a:cubicBezTo>
                  <a:pt x="145813" y="109927"/>
                  <a:pt x="138398" y="87065"/>
                  <a:pt x="131438" y="6966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4"/>
          <p:cNvSpPr txBox="1"/>
          <p:nvPr/>
        </p:nvSpPr>
        <p:spPr>
          <a:xfrm>
            <a:off x="574800" y="628550"/>
            <a:ext cx="799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What </a:t>
            </a:r>
            <a:r>
              <a:rPr lang="en" sz="1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tools </a:t>
            </a:r>
            <a:r>
              <a:rPr lang="en" sz="1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and </a:t>
            </a:r>
            <a:r>
              <a:rPr lang="en" sz="1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technologies</a:t>
            </a:r>
            <a:r>
              <a:rPr lang="en" sz="1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?</a:t>
            </a:r>
            <a:endParaRPr sz="1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00" y="0"/>
            <a:ext cx="61969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Google Shape;1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63" y="885213"/>
            <a:ext cx="6319126" cy="25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36"/>
          <p:cNvSpPr txBox="1"/>
          <p:nvPr/>
        </p:nvSpPr>
        <p:spPr>
          <a:xfrm>
            <a:off x="1412375" y="3409675"/>
            <a:ext cx="25350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Zen Dots"/>
                <a:ea typeface="Zen Dots"/>
                <a:cs typeface="Zen Dots"/>
                <a:sym typeface="Zen Dots"/>
              </a:rPr>
              <a:t>Hypertext markdown language</a:t>
            </a:r>
            <a:endParaRPr sz="1800">
              <a:solidFill>
                <a:srgbClr val="FF9900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3" name="Google Shape;1293;p36"/>
          <p:cNvSpPr txBox="1"/>
          <p:nvPr/>
        </p:nvSpPr>
        <p:spPr>
          <a:xfrm>
            <a:off x="3693625" y="3409675"/>
            <a:ext cx="19113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Zen Dots"/>
                <a:ea typeface="Zen Dots"/>
                <a:cs typeface="Zen Dots"/>
                <a:sym typeface="Zen Dots"/>
              </a:rPr>
              <a:t>Cascading Style Sheets</a:t>
            </a:r>
            <a:endParaRPr sz="1800">
              <a:solidFill>
                <a:schemeClr val="accent4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4" name="Google Shape;1294;p36"/>
          <p:cNvSpPr txBox="1"/>
          <p:nvPr/>
        </p:nvSpPr>
        <p:spPr>
          <a:xfrm>
            <a:off x="5879725" y="3409675"/>
            <a:ext cx="1851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Zen Dots"/>
                <a:ea typeface="Zen Dots"/>
                <a:cs typeface="Zen Dots"/>
                <a:sym typeface="Zen Dots"/>
              </a:rPr>
              <a:t>JavaScript</a:t>
            </a:r>
            <a:endParaRPr sz="1800">
              <a:solidFill>
                <a:srgbClr val="FFFF00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5" name="Google Shape;1295;p36"/>
          <p:cNvSpPr txBox="1"/>
          <p:nvPr/>
        </p:nvSpPr>
        <p:spPr>
          <a:xfrm>
            <a:off x="5545525" y="3856075"/>
            <a:ext cx="21861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Java</a:t>
            </a:r>
            <a:endParaRPr sz="25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6" name="Google Shape;1296;p36"/>
          <p:cNvSpPr txBox="1"/>
          <p:nvPr/>
        </p:nvSpPr>
        <p:spPr>
          <a:xfrm>
            <a:off x="5545525" y="3409675"/>
            <a:ext cx="3945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Ja</a:t>
            </a:r>
            <a:endParaRPr sz="240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97" name="Google Shape;1297;p36"/>
          <p:cNvSpPr txBox="1"/>
          <p:nvPr/>
        </p:nvSpPr>
        <p:spPr>
          <a:xfrm>
            <a:off x="2239350" y="301500"/>
            <a:ext cx="4665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naheim"/>
                <a:ea typeface="Anaheim"/>
                <a:cs typeface="Anaheim"/>
                <a:sym typeface="Anaheim"/>
              </a:rPr>
              <a:t>What we’ll use today:</a:t>
            </a:r>
            <a:endParaRPr b="1"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7"/>
          <p:cNvSpPr txBox="1"/>
          <p:nvPr/>
        </p:nvSpPr>
        <p:spPr>
          <a:xfrm>
            <a:off x="1146325" y="2027100"/>
            <a:ext cx="34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Let’s get to coding.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7" name="Google Shape;1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667125"/>
            <a:ext cx="6667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