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T Norms Bold" charset="1" panose="02000803030000020004"/>
      <p:regular r:id="rId13"/>
    </p:embeddedFont>
    <p:embeddedFont>
      <p:font typeface="TT Norms" charset="1" panose="0200050303000002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1527" y="2491022"/>
            <a:ext cx="13317461" cy="5304957"/>
            <a:chOff x="0" y="0"/>
            <a:chExt cx="3507480" cy="1397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07479" cy="1397190"/>
            </a:xfrm>
            <a:custGeom>
              <a:avLst/>
              <a:gdLst/>
              <a:ahLst/>
              <a:cxnLst/>
              <a:rect r="r" b="b" t="t" l="l"/>
              <a:pathLst>
                <a:path h="1397190" w="3507479">
                  <a:moveTo>
                    <a:pt x="29648" y="0"/>
                  </a:moveTo>
                  <a:lnTo>
                    <a:pt x="3477831" y="0"/>
                  </a:lnTo>
                  <a:cubicBezTo>
                    <a:pt x="3485694" y="0"/>
                    <a:pt x="3493236" y="3124"/>
                    <a:pt x="3498796" y="8684"/>
                  </a:cubicBezTo>
                  <a:cubicBezTo>
                    <a:pt x="3504356" y="14244"/>
                    <a:pt x="3507479" y="21785"/>
                    <a:pt x="3507479" y="29648"/>
                  </a:cubicBezTo>
                  <a:lnTo>
                    <a:pt x="3507479" y="1367542"/>
                  </a:lnTo>
                  <a:cubicBezTo>
                    <a:pt x="3507479" y="1375405"/>
                    <a:pt x="3504356" y="1382946"/>
                    <a:pt x="3498796" y="1388507"/>
                  </a:cubicBezTo>
                  <a:cubicBezTo>
                    <a:pt x="3493236" y="1394067"/>
                    <a:pt x="3485694" y="1397190"/>
                    <a:pt x="3477831" y="1397190"/>
                  </a:cubicBezTo>
                  <a:lnTo>
                    <a:pt x="29648" y="1397190"/>
                  </a:lnTo>
                  <a:cubicBezTo>
                    <a:pt x="21785" y="1397190"/>
                    <a:pt x="14244" y="1394067"/>
                    <a:pt x="8684" y="1388507"/>
                  </a:cubicBezTo>
                  <a:cubicBezTo>
                    <a:pt x="3124" y="1382946"/>
                    <a:pt x="0" y="1375405"/>
                    <a:pt x="0" y="1367542"/>
                  </a:cubicBezTo>
                  <a:lnTo>
                    <a:pt x="0" y="29648"/>
                  </a:lnTo>
                  <a:cubicBezTo>
                    <a:pt x="0" y="21785"/>
                    <a:pt x="3124" y="14244"/>
                    <a:pt x="8684" y="8684"/>
                  </a:cubicBezTo>
                  <a:cubicBezTo>
                    <a:pt x="14244" y="3124"/>
                    <a:pt x="21785" y="0"/>
                    <a:pt x="296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07480" cy="1444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11508" y="1796681"/>
            <a:ext cx="4463399" cy="6565591"/>
            <a:chOff x="0" y="0"/>
            <a:chExt cx="1175545" cy="17292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5545" cy="1729209"/>
            </a:xfrm>
            <a:custGeom>
              <a:avLst/>
              <a:gdLst/>
              <a:ahLst/>
              <a:cxnLst/>
              <a:rect r="r" b="b" t="t" l="l"/>
              <a:pathLst>
                <a:path h="1729209" w="1175545">
                  <a:moveTo>
                    <a:pt x="88461" y="0"/>
                  </a:moveTo>
                  <a:lnTo>
                    <a:pt x="1087084" y="0"/>
                  </a:lnTo>
                  <a:cubicBezTo>
                    <a:pt x="1110545" y="0"/>
                    <a:pt x="1133046" y="9320"/>
                    <a:pt x="1149636" y="25910"/>
                  </a:cubicBezTo>
                  <a:cubicBezTo>
                    <a:pt x="1166225" y="42499"/>
                    <a:pt x="1175545" y="65000"/>
                    <a:pt x="1175545" y="88461"/>
                  </a:cubicBezTo>
                  <a:lnTo>
                    <a:pt x="1175545" y="1640748"/>
                  </a:lnTo>
                  <a:cubicBezTo>
                    <a:pt x="1175545" y="1664209"/>
                    <a:pt x="1166225" y="1686710"/>
                    <a:pt x="1149636" y="1703300"/>
                  </a:cubicBezTo>
                  <a:cubicBezTo>
                    <a:pt x="1133046" y="1719889"/>
                    <a:pt x="1110545" y="1729209"/>
                    <a:pt x="1087084" y="1729209"/>
                  </a:cubicBezTo>
                  <a:lnTo>
                    <a:pt x="88461" y="1729209"/>
                  </a:lnTo>
                  <a:cubicBezTo>
                    <a:pt x="65000" y="1729209"/>
                    <a:pt x="42499" y="1719889"/>
                    <a:pt x="25910" y="1703300"/>
                  </a:cubicBezTo>
                  <a:cubicBezTo>
                    <a:pt x="9320" y="1686710"/>
                    <a:pt x="0" y="1664209"/>
                    <a:pt x="0" y="1640748"/>
                  </a:cubicBezTo>
                  <a:lnTo>
                    <a:pt x="0" y="88461"/>
                  </a:lnTo>
                  <a:cubicBezTo>
                    <a:pt x="0" y="65000"/>
                    <a:pt x="9320" y="42499"/>
                    <a:pt x="25910" y="25910"/>
                  </a:cubicBezTo>
                  <a:cubicBezTo>
                    <a:pt x="42499" y="9320"/>
                    <a:pt x="65000" y="0"/>
                    <a:pt x="88461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75545" cy="1776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41009" y="863214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618995" y="7300759"/>
            <a:ext cx="2216227" cy="2123027"/>
            <a:chOff x="0" y="0"/>
            <a:chExt cx="812800" cy="7786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78619"/>
            </a:xfrm>
            <a:custGeom>
              <a:avLst/>
              <a:gdLst/>
              <a:ahLst/>
              <a:cxnLst/>
              <a:rect r="r" b="b" t="t" l="l"/>
              <a:pathLst>
                <a:path h="778619" w="812800">
                  <a:moveTo>
                    <a:pt x="150211" y="0"/>
                  </a:moveTo>
                  <a:lnTo>
                    <a:pt x="662589" y="0"/>
                  </a:lnTo>
                  <a:cubicBezTo>
                    <a:pt x="702427" y="0"/>
                    <a:pt x="740634" y="15826"/>
                    <a:pt x="768804" y="43996"/>
                  </a:cubicBezTo>
                  <a:cubicBezTo>
                    <a:pt x="796974" y="72166"/>
                    <a:pt x="812800" y="110373"/>
                    <a:pt x="812800" y="150211"/>
                  </a:cubicBezTo>
                  <a:lnTo>
                    <a:pt x="812800" y="628407"/>
                  </a:lnTo>
                  <a:cubicBezTo>
                    <a:pt x="812800" y="668246"/>
                    <a:pt x="796974" y="706453"/>
                    <a:pt x="768804" y="734623"/>
                  </a:cubicBezTo>
                  <a:cubicBezTo>
                    <a:pt x="740634" y="762793"/>
                    <a:pt x="702427" y="778619"/>
                    <a:pt x="662589" y="778619"/>
                  </a:cubicBezTo>
                  <a:lnTo>
                    <a:pt x="150211" y="778619"/>
                  </a:lnTo>
                  <a:cubicBezTo>
                    <a:pt x="67252" y="778619"/>
                    <a:pt x="0" y="711367"/>
                    <a:pt x="0" y="628407"/>
                  </a:cubicBezTo>
                  <a:lnTo>
                    <a:pt x="0" y="150211"/>
                  </a:lnTo>
                  <a:cubicBezTo>
                    <a:pt x="0" y="110373"/>
                    <a:pt x="15826" y="72166"/>
                    <a:pt x="43996" y="43996"/>
                  </a:cubicBezTo>
                  <a:cubicBezTo>
                    <a:pt x="72166" y="15826"/>
                    <a:pt x="110373" y="0"/>
                    <a:pt x="15021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26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234412" y="2614776"/>
            <a:ext cx="4024888" cy="3086100"/>
            <a:chOff x="0" y="0"/>
            <a:chExt cx="1060053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60053" cy="812800"/>
            </a:xfrm>
            <a:custGeom>
              <a:avLst/>
              <a:gdLst/>
              <a:ahLst/>
              <a:cxnLst/>
              <a:rect r="r" b="b" t="t" l="l"/>
              <a:pathLst>
                <a:path h="812800" w="1060053">
                  <a:moveTo>
                    <a:pt x="98099" y="0"/>
                  </a:moveTo>
                  <a:lnTo>
                    <a:pt x="961954" y="0"/>
                  </a:lnTo>
                  <a:cubicBezTo>
                    <a:pt x="1016132" y="0"/>
                    <a:pt x="1060053" y="43920"/>
                    <a:pt x="1060053" y="98099"/>
                  </a:cubicBezTo>
                  <a:lnTo>
                    <a:pt x="1060053" y="714701"/>
                  </a:lnTo>
                  <a:cubicBezTo>
                    <a:pt x="1060053" y="768880"/>
                    <a:pt x="1016132" y="812800"/>
                    <a:pt x="961954" y="812800"/>
                  </a:cubicBezTo>
                  <a:lnTo>
                    <a:pt x="98099" y="812800"/>
                  </a:lnTo>
                  <a:cubicBezTo>
                    <a:pt x="43920" y="812800"/>
                    <a:pt x="0" y="768880"/>
                    <a:pt x="0" y="714701"/>
                  </a:cubicBezTo>
                  <a:lnTo>
                    <a:pt x="0" y="98099"/>
                  </a:lnTo>
                  <a:cubicBezTo>
                    <a:pt x="0" y="43920"/>
                    <a:pt x="43920" y="0"/>
                    <a:pt x="98099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06005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035180" y="1368096"/>
            <a:ext cx="2297758" cy="2076337"/>
          </a:xfrm>
          <a:custGeom>
            <a:avLst/>
            <a:gdLst/>
            <a:ahLst/>
            <a:cxnLst/>
            <a:rect r="r" b="b" t="t" l="l"/>
            <a:pathLst>
              <a:path h="2076337" w="2297758">
                <a:moveTo>
                  <a:pt x="0" y="0"/>
                </a:moveTo>
                <a:lnTo>
                  <a:pt x="2297758" y="0"/>
                </a:lnTo>
                <a:lnTo>
                  <a:pt x="2297758" y="2076337"/>
                </a:lnTo>
                <a:lnTo>
                  <a:pt x="0" y="2076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908271" y="3194752"/>
            <a:ext cx="3665913" cy="4114800"/>
          </a:xfrm>
          <a:custGeom>
            <a:avLst/>
            <a:gdLst/>
            <a:ahLst/>
            <a:cxnLst/>
            <a:rect r="r" b="b" t="t" l="l"/>
            <a:pathLst>
              <a:path h="4114800" w="3665913">
                <a:moveTo>
                  <a:pt x="0" y="0"/>
                </a:moveTo>
                <a:lnTo>
                  <a:pt x="3665913" y="0"/>
                </a:lnTo>
                <a:lnTo>
                  <a:pt x="3665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704720" y="7501262"/>
            <a:ext cx="1804689" cy="1702970"/>
          </a:xfrm>
          <a:custGeom>
            <a:avLst/>
            <a:gdLst/>
            <a:ahLst/>
            <a:cxnLst/>
            <a:rect r="r" b="b" t="t" l="l"/>
            <a:pathLst>
              <a:path h="1702970" w="1804689">
                <a:moveTo>
                  <a:pt x="0" y="0"/>
                </a:moveTo>
                <a:lnTo>
                  <a:pt x="1804689" y="0"/>
                </a:lnTo>
                <a:lnTo>
                  <a:pt x="1804689" y="1702970"/>
                </a:lnTo>
                <a:lnTo>
                  <a:pt x="0" y="1702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92669" y="3640049"/>
            <a:ext cx="8414946" cy="330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1"/>
              </a:lnSpc>
            </a:pPr>
            <a:r>
              <a:rPr lang="en-US" sz="6057" spc="-272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EVOLUCIÓN DE LOS SALARIOS EN MÉXICO (2005-2023)</a:t>
            </a:r>
          </a:p>
          <a:p>
            <a:pPr algn="l">
              <a:lnSpc>
                <a:spcPts val="648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792669" y="8119828"/>
            <a:ext cx="7490259" cy="47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3"/>
              </a:lnSpc>
            </a:pPr>
            <a:r>
              <a:rPr lang="en-US" sz="301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Segmentado por Zonas, Estados y Sexo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34783" y="1028700"/>
            <a:ext cx="3540035" cy="3269984"/>
            <a:chOff x="0" y="0"/>
            <a:chExt cx="854962" cy="789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4962" cy="789742"/>
            </a:xfrm>
            <a:custGeom>
              <a:avLst/>
              <a:gdLst/>
              <a:ahLst/>
              <a:cxnLst/>
              <a:rect r="r" b="b" t="t" l="l"/>
              <a:pathLst>
                <a:path h="789742" w="85496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49231" y="1555139"/>
            <a:ext cx="13069239" cy="7601642"/>
            <a:chOff x="0" y="0"/>
            <a:chExt cx="3156384" cy="18358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56384" cy="1835891"/>
            </a:xfrm>
            <a:custGeom>
              <a:avLst/>
              <a:gdLst/>
              <a:ahLst/>
              <a:cxnLst/>
              <a:rect r="r" b="b" t="t" l="l"/>
              <a:pathLst>
                <a:path h="1835891" w="3156384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04069" y="3445968"/>
            <a:ext cx="12402029" cy="5590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0"/>
              </a:lnSpc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En un entorno económico en constante evolución, comprender las tendencias salariales es esencial para tomar decisiones informadas y desarrollar estrategias efectivas. </a:t>
            </a:r>
          </a:p>
          <a:p>
            <a:pPr algn="just">
              <a:lnSpc>
                <a:spcPts val="3700"/>
              </a:lnSpc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Este proyecto de análisis se centra en la evolución de los salarios en México desde 2005 hasta 2023, utilizando datos oficiales del INEGI. A través de esta presentación, se identificarán las zonas del país con mejores salarios para ambos sexos, ofreciendo un panorama detallado y comparativo de las oportunidades salariales en diferentes regiones. </a:t>
            </a:r>
          </a:p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El objetivo es proporcionar una visión clara sobre cómo varían los salarios a nivel geográfico y por género, ayudando a informar decisiones que puedan contribuir a un mejor entendimiento del mercado laboral y a la creación de políticas más equitativas.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59469" y="2271659"/>
            <a:ext cx="8933341" cy="104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5"/>
              </a:lnSpc>
            </a:pPr>
            <a:r>
              <a:rPr lang="en-US" sz="7029" spc="-274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Contexto del Análisis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420285" y="3115451"/>
            <a:ext cx="5663565" cy="387668"/>
            <a:chOff x="0" y="0"/>
            <a:chExt cx="7551420" cy="516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9530" y="22860"/>
              <a:ext cx="7451090" cy="462280"/>
            </a:xfrm>
            <a:custGeom>
              <a:avLst/>
              <a:gdLst/>
              <a:ahLst/>
              <a:cxnLst/>
              <a:rect r="r" b="b" t="t" l="l"/>
              <a:pathLst>
                <a:path h="462280" w="7451090">
                  <a:moveTo>
                    <a:pt x="20320" y="393700"/>
                  </a:moveTo>
                  <a:cubicBezTo>
                    <a:pt x="708660" y="309880"/>
                    <a:pt x="883920" y="303530"/>
                    <a:pt x="1154430" y="293370"/>
                  </a:cubicBezTo>
                  <a:cubicBezTo>
                    <a:pt x="1612900" y="276860"/>
                    <a:pt x="2448560" y="280670"/>
                    <a:pt x="3006090" y="261620"/>
                  </a:cubicBezTo>
                  <a:cubicBezTo>
                    <a:pt x="3467100" y="246380"/>
                    <a:pt x="3860800" y="209550"/>
                    <a:pt x="4267200" y="196850"/>
                  </a:cubicBezTo>
                  <a:cubicBezTo>
                    <a:pt x="4646930" y="185420"/>
                    <a:pt x="5045710" y="201930"/>
                    <a:pt x="5370830" y="187960"/>
                  </a:cubicBezTo>
                  <a:cubicBezTo>
                    <a:pt x="5628640" y="176530"/>
                    <a:pt x="5829300" y="148590"/>
                    <a:pt x="6062980" y="134620"/>
                  </a:cubicBezTo>
                  <a:cubicBezTo>
                    <a:pt x="6300470" y="120650"/>
                    <a:pt x="6555740" y="119380"/>
                    <a:pt x="6784340" y="102870"/>
                  </a:cubicBezTo>
                  <a:cubicBezTo>
                    <a:pt x="6992620" y="87630"/>
                    <a:pt x="7289800" y="48260"/>
                    <a:pt x="7379970" y="43180"/>
                  </a:cubicBezTo>
                  <a:cubicBezTo>
                    <a:pt x="7406640" y="41910"/>
                    <a:pt x="7418070" y="35560"/>
                    <a:pt x="7430770" y="41910"/>
                  </a:cubicBezTo>
                  <a:cubicBezTo>
                    <a:pt x="7440930" y="46990"/>
                    <a:pt x="7451090" y="59690"/>
                    <a:pt x="7451090" y="68580"/>
                  </a:cubicBezTo>
                  <a:cubicBezTo>
                    <a:pt x="7451090" y="77470"/>
                    <a:pt x="7442200" y="86360"/>
                    <a:pt x="7426960" y="92710"/>
                  </a:cubicBezTo>
                  <a:cubicBezTo>
                    <a:pt x="7367270" y="116840"/>
                    <a:pt x="698500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69760" y="1270"/>
                    <a:pt x="7324090" y="31750"/>
                    <a:pt x="7388860" y="45720"/>
                  </a:cubicBezTo>
                  <a:cubicBezTo>
                    <a:pt x="7406640" y="49530"/>
                    <a:pt x="7415530" y="50800"/>
                    <a:pt x="7420610" y="58420"/>
                  </a:cubicBezTo>
                  <a:cubicBezTo>
                    <a:pt x="7425690" y="64770"/>
                    <a:pt x="7424420" y="78740"/>
                    <a:pt x="7419340" y="87630"/>
                  </a:cubicBezTo>
                  <a:cubicBezTo>
                    <a:pt x="7411720" y="101600"/>
                    <a:pt x="7388860" y="109220"/>
                    <a:pt x="7359650" y="121920"/>
                  </a:cubicBezTo>
                  <a:cubicBezTo>
                    <a:pt x="7292340" y="151130"/>
                    <a:pt x="7054850" y="226060"/>
                    <a:pt x="7006590" y="224790"/>
                  </a:cubicBezTo>
                  <a:cubicBezTo>
                    <a:pt x="6993890" y="224790"/>
                    <a:pt x="6988810" y="222250"/>
                    <a:pt x="6983730" y="217170"/>
                  </a:cubicBezTo>
                  <a:cubicBezTo>
                    <a:pt x="6978650" y="210820"/>
                    <a:pt x="6976110" y="196850"/>
                    <a:pt x="6979920" y="187960"/>
                  </a:cubicBezTo>
                  <a:cubicBezTo>
                    <a:pt x="6985000" y="176530"/>
                    <a:pt x="7002780" y="170180"/>
                    <a:pt x="7024370" y="160020"/>
                  </a:cubicBezTo>
                  <a:cubicBezTo>
                    <a:pt x="7073900" y="137160"/>
                    <a:pt x="7239000" y="72390"/>
                    <a:pt x="7278370" y="77470"/>
                  </a:cubicBezTo>
                  <a:cubicBezTo>
                    <a:pt x="7291070" y="78740"/>
                    <a:pt x="7298690" y="87630"/>
                    <a:pt x="7302500" y="93980"/>
                  </a:cubicBezTo>
                  <a:cubicBezTo>
                    <a:pt x="7305040" y="99060"/>
                    <a:pt x="7305040" y="107950"/>
                    <a:pt x="7302500" y="113030"/>
                  </a:cubicBezTo>
                  <a:cubicBezTo>
                    <a:pt x="7299960" y="119380"/>
                    <a:pt x="7293610" y="124460"/>
                    <a:pt x="7284720" y="128270"/>
                  </a:cubicBezTo>
                  <a:cubicBezTo>
                    <a:pt x="7270750" y="133350"/>
                    <a:pt x="7239000" y="137160"/>
                    <a:pt x="7225030" y="133350"/>
                  </a:cubicBezTo>
                  <a:cubicBezTo>
                    <a:pt x="7216140" y="130810"/>
                    <a:pt x="7209790" y="124460"/>
                    <a:pt x="7207250" y="118110"/>
                  </a:cubicBezTo>
                  <a:cubicBezTo>
                    <a:pt x="7204710" y="110490"/>
                    <a:pt x="7207250" y="95250"/>
                    <a:pt x="7213600" y="90170"/>
                  </a:cubicBezTo>
                  <a:cubicBezTo>
                    <a:pt x="7219950" y="85090"/>
                    <a:pt x="7233920" y="82550"/>
                    <a:pt x="7241540" y="85090"/>
                  </a:cubicBezTo>
                  <a:cubicBezTo>
                    <a:pt x="7247890" y="87630"/>
                    <a:pt x="7254240" y="97790"/>
                    <a:pt x="7255510" y="104140"/>
                  </a:cubicBezTo>
                  <a:cubicBezTo>
                    <a:pt x="7256780" y="111760"/>
                    <a:pt x="7252970" y="123190"/>
                    <a:pt x="7247890" y="127000"/>
                  </a:cubicBezTo>
                  <a:cubicBezTo>
                    <a:pt x="7241540" y="132080"/>
                    <a:pt x="7225030" y="133350"/>
                    <a:pt x="7217410" y="129540"/>
                  </a:cubicBezTo>
                  <a:cubicBezTo>
                    <a:pt x="7211060" y="125730"/>
                    <a:pt x="7204710" y="116840"/>
                    <a:pt x="7204710" y="109220"/>
                  </a:cubicBezTo>
                  <a:cubicBezTo>
                    <a:pt x="7204710" y="101600"/>
                    <a:pt x="7214870" y="87630"/>
                    <a:pt x="7222490" y="83820"/>
                  </a:cubicBezTo>
                  <a:cubicBezTo>
                    <a:pt x="7228840" y="81280"/>
                    <a:pt x="7241540" y="83820"/>
                    <a:pt x="7246620" y="87630"/>
                  </a:cubicBezTo>
                  <a:cubicBezTo>
                    <a:pt x="7251700" y="91440"/>
                    <a:pt x="7255510" y="101600"/>
                    <a:pt x="7255510" y="109220"/>
                  </a:cubicBezTo>
                  <a:cubicBezTo>
                    <a:pt x="7255510" y="115570"/>
                    <a:pt x="7250430" y="125730"/>
                    <a:pt x="7244080" y="129540"/>
                  </a:cubicBezTo>
                  <a:cubicBezTo>
                    <a:pt x="7237730" y="133350"/>
                    <a:pt x="7226300" y="133350"/>
                    <a:pt x="7219950" y="130810"/>
                  </a:cubicBezTo>
                  <a:cubicBezTo>
                    <a:pt x="7213600" y="128270"/>
                    <a:pt x="7207250" y="118110"/>
                    <a:pt x="7205980" y="111760"/>
                  </a:cubicBezTo>
                  <a:cubicBezTo>
                    <a:pt x="7204710" y="105410"/>
                    <a:pt x="7207250" y="95250"/>
                    <a:pt x="7213600" y="90170"/>
                  </a:cubicBezTo>
                  <a:cubicBezTo>
                    <a:pt x="7223760" y="81280"/>
                    <a:pt x="7261860" y="73660"/>
                    <a:pt x="7278370" y="77470"/>
                  </a:cubicBezTo>
                  <a:cubicBezTo>
                    <a:pt x="7288530" y="80010"/>
                    <a:pt x="7299960" y="86360"/>
                    <a:pt x="7302500" y="93980"/>
                  </a:cubicBezTo>
                  <a:cubicBezTo>
                    <a:pt x="7305040" y="101600"/>
                    <a:pt x="7301230" y="115570"/>
                    <a:pt x="7289800" y="125730"/>
                  </a:cubicBezTo>
                  <a:cubicBezTo>
                    <a:pt x="7256780" y="157480"/>
                    <a:pt x="7051040" y="232410"/>
                    <a:pt x="7006590" y="224790"/>
                  </a:cubicBezTo>
                  <a:cubicBezTo>
                    <a:pt x="6990080" y="222250"/>
                    <a:pt x="6978650" y="209550"/>
                    <a:pt x="6977380" y="200660"/>
                  </a:cubicBezTo>
                  <a:cubicBezTo>
                    <a:pt x="6976110" y="191770"/>
                    <a:pt x="6986270" y="182880"/>
                    <a:pt x="6998970" y="173990"/>
                  </a:cubicBezTo>
                  <a:cubicBezTo>
                    <a:pt x="7031990" y="152400"/>
                    <a:pt x="7146290" y="142240"/>
                    <a:pt x="7214870" y="120650"/>
                  </a:cubicBezTo>
                  <a:cubicBezTo>
                    <a:pt x="7279640" y="100330"/>
                    <a:pt x="7369810" y="44450"/>
                    <a:pt x="7400290" y="46990"/>
                  </a:cubicBezTo>
                  <a:cubicBezTo>
                    <a:pt x="7410450" y="48260"/>
                    <a:pt x="7416800" y="52070"/>
                    <a:pt x="7420610" y="58420"/>
                  </a:cubicBezTo>
                  <a:cubicBezTo>
                    <a:pt x="7424420" y="64770"/>
                    <a:pt x="7425690" y="76200"/>
                    <a:pt x="7423150" y="82550"/>
                  </a:cubicBezTo>
                  <a:cubicBezTo>
                    <a:pt x="7420610" y="88900"/>
                    <a:pt x="7415530" y="93980"/>
                    <a:pt x="7404100" y="97790"/>
                  </a:cubicBezTo>
                  <a:cubicBezTo>
                    <a:pt x="7352030" y="115570"/>
                    <a:pt x="698246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72300" y="0"/>
                    <a:pt x="7374890" y="12700"/>
                    <a:pt x="7430770" y="41910"/>
                  </a:cubicBezTo>
                  <a:cubicBezTo>
                    <a:pt x="7444740" y="49530"/>
                    <a:pt x="7451090" y="59690"/>
                    <a:pt x="7451090" y="68580"/>
                  </a:cubicBezTo>
                  <a:cubicBezTo>
                    <a:pt x="7451090" y="77470"/>
                    <a:pt x="7442200" y="85090"/>
                    <a:pt x="7426960" y="92710"/>
                  </a:cubicBezTo>
                  <a:cubicBezTo>
                    <a:pt x="7358380" y="124460"/>
                    <a:pt x="7007860" y="138430"/>
                    <a:pt x="6788150" y="153670"/>
                  </a:cubicBezTo>
                  <a:cubicBezTo>
                    <a:pt x="6555740" y="170180"/>
                    <a:pt x="6305550" y="171450"/>
                    <a:pt x="6068060" y="185420"/>
                  </a:cubicBezTo>
                  <a:cubicBezTo>
                    <a:pt x="5834380" y="199390"/>
                    <a:pt x="5632450" y="227330"/>
                    <a:pt x="5373370" y="238760"/>
                  </a:cubicBezTo>
                  <a:cubicBezTo>
                    <a:pt x="5048250" y="252730"/>
                    <a:pt x="4649470" y="236220"/>
                    <a:pt x="4269740" y="247650"/>
                  </a:cubicBezTo>
                  <a:cubicBezTo>
                    <a:pt x="3862070" y="260350"/>
                    <a:pt x="3467100" y="297180"/>
                    <a:pt x="3006090" y="312420"/>
                  </a:cubicBezTo>
                  <a:cubicBezTo>
                    <a:pt x="2448560" y="331470"/>
                    <a:pt x="1614170" y="327660"/>
                    <a:pt x="1156970" y="344170"/>
                  </a:cubicBezTo>
                  <a:cubicBezTo>
                    <a:pt x="887730" y="354330"/>
                    <a:pt x="713740" y="360680"/>
                    <a:pt x="514350" y="379730"/>
                  </a:cubicBezTo>
                  <a:cubicBezTo>
                    <a:pt x="340360" y="396240"/>
                    <a:pt x="86360" y="462280"/>
                    <a:pt x="26670" y="443230"/>
                  </a:cubicBezTo>
                  <a:cubicBezTo>
                    <a:pt x="11430" y="438150"/>
                    <a:pt x="2540" y="429260"/>
                    <a:pt x="1270" y="420370"/>
                  </a:cubicBezTo>
                  <a:cubicBezTo>
                    <a:pt x="0" y="412750"/>
                    <a:pt x="20320" y="393700"/>
                    <a:pt x="20320" y="3937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97774" y="804873"/>
            <a:ext cx="3214372" cy="3007535"/>
            <a:chOff x="0" y="0"/>
            <a:chExt cx="1269004" cy="118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56397" y="1908236"/>
            <a:ext cx="14802926" cy="7456110"/>
            <a:chOff x="0" y="0"/>
            <a:chExt cx="3898713" cy="1963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8713" cy="1963749"/>
            </a:xfrm>
            <a:custGeom>
              <a:avLst/>
              <a:gdLst/>
              <a:ahLst/>
              <a:cxnLst/>
              <a:rect r="r" b="b" t="t" l="l"/>
              <a:pathLst>
                <a:path h="1963749" w="3898713">
                  <a:moveTo>
                    <a:pt x="26673" y="0"/>
                  </a:moveTo>
                  <a:lnTo>
                    <a:pt x="3872040" y="0"/>
                  </a:lnTo>
                  <a:cubicBezTo>
                    <a:pt x="3879114" y="0"/>
                    <a:pt x="3885899" y="2810"/>
                    <a:pt x="3890901" y="7812"/>
                  </a:cubicBezTo>
                  <a:cubicBezTo>
                    <a:pt x="3895903" y="12814"/>
                    <a:pt x="3898713" y="19599"/>
                    <a:pt x="3898713" y="26673"/>
                  </a:cubicBezTo>
                  <a:lnTo>
                    <a:pt x="3898713" y="1937076"/>
                  </a:lnTo>
                  <a:cubicBezTo>
                    <a:pt x="3898713" y="1951807"/>
                    <a:pt x="3886771" y="1963749"/>
                    <a:pt x="3872040" y="1963749"/>
                  </a:cubicBezTo>
                  <a:lnTo>
                    <a:pt x="26673" y="1963749"/>
                  </a:lnTo>
                  <a:cubicBezTo>
                    <a:pt x="11942" y="1963749"/>
                    <a:pt x="0" y="1951807"/>
                    <a:pt x="0" y="1937076"/>
                  </a:cubicBezTo>
                  <a:lnTo>
                    <a:pt x="0" y="26673"/>
                  </a:lnTo>
                  <a:cubicBezTo>
                    <a:pt x="0" y="11942"/>
                    <a:pt x="11942" y="0"/>
                    <a:pt x="26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898713" cy="2011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07632" y="-313535"/>
            <a:ext cx="3214372" cy="3007535"/>
            <a:chOff x="0" y="0"/>
            <a:chExt cx="1269004" cy="11873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1099322" y="9651727"/>
            <a:ext cx="7296227" cy="49978"/>
          </a:xfrm>
          <a:prstGeom prst="line">
            <a:avLst/>
          </a:prstGeom>
          <a:ln cap="rnd" w="66675">
            <a:solidFill>
              <a:srgbClr val="495C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530238" y="9635030"/>
            <a:ext cx="7656475" cy="16696"/>
          </a:xfrm>
          <a:prstGeom prst="line">
            <a:avLst/>
          </a:prstGeom>
          <a:ln cap="rnd" w="66675">
            <a:solidFill>
              <a:srgbClr val="495C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4068683" y="1222450"/>
            <a:ext cx="8292481" cy="605558"/>
            <a:chOff x="0" y="0"/>
            <a:chExt cx="5739130" cy="419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24130"/>
              <a:ext cx="5640070" cy="391160"/>
            </a:xfrm>
            <a:custGeom>
              <a:avLst/>
              <a:gdLst/>
              <a:ahLst/>
              <a:cxnLst/>
              <a:rect r="r" b="b" t="t" l="l"/>
              <a:pathLst>
                <a:path h="391160" w="5640070">
                  <a:moveTo>
                    <a:pt x="22860" y="293370"/>
                  </a:moveTo>
                  <a:cubicBezTo>
                    <a:pt x="1790700" y="138430"/>
                    <a:pt x="2250440" y="107950"/>
                    <a:pt x="2785110" y="83820"/>
                  </a:cubicBezTo>
                  <a:cubicBezTo>
                    <a:pt x="3429000" y="55880"/>
                    <a:pt x="4396740" y="35560"/>
                    <a:pt x="4913630" y="27940"/>
                  </a:cubicBezTo>
                  <a:cubicBezTo>
                    <a:pt x="5209540" y="24130"/>
                    <a:pt x="5541010" y="0"/>
                    <a:pt x="5613400" y="26670"/>
                  </a:cubicBezTo>
                  <a:cubicBezTo>
                    <a:pt x="5628640" y="31750"/>
                    <a:pt x="5634990" y="39370"/>
                    <a:pt x="5637530" y="46990"/>
                  </a:cubicBezTo>
                  <a:cubicBezTo>
                    <a:pt x="5640070" y="53340"/>
                    <a:pt x="5636260" y="64770"/>
                    <a:pt x="5631180" y="69850"/>
                  </a:cubicBezTo>
                  <a:cubicBezTo>
                    <a:pt x="5626100" y="74930"/>
                    <a:pt x="5615940" y="78740"/>
                    <a:pt x="5608320" y="77470"/>
                  </a:cubicBezTo>
                  <a:cubicBezTo>
                    <a:pt x="5601970" y="76200"/>
                    <a:pt x="5591810" y="69850"/>
                    <a:pt x="5589270" y="63500"/>
                  </a:cubicBezTo>
                  <a:cubicBezTo>
                    <a:pt x="5586730" y="57150"/>
                    <a:pt x="5586730" y="45720"/>
                    <a:pt x="5590540" y="39370"/>
                  </a:cubicBezTo>
                  <a:cubicBezTo>
                    <a:pt x="5594350" y="33020"/>
                    <a:pt x="5603240" y="26670"/>
                    <a:pt x="5610860" y="26670"/>
                  </a:cubicBezTo>
                  <a:cubicBezTo>
                    <a:pt x="5617210" y="26670"/>
                    <a:pt x="5628640" y="31750"/>
                    <a:pt x="5632450" y="36830"/>
                  </a:cubicBezTo>
                  <a:cubicBezTo>
                    <a:pt x="5636260" y="43180"/>
                    <a:pt x="5638800" y="54610"/>
                    <a:pt x="5636260" y="60960"/>
                  </a:cubicBezTo>
                  <a:cubicBezTo>
                    <a:pt x="5633720" y="67310"/>
                    <a:pt x="5631180" y="72390"/>
                    <a:pt x="5619750" y="77470"/>
                  </a:cubicBezTo>
                  <a:cubicBezTo>
                    <a:pt x="5509260" y="124460"/>
                    <a:pt x="4262120" y="88900"/>
                    <a:pt x="3632200" y="106680"/>
                  </a:cubicBezTo>
                  <a:cubicBezTo>
                    <a:pt x="3060700" y="123190"/>
                    <a:pt x="2567940" y="138430"/>
                    <a:pt x="1997710" y="175260"/>
                  </a:cubicBezTo>
                  <a:cubicBezTo>
                    <a:pt x="1371600" y="214630"/>
                    <a:pt x="166370" y="391160"/>
                    <a:pt x="27940" y="344170"/>
                  </a:cubicBezTo>
                  <a:cubicBezTo>
                    <a:pt x="8890" y="337820"/>
                    <a:pt x="0" y="327660"/>
                    <a:pt x="0" y="318770"/>
                  </a:cubicBezTo>
                  <a:cubicBezTo>
                    <a:pt x="0" y="309880"/>
                    <a:pt x="22860" y="293370"/>
                    <a:pt x="22860" y="29337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724560" y="2177325"/>
            <a:ext cx="10803355" cy="7080975"/>
          </a:xfrm>
          <a:custGeom>
            <a:avLst/>
            <a:gdLst/>
            <a:ahLst/>
            <a:cxnLst/>
            <a:rect r="r" b="b" t="t" l="l"/>
            <a:pathLst>
              <a:path h="7080975" w="10803355">
                <a:moveTo>
                  <a:pt x="0" y="0"/>
                </a:moveTo>
                <a:lnTo>
                  <a:pt x="10803355" y="0"/>
                </a:lnTo>
                <a:lnTo>
                  <a:pt x="10803355" y="7080975"/>
                </a:lnTo>
                <a:lnTo>
                  <a:pt x="0" y="7080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4" t="-5943" r="-464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059324" y="385017"/>
            <a:ext cx="1878240" cy="2280424"/>
          </a:xfrm>
          <a:custGeom>
            <a:avLst/>
            <a:gdLst/>
            <a:ahLst/>
            <a:cxnLst/>
            <a:rect r="r" b="b" t="t" l="l"/>
            <a:pathLst>
              <a:path h="2280424" w="1878240">
                <a:moveTo>
                  <a:pt x="0" y="0"/>
                </a:moveTo>
                <a:lnTo>
                  <a:pt x="1878240" y="0"/>
                </a:lnTo>
                <a:lnTo>
                  <a:pt x="1878240" y="2280424"/>
                </a:lnTo>
                <a:lnTo>
                  <a:pt x="0" y="2280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13522" y="719930"/>
            <a:ext cx="13439619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4000" spc="-156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Evolución del salario promedio mensual a lo largo del tiempo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62498" y="3019654"/>
            <a:ext cx="2942461" cy="4190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Se observa una tendencia a la baja en el salario promedio, lo que indica una disminución general en el poder adquisitivo a lo largo del tiempo.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97774" y="804873"/>
            <a:ext cx="3214372" cy="3007535"/>
            <a:chOff x="0" y="0"/>
            <a:chExt cx="1269004" cy="118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56397" y="1990399"/>
            <a:ext cx="14802926" cy="8077437"/>
            <a:chOff x="0" y="0"/>
            <a:chExt cx="3898713" cy="21273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8713" cy="2127391"/>
            </a:xfrm>
            <a:custGeom>
              <a:avLst/>
              <a:gdLst/>
              <a:ahLst/>
              <a:cxnLst/>
              <a:rect r="r" b="b" t="t" l="l"/>
              <a:pathLst>
                <a:path h="2127391" w="3898713">
                  <a:moveTo>
                    <a:pt x="26673" y="0"/>
                  </a:moveTo>
                  <a:lnTo>
                    <a:pt x="3872040" y="0"/>
                  </a:lnTo>
                  <a:cubicBezTo>
                    <a:pt x="3879114" y="0"/>
                    <a:pt x="3885899" y="2810"/>
                    <a:pt x="3890901" y="7812"/>
                  </a:cubicBezTo>
                  <a:cubicBezTo>
                    <a:pt x="3895903" y="12814"/>
                    <a:pt x="3898713" y="19599"/>
                    <a:pt x="3898713" y="26673"/>
                  </a:cubicBezTo>
                  <a:lnTo>
                    <a:pt x="3898713" y="2100718"/>
                  </a:lnTo>
                  <a:cubicBezTo>
                    <a:pt x="3898713" y="2115449"/>
                    <a:pt x="3886771" y="2127391"/>
                    <a:pt x="3872040" y="2127391"/>
                  </a:cubicBezTo>
                  <a:lnTo>
                    <a:pt x="26673" y="2127391"/>
                  </a:lnTo>
                  <a:cubicBezTo>
                    <a:pt x="11942" y="2127391"/>
                    <a:pt x="0" y="2115449"/>
                    <a:pt x="0" y="2100718"/>
                  </a:cubicBezTo>
                  <a:lnTo>
                    <a:pt x="0" y="26673"/>
                  </a:lnTo>
                  <a:cubicBezTo>
                    <a:pt x="0" y="11942"/>
                    <a:pt x="11942" y="0"/>
                    <a:pt x="26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898713" cy="2175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07632" y="-313535"/>
            <a:ext cx="3214372" cy="3007535"/>
            <a:chOff x="0" y="0"/>
            <a:chExt cx="1269004" cy="11873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21759" y="1298294"/>
            <a:ext cx="5271798" cy="384973"/>
            <a:chOff x="0" y="0"/>
            <a:chExt cx="5739130" cy="419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800" y="24130"/>
              <a:ext cx="5640070" cy="391160"/>
            </a:xfrm>
            <a:custGeom>
              <a:avLst/>
              <a:gdLst/>
              <a:ahLst/>
              <a:cxnLst/>
              <a:rect r="r" b="b" t="t" l="l"/>
              <a:pathLst>
                <a:path h="391160" w="5640070">
                  <a:moveTo>
                    <a:pt x="22860" y="293370"/>
                  </a:moveTo>
                  <a:cubicBezTo>
                    <a:pt x="1790700" y="138430"/>
                    <a:pt x="2250440" y="107950"/>
                    <a:pt x="2785110" y="83820"/>
                  </a:cubicBezTo>
                  <a:cubicBezTo>
                    <a:pt x="3429000" y="55880"/>
                    <a:pt x="4396740" y="35560"/>
                    <a:pt x="4913630" y="27940"/>
                  </a:cubicBezTo>
                  <a:cubicBezTo>
                    <a:pt x="5209540" y="24130"/>
                    <a:pt x="5541010" y="0"/>
                    <a:pt x="5613400" y="26670"/>
                  </a:cubicBezTo>
                  <a:cubicBezTo>
                    <a:pt x="5628640" y="31750"/>
                    <a:pt x="5634990" y="39370"/>
                    <a:pt x="5637530" y="46990"/>
                  </a:cubicBezTo>
                  <a:cubicBezTo>
                    <a:pt x="5640070" y="53340"/>
                    <a:pt x="5636260" y="64770"/>
                    <a:pt x="5631180" y="69850"/>
                  </a:cubicBezTo>
                  <a:cubicBezTo>
                    <a:pt x="5626100" y="74930"/>
                    <a:pt x="5615940" y="78740"/>
                    <a:pt x="5608320" y="77470"/>
                  </a:cubicBezTo>
                  <a:cubicBezTo>
                    <a:pt x="5601970" y="76200"/>
                    <a:pt x="5591810" y="69850"/>
                    <a:pt x="5589270" y="63500"/>
                  </a:cubicBezTo>
                  <a:cubicBezTo>
                    <a:pt x="5586730" y="57150"/>
                    <a:pt x="5586730" y="45720"/>
                    <a:pt x="5590540" y="39370"/>
                  </a:cubicBezTo>
                  <a:cubicBezTo>
                    <a:pt x="5594350" y="33020"/>
                    <a:pt x="5603240" y="26670"/>
                    <a:pt x="5610860" y="26670"/>
                  </a:cubicBezTo>
                  <a:cubicBezTo>
                    <a:pt x="5617210" y="26670"/>
                    <a:pt x="5628640" y="31750"/>
                    <a:pt x="5632450" y="36830"/>
                  </a:cubicBezTo>
                  <a:cubicBezTo>
                    <a:pt x="5636260" y="43180"/>
                    <a:pt x="5638800" y="54610"/>
                    <a:pt x="5636260" y="60960"/>
                  </a:cubicBezTo>
                  <a:cubicBezTo>
                    <a:pt x="5633720" y="67310"/>
                    <a:pt x="5631180" y="72390"/>
                    <a:pt x="5619750" y="77470"/>
                  </a:cubicBezTo>
                  <a:cubicBezTo>
                    <a:pt x="5509260" y="124460"/>
                    <a:pt x="4262120" y="88900"/>
                    <a:pt x="3632200" y="106680"/>
                  </a:cubicBezTo>
                  <a:cubicBezTo>
                    <a:pt x="3060700" y="123190"/>
                    <a:pt x="2567940" y="138430"/>
                    <a:pt x="1997710" y="175260"/>
                  </a:cubicBezTo>
                  <a:cubicBezTo>
                    <a:pt x="1371600" y="214630"/>
                    <a:pt x="166370" y="391160"/>
                    <a:pt x="27940" y="344170"/>
                  </a:cubicBezTo>
                  <a:cubicBezTo>
                    <a:pt x="8890" y="337820"/>
                    <a:pt x="0" y="327660"/>
                    <a:pt x="0" y="318770"/>
                  </a:cubicBezTo>
                  <a:cubicBezTo>
                    <a:pt x="0" y="309880"/>
                    <a:pt x="22860" y="293370"/>
                    <a:pt x="22860" y="29337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932674" y="2352151"/>
            <a:ext cx="9521765" cy="7575909"/>
          </a:xfrm>
          <a:custGeom>
            <a:avLst/>
            <a:gdLst/>
            <a:ahLst/>
            <a:cxnLst/>
            <a:rect r="r" b="b" t="t" l="l"/>
            <a:pathLst>
              <a:path h="7575909" w="9521765">
                <a:moveTo>
                  <a:pt x="0" y="0"/>
                </a:moveTo>
                <a:lnTo>
                  <a:pt x="9521765" y="0"/>
                </a:lnTo>
                <a:lnTo>
                  <a:pt x="9521765" y="7575908"/>
                </a:lnTo>
                <a:lnTo>
                  <a:pt x="0" y="7575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70" r="0" b="-65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059324" y="418793"/>
            <a:ext cx="2005030" cy="2057400"/>
          </a:xfrm>
          <a:custGeom>
            <a:avLst/>
            <a:gdLst/>
            <a:ahLst/>
            <a:cxnLst/>
            <a:rect r="r" b="b" t="t" l="l"/>
            <a:pathLst>
              <a:path h="2057400" w="2005030">
                <a:moveTo>
                  <a:pt x="0" y="0"/>
                </a:moveTo>
                <a:lnTo>
                  <a:pt x="2005029" y="0"/>
                </a:lnTo>
                <a:lnTo>
                  <a:pt x="200502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56397" y="697197"/>
            <a:ext cx="13439619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4000" spc="-156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Brecha Salarial por género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85651" y="2738459"/>
            <a:ext cx="2942461" cy="652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Aunque la brecha salarial entre hombres y mujeres ha disminuido ligeramente con el tiempo, persiste una diferencia significativa en los ingresos, lo que indica la necesidad de continuar los esfuerzos hacia una mayor equidad salarial.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97774" y="804873"/>
            <a:ext cx="3214372" cy="3007535"/>
            <a:chOff x="0" y="0"/>
            <a:chExt cx="1269004" cy="118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56397" y="1320640"/>
            <a:ext cx="14802926" cy="8833011"/>
            <a:chOff x="0" y="0"/>
            <a:chExt cx="3898713" cy="23263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8713" cy="2326390"/>
            </a:xfrm>
            <a:custGeom>
              <a:avLst/>
              <a:gdLst/>
              <a:ahLst/>
              <a:cxnLst/>
              <a:rect r="r" b="b" t="t" l="l"/>
              <a:pathLst>
                <a:path h="2326390" w="3898713">
                  <a:moveTo>
                    <a:pt x="26673" y="0"/>
                  </a:moveTo>
                  <a:lnTo>
                    <a:pt x="3872040" y="0"/>
                  </a:lnTo>
                  <a:cubicBezTo>
                    <a:pt x="3879114" y="0"/>
                    <a:pt x="3885899" y="2810"/>
                    <a:pt x="3890901" y="7812"/>
                  </a:cubicBezTo>
                  <a:cubicBezTo>
                    <a:pt x="3895903" y="12814"/>
                    <a:pt x="3898713" y="19599"/>
                    <a:pt x="3898713" y="26673"/>
                  </a:cubicBezTo>
                  <a:lnTo>
                    <a:pt x="3898713" y="2299717"/>
                  </a:lnTo>
                  <a:cubicBezTo>
                    <a:pt x="3898713" y="2314448"/>
                    <a:pt x="3886771" y="2326390"/>
                    <a:pt x="3872040" y="2326390"/>
                  </a:cubicBezTo>
                  <a:lnTo>
                    <a:pt x="26673" y="2326390"/>
                  </a:lnTo>
                  <a:cubicBezTo>
                    <a:pt x="19599" y="2326390"/>
                    <a:pt x="12814" y="2323580"/>
                    <a:pt x="7812" y="2318577"/>
                  </a:cubicBezTo>
                  <a:cubicBezTo>
                    <a:pt x="2810" y="2313575"/>
                    <a:pt x="0" y="2306791"/>
                    <a:pt x="0" y="2299717"/>
                  </a:cubicBezTo>
                  <a:lnTo>
                    <a:pt x="0" y="26673"/>
                  </a:lnTo>
                  <a:cubicBezTo>
                    <a:pt x="0" y="11942"/>
                    <a:pt x="11942" y="0"/>
                    <a:pt x="26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898713" cy="237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07632" y="-313535"/>
            <a:ext cx="3214372" cy="3007535"/>
            <a:chOff x="0" y="0"/>
            <a:chExt cx="1269004" cy="11873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86453" y="944196"/>
            <a:ext cx="5347458" cy="403199"/>
            <a:chOff x="0" y="0"/>
            <a:chExt cx="5558349" cy="419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200" y="24130"/>
              <a:ext cx="5462409" cy="391160"/>
            </a:xfrm>
            <a:custGeom>
              <a:avLst/>
              <a:gdLst/>
              <a:ahLst/>
              <a:cxnLst/>
              <a:rect r="r" b="b" t="t" l="l"/>
              <a:pathLst>
                <a:path h="391160" w="5462409">
                  <a:moveTo>
                    <a:pt x="22140" y="293370"/>
                  </a:moveTo>
                  <a:cubicBezTo>
                    <a:pt x="1734293" y="138430"/>
                    <a:pt x="2179552" y="107950"/>
                    <a:pt x="2697380" y="83820"/>
                  </a:cubicBezTo>
                  <a:cubicBezTo>
                    <a:pt x="3320987" y="55880"/>
                    <a:pt x="4258244" y="35560"/>
                    <a:pt x="4758851" y="27940"/>
                  </a:cubicBezTo>
                  <a:cubicBezTo>
                    <a:pt x="5045441" y="24130"/>
                    <a:pt x="5366469" y="0"/>
                    <a:pt x="5436579" y="26670"/>
                  </a:cubicBezTo>
                  <a:cubicBezTo>
                    <a:pt x="5451339" y="31750"/>
                    <a:pt x="5457489" y="39370"/>
                    <a:pt x="5459949" y="46990"/>
                  </a:cubicBezTo>
                  <a:cubicBezTo>
                    <a:pt x="5462409" y="53340"/>
                    <a:pt x="5458719" y="64770"/>
                    <a:pt x="5453799" y="69850"/>
                  </a:cubicBezTo>
                  <a:cubicBezTo>
                    <a:pt x="5448879" y="74930"/>
                    <a:pt x="5439039" y="78740"/>
                    <a:pt x="5431659" y="77470"/>
                  </a:cubicBezTo>
                  <a:cubicBezTo>
                    <a:pt x="5425509" y="76200"/>
                    <a:pt x="5415670" y="69850"/>
                    <a:pt x="5413209" y="63500"/>
                  </a:cubicBezTo>
                  <a:cubicBezTo>
                    <a:pt x="5410749" y="57150"/>
                    <a:pt x="5410749" y="45720"/>
                    <a:pt x="5414439" y="39370"/>
                  </a:cubicBezTo>
                  <a:cubicBezTo>
                    <a:pt x="5418129" y="33020"/>
                    <a:pt x="5426739" y="26670"/>
                    <a:pt x="5434119" y="26670"/>
                  </a:cubicBezTo>
                  <a:cubicBezTo>
                    <a:pt x="5440269" y="26670"/>
                    <a:pt x="5451339" y="31750"/>
                    <a:pt x="5455029" y="36830"/>
                  </a:cubicBezTo>
                  <a:cubicBezTo>
                    <a:pt x="5458719" y="43180"/>
                    <a:pt x="5461179" y="54610"/>
                    <a:pt x="5458719" y="60960"/>
                  </a:cubicBezTo>
                  <a:cubicBezTo>
                    <a:pt x="5456259" y="67310"/>
                    <a:pt x="5453799" y="72390"/>
                    <a:pt x="5442729" y="77470"/>
                  </a:cubicBezTo>
                  <a:cubicBezTo>
                    <a:pt x="5335720" y="124460"/>
                    <a:pt x="4127864" y="88900"/>
                    <a:pt x="3517787" y="106680"/>
                  </a:cubicBezTo>
                  <a:cubicBezTo>
                    <a:pt x="2964289" y="123190"/>
                    <a:pt x="2487050" y="138430"/>
                    <a:pt x="1934782" y="175260"/>
                  </a:cubicBezTo>
                  <a:cubicBezTo>
                    <a:pt x="1328395" y="214630"/>
                    <a:pt x="161129" y="391160"/>
                    <a:pt x="27060" y="344170"/>
                  </a:cubicBezTo>
                  <a:cubicBezTo>
                    <a:pt x="8610" y="337820"/>
                    <a:pt x="0" y="327660"/>
                    <a:pt x="0" y="318770"/>
                  </a:cubicBezTo>
                  <a:cubicBezTo>
                    <a:pt x="0" y="309880"/>
                    <a:pt x="22140" y="293370"/>
                    <a:pt x="22140" y="29337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657861" y="1347395"/>
            <a:ext cx="7535654" cy="8677431"/>
          </a:xfrm>
          <a:custGeom>
            <a:avLst/>
            <a:gdLst/>
            <a:ahLst/>
            <a:cxnLst/>
            <a:rect r="r" b="b" t="t" l="l"/>
            <a:pathLst>
              <a:path h="8677431" w="7535654">
                <a:moveTo>
                  <a:pt x="0" y="0"/>
                </a:moveTo>
                <a:lnTo>
                  <a:pt x="7535654" y="0"/>
                </a:lnTo>
                <a:lnTo>
                  <a:pt x="7535654" y="8677431"/>
                </a:lnTo>
                <a:lnTo>
                  <a:pt x="0" y="8677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20" r="0" b="-382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5136" y="7663635"/>
            <a:ext cx="2478378" cy="2361191"/>
            <a:chOff x="0" y="0"/>
            <a:chExt cx="652742" cy="6218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2742" cy="621877"/>
            </a:xfrm>
            <a:custGeom>
              <a:avLst/>
              <a:gdLst/>
              <a:ahLst/>
              <a:cxnLst/>
              <a:rect r="r" b="b" t="t" l="l"/>
              <a:pathLst>
                <a:path h="621877" w="652742">
                  <a:moveTo>
                    <a:pt x="159313" y="0"/>
                  </a:moveTo>
                  <a:lnTo>
                    <a:pt x="493429" y="0"/>
                  </a:lnTo>
                  <a:cubicBezTo>
                    <a:pt x="535681" y="0"/>
                    <a:pt x="576203" y="16785"/>
                    <a:pt x="606080" y="46662"/>
                  </a:cubicBezTo>
                  <a:cubicBezTo>
                    <a:pt x="635957" y="76539"/>
                    <a:pt x="652742" y="117061"/>
                    <a:pt x="652742" y="159313"/>
                  </a:cubicBezTo>
                  <a:lnTo>
                    <a:pt x="652742" y="462564"/>
                  </a:lnTo>
                  <a:cubicBezTo>
                    <a:pt x="652742" y="504817"/>
                    <a:pt x="635957" y="545339"/>
                    <a:pt x="606080" y="575216"/>
                  </a:cubicBezTo>
                  <a:cubicBezTo>
                    <a:pt x="576203" y="605093"/>
                    <a:pt x="535681" y="621877"/>
                    <a:pt x="493429" y="621877"/>
                  </a:cubicBezTo>
                  <a:lnTo>
                    <a:pt x="159313" y="621877"/>
                  </a:lnTo>
                  <a:cubicBezTo>
                    <a:pt x="117061" y="621877"/>
                    <a:pt x="76539" y="605093"/>
                    <a:pt x="46662" y="575216"/>
                  </a:cubicBezTo>
                  <a:cubicBezTo>
                    <a:pt x="16785" y="545339"/>
                    <a:pt x="0" y="504817"/>
                    <a:pt x="0" y="462564"/>
                  </a:cubicBezTo>
                  <a:lnTo>
                    <a:pt x="0" y="159313"/>
                  </a:lnTo>
                  <a:cubicBezTo>
                    <a:pt x="0" y="117061"/>
                    <a:pt x="16785" y="76539"/>
                    <a:pt x="46662" y="46662"/>
                  </a:cubicBezTo>
                  <a:cubicBezTo>
                    <a:pt x="76539" y="16785"/>
                    <a:pt x="117061" y="0"/>
                    <a:pt x="159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52742" cy="669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431266" y="320829"/>
            <a:ext cx="1377922" cy="1999623"/>
          </a:xfrm>
          <a:custGeom>
            <a:avLst/>
            <a:gdLst/>
            <a:ahLst/>
            <a:cxnLst/>
            <a:rect r="r" b="b" t="t" l="l"/>
            <a:pathLst>
              <a:path h="1999623" w="1377922">
                <a:moveTo>
                  <a:pt x="0" y="0"/>
                </a:moveTo>
                <a:lnTo>
                  <a:pt x="1377922" y="0"/>
                </a:lnTo>
                <a:lnTo>
                  <a:pt x="1377922" y="1999622"/>
                </a:lnTo>
                <a:lnTo>
                  <a:pt x="0" y="1999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56397" y="343486"/>
            <a:ext cx="7838027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4000" spc="-156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Segmentación por Zonas y Estados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96251" y="3755257"/>
            <a:ext cx="5049515" cy="372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La zona noroeste de México ofrece los salarios más altos para ambos sexos, mientras que la zona suroeste presenta los salarios más bajos, evidenciando una significativa variación en las oportunidades salariales a lo largo del país.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34783" y="1028700"/>
            <a:ext cx="3540035" cy="3269984"/>
            <a:chOff x="0" y="0"/>
            <a:chExt cx="854962" cy="789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4962" cy="789742"/>
            </a:xfrm>
            <a:custGeom>
              <a:avLst/>
              <a:gdLst/>
              <a:ahLst/>
              <a:cxnLst/>
              <a:rect r="r" b="b" t="t" l="l"/>
              <a:pathLst>
                <a:path h="789742" w="85496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49231" y="1555139"/>
            <a:ext cx="13069239" cy="7601642"/>
            <a:chOff x="0" y="0"/>
            <a:chExt cx="3156384" cy="18358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56384" cy="1835891"/>
            </a:xfrm>
            <a:custGeom>
              <a:avLst/>
              <a:gdLst/>
              <a:ahLst/>
              <a:cxnLst/>
              <a:rect r="r" b="b" t="t" l="l"/>
              <a:pathLst>
                <a:path h="1835891" w="3156384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70908" y="3830930"/>
            <a:ext cx="3515105" cy="2908509"/>
            <a:chOff x="0" y="0"/>
            <a:chExt cx="848942" cy="7024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8942" cy="702441"/>
            </a:xfrm>
            <a:custGeom>
              <a:avLst/>
              <a:gdLst/>
              <a:ahLst/>
              <a:cxnLst/>
              <a:rect r="r" b="b" t="t" l="l"/>
              <a:pathLst>
                <a:path h="702441" w="848942">
                  <a:moveTo>
                    <a:pt x="112326" y="0"/>
                  </a:moveTo>
                  <a:lnTo>
                    <a:pt x="736616" y="0"/>
                  </a:lnTo>
                  <a:cubicBezTo>
                    <a:pt x="798652" y="0"/>
                    <a:pt x="848942" y="50290"/>
                    <a:pt x="848942" y="112326"/>
                  </a:cubicBezTo>
                  <a:lnTo>
                    <a:pt x="848942" y="590115"/>
                  </a:lnTo>
                  <a:cubicBezTo>
                    <a:pt x="848942" y="652151"/>
                    <a:pt x="798652" y="702441"/>
                    <a:pt x="736616" y="702441"/>
                  </a:cubicBezTo>
                  <a:lnTo>
                    <a:pt x="112326" y="702441"/>
                  </a:lnTo>
                  <a:cubicBezTo>
                    <a:pt x="50290" y="702441"/>
                    <a:pt x="0" y="652151"/>
                    <a:pt x="0" y="590115"/>
                  </a:cubicBezTo>
                  <a:lnTo>
                    <a:pt x="0" y="112326"/>
                  </a:lnTo>
                  <a:cubicBezTo>
                    <a:pt x="0" y="50290"/>
                    <a:pt x="50290" y="0"/>
                    <a:pt x="112326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48942" cy="750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92967" y="5056710"/>
            <a:ext cx="3365458" cy="336545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321" y="0"/>
                  </a:moveTo>
                  <a:lnTo>
                    <a:pt x="695479" y="0"/>
                  </a:lnTo>
                  <a:cubicBezTo>
                    <a:pt x="726595" y="0"/>
                    <a:pt x="756436" y="12361"/>
                    <a:pt x="778438" y="34362"/>
                  </a:cubicBezTo>
                  <a:cubicBezTo>
                    <a:pt x="800439" y="56364"/>
                    <a:pt x="812800" y="86205"/>
                    <a:pt x="812800" y="117321"/>
                  </a:cubicBezTo>
                  <a:lnTo>
                    <a:pt x="812800" y="695479"/>
                  </a:lnTo>
                  <a:cubicBezTo>
                    <a:pt x="812800" y="726595"/>
                    <a:pt x="800439" y="756436"/>
                    <a:pt x="778438" y="778438"/>
                  </a:cubicBezTo>
                  <a:cubicBezTo>
                    <a:pt x="756436" y="800439"/>
                    <a:pt x="726595" y="812800"/>
                    <a:pt x="695479" y="812800"/>
                  </a:cubicBezTo>
                  <a:lnTo>
                    <a:pt x="117321" y="812800"/>
                  </a:lnTo>
                  <a:cubicBezTo>
                    <a:pt x="86205" y="812800"/>
                    <a:pt x="56364" y="800439"/>
                    <a:pt x="34362" y="778438"/>
                  </a:cubicBezTo>
                  <a:cubicBezTo>
                    <a:pt x="12361" y="756436"/>
                    <a:pt x="0" y="726595"/>
                    <a:pt x="0" y="695479"/>
                  </a:cubicBezTo>
                  <a:lnTo>
                    <a:pt x="0" y="117321"/>
                  </a:lnTo>
                  <a:cubicBezTo>
                    <a:pt x="0" y="86205"/>
                    <a:pt x="12361" y="56364"/>
                    <a:pt x="34362" y="34362"/>
                  </a:cubicBezTo>
                  <a:cubicBezTo>
                    <a:pt x="56364" y="12361"/>
                    <a:pt x="86205" y="0"/>
                    <a:pt x="11732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23377" y="3707105"/>
            <a:ext cx="10131465" cy="535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9041" indent="-274520" lvl="1">
              <a:lnSpc>
                <a:spcPts val="3560"/>
              </a:lnSpc>
              <a:buAutoNum type="arabicPeriod" startAt="1"/>
            </a:pPr>
            <a:r>
              <a:rPr lang="en-US" sz="2543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Tendencia General a la Baja:</a:t>
            </a:r>
            <a:r>
              <a:rPr lang="en-US" sz="25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Aunque ha habido un aumento moderado en el salario promedio desde 2005, los datos muestran una disminución general, especialmente durante la pandemia de COVID-19.</a:t>
            </a:r>
          </a:p>
          <a:p>
            <a:pPr algn="just" marL="549041" indent="-274520" lvl="1">
              <a:lnSpc>
                <a:spcPts val="3560"/>
              </a:lnSpc>
              <a:buAutoNum type="arabicPeriod" startAt="1"/>
            </a:pPr>
            <a:r>
              <a:rPr lang="en-US" sz="2543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Impacto del COVID-19:</a:t>
            </a:r>
            <a:r>
              <a:rPr lang="en-US" sz="25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En 2020, los salarios sufrieron un golpe significativo, exacerbando las desigualdades salariales existentes y afectando duramente la economía de muchas familias mexicanas.</a:t>
            </a:r>
          </a:p>
          <a:p>
            <a:pPr algn="just" marL="549041" indent="-274520" lvl="1">
              <a:lnSpc>
                <a:spcPts val="3560"/>
              </a:lnSpc>
              <a:buAutoNum type="arabicPeriod" startAt="1"/>
            </a:pPr>
            <a:r>
              <a:rPr lang="en-US" sz="2543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Brecha Salarial por Género:</a:t>
            </a:r>
            <a:r>
              <a:rPr lang="en-US" sz="25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A pesar de un ligero cierre en la brecha salarial entre hombres y mujeres, la diferencia sigue siendo notable, subrayando la importancia de continuar con los esfuerzos para alcanzar una mayor equidad salarial.</a:t>
            </a:r>
          </a:p>
          <a:p>
            <a:pPr algn="l">
              <a:lnSpc>
                <a:spcPts val="356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259469" y="2271659"/>
            <a:ext cx="8933341" cy="104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5"/>
              </a:lnSpc>
            </a:pPr>
            <a:r>
              <a:rPr lang="en-US" sz="7029" spc="-274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Hallazgos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549231" y="3122893"/>
            <a:ext cx="5663565" cy="387668"/>
            <a:chOff x="0" y="0"/>
            <a:chExt cx="7551420" cy="516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22860"/>
              <a:ext cx="7451090" cy="462280"/>
            </a:xfrm>
            <a:custGeom>
              <a:avLst/>
              <a:gdLst/>
              <a:ahLst/>
              <a:cxnLst/>
              <a:rect r="r" b="b" t="t" l="l"/>
              <a:pathLst>
                <a:path h="462280" w="7451090">
                  <a:moveTo>
                    <a:pt x="20320" y="393700"/>
                  </a:moveTo>
                  <a:cubicBezTo>
                    <a:pt x="708660" y="309880"/>
                    <a:pt x="883920" y="303530"/>
                    <a:pt x="1154430" y="293370"/>
                  </a:cubicBezTo>
                  <a:cubicBezTo>
                    <a:pt x="1612900" y="276860"/>
                    <a:pt x="2448560" y="280670"/>
                    <a:pt x="3006090" y="261620"/>
                  </a:cubicBezTo>
                  <a:cubicBezTo>
                    <a:pt x="3467100" y="246380"/>
                    <a:pt x="3860800" y="209550"/>
                    <a:pt x="4267200" y="196850"/>
                  </a:cubicBezTo>
                  <a:cubicBezTo>
                    <a:pt x="4646930" y="185420"/>
                    <a:pt x="5045710" y="201930"/>
                    <a:pt x="5370830" y="187960"/>
                  </a:cubicBezTo>
                  <a:cubicBezTo>
                    <a:pt x="5628640" y="176530"/>
                    <a:pt x="5829300" y="148590"/>
                    <a:pt x="6062980" y="134620"/>
                  </a:cubicBezTo>
                  <a:cubicBezTo>
                    <a:pt x="6300470" y="120650"/>
                    <a:pt x="6555740" y="119380"/>
                    <a:pt x="6784340" y="102870"/>
                  </a:cubicBezTo>
                  <a:cubicBezTo>
                    <a:pt x="6992620" y="87630"/>
                    <a:pt x="7289800" y="48260"/>
                    <a:pt x="7379970" y="43180"/>
                  </a:cubicBezTo>
                  <a:cubicBezTo>
                    <a:pt x="7406640" y="41910"/>
                    <a:pt x="7418070" y="35560"/>
                    <a:pt x="7430770" y="41910"/>
                  </a:cubicBezTo>
                  <a:cubicBezTo>
                    <a:pt x="7440930" y="46990"/>
                    <a:pt x="7451090" y="59690"/>
                    <a:pt x="7451090" y="68580"/>
                  </a:cubicBezTo>
                  <a:cubicBezTo>
                    <a:pt x="7451090" y="77470"/>
                    <a:pt x="7442200" y="86360"/>
                    <a:pt x="7426960" y="92710"/>
                  </a:cubicBezTo>
                  <a:cubicBezTo>
                    <a:pt x="7367270" y="116840"/>
                    <a:pt x="698500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69760" y="1270"/>
                    <a:pt x="7324090" y="31750"/>
                    <a:pt x="7388860" y="45720"/>
                  </a:cubicBezTo>
                  <a:cubicBezTo>
                    <a:pt x="7406640" y="49530"/>
                    <a:pt x="7415530" y="50800"/>
                    <a:pt x="7420610" y="58420"/>
                  </a:cubicBezTo>
                  <a:cubicBezTo>
                    <a:pt x="7425690" y="64770"/>
                    <a:pt x="7424420" y="78740"/>
                    <a:pt x="7419340" y="87630"/>
                  </a:cubicBezTo>
                  <a:cubicBezTo>
                    <a:pt x="7411720" y="101600"/>
                    <a:pt x="7388860" y="109220"/>
                    <a:pt x="7359650" y="121920"/>
                  </a:cubicBezTo>
                  <a:cubicBezTo>
                    <a:pt x="7292340" y="151130"/>
                    <a:pt x="7054850" y="226060"/>
                    <a:pt x="7006590" y="224790"/>
                  </a:cubicBezTo>
                  <a:cubicBezTo>
                    <a:pt x="6993890" y="224790"/>
                    <a:pt x="6988810" y="222250"/>
                    <a:pt x="6983730" y="217170"/>
                  </a:cubicBezTo>
                  <a:cubicBezTo>
                    <a:pt x="6978650" y="210820"/>
                    <a:pt x="6976110" y="196850"/>
                    <a:pt x="6979920" y="187960"/>
                  </a:cubicBezTo>
                  <a:cubicBezTo>
                    <a:pt x="6985000" y="176530"/>
                    <a:pt x="7002780" y="170180"/>
                    <a:pt x="7024370" y="160020"/>
                  </a:cubicBezTo>
                  <a:cubicBezTo>
                    <a:pt x="7073900" y="137160"/>
                    <a:pt x="7239000" y="72390"/>
                    <a:pt x="7278370" y="77470"/>
                  </a:cubicBezTo>
                  <a:cubicBezTo>
                    <a:pt x="7291070" y="78740"/>
                    <a:pt x="7298690" y="87630"/>
                    <a:pt x="7302500" y="93980"/>
                  </a:cubicBezTo>
                  <a:cubicBezTo>
                    <a:pt x="7305040" y="99060"/>
                    <a:pt x="7305040" y="107950"/>
                    <a:pt x="7302500" y="113030"/>
                  </a:cubicBezTo>
                  <a:cubicBezTo>
                    <a:pt x="7299960" y="119380"/>
                    <a:pt x="7293610" y="124460"/>
                    <a:pt x="7284720" y="128270"/>
                  </a:cubicBezTo>
                  <a:cubicBezTo>
                    <a:pt x="7270750" y="133350"/>
                    <a:pt x="7239000" y="137160"/>
                    <a:pt x="7225030" y="133350"/>
                  </a:cubicBezTo>
                  <a:cubicBezTo>
                    <a:pt x="7216140" y="130810"/>
                    <a:pt x="7209790" y="124460"/>
                    <a:pt x="7207250" y="118110"/>
                  </a:cubicBezTo>
                  <a:cubicBezTo>
                    <a:pt x="7204710" y="110490"/>
                    <a:pt x="7207250" y="95250"/>
                    <a:pt x="7213600" y="90170"/>
                  </a:cubicBezTo>
                  <a:cubicBezTo>
                    <a:pt x="7219950" y="85090"/>
                    <a:pt x="7233920" y="82550"/>
                    <a:pt x="7241540" y="85090"/>
                  </a:cubicBezTo>
                  <a:cubicBezTo>
                    <a:pt x="7247890" y="87630"/>
                    <a:pt x="7254240" y="97790"/>
                    <a:pt x="7255510" y="104140"/>
                  </a:cubicBezTo>
                  <a:cubicBezTo>
                    <a:pt x="7256780" y="111760"/>
                    <a:pt x="7252970" y="123190"/>
                    <a:pt x="7247890" y="127000"/>
                  </a:cubicBezTo>
                  <a:cubicBezTo>
                    <a:pt x="7241540" y="132080"/>
                    <a:pt x="7225030" y="133350"/>
                    <a:pt x="7217410" y="129540"/>
                  </a:cubicBezTo>
                  <a:cubicBezTo>
                    <a:pt x="7211060" y="125730"/>
                    <a:pt x="7204710" y="116840"/>
                    <a:pt x="7204710" y="109220"/>
                  </a:cubicBezTo>
                  <a:cubicBezTo>
                    <a:pt x="7204710" y="101600"/>
                    <a:pt x="7214870" y="87630"/>
                    <a:pt x="7222490" y="83820"/>
                  </a:cubicBezTo>
                  <a:cubicBezTo>
                    <a:pt x="7228840" y="81280"/>
                    <a:pt x="7241540" y="83820"/>
                    <a:pt x="7246620" y="87630"/>
                  </a:cubicBezTo>
                  <a:cubicBezTo>
                    <a:pt x="7251700" y="91440"/>
                    <a:pt x="7255510" y="101600"/>
                    <a:pt x="7255510" y="109220"/>
                  </a:cubicBezTo>
                  <a:cubicBezTo>
                    <a:pt x="7255510" y="115570"/>
                    <a:pt x="7250430" y="125730"/>
                    <a:pt x="7244080" y="129540"/>
                  </a:cubicBezTo>
                  <a:cubicBezTo>
                    <a:pt x="7237730" y="133350"/>
                    <a:pt x="7226300" y="133350"/>
                    <a:pt x="7219950" y="130810"/>
                  </a:cubicBezTo>
                  <a:cubicBezTo>
                    <a:pt x="7213600" y="128270"/>
                    <a:pt x="7207250" y="118110"/>
                    <a:pt x="7205980" y="111760"/>
                  </a:cubicBezTo>
                  <a:cubicBezTo>
                    <a:pt x="7204710" y="105410"/>
                    <a:pt x="7207250" y="95250"/>
                    <a:pt x="7213600" y="90170"/>
                  </a:cubicBezTo>
                  <a:cubicBezTo>
                    <a:pt x="7223760" y="81280"/>
                    <a:pt x="7261860" y="73660"/>
                    <a:pt x="7278370" y="77470"/>
                  </a:cubicBezTo>
                  <a:cubicBezTo>
                    <a:pt x="7288530" y="80010"/>
                    <a:pt x="7299960" y="86360"/>
                    <a:pt x="7302500" y="93980"/>
                  </a:cubicBezTo>
                  <a:cubicBezTo>
                    <a:pt x="7305040" y="101600"/>
                    <a:pt x="7301230" y="115570"/>
                    <a:pt x="7289800" y="125730"/>
                  </a:cubicBezTo>
                  <a:cubicBezTo>
                    <a:pt x="7256780" y="157480"/>
                    <a:pt x="7051040" y="232410"/>
                    <a:pt x="7006590" y="224790"/>
                  </a:cubicBezTo>
                  <a:cubicBezTo>
                    <a:pt x="6990080" y="222250"/>
                    <a:pt x="6978650" y="209550"/>
                    <a:pt x="6977380" y="200660"/>
                  </a:cubicBezTo>
                  <a:cubicBezTo>
                    <a:pt x="6976110" y="191770"/>
                    <a:pt x="6986270" y="182880"/>
                    <a:pt x="6998970" y="173990"/>
                  </a:cubicBezTo>
                  <a:cubicBezTo>
                    <a:pt x="7031990" y="152400"/>
                    <a:pt x="7146290" y="142240"/>
                    <a:pt x="7214870" y="120650"/>
                  </a:cubicBezTo>
                  <a:cubicBezTo>
                    <a:pt x="7279640" y="100330"/>
                    <a:pt x="7369810" y="44450"/>
                    <a:pt x="7400290" y="46990"/>
                  </a:cubicBezTo>
                  <a:cubicBezTo>
                    <a:pt x="7410450" y="48260"/>
                    <a:pt x="7416800" y="52070"/>
                    <a:pt x="7420610" y="58420"/>
                  </a:cubicBezTo>
                  <a:cubicBezTo>
                    <a:pt x="7424420" y="64770"/>
                    <a:pt x="7425690" y="76200"/>
                    <a:pt x="7423150" y="82550"/>
                  </a:cubicBezTo>
                  <a:cubicBezTo>
                    <a:pt x="7420610" y="88900"/>
                    <a:pt x="7415530" y="93980"/>
                    <a:pt x="7404100" y="97790"/>
                  </a:cubicBezTo>
                  <a:cubicBezTo>
                    <a:pt x="7352030" y="115570"/>
                    <a:pt x="698246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72300" y="0"/>
                    <a:pt x="7374890" y="12700"/>
                    <a:pt x="7430770" y="41910"/>
                  </a:cubicBezTo>
                  <a:cubicBezTo>
                    <a:pt x="7444740" y="49530"/>
                    <a:pt x="7451090" y="59690"/>
                    <a:pt x="7451090" y="68580"/>
                  </a:cubicBezTo>
                  <a:cubicBezTo>
                    <a:pt x="7451090" y="77470"/>
                    <a:pt x="7442200" y="85090"/>
                    <a:pt x="7426960" y="92710"/>
                  </a:cubicBezTo>
                  <a:cubicBezTo>
                    <a:pt x="7358380" y="124460"/>
                    <a:pt x="7007860" y="138430"/>
                    <a:pt x="6788150" y="153670"/>
                  </a:cubicBezTo>
                  <a:cubicBezTo>
                    <a:pt x="6555740" y="170180"/>
                    <a:pt x="6305550" y="171450"/>
                    <a:pt x="6068060" y="185420"/>
                  </a:cubicBezTo>
                  <a:cubicBezTo>
                    <a:pt x="5834380" y="199390"/>
                    <a:pt x="5632450" y="227330"/>
                    <a:pt x="5373370" y="238760"/>
                  </a:cubicBezTo>
                  <a:cubicBezTo>
                    <a:pt x="5048250" y="252730"/>
                    <a:pt x="4649470" y="236220"/>
                    <a:pt x="4269740" y="247650"/>
                  </a:cubicBezTo>
                  <a:cubicBezTo>
                    <a:pt x="3862070" y="260350"/>
                    <a:pt x="3467100" y="297180"/>
                    <a:pt x="3006090" y="312420"/>
                  </a:cubicBezTo>
                  <a:cubicBezTo>
                    <a:pt x="2448560" y="331470"/>
                    <a:pt x="1614170" y="327660"/>
                    <a:pt x="1156970" y="344170"/>
                  </a:cubicBezTo>
                  <a:cubicBezTo>
                    <a:pt x="887730" y="354330"/>
                    <a:pt x="713740" y="360680"/>
                    <a:pt x="514350" y="379730"/>
                  </a:cubicBezTo>
                  <a:cubicBezTo>
                    <a:pt x="340360" y="396240"/>
                    <a:pt x="86360" y="462280"/>
                    <a:pt x="26670" y="443230"/>
                  </a:cubicBezTo>
                  <a:cubicBezTo>
                    <a:pt x="11430" y="438150"/>
                    <a:pt x="2540" y="429260"/>
                    <a:pt x="1270" y="420370"/>
                  </a:cubicBezTo>
                  <a:cubicBezTo>
                    <a:pt x="0" y="412750"/>
                    <a:pt x="20320" y="393700"/>
                    <a:pt x="20320" y="3937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5468821">
            <a:off x="12316676" y="5231035"/>
            <a:ext cx="3203175" cy="3016808"/>
          </a:xfrm>
          <a:custGeom>
            <a:avLst/>
            <a:gdLst/>
            <a:ahLst/>
            <a:cxnLst/>
            <a:rect r="r" b="b" t="t" l="l"/>
            <a:pathLst>
              <a:path h="3016808" w="3203175">
                <a:moveTo>
                  <a:pt x="0" y="0"/>
                </a:moveTo>
                <a:lnTo>
                  <a:pt x="3203175" y="0"/>
                </a:lnTo>
                <a:lnTo>
                  <a:pt x="3203175" y="3016808"/>
                </a:lnTo>
                <a:lnTo>
                  <a:pt x="0" y="301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34783" y="1028700"/>
            <a:ext cx="3540035" cy="3269984"/>
            <a:chOff x="0" y="0"/>
            <a:chExt cx="854962" cy="789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4962" cy="789742"/>
            </a:xfrm>
            <a:custGeom>
              <a:avLst/>
              <a:gdLst/>
              <a:ahLst/>
              <a:cxnLst/>
              <a:rect r="r" b="b" t="t" l="l"/>
              <a:pathLst>
                <a:path h="789742" w="85496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49231" y="1555139"/>
            <a:ext cx="13069239" cy="7601642"/>
            <a:chOff x="0" y="0"/>
            <a:chExt cx="3156384" cy="18358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56384" cy="1835891"/>
            </a:xfrm>
            <a:custGeom>
              <a:avLst/>
              <a:gdLst/>
              <a:ahLst/>
              <a:cxnLst/>
              <a:rect r="r" b="b" t="t" l="l"/>
              <a:pathLst>
                <a:path h="1835891" w="3156384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18935" y="3444171"/>
            <a:ext cx="12146629" cy="1856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Para una comprensión más detallada y completa del análisis salarial en México, te invito a explorar el proyecto completo en mi GitHub. Allí encontrarás el proceso de extracción, limpieza, carga, y procesamiento de datos, así como las visualizaciones detalladas que hemos visto en esta presentación.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8935" y="1931125"/>
            <a:ext cx="11615046" cy="93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1"/>
              </a:lnSpc>
            </a:pPr>
            <a:r>
              <a:rPr lang="en-US" sz="6230" spc="-242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Explora el Proyecto Completo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259469" y="2861350"/>
            <a:ext cx="7873963" cy="538968"/>
            <a:chOff x="0" y="0"/>
            <a:chExt cx="7551420" cy="516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9530" y="22860"/>
              <a:ext cx="7451090" cy="462280"/>
            </a:xfrm>
            <a:custGeom>
              <a:avLst/>
              <a:gdLst/>
              <a:ahLst/>
              <a:cxnLst/>
              <a:rect r="r" b="b" t="t" l="l"/>
              <a:pathLst>
                <a:path h="462280" w="7451090">
                  <a:moveTo>
                    <a:pt x="20320" y="393700"/>
                  </a:moveTo>
                  <a:cubicBezTo>
                    <a:pt x="708660" y="309880"/>
                    <a:pt x="883920" y="303530"/>
                    <a:pt x="1154430" y="293370"/>
                  </a:cubicBezTo>
                  <a:cubicBezTo>
                    <a:pt x="1612900" y="276860"/>
                    <a:pt x="2448560" y="280670"/>
                    <a:pt x="3006090" y="261620"/>
                  </a:cubicBezTo>
                  <a:cubicBezTo>
                    <a:pt x="3467100" y="246380"/>
                    <a:pt x="3860800" y="209550"/>
                    <a:pt x="4267200" y="196850"/>
                  </a:cubicBezTo>
                  <a:cubicBezTo>
                    <a:pt x="4646930" y="185420"/>
                    <a:pt x="5045710" y="201930"/>
                    <a:pt x="5370830" y="187960"/>
                  </a:cubicBezTo>
                  <a:cubicBezTo>
                    <a:pt x="5628640" y="176530"/>
                    <a:pt x="5829300" y="148590"/>
                    <a:pt x="6062980" y="134620"/>
                  </a:cubicBezTo>
                  <a:cubicBezTo>
                    <a:pt x="6300470" y="120650"/>
                    <a:pt x="6555740" y="119380"/>
                    <a:pt x="6784340" y="102870"/>
                  </a:cubicBezTo>
                  <a:cubicBezTo>
                    <a:pt x="6992620" y="87630"/>
                    <a:pt x="7289800" y="48260"/>
                    <a:pt x="7379970" y="43180"/>
                  </a:cubicBezTo>
                  <a:cubicBezTo>
                    <a:pt x="7406640" y="41910"/>
                    <a:pt x="7418070" y="35560"/>
                    <a:pt x="7430770" y="41910"/>
                  </a:cubicBezTo>
                  <a:cubicBezTo>
                    <a:pt x="7440930" y="46990"/>
                    <a:pt x="7451090" y="59690"/>
                    <a:pt x="7451090" y="68580"/>
                  </a:cubicBezTo>
                  <a:cubicBezTo>
                    <a:pt x="7451090" y="77470"/>
                    <a:pt x="7442200" y="86360"/>
                    <a:pt x="7426960" y="92710"/>
                  </a:cubicBezTo>
                  <a:cubicBezTo>
                    <a:pt x="7367270" y="116840"/>
                    <a:pt x="698500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69760" y="1270"/>
                    <a:pt x="7324090" y="31750"/>
                    <a:pt x="7388860" y="45720"/>
                  </a:cubicBezTo>
                  <a:cubicBezTo>
                    <a:pt x="7406640" y="49530"/>
                    <a:pt x="7415530" y="50800"/>
                    <a:pt x="7420610" y="58420"/>
                  </a:cubicBezTo>
                  <a:cubicBezTo>
                    <a:pt x="7425690" y="64770"/>
                    <a:pt x="7424420" y="78740"/>
                    <a:pt x="7419340" y="87630"/>
                  </a:cubicBezTo>
                  <a:cubicBezTo>
                    <a:pt x="7411720" y="101600"/>
                    <a:pt x="7388860" y="109220"/>
                    <a:pt x="7359650" y="121920"/>
                  </a:cubicBezTo>
                  <a:cubicBezTo>
                    <a:pt x="7292340" y="151130"/>
                    <a:pt x="7054850" y="226060"/>
                    <a:pt x="7006590" y="224790"/>
                  </a:cubicBezTo>
                  <a:cubicBezTo>
                    <a:pt x="6993890" y="224790"/>
                    <a:pt x="6988810" y="222250"/>
                    <a:pt x="6983730" y="217170"/>
                  </a:cubicBezTo>
                  <a:cubicBezTo>
                    <a:pt x="6978650" y="210820"/>
                    <a:pt x="6976110" y="196850"/>
                    <a:pt x="6979920" y="187960"/>
                  </a:cubicBezTo>
                  <a:cubicBezTo>
                    <a:pt x="6985000" y="176530"/>
                    <a:pt x="7002780" y="170180"/>
                    <a:pt x="7024370" y="160020"/>
                  </a:cubicBezTo>
                  <a:cubicBezTo>
                    <a:pt x="7073900" y="137160"/>
                    <a:pt x="7239000" y="72390"/>
                    <a:pt x="7278370" y="77470"/>
                  </a:cubicBezTo>
                  <a:cubicBezTo>
                    <a:pt x="7291070" y="78740"/>
                    <a:pt x="7298690" y="87630"/>
                    <a:pt x="7302500" y="93980"/>
                  </a:cubicBezTo>
                  <a:cubicBezTo>
                    <a:pt x="7305040" y="99060"/>
                    <a:pt x="7305040" y="107950"/>
                    <a:pt x="7302500" y="113030"/>
                  </a:cubicBezTo>
                  <a:cubicBezTo>
                    <a:pt x="7299960" y="119380"/>
                    <a:pt x="7293610" y="124460"/>
                    <a:pt x="7284720" y="128270"/>
                  </a:cubicBezTo>
                  <a:cubicBezTo>
                    <a:pt x="7270750" y="133350"/>
                    <a:pt x="7239000" y="137160"/>
                    <a:pt x="7225030" y="133350"/>
                  </a:cubicBezTo>
                  <a:cubicBezTo>
                    <a:pt x="7216140" y="130810"/>
                    <a:pt x="7209790" y="124460"/>
                    <a:pt x="7207250" y="118110"/>
                  </a:cubicBezTo>
                  <a:cubicBezTo>
                    <a:pt x="7204710" y="110490"/>
                    <a:pt x="7207250" y="95250"/>
                    <a:pt x="7213600" y="90170"/>
                  </a:cubicBezTo>
                  <a:cubicBezTo>
                    <a:pt x="7219950" y="85090"/>
                    <a:pt x="7233920" y="82550"/>
                    <a:pt x="7241540" y="85090"/>
                  </a:cubicBezTo>
                  <a:cubicBezTo>
                    <a:pt x="7247890" y="87630"/>
                    <a:pt x="7254240" y="97790"/>
                    <a:pt x="7255510" y="104140"/>
                  </a:cubicBezTo>
                  <a:cubicBezTo>
                    <a:pt x="7256780" y="111760"/>
                    <a:pt x="7252970" y="123190"/>
                    <a:pt x="7247890" y="127000"/>
                  </a:cubicBezTo>
                  <a:cubicBezTo>
                    <a:pt x="7241540" y="132080"/>
                    <a:pt x="7225030" y="133350"/>
                    <a:pt x="7217410" y="129540"/>
                  </a:cubicBezTo>
                  <a:cubicBezTo>
                    <a:pt x="7211060" y="125730"/>
                    <a:pt x="7204710" y="116840"/>
                    <a:pt x="7204710" y="109220"/>
                  </a:cubicBezTo>
                  <a:cubicBezTo>
                    <a:pt x="7204710" y="101600"/>
                    <a:pt x="7214870" y="87630"/>
                    <a:pt x="7222490" y="83820"/>
                  </a:cubicBezTo>
                  <a:cubicBezTo>
                    <a:pt x="7228840" y="81280"/>
                    <a:pt x="7241540" y="83820"/>
                    <a:pt x="7246620" y="87630"/>
                  </a:cubicBezTo>
                  <a:cubicBezTo>
                    <a:pt x="7251700" y="91440"/>
                    <a:pt x="7255510" y="101600"/>
                    <a:pt x="7255510" y="109220"/>
                  </a:cubicBezTo>
                  <a:cubicBezTo>
                    <a:pt x="7255510" y="115570"/>
                    <a:pt x="7250430" y="125730"/>
                    <a:pt x="7244080" y="129540"/>
                  </a:cubicBezTo>
                  <a:cubicBezTo>
                    <a:pt x="7237730" y="133350"/>
                    <a:pt x="7226300" y="133350"/>
                    <a:pt x="7219950" y="130810"/>
                  </a:cubicBezTo>
                  <a:cubicBezTo>
                    <a:pt x="7213600" y="128270"/>
                    <a:pt x="7207250" y="118110"/>
                    <a:pt x="7205980" y="111760"/>
                  </a:cubicBezTo>
                  <a:cubicBezTo>
                    <a:pt x="7204710" y="105410"/>
                    <a:pt x="7207250" y="95250"/>
                    <a:pt x="7213600" y="90170"/>
                  </a:cubicBezTo>
                  <a:cubicBezTo>
                    <a:pt x="7223760" y="81280"/>
                    <a:pt x="7261860" y="73660"/>
                    <a:pt x="7278370" y="77470"/>
                  </a:cubicBezTo>
                  <a:cubicBezTo>
                    <a:pt x="7288530" y="80010"/>
                    <a:pt x="7299960" y="86360"/>
                    <a:pt x="7302500" y="93980"/>
                  </a:cubicBezTo>
                  <a:cubicBezTo>
                    <a:pt x="7305040" y="101600"/>
                    <a:pt x="7301230" y="115570"/>
                    <a:pt x="7289800" y="125730"/>
                  </a:cubicBezTo>
                  <a:cubicBezTo>
                    <a:pt x="7256780" y="157480"/>
                    <a:pt x="7051040" y="232410"/>
                    <a:pt x="7006590" y="224790"/>
                  </a:cubicBezTo>
                  <a:cubicBezTo>
                    <a:pt x="6990080" y="222250"/>
                    <a:pt x="6978650" y="209550"/>
                    <a:pt x="6977380" y="200660"/>
                  </a:cubicBezTo>
                  <a:cubicBezTo>
                    <a:pt x="6976110" y="191770"/>
                    <a:pt x="6986270" y="182880"/>
                    <a:pt x="6998970" y="173990"/>
                  </a:cubicBezTo>
                  <a:cubicBezTo>
                    <a:pt x="7031990" y="152400"/>
                    <a:pt x="7146290" y="142240"/>
                    <a:pt x="7214870" y="120650"/>
                  </a:cubicBezTo>
                  <a:cubicBezTo>
                    <a:pt x="7279640" y="100330"/>
                    <a:pt x="7369810" y="44450"/>
                    <a:pt x="7400290" y="46990"/>
                  </a:cubicBezTo>
                  <a:cubicBezTo>
                    <a:pt x="7410450" y="48260"/>
                    <a:pt x="7416800" y="52070"/>
                    <a:pt x="7420610" y="58420"/>
                  </a:cubicBezTo>
                  <a:cubicBezTo>
                    <a:pt x="7424420" y="64770"/>
                    <a:pt x="7425690" y="76200"/>
                    <a:pt x="7423150" y="82550"/>
                  </a:cubicBezTo>
                  <a:cubicBezTo>
                    <a:pt x="7420610" y="88900"/>
                    <a:pt x="7415530" y="93980"/>
                    <a:pt x="7404100" y="97790"/>
                  </a:cubicBezTo>
                  <a:cubicBezTo>
                    <a:pt x="7352030" y="115570"/>
                    <a:pt x="698246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72300" y="0"/>
                    <a:pt x="7374890" y="12700"/>
                    <a:pt x="7430770" y="41910"/>
                  </a:cubicBezTo>
                  <a:cubicBezTo>
                    <a:pt x="7444740" y="49530"/>
                    <a:pt x="7451090" y="59690"/>
                    <a:pt x="7451090" y="68580"/>
                  </a:cubicBezTo>
                  <a:cubicBezTo>
                    <a:pt x="7451090" y="77470"/>
                    <a:pt x="7442200" y="85090"/>
                    <a:pt x="7426960" y="92710"/>
                  </a:cubicBezTo>
                  <a:cubicBezTo>
                    <a:pt x="7358380" y="124460"/>
                    <a:pt x="7007860" y="138430"/>
                    <a:pt x="6788150" y="153670"/>
                  </a:cubicBezTo>
                  <a:cubicBezTo>
                    <a:pt x="6555740" y="170180"/>
                    <a:pt x="6305550" y="171450"/>
                    <a:pt x="6068060" y="185420"/>
                  </a:cubicBezTo>
                  <a:cubicBezTo>
                    <a:pt x="5834380" y="199390"/>
                    <a:pt x="5632450" y="227330"/>
                    <a:pt x="5373370" y="238760"/>
                  </a:cubicBezTo>
                  <a:cubicBezTo>
                    <a:pt x="5048250" y="252730"/>
                    <a:pt x="4649470" y="236220"/>
                    <a:pt x="4269740" y="247650"/>
                  </a:cubicBezTo>
                  <a:cubicBezTo>
                    <a:pt x="3862070" y="260350"/>
                    <a:pt x="3467100" y="297180"/>
                    <a:pt x="3006090" y="312420"/>
                  </a:cubicBezTo>
                  <a:cubicBezTo>
                    <a:pt x="2448560" y="331470"/>
                    <a:pt x="1614170" y="327660"/>
                    <a:pt x="1156970" y="344170"/>
                  </a:cubicBezTo>
                  <a:cubicBezTo>
                    <a:pt x="887730" y="354330"/>
                    <a:pt x="713740" y="360680"/>
                    <a:pt x="514350" y="379730"/>
                  </a:cubicBezTo>
                  <a:cubicBezTo>
                    <a:pt x="340360" y="396240"/>
                    <a:pt x="86360" y="462280"/>
                    <a:pt x="26670" y="443230"/>
                  </a:cubicBezTo>
                  <a:cubicBezTo>
                    <a:pt x="11430" y="438150"/>
                    <a:pt x="2540" y="429260"/>
                    <a:pt x="1270" y="420370"/>
                  </a:cubicBezTo>
                  <a:cubicBezTo>
                    <a:pt x="0" y="412750"/>
                    <a:pt x="20320" y="393700"/>
                    <a:pt x="20320" y="3937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2010536" y="6181877"/>
            <a:ext cx="12146629" cy="45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GitHub: https://github.com/Qarant/Analysis-of-Mexican-Salaries-Over-Time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DAGN2YOtHoE</dc:identifier>
  <dcterms:modified xsi:type="dcterms:W3CDTF">2011-08-01T06:04:30Z</dcterms:modified>
  <cp:revision>1</cp:revision>
  <dc:title>Explorando la Evolución Salarial en México Un Análisis Profundo</dc:title>
</cp:coreProperties>
</file>