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38"/>
  </p:normalViewPr>
  <p:slideViewPr>
    <p:cSldViewPr snapToGrid="0" snapToObjects="1">
      <p:cViewPr varScale="1">
        <p:scale>
          <a:sx n="127" d="100"/>
          <a:sy n="127" d="100"/>
        </p:scale>
        <p:origin x="5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C7C3-9EF3-1F4B-855E-9E09450776C2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5D43-C82F-5A4D-AF4B-384AC7AF8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5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45D43-C82F-5A4D-AF4B-384AC7AF85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3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45D43-C82F-5A4D-AF4B-384AC7AF85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5FE2A-0113-F34C-9227-52BCD636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F9E165-C8CB-CF4D-91D6-FDBA2DA01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90209-4914-F645-A995-3B327BCF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529FF-179E-FF40-9FF5-89797981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883F9C-9606-DF4C-8AD1-2D9232A5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5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FB9C8-0282-274A-9A10-C4088CFF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F9755-00A3-4740-B9C0-24A81F9C7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90301A-F164-4A40-831C-254B954A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C7E40-12F1-CC43-BA24-5FE8105E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21D46-8409-6A43-992B-C632AB2D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0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AD8C5F-7EB1-1343-9F3E-86F08AF0C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B3BDFD-41AF-A34E-A6BE-926A1A70C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7A0651-6F75-AC48-9E95-2CAF51A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9470C-9AA4-6240-A7F1-BE352D91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A8889-8032-514E-9AF5-B391C102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51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E7BFF-40B7-9944-A9F4-F13D7A2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F3043-BE0A-144E-A5D3-54903103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B3811-7B5E-8541-97C4-763E32CB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45E3A-E6F4-BF4D-9F9A-AE2FF72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E4A93-A5C7-C445-A299-E5FAE726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683D1-A829-D742-BBE4-9A237A65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CB4D6A-2FCE-9A4C-ADC2-EE4868EC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83810E-9BC1-EC46-84E5-66B94E7B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534569-12CE-8744-AE6B-C5806894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54A319-B99E-0846-A4DA-7A20C254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82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8BC46-4065-C545-94E1-B9D958BA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1F891-4070-4F45-A060-5D70767DD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A1D020-E42A-7E4D-8AAB-C25568A2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0C42F-C02F-5149-991F-6F3F120E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7D6171-D07F-7943-97FA-18AD18E3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F394D-E390-1F46-98E3-33531EDC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FA3E-0C12-0F48-B5C6-C36D50C7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FB5403-6C69-974B-B0FA-65C645C2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694F1C-C2DB-B541-A5AB-FD455F2F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4C9ED-0C92-224A-A322-99B55E60C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64CEC6-D7E7-D149-8A67-CD31492DF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C9DA94-26D5-2C49-9DA0-F04144FA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CC724A-25A6-454B-8110-AF9B633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BCD48E-1D26-F24A-ADFB-258CFB22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A34ED-7FCA-5647-BB0A-DB609838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8E67AD-2587-114C-8B26-C348C8E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BDD649-9F90-4948-AA44-EB1DCBAB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CA7AB4-598C-9A4F-B177-BA03872B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4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237670-3723-E640-8376-15094E70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022D00-9A36-2C4F-BD69-7EEC6F1E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2E950F-D46B-C345-A639-F417467A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2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9B087-AFF8-ED45-BFA1-DC013BA5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0F4B8-A4E4-0A46-97A3-C0FFE16E5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A148CD-F81C-6B42-AB6D-FECEE0FE7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DA4C90-A070-4845-9BDC-F9306476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9B345-EE7C-1345-AC59-CC2C4C4A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1CE9A2-2202-184A-BD5C-351B0CCB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21DD2-A547-0543-8715-F7AEA8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34A0F9-1664-DB4B-9649-2365F007A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BC3034-1A6D-9F45-9C54-F9511C27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572B11-2687-AC4E-A0D7-9E617FB7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1FC4E4-2820-744D-B345-1C075A8C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52BCC1-CEAD-3E41-B8F5-51F0CAC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CCC8D-1410-284F-B6B3-0B1445B4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A5FA3-FDA2-BE48-9809-0AA15013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28539-EFCA-E64F-A0EC-F37728FA6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6F6F-FEC7-B944-9001-89BDF3007CCF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2217-6562-C645-9B32-1D5E89621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3595A-BBED-714E-840A-13BF964F7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B494-8ECF-F94C-923B-E858F566E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0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564%2Fjasss.18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E075C-E71A-154C-8DB1-E6192B8B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168399"/>
          </a:xfrm>
        </p:spPr>
        <p:txBody>
          <a:bodyPr>
            <a:normAutofit/>
          </a:bodyPr>
          <a:lstStyle/>
          <a:p>
            <a:r>
              <a:rPr lang="ru-RU" sz="3600" b="1" dirty="0"/>
              <a:t>Тема: </a:t>
            </a:r>
            <a:r>
              <a:rPr lang="en-US" sz="3600" b="1" dirty="0"/>
              <a:t>”</a:t>
            </a:r>
            <a:r>
              <a:rPr lang="ru-RU" sz="3600" b="1" dirty="0"/>
              <a:t>Симуляция общественной сегрегации. Математическая модель Шеллинга</a:t>
            </a:r>
            <a:r>
              <a:rPr lang="en-US" sz="3600" b="1" dirty="0"/>
              <a:t>”</a:t>
            </a:r>
            <a:endParaRPr lang="ru-RU" sz="3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F6B015-A9B4-8345-B740-5ABB0768D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3282"/>
            <a:ext cx="12192000" cy="1010155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"/>
                <a:cs typeface="Arial" pitchFamily="34" charset="0"/>
              </a:rPr>
              <a:t>МИНИСТЕРСТВО ПРОСВЕЩЕНИЯ РОССИЙСКОЙ ФЕДЕРАЦИИ 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"/>
                <a:cs typeface="Arial" pitchFamily="34" charset="0"/>
              </a:rPr>
              <a:t>ГОСУДАРСТВЕННОЕ БЮДЖЕТНОЕ ОБЩЕОБРАЗОВАТЕЛЬНОЕ УЧРЕЖДЕНИЕ  ГИМНАЗИЯ №271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"/>
                <a:cs typeface="Arial" pitchFamily="34" charset="0"/>
              </a:rPr>
              <a:t>КРАСНОСЕЛЬСКОГО РАЙОНА САНКТ-ПЕТЕРБУРГА ИМЕНИ П.И.ФЕДУЛОВА 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BCB66-7C41-1A40-BC45-0C6130AE5C20}"/>
              </a:ext>
            </a:extLst>
          </p:cNvPr>
          <p:cNvSpPr txBox="1"/>
          <p:nvPr/>
        </p:nvSpPr>
        <p:spPr>
          <a:xfrm>
            <a:off x="1524000" y="53993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"/>
                <a:cs typeface="Arial" pitchFamily="34" charset="0"/>
              </a:rPr>
              <a:t>Выполнил: Блинов Федор, ученик 11-2 класса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Руководитель: Анохина А.В.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A29C3EF6-7983-7645-A79F-5B548678D5E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186045" y="1458693"/>
            <a:ext cx="1819910" cy="18050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9171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71927-8F5F-CB4D-9192-3DE8A471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тезисы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53777-DF82-0A41-AC55-4FF0B013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Сетка модели является массивом типа </a:t>
            </a:r>
            <a:r>
              <a:rPr lang="en-US" dirty="0" err="1"/>
              <a:t>numpy.array</a:t>
            </a:r>
            <a:endParaRPr lang="en-US" dirty="0"/>
          </a:p>
          <a:p>
            <a:r>
              <a:rPr lang="ru-RU" dirty="0"/>
              <a:t>Каждый </a:t>
            </a:r>
            <a:r>
              <a:rPr lang="ru-RU" i="1" dirty="0"/>
              <a:t>шаг </a:t>
            </a:r>
            <a:r>
              <a:rPr lang="ru-RU" dirty="0"/>
              <a:t>алгоритм проходиться по всему массиву и проверяет уровень удовлетворенности каждого агента</a:t>
            </a:r>
          </a:p>
          <a:p>
            <a:r>
              <a:rPr lang="ru-RU" dirty="0"/>
              <a:t>Если агент несчастен, то он перемещается в случайную пустую клетку из заранее заготовленного массива </a:t>
            </a:r>
          </a:p>
          <a:p>
            <a:r>
              <a:rPr lang="ru-RU" dirty="0"/>
              <a:t>Алгоритм повторяет свою работу </a:t>
            </a:r>
            <a:r>
              <a:rPr lang="en-US" i="1" dirty="0"/>
              <a:t>n</a:t>
            </a:r>
            <a:r>
              <a:rPr lang="ru-RU" dirty="0"/>
              <a:t> раз, где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– кол-во итераций, введенное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19995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FA896-3746-E74A-AA7D-EC7F27B0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состояния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0BABCD-8D87-8D4D-84FC-ED30039E2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8738"/>
            <a:ext cx="3096691" cy="3025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8C91C-6713-4F48-9017-9A77E370E392}"/>
              </a:ext>
            </a:extLst>
          </p:cNvPr>
          <p:cNvSpPr txBox="1"/>
          <p:nvPr/>
        </p:nvSpPr>
        <p:spPr>
          <a:xfrm>
            <a:off x="838200" y="5969655"/>
            <a:ext cx="3096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График модели в начальном состоянии, размер сетки – 4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0x40</a:t>
            </a:r>
            <a:endParaRPr lang="ru-RU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C7E50-6806-5349-AD8B-2370A46E3A6C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Генерация растрового изображения состояния модели осуществляется при помощи библиотеки </a:t>
            </a:r>
            <a:r>
              <a:rPr lang="en-US" sz="2800" dirty="0"/>
              <a:t>Matplotlib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7B4C04-B89D-124F-9FFA-C8495C01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654" y="2998737"/>
            <a:ext cx="3096691" cy="30257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A07632-C9B7-644E-8836-B4FC14A22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08" y="3022549"/>
            <a:ext cx="3096691" cy="302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7F1EEB-5FF5-EC40-8883-E1084A2479A5}"/>
              </a:ext>
            </a:extLst>
          </p:cNvPr>
          <p:cNvSpPr txBox="1"/>
          <p:nvPr/>
        </p:nvSpPr>
        <p:spPr>
          <a:xfrm>
            <a:off x="4241272" y="5969655"/>
            <a:ext cx="370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График модели через 20 итераций, средняя толерантность, размер сетки – 4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0x40</a:t>
            </a:r>
            <a:endParaRPr lang="ru-RU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155CB-CFF1-3C4A-A5AC-82214A9C05D5}"/>
              </a:ext>
            </a:extLst>
          </p:cNvPr>
          <p:cNvSpPr txBox="1"/>
          <p:nvPr/>
        </p:nvSpPr>
        <p:spPr>
          <a:xfrm>
            <a:off x="7950726" y="5969655"/>
            <a:ext cx="393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График модели через 20 итераций, низкая толерантность, размер сетки – 4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0x40</a:t>
            </a:r>
            <a:endParaRPr lang="ru-RU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9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E8196-9ADB-A441-ABEF-2AE04F38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Респонсивный интерфейс, родительский контейнер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DACF8D8-4073-984D-81C0-FF1B1924F1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1" y="1875011"/>
            <a:ext cx="5181600" cy="4322415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DD721F1E-476B-BD4D-B832-CC7B6330F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860550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В качестве инструмента для разработки интерфейса используется веб-</a:t>
            </a:r>
            <a:r>
              <a:rPr lang="ru-RU" sz="2400" dirty="0" err="1"/>
              <a:t>фреймворк</a:t>
            </a:r>
            <a:r>
              <a:rPr lang="ru-RU" sz="2400" dirty="0"/>
              <a:t> </a:t>
            </a:r>
            <a:r>
              <a:rPr lang="en-US" sz="2400" dirty="0" err="1"/>
              <a:t>Streamlit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Модель обладает свойствами динамического обновления и интерактивности.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Программа запускается на локальном сервере, настройка которого осуществляется </a:t>
            </a:r>
            <a:r>
              <a:rPr lang="ru-RU" sz="2400" dirty="0" err="1"/>
              <a:t>фреймворком</a:t>
            </a:r>
            <a:r>
              <a:rPr lang="ru-RU" sz="2400" dirty="0"/>
              <a:t> автоматически.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1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7D78D-5D0B-7C44-B422-FB270AA4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44DBB-6DB3-D14C-A926-7779D0316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Игровая суть модели предполагает определенную степень преувеличения возможного результата. Основная цель работы модели в своей первозданной формы – достичь максимальной возможной степени сегрегации и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кластерности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населения. Модель стремиться к определенным шаблонам и структурам, в которых наибольшее количество независимых агентов считает себя удовлетворенными.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С точки зрения программирования модель Шеллинга дает крайне полезный и практически применимый опыт: разработка включает в себя изучение основ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алгоритмики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, погружение в теорию игр, работу с графическими элементами. С образовательной точки зрения модель Шеллинга является крайне гибкой основой для </a:t>
            </a:r>
            <a:r>
              <a:rPr lang="ru-RU" sz="1800" dirty="0">
                <a:ea typeface="Times New Roman" panose="02020603050405020304" pitchFamily="18" charset="0"/>
              </a:rPr>
              <a:t>работы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учеников и демонстрации принципов работы базовых алгоритмов.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Данная реализация модели Шеллинга является достоверным переносом оригинальных идей, описанных в работе 1971 года, т.е. вся модель основана на двух главных идеях: во-первых, агент не делает различия между приоритетностью мест до момента своими перемещения, т.е. перемещение недовольных агентов является полностью хаотичным; вторая важная идея – агенты не делают различий между местами если кол-во агентов того же типа превышает их порог терпимости.</a:t>
            </a:r>
            <a:endParaRPr lang="ru-RU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9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7077B-2306-334A-9D3A-A4C9EB20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28311-5C3B-B240-80CC-F155977D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effectLst/>
                <a:ea typeface="Times New Roman" panose="02020603050405020304" pitchFamily="18" charset="0"/>
              </a:rPr>
              <a:t>Schelling</a:t>
            </a:r>
            <a:r>
              <a:rPr lang="ru-RU" sz="2000" i="1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Thomas C</a:t>
            </a:r>
            <a:r>
              <a:rPr lang="ru-RU" sz="2000" i="1" dirty="0">
                <a:effectLst/>
                <a:ea typeface="Times New Roman" panose="02020603050405020304" pitchFamily="18" charset="0"/>
              </a:rPr>
              <a:t>. (1971). 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"Dynamic models of segregation". The Journal of Mathematical Sociology</a:t>
            </a:r>
            <a:endParaRPr lang="ru-RU" sz="2000" i="1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>
                <a:effectLst/>
                <a:ea typeface="Times New Roman" panose="02020603050405020304" pitchFamily="18" charset="0"/>
              </a:rPr>
              <a:t>Schelling, Thomas C. (1978) “</a:t>
            </a:r>
            <a:r>
              <a:rPr lang="en-US" sz="2000" i="1" dirty="0" err="1">
                <a:effectLst/>
                <a:ea typeface="Times New Roman" panose="02020603050405020304" pitchFamily="18" charset="0"/>
              </a:rPr>
              <a:t>Micromotives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 and </a:t>
            </a:r>
            <a:r>
              <a:rPr lang="en-US" sz="2000" i="1" dirty="0" err="1">
                <a:effectLst/>
                <a:ea typeface="Times New Roman" panose="02020603050405020304" pitchFamily="18" charset="0"/>
              </a:rPr>
              <a:t>Macrobehaviour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”, Norton</a:t>
            </a:r>
            <a:r>
              <a:rPr lang="en-US" sz="2000" i="1" dirty="0"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i="1" dirty="0" err="1">
                <a:effectLst/>
                <a:ea typeface="Times New Roman" panose="02020603050405020304" pitchFamily="18" charset="0"/>
              </a:rPr>
              <a:t>Hatna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000" i="1" dirty="0" err="1">
                <a:effectLst/>
                <a:ea typeface="Times New Roman" panose="02020603050405020304" pitchFamily="18" charset="0"/>
              </a:rPr>
              <a:t>Erez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; </a:t>
            </a:r>
            <a:r>
              <a:rPr lang="en-US" sz="2000" i="1" dirty="0" err="1">
                <a:effectLst/>
                <a:ea typeface="Times New Roman" panose="02020603050405020304" pitchFamily="18" charset="0"/>
              </a:rPr>
              <a:t>Benenson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, Itzhak (2012) - </a:t>
            </a:r>
            <a:r>
              <a:rPr lang="en-US" sz="2000" i="1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"The Schelling Model of Ethnic Residential Dynamics: Beyond the Integrated - Segregated Dichotomy of Patterns»</a:t>
            </a:r>
            <a:endParaRPr lang="ru-RU" sz="2000" i="1" dirty="0">
              <a:solidFill>
                <a:srgbClr val="0000FF"/>
              </a:solidFill>
              <a:effectLst/>
              <a:ea typeface="Times New Roman" panose="02020603050405020304" pitchFamily="18" charset="0"/>
            </a:endParaRPr>
          </a:p>
          <a:p>
            <a:r>
              <a:rPr lang="en-US" sz="2000" dirty="0"/>
              <a:t>Models of Segregation, Thomas C. Schelling. </a:t>
            </a:r>
            <a:r>
              <a:rPr lang="en-US" sz="2000" i="1" dirty="0"/>
              <a:t>The American Economic Review</a:t>
            </a:r>
            <a:r>
              <a:rPr lang="en-US" sz="2000" dirty="0"/>
              <a:t>, Vol. 59, No. 2, Papers and Proceedings of the Eighty-first Annual Meeting of the American Economic Association (May, 1969), pp. 488-493 (6 pages)</a:t>
            </a:r>
          </a:p>
          <a:p>
            <a:pPr>
              <a:lnSpc>
                <a:spcPct val="100000"/>
              </a:lnSpc>
            </a:pPr>
            <a:endParaRPr lang="ru-RU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04096-1B97-FE44-ABF1-AEE0A1C8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C55-BFFE-BD41-9926-0856C93C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Модель сегрегации Томаса Шеллинга является полезным инструментом при работе с окружениями, требующими децентрализованного распределения самостоятельных агентов</a:t>
            </a:r>
          </a:p>
          <a:p>
            <a:pPr>
              <a:lnSpc>
                <a:spcPct val="100000"/>
              </a:lnSpc>
            </a:pPr>
            <a:r>
              <a:rPr lang="ru-RU" dirty="0"/>
              <a:t>Благодаря своей идейной простоте модель Шеллинга может быть воссоздана множеством различных способов и технологий. Это приводит к постоянной необходимости доработки и/или полного переосмысления старых концептов работы алгоритма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36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0B8AF-6050-AC46-8646-A5E02CC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51AE1-CEC3-A94A-8334-01852EE1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effectLst/>
                <a:ea typeface="Times New Roman" panose="02020603050405020304" pitchFamily="18" charset="0"/>
              </a:rPr>
              <a:t>С использованием средств языка </a:t>
            </a:r>
            <a:r>
              <a:rPr lang="en-US" dirty="0">
                <a:effectLst/>
                <a:ea typeface="Times New Roman" panose="02020603050405020304" pitchFamily="18" charset="0"/>
              </a:rPr>
              <a:t>Python</a:t>
            </a:r>
            <a:r>
              <a:rPr lang="ru-RU" dirty="0">
                <a:effectLst/>
                <a:ea typeface="Times New Roman" panose="02020603050405020304" pitchFamily="18" charset="0"/>
              </a:rPr>
              <a:t>, библиотек </a:t>
            </a:r>
            <a:r>
              <a:rPr lang="en-US" dirty="0">
                <a:effectLst/>
                <a:ea typeface="Times New Roman" panose="02020603050405020304" pitchFamily="18" charset="0"/>
              </a:rPr>
              <a:t>NumPy, Matplotlib </a:t>
            </a:r>
            <a:r>
              <a:rPr lang="ru-RU" dirty="0">
                <a:effectLst/>
                <a:ea typeface="Times New Roman" panose="02020603050405020304" pitchFamily="18" charset="0"/>
              </a:rPr>
              <a:t>и 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фреймворка</a:t>
            </a:r>
            <a:r>
              <a:rPr lang="ru-RU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Streamlit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Times New Roman" panose="02020603050405020304" pitchFamily="18" charset="0"/>
              </a:rPr>
              <a:t>разработать среду для </a:t>
            </a:r>
            <a:r>
              <a:rPr lang="ru-RU" dirty="0">
                <a:ea typeface="Times New Roman" panose="02020603050405020304" pitchFamily="18" charset="0"/>
              </a:rPr>
              <a:t>интерактивной </a:t>
            </a:r>
            <a:r>
              <a:rPr lang="ru-RU" dirty="0">
                <a:effectLst/>
                <a:ea typeface="Times New Roman" panose="02020603050405020304" pitchFamily="18" charset="0"/>
              </a:rPr>
              <a:t>симуляции модели Шеллинга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18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B290D-7491-C240-91F7-7018D62D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41137-02C7-A54C-919E-7A447FE4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Подготовить теоретическую базу для работы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Разработать логику и структуру проекта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Создать интерфейс, позволяющий пользователю динамически влиять на результаты работы модели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Сделать выводы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61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8AF12-3E9E-E44E-AA79-D06233E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B3775-2181-AD4E-AA93-7D240B37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effectLst/>
                <a:ea typeface="Times New Roman" panose="02020603050405020304" pitchFamily="18" charset="0"/>
              </a:rPr>
              <a:t>Модель Шеллинга в исследованиях широко используется для имитации большого количества явлений и процессов (сегрегация, ассимиляция, потребительское поведение, эволюция социальных сетей и пр.)</a:t>
            </a:r>
          </a:p>
          <a:p>
            <a:pPr>
              <a:lnSpc>
                <a:spcPct val="100000"/>
              </a:lnSpc>
            </a:pPr>
            <a:r>
              <a:rPr lang="ru-RU" dirty="0">
                <a:ea typeface="Times New Roman" panose="02020603050405020304" pitchFamily="18" charset="0"/>
              </a:rPr>
              <a:t>Р</a:t>
            </a:r>
            <a:r>
              <a:rPr lang="ru-RU" dirty="0">
                <a:effectLst/>
                <a:ea typeface="Times New Roman" panose="02020603050405020304" pitchFamily="18" charset="0"/>
              </a:rPr>
              <a:t>абота может использоваться в образовательных целях (в качестве примера для учеников при изучении теории игр и/или 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алгоритмики</a:t>
            </a:r>
            <a:r>
              <a:rPr lang="ru-RU" dirty="0">
                <a:effectLst/>
                <a:ea typeface="Times New Roman" panose="02020603050405020304" pitchFamily="18" charset="0"/>
              </a:rPr>
              <a:t>)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40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27099-AC21-5B42-8F9B-713FE5C1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5BE76-EB0E-4A46-9DE4-F7ACD636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Глава 1: Теория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1.1. </a:t>
            </a:r>
            <a:r>
              <a:rPr lang="ru-RU" dirty="0"/>
              <a:t>Исторический контекст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1.2. </a:t>
            </a:r>
            <a:r>
              <a:rPr lang="ru-RU" dirty="0"/>
              <a:t>Основные термины</a:t>
            </a:r>
          </a:p>
          <a:p>
            <a:pPr>
              <a:lnSpc>
                <a:spcPct val="100000"/>
              </a:lnSpc>
            </a:pPr>
            <a:r>
              <a:rPr lang="ru-RU" dirty="0"/>
              <a:t>Глава 2: Работа модели, визуализация результатов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2.1. </a:t>
            </a:r>
            <a:r>
              <a:rPr lang="ru-RU" dirty="0"/>
              <a:t>Разработка логики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2.2. </a:t>
            </a:r>
            <a:r>
              <a:rPr lang="ru-RU" dirty="0"/>
              <a:t>Разработка интерфейсов</a:t>
            </a:r>
          </a:p>
          <a:p>
            <a:pPr>
              <a:lnSpc>
                <a:spcPct val="100000"/>
              </a:lnSpc>
            </a:pPr>
            <a:r>
              <a:rPr lang="ru-RU" dirty="0"/>
              <a:t>Выводы</a:t>
            </a:r>
          </a:p>
          <a:p>
            <a:pPr>
              <a:lnSpc>
                <a:spcPct val="100000"/>
              </a:lnSpc>
            </a:pPr>
            <a:r>
              <a:rPr lang="ru-RU" dirty="0"/>
              <a:t>Источники информации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4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E2BE-D07A-5647-85DA-5D7187AA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 модели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B103145-C7C5-9647-AB69-58329DF27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5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ea typeface="Times New Roman" panose="02020603050405020304" pitchFamily="18" charset="0"/>
              </a:rPr>
              <a:t>М</a:t>
            </a:r>
            <a:r>
              <a:rPr lang="ru-RU" dirty="0">
                <a:effectLst/>
                <a:ea typeface="Times New Roman" panose="02020603050405020304" pitchFamily="18" charset="0"/>
              </a:rPr>
              <a:t>одель сегрегации Шеллинга (“</a:t>
            </a:r>
            <a:r>
              <a:rPr lang="en-US" dirty="0">
                <a:effectLst/>
                <a:ea typeface="Times New Roman" panose="02020603050405020304" pitchFamily="18" charset="0"/>
              </a:rPr>
              <a:t>Schelling</a:t>
            </a:r>
            <a:r>
              <a:rPr lang="ru-RU" dirty="0">
                <a:effectLst/>
                <a:ea typeface="Times New Roman" panose="02020603050405020304" pitchFamily="18" charset="0"/>
              </a:rPr>
              <a:t>’</a:t>
            </a:r>
            <a:r>
              <a:rPr lang="en-US" dirty="0">
                <a:effectLst/>
                <a:ea typeface="Times New Roman" panose="02020603050405020304" pitchFamily="18" charset="0"/>
              </a:rPr>
              <a:t>s Model of Segregation</a:t>
            </a:r>
            <a:r>
              <a:rPr lang="ru-RU" dirty="0">
                <a:effectLst/>
                <a:ea typeface="Times New Roman" panose="02020603050405020304" pitchFamily="18" charset="0"/>
              </a:rPr>
              <a:t>”) разрабатывалась лауреатом Нобелевской премии 2005 года Томасом 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Кромби</a:t>
            </a:r>
            <a:r>
              <a:rPr lang="ru-RU" dirty="0">
                <a:effectLst/>
                <a:ea typeface="Times New Roman" panose="02020603050405020304" pitchFamily="18" charset="0"/>
              </a:rPr>
              <a:t> Шеллингом с 1969 по 1971 год, в период его работы в Школе управления Джона Ф. Кеннеди при Гарвардском университете. 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6CD3D2F-C2AA-7C4E-A0D8-BC99B6EE5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59932" y="1825625"/>
            <a:ext cx="3093868" cy="385154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485C20-89B4-9145-BE38-7F8FCC9034C1}"/>
              </a:ext>
            </a:extLst>
          </p:cNvPr>
          <p:cNvSpPr txBox="1"/>
          <p:nvPr/>
        </p:nvSpPr>
        <p:spPr>
          <a:xfrm>
            <a:off x="8259932" y="5677174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Томас </a:t>
            </a:r>
            <a:r>
              <a:rPr lang="ru-RU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Кромби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Шеллинг (2007)</a:t>
            </a:r>
          </a:p>
        </p:txBody>
      </p:sp>
    </p:spTree>
    <p:extLst>
      <p:ext uri="{BB962C8B-B14F-4D97-AF65-F5344CB8AC3E}">
        <p14:creationId xmlns:p14="http://schemas.microsoft.com/office/powerpoint/2010/main" val="11879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2E8F51E-8E1C-C241-AB0F-2588B945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термины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99ABF76-9B94-4842-B09E-A28D1983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b="1" dirty="0"/>
              <a:t>Сегрегация</a:t>
            </a:r>
            <a:r>
              <a:rPr lang="ru-RU" sz="2400" dirty="0"/>
              <a:t> – разделение людей на </a:t>
            </a:r>
            <a:r>
              <a:rPr lang="ru-RU" sz="2400" i="1" dirty="0"/>
              <a:t>расовые</a:t>
            </a:r>
            <a:r>
              <a:rPr lang="ru-RU" sz="2400" dirty="0"/>
              <a:t>, </a:t>
            </a:r>
            <a:r>
              <a:rPr lang="ru-RU" sz="2400" i="1" dirty="0"/>
              <a:t>этнические</a:t>
            </a:r>
            <a:r>
              <a:rPr lang="ru-RU" sz="2400" dirty="0"/>
              <a:t> или другие группы</a:t>
            </a:r>
          </a:p>
          <a:p>
            <a:pPr>
              <a:lnSpc>
                <a:spcPct val="100000"/>
              </a:lnSpc>
            </a:pPr>
            <a:r>
              <a:rPr lang="ru-RU" sz="2400" b="1" dirty="0"/>
              <a:t>Агент </a:t>
            </a:r>
            <a:r>
              <a:rPr lang="ru-RU" sz="2400" dirty="0"/>
              <a:t>– программа, вступающая в </a:t>
            </a:r>
            <a:r>
              <a:rPr lang="ru-RU" sz="2400" i="1" dirty="0"/>
              <a:t>посредничество</a:t>
            </a:r>
            <a:r>
              <a:rPr lang="ru-RU" sz="2400" dirty="0"/>
              <a:t> с пользователем или другой программой </a:t>
            </a:r>
          </a:p>
          <a:p>
            <a:pPr>
              <a:lnSpc>
                <a:spcPct val="100000"/>
              </a:lnSpc>
            </a:pPr>
            <a:r>
              <a:rPr lang="ru-RU" sz="2400" b="1" dirty="0" err="1"/>
              <a:t>Агентное</a:t>
            </a:r>
            <a:r>
              <a:rPr lang="ru-RU" sz="2400" b="1" dirty="0"/>
              <a:t> моделирование</a:t>
            </a:r>
            <a:r>
              <a:rPr lang="ru-RU" sz="2400" dirty="0"/>
              <a:t> – метод имитационного моделирования, основанный на индивидуальном децентрализованном поведении агентов</a:t>
            </a:r>
          </a:p>
          <a:p>
            <a:pPr>
              <a:lnSpc>
                <a:spcPct val="100000"/>
              </a:lnSpc>
            </a:pPr>
            <a:r>
              <a:rPr lang="ru-RU" sz="2400" b="1" dirty="0"/>
              <a:t>Теория игр</a:t>
            </a:r>
            <a:r>
              <a:rPr lang="ru-RU" sz="2400" dirty="0"/>
              <a:t> – раздел математики, изучающий решение </a:t>
            </a:r>
            <a:r>
              <a:rPr lang="ru-RU" sz="2400" i="1" dirty="0"/>
              <a:t>конфликтов</a:t>
            </a:r>
            <a:r>
              <a:rPr lang="ru-RU" sz="2400" dirty="0"/>
              <a:t> между игроками и поиск оптимальных стратегий</a:t>
            </a:r>
          </a:p>
          <a:p>
            <a:pPr>
              <a:lnSpc>
                <a:spcPct val="100000"/>
              </a:lnSpc>
            </a:pPr>
            <a:r>
              <a:rPr lang="ru-RU" sz="2400" b="1" dirty="0"/>
              <a:t>Шаг </a:t>
            </a:r>
            <a:r>
              <a:rPr lang="ru-RU" sz="2400" dirty="0"/>
              <a:t>работы алгоритма – последовательная совокупность операций, ограниченная не по времени, но по кол-ву операций</a:t>
            </a:r>
            <a:endParaRPr lang="ru-RU" sz="2400" b="1" dirty="0"/>
          </a:p>
          <a:p>
            <a:pPr>
              <a:lnSpc>
                <a:spcPct val="100000"/>
              </a:lnSpc>
            </a:pPr>
            <a:endParaRPr lang="ru-RU" sz="2400" b="1" dirty="0"/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629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2B90B-7428-4F46-B2F5-DF2873A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922CC-BD31-F94B-A110-D57A9BB8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91300" cy="48021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effectLst/>
                <a:ea typeface="Times New Roman" panose="02020603050405020304" pitchFamily="18" charset="0"/>
              </a:rPr>
              <a:t>В модели Шеллинга агенты занимают ячейки прямоугольного пространства. Ячейка может быть занята только одним агентом. Агенты принадлежат к одной из двух групп и могут перемещаться в зависимости от доли друзей (т.е. агентов своей группы) в окрестностях своего местоположения. Основное предположение модели заключается в следующем: агент, находящийся в центре района, где доля друзей </a:t>
            </a:r>
            <a:r>
              <a:rPr lang="ru-RU" sz="2200" b="1" dirty="0" err="1">
                <a:effectLst/>
                <a:ea typeface="Times New Roman" panose="02020603050405020304" pitchFamily="18" charset="0"/>
              </a:rPr>
              <a:t>f</a:t>
            </a:r>
            <a:r>
              <a:rPr lang="ru-RU" sz="2200" dirty="0">
                <a:effectLst/>
                <a:ea typeface="Times New Roman" panose="02020603050405020304" pitchFamily="18" charset="0"/>
              </a:rPr>
              <a:t> меньше предопределенного порога толерантности </a:t>
            </a:r>
            <a:r>
              <a:rPr lang="ru-RU" sz="2200" b="1" dirty="0" err="1">
                <a:effectLst/>
                <a:ea typeface="Times New Roman" panose="02020603050405020304" pitchFamily="18" charset="0"/>
              </a:rPr>
              <a:t>F</a:t>
            </a:r>
            <a:r>
              <a:rPr lang="ru-RU" sz="22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2200" b="1" dirty="0" err="1">
                <a:effectLst/>
                <a:ea typeface="Times New Roman" panose="02020603050405020304" pitchFamily="18" charset="0"/>
              </a:rPr>
              <a:t>f</a:t>
            </a:r>
            <a:r>
              <a:rPr lang="ru-RU" sz="2200" b="1" dirty="0">
                <a:effectLst/>
                <a:ea typeface="Times New Roman" panose="02020603050405020304" pitchFamily="18" charset="0"/>
              </a:rPr>
              <a:t> &lt; </a:t>
            </a:r>
            <a:r>
              <a:rPr lang="ru-RU" sz="2200" b="1" dirty="0" err="1">
                <a:effectLst/>
                <a:ea typeface="Times New Roman" panose="02020603050405020304" pitchFamily="18" charset="0"/>
              </a:rPr>
              <a:t>F</a:t>
            </a:r>
            <a:r>
              <a:rPr lang="ru-RU" sz="2200" dirty="0">
                <a:effectLst/>
                <a:ea typeface="Times New Roman" panose="02020603050405020304" pitchFamily="18" charset="0"/>
              </a:rPr>
              <a:t>), попытается переместиться в случайный свободный район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1FFAF0-E75A-8B45-835E-3448F4E2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13" y="2006600"/>
            <a:ext cx="583548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3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854</Words>
  <Application>Microsoft Macintosh PowerPoint</Application>
  <PresentationFormat>Широкоэкранный</PresentationFormat>
  <Paragraphs>64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Тема: ”Симуляция общественной сегрегации. Математическая модель Шеллинга”</vt:lpstr>
      <vt:lpstr>Актуальность</vt:lpstr>
      <vt:lpstr>Цель работы</vt:lpstr>
      <vt:lpstr>Задачи</vt:lpstr>
      <vt:lpstr>Практическая ценность</vt:lpstr>
      <vt:lpstr>Структура работы</vt:lpstr>
      <vt:lpstr>История создания модели</vt:lpstr>
      <vt:lpstr>Основные термины</vt:lpstr>
      <vt:lpstr>Принцип работы модели</vt:lpstr>
      <vt:lpstr>Основные тезисы </vt:lpstr>
      <vt:lpstr>График состояния модели</vt:lpstr>
      <vt:lpstr>Респонсивный интерфейс, родительский контейнер</vt:lpstr>
      <vt:lpstr>Выводы</vt:lpstr>
      <vt:lpstr>Источники информации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”Симуляция общественной сегрегации. Математическая модель Шеллинга”</dc:title>
  <dc:creator>fedyoiblinov@gmail.com</dc:creator>
  <cp:lastModifiedBy>fedyoiblinov@gmail.com</cp:lastModifiedBy>
  <cp:revision>30</cp:revision>
  <dcterms:created xsi:type="dcterms:W3CDTF">2024-02-16T18:10:23Z</dcterms:created>
  <dcterms:modified xsi:type="dcterms:W3CDTF">2024-02-16T19:59:20Z</dcterms:modified>
</cp:coreProperties>
</file>