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63" r:id="rId4"/>
    <p:sldId id="272" r:id="rId5"/>
    <p:sldId id="265" r:id="rId6"/>
    <p:sldId id="264"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24B01-3EE9-48E9-8062-19A1494A5429}"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0B45E-1B23-40FC-A1D0-F179AECD123F}" type="slidenum">
              <a:rPr lang="en-US" smtClean="0"/>
              <a:t>‹#›</a:t>
            </a:fld>
            <a:endParaRPr lang="en-US" dirty="0"/>
          </a:p>
        </p:txBody>
      </p:sp>
    </p:spTree>
    <p:extLst>
      <p:ext uri="{BB962C8B-B14F-4D97-AF65-F5344CB8AC3E}">
        <p14:creationId xmlns:p14="http://schemas.microsoft.com/office/powerpoint/2010/main" val="410191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20B45E-1B23-40FC-A1D0-F179AECD123F}" type="slidenum">
              <a:rPr lang="en-US" smtClean="0"/>
              <a:t>8</a:t>
            </a:fld>
            <a:endParaRPr lang="en-US" dirty="0"/>
          </a:p>
        </p:txBody>
      </p:sp>
    </p:spTree>
    <p:extLst>
      <p:ext uri="{BB962C8B-B14F-4D97-AF65-F5344CB8AC3E}">
        <p14:creationId xmlns:p14="http://schemas.microsoft.com/office/powerpoint/2010/main" val="148986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B3E875-1148-439E-9F42-9F348975315E}" type="datetimeFigureOut">
              <a:rPr lang="en-US" smtClean="0"/>
              <a:t>1/2/2024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816A118-0955-4930-8B4A-C277CAF315DE}" type="slidenum">
              <a:rPr lang="en-US" smtClean="0"/>
              <a:t>‹#›</a:t>
            </a:fld>
            <a:endParaRPr lang="en-US" dirty="0"/>
          </a:p>
        </p:txBody>
      </p:sp>
    </p:spTree>
    <p:extLst>
      <p:ext uri="{BB962C8B-B14F-4D97-AF65-F5344CB8AC3E}">
        <p14:creationId xmlns:p14="http://schemas.microsoft.com/office/powerpoint/2010/main" val="178583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408132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9B3E875-1148-439E-9F42-9F348975315E}" type="datetimeFigureOut">
              <a:rPr lang="en-US" smtClean="0"/>
              <a:t>1/2/2024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816A118-0955-4930-8B4A-C277CAF315DE}" type="slidenum">
              <a:rPr lang="en-US" smtClean="0"/>
              <a:t>‹#›</a:t>
            </a:fld>
            <a:endParaRPr lang="en-US" dirty="0"/>
          </a:p>
        </p:txBody>
      </p:sp>
    </p:spTree>
    <p:extLst>
      <p:ext uri="{BB962C8B-B14F-4D97-AF65-F5344CB8AC3E}">
        <p14:creationId xmlns:p14="http://schemas.microsoft.com/office/powerpoint/2010/main" val="48885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201777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9B3E875-1148-439E-9F42-9F348975315E}" type="datetimeFigureOut">
              <a:rPr lang="en-US" smtClean="0"/>
              <a:t>1/2/2024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816A118-0955-4930-8B4A-C277CAF315DE}" type="slidenum">
              <a:rPr lang="en-US" smtClean="0"/>
              <a:t>‹#›</a:t>
            </a:fld>
            <a:endParaRPr lang="en-US" dirty="0"/>
          </a:p>
        </p:txBody>
      </p:sp>
    </p:spTree>
    <p:extLst>
      <p:ext uri="{BB962C8B-B14F-4D97-AF65-F5344CB8AC3E}">
        <p14:creationId xmlns:p14="http://schemas.microsoft.com/office/powerpoint/2010/main" val="297853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75538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346247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145497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370067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B3E875-1148-439E-9F42-9F348975315E}" type="datetimeFigureOut">
              <a:rPr lang="en-US" smtClean="0"/>
              <a:t>1/2/2024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816A118-0955-4930-8B4A-C277CAF315DE}" type="slidenum">
              <a:rPr lang="en-US" smtClean="0"/>
              <a:t>‹#›</a:t>
            </a:fld>
            <a:endParaRPr lang="en-US" dirty="0"/>
          </a:p>
        </p:txBody>
      </p:sp>
    </p:spTree>
    <p:extLst>
      <p:ext uri="{BB962C8B-B14F-4D97-AF65-F5344CB8AC3E}">
        <p14:creationId xmlns:p14="http://schemas.microsoft.com/office/powerpoint/2010/main" val="78430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B3E875-1148-439E-9F42-9F348975315E}" type="datetimeFigureOut">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16A118-0955-4930-8B4A-C277CAF315DE}" type="slidenum">
              <a:rPr lang="en-US" smtClean="0"/>
              <a:t>‹#›</a:t>
            </a:fld>
            <a:endParaRPr lang="en-US" dirty="0"/>
          </a:p>
        </p:txBody>
      </p:sp>
    </p:spTree>
    <p:extLst>
      <p:ext uri="{BB962C8B-B14F-4D97-AF65-F5344CB8AC3E}">
        <p14:creationId xmlns:p14="http://schemas.microsoft.com/office/powerpoint/2010/main" val="416068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9B3E875-1148-439E-9F42-9F348975315E}" type="datetimeFigureOut">
              <a:rPr lang="en-US" smtClean="0"/>
              <a:t>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816A118-0955-4930-8B4A-C277CAF315DE}"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5205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0C87-2A24-42FF-9BB9-B6A74EA4C8FB}"/>
              </a:ext>
            </a:extLst>
          </p:cNvPr>
          <p:cNvSpPr>
            <a:spLocks noGrp="1"/>
          </p:cNvSpPr>
          <p:nvPr>
            <p:ph type="ctrTitle"/>
          </p:nvPr>
        </p:nvSpPr>
        <p:spPr>
          <a:ln>
            <a:solidFill>
              <a:srgbClr val="7030A0"/>
            </a:solidFill>
          </a:ln>
        </p:spPr>
        <p:txBody>
          <a:bodyPr>
            <a:noAutofit/>
          </a:bodyPr>
          <a:lstStyle/>
          <a:p>
            <a:r>
              <a:rPr lang="en-US" sz="6000" b="1" dirty="0"/>
              <a:t>Minimum Spanning Tree</a:t>
            </a:r>
          </a:p>
        </p:txBody>
      </p:sp>
      <p:sp>
        <p:nvSpPr>
          <p:cNvPr id="3" name="Subtitle 2">
            <a:extLst>
              <a:ext uri="{FF2B5EF4-FFF2-40B4-BE49-F238E27FC236}">
                <a16:creationId xmlns:a16="http://schemas.microsoft.com/office/drawing/2014/main" id="{8F0D4EAE-C2AD-49C1-9724-116FB4B7F477}"/>
              </a:ext>
            </a:extLst>
          </p:cNvPr>
          <p:cNvSpPr>
            <a:spLocks noGrp="1"/>
          </p:cNvSpPr>
          <p:nvPr>
            <p:ph type="subTitle" idx="1"/>
          </p:nvPr>
        </p:nvSpPr>
        <p:spPr/>
        <p:txBody>
          <a:bodyPr/>
          <a:lstStyle/>
          <a:p>
            <a:r>
              <a:rPr lang="en-US" dirty="0"/>
              <a:t>Prim’s Greedy Algorithm</a:t>
            </a:r>
          </a:p>
        </p:txBody>
      </p:sp>
    </p:spTree>
    <p:extLst>
      <p:ext uri="{BB962C8B-B14F-4D97-AF65-F5344CB8AC3E}">
        <p14:creationId xmlns:p14="http://schemas.microsoft.com/office/powerpoint/2010/main" val="10847397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FF63-DC0E-4438-9DC4-EEA959E98B89}"/>
              </a:ext>
            </a:extLst>
          </p:cNvPr>
          <p:cNvSpPr>
            <a:spLocks noGrp="1"/>
          </p:cNvSpPr>
          <p:nvPr>
            <p:ph type="title"/>
          </p:nvPr>
        </p:nvSpPr>
        <p:spPr/>
        <p:txBody>
          <a:bodyPr/>
          <a:lstStyle/>
          <a:p>
            <a:r>
              <a:rPr lang="en-US" dirty="0"/>
              <a:t>Code Analysis and Time Efficiency</a:t>
            </a:r>
          </a:p>
        </p:txBody>
      </p:sp>
      <p:pic>
        <p:nvPicPr>
          <p:cNvPr id="4" name="Content Placeholder 3">
            <a:extLst>
              <a:ext uri="{FF2B5EF4-FFF2-40B4-BE49-F238E27FC236}">
                <a16:creationId xmlns:a16="http://schemas.microsoft.com/office/drawing/2014/main" id="{F8482537-F615-490A-B14E-D1161F064676}"/>
              </a:ext>
            </a:extLst>
          </p:cNvPr>
          <p:cNvPicPr>
            <a:picLocks noGrp="1" noChangeAspect="1"/>
          </p:cNvPicPr>
          <p:nvPr>
            <p:ph idx="1"/>
          </p:nvPr>
        </p:nvPicPr>
        <p:blipFill>
          <a:blip r:embed="rId2"/>
          <a:stretch>
            <a:fillRect/>
          </a:stretch>
        </p:blipFill>
        <p:spPr>
          <a:xfrm>
            <a:off x="269217" y="1690688"/>
            <a:ext cx="6419045" cy="406199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283C94-4981-43F7-B746-4035E5286076}"/>
                  </a:ext>
                </a:extLst>
              </p:cNvPr>
              <p:cNvSpPr txBox="1"/>
              <p:nvPr/>
            </p:nvSpPr>
            <p:spPr>
              <a:xfrm>
                <a:off x="6932645" y="1800808"/>
                <a:ext cx="4777273" cy="663067"/>
              </a:xfrm>
              <a:prstGeom prst="rect">
                <a:avLst/>
              </a:prstGeom>
              <a:noFill/>
            </p:spPr>
            <p:txBody>
              <a:bodyPr wrap="square" rtlCol="0">
                <a:spAutoFit/>
              </a:bodyPr>
              <a:lstStyle/>
              <a:p>
                <a:r>
                  <a:rPr lang="en-US" dirty="0"/>
                  <a:t>First, the outer loop around the number of vertices (V) so the summation  formula is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𝑉</m:t>
                        </m:r>
                      </m:sup>
                      <m:e>
                        <m:r>
                          <a:rPr lang="en-US" b="0" i="1" smtClean="0">
                            <a:latin typeface="Cambria Math" panose="02040503050406030204" pitchFamily="18" charset="0"/>
                          </a:rPr>
                          <m:t>()</m:t>
                        </m:r>
                      </m:e>
                    </m:nary>
                  </m:oMath>
                </a14:m>
                <a:endParaRPr lang="en-US" dirty="0"/>
              </a:p>
            </p:txBody>
          </p:sp>
        </mc:Choice>
        <mc:Fallback xmlns="">
          <p:sp>
            <p:nvSpPr>
              <p:cNvPr id="5" name="TextBox 4">
                <a:extLst>
                  <a:ext uri="{FF2B5EF4-FFF2-40B4-BE49-F238E27FC236}">
                    <a16:creationId xmlns:a16="http://schemas.microsoft.com/office/drawing/2014/main" id="{8C283C94-4981-43F7-B746-4035E5286076}"/>
                  </a:ext>
                </a:extLst>
              </p:cNvPr>
              <p:cNvSpPr txBox="1">
                <a:spLocks noRot="1" noChangeAspect="1" noMove="1" noResize="1" noEditPoints="1" noAdjustHandles="1" noChangeArrowheads="1" noChangeShapeType="1" noTextEdit="1"/>
              </p:cNvSpPr>
              <p:nvPr/>
            </p:nvSpPr>
            <p:spPr>
              <a:xfrm>
                <a:off x="6932645" y="1800808"/>
                <a:ext cx="4777273" cy="663067"/>
              </a:xfrm>
              <a:prstGeom prst="rect">
                <a:avLst/>
              </a:prstGeom>
              <a:blipFill>
                <a:blip r:embed="rId3"/>
                <a:stretch>
                  <a:fillRect l="-1020" t="-22936" r="-4464" b="-10275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8290FDE7-38B7-4578-B780-EB60831C03CD}"/>
              </a:ext>
            </a:extLst>
          </p:cNvPr>
          <p:cNvSpPr/>
          <p:nvPr/>
        </p:nvSpPr>
        <p:spPr>
          <a:xfrm>
            <a:off x="269217" y="2864498"/>
            <a:ext cx="6336856" cy="197809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7" name="TextBox 6">
            <a:extLst>
              <a:ext uri="{FF2B5EF4-FFF2-40B4-BE49-F238E27FC236}">
                <a16:creationId xmlns:a16="http://schemas.microsoft.com/office/drawing/2014/main" id="{161F96D2-8C24-48AB-93E9-818DCAF3B7CB}"/>
              </a:ext>
            </a:extLst>
          </p:cNvPr>
          <p:cNvSpPr txBox="1"/>
          <p:nvPr/>
        </p:nvSpPr>
        <p:spPr>
          <a:xfrm>
            <a:off x="7009076" y="2668555"/>
            <a:ext cx="4553339" cy="2308324"/>
          </a:xfrm>
          <a:prstGeom prst="rect">
            <a:avLst/>
          </a:prstGeom>
          <a:noFill/>
        </p:spPr>
        <p:txBody>
          <a:bodyPr wrap="square" rtlCol="0">
            <a:spAutoFit/>
          </a:bodyPr>
          <a:lstStyle/>
          <a:p>
            <a:r>
              <a:rPr lang="en-US" dirty="0"/>
              <a:t>Secondly, the inner loop iterates over the selected vertices. Let’s say in the worst case it loops through all of them to be added which will be V. In addition, there’s also another loop that iterates through the remaining vertices. Let’s say also in the worst case It loops through all of them which is V. This leaves the equation to be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ACC489-03BE-487D-8DD7-83455B62F637}"/>
                  </a:ext>
                </a:extLst>
              </p:cNvPr>
              <p:cNvSpPr txBox="1"/>
              <p:nvPr/>
            </p:nvSpPr>
            <p:spPr>
              <a:xfrm>
                <a:off x="7009076" y="5075853"/>
                <a:ext cx="4700842"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𝑉</m:t>
                          </m:r>
                        </m:sup>
                        <m:e>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𝑉</m:t>
                              </m:r>
                            </m:sup>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𝑉</m:t>
                                      </m:r>
                                    </m:sup>
                                    <m:e>
                                      <m:r>
                                        <a:rPr lang="en-US" b="0" i="1" smtClean="0">
                                          <a:latin typeface="Cambria Math" panose="02040503050406030204" pitchFamily="18" charset="0"/>
                                        </a:rPr>
                                        <m:t>1</m:t>
                                      </m:r>
                                    </m:e>
                                  </m:nary>
                                </m:e>
                              </m:d>
                            </m:e>
                          </m:nary>
                          <m:r>
                            <a:rPr lang="en-US" b="0" i="1" smtClean="0">
                              <a:latin typeface="Cambria Math" panose="02040503050406030204" pitchFamily="18" charset="0"/>
                            </a:rPr>
                            <m:t>)</m:t>
                          </m:r>
                        </m:e>
                      </m:nary>
                    </m:oMath>
                  </m:oMathPara>
                </a14:m>
                <a:endParaRPr lang="en-US" dirty="0"/>
              </a:p>
            </p:txBody>
          </p:sp>
        </mc:Choice>
        <mc:Fallback xmlns="">
          <p:sp>
            <p:nvSpPr>
              <p:cNvPr id="8" name="TextBox 7">
                <a:extLst>
                  <a:ext uri="{FF2B5EF4-FFF2-40B4-BE49-F238E27FC236}">
                    <a16:creationId xmlns:a16="http://schemas.microsoft.com/office/drawing/2014/main" id="{40ACC489-03BE-487D-8DD7-83455B62F637}"/>
                  </a:ext>
                </a:extLst>
              </p:cNvPr>
              <p:cNvSpPr txBox="1">
                <a:spLocks noRot="1" noChangeAspect="1" noMove="1" noResize="1" noEditPoints="1" noAdjustHandles="1" noChangeArrowheads="1" noChangeShapeType="1" noTextEdit="1"/>
              </p:cNvSpPr>
              <p:nvPr/>
            </p:nvSpPr>
            <p:spPr>
              <a:xfrm>
                <a:off x="7009076" y="5075853"/>
                <a:ext cx="4700842" cy="984052"/>
              </a:xfrm>
              <a:prstGeom prst="rect">
                <a:avLst/>
              </a:prstGeom>
              <a:blipFill>
                <a:blip r:embed="rId4"/>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51B6D47-1D94-4C21-88F2-B20EB05286FD}"/>
              </a:ext>
            </a:extLst>
          </p:cNvPr>
          <p:cNvSpPr/>
          <p:nvPr/>
        </p:nvSpPr>
        <p:spPr>
          <a:xfrm>
            <a:off x="748189" y="3453835"/>
            <a:ext cx="5857884" cy="138875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0" name="Rectangle 9">
            <a:extLst>
              <a:ext uri="{FF2B5EF4-FFF2-40B4-BE49-F238E27FC236}">
                <a16:creationId xmlns:a16="http://schemas.microsoft.com/office/drawing/2014/main" id="{3F001681-2E93-4A2E-BD22-6A44E9831EA1}"/>
              </a:ext>
            </a:extLst>
          </p:cNvPr>
          <p:cNvSpPr/>
          <p:nvPr/>
        </p:nvSpPr>
        <p:spPr>
          <a:xfrm>
            <a:off x="1156996" y="3750906"/>
            <a:ext cx="5449078" cy="109168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Tree>
    <p:extLst>
      <p:ext uri="{BB962C8B-B14F-4D97-AF65-F5344CB8AC3E}">
        <p14:creationId xmlns:p14="http://schemas.microsoft.com/office/powerpoint/2010/main" val="222489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8" grpId="0"/>
      <p:bldP spid="9" grpId="0" animBg="1"/>
      <p:bldP spid="9" grpId="1" animBg="1"/>
      <p:bldP spid="10" grpId="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F8EF-2B76-45E6-B688-FD3FC641176F}"/>
              </a:ext>
            </a:extLst>
          </p:cNvPr>
          <p:cNvSpPr>
            <a:spLocks noGrp="1"/>
          </p:cNvSpPr>
          <p:nvPr>
            <p:ph type="title"/>
          </p:nvPr>
        </p:nvSpPr>
        <p:spPr/>
        <p:txBody>
          <a:bodyPr/>
          <a:lstStyle/>
          <a:p>
            <a:r>
              <a:rPr lang="en-US" dirty="0"/>
              <a:t>Code Analysis and Time Efficiency(cont.)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C9F15EA-4EBA-4153-A7FE-F5C53FDA4A84}"/>
                  </a:ext>
                </a:extLst>
              </p:cNvPr>
              <p:cNvSpPr txBox="1">
                <a:spLocks noGrp="1"/>
              </p:cNvSpPr>
              <p:nvPr>
                <p:ph idx="1"/>
              </p:nvPr>
            </p:nvSpPr>
            <p:spPr>
              <a:xfrm>
                <a:off x="838200" y="1825625"/>
                <a:ext cx="10515600" cy="4221477"/>
              </a:xfrm>
              <a:prstGeom prst="rect">
                <a:avLst/>
              </a:prstGeom>
              <a:noFill/>
            </p:spPr>
            <p:txBody>
              <a:bodyPr wrap="squar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𝑉</m:t>
                        </m:r>
                      </m:sup>
                      <m:e>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𝑉</m:t>
                            </m:r>
                          </m:sup>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𝑉</m:t>
                                    </m:r>
                                  </m:sup>
                                  <m:e>
                                    <m:r>
                                      <a:rPr lang="en-US" b="0" i="1" smtClean="0">
                                        <a:latin typeface="Cambria Math" panose="02040503050406030204" pitchFamily="18" charset="0"/>
                                      </a:rPr>
                                      <m:t>1</m:t>
                                    </m:r>
                                  </m:e>
                                </m:nary>
                              </m:e>
                            </m:d>
                          </m:e>
                        </m:nary>
                        <m:r>
                          <a:rPr lang="en-US" b="0" i="1" smtClean="0">
                            <a:latin typeface="Cambria Math" panose="02040503050406030204" pitchFamily="18" charset="0"/>
                          </a:rPr>
                          <m:t>)</m:t>
                        </m:r>
                      </m:e>
                    </m:nary>
                  </m:oMath>
                </a14:m>
                <a:endParaRPr lang="en-US" dirty="0"/>
              </a:p>
              <a:p>
                <a:r>
                  <a:rPr lang="en-US" dirty="0"/>
                  <a:t>Resolving the innermost summation would be 1(V) = V</a:t>
                </a:r>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𝑉</m:t>
                        </m:r>
                      </m:sup>
                      <m:e>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𝑉</m:t>
                            </m:r>
                          </m:sup>
                          <m:e>
                            <m:d>
                              <m:dPr>
                                <m:ctrlPr>
                                  <a:rPr lang="en-US" i="1">
                                    <a:latin typeface="Cambria Math" panose="02040503050406030204" pitchFamily="18" charset="0"/>
                                  </a:rPr>
                                </m:ctrlPr>
                              </m:dPr>
                              <m:e>
                                <m:r>
                                  <a:rPr lang="en-US" b="0" i="1" smtClean="0">
                                    <a:latin typeface="Cambria Math" panose="02040503050406030204" pitchFamily="18" charset="0"/>
                                  </a:rPr>
                                  <m:t>𝑉</m:t>
                                </m:r>
                              </m:e>
                            </m:d>
                          </m:e>
                        </m:nary>
                        <m:r>
                          <a:rPr lang="en-US" i="1">
                            <a:latin typeface="Cambria Math" panose="02040503050406030204" pitchFamily="18" charset="0"/>
                          </a:rPr>
                          <m:t>)</m:t>
                        </m:r>
                      </m:e>
                    </m:nary>
                  </m:oMath>
                </a14:m>
                <a:endParaRPr lang="en-US" dirty="0"/>
              </a:p>
              <a:p>
                <a:r>
                  <a:rPr lang="en-US" dirty="0"/>
                  <a:t>Now the innermost summation would be evaluated according to this rule ,                  so it would be V*V</a:t>
                </a:r>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𝑉</m:t>
                        </m:r>
                      </m:sup>
                      <m:e>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r>
                          <a:rPr lang="en-US" i="1">
                            <a:latin typeface="Cambria Math" panose="02040503050406030204" pitchFamily="18" charset="0"/>
                          </a:rPr>
                          <m:t>)</m:t>
                        </m:r>
                      </m:e>
                    </m:nary>
                  </m:oMath>
                </a14:m>
                <a:endParaRPr lang="en-US" dirty="0"/>
              </a:p>
              <a:p>
                <a:r>
                  <a:rPr lang="en-US" dirty="0"/>
                  <a:t>We can repeat the same rule again to evaluate</a:t>
                </a:r>
              </a:p>
              <a:p>
                <a:r>
                  <a:rPr lang="en-US" dirty="0"/>
                  <a:t>T(n)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3</m:t>
                        </m:r>
                      </m:sup>
                    </m:sSup>
                  </m:oMath>
                </a14:m>
                <a:r>
                  <a:rPr lang="en-US" dirty="0"/>
                  <a:t> so this would mean that it’s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𝑂</m:t>
                        </m:r>
                        <m:r>
                          <a:rPr lang="en-US" b="0" i="1" smtClean="0">
                            <a:latin typeface="Cambria Math" panose="02040503050406030204" pitchFamily="18" charset="0"/>
                          </a:rPr>
                          <m:t>(</m:t>
                        </m:r>
                        <m:r>
                          <a:rPr lang="en-US" i="1">
                            <a:latin typeface="Cambria Math" panose="02040503050406030204" pitchFamily="18" charset="0"/>
                          </a:rPr>
                          <m:t>𝑉</m:t>
                        </m:r>
                      </m:e>
                      <m:sup>
                        <m:r>
                          <a:rPr lang="en-US" i="1">
                            <a:latin typeface="Cambria Math" panose="02040503050406030204" pitchFamily="18" charset="0"/>
                          </a:rPr>
                          <m:t>3</m:t>
                        </m:r>
                      </m:sup>
                    </m:sSup>
                    <m:r>
                      <a:rPr lang="en-US" b="0" i="1" smtClean="0">
                        <a:latin typeface="Cambria Math" panose="02040503050406030204" pitchFamily="18" charset="0"/>
                      </a:rPr>
                      <m:t>)</m:t>
                    </m:r>
                  </m:oMath>
                </a14:m>
                <a:endParaRPr lang="en-US" dirty="0"/>
              </a:p>
            </p:txBody>
          </p:sp>
        </mc:Choice>
        <mc:Fallback xmlns="">
          <p:sp>
            <p:nvSpPr>
              <p:cNvPr id="4" name="Content Placeholder 3">
                <a:extLst>
                  <a:ext uri="{FF2B5EF4-FFF2-40B4-BE49-F238E27FC236}">
                    <a16:creationId xmlns:a16="http://schemas.microsoft.com/office/drawing/2014/main" id="{FC9F15EA-4EBA-4153-A7FE-F5C53FDA4A84}"/>
                  </a:ext>
                </a:extLst>
              </p:cNvPr>
              <p:cNvSpPr txBox="1">
                <a:spLocks noGrp="1" noRot="1" noChangeAspect="1" noMove="1" noResize="1" noEditPoints="1" noAdjustHandles="1" noChangeArrowheads="1" noChangeShapeType="1" noTextEdit="1"/>
              </p:cNvSpPr>
              <p:nvPr>
                <p:ph idx="1"/>
              </p:nvPr>
            </p:nvSpPr>
            <p:spPr>
              <a:xfrm>
                <a:off x="838200" y="1825625"/>
                <a:ext cx="10515600" cy="4221477"/>
              </a:xfrm>
              <a:prstGeom prst="rect">
                <a:avLst/>
              </a:prstGeom>
              <a:blipFill>
                <a:blip r:embed="rId2"/>
                <a:stretch>
                  <a:fillRect l="-1043" b="-101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A6CF238-74CC-40F2-B1BB-F5145C533A60}"/>
              </a:ext>
            </a:extLst>
          </p:cNvPr>
          <p:cNvPicPr>
            <a:picLocks noChangeAspect="1"/>
          </p:cNvPicPr>
          <p:nvPr/>
        </p:nvPicPr>
        <p:blipFill>
          <a:blip r:embed="rId3"/>
          <a:stretch>
            <a:fillRect/>
          </a:stretch>
        </p:blipFill>
        <p:spPr>
          <a:xfrm>
            <a:off x="2042160" y="3852248"/>
            <a:ext cx="1182796" cy="529718"/>
          </a:xfrm>
          <a:prstGeom prst="rect">
            <a:avLst/>
          </a:prstGeom>
        </p:spPr>
      </p:pic>
    </p:spTree>
    <p:extLst>
      <p:ext uri="{BB962C8B-B14F-4D97-AF65-F5344CB8AC3E}">
        <p14:creationId xmlns:p14="http://schemas.microsoft.com/office/powerpoint/2010/main" val="327612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136C-8FD3-4D33-875A-37BE37F328CB}"/>
              </a:ext>
            </a:extLst>
          </p:cNvPr>
          <p:cNvSpPr>
            <a:spLocks noGrp="1"/>
          </p:cNvSpPr>
          <p:nvPr>
            <p:ph type="title"/>
          </p:nvPr>
        </p:nvSpPr>
        <p:spPr>
          <a:xfrm>
            <a:off x="838200" y="2569845"/>
            <a:ext cx="10515600" cy="1325563"/>
          </a:xfrm>
        </p:spPr>
        <p:txBody>
          <a:bodyPr>
            <a:normAutofit fontScale="90000"/>
          </a:bodyPr>
          <a:lstStyle/>
          <a:p>
            <a:pPr algn="ctr"/>
            <a:r>
              <a:rPr lang="en-US" sz="6600" dirty="0">
                <a:solidFill>
                  <a:schemeClr val="accent1">
                    <a:lumMod val="90000"/>
                    <a:lumOff val="10000"/>
                  </a:schemeClr>
                </a:solidFill>
              </a:rPr>
              <a:t>Thank You For listening</a:t>
            </a:r>
          </a:p>
        </p:txBody>
      </p:sp>
    </p:spTree>
    <p:extLst>
      <p:ext uri="{BB962C8B-B14F-4D97-AF65-F5344CB8AC3E}">
        <p14:creationId xmlns:p14="http://schemas.microsoft.com/office/powerpoint/2010/main" val="80023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70E0-EF4D-471E-929B-367D2AD1A45F}"/>
              </a:ext>
            </a:extLst>
          </p:cNvPr>
          <p:cNvSpPr>
            <a:spLocks noGrp="1"/>
          </p:cNvSpPr>
          <p:nvPr>
            <p:ph type="title"/>
          </p:nvPr>
        </p:nvSpPr>
        <p:spPr/>
        <p:txBody>
          <a:bodyPr/>
          <a:lstStyle/>
          <a:p>
            <a:r>
              <a:rPr lang="en-US" dirty="0"/>
              <a:t>Before explaining the minimum spanning tree</a:t>
            </a:r>
          </a:p>
        </p:txBody>
      </p:sp>
      <p:sp>
        <p:nvSpPr>
          <p:cNvPr id="3" name="Content Placeholder 2">
            <a:extLst>
              <a:ext uri="{FF2B5EF4-FFF2-40B4-BE49-F238E27FC236}">
                <a16:creationId xmlns:a16="http://schemas.microsoft.com/office/drawing/2014/main" id="{381B5113-6725-4D7B-BC7D-0878170DD0DA}"/>
              </a:ext>
            </a:extLst>
          </p:cNvPr>
          <p:cNvSpPr>
            <a:spLocks noGrp="1"/>
          </p:cNvSpPr>
          <p:nvPr>
            <p:ph idx="1"/>
          </p:nvPr>
        </p:nvSpPr>
        <p:spPr>
          <a:xfrm>
            <a:off x="838200" y="1844286"/>
            <a:ext cx="10515600" cy="4351338"/>
          </a:xfrm>
          <a:noFill/>
          <a:ln>
            <a:noFill/>
          </a:ln>
        </p:spPr>
        <p:style>
          <a:lnRef idx="0">
            <a:scrgbClr r="0" g="0" b="0"/>
          </a:lnRef>
          <a:fillRef idx="0">
            <a:scrgbClr r="0" g="0" b="0"/>
          </a:fillRef>
          <a:effectRef idx="0">
            <a:scrgbClr r="0" g="0" b="0"/>
          </a:effectRef>
          <a:fontRef idx="minor">
            <a:schemeClr val="accent5"/>
          </a:fontRef>
        </p:style>
        <p:txBody>
          <a:bodyPr/>
          <a:lstStyle/>
          <a:p>
            <a:r>
              <a:rPr lang="en-US" dirty="0"/>
              <a:t>Let’s explain Greedy Algorithms first!!</a:t>
            </a:r>
          </a:p>
          <a:p>
            <a:endParaRPr lang="en-US" dirty="0"/>
          </a:p>
          <a:p>
            <a:endParaRPr lang="en-US" dirty="0"/>
          </a:p>
        </p:txBody>
      </p:sp>
    </p:spTree>
    <p:extLst>
      <p:ext uri="{BB962C8B-B14F-4D97-AF65-F5344CB8AC3E}">
        <p14:creationId xmlns:p14="http://schemas.microsoft.com/office/powerpoint/2010/main" val="130371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78224-35C5-4634-A0DE-E142E4DAF2E7}"/>
              </a:ext>
            </a:extLst>
          </p:cNvPr>
          <p:cNvSpPr>
            <a:spLocks noGrp="1"/>
          </p:cNvSpPr>
          <p:nvPr>
            <p:ph idx="1"/>
          </p:nvPr>
        </p:nvSpPr>
        <p:spPr>
          <a:xfrm>
            <a:off x="615329" y="2426057"/>
            <a:ext cx="8127455" cy="2594009"/>
          </a:xfrm>
        </p:spPr>
        <p:txBody>
          <a:bodyPr>
            <a:noAutofit/>
          </a:bodyPr>
          <a:lstStyle/>
          <a:p>
            <a:pPr marL="0" indent="0">
              <a:buNone/>
            </a:pPr>
            <a:r>
              <a:rPr lang="en-US" sz="2000" dirty="0"/>
              <a:t>Greedy algorithms are problem-solving strategies that make locally optimal choices at each stage in hopes of finding a global optimum. These algorithms operate by selecting the best available option at each step without considering the entire problem, making decisions based solely on the current state.</a:t>
            </a:r>
          </a:p>
          <a:p>
            <a:pPr marL="0" indent="0">
              <a:buNone/>
            </a:pPr>
            <a:endParaRPr lang="en-US" dirty="0"/>
          </a:p>
          <a:p>
            <a:pPr marL="0" indent="0">
              <a:buNone/>
            </a:pPr>
            <a:r>
              <a:rPr lang="en-US" dirty="0"/>
              <a:t>They don’t guarantee </a:t>
            </a:r>
            <a:r>
              <a:rPr lang="en-US" dirty="0">
                <a:solidFill>
                  <a:srgbClr val="FF0000"/>
                </a:solidFill>
              </a:rPr>
              <a:t>Optimal Solutions</a:t>
            </a:r>
            <a:r>
              <a:rPr lang="en-US" dirty="0"/>
              <a:t>.</a:t>
            </a:r>
          </a:p>
          <a:p>
            <a:pPr marL="0" indent="0">
              <a:buNone/>
            </a:pPr>
            <a:endParaRPr lang="en-US" dirty="0"/>
          </a:p>
          <a:p>
            <a:pPr marL="0" indent="0">
              <a:buNone/>
            </a:pPr>
            <a:r>
              <a:rPr lang="en-US" dirty="0"/>
              <a:t>Greedy Algorithms tend to pick the most optimal locally available solution. Hence the word, GREEDY. </a:t>
            </a:r>
          </a:p>
        </p:txBody>
      </p:sp>
      <p:pic>
        <p:nvPicPr>
          <p:cNvPr id="5" name="Picture 4">
            <a:extLst>
              <a:ext uri="{FF2B5EF4-FFF2-40B4-BE49-F238E27FC236}">
                <a16:creationId xmlns:a16="http://schemas.microsoft.com/office/drawing/2014/main" id="{4E438E16-D4CA-4CC8-8B13-968FAF749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784" y="2426057"/>
            <a:ext cx="2991636" cy="2435192"/>
          </a:xfrm>
          <a:prstGeom prst="rect">
            <a:avLst/>
          </a:prstGeom>
        </p:spPr>
      </p:pic>
    </p:spTree>
    <p:extLst>
      <p:ext uri="{BB962C8B-B14F-4D97-AF65-F5344CB8AC3E}">
        <p14:creationId xmlns:p14="http://schemas.microsoft.com/office/powerpoint/2010/main" val="17762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2E1-C3EF-4D02-BE49-E9B7523DA4E9}"/>
              </a:ext>
            </a:extLst>
          </p:cNvPr>
          <p:cNvSpPr>
            <a:spLocks noGrp="1"/>
          </p:cNvSpPr>
          <p:nvPr>
            <p:ph type="title"/>
          </p:nvPr>
        </p:nvSpPr>
        <p:spPr/>
        <p:txBody>
          <a:bodyPr/>
          <a:lstStyle/>
          <a:p>
            <a:r>
              <a:rPr lang="en-US" dirty="0"/>
              <a:t>Minimum Spanning Tree Prim’s</a:t>
            </a:r>
          </a:p>
        </p:txBody>
      </p:sp>
      <p:sp>
        <p:nvSpPr>
          <p:cNvPr id="3" name="Content Placeholder 2">
            <a:extLst>
              <a:ext uri="{FF2B5EF4-FFF2-40B4-BE49-F238E27FC236}">
                <a16:creationId xmlns:a16="http://schemas.microsoft.com/office/drawing/2014/main" id="{0EFBDB14-5BCF-4A03-867A-629CA7C97310}"/>
              </a:ext>
            </a:extLst>
          </p:cNvPr>
          <p:cNvSpPr>
            <a:spLocks noGrp="1"/>
          </p:cNvSpPr>
          <p:nvPr>
            <p:ph idx="1"/>
          </p:nvPr>
        </p:nvSpPr>
        <p:spPr>
          <a:xfrm>
            <a:off x="581192" y="1910309"/>
            <a:ext cx="11029615" cy="717994"/>
          </a:xfrm>
        </p:spPr>
        <p:txBody>
          <a:bodyPr>
            <a:normAutofit fontScale="85000" lnSpcReduction="10000"/>
          </a:bodyPr>
          <a:lstStyle/>
          <a:p>
            <a:r>
              <a:rPr lang="en-US" sz="2800" dirty="0"/>
              <a:t>A spanning tree is a graph tree that has edges connected all around to each other. </a:t>
            </a:r>
          </a:p>
          <a:p>
            <a:pPr marL="0" indent="0">
              <a:buNone/>
            </a:pPr>
            <a:endParaRPr lang="en-US" sz="2800" dirty="0"/>
          </a:p>
        </p:txBody>
      </p:sp>
      <p:sp>
        <p:nvSpPr>
          <p:cNvPr id="4" name="Oval 3">
            <a:extLst>
              <a:ext uri="{FF2B5EF4-FFF2-40B4-BE49-F238E27FC236}">
                <a16:creationId xmlns:a16="http://schemas.microsoft.com/office/drawing/2014/main" id="{F584AC88-2542-4233-B950-A8FB2B43407B}"/>
              </a:ext>
            </a:extLst>
          </p:cNvPr>
          <p:cNvSpPr/>
          <p:nvPr/>
        </p:nvSpPr>
        <p:spPr>
          <a:xfrm>
            <a:off x="4814596" y="4326439"/>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9AD69CE-1C80-4B92-A433-F2DB0A49393E}"/>
              </a:ext>
            </a:extLst>
          </p:cNvPr>
          <p:cNvSpPr/>
          <p:nvPr/>
        </p:nvSpPr>
        <p:spPr>
          <a:xfrm>
            <a:off x="10086064" y="2308045"/>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1B5F363-313A-4CDF-90BD-9CD7C40A4D81}"/>
              </a:ext>
            </a:extLst>
          </p:cNvPr>
          <p:cNvSpPr/>
          <p:nvPr/>
        </p:nvSpPr>
        <p:spPr>
          <a:xfrm>
            <a:off x="6576281" y="2340866"/>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327026A-BC7A-40F7-BFE9-8D62719D5FB0}"/>
              </a:ext>
            </a:extLst>
          </p:cNvPr>
          <p:cNvSpPr/>
          <p:nvPr/>
        </p:nvSpPr>
        <p:spPr>
          <a:xfrm>
            <a:off x="6576281" y="5903410"/>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E13A88B-8A8E-44A7-B42B-C2C9BD375CBB}"/>
              </a:ext>
            </a:extLst>
          </p:cNvPr>
          <p:cNvSpPr/>
          <p:nvPr/>
        </p:nvSpPr>
        <p:spPr>
          <a:xfrm>
            <a:off x="10086064" y="5903409"/>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43B04F5-19BF-4B97-893D-3E01A2DB9FCF}"/>
              </a:ext>
            </a:extLst>
          </p:cNvPr>
          <p:cNvSpPr/>
          <p:nvPr/>
        </p:nvSpPr>
        <p:spPr>
          <a:xfrm>
            <a:off x="8315785" y="4326439"/>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6CFC4B0-85B5-4212-BC06-E244A599A82C}"/>
              </a:ext>
            </a:extLst>
          </p:cNvPr>
          <p:cNvCxnSpPr>
            <a:cxnSpLocks/>
          </p:cNvCxnSpPr>
          <p:nvPr/>
        </p:nvCxnSpPr>
        <p:spPr>
          <a:xfrm flipV="1">
            <a:off x="5271796" y="2802731"/>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8C9B2E-220A-4221-BA8E-1C3E713E3D26}"/>
              </a:ext>
            </a:extLst>
          </p:cNvPr>
          <p:cNvCxnSpPr>
            <a:cxnSpLocks/>
          </p:cNvCxnSpPr>
          <p:nvPr/>
        </p:nvCxnSpPr>
        <p:spPr>
          <a:xfrm flipV="1">
            <a:off x="7089301" y="4602221"/>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2A5A97-CDE5-489A-BA2E-FB9678337915}"/>
              </a:ext>
            </a:extLst>
          </p:cNvPr>
          <p:cNvCxnSpPr>
            <a:cxnSpLocks/>
          </p:cNvCxnSpPr>
          <p:nvPr/>
        </p:nvCxnSpPr>
        <p:spPr>
          <a:xfrm flipV="1">
            <a:off x="8663105" y="3025889"/>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71202-4B36-480E-AF3B-B74BE101EC04}"/>
              </a:ext>
            </a:extLst>
          </p:cNvPr>
          <p:cNvCxnSpPr>
            <a:cxnSpLocks/>
          </p:cNvCxnSpPr>
          <p:nvPr/>
        </p:nvCxnSpPr>
        <p:spPr>
          <a:xfrm>
            <a:off x="7065360" y="2769910"/>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B51299-4895-41BD-A07C-5F2D85061571}"/>
              </a:ext>
            </a:extLst>
          </p:cNvPr>
          <p:cNvCxnSpPr>
            <a:cxnSpLocks/>
          </p:cNvCxnSpPr>
          <p:nvPr/>
        </p:nvCxnSpPr>
        <p:spPr>
          <a:xfrm>
            <a:off x="8808242" y="4610436"/>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A27ACA-B0D0-494C-84E4-4C07E1717EAB}"/>
              </a:ext>
            </a:extLst>
          </p:cNvPr>
          <p:cNvCxnSpPr>
            <a:cxnSpLocks/>
          </p:cNvCxnSpPr>
          <p:nvPr/>
        </p:nvCxnSpPr>
        <p:spPr>
          <a:xfrm flipV="1">
            <a:off x="6924192" y="6420128"/>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99B03E3-05DA-454D-9F18-7C25C96FFA87}"/>
              </a:ext>
            </a:extLst>
          </p:cNvPr>
          <p:cNvCxnSpPr>
            <a:cxnSpLocks/>
          </p:cNvCxnSpPr>
          <p:nvPr/>
        </p:nvCxnSpPr>
        <p:spPr>
          <a:xfrm flipV="1">
            <a:off x="5251824" y="4750940"/>
            <a:ext cx="3528508" cy="4052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97748B-E5D9-447D-916F-CF2A1E30261A}"/>
              </a:ext>
            </a:extLst>
          </p:cNvPr>
          <p:cNvSpPr txBox="1"/>
          <p:nvPr/>
        </p:nvSpPr>
        <p:spPr>
          <a:xfrm>
            <a:off x="6818323" y="2497937"/>
            <a:ext cx="597160" cy="584775"/>
          </a:xfrm>
          <a:prstGeom prst="rect">
            <a:avLst/>
          </a:prstGeom>
          <a:noFill/>
        </p:spPr>
        <p:txBody>
          <a:bodyPr wrap="square" rtlCol="0">
            <a:spAutoFit/>
          </a:bodyPr>
          <a:lstStyle/>
          <a:p>
            <a:r>
              <a:rPr lang="en-US" sz="3200" dirty="0">
                <a:solidFill>
                  <a:schemeClr val="bg1"/>
                </a:solidFill>
              </a:rPr>
              <a:t>d</a:t>
            </a:r>
          </a:p>
        </p:txBody>
      </p:sp>
      <p:sp>
        <p:nvSpPr>
          <p:cNvPr id="24" name="TextBox 23">
            <a:extLst>
              <a:ext uri="{FF2B5EF4-FFF2-40B4-BE49-F238E27FC236}">
                <a16:creationId xmlns:a16="http://schemas.microsoft.com/office/drawing/2014/main" id="{5D120792-AFF2-49DA-9CA5-BF2DE5E55631}"/>
              </a:ext>
            </a:extLst>
          </p:cNvPr>
          <p:cNvSpPr txBox="1"/>
          <p:nvPr/>
        </p:nvSpPr>
        <p:spPr>
          <a:xfrm>
            <a:off x="5032757" y="4494021"/>
            <a:ext cx="597160" cy="584775"/>
          </a:xfrm>
          <a:prstGeom prst="rect">
            <a:avLst/>
          </a:prstGeom>
          <a:noFill/>
        </p:spPr>
        <p:txBody>
          <a:bodyPr wrap="square" rtlCol="0">
            <a:spAutoFit/>
          </a:bodyPr>
          <a:lstStyle/>
          <a:p>
            <a:r>
              <a:rPr lang="en-US" sz="3200" dirty="0">
                <a:solidFill>
                  <a:schemeClr val="bg1"/>
                </a:solidFill>
              </a:rPr>
              <a:t>a</a:t>
            </a:r>
          </a:p>
        </p:txBody>
      </p:sp>
      <p:sp>
        <p:nvSpPr>
          <p:cNvPr id="25" name="TextBox 24">
            <a:extLst>
              <a:ext uri="{FF2B5EF4-FFF2-40B4-BE49-F238E27FC236}">
                <a16:creationId xmlns:a16="http://schemas.microsoft.com/office/drawing/2014/main" id="{1FD5D4B1-9E4B-4EC3-86BE-AB6030414D8F}"/>
              </a:ext>
            </a:extLst>
          </p:cNvPr>
          <p:cNvSpPr txBox="1"/>
          <p:nvPr/>
        </p:nvSpPr>
        <p:spPr>
          <a:xfrm>
            <a:off x="8566799" y="4487896"/>
            <a:ext cx="597160" cy="584775"/>
          </a:xfrm>
          <a:prstGeom prst="rect">
            <a:avLst/>
          </a:prstGeom>
          <a:noFill/>
        </p:spPr>
        <p:txBody>
          <a:bodyPr wrap="square" rtlCol="0">
            <a:spAutoFit/>
          </a:bodyPr>
          <a:lstStyle/>
          <a:p>
            <a:r>
              <a:rPr lang="en-US" sz="3200" dirty="0">
                <a:solidFill>
                  <a:schemeClr val="bg1"/>
                </a:solidFill>
              </a:rPr>
              <a:t>b</a:t>
            </a:r>
          </a:p>
        </p:txBody>
      </p:sp>
      <p:sp>
        <p:nvSpPr>
          <p:cNvPr id="27" name="TextBox 26">
            <a:extLst>
              <a:ext uri="{FF2B5EF4-FFF2-40B4-BE49-F238E27FC236}">
                <a16:creationId xmlns:a16="http://schemas.microsoft.com/office/drawing/2014/main" id="{BC2DE0F1-ABB5-4BBC-9A22-58FCBA5C42AD}"/>
              </a:ext>
            </a:extLst>
          </p:cNvPr>
          <p:cNvSpPr txBox="1"/>
          <p:nvPr/>
        </p:nvSpPr>
        <p:spPr>
          <a:xfrm>
            <a:off x="10320087" y="2453910"/>
            <a:ext cx="597160" cy="584775"/>
          </a:xfrm>
          <a:prstGeom prst="rect">
            <a:avLst/>
          </a:prstGeom>
          <a:noFill/>
        </p:spPr>
        <p:txBody>
          <a:bodyPr wrap="square" rtlCol="0">
            <a:spAutoFit/>
          </a:bodyPr>
          <a:lstStyle/>
          <a:p>
            <a:r>
              <a:rPr lang="en-US" sz="3200" dirty="0">
                <a:solidFill>
                  <a:schemeClr val="bg1"/>
                </a:solidFill>
              </a:rPr>
              <a:t>e</a:t>
            </a:r>
          </a:p>
        </p:txBody>
      </p:sp>
      <p:sp>
        <p:nvSpPr>
          <p:cNvPr id="28" name="TextBox 27">
            <a:extLst>
              <a:ext uri="{FF2B5EF4-FFF2-40B4-BE49-F238E27FC236}">
                <a16:creationId xmlns:a16="http://schemas.microsoft.com/office/drawing/2014/main" id="{91B07D12-1C34-44A3-A5A4-B17B8DD50EA7}"/>
              </a:ext>
            </a:extLst>
          </p:cNvPr>
          <p:cNvSpPr txBox="1"/>
          <p:nvPr/>
        </p:nvSpPr>
        <p:spPr>
          <a:xfrm>
            <a:off x="6793574" y="6120042"/>
            <a:ext cx="597160" cy="584775"/>
          </a:xfrm>
          <a:prstGeom prst="rect">
            <a:avLst/>
          </a:prstGeom>
          <a:noFill/>
        </p:spPr>
        <p:txBody>
          <a:bodyPr wrap="square" rtlCol="0">
            <a:spAutoFit/>
          </a:bodyPr>
          <a:lstStyle/>
          <a:p>
            <a:r>
              <a:rPr lang="en-US" sz="3200" dirty="0">
                <a:solidFill>
                  <a:schemeClr val="bg1"/>
                </a:solidFill>
              </a:rPr>
              <a:t>f</a:t>
            </a:r>
          </a:p>
        </p:txBody>
      </p:sp>
      <p:sp>
        <p:nvSpPr>
          <p:cNvPr id="29" name="TextBox 28">
            <a:extLst>
              <a:ext uri="{FF2B5EF4-FFF2-40B4-BE49-F238E27FC236}">
                <a16:creationId xmlns:a16="http://schemas.microsoft.com/office/drawing/2014/main" id="{BFACC0FE-B0A6-45CB-90FC-C67272D028BD}"/>
              </a:ext>
            </a:extLst>
          </p:cNvPr>
          <p:cNvSpPr txBox="1"/>
          <p:nvPr/>
        </p:nvSpPr>
        <p:spPr>
          <a:xfrm>
            <a:off x="10319043" y="6035294"/>
            <a:ext cx="597160" cy="584775"/>
          </a:xfrm>
          <a:prstGeom prst="rect">
            <a:avLst/>
          </a:prstGeom>
          <a:noFill/>
        </p:spPr>
        <p:txBody>
          <a:bodyPr wrap="square" rtlCol="0">
            <a:spAutoFit/>
          </a:bodyPr>
          <a:lstStyle/>
          <a:p>
            <a:r>
              <a:rPr lang="en-US" sz="3200" dirty="0">
                <a:solidFill>
                  <a:schemeClr val="bg1"/>
                </a:solidFill>
              </a:rPr>
              <a:t>g</a:t>
            </a:r>
          </a:p>
        </p:txBody>
      </p:sp>
      <p:sp>
        <p:nvSpPr>
          <p:cNvPr id="30" name="TextBox 29">
            <a:extLst>
              <a:ext uri="{FF2B5EF4-FFF2-40B4-BE49-F238E27FC236}">
                <a16:creationId xmlns:a16="http://schemas.microsoft.com/office/drawing/2014/main" id="{670EC584-5CFC-4E8F-A76F-461B4E8D9DA4}"/>
              </a:ext>
            </a:extLst>
          </p:cNvPr>
          <p:cNvSpPr txBox="1"/>
          <p:nvPr/>
        </p:nvSpPr>
        <p:spPr>
          <a:xfrm>
            <a:off x="5676714" y="3462608"/>
            <a:ext cx="578458" cy="461665"/>
          </a:xfrm>
          <a:prstGeom prst="rect">
            <a:avLst/>
          </a:prstGeom>
          <a:noFill/>
        </p:spPr>
        <p:txBody>
          <a:bodyPr wrap="square" rtlCol="0">
            <a:spAutoFit/>
          </a:bodyPr>
          <a:lstStyle/>
          <a:p>
            <a:r>
              <a:rPr lang="en-US" sz="2400" dirty="0"/>
              <a:t>4</a:t>
            </a:r>
          </a:p>
        </p:txBody>
      </p:sp>
      <p:sp>
        <p:nvSpPr>
          <p:cNvPr id="31" name="TextBox 30">
            <a:extLst>
              <a:ext uri="{FF2B5EF4-FFF2-40B4-BE49-F238E27FC236}">
                <a16:creationId xmlns:a16="http://schemas.microsoft.com/office/drawing/2014/main" id="{03FD59D9-963E-456F-8F0B-0668869078E8}"/>
              </a:ext>
            </a:extLst>
          </p:cNvPr>
          <p:cNvSpPr txBox="1"/>
          <p:nvPr/>
        </p:nvSpPr>
        <p:spPr>
          <a:xfrm>
            <a:off x="6870586" y="4291853"/>
            <a:ext cx="578458" cy="461665"/>
          </a:xfrm>
          <a:prstGeom prst="rect">
            <a:avLst/>
          </a:prstGeom>
          <a:noFill/>
        </p:spPr>
        <p:txBody>
          <a:bodyPr wrap="square" rtlCol="0">
            <a:spAutoFit/>
          </a:bodyPr>
          <a:lstStyle/>
          <a:p>
            <a:r>
              <a:rPr lang="en-US" sz="2400" dirty="0"/>
              <a:t>2</a:t>
            </a:r>
          </a:p>
        </p:txBody>
      </p:sp>
      <p:sp>
        <p:nvSpPr>
          <p:cNvPr id="33" name="TextBox 32">
            <a:extLst>
              <a:ext uri="{FF2B5EF4-FFF2-40B4-BE49-F238E27FC236}">
                <a16:creationId xmlns:a16="http://schemas.microsoft.com/office/drawing/2014/main" id="{D15B2A90-200C-421D-9E79-770107BDD17C}"/>
              </a:ext>
            </a:extLst>
          </p:cNvPr>
          <p:cNvSpPr txBox="1"/>
          <p:nvPr/>
        </p:nvSpPr>
        <p:spPr>
          <a:xfrm>
            <a:off x="7615259" y="5222738"/>
            <a:ext cx="578458" cy="461665"/>
          </a:xfrm>
          <a:prstGeom prst="rect">
            <a:avLst/>
          </a:prstGeom>
          <a:noFill/>
        </p:spPr>
        <p:txBody>
          <a:bodyPr wrap="square" rtlCol="0">
            <a:spAutoFit/>
          </a:bodyPr>
          <a:lstStyle/>
          <a:p>
            <a:r>
              <a:rPr lang="en-US" sz="2400" dirty="0"/>
              <a:t>8</a:t>
            </a:r>
          </a:p>
        </p:txBody>
      </p:sp>
      <p:sp>
        <p:nvSpPr>
          <p:cNvPr id="34" name="TextBox 33">
            <a:extLst>
              <a:ext uri="{FF2B5EF4-FFF2-40B4-BE49-F238E27FC236}">
                <a16:creationId xmlns:a16="http://schemas.microsoft.com/office/drawing/2014/main" id="{0F127BCB-75C2-49A5-A040-EACCF8BA84AF}"/>
              </a:ext>
            </a:extLst>
          </p:cNvPr>
          <p:cNvSpPr txBox="1"/>
          <p:nvPr/>
        </p:nvSpPr>
        <p:spPr>
          <a:xfrm>
            <a:off x="7802579" y="3237864"/>
            <a:ext cx="578458" cy="461665"/>
          </a:xfrm>
          <a:prstGeom prst="rect">
            <a:avLst/>
          </a:prstGeom>
          <a:noFill/>
        </p:spPr>
        <p:txBody>
          <a:bodyPr wrap="square" rtlCol="0">
            <a:spAutoFit/>
          </a:bodyPr>
          <a:lstStyle/>
          <a:p>
            <a:r>
              <a:rPr lang="en-US" sz="2400" dirty="0"/>
              <a:t>1</a:t>
            </a:r>
          </a:p>
        </p:txBody>
      </p:sp>
      <p:sp>
        <p:nvSpPr>
          <p:cNvPr id="35" name="TextBox 34">
            <a:extLst>
              <a:ext uri="{FF2B5EF4-FFF2-40B4-BE49-F238E27FC236}">
                <a16:creationId xmlns:a16="http://schemas.microsoft.com/office/drawing/2014/main" id="{926B5883-FE12-4C3E-AAE1-9023A2191EE0}"/>
              </a:ext>
            </a:extLst>
          </p:cNvPr>
          <p:cNvSpPr txBox="1"/>
          <p:nvPr/>
        </p:nvSpPr>
        <p:spPr>
          <a:xfrm>
            <a:off x="9459867" y="3241427"/>
            <a:ext cx="578458" cy="461665"/>
          </a:xfrm>
          <a:prstGeom prst="rect">
            <a:avLst/>
          </a:prstGeom>
          <a:noFill/>
        </p:spPr>
        <p:txBody>
          <a:bodyPr wrap="square" rtlCol="0">
            <a:spAutoFit/>
          </a:bodyPr>
          <a:lstStyle/>
          <a:p>
            <a:r>
              <a:rPr lang="en-US" sz="2400" dirty="0"/>
              <a:t>3</a:t>
            </a:r>
          </a:p>
        </p:txBody>
      </p:sp>
      <p:sp>
        <p:nvSpPr>
          <p:cNvPr id="40" name="TextBox 39">
            <a:extLst>
              <a:ext uri="{FF2B5EF4-FFF2-40B4-BE49-F238E27FC236}">
                <a16:creationId xmlns:a16="http://schemas.microsoft.com/office/drawing/2014/main" id="{995B25DF-D801-4134-A3D1-E2859202CD6C}"/>
              </a:ext>
            </a:extLst>
          </p:cNvPr>
          <p:cNvSpPr txBox="1"/>
          <p:nvPr/>
        </p:nvSpPr>
        <p:spPr>
          <a:xfrm>
            <a:off x="9243372" y="5316877"/>
            <a:ext cx="578458" cy="461665"/>
          </a:xfrm>
          <a:prstGeom prst="rect">
            <a:avLst/>
          </a:prstGeom>
          <a:noFill/>
        </p:spPr>
        <p:txBody>
          <a:bodyPr wrap="square" rtlCol="0">
            <a:spAutoFit/>
          </a:bodyPr>
          <a:lstStyle/>
          <a:p>
            <a:r>
              <a:rPr lang="en-US" sz="2400" dirty="0"/>
              <a:t>4</a:t>
            </a:r>
          </a:p>
        </p:txBody>
      </p:sp>
      <p:sp>
        <p:nvSpPr>
          <p:cNvPr id="41" name="TextBox 40">
            <a:extLst>
              <a:ext uri="{FF2B5EF4-FFF2-40B4-BE49-F238E27FC236}">
                <a16:creationId xmlns:a16="http://schemas.microsoft.com/office/drawing/2014/main" id="{DD1B3F9F-CF90-4310-928E-45006FF20249}"/>
              </a:ext>
            </a:extLst>
          </p:cNvPr>
          <p:cNvSpPr txBox="1"/>
          <p:nvPr/>
        </p:nvSpPr>
        <p:spPr>
          <a:xfrm>
            <a:off x="8591886" y="5981421"/>
            <a:ext cx="578458" cy="461665"/>
          </a:xfrm>
          <a:prstGeom prst="rect">
            <a:avLst/>
          </a:prstGeom>
          <a:noFill/>
        </p:spPr>
        <p:txBody>
          <a:bodyPr wrap="square" rtlCol="0">
            <a:spAutoFit/>
          </a:bodyPr>
          <a:lstStyle/>
          <a:p>
            <a:r>
              <a:rPr lang="en-US" sz="2400" dirty="0"/>
              <a:t>1</a:t>
            </a:r>
          </a:p>
        </p:txBody>
      </p:sp>
      <p:sp>
        <p:nvSpPr>
          <p:cNvPr id="54" name="Oval 53">
            <a:extLst>
              <a:ext uri="{FF2B5EF4-FFF2-40B4-BE49-F238E27FC236}">
                <a16:creationId xmlns:a16="http://schemas.microsoft.com/office/drawing/2014/main" id="{FBAC4167-1C50-4029-B2EE-57EAF4515F06}"/>
              </a:ext>
            </a:extLst>
          </p:cNvPr>
          <p:cNvSpPr/>
          <p:nvPr/>
        </p:nvSpPr>
        <p:spPr>
          <a:xfrm>
            <a:off x="4814596" y="4335770"/>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517D0DA-1945-4B1B-BA3D-518704842CF9}"/>
              </a:ext>
            </a:extLst>
          </p:cNvPr>
          <p:cNvSpPr/>
          <p:nvPr/>
        </p:nvSpPr>
        <p:spPr>
          <a:xfrm>
            <a:off x="10086064" y="2317376"/>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2250073-7022-4029-B975-975C1272EEAC}"/>
              </a:ext>
            </a:extLst>
          </p:cNvPr>
          <p:cNvSpPr/>
          <p:nvPr/>
        </p:nvSpPr>
        <p:spPr>
          <a:xfrm>
            <a:off x="6576281" y="2350197"/>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95F1083-E3EA-4E45-86C3-35F9A43A15C2}"/>
              </a:ext>
            </a:extLst>
          </p:cNvPr>
          <p:cNvSpPr/>
          <p:nvPr/>
        </p:nvSpPr>
        <p:spPr>
          <a:xfrm>
            <a:off x="6576281" y="5912741"/>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D77052E4-E70C-4565-82A4-9D50C90549A5}"/>
              </a:ext>
            </a:extLst>
          </p:cNvPr>
          <p:cNvSpPr/>
          <p:nvPr/>
        </p:nvSpPr>
        <p:spPr>
          <a:xfrm>
            <a:off x="8315785" y="4335770"/>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266C5A30-CAE5-4C37-A2ED-9EC650DE9ECF}"/>
              </a:ext>
            </a:extLst>
          </p:cNvPr>
          <p:cNvCxnSpPr>
            <a:cxnSpLocks/>
          </p:cNvCxnSpPr>
          <p:nvPr/>
        </p:nvCxnSpPr>
        <p:spPr>
          <a:xfrm flipV="1">
            <a:off x="5271796" y="2812062"/>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1457D0-9C2F-4203-8D72-D20FD6753514}"/>
              </a:ext>
            </a:extLst>
          </p:cNvPr>
          <p:cNvCxnSpPr>
            <a:cxnSpLocks/>
          </p:cNvCxnSpPr>
          <p:nvPr/>
        </p:nvCxnSpPr>
        <p:spPr>
          <a:xfrm flipV="1">
            <a:off x="7089301" y="4611552"/>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C59B37-9F5E-4848-AC05-6A310CC3616C}"/>
              </a:ext>
            </a:extLst>
          </p:cNvPr>
          <p:cNvCxnSpPr>
            <a:cxnSpLocks/>
          </p:cNvCxnSpPr>
          <p:nvPr/>
        </p:nvCxnSpPr>
        <p:spPr>
          <a:xfrm flipV="1">
            <a:off x="8663105" y="3035220"/>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7F8D2-9664-4FC3-AA5E-79CC0EE65994}"/>
              </a:ext>
            </a:extLst>
          </p:cNvPr>
          <p:cNvCxnSpPr>
            <a:cxnSpLocks/>
          </p:cNvCxnSpPr>
          <p:nvPr/>
        </p:nvCxnSpPr>
        <p:spPr>
          <a:xfrm>
            <a:off x="7065360" y="2779241"/>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8EA7959-807D-467B-9BC6-E697F486AFE4}"/>
              </a:ext>
            </a:extLst>
          </p:cNvPr>
          <p:cNvCxnSpPr>
            <a:cxnSpLocks/>
          </p:cNvCxnSpPr>
          <p:nvPr/>
        </p:nvCxnSpPr>
        <p:spPr>
          <a:xfrm>
            <a:off x="8808242" y="4619767"/>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FFD064-BA74-4609-9AA9-87CE1FFFE909}"/>
              </a:ext>
            </a:extLst>
          </p:cNvPr>
          <p:cNvCxnSpPr>
            <a:cxnSpLocks/>
          </p:cNvCxnSpPr>
          <p:nvPr/>
        </p:nvCxnSpPr>
        <p:spPr>
          <a:xfrm flipV="1">
            <a:off x="6924192" y="6429459"/>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A5FB6F-ABB1-42DA-B9CC-56D28CDEEEB0}"/>
              </a:ext>
            </a:extLst>
          </p:cNvPr>
          <p:cNvCxnSpPr>
            <a:cxnSpLocks/>
          </p:cNvCxnSpPr>
          <p:nvPr/>
        </p:nvCxnSpPr>
        <p:spPr>
          <a:xfrm flipV="1">
            <a:off x="5251824" y="4760271"/>
            <a:ext cx="3528508" cy="40527"/>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35556C2-6AFE-49FB-80BF-CE3AE373728B}"/>
              </a:ext>
            </a:extLst>
          </p:cNvPr>
          <p:cNvSpPr txBox="1"/>
          <p:nvPr/>
        </p:nvSpPr>
        <p:spPr>
          <a:xfrm>
            <a:off x="6818323" y="2507268"/>
            <a:ext cx="597160" cy="584775"/>
          </a:xfrm>
          <a:prstGeom prst="rect">
            <a:avLst/>
          </a:prstGeom>
          <a:noFill/>
        </p:spPr>
        <p:txBody>
          <a:bodyPr wrap="square" rtlCol="0">
            <a:spAutoFit/>
          </a:bodyPr>
          <a:lstStyle/>
          <a:p>
            <a:r>
              <a:rPr lang="en-US" sz="3200" dirty="0">
                <a:solidFill>
                  <a:schemeClr val="bg1"/>
                </a:solidFill>
              </a:rPr>
              <a:t>d</a:t>
            </a:r>
          </a:p>
        </p:txBody>
      </p:sp>
      <p:sp>
        <p:nvSpPr>
          <p:cNvPr id="67" name="TextBox 66">
            <a:extLst>
              <a:ext uri="{FF2B5EF4-FFF2-40B4-BE49-F238E27FC236}">
                <a16:creationId xmlns:a16="http://schemas.microsoft.com/office/drawing/2014/main" id="{0243130F-91E2-4FEF-A3ED-A38F325127EB}"/>
              </a:ext>
            </a:extLst>
          </p:cNvPr>
          <p:cNvSpPr txBox="1"/>
          <p:nvPr/>
        </p:nvSpPr>
        <p:spPr>
          <a:xfrm>
            <a:off x="5032757" y="4503352"/>
            <a:ext cx="597160" cy="584775"/>
          </a:xfrm>
          <a:prstGeom prst="rect">
            <a:avLst/>
          </a:prstGeom>
          <a:noFill/>
        </p:spPr>
        <p:txBody>
          <a:bodyPr wrap="square" rtlCol="0">
            <a:spAutoFit/>
          </a:bodyPr>
          <a:lstStyle/>
          <a:p>
            <a:r>
              <a:rPr lang="en-US" sz="3200" dirty="0">
                <a:solidFill>
                  <a:schemeClr val="bg1"/>
                </a:solidFill>
              </a:rPr>
              <a:t>a</a:t>
            </a:r>
          </a:p>
        </p:txBody>
      </p:sp>
      <p:sp>
        <p:nvSpPr>
          <p:cNvPr id="68" name="TextBox 67">
            <a:extLst>
              <a:ext uri="{FF2B5EF4-FFF2-40B4-BE49-F238E27FC236}">
                <a16:creationId xmlns:a16="http://schemas.microsoft.com/office/drawing/2014/main" id="{B749E5E3-8614-4189-B2CF-1A3FCACF9CD2}"/>
              </a:ext>
            </a:extLst>
          </p:cNvPr>
          <p:cNvSpPr txBox="1"/>
          <p:nvPr/>
        </p:nvSpPr>
        <p:spPr>
          <a:xfrm>
            <a:off x="8566799" y="4497227"/>
            <a:ext cx="597160" cy="584775"/>
          </a:xfrm>
          <a:prstGeom prst="rect">
            <a:avLst/>
          </a:prstGeom>
          <a:noFill/>
        </p:spPr>
        <p:txBody>
          <a:bodyPr wrap="square" rtlCol="0">
            <a:spAutoFit/>
          </a:bodyPr>
          <a:lstStyle/>
          <a:p>
            <a:r>
              <a:rPr lang="en-US" sz="3200" dirty="0">
                <a:solidFill>
                  <a:schemeClr val="bg1"/>
                </a:solidFill>
              </a:rPr>
              <a:t>b</a:t>
            </a:r>
          </a:p>
        </p:txBody>
      </p:sp>
      <p:sp>
        <p:nvSpPr>
          <p:cNvPr id="69" name="TextBox 68">
            <a:extLst>
              <a:ext uri="{FF2B5EF4-FFF2-40B4-BE49-F238E27FC236}">
                <a16:creationId xmlns:a16="http://schemas.microsoft.com/office/drawing/2014/main" id="{9ABDD263-9BA2-42E1-B0E3-8DF2AB948D21}"/>
              </a:ext>
            </a:extLst>
          </p:cNvPr>
          <p:cNvSpPr txBox="1"/>
          <p:nvPr/>
        </p:nvSpPr>
        <p:spPr>
          <a:xfrm>
            <a:off x="10320087" y="2463241"/>
            <a:ext cx="597160" cy="584775"/>
          </a:xfrm>
          <a:prstGeom prst="rect">
            <a:avLst/>
          </a:prstGeom>
          <a:noFill/>
        </p:spPr>
        <p:txBody>
          <a:bodyPr wrap="square" rtlCol="0">
            <a:spAutoFit/>
          </a:bodyPr>
          <a:lstStyle/>
          <a:p>
            <a:r>
              <a:rPr lang="en-US" sz="3200" dirty="0">
                <a:solidFill>
                  <a:schemeClr val="bg1"/>
                </a:solidFill>
              </a:rPr>
              <a:t>e</a:t>
            </a:r>
          </a:p>
        </p:txBody>
      </p:sp>
      <p:sp>
        <p:nvSpPr>
          <p:cNvPr id="70" name="TextBox 69">
            <a:extLst>
              <a:ext uri="{FF2B5EF4-FFF2-40B4-BE49-F238E27FC236}">
                <a16:creationId xmlns:a16="http://schemas.microsoft.com/office/drawing/2014/main" id="{B58FE856-7F44-4358-921A-0C02D6E0E12D}"/>
              </a:ext>
            </a:extLst>
          </p:cNvPr>
          <p:cNvSpPr txBox="1"/>
          <p:nvPr/>
        </p:nvSpPr>
        <p:spPr>
          <a:xfrm>
            <a:off x="6793574" y="6129373"/>
            <a:ext cx="597160" cy="584775"/>
          </a:xfrm>
          <a:prstGeom prst="rect">
            <a:avLst/>
          </a:prstGeom>
          <a:noFill/>
        </p:spPr>
        <p:txBody>
          <a:bodyPr wrap="square" rtlCol="0">
            <a:spAutoFit/>
          </a:bodyPr>
          <a:lstStyle/>
          <a:p>
            <a:r>
              <a:rPr lang="en-US" sz="3200" dirty="0">
                <a:solidFill>
                  <a:schemeClr val="bg1"/>
                </a:solidFill>
              </a:rPr>
              <a:t>f</a:t>
            </a:r>
          </a:p>
        </p:txBody>
      </p:sp>
      <p:sp>
        <p:nvSpPr>
          <p:cNvPr id="71" name="TextBox 70">
            <a:extLst>
              <a:ext uri="{FF2B5EF4-FFF2-40B4-BE49-F238E27FC236}">
                <a16:creationId xmlns:a16="http://schemas.microsoft.com/office/drawing/2014/main" id="{56B1F2CB-08BA-4283-877B-6AB5F82137D6}"/>
              </a:ext>
            </a:extLst>
          </p:cNvPr>
          <p:cNvSpPr txBox="1"/>
          <p:nvPr/>
        </p:nvSpPr>
        <p:spPr>
          <a:xfrm>
            <a:off x="10319043" y="6044625"/>
            <a:ext cx="597160" cy="584775"/>
          </a:xfrm>
          <a:prstGeom prst="rect">
            <a:avLst/>
          </a:prstGeom>
          <a:noFill/>
        </p:spPr>
        <p:txBody>
          <a:bodyPr wrap="square" rtlCol="0">
            <a:spAutoFit/>
          </a:bodyPr>
          <a:lstStyle/>
          <a:p>
            <a:r>
              <a:rPr lang="en-US" sz="3200" dirty="0">
                <a:solidFill>
                  <a:schemeClr val="bg1"/>
                </a:solidFill>
              </a:rPr>
              <a:t>g</a:t>
            </a:r>
          </a:p>
        </p:txBody>
      </p:sp>
      <p:sp>
        <p:nvSpPr>
          <p:cNvPr id="72" name="TextBox 71">
            <a:extLst>
              <a:ext uri="{FF2B5EF4-FFF2-40B4-BE49-F238E27FC236}">
                <a16:creationId xmlns:a16="http://schemas.microsoft.com/office/drawing/2014/main" id="{F48C26E7-D05F-4D27-ACA5-64C81B0CCBCB}"/>
              </a:ext>
            </a:extLst>
          </p:cNvPr>
          <p:cNvSpPr txBox="1"/>
          <p:nvPr/>
        </p:nvSpPr>
        <p:spPr>
          <a:xfrm>
            <a:off x="5676714" y="3471939"/>
            <a:ext cx="578458" cy="461665"/>
          </a:xfrm>
          <a:prstGeom prst="rect">
            <a:avLst/>
          </a:prstGeom>
          <a:noFill/>
        </p:spPr>
        <p:txBody>
          <a:bodyPr wrap="square" rtlCol="0">
            <a:spAutoFit/>
          </a:bodyPr>
          <a:lstStyle/>
          <a:p>
            <a:r>
              <a:rPr lang="en-US" sz="2400" dirty="0"/>
              <a:t>4</a:t>
            </a:r>
          </a:p>
        </p:txBody>
      </p:sp>
      <p:sp>
        <p:nvSpPr>
          <p:cNvPr id="73" name="TextBox 72">
            <a:extLst>
              <a:ext uri="{FF2B5EF4-FFF2-40B4-BE49-F238E27FC236}">
                <a16:creationId xmlns:a16="http://schemas.microsoft.com/office/drawing/2014/main" id="{46889753-C654-465E-9960-E0CCE6EB6776}"/>
              </a:ext>
            </a:extLst>
          </p:cNvPr>
          <p:cNvSpPr txBox="1"/>
          <p:nvPr/>
        </p:nvSpPr>
        <p:spPr>
          <a:xfrm>
            <a:off x="6870586" y="4301184"/>
            <a:ext cx="578458" cy="461665"/>
          </a:xfrm>
          <a:prstGeom prst="rect">
            <a:avLst/>
          </a:prstGeom>
          <a:noFill/>
        </p:spPr>
        <p:txBody>
          <a:bodyPr wrap="square" rtlCol="0">
            <a:spAutoFit/>
          </a:bodyPr>
          <a:lstStyle/>
          <a:p>
            <a:r>
              <a:rPr lang="en-US" sz="2400" dirty="0"/>
              <a:t>2</a:t>
            </a:r>
          </a:p>
        </p:txBody>
      </p:sp>
      <p:sp>
        <p:nvSpPr>
          <p:cNvPr id="74" name="TextBox 73">
            <a:extLst>
              <a:ext uri="{FF2B5EF4-FFF2-40B4-BE49-F238E27FC236}">
                <a16:creationId xmlns:a16="http://schemas.microsoft.com/office/drawing/2014/main" id="{6B8FBF77-84BC-437B-8619-A9E9E128E57F}"/>
              </a:ext>
            </a:extLst>
          </p:cNvPr>
          <p:cNvSpPr txBox="1"/>
          <p:nvPr/>
        </p:nvSpPr>
        <p:spPr>
          <a:xfrm>
            <a:off x="7615259" y="5232069"/>
            <a:ext cx="578458" cy="461665"/>
          </a:xfrm>
          <a:prstGeom prst="rect">
            <a:avLst/>
          </a:prstGeom>
          <a:noFill/>
        </p:spPr>
        <p:txBody>
          <a:bodyPr wrap="square" rtlCol="0">
            <a:spAutoFit/>
          </a:bodyPr>
          <a:lstStyle/>
          <a:p>
            <a:r>
              <a:rPr lang="en-US" sz="2400" dirty="0"/>
              <a:t>8</a:t>
            </a:r>
          </a:p>
        </p:txBody>
      </p:sp>
      <p:sp>
        <p:nvSpPr>
          <p:cNvPr id="75" name="TextBox 74">
            <a:extLst>
              <a:ext uri="{FF2B5EF4-FFF2-40B4-BE49-F238E27FC236}">
                <a16:creationId xmlns:a16="http://schemas.microsoft.com/office/drawing/2014/main" id="{C1590261-7835-4467-9125-CFEB72750C72}"/>
              </a:ext>
            </a:extLst>
          </p:cNvPr>
          <p:cNvSpPr txBox="1"/>
          <p:nvPr/>
        </p:nvSpPr>
        <p:spPr>
          <a:xfrm>
            <a:off x="7802579" y="3247195"/>
            <a:ext cx="57845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89216554-7889-42A6-BC6E-4F41256B797F}"/>
              </a:ext>
            </a:extLst>
          </p:cNvPr>
          <p:cNvSpPr txBox="1"/>
          <p:nvPr/>
        </p:nvSpPr>
        <p:spPr>
          <a:xfrm>
            <a:off x="9459867" y="3250758"/>
            <a:ext cx="578458" cy="461665"/>
          </a:xfrm>
          <a:prstGeom prst="rect">
            <a:avLst/>
          </a:prstGeom>
          <a:noFill/>
        </p:spPr>
        <p:txBody>
          <a:bodyPr wrap="square" rtlCol="0">
            <a:spAutoFit/>
          </a:bodyPr>
          <a:lstStyle/>
          <a:p>
            <a:r>
              <a:rPr lang="en-US" sz="2400" dirty="0"/>
              <a:t>3</a:t>
            </a:r>
          </a:p>
        </p:txBody>
      </p:sp>
      <p:sp>
        <p:nvSpPr>
          <p:cNvPr id="77" name="TextBox 76">
            <a:extLst>
              <a:ext uri="{FF2B5EF4-FFF2-40B4-BE49-F238E27FC236}">
                <a16:creationId xmlns:a16="http://schemas.microsoft.com/office/drawing/2014/main" id="{26BB3D3F-50C3-4021-8F4E-D185BC913CF5}"/>
              </a:ext>
            </a:extLst>
          </p:cNvPr>
          <p:cNvSpPr txBox="1"/>
          <p:nvPr/>
        </p:nvSpPr>
        <p:spPr>
          <a:xfrm>
            <a:off x="9243372" y="5326208"/>
            <a:ext cx="578458" cy="461665"/>
          </a:xfrm>
          <a:prstGeom prst="rect">
            <a:avLst/>
          </a:prstGeom>
          <a:noFill/>
        </p:spPr>
        <p:txBody>
          <a:bodyPr wrap="square" rtlCol="0">
            <a:spAutoFit/>
          </a:bodyPr>
          <a:lstStyle/>
          <a:p>
            <a:r>
              <a:rPr lang="en-US" sz="2400" dirty="0"/>
              <a:t>4</a:t>
            </a:r>
          </a:p>
        </p:txBody>
      </p:sp>
      <p:sp>
        <p:nvSpPr>
          <p:cNvPr id="78" name="TextBox 77">
            <a:extLst>
              <a:ext uri="{FF2B5EF4-FFF2-40B4-BE49-F238E27FC236}">
                <a16:creationId xmlns:a16="http://schemas.microsoft.com/office/drawing/2014/main" id="{B327FEB3-82F7-43BC-91A7-ADD9426E6C3A}"/>
              </a:ext>
            </a:extLst>
          </p:cNvPr>
          <p:cNvSpPr txBox="1"/>
          <p:nvPr/>
        </p:nvSpPr>
        <p:spPr>
          <a:xfrm>
            <a:off x="8591886" y="5990752"/>
            <a:ext cx="578458"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185524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6"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6"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1+#ppt_w/2"/>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6"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6"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1+#ppt_w/2"/>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1+#ppt_w/2"/>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6"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1+#ppt_w/2"/>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1+#ppt_w/2"/>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6"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1+#ppt_w/2"/>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1+#ppt_w/2"/>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1+#ppt_w/2"/>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1+#ppt_w/2"/>
                                          </p:val>
                                        </p:tav>
                                        <p:tav tm="100000">
                                          <p:val>
                                            <p:strVal val="#ppt_x"/>
                                          </p:val>
                                        </p:tav>
                                      </p:tavLst>
                                    </p:anim>
                                    <p:anim calcmode="lin" valueType="num">
                                      <p:cBhvr additive="base">
                                        <p:cTn id="96" dur="500" fill="hold"/>
                                        <p:tgtEl>
                                          <p:spTgt spid="34"/>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1+#ppt_w/2"/>
                                          </p:val>
                                        </p:tav>
                                        <p:tav tm="100000">
                                          <p:val>
                                            <p:strVal val="#ppt_x"/>
                                          </p:val>
                                        </p:tav>
                                      </p:tavLst>
                                    </p:anim>
                                    <p:anim calcmode="lin" valueType="num">
                                      <p:cBhvr additive="base">
                                        <p:cTn id="100" dur="500" fill="hold"/>
                                        <p:tgtEl>
                                          <p:spTgt spid="35"/>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1+#ppt_w/2"/>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 fill="hold"/>
                                        <p:tgtEl>
                                          <p:spTgt spid="41"/>
                                        </p:tgtEl>
                                        <p:attrNameLst>
                                          <p:attrName>ppt_x</p:attrName>
                                        </p:attrNameLst>
                                      </p:cBhvr>
                                      <p:tavLst>
                                        <p:tav tm="0">
                                          <p:val>
                                            <p:strVal val="1+#ppt_w/2"/>
                                          </p:val>
                                        </p:tav>
                                        <p:tav tm="100000">
                                          <p:val>
                                            <p:strVal val="#ppt_x"/>
                                          </p:val>
                                        </p:tav>
                                      </p:tavLst>
                                    </p:anim>
                                    <p:anim calcmode="lin" valueType="num">
                                      <p:cBhvr additive="base">
                                        <p:cTn id="108" dur="500" fill="hold"/>
                                        <p:tgtEl>
                                          <p:spTgt spid="41"/>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1+#ppt_w/2"/>
                                          </p:val>
                                        </p:tav>
                                        <p:tav tm="100000">
                                          <p:val>
                                            <p:strVal val="#ppt_x"/>
                                          </p:val>
                                        </p:tav>
                                      </p:tavLst>
                                    </p:anim>
                                    <p:anim calcmode="lin" valueType="num">
                                      <p:cBhvr additive="base">
                                        <p:cTn id="112" dur="500" fill="hold"/>
                                        <p:tgtEl>
                                          <p:spTgt spid="54"/>
                                        </p:tgtEl>
                                        <p:attrNameLst>
                                          <p:attrName>ppt_y</p:attrName>
                                        </p:attrNameLst>
                                      </p:cBhvr>
                                      <p:tavLst>
                                        <p:tav tm="0">
                                          <p:val>
                                            <p:strVal val="1+#ppt_h/2"/>
                                          </p:val>
                                        </p:tav>
                                        <p:tav tm="100000">
                                          <p:val>
                                            <p:strVal val="#ppt_y"/>
                                          </p:val>
                                        </p:tav>
                                      </p:tavLst>
                                    </p:anim>
                                  </p:childTnLst>
                                </p:cTn>
                              </p:par>
                              <p:par>
                                <p:cTn id="113" presetID="2" presetClass="entr" presetSubtype="6"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anim calcmode="lin" valueType="num">
                                      <p:cBhvr additive="base">
                                        <p:cTn id="115" dur="500" fill="hold"/>
                                        <p:tgtEl>
                                          <p:spTgt spid="55"/>
                                        </p:tgtEl>
                                        <p:attrNameLst>
                                          <p:attrName>ppt_x</p:attrName>
                                        </p:attrNameLst>
                                      </p:cBhvr>
                                      <p:tavLst>
                                        <p:tav tm="0">
                                          <p:val>
                                            <p:strVal val="1+#ppt_w/2"/>
                                          </p:val>
                                        </p:tav>
                                        <p:tav tm="100000">
                                          <p:val>
                                            <p:strVal val="#ppt_x"/>
                                          </p:val>
                                        </p:tav>
                                      </p:tavLst>
                                    </p:anim>
                                    <p:anim calcmode="lin" valueType="num">
                                      <p:cBhvr additive="base">
                                        <p:cTn id="116" dur="500" fill="hold"/>
                                        <p:tgtEl>
                                          <p:spTgt spid="55"/>
                                        </p:tgtEl>
                                        <p:attrNameLst>
                                          <p:attrName>ppt_y</p:attrName>
                                        </p:attrNameLst>
                                      </p:cBhvr>
                                      <p:tavLst>
                                        <p:tav tm="0">
                                          <p:val>
                                            <p:strVal val="1+#ppt_h/2"/>
                                          </p:val>
                                        </p:tav>
                                        <p:tav tm="100000">
                                          <p:val>
                                            <p:strVal val="#ppt_y"/>
                                          </p:val>
                                        </p:tav>
                                      </p:tavLst>
                                    </p:anim>
                                  </p:childTnLst>
                                </p:cTn>
                              </p:par>
                              <p:par>
                                <p:cTn id="117" presetID="2" presetClass="entr" presetSubtype="6"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 calcmode="lin" valueType="num">
                                      <p:cBhvr additive="base">
                                        <p:cTn id="119" dur="500" fill="hold"/>
                                        <p:tgtEl>
                                          <p:spTgt spid="56"/>
                                        </p:tgtEl>
                                        <p:attrNameLst>
                                          <p:attrName>ppt_x</p:attrName>
                                        </p:attrNameLst>
                                      </p:cBhvr>
                                      <p:tavLst>
                                        <p:tav tm="0">
                                          <p:val>
                                            <p:strVal val="1+#ppt_w/2"/>
                                          </p:val>
                                        </p:tav>
                                        <p:tav tm="100000">
                                          <p:val>
                                            <p:strVal val="#ppt_x"/>
                                          </p:val>
                                        </p:tav>
                                      </p:tavLst>
                                    </p:anim>
                                    <p:anim calcmode="lin" valueType="num">
                                      <p:cBhvr additive="base">
                                        <p:cTn id="120" dur="500" fill="hold"/>
                                        <p:tgtEl>
                                          <p:spTgt spid="56"/>
                                        </p:tgtEl>
                                        <p:attrNameLst>
                                          <p:attrName>ppt_y</p:attrName>
                                        </p:attrNameLst>
                                      </p:cBhvr>
                                      <p:tavLst>
                                        <p:tav tm="0">
                                          <p:val>
                                            <p:strVal val="1+#ppt_h/2"/>
                                          </p:val>
                                        </p:tav>
                                        <p:tav tm="100000">
                                          <p:val>
                                            <p:strVal val="#ppt_y"/>
                                          </p:val>
                                        </p:tav>
                                      </p:tavLst>
                                    </p:anim>
                                  </p:childTnLst>
                                </p:cTn>
                              </p:par>
                              <p:par>
                                <p:cTn id="121" presetID="2" presetClass="entr" presetSubtype="6"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 calcmode="lin" valueType="num">
                                      <p:cBhvr additive="base">
                                        <p:cTn id="123" dur="500" fill="hold"/>
                                        <p:tgtEl>
                                          <p:spTgt spid="57"/>
                                        </p:tgtEl>
                                        <p:attrNameLst>
                                          <p:attrName>ppt_x</p:attrName>
                                        </p:attrNameLst>
                                      </p:cBhvr>
                                      <p:tavLst>
                                        <p:tav tm="0">
                                          <p:val>
                                            <p:strVal val="1+#ppt_w/2"/>
                                          </p:val>
                                        </p:tav>
                                        <p:tav tm="100000">
                                          <p:val>
                                            <p:strVal val="#ppt_x"/>
                                          </p:val>
                                        </p:tav>
                                      </p:tavLst>
                                    </p:anim>
                                    <p:anim calcmode="lin" valueType="num">
                                      <p:cBhvr additive="base">
                                        <p:cTn id="124" dur="500" fill="hold"/>
                                        <p:tgtEl>
                                          <p:spTgt spid="57"/>
                                        </p:tgtEl>
                                        <p:attrNameLst>
                                          <p:attrName>ppt_y</p:attrName>
                                        </p:attrNameLst>
                                      </p:cBhvr>
                                      <p:tavLst>
                                        <p:tav tm="0">
                                          <p:val>
                                            <p:strVal val="1+#ppt_h/2"/>
                                          </p:val>
                                        </p:tav>
                                        <p:tav tm="100000">
                                          <p:val>
                                            <p:strVal val="#ppt_y"/>
                                          </p:val>
                                        </p:tav>
                                      </p:tavLst>
                                    </p:anim>
                                  </p:childTnLst>
                                </p:cTn>
                              </p:par>
                              <p:par>
                                <p:cTn id="125" presetID="2" presetClass="entr" presetSubtype="6"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fill="hold"/>
                                        <p:tgtEl>
                                          <p:spTgt spid="58"/>
                                        </p:tgtEl>
                                        <p:attrNameLst>
                                          <p:attrName>ppt_x</p:attrName>
                                        </p:attrNameLst>
                                      </p:cBhvr>
                                      <p:tavLst>
                                        <p:tav tm="0">
                                          <p:val>
                                            <p:strVal val="1+#ppt_w/2"/>
                                          </p:val>
                                        </p:tav>
                                        <p:tav tm="100000">
                                          <p:val>
                                            <p:strVal val="#ppt_x"/>
                                          </p:val>
                                        </p:tav>
                                      </p:tavLst>
                                    </p:anim>
                                    <p:anim calcmode="lin" valueType="num">
                                      <p:cBhvr additive="base">
                                        <p:cTn id="128" dur="500" fill="hold"/>
                                        <p:tgtEl>
                                          <p:spTgt spid="58"/>
                                        </p:tgtEl>
                                        <p:attrNameLst>
                                          <p:attrName>ppt_y</p:attrName>
                                        </p:attrNameLst>
                                      </p:cBhvr>
                                      <p:tavLst>
                                        <p:tav tm="0">
                                          <p:val>
                                            <p:strVal val="1+#ppt_h/2"/>
                                          </p:val>
                                        </p:tav>
                                        <p:tav tm="100000">
                                          <p:val>
                                            <p:strVal val="#ppt_y"/>
                                          </p:val>
                                        </p:tav>
                                      </p:tavLst>
                                    </p:anim>
                                  </p:childTnLst>
                                </p:cTn>
                              </p:par>
                              <p:par>
                                <p:cTn id="129" presetID="2" presetClass="entr" presetSubtype="6" fill="hold"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500" fill="hold"/>
                                        <p:tgtEl>
                                          <p:spTgt spid="59"/>
                                        </p:tgtEl>
                                        <p:attrNameLst>
                                          <p:attrName>ppt_x</p:attrName>
                                        </p:attrNameLst>
                                      </p:cBhvr>
                                      <p:tavLst>
                                        <p:tav tm="0">
                                          <p:val>
                                            <p:strVal val="1+#ppt_w/2"/>
                                          </p:val>
                                        </p:tav>
                                        <p:tav tm="100000">
                                          <p:val>
                                            <p:strVal val="#ppt_x"/>
                                          </p:val>
                                        </p:tav>
                                      </p:tavLst>
                                    </p:anim>
                                    <p:anim calcmode="lin" valueType="num">
                                      <p:cBhvr additive="base">
                                        <p:cTn id="132" dur="5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1+#ppt_w/2"/>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6"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1+#ppt_w/2"/>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par>
                                <p:cTn id="141" presetID="2" presetClass="entr" presetSubtype="6" fill="hold" nodeType="withEffect">
                                  <p:stCondLst>
                                    <p:cond delay="0"/>
                                  </p:stCondLst>
                                  <p:childTnLst>
                                    <p:set>
                                      <p:cBhvr>
                                        <p:cTn id="142" dur="1" fill="hold">
                                          <p:stCondLst>
                                            <p:cond delay="0"/>
                                          </p:stCondLst>
                                        </p:cTn>
                                        <p:tgtEl>
                                          <p:spTgt spid="62"/>
                                        </p:tgtEl>
                                        <p:attrNameLst>
                                          <p:attrName>style.visibility</p:attrName>
                                        </p:attrNameLst>
                                      </p:cBhvr>
                                      <p:to>
                                        <p:strVal val="visible"/>
                                      </p:to>
                                    </p:set>
                                    <p:anim calcmode="lin" valueType="num">
                                      <p:cBhvr additive="base">
                                        <p:cTn id="143" dur="500" fill="hold"/>
                                        <p:tgtEl>
                                          <p:spTgt spid="62"/>
                                        </p:tgtEl>
                                        <p:attrNameLst>
                                          <p:attrName>ppt_x</p:attrName>
                                        </p:attrNameLst>
                                      </p:cBhvr>
                                      <p:tavLst>
                                        <p:tav tm="0">
                                          <p:val>
                                            <p:strVal val="1+#ppt_w/2"/>
                                          </p:val>
                                        </p:tav>
                                        <p:tav tm="100000">
                                          <p:val>
                                            <p:strVal val="#ppt_x"/>
                                          </p:val>
                                        </p:tav>
                                      </p:tavLst>
                                    </p:anim>
                                    <p:anim calcmode="lin" valueType="num">
                                      <p:cBhvr additive="base">
                                        <p:cTn id="144" dur="500" fill="hold"/>
                                        <p:tgtEl>
                                          <p:spTgt spid="62"/>
                                        </p:tgtEl>
                                        <p:attrNameLst>
                                          <p:attrName>ppt_y</p:attrName>
                                        </p:attrNameLst>
                                      </p:cBhvr>
                                      <p:tavLst>
                                        <p:tav tm="0">
                                          <p:val>
                                            <p:strVal val="1+#ppt_h/2"/>
                                          </p:val>
                                        </p:tav>
                                        <p:tav tm="100000">
                                          <p:val>
                                            <p:strVal val="#ppt_y"/>
                                          </p:val>
                                        </p:tav>
                                      </p:tavLst>
                                    </p:anim>
                                  </p:childTnLst>
                                </p:cTn>
                              </p:par>
                              <p:par>
                                <p:cTn id="145" presetID="2" presetClass="entr" presetSubtype="6"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 calcmode="lin" valueType="num">
                                      <p:cBhvr additive="base">
                                        <p:cTn id="147" dur="500" fill="hold"/>
                                        <p:tgtEl>
                                          <p:spTgt spid="63"/>
                                        </p:tgtEl>
                                        <p:attrNameLst>
                                          <p:attrName>ppt_x</p:attrName>
                                        </p:attrNameLst>
                                      </p:cBhvr>
                                      <p:tavLst>
                                        <p:tav tm="0">
                                          <p:val>
                                            <p:strVal val="1+#ppt_w/2"/>
                                          </p:val>
                                        </p:tav>
                                        <p:tav tm="100000">
                                          <p:val>
                                            <p:strVal val="#ppt_x"/>
                                          </p:val>
                                        </p:tav>
                                      </p:tavLst>
                                    </p:anim>
                                    <p:anim calcmode="lin" valueType="num">
                                      <p:cBhvr additive="base">
                                        <p:cTn id="148" dur="500" fill="hold"/>
                                        <p:tgtEl>
                                          <p:spTgt spid="63"/>
                                        </p:tgtEl>
                                        <p:attrNameLst>
                                          <p:attrName>ppt_y</p:attrName>
                                        </p:attrNameLst>
                                      </p:cBhvr>
                                      <p:tavLst>
                                        <p:tav tm="0">
                                          <p:val>
                                            <p:strVal val="1+#ppt_h/2"/>
                                          </p:val>
                                        </p:tav>
                                        <p:tav tm="100000">
                                          <p:val>
                                            <p:strVal val="#ppt_y"/>
                                          </p:val>
                                        </p:tav>
                                      </p:tavLst>
                                    </p:anim>
                                  </p:childTnLst>
                                </p:cTn>
                              </p:par>
                              <p:par>
                                <p:cTn id="149" presetID="2" presetClass="entr" presetSubtype="6"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anim calcmode="lin" valueType="num">
                                      <p:cBhvr additive="base">
                                        <p:cTn id="151" dur="500" fill="hold"/>
                                        <p:tgtEl>
                                          <p:spTgt spid="64"/>
                                        </p:tgtEl>
                                        <p:attrNameLst>
                                          <p:attrName>ppt_x</p:attrName>
                                        </p:attrNameLst>
                                      </p:cBhvr>
                                      <p:tavLst>
                                        <p:tav tm="0">
                                          <p:val>
                                            <p:strVal val="1+#ppt_w/2"/>
                                          </p:val>
                                        </p:tav>
                                        <p:tav tm="100000">
                                          <p:val>
                                            <p:strVal val="#ppt_x"/>
                                          </p:val>
                                        </p:tav>
                                      </p:tavLst>
                                    </p:anim>
                                    <p:anim calcmode="lin" valueType="num">
                                      <p:cBhvr additive="base">
                                        <p:cTn id="152" dur="500" fill="hold"/>
                                        <p:tgtEl>
                                          <p:spTgt spid="64"/>
                                        </p:tgtEl>
                                        <p:attrNameLst>
                                          <p:attrName>ppt_y</p:attrName>
                                        </p:attrNameLst>
                                      </p:cBhvr>
                                      <p:tavLst>
                                        <p:tav tm="0">
                                          <p:val>
                                            <p:strVal val="1+#ppt_h/2"/>
                                          </p:val>
                                        </p:tav>
                                        <p:tav tm="100000">
                                          <p:val>
                                            <p:strVal val="#ppt_y"/>
                                          </p:val>
                                        </p:tav>
                                      </p:tavLst>
                                    </p:anim>
                                  </p:childTnLst>
                                </p:cTn>
                              </p:par>
                              <p:par>
                                <p:cTn id="153" presetID="2" presetClass="entr" presetSubtype="6" fill="hold" nodeType="withEffect">
                                  <p:stCondLst>
                                    <p:cond delay="0"/>
                                  </p:stCondLst>
                                  <p:childTnLst>
                                    <p:set>
                                      <p:cBhvr>
                                        <p:cTn id="154" dur="1" fill="hold">
                                          <p:stCondLst>
                                            <p:cond delay="0"/>
                                          </p:stCondLst>
                                        </p:cTn>
                                        <p:tgtEl>
                                          <p:spTgt spid="65"/>
                                        </p:tgtEl>
                                        <p:attrNameLst>
                                          <p:attrName>style.visibility</p:attrName>
                                        </p:attrNameLst>
                                      </p:cBhvr>
                                      <p:to>
                                        <p:strVal val="visible"/>
                                      </p:to>
                                    </p:set>
                                    <p:anim calcmode="lin" valueType="num">
                                      <p:cBhvr additive="base">
                                        <p:cTn id="155" dur="500" fill="hold"/>
                                        <p:tgtEl>
                                          <p:spTgt spid="65"/>
                                        </p:tgtEl>
                                        <p:attrNameLst>
                                          <p:attrName>ppt_x</p:attrName>
                                        </p:attrNameLst>
                                      </p:cBhvr>
                                      <p:tavLst>
                                        <p:tav tm="0">
                                          <p:val>
                                            <p:strVal val="1+#ppt_w/2"/>
                                          </p:val>
                                        </p:tav>
                                        <p:tav tm="100000">
                                          <p:val>
                                            <p:strVal val="#ppt_x"/>
                                          </p:val>
                                        </p:tav>
                                      </p:tavLst>
                                    </p:anim>
                                    <p:anim calcmode="lin" valueType="num">
                                      <p:cBhvr additive="base">
                                        <p:cTn id="156" dur="500" fill="hold"/>
                                        <p:tgtEl>
                                          <p:spTgt spid="65"/>
                                        </p:tgtEl>
                                        <p:attrNameLst>
                                          <p:attrName>ppt_y</p:attrName>
                                        </p:attrNameLst>
                                      </p:cBhvr>
                                      <p:tavLst>
                                        <p:tav tm="0">
                                          <p:val>
                                            <p:strVal val="1+#ppt_h/2"/>
                                          </p:val>
                                        </p:tav>
                                        <p:tav tm="100000">
                                          <p:val>
                                            <p:strVal val="#ppt_y"/>
                                          </p:val>
                                        </p:tav>
                                      </p:tavLst>
                                    </p:anim>
                                  </p:childTnLst>
                                </p:cTn>
                              </p:par>
                              <p:par>
                                <p:cTn id="157" presetID="2" presetClass="entr" presetSubtype="6" fill="hold" grpId="0" nodeType="withEffect">
                                  <p:stCondLst>
                                    <p:cond delay="0"/>
                                  </p:stCondLst>
                                  <p:childTnLst>
                                    <p:set>
                                      <p:cBhvr>
                                        <p:cTn id="158" dur="1" fill="hold">
                                          <p:stCondLst>
                                            <p:cond delay="0"/>
                                          </p:stCondLst>
                                        </p:cTn>
                                        <p:tgtEl>
                                          <p:spTgt spid="66"/>
                                        </p:tgtEl>
                                        <p:attrNameLst>
                                          <p:attrName>style.visibility</p:attrName>
                                        </p:attrNameLst>
                                      </p:cBhvr>
                                      <p:to>
                                        <p:strVal val="visible"/>
                                      </p:to>
                                    </p:set>
                                    <p:anim calcmode="lin" valueType="num">
                                      <p:cBhvr additive="base">
                                        <p:cTn id="159" dur="500" fill="hold"/>
                                        <p:tgtEl>
                                          <p:spTgt spid="66"/>
                                        </p:tgtEl>
                                        <p:attrNameLst>
                                          <p:attrName>ppt_x</p:attrName>
                                        </p:attrNameLst>
                                      </p:cBhvr>
                                      <p:tavLst>
                                        <p:tav tm="0">
                                          <p:val>
                                            <p:strVal val="1+#ppt_w/2"/>
                                          </p:val>
                                        </p:tav>
                                        <p:tav tm="100000">
                                          <p:val>
                                            <p:strVal val="#ppt_x"/>
                                          </p:val>
                                        </p:tav>
                                      </p:tavLst>
                                    </p:anim>
                                    <p:anim calcmode="lin" valueType="num">
                                      <p:cBhvr additive="base">
                                        <p:cTn id="160" dur="500" fill="hold"/>
                                        <p:tgtEl>
                                          <p:spTgt spid="66"/>
                                        </p:tgtEl>
                                        <p:attrNameLst>
                                          <p:attrName>ppt_y</p:attrName>
                                        </p:attrNameLst>
                                      </p:cBhvr>
                                      <p:tavLst>
                                        <p:tav tm="0">
                                          <p:val>
                                            <p:strVal val="1+#ppt_h/2"/>
                                          </p:val>
                                        </p:tav>
                                        <p:tav tm="100000">
                                          <p:val>
                                            <p:strVal val="#ppt_y"/>
                                          </p:val>
                                        </p:tav>
                                      </p:tavLst>
                                    </p:anim>
                                  </p:childTnLst>
                                </p:cTn>
                              </p:par>
                              <p:par>
                                <p:cTn id="161" presetID="2" presetClass="entr" presetSubtype="6" fill="hold" grpId="0" nodeType="withEffect">
                                  <p:stCondLst>
                                    <p:cond delay="0"/>
                                  </p:stCondLst>
                                  <p:childTnLst>
                                    <p:set>
                                      <p:cBhvr>
                                        <p:cTn id="162" dur="1" fill="hold">
                                          <p:stCondLst>
                                            <p:cond delay="0"/>
                                          </p:stCondLst>
                                        </p:cTn>
                                        <p:tgtEl>
                                          <p:spTgt spid="67"/>
                                        </p:tgtEl>
                                        <p:attrNameLst>
                                          <p:attrName>style.visibility</p:attrName>
                                        </p:attrNameLst>
                                      </p:cBhvr>
                                      <p:to>
                                        <p:strVal val="visible"/>
                                      </p:to>
                                    </p:set>
                                    <p:anim calcmode="lin" valueType="num">
                                      <p:cBhvr additive="base">
                                        <p:cTn id="163" dur="500" fill="hold"/>
                                        <p:tgtEl>
                                          <p:spTgt spid="67"/>
                                        </p:tgtEl>
                                        <p:attrNameLst>
                                          <p:attrName>ppt_x</p:attrName>
                                        </p:attrNameLst>
                                      </p:cBhvr>
                                      <p:tavLst>
                                        <p:tav tm="0">
                                          <p:val>
                                            <p:strVal val="1+#ppt_w/2"/>
                                          </p:val>
                                        </p:tav>
                                        <p:tav tm="100000">
                                          <p:val>
                                            <p:strVal val="#ppt_x"/>
                                          </p:val>
                                        </p:tav>
                                      </p:tavLst>
                                    </p:anim>
                                    <p:anim calcmode="lin" valueType="num">
                                      <p:cBhvr additive="base">
                                        <p:cTn id="164" dur="500" fill="hold"/>
                                        <p:tgtEl>
                                          <p:spTgt spid="67"/>
                                        </p:tgtEl>
                                        <p:attrNameLst>
                                          <p:attrName>ppt_y</p:attrName>
                                        </p:attrNameLst>
                                      </p:cBhvr>
                                      <p:tavLst>
                                        <p:tav tm="0">
                                          <p:val>
                                            <p:strVal val="1+#ppt_h/2"/>
                                          </p:val>
                                        </p:tav>
                                        <p:tav tm="100000">
                                          <p:val>
                                            <p:strVal val="#ppt_y"/>
                                          </p:val>
                                        </p:tav>
                                      </p:tavLst>
                                    </p:anim>
                                  </p:childTnLst>
                                </p:cTn>
                              </p:par>
                              <p:par>
                                <p:cTn id="165" presetID="2" presetClass="entr" presetSubtype="6" fill="hold" grpId="0" nodeType="withEffect">
                                  <p:stCondLst>
                                    <p:cond delay="0"/>
                                  </p:stCondLst>
                                  <p:childTnLst>
                                    <p:set>
                                      <p:cBhvr>
                                        <p:cTn id="166" dur="1" fill="hold">
                                          <p:stCondLst>
                                            <p:cond delay="0"/>
                                          </p:stCondLst>
                                        </p:cTn>
                                        <p:tgtEl>
                                          <p:spTgt spid="68"/>
                                        </p:tgtEl>
                                        <p:attrNameLst>
                                          <p:attrName>style.visibility</p:attrName>
                                        </p:attrNameLst>
                                      </p:cBhvr>
                                      <p:to>
                                        <p:strVal val="visible"/>
                                      </p:to>
                                    </p:set>
                                    <p:anim calcmode="lin" valueType="num">
                                      <p:cBhvr additive="base">
                                        <p:cTn id="167" dur="500" fill="hold"/>
                                        <p:tgtEl>
                                          <p:spTgt spid="68"/>
                                        </p:tgtEl>
                                        <p:attrNameLst>
                                          <p:attrName>ppt_x</p:attrName>
                                        </p:attrNameLst>
                                      </p:cBhvr>
                                      <p:tavLst>
                                        <p:tav tm="0">
                                          <p:val>
                                            <p:strVal val="1+#ppt_w/2"/>
                                          </p:val>
                                        </p:tav>
                                        <p:tav tm="100000">
                                          <p:val>
                                            <p:strVal val="#ppt_x"/>
                                          </p:val>
                                        </p:tav>
                                      </p:tavLst>
                                    </p:anim>
                                    <p:anim calcmode="lin" valueType="num">
                                      <p:cBhvr additive="base">
                                        <p:cTn id="168" dur="500" fill="hold"/>
                                        <p:tgtEl>
                                          <p:spTgt spid="68"/>
                                        </p:tgtEl>
                                        <p:attrNameLst>
                                          <p:attrName>ppt_y</p:attrName>
                                        </p:attrNameLst>
                                      </p:cBhvr>
                                      <p:tavLst>
                                        <p:tav tm="0">
                                          <p:val>
                                            <p:strVal val="1+#ppt_h/2"/>
                                          </p:val>
                                        </p:tav>
                                        <p:tav tm="100000">
                                          <p:val>
                                            <p:strVal val="#ppt_y"/>
                                          </p:val>
                                        </p:tav>
                                      </p:tavLst>
                                    </p:anim>
                                  </p:childTnLst>
                                </p:cTn>
                              </p:par>
                              <p:par>
                                <p:cTn id="169" presetID="2" presetClass="entr" presetSubtype="6" fill="hold" grpId="0" nodeType="withEffect">
                                  <p:stCondLst>
                                    <p:cond delay="0"/>
                                  </p:stCondLst>
                                  <p:childTnLst>
                                    <p:set>
                                      <p:cBhvr>
                                        <p:cTn id="170" dur="1" fill="hold">
                                          <p:stCondLst>
                                            <p:cond delay="0"/>
                                          </p:stCondLst>
                                        </p:cTn>
                                        <p:tgtEl>
                                          <p:spTgt spid="69"/>
                                        </p:tgtEl>
                                        <p:attrNameLst>
                                          <p:attrName>style.visibility</p:attrName>
                                        </p:attrNameLst>
                                      </p:cBhvr>
                                      <p:to>
                                        <p:strVal val="visible"/>
                                      </p:to>
                                    </p:set>
                                    <p:anim calcmode="lin" valueType="num">
                                      <p:cBhvr additive="base">
                                        <p:cTn id="171" dur="500" fill="hold"/>
                                        <p:tgtEl>
                                          <p:spTgt spid="69"/>
                                        </p:tgtEl>
                                        <p:attrNameLst>
                                          <p:attrName>ppt_x</p:attrName>
                                        </p:attrNameLst>
                                      </p:cBhvr>
                                      <p:tavLst>
                                        <p:tav tm="0">
                                          <p:val>
                                            <p:strVal val="1+#ppt_w/2"/>
                                          </p:val>
                                        </p:tav>
                                        <p:tav tm="100000">
                                          <p:val>
                                            <p:strVal val="#ppt_x"/>
                                          </p:val>
                                        </p:tav>
                                      </p:tavLst>
                                    </p:anim>
                                    <p:anim calcmode="lin" valueType="num">
                                      <p:cBhvr additive="base">
                                        <p:cTn id="172" dur="500" fill="hold"/>
                                        <p:tgtEl>
                                          <p:spTgt spid="69"/>
                                        </p:tgtEl>
                                        <p:attrNameLst>
                                          <p:attrName>ppt_y</p:attrName>
                                        </p:attrNameLst>
                                      </p:cBhvr>
                                      <p:tavLst>
                                        <p:tav tm="0">
                                          <p:val>
                                            <p:strVal val="1+#ppt_h/2"/>
                                          </p:val>
                                        </p:tav>
                                        <p:tav tm="100000">
                                          <p:val>
                                            <p:strVal val="#ppt_y"/>
                                          </p:val>
                                        </p:tav>
                                      </p:tavLst>
                                    </p:anim>
                                  </p:childTnLst>
                                </p:cTn>
                              </p:par>
                              <p:par>
                                <p:cTn id="173" presetID="2" presetClass="entr" presetSubtype="6" fill="hold" grpId="0" nodeType="withEffect">
                                  <p:stCondLst>
                                    <p:cond delay="0"/>
                                  </p:stCondLst>
                                  <p:childTnLst>
                                    <p:set>
                                      <p:cBhvr>
                                        <p:cTn id="174" dur="1" fill="hold">
                                          <p:stCondLst>
                                            <p:cond delay="0"/>
                                          </p:stCondLst>
                                        </p:cTn>
                                        <p:tgtEl>
                                          <p:spTgt spid="70"/>
                                        </p:tgtEl>
                                        <p:attrNameLst>
                                          <p:attrName>style.visibility</p:attrName>
                                        </p:attrNameLst>
                                      </p:cBhvr>
                                      <p:to>
                                        <p:strVal val="visible"/>
                                      </p:to>
                                    </p:set>
                                    <p:anim calcmode="lin" valueType="num">
                                      <p:cBhvr additive="base">
                                        <p:cTn id="175" dur="500" fill="hold"/>
                                        <p:tgtEl>
                                          <p:spTgt spid="70"/>
                                        </p:tgtEl>
                                        <p:attrNameLst>
                                          <p:attrName>ppt_x</p:attrName>
                                        </p:attrNameLst>
                                      </p:cBhvr>
                                      <p:tavLst>
                                        <p:tav tm="0">
                                          <p:val>
                                            <p:strVal val="1+#ppt_w/2"/>
                                          </p:val>
                                        </p:tav>
                                        <p:tav tm="100000">
                                          <p:val>
                                            <p:strVal val="#ppt_x"/>
                                          </p:val>
                                        </p:tav>
                                      </p:tavLst>
                                    </p:anim>
                                    <p:anim calcmode="lin" valueType="num">
                                      <p:cBhvr additive="base">
                                        <p:cTn id="176" dur="500" fill="hold"/>
                                        <p:tgtEl>
                                          <p:spTgt spid="70"/>
                                        </p:tgtEl>
                                        <p:attrNameLst>
                                          <p:attrName>ppt_y</p:attrName>
                                        </p:attrNameLst>
                                      </p:cBhvr>
                                      <p:tavLst>
                                        <p:tav tm="0">
                                          <p:val>
                                            <p:strVal val="1+#ppt_h/2"/>
                                          </p:val>
                                        </p:tav>
                                        <p:tav tm="100000">
                                          <p:val>
                                            <p:strVal val="#ppt_y"/>
                                          </p:val>
                                        </p:tav>
                                      </p:tavLst>
                                    </p:anim>
                                  </p:childTnLst>
                                </p:cTn>
                              </p:par>
                              <p:par>
                                <p:cTn id="177" presetID="2" presetClass="entr" presetSubtype="6"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1+#ppt_w/2"/>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par>
                                <p:cTn id="181" presetID="2" presetClass="entr" presetSubtype="6" fill="hold" grpId="0" nodeType="withEffect">
                                  <p:stCondLst>
                                    <p:cond delay="0"/>
                                  </p:stCondLst>
                                  <p:childTnLst>
                                    <p:set>
                                      <p:cBhvr>
                                        <p:cTn id="182" dur="1" fill="hold">
                                          <p:stCondLst>
                                            <p:cond delay="0"/>
                                          </p:stCondLst>
                                        </p:cTn>
                                        <p:tgtEl>
                                          <p:spTgt spid="72"/>
                                        </p:tgtEl>
                                        <p:attrNameLst>
                                          <p:attrName>style.visibility</p:attrName>
                                        </p:attrNameLst>
                                      </p:cBhvr>
                                      <p:to>
                                        <p:strVal val="visible"/>
                                      </p:to>
                                    </p:set>
                                    <p:anim calcmode="lin" valueType="num">
                                      <p:cBhvr additive="base">
                                        <p:cTn id="183" dur="500" fill="hold"/>
                                        <p:tgtEl>
                                          <p:spTgt spid="72"/>
                                        </p:tgtEl>
                                        <p:attrNameLst>
                                          <p:attrName>ppt_x</p:attrName>
                                        </p:attrNameLst>
                                      </p:cBhvr>
                                      <p:tavLst>
                                        <p:tav tm="0">
                                          <p:val>
                                            <p:strVal val="1+#ppt_w/2"/>
                                          </p:val>
                                        </p:tav>
                                        <p:tav tm="100000">
                                          <p:val>
                                            <p:strVal val="#ppt_x"/>
                                          </p:val>
                                        </p:tav>
                                      </p:tavLst>
                                    </p:anim>
                                    <p:anim calcmode="lin" valueType="num">
                                      <p:cBhvr additive="base">
                                        <p:cTn id="184" dur="500" fill="hold"/>
                                        <p:tgtEl>
                                          <p:spTgt spid="72"/>
                                        </p:tgtEl>
                                        <p:attrNameLst>
                                          <p:attrName>ppt_y</p:attrName>
                                        </p:attrNameLst>
                                      </p:cBhvr>
                                      <p:tavLst>
                                        <p:tav tm="0">
                                          <p:val>
                                            <p:strVal val="1+#ppt_h/2"/>
                                          </p:val>
                                        </p:tav>
                                        <p:tav tm="100000">
                                          <p:val>
                                            <p:strVal val="#ppt_y"/>
                                          </p:val>
                                        </p:tav>
                                      </p:tavLst>
                                    </p:anim>
                                  </p:childTnLst>
                                </p:cTn>
                              </p:par>
                              <p:par>
                                <p:cTn id="185" presetID="2" presetClass="entr" presetSubtype="6"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additive="base">
                                        <p:cTn id="187" dur="500" fill="hold"/>
                                        <p:tgtEl>
                                          <p:spTgt spid="73"/>
                                        </p:tgtEl>
                                        <p:attrNameLst>
                                          <p:attrName>ppt_x</p:attrName>
                                        </p:attrNameLst>
                                      </p:cBhvr>
                                      <p:tavLst>
                                        <p:tav tm="0">
                                          <p:val>
                                            <p:strVal val="1+#ppt_w/2"/>
                                          </p:val>
                                        </p:tav>
                                        <p:tav tm="100000">
                                          <p:val>
                                            <p:strVal val="#ppt_x"/>
                                          </p:val>
                                        </p:tav>
                                      </p:tavLst>
                                    </p:anim>
                                    <p:anim calcmode="lin" valueType="num">
                                      <p:cBhvr additive="base">
                                        <p:cTn id="188" dur="500" fill="hold"/>
                                        <p:tgtEl>
                                          <p:spTgt spid="73"/>
                                        </p:tgtEl>
                                        <p:attrNameLst>
                                          <p:attrName>ppt_y</p:attrName>
                                        </p:attrNameLst>
                                      </p:cBhvr>
                                      <p:tavLst>
                                        <p:tav tm="0">
                                          <p:val>
                                            <p:strVal val="1+#ppt_h/2"/>
                                          </p:val>
                                        </p:tav>
                                        <p:tav tm="100000">
                                          <p:val>
                                            <p:strVal val="#ppt_y"/>
                                          </p:val>
                                        </p:tav>
                                      </p:tavLst>
                                    </p:anim>
                                  </p:childTnLst>
                                </p:cTn>
                              </p:par>
                              <p:par>
                                <p:cTn id="189" presetID="2" presetClass="entr" presetSubtype="6" fill="hold" grpId="0" nodeType="withEffect">
                                  <p:stCondLst>
                                    <p:cond delay="0"/>
                                  </p:stCondLst>
                                  <p:childTnLst>
                                    <p:set>
                                      <p:cBhvr>
                                        <p:cTn id="190" dur="1" fill="hold">
                                          <p:stCondLst>
                                            <p:cond delay="0"/>
                                          </p:stCondLst>
                                        </p:cTn>
                                        <p:tgtEl>
                                          <p:spTgt spid="74"/>
                                        </p:tgtEl>
                                        <p:attrNameLst>
                                          <p:attrName>style.visibility</p:attrName>
                                        </p:attrNameLst>
                                      </p:cBhvr>
                                      <p:to>
                                        <p:strVal val="visible"/>
                                      </p:to>
                                    </p:set>
                                    <p:anim calcmode="lin" valueType="num">
                                      <p:cBhvr additive="base">
                                        <p:cTn id="191" dur="500" fill="hold"/>
                                        <p:tgtEl>
                                          <p:spTgt spid="74"/>
                                        </p:tgtEl>
                                        <p:attrNameLst>
                                          <p:attrName>ppt_x</p:attrName>
                                        </p:attrNameLst>
                                      </p:cBhvr>
                                      <p:tavLst>
                                        <p:tav tm="0">
                                          <p:val>
                                            <p:strVal val="1+#ppt_w/2"/>
                                          </p:val>
                                        </p:tav>
                                        <p:tav tm="100000">
                                          <p:val>
                                            <p:strVal val="#ppt_x"/>
                                          </p:val>
                                        </p:tav>
                                      </p:tavLst>
                                    </p:anim>
                                    <p:anim calcmode="lin" valueType="num">
                                      <p:cBhvr additive="base">
                                        <p:cTn id="192" dur="500" fill="hold"/>
                                        <p:tgtEl>
                                          <p:spTgt spid="74"/>
                                        </p:tgtEl>
                                        <p:attrNameLst>
                                          <p:attrName>ppt_y</p:attrName>
                                        </p:attrNameLst>
                                      </p:cBhvr>
                                      <p:tavLst>
                                        <p:tav tm="0">
                                          <p:val>
                                            <p:strVal val="1+#ppt_h/2"/>
                                          </p:val>
                                        </p:tav>
                                        <p:tav tm="100000">
                                          <p:val>
                                            <p:strVal val="#ppt_y"/>
                                          </p:val>
                                        </p:tav>
                                      </p:tavLst>
                                    </p:anim>
                                  </p:childTnLst>
                                </p:cTn>
                              </p:par>
                              <p:par>
                                <p:cTn id="193" presetID="2" presetClass="entr" presetSubtype="6" fill="hold" grpId="0" nodeType="withEffect">
                                  <p:stCondLst>
                                    <p:cond delay="0"/>
                                  </p:stCondLst>
                                  <p:childTnLst>
                                    <p:set>
                                      <p:cBhvr>
                                        <p:cTn id="194" dur="1" fill="hold">
                                          <p:stCondLst>
                                            <p:cond delay="0"/>
                                          </p:stCondLst>
                                        </p:cTn>
                                        <p:tgtEl>
                                          <p:spTgt spid="75"/>
                                        </p:tgtEl>
                                        <p:attrNameLst>
                                          <p:attrName>style.visibility</p:attrName>
                                        </p:attrNameLst>
                                      </p:cBhvr>
                                      <p:to>
                                        <p:strVal val="visible"/>
                                      </p:to>
                                    </p:set>
                                    <p:anim calcmode="lin" valueType="num">
                                      <p:cBhvr additive="base">
                                        <p:cTn id="195" dur="500" fill="hold"/>
                                        <p:tgtEl>
                                          <p:spTgt spid="75"/>
                                        </p:tgtEl>
                                        <p:attrNameLst>
                                          <p:attrName>ppt_x</p:attrName>
                                        </p:attrNameLst>
                                      </p:cBhvr>
                                      <p:tavLst>
                                        <p:tav tm="0">
                                          <p:val>
                                            <p:strVal val="1+#ppt_w/2"/>
                                          </p:val>
                                        </p:tav>
                                        <p:tav tm="100000">
                                          <p:val>
                                            <p:strVal val="#ppt_x"/>
                                          </p:val>
                                        </p:tav>
                                      </p:tavLst>
                                    </p:anim>
                                    <p:anim calcmode="lin" valueType="num">
                                      <p:cBhvr additive="base">
                                        <p:cTn id="196" dur="500" fill="hold"/>
                                        <p:tgtEl>
                                          <p:spTgt spid="75"/>
                                        </p:tgtEl>
                                        <p:attrNameLst>
                                          <p:attrName>ppt_y</p:attrName>
                                        </p:attrNameLst>
                                      </p:cBhvr>
                                      <p:tavLst>
                                        <p:tav tm="0">
                                          <p:val>
                                            <p:strVal val="1+#ppt_h/2"/>
                                          </p:val>
                                        </p:tav>
                                        <p:tav tm="100000">
                                          <p:val>
                                            <p:strVal val="#ppt_y"/>
                                          </p:val>
                                        </p:tav>
                                      </p:tavLst>
                                    </p:anim>
                                  </p:childTnLst>
                                </p:cTn>
                              </p:par>
                              <p:par>
                                <p:cTn id="197" presetID="2" presetClass="entr" presetSubtype="6"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 calcmode="lin" valueType="num">
                                      <p:cBhvr additive="base">
                                        <p:cTn id="199" dur="500" fill="hold"/>
                                        <p:tgtEl>
                                          <p:spTgt spid="76"/>
                                        </p:tgtEl>
                                        <p:attrNameLst>
                                          <p:attrName>ppt_x</p:attrName>
                                        </p:attrNameLst>
                                      </p:cBhvr>
                                      <p:tavLst>
                                        <p:tav tm="0">
                                          <p:val>
                                            <p:strVal val="1+#ppt_w/2"/>
                                          </p:val>
                                        </p:tav>
                                        <p:tav tm="100000">
                                          <p:val>
                                            <p:strVal val="#ppt_x"/>
                                          </p:val>
                                        </p:tav>
                                      </p:tavLst>
                                    </p:anim>
                                    <p:anim calcmode="lin" valueType="num">
                                      <p:cBhvr additive="base">
                                        <p:cTn id="200" dur="500" fill="hold"/>
                                        <p:tgtEl>
                                          <p:spTgt spid="76"/>
                                        </p:tgtEl>
                                        <p:attrNameLst>
                                          <p:attrName>ppt_y</p:attrName>
                                        </p:attrNameLst>
                                      </p:cBhvr>
                                      <p:tavLst>
                                        <p:tav tm="0">
                                          <p:val>
                                            <p:strVal val="1+#ppt_h/2"/>
                                          </p:val>
                                        </p:tav>
                                        <p:tav tm="100000">
                                          <p:val>
                                            <p:strVal val="#ppt_y"/>
                                          </p:val>
                                        </p:tav>
                                      </p:tavLst>
                                    </p:anim>
                                  </p:childTnLst>
                                </p:cTn>
                              </p:par>
                              <p:par>
                                <p:cTn id="201" presetID="2" presetClass="entr" presetSubtype="6" fill="hold" grpId="0" nodeType="withEffect">
                                  <p:stCondLst>
                                    <p:cond delay="0"/>
                                  </p:stCondLst>
                                  <p:childTnLst>
                                    <p:set>
                                      <p:cBhvr>
                                        <p:cTn id="202" dur="1" fill="hold">
                                          <p:stCondLst>
                                            <p:cond delay="0"/>
                                          </p:stCondLst>
                                        </p:cTn>
                                        <p:tgtEl>
                                          <p:spTgt spid="77"/>
                                        </p:tgtEl>
                                        <p:attrNameLst>
                                          <p:attrName>style.visibility</p:attrName>
                                        </p:attrNameLst>
                                      </p:cBhvr>
                                      <p:to>
                                        <p:strVal val="visible"/>
                                      </p:to>
                                    </p:set>
                                    <p:anim calcmode="lin" valueType="num">
                                      <p:cBhvr additive="base">
                                        <p:cTn id="203" dur="500" fill="hold"/>
                                        <p:tgtEl>
                                          <p:spTgt spid="77"/>
                                        </p:tgtEl>
                                        <p:attrNameLst>
                                          <p:attrName>ppt_x</p:attrName>
                                        </p:attrNameLst>
                                      </p:cBhvr>
                                      <p:tavLst>
                                        <p:tav tm="0">
                                          <p:val>
                                            <p:strVal val="1+#ppt_w/2"/>
                                          </p:val>
                                        </p:tav>
                                        <p:tav tm="100000">
                                          <p:val>
                                            <p:strVal val="#ppt_x"/>
                                          </p:val>
                                        </p:tav>
                                      </p:tavLst>
                                    </p:anim>
                                    <p:anim calcmode="lin" valueType="num">
                                      <p:cBhvr additive="base">
                                        <p:cTn id="204" dur="500" fill="hold"/>
                                        <p:tgtEl>
                                          <p:spTgt spid="77"/>
                                        </p:tgtEl>
                                        <p:attrNameLst>
                                          <p:attrName>ppt_y</p:attrName>
                                        </p:attrNameLst>
                                      </p:cBhvr>
                                      <p:tavLst>
                                        <p:tav tm="0">
                                          <p:val>
                                            <p:strVal val="1+#ppt_h/2"/>
                                          </p:val>
                                        </p:tav>
                                        <p:tav tm="100000">
                                          <p:val>
                                            <p:strVal val="#ppt_y"/>
                                          </p:val>
                                        </p:tav>
                                      </p:tavLst>
                                    </p:anim>
                                  </p:childTnLst>
                                </p:cTn>
                              </p:par>
                              <p:par>
                                <p:cTn id="205" presetID="2" presetClass="entr" presetSubtype="6" fill="hold" grpId="0" nodeType="withEffect">
                                  <p:stCondLst>
                                    <p:cond delay="0"/>
                                  </p:stCondLst>
                                  <p:childTnLst>
                                    <p:set>
                                      <p:cBhvr>
                                        <p:cTn id="206" dur="1" fill="hold">
                                          <p:stCondLst>
                                            <p:cond delay="0"/>
                                          </p:stCondLst>
                                        </p:cTn>
                                        <p:tgtEl>
                                          <p:spTgt spid="78"/>
                                        </p:tgtEl>
                                        <p:attrNameLst>
                                          <p:attrName>style.visibility</p:attrName>
                                        </p:attrNameLst>
                                      </p:cBhvr>
                                      <p:to>
                                        <p:strVal val="visible"/>
                                      </p:to>
                                    </p:set>
                                    <p:anim calcmode="lin" valueType="num">
                                      <p:cBhvr additive="base">
                                        <p:cTn id="207" dur="500" fill="hold"/>
                                        <p:tgtEl>
                                          <p:spTgt spid="78"/>
                                        </p:tgtEl>
                                        <p:attrNameLst>
                                          <p:attrName>ppt_x</p:attrName>
                                        </p:attrNameLst>
                                      </p:cBhvr>
                                      <p:tavLst>
                                        <p:tav tm="0">
                                          <p:val>
                                            <p:strVal val="1+#ppt_w/2"/>
                                          </p:val>
                                        </p:tav>
                                        <p:tav tm="100000">
                                          <p:val>
                                            <p:strVal val="#ppt_x"/>
                                          </p:val>
                                        </p:tav>
                                      </p:tavLst>
                                    </p:anim>
                                    <p:anim calcmode="lin" valueType="num">
                                      <p:cBhvr additive="base">
                                        <p:cTn id="20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23" grpId="0"/>
      <p:bldP spid="24" grpId="0"/>
      <p:bldP spid="25" grpId="0"/>
      <p:bldP spid="27" grpId="0"/>
      <p:bldP spid="28" grpId="0"/>
      <p:bldP spid="29" grpId="0"/>
      <p:bldP spid="30" grpId="0"/>
      <p:bldP spid="31" grpId="0"/>
      <p:bldP spid="33" grpId="0"/>
      <p:bldP spid="34" grpId="0"/>
      <p:bldP spid="35" grpId="0"/>
      <p:bldP spid="40" grpId="0"/>
      <p:bldP spid="41" grpId="0"/>
      <p:bldP spid="54" grpId="0" animBg="1"/>
      <p:bldP spid="55" grpId="0" animBg="1"/>
      <p:bldP spid="56" grpId="0" animBg="1"/>
      <p:bldP spid="57" grpId="0" animBg="1"/>
      <p:bldP spid="58" grpId="0" animBg="1"/>
      <p:bldP spid="66" grpId="0"/>
      <p:bldP spid="67" grpId="0"/>
      <p:bldP spid="68" grpId="0"/>
      <p:bldP spid="69" grpId="0"/>
      <p:bldP spid="70" grpId="0"/>
      <p:bldP spid="71" grpId="0"/>
      <p:bldP spid="72" grpId="0"/>
      <p:bldP spid="73" grpId="0"/>
      <p:bldP spid="74" grpId="0"/>
      <p:bldP spid="75" grpId="0"/>
      <p:bldP spid="76" grpId="0"/>
      <p:bldP spid="7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2E1-C3EF-4D02-BE49-E9B7523DA4E9}"/>
              </a:ext>
            </a:extLst>
          </p:cNvPr>
          <p:cNvSpPr>
            <a:spLocks noGrp="1"/>
          </p:cNvSpPr>
          <p:nvPr>
            <p:ph type="title"/>
          </p:nvPr>
        </p:nvSpPr>
        <p:spPr/>
        <p:txBody>
          <a:bodyPr/>
          <a:lstStyle/>
          <a:p>
            <a:r>
              <a:rPr lang="en-US" dirty="0"/>
              <a:t>Minimum Spanning Tree Prim’s</a:t>
            </a:r>
          </a:p>
        </p:txBody>
      </p:sp>
      <p:sp>
        <p:nvSpPr>
          <p:cNvPr id="3" name="Content Placeholder 2">
            <a:extLst>
              <a:ext uri="{FF2B5EF4-FFF2-40B4-BE49-F238E27FC236}">
                <a16:creationId xmlns:a16="http://schemas.microsoft.com/office/drawing/2014/main" id="{0EFBDB14-5BCF-4A03-867A-629CA7C97310}"/>
              </a:ext>
            </a:extLst>
          </p:cNvPr>
          <p:cNvSpPr>
            <a:spLocks noGrp="1"/>
          </p:cNvSpPr>
          <p:nvPr>
            <p:ph idx="1"/>
          </p:nvPr>
        </p:nvSpPr>
        <p:spPr>
          <a:xfrm>
            <a:off x="515878" y="1462039"/>
            <a:ext cx="11029615" cy="1383797"/>
          </a:xfrm>
        </p:spPr>
        <p:txBody>
          <a:bodyPr>
            <a:normAutofit fontScale="77500" lnSpcReduction="20000"/>
          </a:bodyPr>
          <a:lstStyle/>
          <a:p>
            <a:pPr marL="0" indent="0">
              <a:buNone/>
            </a:pPr>
            <a:endParaRPr lang="en-US" sz="2800" dirty="0"/>
          </a:p>
          <a:p>
            <a:r>
              <a:rPr lang="en-US" sz="2800" dirty="0"/>
              <a:t>A Minimum spanning tree or minimum weight spanning tree is a subset of the edges of a connected, edge-weighted undirected graph that connects all the vertices together, without any cycles and with the minimum possible total edge weight.</a:t>
            </a:r>
          </a:p>
        </p:txBody>
      </p:sp>
      <p:sp>
        <p:nvSpPr>
          <p:cNvPr id="52" name="Oval 51">
            <a:extLst>
              <a:ext uri="{FF2B5EF4-FFF2-40B4-BE49-F238E27FC236}">
                <a16:creationId xmlns:a16="http://schemas.microsoft.com/office/drawing/2014/main" id="{DC019CA1-5738-4593-BEE3-000D046EBFD0}"/>
              </a:ext>
            </a:extLst>
          </p:cNvPr>
          <p:cNvSpPr/>
          <p:nvPr/>
        </p:nvSpPr>
        <p:spPr>
          <a:xfrm>
            <a:off x="129766" y="4397700"/>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AE7DAA3B-A142-44DD-A3F0-BB92F1C89BEF}"/>
              </a:ext>
            </a:extLst>
          </p:cNvPr>
          <p:cNvSpPr/>
          <p:nvPr/>
        </p:nvSpPr>
        <p:spPr>
          <a:xfrm>
            <a:off x="1891451" y="5974671"/>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5D5B3FF6-B6D0-457F-9B0F-A7F534A1CC22}"/>
              </a:ext>
            </a:extLst>
          </p:cNvPr>
          <p:cNvSpPr/>
          <p:nvPr/>
        </p:nvSpPr>
        <p:spPr>
          <a:xfrm>
            <a:off x="5401234" y="5974670"/>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B1A1AD8F-254D-4BBC-B58A-F686F9184FAE}"/>
              </a:ext>
            </a:extLst>
          </p:cNvPr>
          <p:cNvSpPr/>
          <p:nvPr/>
        </p:nvSpPr>
        <p:spPr>
          <a:xfrm>
            <a:off x="3630955" y="4397700"/>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2A0FCBC4-A0A0-4F0A-89A3-1A7A0D1C27A0}"/>
              </a:ext>
            </a:extLst>
          </p:cNvPr>
          <p:cNvCxnSpPr>
            <a:cxnSpLocks/>
          </p:cNvCxnSpPr>
          <p:nvPr/>
        </p:nvCxnSpPr>
        <p:spPr>
          <a:xfrm flipV="1">
            <a:off x="2404471" y="4434271"/>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A979473-2ACB-4F67-A956-3FF7E4ADD0F4}"/>
              </a:ext>
            </a:extLst>
          </p:cNvPr>
          <p:cNvCxnSpPr>
            <a:cxnSpLocks/>
          </p:cNvCxnSpPr>
          <p:nvPr/>
        </p:nvCxnSpPr>
        <p:spPr>
          <a:xfrm>
            <a:off x="4123412" y="4442485"/>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15E71E-58A3-4D65-9F0D-6D15CBBFC05F}"/>
              </a:ext>
            </a:extLst>
          </p:cNvPr>
          <p:cNvCxnSpPr>
            <a:cxnSpLocks/>
          </p:cNvCxnSpPr>
          <p:nvPr/>
        </p:nvCxnSpPr>
        <p:spPr>
          <a:xfrm flipV="1">
            <a:off x="2239362" y="6252178"/>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8FB83D9-1A6E-4BD9-98EA-6A900D5CB98F}"/>
              </a:ext>
            </a:extLst>
          </p:cNvPr>
          <p:cNvCxnSpPr>
            <a:cxnSpLocks/>
          </p:cNvCxnSpPr>
          <p:nvPr/>
        </p:nvCxnSpPr>
        <p:spPr>
          <a:xfrm flipV="1">
            <a:off x="566994" y="4582990"/>
            <a:ext cx="3528508" cy="40527"/>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83AA5A8-9878-48EA-AD1F-4ED538DFEB22}"/>
              </a:ext>
            </a:extLst>
          </p:cNvPr>
          <p:cNvSpPr txBox="1"/>
          <p:nvPr/>
        </p:nvSpPr>
        <p:spPr>
          <a:xfrm>
            <a:off x="347927" y="4477505"/>
            <a:ext cx="524816" cy="584775"/>
          </a:xfrm>
          <a:prstGeom prst="rect">
            <a:avLst/>
          </a:prstGeom>
          <a:noFill/>
        </p:spPr>
        <p:txBody>
          <a:bodyPr wrap="square" rtlCol="0">
            <a:spAutoFit/>
          </a:bodyPr>
          <a:lstStyle/>
          <a:p>
            <a:r>
              <a:rPr lang="en-US" sz="3200" dirty="0">
                <a:solidFill>
                  <a:schemeClr val="bg1"/>
                </a:solidFill>
              </a:rPr>
              <a:t>a</a:t>
            </a:r>
          </a:p>
        </p:txBody>
      </p:sp>
      <p:sp>
        <p:nvSpPr>
          <p:cNvPr id="67" name="TextBox 66">
            <a:extLst>
              <a:ext uri="{FF2B5EF4-FFF2-40B4-BE49-F238E27FC236}">
                <a16:creationId xmlns:a16="http://schemas.microsoft.com/office/drawing/2014/main" id="{599266DF-78A8-47A4-ABA3-A14352FACB8E}"/>
              </a:ext>
            </a:extLst>
          </p:cNvPr>
          <p:cNvSpPr txBox="1"/>
          <p:nvPr/>
        </p:nvSpPr>
        <p:spPr>
          <a:xfrm>
            <a:off x="3881969" y="4471380"/>
            <a:ext cx="524816" cy="584775"/>
          </a:xfrm>
          <a:prstGeom prst="rect">
            <a:avLst/>
          </a:prstGeom>
          <a:noFill/>
        </p:spPr>
        <p:txBody>
          <a:bodyPr wrap="square" rtlCol="0">
            <a:spAutoFit/>
          </a:bodyPr>
          <a:lstStyle/>
          <a:p>
            <a:r>
              <a:rPr lang="en-US" sz="3200" dirty="0">
                <a:solidFill>
                  <a:schemeClr val="bg1"/>
                </a:solidFill>
              </a:rPr>
              <a:t>b</a:t>
            </a:r>
          </a:p>
        </p:txBody>
      </p:sp>
      <p:sp>
        <p:nvSpPr>
          <p:cNvPr id="69" name="TextBox 68">
            <a:extLst>
              <a:ext uri="{FF2B5EF4-FFF2-40B4-BE49-F238E27FC236}">
                <a16:creationId xmlns:a16="http://schemas.microsoft.com/office/drawing/2014/main" id="{79737C73-D060-415C-83D2-1ABA385C63A5}"/>
              </a:ext>
            </a:extLst>
          </p:cNvPr>
          <p:cNvSpPr txBox="1"/>
          <p:nvPr/>
        </p:nvSpPr>
        <p:spPr>
          <a:xfrm>
            <a:off x="2108744" y="6103526"/>
            <a:ext cx="524816" cy="584775"/>
          </a:xfrm>
          <a:prstGeom prst="rect">
            <a:avLst/>
          </a:prstGeom>
          <a:noFill/>
        </p:spPr>
        <p:txBody>
          <a:bodyPr wrap="square" rtlCol="0">
            <a:spAutoFit/>
          </a:bodyPr>
          <a:lstStyle/>
          <a:p>
            <a:r>
              <a:rPr lang="en-US" sz="3200" dirty="0">
                <a:solidFill>
                  <a:schemeClr val="bg1"/>
                </a:solidFill>
              </a:rPr>
              <a:t>f</a:t>
            </a:r>
          </a:p>
        </p:txBody>
      </p:sp>
      <p:sp>
        <p:nvSpPr>
          <p:cNvPr id="70" name="TextBox 69">
            <a:extLst>
              <a:ext uri="{FF2B5EF4-FFF2-40B4-BE49-F238E27FC236}">
                <a16:creationId xmlns:a16="http://schemas.microsoft.com/office/drawing/2014/main" id="{CDB5CD6B-9776-40BF-86C2-F0C4C2CA571F}"/>
              </a:ext>
            </a:extLst>
          </p:cNvPr>
          <p:cNvSpPr txBox="1"/>
          <p:nvPr/>
        </p:nvSpPr>
        <p:spPr>
          <a:xfrm>
            <a:off x="5634213" y="6018778"/>
            <a:ext cx="524816" cy="584775"/>
          </a:xfrm>
          <a:prstGeom prst="rect">
            <a:avLst/>
          </a:prstGeom>
          <a:noFill/>
        </p:spPr>
        <p:txBody>
          <a:bodyPr wrap="square" rtlCol="0">
            <a:spAutoFit/>
          </a:bodyPr>
          <a:lstStyle/>
          <a:p>
            <a:r>
              <a:rPr lang="en-US" sz="3200" dirty="0">
                <a:solidFill>
                  <a:schemeClr val="bg1"/>
                </a:solidFill>
              </a:rPr>
              <a:t>g</a:t>
            </a:r>
          </a:p>
        </p:txBody>
      </p:sp>
      <p:sp>
        <p:nvSpPr>
          <p:cNvPr id="72" name="TextBox 71">
            <a:extLst>
              <a:ext uri="{FF2B5EF4-FFF2-40B4-BE49-F238E27FC236}">
                <a16:creationId xmlns:a16="http://schemas.microsoft.com/office/drawing/2014/main" id="{F15E43B8-4CF5-4DD8-B341-AD1C30BC647E}"/>
              </a:ext>
            </a:extLst>
          </p:cNvPr>
          <p:cNvSpPr txBox="1"/>
          <p:nvPr/>
        </p:nvSpPr>
        <p:spPr>
          <a:xfrm>
            <a:off x="2185756" y="4243456"/>
            <a:ext cx="508379" cy="461665"/>
          </a:xfrm>
          <a:prstGeom prst="rect">
            <a:avLst/>
          </a:prstGeom>
          <a:noFill/>
        </p:spPr>
        <p:txBody>
          <a:bodyPr wrap="square" rtlCol="0">
            <a:spAutoFit/>
          </a:bodyPr>
          <a:lstStyle/>
          <a:p>
            <a:r>
              <a:rPr lang="en-US" sz="2400" dirty="0"/>
              <a:t>2</a:t>
            </a:r>
          </a:p>
        </p:txBody>
      </p:sp>
      <p:sp>
        <p:nvSpPr>
          <p:cNvPr id="73" name="TextBox 72">
            <a:extLst>
              <a:ext uri="{FF2B5EF4-FFF2-40B4-BE49-F238E27FC236}">
                <a16:creationId xmlns:a16="http://schemas.microsoft.com/office/drawing/2014/main" id="{CE5CBB8A-C952-4408-87DB-330A6CDD3E62}"/>
              </a:ext>
            </a:extLst>
          </p:cNvPr>
          <p:cNvSpPr txBox="1"/>
          <p:nvPr/>
        </p:nvSpPr>
        <p:spPr>
          <a:xfrm>
            <a:off x="2930429" y="5174341"/>
            <a:ext cx="508379" cy="461665"/>
          </a:xfrm>
          <a:prstGeom prst="rect">
            <a:avLst/>
          </a:prstGeom>
          <a:noFill/>
        </p:spPr>
        <p:txBody>
          <a:bodyPr wrap="square" rtlCol="0">
            <a:spAutoFit/>
          </a:bodyPr>
          <a:lstStyle/>
          <a:p>
            <a:r>
              <a:rPr lang="en-US" sz="2400" dirty="0"/>
              <a:t>8</a:t>
            </a:r>
          </a:p>
        </p:txBody>
      </p:sp>
      <p:sp>
        <p:nvSpPr>
          <p:cNvPr id="75" name="TextBox 74">
            <a:extLst>
              <a:ext uri="{FF2B5EF4-FFF2-40B4-BE49-F238E27FC236}">
                <a16:creationId xmlns:a16="http://schemas.microsoft.com/office/drawing/2014/main" id="{E2B5C426-BCD6-43F7-9760-74009663B036}"/>
              </a:ext>
            </a:extLst>
          </p:cNvPr>
          <p:cNvSpPr txBox="1"/>
          <p:nvPr/>
        </p:nvSpPr>
        <p:spPr>
          <a:xfrm>
            <a:off x="4775037" y="3193030"/>
            <a:ext cx="508379" cy="461665"/>
          </a:xfrm>
          <a:prstGeom prst="rect">
            <a:avLst/>
          </a:prstGeom>
          <a:noFill/>
        </p:spPr>
        <p:txBody>
          <a:bodyPr wrap="square" rtlCol="0">
            <a:spAutoFit/>
          </a:bodyPr>
          <a:lstStyle/>
          <a:p>
            <a:r>
              <a:rPr lang="en-US" sz="2400" dirty="0"/>
              <a:t>3</a:t>
            </a:r>
          </a:p>
        </p:txBody>
      </p:sp>
      <p:sp>
        <p:nvSpPr>
          <p:cNvPr id="76" name="TextBox 75">
            <a:extLst>
              <a:ext uri="{FF2B5EF4-FFF2-40B4-BE49-F238E27FC236}">
                <a16:creationId xmlns:a16="http://schemas.microsoft.com/office/drawing/2014/main" id="{D9681B8E-A182-42DD-9409-68D0ADC92075}"/>
              </a:ext>
            </a:extLst>
          </p:cNvPr>
          <p:cNvSpPr txBox="1"/>
          <p:nvPr/>
        </p:nvSpPr>
        <p:spPr>
          <a:xfrm>
            <a:off x="4558542" y="5268480"/>
            <a:ext cx="508379"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5EC572AF-749C-4A38-9C6D-520E3102666D}"/>
              </a:ext>
            </a:extLst>
          </p:cNvPr>
          <p:cNvSpPr txBox="1"/>
          <p:nvPr/>
        </p:nvSpPr>
        <p:spPr>
          <a:xfrm>
            <a:off x="3907056" y="5933024"/>
            <a:ext cx="508379" cy="461665"/>
          </a:xfrm>
          <a:prstGeom prst="rect">
            <a:avLst/>
          </a:prstGeom>
          <a:noFill/>
        </p:spPr>
        <p:txBody>
          <a:bodyPr wrap="square" rtlCol="0">
            <a:spAutoFit/>
          </a:bodyPr>
          <a:lstStyle/>
          <a:p>
            <a:r>
              <a:rPr lang="en-US" sz="2400" dirty="0"/>
              <a:t>1</a:t>
            </a:r>
          </a:p>
        </p:txBody>
      </p:sp>
      <p:sp>
        <p:nvSpPr>
          <p:cNvPr id="78" name="Oval 77">
            <a:extLst>
              <a:ext uri="{FF2B5EF4-FFF2-40B4-BE49-F238E27FC236}">
                <a16:creationId xmlns:a16="http://schemas.microsoft.com/office/drawing/2014/main" id="{FD6214E1-5869-4147-BB2C-B660B09A9BE2}"/>
              </a:ext>
            </a:extLst>
          </p:cNvPr>
          <p:cNvSpPr/>
          <p:nvPr/>
        </p:nvSpPr>
        <p:spPr>
          <a:xfrm>
            <a:off x="129766" y="4407031"/>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5C64F6FB-7198-4346-AFCB-B4010C77BC9B}"/>
              </a:ext>
            </a:extLst>
          </p:cNvPr>
          <p:cNvSpPr/>
          <p:nvPr/>
        </p:nvSpPr>
        <p:spPr>
          <a:xfrm>
            <a:off x="5120187" y="2975816"/>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0C8BB1E4-52AB-408B-931F-302876447295}"/>
              </a:ext>
            </a:extLst>
          </p:cNvPr>
          <p:cNvSpPr/>
          <p:nvPr/>
        </p:nvSpPr>
        <p:spPr>
          <a:xfrm>
            <a:off x="1891451" y="5984002"/>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853C973F-F657-4002-BE61-DDD82D46EC57}"/>
              </a:ext>
            </a:extLst>
          </p:cNvPr>
          <p:cNvSpPr/>
          <p:nvPr/>
        </p:nvSpPr>
        <p:spPr>
          <a:xfrm>
            <a:off x="3630955" y="4407031"/>
            <a:ext cx="803623" cy="684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B9BCAB7A-09C9-4D78-A65F-52C362F9A0A6}"/>
              </a:ext>
            </a:extLst>
          </p:cNvPr>
          <p:cNvCxnSpPr>
            <a:cxnSpLocks/>
          </p:cNvCxnSpPr>
          <p:nvPr/>
        </p:nvCxnSpPr>
        <p:spPr>
          <a:xfrm flipV="1">
            <a:off x="2404471" y="4443602"/>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634D4A-141F-422F-9EC3-6BED19ABAD85}"/>
              </a:ext>
            </a:extLst>
          </p:cNvPr>
          <p:cNvCxnSpPr>
            <a:cxnSpLocks/>
          </p:cNvCxnSpPr>
          <p:nvPr/>
        </p:nvCxnSpPr>
        <p:spPr>
          <a:xfrm flipV="1">
            <a:off x="3978275" y="3285993"/>
            <a:ext cx="1486471" cy="143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845A840-3FF2-490B-AA61-D28CED6C5676}"/>
              </a:ext>
            </a:extLst>
          </p:cNvPr>
          <p:cNvCxnSpPr>
            <a:cxnSpLocks/>
          </p:cNvCxnSpPr>
          <p:nvPr/>
        </p:nvCxnSpPr>
        <p:spPr>
          <a:xfrm>
            <a:off x="4123412" y="4451816"/>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A16FA04-5B33-422F-8098-EE587180B3F8}"/>
              </a:ext>
            </a:extLst>
          </p:cNvPr>
          <p:cNvCxnSpPr>
            <a:cxnSpLocks/>
          </p:cNvCxnSpPr>
          <p:nvPr/>
        </p:nvCxnSpPr>
        <p:spPr>
          <a:xfrm flipV="1">
            <a:off x="2239362" y="6261509"/>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4AAB6D8-68CD-4E48-B344-A29C74519CDA}"/>
              </a:ext>
            </a:extLst>
          </p:cNvPr>
          <p:cNvCxnSpPr>
            <a:cxnSpLocks/>
          </p:cNvCxnSpPr>
          <p:nvPr/>
        </p:nvCxnSpPr>
        <p:spPr>
          <a:xfrm flipV="1">
            <a:off x="566994" y="4592321"/>
            <a:ext cx="3528508" cy="40527"/>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1E849D6-059A-449C-9685-FF13D313F0BC}"/>
              </a:ext>
            </a:extLst>
          </p:cNvPr>
          <p:cNvSpPr txBox="1"/>
          <p:nvPr/>
        </p:nvSpPr>
        <p:spPr>
          <a:xfrm>
            <a:off x="347927" y="4486836"/>
            <a:ext cx="524816" cy="584775"/>
          </a:xfrm>
          <a:prstGeom prst="rect">
            <a:avLst/>
          </a:prstGeom>
          <a:noFill/>
        </p:spPr>
        <p:txBody>
          <a:bodyPr wrap="square" rtlCol="0">
            <a:spAutoFit/>
          </a:bodyPr>
          <a:lstStyle/>
          <a:p>
            <a:r>
              <a:rPr lang="en-US" sz="3200" dirty="0">
                <a:solidFill>
                  <a:schemeClr val="bg1"/>
                </a:solidFill>
              </a:rPr>
              <a:t>a</a:t>
            </a:r>
          </a:p>
        </p:txBody>
      </p:sp>
      <p:sp>
        <p:nvSpPr>
          <p:cNvPr id="92" name="TextBox 91">
            <a:extLst>
              <a:ext uri="{FF2B5EF4-FFF2-40B4-BE49-F238E27FC236}">
                <a16:creationId xmlns:a16="http://schemas.microsoft.com/office/drawing/2014/main" id="{B0214E02-1AFA-4971-9C80-E28F89736261}"/>
              </a:ext>
            </a:extLst>
          </p:cNvPr>
          <p:cNvSpPr txBox="1"/>
          <p:nvPr/>
        </p:nvSpPr>
        <p:spPr>
          <a:xfrm>
            <a:off x="3881969" y="4480711"/>
            <a:ext cx="524816" cy="584775"/>
          </a:xfrm>
          <a:prstGeom prst="rect">
            <a:avLst/>
          </a:prstGeom>
          <a:noFill/>
        </p:spPr>
        <p:txBody>
          <a:bodyPr wrap="square" rtlCol="0">
            <a:spAutoFit/>
          </a:bodyPr>
          <a:lstStyle/>
          <a:p>
            <a:r>
              <a:rPr lang="en-US" sz="3200" dirty="0">
                <a:solidFill>
                  <a:schemeClr val="bg1"/>
                </a:solidFill>
              </a:rPr>
              <a:t>b</a:t>
            </a:r>
          </a:p>
        </p:txBody>
      </p:sp>
      <p:sp>
        <p:nvSpPr>
          <p:cNvPr id="93" name="TextBox 92">
            <a:extLst>
              <a:ext uri="{FF2B5EF4-FFF2-40B4-BE49-F238E27FC236}">
                <a16:creationId xmlns:a16="http://schemas.microsoft.com/office/drawing/2014/main" id="{4A715C86-8D71-4CF2-8169-B4A9BAC58278}"/>
              </a:ext>
            </a:extLst>
          </p:cNvPr>
          <p:cNvSpPr txBox="1"/>
          <p:nvPr/>
        </p:nvSpPr>
        <p:spPr>
          <a:xfrm>
            <a:off x="5263454" y="2986447"/>
            <a:ext cx="524816" cy="584775"/>
          </a:xfrm>
          <a:prstGeom prst="rect">
            <a:avLst/>
          </a:prstGeom>
          <a:noFill/>
        </p:spPr>
        <p:txBody>
          <a:bodyPr wrap="square" rtlCol="0">
            <a:spAutoFit/>
          </a:bodyPr>
          <a:lstStyle/>
          <a:p>
            <a:r>
              <a:rPr lang="en-US" sz="3200" dirty="0">
                <a:solidFill>
                  <a:schemeClr val="bg1"/>
                </a:solidFill>
              </a:rPr>
              <a:t>e</a:t>
            </a:r>
          </a:p>
        </p:txBody>
      </p:sp>
      <p:sp>
        <p:nvSpPr>
          <p:cNvPr id="94" name="TextBox 93">
            <a:extLst>
              <a:ext uri="{FF2B5EF4-FFF2-40B4-BE49-F238E27FC236}">
                <a16:creationId xmlns:a16="http://schemas.microsoft.com/office/drawing/2014/main" id="{D9AFE6FD-EE98-4A43-8FCE-6138D573D057}"/>
              </a:ext>
            </a:extLst>
          </p:cNvPr>
          <p:cNvSpPr txBox="1"/>
          <p:nvPr/>
        </p:nvSpPr>
        <p:spPr>
          <a:xfrm>
            <a:off x="2108744" y="6112857"/>
            <a:ext cx="524816" cy="584775"/>
          </a:xfrm>
          <a:prstGeom prst="rect">
            <a:avLst/>
          </a:prstGeom>
          <a:noFill/>
        </p:spPr>
        <p:txBody>
          <a:bodyPr wrap="square" rtlCol="0">
            <a:spAutoFit/>
          </a:bodyPr>
          <a:lstStyle/>
          <a:p>
            <a:r>
              <a:rPr lang="en-US" sz="3200" dirty="0">
                <a:solidFill>
                  <a:schemeClr val="bg1"/>
                </a:solidFill>
              </a:rPr>
              <a:t>f</a:t>
            </a:r>
          </a:p>
        </p:txBody>
      </p:sp>
      <p:sp>
        <p:nvSpPr>
          <p:cNvPr id="95" name="TextBox 94">
            <a:extLst>
              <a:ext uri="{FF2B5EF4-FFF2-40B4-BE49-F238E27FC236}">
                <a16:creationId xmlns:a16="http://schemas.microsoft.com/office/drawing/2014/main" id="{735FF4A7-314F-4EE8-A98A-47E20FFBD29A}"/>
              </a:ext>
            </a:extLst>
          </p:cNvPr>
          <p:cNvSpPr txBox="1"/>
          <p:nvPr/>
        </p:nvSpPr>
        <p:spPr>
          <a:xfrm>
            <a:off x="5634213" y="6028109"/>
            <a:ext cx="524816" cy="584775"/>
          </a:xfrm>
          <a:prstGeom prst="rect">
            <a:avLst/>
          </a:prstGeom>
          <a:noFill/>
        </p:spPr>
        <p:txBody>
          <a:bodyPr wrap="square" rtlCol="0">
            <a:spAutoFit/>
          </a:bodyPr>
          <a:lstStyle/>
          <a:p>
            <a:r>
              <a:rPr lang="en-US" sz="3200" dirty="0">
                <a:solidFill>
                  <a:schemeClr val="bg1"/>
                </a:solidFill>
              </a:rPr>
              <a:t>g</a:t>
            </a:r>
          </a:p>
        </p:txBody>
      </p:sp>
      <p:sp>
        <p:nvSpPr>
          <p:cNvPr id="97" name="TextBox 96">
            <a:extLst>
              <a:ext uri="{FF2B5EF4-FFF2-40B4-BE49-F238E27FC236}">
                <a16:creationId xmlns:a16="http://schemas.microsoft.com/office/drawing/2014/main" id="{03F2DA37-1CE8-499B-8863-6A4F3E55B9BC}"/>
              </a:ext>
            </a:extLst>
          </p:cNvPr>
          <p:cNvSpPr txBox="1"/>
          <p:nvPr/>
        </p:nvSpPr>
        <p:spPr>
          <a:xfrm>
            <a:off x="2185756" y="4252787"/>
            <a:ext cx="508379" cy="461665"/>
          </a:xfrm>
          <a:prstGeom prst="rect">
            <a:avLst/>
          </a:prstGeom>
          <a:noFill/>
        </p:spPr>
        <p:txBody>
          <a:bodyPr wrap="square" rtlCol="0">
            <a:spAutoFit/>
          </a:bodyPr>
          <a:lstStyle/>
          <a:p>
            <a:r>
              <a:rPr lang="en-US" sz="2400" dirty="0"/>
              <a:t>2</a:t>
            </a:r>
          </a:p>
        </p:txBody>
      </p:sp>
      <p:sp>
        <p:nvSpPr>
          <p:cNvPr id="98" name="TextBox 97">
            <a:extLst>
              <a:ext uri="{FF2B5EF4-FFF2-40B4-BE49-F238E27FC236}">
                <a16:creationId xmlns:a16="http://schemas.microsoft.com/office/drawing/2014/main" id="{07BDF5CF-BCBD-45E9-A46E-6A3FDCC22AF7}"/>
              </a:ext>
            </a:extLst>
          </p:cNvPr>
          <p:cNvSpPr txBox="1"/>
          <p:nvPr/>
        </p:nvSpPr>
        <p:spPr>
          <a:xfrm>
            <a:off x="2930429" y="5183672"/>
            <a:ext cx="508379" cy="461665"/>
          </a:xfrm>
          <a:prstGeom prst="rect">
            <a:avLst/>
          </a:prstGeom>
          <a:noFill/>
        </p:spPr>
        <p:txBody>
          <a:bodyPr wrap="square" rtlCol="0">
            <a:spAutoFit/>
          </a:bodyPr>
          <a:lstStyle/>
          <a:p>
            <a:r>
              <a:rPr lang="en-US" sz="2400" dirty="0"/>
              <a:t>8</a:t>
            </a:r>
          </a:p>
        </p:txBody>
      </p:sp>
      <p:sp>
        <p:nvSpPr>
          <p:cNvPr id="100" name="TextBox 99">
            <a:extLst>
              <a:ext uri="{FF2B5EF4-FFF2-40B4-BE49-F238E27FC236}">
                <a16:creationId xmlns:a16="http://schemas.microsoft.com/office/drawing/2014/main" id="{21F83037-4E03-43A6-B3C7-0B7A1BF18973}"/>
              </a:ext>
            </a:extLst>
          </p:cNvPr>
          <p:cNvSpPr txBox="1"/>
          <p:nvPr/>
        </p:nvSpPr>
        <p:spPr>
          <a:xfrm>
            <a:off x="4775037" y="3202361"/>
            <a:ext cx="508379" cy="461665"/>
          </a:xfrm>
          <a:prstGeom prst="rect">
            <a:avLst/>
          </a:prstGeom>
          <a:noFill/>
        </p:spPr>
        <p:txBody>
          <a:bodyPr wrap="square" rtlCol="0">
            <a:spAutoFit/>
          </a:bodyPr>
          <a:lstStyle/>
          <a:p>
            <a:r>
              <a:rPr lang="en-US" sz="2400" dirty="0"/>
              <a:t>3</a:t>
            </a:r>
          </a:p>
        </p:txBody>
      </p:sp>
      <p:sp>
        <p:nvSpPr>
          <p:cNvPr id="101" name="TextBox 100">
            <a:extLst>
              <a:ext uri="{FF2B5EF4-FFF2-40B4-BE49-F238E27FC236}">
                <a16:creationId xmlns:a16="http://schemas.microsoft.com/office/drawing/2014/main" id="{3626AA2B-9F31-469B-8B1C-F2401F9B6674}"/>
              </a:ext>
            </a:extLst>
          </p:cNvPr>
          <p:cNvSpPr txBox="1"/>
          <p:nvPr/>
        </p:nvSpPr>
        <p:spPr>
          <a:xfrm>
            <a:off x="4558542" y="5277811"/>
            <a:ext cx="508379" cy="461665"/>
          </a:xfrm>
          <a:prstGeom prst="rect">
            <a:avLst/>
          </a:prstGeom>
          <a:noFill/>
        </p:spPr>
        <p:txBody>
          <a:bodyPr wrap="square" rtlCol="0">
            <a:spAutoFit/>
          </a:bodyPr>
          <a:lstStyle/>
          <a:p>
            <a:r>
              <a:rPr lang="en-US" sz="2400" dirty="0"/>
              <a:t>4</a:t>
            </a:r>
          </a:p>
        </p:txBody>
      </p:sp>
      <p:sp>
        <p:nvSpPr>
          <p:cNvPr id="102" name="TextBox 101">
            <a:extLst>
              <a:ext uri="{FF2B5EF4-FFF2-40B4-BE49-F238E27FC236}">
                <a16:creationId xmlns:a16="http://schemas.microsoft.com/office/drawing/2014/main" id="{D52B79D7-D47C-4AE0-ADAC-40A882E01AD5}"/>
              </a:ext>
            </a:extLst>
          </p:cNvPr>
          <p:cNvSpPr txBox="1"/>
          <p:nvPr/>
        </p:nvSpPr>
        <p:spPr>
          <a:xfrm>
            <a:off x="3907056" y="5942355"/>
            <a:ext cx="508379" cy="461665"/>
          </a:xfrm>
          <a:prstGeom prst="rect">
            <a:avLst/>
          </a:prstGeom>
          <a:noFill/>
        </p:spPr>
        <p:txBody>
          <a:bodyPr wrap="square" rtlCol="0">
            <a:spAutoFit/>
          </a:bodyPr>
          <a:lstStyle/>
          <a:p>
            <a:r>
              <a:rPr lang="en-US" sz="2400" dirty="0"/>
              <a:t>1</a:t>
            </a:r>
          </a:p>
        </p:txBody>
      </p:sp>
      <p:sp>
        <p:nvSpPr>
          <p:cNvPr id="224" name="Oval 223">
            <a:extLst>
              <a:ext uri="{FF2B5EF4-FFF2-40B4-BE49-F238E27FC236}">
                <a16:creationId xmlns:a16="http://schemas.microsoft.com/office/drawing/2014/main" id="{F2DE5F2B-0672-4A68-A65C-316A34B26433}"/>
              </a:ext>
            </a:extLst>
          </p:cNvPr>
          <p:cNvSpPr/>
          <p:nvPr/>
        </p:nvSpPr>
        <p:spPr>
          <a:xfrm>
            <a:off x="6485030" y="4138451"/>
            <a:ext cx="803623" cy="68451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225" name="Straight Connector 224">
            <a:extLst>
              <a:ext uri="{FF2B5EF4-FFF2-40B4-BE49-F238E27FC236}">
                <a16:creationId xmlns:a16="http://schemas.microsoft.com/office/drawing/2014/main" id="{1EE9758E-0136-41B4-AB19-D3289EA84EA6}"/>
              </a:ext>
            </a:extLst>
          </p:cNvPr>
          <p:cNvCxnSpPr>
            <a:cxnSpLocks/>
          </p:cNvCxnSpPr>
          <p:nvPr/>
        </p:nvCxnSpPr>
        <p:spPr>
          <a:xfrm flipV="1">
            <a:off x="6738499" y="4481824"/>
            <a:ext cx="2590448" cy="6901"/>
          </a:xfrm>
          <a:prstGeom prst="line">
            <a:avLst/>
          </a:prstGeom>
        </p:spPr>
        <p:style>
          <a:lnRef idx="1">
            <a:schemeClr val="accent3"/>
          </a:lnRef>
          <a:fillRef idx="3">
            <a:schemeClr val="accent3"/>
          </a:fillRef>
          <a:effectRef idx="2">
            <a:schemeClr val="accent3"/>
          </a:effectRef>
          <a:fontRef idx="minor">
            <a:schemeClr val="lt1"/>
          </a:fontRef>
        </p:style>
      </p:cxnSp>
      <p:sp>
        <p:nvSpPr>
          <p:cNvPr id="227" name="Oval 226">
            <a:extLst>
              <a:ext uri="{FF2B5EF4-FFF2-40B4-BE49-F238E27FC236}">
                <a16:creationId xmlns:a16="http://schemas.microsoft.com/office/drawing/2014/main" id="{8089AD19-55EF-4CFC-85AF-30FD9713229B}"/>
              </a:ext>
            </a:extLst>
          </p:cNvPr>
          <p:cNvSpPr/>
          <p:nvPr/>
        </p:nvSpPr>
        <p:spPr>
          <a:xfrm>
            <a:off x="8985159" y="4109556"/>
            <a:ext cx="803623" cy="68451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15A81D01-A702-453E-9FBB-1492AC7F07E4}"/>
              </a:ext>
            </a:extLst>
          </p:cNvPr>
          <p:cNvSpPr/>
          <p:nvPr/>
        </p:nvSpPr>
        <p:spPr>
          <a:xfrm>
            <a:off x="9788782" y="2503576"/>
            <a:ext cx="803623" cy="68451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BBAF05B-3D48-4037-9383-094831E16364}"/>
              </a:ext>
            </a:extLst>
          </p:cNvPr>
          <p:cNvSpPr/>
          <p:nvPr/>
        </p:nvSpPr>
        <p:spPr>
          <a:xfrm>
            <a:off x="10741870" y="5959776"/>
            <a:ext cx="803623" cy="68451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30" name="Oval 229">
            <a:extLst>
              <a:ext uri="{FF2B5EF4-FFF2-40B4-BE49-F238E27FC236}">
                <a16:creationId xmlns:a16="http://schemas.microsoft.com/office/drawing/2014/main" id="{B35B5909-1997-42F4-8B34-4AA45387A067}"/>
              </a:ext>
            </a:extLst>
          </p:cNvPr>
          <p:cNvSpPr/>
          <p:nvPr/>
        </p:nvSpPr>
        <p:spPr>
          <a:xfrm>
            <a:off x="7669740" y="6012194"/>
            <a:ext cx="803623" cy="68451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231" name="Straight Connector 230">
            <a:extLst>
              <a:ext uri="{FF2B5EF4-FFF2-40B4-BE49-F238E27FC236}">
                <a16:creationId xmlns:a16="http://schemas.microsoft.com/office/drawing/2014/main" id="{CCE2AA22-7351-4178-9F15-5311228A57B6}"/>
              </a:ext>
            </a:extLst>
          </p:cNvPr>
          <p:cNvCxnSpPr>
            <a:cxnSpLocks/>
            <a:endCxn id="241" idx="3"/>
          </p:cNvCxnSpPr>
          <p:nvPr/>
        </p:nvCxnSpPr>
        <p:spPr>
          <a:xfrm>
            <a:off x="8084686" y="6267058"/>
            <a:ext cx="3334569" cy="0"/>
          </a:xfrm>
          <a:prstGeom prst="line">
            <a:avLst/>
          </a:prstGeom>
        </p:spPr>
        <p:style>
          <a:lnRef idx="1">
            <a:schemeClr val="accent3"/>
          </a:lnRef>
          <a:fillRef idx="3">
            <a:schemeClr val="accent3"/>
          </a:fillRef>
          <a:effectRef idx="2">
            <a:schemeClr val="accent3"/>
          </a:effectRef>
          <a:fontRef idx="minor">
            <a:schemeClr val="lt1"/>
          </a:fontRef>
        </p:style>
      </p:cxnSp>
      <p:cxnSp>
        <p:nvCxnSpPr>
          <p:cNvPr id="233" name="Straight Connector 232">
            <a:extLst>
              <a:ext uri="{FF2B5EF4-FFF2-40B4-BE49-F238E27FC236}">
                <a16:creationId xmlns:a16="http://schemas.microsoft.com/office/drawing/2014/main" id="{2AD9537A-7DB1-496A-AC13-18D1293685DE}"/>
              </a:ext>
            </a:extLst>
          </p:cNvPr>
          <p:cNvCxnSpPr>
            <a:cxnSpLocks/>
          </p:cNvCxnSpPr>
          <p:nvPr/>
        </p:nvCxnSpPr>
        <p:spPr>
          <a:xfrm flipH="1" flipV="1">
            <a:off x="9481347" y="4634225"/>
            <a:ext cx="1734049" cy="1692036"/>
          </a:xfrm>
          <a:prstGeom prst="line">
            <a:avLst/>
          </a:prstGeom>
        </p:spPr>
        <p:style>
          <a:lnRef idx="1">
            <a:schemeClr val="accent3"/>
          </a:lnRef>
          <a:fillRef idx="3">
            <a:schemeClr val="accent3"/>
          </a:fillRef>
          <a:effectRef idx="2">
            <a:schemeClr val="accent3"/>
          </a:effectRef>
          <a:fontRef idx="minor">
            <a:schemeClr val="lt1"/>
          </a:fontRef>
        </p:style>
      </p:cxnSp>
      <p:cxnSp>
        <p:nvCxnSpPr>
          <p:cNvPr id="235" name="Straight Connector 234">
            <a:extLst>
              <a:ext uri="{FF2B5EF4-FFF2-40B4-BE49-F238E27FC236}">
                <a16:creationId xmlns:a16="http://schemas.microsoft.com/office/drawing/2014/main" id="{C8A694AA-6911-4EDC-9973-EAE2D836DFFC}"/>
              </a:ext>
            </a:extLst>
          </p:cNvPr>
          <p:cNvCxnSpPr>
            <a:cxnSpLocks/>
          </p:cNvCxnSpPr>
          <p:nvPr/>
        </p:nvCxnSpPr>
        <p:spPr>
          <a:xfrm flipH="1">
            <a:off x="9481347" y="2845835"/>
            <a:ext cx="709246" cy="1788390"/>
          </a:xfrm>
          <a:prstGeom prst="line">
            <a:avLst/>
          </a:prstGeom>
        </p:spPr>
        <p:style>
          <a:lnRef idx="1">
            <a:schemeClr val="accent3"/>
          </a:lnRef>
          <a:fillRef idx="3">
            <a:schemeClr val="accent3"/>
          </a:fillRef>
          <a:effectRef idx="2">
            <a:schemeClr val="accent3"/>
          </a:effectRef>
          <a:fontRef idx="minor">
            <a:schemeClr val="lt1"/>
          </a:fontRef>
        </p:style>
      </p:cxnSp>
      <p:sp>
        <p:nvSpPr>
          <p:cNvPr id="237" name="TextBox 236">
            <a:extLst>
              <a:ext uri="{FF2B5EF4-FFF2-40B4-BE49-F238E27FC236}">
                <a16:creationId xmlns:a16="http://schemas.microsoft.com/office/drawing/2014/main" id="{DF2E0D2F-5EA5-46E7-8E39-847C5A881A72}"/>
              </a:ext>
            </a:extLst>
          </p:cNvPr>
          <p:cNvSpPr txBox="1"/>
          <p:nvPr/>
        </p:nvSpPr>
        <p:spPr>
          <a:xfrm>
            <a:off x="6655147" y="4142968"/>
            <a:ext cx="524816" cy="584775"/>
          </a:xfrm>
          <a:prstGeom prst="rect">
            <a:avLst/>
          </a:prstGeom>
          <a:noFill/>
        </p:spPr>
        <p:txBody>
          <a:bodyPr wrap="square" rtlCol="0">
            <a:spAutoFit/>
          </a:bodyPr>
          <a:lstStyle/>
          <a:p>
            <a:r>
              <a:rPr lang="en-US" sz="3200" dirty="0">
                <a:solidFill>
                  <a:schemeClr val="bg1"/>
                </a:solidFill>
              </a:rPr>
              <a:t>a</a:t>
            </a:r>
          </a:p>
        </p:txBody>
      </p:sp>
      <p:sp>
        <p:nvSpPr>
          <p:cNvPr id="238" name="TextBox 237">
            <a:extLst>
              <a:ext uri="{FF2B5EF4-FFF2-40B4-BE49-F238E27FC236}">
                <a16:creationId xmlns:a16="http://schemas.microsoft.com/office/drawing/2014/main" id="{06DB489E-C70C-4F22-A427-5FBA93392B58}"/>
              </a:ext>
            </a:extLst>
          </p:cNvPr>
          <p:cNvSpPr txBox="1"/>
          <p:nvPr/>
        </p:nvSpPr>
        <p:spPr>
          <a:xfrm>
            <a:off x="9974127" y="2507341"/>
            <a:ext cx="524816" cy="584775"/>
          </a:xfrm>
          <a:prstGeom prst="rect">
            <a:avLst/>
          </a:prstGeom>
          <a:noFill/>
        </p:spPr>
        <p:txBody>
          <a:bodyPr wrap="square" rtlCol="0">
            <a:spAutoFit/>
          </a:bodyPr>
          <a:lstStyle/>
          <a:p>
            <a:r>
              <a:rPr lang="en-US" sz="3200" dirty="0">
                <a:solidFill>
                  <a:schemeClr val="bg1"/>
                </a:solidFill>
              </a:rPr>
              <a:t>e</a:t>
            </a:r>
          </a:p>
        </p:txBody>
      </p:sp>
      <p:sp>
        <p:nvSpPr>
          <p:cNvPr id="239" name="TextBox 238">
            <a:extLst>
              <a:ext uri="{FF2B5EF4-FFF2-40B4-BE49-F238E27FC236}">
                <a16:creationId xmlns:a16="http://schemas.microsoft.com/office/drawing/2014/main" id="{0B33956E-1979-4612-A5E8-F12030F05077}"/>
              </a:ext>
            </a:extLst>
          </p:cNvPr>
          <p:cNvSpPr txBox="1"/>
          <p:nvPr/>
        </p:nvSpPr>
        <p:spPr>
          <a:xfrm>
            <a:off x="7822278" y="5999955"/>
            <a:ext cx="524816" cy="584775"/>
          </a:xfrm>
          <a:prstGeom prst="rect">
            <a:avLst/>
          </a:prstGeom>
          <a:noFill/>
        </p:spPr>
        <p:txBody>
          <a:bodyPr wrap="square" rtlCol="0">
            <a:spAutoFit/>
          </a:bodyPr>
          <a:lstStyle/>
          <a:p>
            <a:r>
              <a:rPr lang="en-US" sz="3200" dirty="0">
                <a:solidFill>
                  <a:schemeClr val="bg1"/>
                </a:solidFill>
              </a:rPr>
              <a:t>f</a:t>
            </a:r>
          </a:p>
        </p:txBody>
      </p:sp>
      <p:sp>
        <p:nvSpPr>
          <p:cNvPr id="240" name="TextBox 239">
            <a:extLst>
              <a:ext uri="{FF2B5EF4-FFF2-40B4-BE49-F238E27FC236}">
                <a16:creationId xmlns:a16="http://schemas.microsoft.com/office/drawing/2014/main" id="{683B2FBB-116F-4B3C-8583-F592710B49C1}"/>
              </a:ext>
            </a:extLst>
          </p:cNvPr>
          <p:cNvSpPr txBox="1"/>
          <p:nvPr/>
        </p:nvSpPr>
        <p:spPr>
          <a:xfrm>
            <a:off x="9202464" y="4164515"/>
            <a:ext cx="524816" cy="584775"/>
          </a:xfrm>
          <a:prstGeom prst="rect">
            <a:avLst/>
          </a:prstGeom>
          <a:noFill/>
        </p:spPr>
        <p:txBody>
          <a:bodyPr wrap="square" rtlCol="0">
            <a:spAutoFit/>
          </a:bodyPr>
          <a:lstStyle/>
          <a:p>
            <a:r>
              <a:rPr lang="en-US" sz="3200" dirty="0">
                <a:solidFill>
                  <a:schemeClr val="bg1"/>
                </a:solidFill>
              </a:rPr>
              <a:t>b</a:t>
            </a:r>
          </a:p>
        </p:txBody>
      </p:sp>
      <p:sp>
        <p:nvSpPr>
          <p:cNvPr id="241" name="TextBox 240">
            <a:extLst>
              <a:ext uri="{FF2B5EF4-FFF2-40B4-BE49-F238E27FC236}">
                <a16:creationId xmlns:a16="http://schemas.microsoft.com/office/drawing/2014/main" id="{03D3F23D-9ECD-46C0-8B2E-0BAF863120AF}"/>
              </a:ext>
            </a:extLst>
          </p:cNvPr>
          <p:cNvSpPr txBox="1"/>
          <p:nvPr/>
        </p:nvSpPr>
        <p:spPr>
          <a:xfrm>
            <a:off x="10894439" y="5974670"/>
            <a:ext cx="524816" cy="584775"/>
          </a:xfrm>
          <a:prstGeom prst="rect">
            <a:avLst/>
          </a:prstGeom>
          <a:noFill/>
        </p:spPr>
        <p:txBody>
          <a:bodyPr wrap="square" rtlCol="0">
            <a:spAutoFit/>
          </a:bodyPr>
          <a:lstStyle/>
          <a:p>
            <a:r>
              <a:rPr lang="en-US" sz="3200" dirty="0">
                <a:solidFill>
                  <a:schemeClr val="bg1"/>
                </a:solidFill>
              </a:rPr>
              <a:t>g</a:t>
            </a:r>
          </a:p>
        </p:txBody>
      </p:sp>
      <p:sp>
        <p:nvSpPr>
          <p:cNvPr id="242" name="TextBox 241">
            <a:extLst>
              <a:ext uri="{FF2B5EF4-FFF2-40B4-BE49-F238E27FC236}">
                <a16:creationId xmlns:a16="http://schemas.microsoft.com/office/drawing/2014/main" id="{72972CC3-5189-4877-BB39-BBA277DBC4A5}"/>
              </a:ext>
            </a:extLst>
          </p:cNvPr>
          <p:cNvSpPr txBox="1"/>
          <p:nvPr/>
        </p:nvSpPr>
        <p:spPr>
          <a:xfrm>
            <a:off x="7980792" y="4099810"/>
            <a:ext cx="508379" cy="461665"/>
          </a:xfrm>
          <a:prstGeom prst="rect">
            <a:avLst/>
          </a:prstGeom>
          <a:noFill/>
        </p:spPr>
        <p:txBody>
          <a:bodyPr wrap="square" rtlCol="0">
            <a:spAutoFit/>
          </a:bodyPr>
          <a:lstStyle/>
          <a:p>
            <a:r>
              <a:rPr lang="en-US" sz="2400" dirty="0"/>
              <a:t>2</a:t>
            </a:r>
          </a:p>
        </p:txBody>
      </p:sp>
      <p:sp>
        <p:nvSpPr>
          <p:cNvPr id="249" name="TextBox 248">
            <a:extLst>
              <a:ext uri="{FF2B5EF4-FFF2-40B4-BE49-F238E27FC236}">
                <a16:creationId xmlns:a16="http://schemas.microsoft.com/office/drawing/2014/main" id="{E776014C-B1E6-4DA6-8196-C7AD8CFE98F6}"/>
              </a:ext>
            </a:extLst>
          </p:cNvPr>
          <p:cNvSpPr txBox="1"/>
          <p:nvPr/>
        </p:nvSpPr>
        <p:spPr>
          <a:xfrm>
            <a:off x="9497780" y="3402623"/>
            <a:ext cx="508379" cy="461665"/>
          </a:xfrm>
          <a:prstGeom prst="rect">
            <a:avLst/>
          </a:prstGeom>
          <a:noFill/>
        </p:spPr>
        <p:txBody>
          <a:bodyPr wrap="square" rtlCol="0">
            <a:spAutoFit/>
          </a:bodyPr>
          <a:lstStyle/>
          <a:p>
            <a:r>
              <a:rPr lang="en-US" sz="2400" dirty="0"/>
              <a:t>3</a:t>
            </a:r>
          </a:p>
        </p:txBody>
      </p:sp>
      <p:sp>
        <p:nvSpPr>
          <p:cNvPr id="250" name="TextBox 249">
            <a:extLst>
              <a:ext uri="{FF2B5EF4-FFF2-40B4-BE49-F238E27FC236}">
                <a16:creationId xmlns:a16="http://schemas.microsoft.com/office/drawing/2014/main" id="{39DBAD10-6256-4C13-9F2D-870ADA9F0606}"/>
              </a:ext>
            </a:extLst>
          </p:cNvPr>
          <p:cNvSpPr txBox="1"/>
          <p:nvPr/>
        </p:nvSpPr>
        <p:spPr>
          <a:xfrm>
            <a:off x="10244753" y="5082328"/>
            <a:ext cx="508379" cy="461665"/>
          </a:xfrm>
          <a:prstGeom prst="rect">
            <a:avLst/>
          </a:prstGeom>
          <a:noFill/>
        </p:spPr>
        <p:txBody>
          <a:bodyPr wrap="square" rtlCol="0">
            <a:spAutoFit/>
          </a:bodyPr>
          <a:lstStyle/>
          <a:p>
            <a:r>
              <a:rPr lang="en-US" sz="2400" dirty="0"/>
              <a:t>4</a:t>
            </a:r>
          </a:p>
        </p:txBody>
      </p:sp>
      <p:sp>
        <p:nvSpPr>
          <p:cNvPr id="251" name="TextBox 250">
            <a:extLst>
              <a:ext uri="{FF2B5EF4-FFF2-40B4-BE49-F238E27FC236}">
                <a16:creationId xmlns:a16="http://schemas.microsoft.com/office/drawing/2014/main" id="{A6479952-6A25-4480-858D-5C880CC744EB}"/>
              </a:ext>
            </a:extLst>
          </p:cNvPr>
          <p:cNvSpPr txBox="1"/>
          <p:nvPr/>
        </p:nvSpPr>
        <p:spPr>
          <a:xfrm>
            <a:off x="9335363" y="5746191"/>
            <a:ext cx="508379"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150626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additive="base">
                                        <p:cTn id="43" dur="500" fill="hold"/>
                                        <p:tgtEl>
                                          <p:spTgt spid="67"/>
                                        </p:tgtEl>
                                        <p:attrNameLst>
                                          <p:attrName>ppt_x</p:attrName>
                                        </p:attrNameLst>
                                      </p:cBhvr>
                                      <p:tavLst>
                                        <p:tav tm="0">
                                          <p:val>
                                            <p:strVal val="#ppt_x"/>
                                          </p:val>
                                        </p:tav>
                                        <p:tav tm="100000">
                                          <p:val>
                                            <p:strVal val="#ppt_x"/>
                                          </p:val>
                                        </p:tav>
                                      </p:tavLst>
                                    </p:anim>
                                    <p:anim calcmode="lin" valueType="num">
                                      <p:cBhvr additive="base">
                                        <p:cTn id="44" dur="500" fill="hold"/>
                                        <p:tgtEl>
                                          <p:spTgt spid="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ppt_x"/>
                                          </p:val>
                                        </p:tav>
                                        <p:tav tm="100000">
                                          <p:val>
                                            <p:strVal val="#ppt_x"/>
                                          </p:val>
                                        </p:tav>
                                      </p:tavLst>
                                    </p:anim>
                                    <p:anim calcmode="lin" valueType="num">
                                      <p:cBhvr additive="base">
                                        <p:cTn id="52" dur="500" fill="hold"/>
                                        <p:tgtEl>
                                          <p:spTgt spid="7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ppt_x"/>
                                          </p:val>
                                        </p:tav>
                                        <p:tav tm="100000">
                                          <p:val>
                                            <p:strVal val="#ppt_x"/>
                                          </p:val>
                                        </p:tav>
                                      </p:tavLst>
                                    </p:anim>
                                    <p:anim calcmode="lin" valueType="num">
                                      <p:cBhvr additive="base">
                                        <p:cTn id="56" dur="500" fill="hold"/>
                                        <p:tgtEl>
                                          <p:spTgt spid="7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fill="hold"/>
                                        <p:tgtEl>
                                          <p:spTgt spid="73"/>
                                        </p:tgtEl>
                                        <p:attrNameLst>
                                          <p:attrName>ppt_x</p:attrName>
                                        </p:attrNameLst>
                                      </p:cBhvr>
                                      <p:tavLst>
                                        <p:tav tm="0">
                                          <p:val>
                                            <p:strVal val="#ppt_x"/>
                                          </p:val>
                                        </p:tav>
                                        <p:tav tm="100000">
                                          <p:val>
                                            <p:strVal val="#ppt_x"/>
                                          </p:val>
                                        </p:tav>
                                      </p:tavLst>
                                    </p:anim>
                                    <p:anim calcmode="lin" valueType="num">
                                      <p:cBhvr additive="base">
                                        <p:cTn id="60" dur="500" fill="hold"/>
                                        <p:tgtEl>
                                          <p:spTgt spid="7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ppt_x"/>
                                          </p:val>
                                        </p:tav>
                                        <p:tav tm="100000">
                                          <p:val>
                                            <p:strVal val="#ppt_x"/>
                                          </p:val>
                                        </p:tav>
                                      </p:tavLst>
                                    </p:anim>
                                    <p:anim calcmode="lin" valueType="num">
                                      <p:cBhvr additive="base">
                                        <p:cTn id="68" dur="500" fill="hold"/>
                                        <p:tgtEl>
                                          <p:spTgt spid="7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anim calcmode="lin" valueType="num">
                                      <p:cBhvr additive="base">
                                        <p:cTn id="71" dur="500" fill="hold"/>
                                        <p:tgtEl>
                                          <p:spTgt spid="77"/>
                                        </p:tgtEl>
                                        <p:attrNameLst>
                                          <p:attrName>ppt_x</p:attrName>
                                        </p:attrNameLst>
                                      </p:cBhvr>
                                      <p:tavLst>
                                        <p:tav tm="0">
                                          <p:val>
                                            <p:strVal val="#ppt_x"/>
                                          </p:val>
                                        </p:tav>
                                        <p:tav tm="100000">
                                          <p:val>
                                            <p:strVal val="#ppt_x"/>
                                          </p:val>
                                        </p:tav>
                                      </p:tavLst>
                                    </p:anim>
                                    <p:anim calcmode="lin" valueType="num">
                                      <p:cBhvr additive="base">
                                        <p:cTn id="72" dur="500" fill="hold"/>
                                        <p:tgtEl>
                                          <p:spTgt spid="7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anim calcmode="lin" valueType="num">
                                      <p:cBhvr additive="base">
                                        <p:cTn id="79" dur="500" fill="hold"/>
                                        <p:tgtEl>
                                          <p:spTgt spid="79"/>
                                        </p:tgtEl>
                                        <p:attrNameLst>
                                          <p:attrName>ppt_x</p:attrName>
                                        </p:attrNameLst>
                                      </p:cBhvr>
                                      <p:tavLst>
                                        <p:tav tm="0">
                                          <p:val>
                                            <p:strVal val="#ppt_x"/>
                                          </p:val>
                                        </p:tav>
                                        <p:tav tm="100000">
                                          <p:val>
                                            <p:strVal val="#ppt_x"/>
                                          </p:val>
                                        </p:tav>
                                      </p:tavLst>
                                    </p:anim>
                                    <p:anim calcmode="lin" valueType="num">
                                      <p:cBhvr additive="base">
                                        <p:cTn id="80" dur="500" fill="hold"/>
                                        <p:tgtEl>
                                          <p:spTgt spid="7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anim calcmode="lin" valueType="num">
                                      <p:cBhvr additive="base">
                                        <p:cTn id="83" dur="500" fill="hold"/>
                                        <p:tgtEl>
                                          <p:spTgt spid="81"/>
                                        </p:tgtEl>
                                        <p:attrNameLst>
                                          <p:attrName>ppt_x</p:attrName>
                                        </p:attrNameLst>
                                      </p:cBhvr>
                                      <p:tavLst>
                                        <p:tav tm="0">
                                          <p:val>
                                            <p:strVal val="#ppt_x"/>
                                          </p:val>
                                        </p:tav>
                                        <p:tav tm="100000">
                                          <p:val>
                                            <p:strVal val="#ppt_x"/>
                                          </p:val>
                                        </p:tav>
                                      </p:tavLst>
                                    </p:anim>
                                    <p:anim calcmode="lin" valueType="num">
                                      <p:cBhvr additive="base">
                                        <p:cTn id="84" dur="500" fill="hold"/>
                                        <p:tgtEl>
                                          <p:spTgt spid="8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 calcmode="lin" valueType="num">
                                      <p:cBhvr additive="base">
                                        <p:cTn id="87" dur="500" fill="hold"/>
                                        <p:tgtEl>
                                          <p:spTgt spid="82"/>
                                        </p:tgtEl>
                                        <p:attrNameLst>
                                          <p:attrName>ppt_x</p:attrName>
                                        </p:attrNameLst>
                                      </p:cBhvr>
                                      <p:tavLst>
                                        <p:tav tm="0">
                                          <p:val>
                                            <p:strVal val="#ppt_x"/>
                                          </p:val>
                                        </p:tav>
                                        <p:tav tm="100000">
                                          <p:val>
                                            <p:strVal val="#ppt_x"/>
                                          </p:val>
                                        </p:tav>
                                      </p:tavLst>
                                    </p:anim>
                                    <p:anim calcmode="lin" valueType="num">
                                      <p:cBhvr additive="base">
                                        <p:cTn id="88" dur="500" fill="hold"/>
                                        <p:tgtEl>
                                          <p:spTgt spid="8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84"/>
                                        </p:tgtEl>
                                        <p:attrNameLst>
                                          <p:attrName>style.visibility</p:attrName>
                                        </p:attrNameLst>
                                      </p:cBhvr>
                                      <p:to>
                                        <p:strVal val="visible"/>
                                      </p:to>
                                    </p:set>
                                    <p:anim calcmode="lin" valueType="num">
                                      <p:cBhvr additive="base">
                                        <p:cTn id="91" dur="500" fill="hold"/>
                                        <p:tgtEl>
                                          <p:spTgt spid="84"/>
                                        </p:tgtEl>
                                        <p:attrNameLst>
                                          <p:attrName>ppt_x</p:attrName>
                                        </p:attrNameLst>
                                      </p:cBhvr>
                                      <p:tavLst>
                                        <p:tav tm="0">
                                          <p:val>
                                            <p:strVal val="#ppt_x"/>
                                          </p:val>
                                        </p:tav>
                                        <p:tav tm="100000">
                                          <p:val>
                                            <p:strVal val="#ppt_x"/>
                                          </p:val>
                                        </p:tav>
                                      </p:tavLst>
                                    </p:anim>
                                    <p:anim calcmode="lin" valueType="num">
                                      <p:cBhvr additive="base">
                                        <p:cTn id="92" dur="500" fill="hold"/>
                                        <p:tgtEl>
                                          <p:spTgt spid="8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85"/>
                                        </p:tgtEl>
                                        <p:attrNameLst>
                                          <p:attrName>style.visibility</p:attrName>
                                        </p:attrNameLst>
                                      </p:cBhvr>
                                      <p:to>
                                        <p:strVal val="visible"/>
                                      </p:to>
                                    </p:set>
                                    <p:anim calcmode="lin" valueType="num">
                                      <p:cBhvr additive="base">
                                        <p:cTn id="95" dur="500" fill="hold"/>
                                        <p:tgtEl>
                                          <p:spTgt spid="85"/>
                                        </p:tgtEl>
                                        <p:attrNameLst>
                                          <p:attrName>ppt_x</p:attrName>
                                        </p:attrNameLst>
                                      </p:cBhvr>
                                      <p:tavLst>
                                        <p:tav tm="0">
                                          <p:val>
                                            <p:strVal val="#ppt_x"/>
                                          </p:val>
                                        </p:tav>
                                        <p:tav tm="100000">
                                          <p:val>
                                            <p:strVal val="#ppt_x"/>
                                          </p:val>
                                        </p:tav>
                                      </p:tavLst>
                                    </p:anim>
                                    <p:anim calcmode="lin" valueType="num">
                                      <p:cBhvr additive="base">
                                        <p:cTn id="96" dur="500" fill="hold"/>
                                        <p:tgtEl>
                                          <p:spTgt spid="8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7"/>
                                        </p:tgtEl>
                                        <p:attrNameLst>
                                          <p:attrName>style.visibility</p:attrName>
                                        </p:attrNameLst>
                                      </p:cBhvr>
                                      <p:to>
                                        <p:strVal val="visible"/>
                                      </p:to>
                                    </p:set>
                                    <p:anim calcmode="lin" valueType="num">
                                      <p:cBhvr additive="base">
                                        <p:cTn id="99" dur="500" fill="hold"/>
                                        <p:tgtEl>
                                          <p:spTgt spid="87"/>
                                        </p:tgtEl>
                                        <p:attrNameLst>
                                          <p:attrName>ppt_x</p:attrName>
                                        </p:attrNameLst>
                                      </p:cBhvr>
                                      <p:tavLst>
                                        <p:tav tm="0">
                                          <p:val>
                                            <p:strVal val="#ppt_x"/>
                                          </p:val>
                                        </p:tav>
                                        <p:tav tm="100000">
                                          <p:val>
                                            <p:strVal val="#ppt_x"/>
                                          </p:val>
                                        </p:tav>
                                      </p:tavLst>
                                    </p:anim>
                                    <p:anim calcmode="lin" valueType="num">
                                      <p:cBhvr additive="base">
                                        <p:cTn id="100" dur="500" fill="hold"/>
                                        <p:tgtEl>
                                          <p:spTgt spid="8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8"/>
                                        </p:tgtEl>
                                        <p:attrNameLst>
                                          <p:attrName>style.visibility</p:attrName>
                                        </p:attrNameLst>
                                      </p:cBhvr>
                                      <p:to>
                                        <p:strVal val="visible"/>
                                      </p:to>
                                    </p:set>
                                    <p:anim calcmode="lin" valueType="num">
                                      <p:cBhvr additive="base">
                                        <p:cTn id="103" dur="500" fill="hold"/>
                                        <p:tgtEl>
                                          <p:spTgt spid="88"/>
                                        </p:tgtEl>
                                        <p:attrNameLst>
                                          <p:attrName>ppt_x</p:attrName>
                                        </p:attrNameLst>
                                      </p:cBhvr>
                                      <p:tavLst>
                                        <p:tav tm="0">
                                          <p:val>
                                            <p:strVal val="#ppt_x"/>
                                          </p:val>
                                        </p:tav>
                                        <p:tav tm="100000">
                                          <p:val>
                                            <p:strVal val="#ppt_x"/>
                                          </p:val>
                                        </p:tav>
                                      </p:tavLst>
                                    </p:anim>
                                    <p:anim calcmode="lin" valueType="num">
                                      <p:cBhvr additive="base">
                                        <p:cTn id="104" dur="500" fill="hold"/>
                                        <p:tgtEl>
                                          <p:spTgt spid="8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89"/>
                                        </p:tgtEl>
                                        <p:attrNameLst>
                                          <p:attrName>style.visibility</p:attrName>
                                        </p:attrNameLst>
                                      </p:cBhvr>
                                      <p:to>
                                        <p:strVal val="visible"/>
                                      </p:to>
                                    </p:set>
                                    <p:anim calcmode="lin" valueType="num">
                                      <p:cBhvr additive="base">
                                        <p:cTn id="107" dur="500" fill="hold"/>
                                        <p:tgtEl>
                                          <p:spTgt spid="89"/>
                                        </p:tgtEl>
                                        <p:attrNameLst>
                                          <p:attrName>ppt_x</p:attrName>
                                        </p:attrNameLst>
                                      </p:cBhvr>
                                      <p:tavLst>
                                        <p:tav tm="0">
                                          <p:val>
                                            <p:strVal val="#ppt_x"/>
                                          </p:val>
                                        </p:tav>
                                        <p:tav tm="100000">
                                          <p:val>
                                            <p:strVal val="#ppt_x"/>
                                          </p:val>
                                        </p:tav>
                                      </p:tavLst>
                                    </p:anim>
                                    <p:anim calcmode="lin" valueType="num">
                                      <p:cBhvr additive="base">
                                        <p:cTn id="108" dur="500" fill="hold"/>
                                        <p:tgtEl>
                                          <p:spTgt spid="8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 calcmode="lin" valueType="num">
                                      <p:cBhvr additive="base">
                                        <p:cTn id="111" dur="500" fill="hold"/>
                                        <p:tgtEl>
                                          <p:spTgt spid="91"/>
                                        </p:tgtEl>
                                        <p:attrNameLst>
                                          <p:attrName>ppt_x</p:attrName>
                                        </p:attrNameLst>
                                      </p:cBhvr>
                                      <p:tavLst>
                                        <p:tav tm="0">
                                          <p:val>
                                            <p:strVal val="#ppt_x"/>
                                          </p:val>
                                        </p:tav>
                                        <p:tav tm="100000">
                                          <p:val>
                                            <p:strVal val="#ppt_x"/>
                                          </p:val>
                                        </p:tav>
                                      </p:tavLst>
                                    </p:anim>
                                    <p:anim calcmode="lin" valueType="num">
                                      <p:cBhvr additive="base">
                                        <p:cTn id="112" dur="500" fill="hold"/>
                                        <p:tgtEl>
                                          <p:spTgt spid="9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anim calcmode="lin" valueType="num">
                                      <p:cBhvr additive="base">
                                        <p:cTn id="115" dur="500" fill="hold"/>
                                        <p:tgtEl>
                                          <p:spTgt spid="92"/>
                                        </p:tgtEl>
                                        <p:attrNameLst>
                                          <p:attrName>ppt_x</p:attrName>
                                        </p:attrNameLst>
                                      </p:cBhvr>
                                      <p:tavLst>
                                        <p:tav tm="0">
                                          <p:val>
                                            <p:strVal val="#ppt_x"/>
                                          </p:val>
                                        </p:tav>
                                        <p:tav tm="100000">
                                          <p:val>
                                            <p:strVal val="#ppt_x"/>
                                          </p:val>
                                        </p:tav>
                                      </p:tavLst>
                                    </p:anim>
                                    <p:anim calcmode="lin" valueType="num">
                                      <p:cBhvr additive="base">
                                        <p:cTn id="116" dur="500" fill="hold"/>
                                        <p:tgtEl>
                                          <p:spTgt spid="9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 calcmode="lin" valueType="num">
                                      <p:cBhvr additive="base">
                                        <p:cTn id="119" dur="500" fill="hold"/>
                                        <p:tgtEl>
                                          <p:spTgt spid="93"/>
                                        </p:tgtEl>
                                        <p:attrNameLst>
                                          <p:attrName>ppt_x</p:attrName>
                                        </p:attrNameLst>
                                      </p:cBhvr>
                                      <p:tavLst>
                                        <p:tav tm="0">
                                          <p:val>
                                            <p:strVal val="#ppt_x"/>
                                          </p:val>
                                        </p:tav>
                                        <p:tav tm="100000">
                                          <p:val>
                                            <p:strVal val="#ppt_x"/>
                                          </p:val>
                                        </p:tav>
                                      </p:tavLst>
                                    </p:anim>
                                    <p:anim calcmode="lin" valueType="num">
                                      <p:cBhvr additive="base">
                                        <p:cTn id="120" dur="500" fill="hold"/>
                                        <p:tgtEl>
                                          <p:spTgt spid="9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anim calcmode="lin" valueType="num">
                                      <p:cBhvr additive="base">
                                        <p:cTn id="123" dur="500" fill="hold"/>
                                        <p:tgtEl>
                                          <p:spTgt spid="94"/>
                                        </p:tgtEl>
                                        <p:attrNameLst>
                                          <p:attrName>ppt_x</p:attrName>
                                        </p:attrNameLst>
                                      </p:cBhvr>
                                      <p:tavLst>
                                        <p:tav tm="0">
                                          <p:val>
                                            <p:strVal val="#ppt_x"/>
                                          </p:val>
                                        </p:tav>
                                        <p:tav tm="100000">
                                          <p:val>
                                            <p:strVal val="#ppt_x"/>
                                          </p:val>
                                        </p:tav>
                                      </p:tavLst>
                                    </p:anim>
                                    <p:anim calcmode="lin" valueType="num">
                                      <p:cBhvr additive="base">
                                        <p:cTn id="124" dur="500" fill="hold"/>
                                        <p:tgtEl>
                                          <p:spTgt spid="9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additive="base">
                                        <p:cTn id="127" dur="500" fill="hold"/>
                                        <p:tgtEl>
                                          <p:spTgt spid="95"/>
                                        </p:tgtEl>
                                        <p:attrNameLst>
                                          <p:attrName>ppt_x</p:attrName>
                                        </p:attrNameLst>
                                      </p:cBhvr>
                                      <p:tavLst>
                                        <p:tav tm="0">
                                          <p:val>
                                            <p:strVal val="#ppt_x"/>
                                          </p:val>
                                        </p:tav>
                                        <p:tav tm="100000">
                                          <p:val>
                                            <p:strVal val="#ppt_x"/>
                                          </p:val>
                                        </p:tav>
                                      </p:tavLst>
                                    </p:anim>
                                    <p:anim calcmode="lin" valueType="num">
                                      <p:cBhvr additive="base">
                                        <p:cTn id="128" dur="500" fill="hold"/>
                                        <p:tgtEl>
                                          <p:spTgt spid="9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anim calcmode="lin" valueType="num">
                                      <p:cBhvr additive="base">
                                        <p:cTn id="131" dur="500" fill="hold"/>
                                        <p:tgtEl>
                                          <p:spTgt spid="97"/>
                                        </p:tgtEl>
                                        <p:attrNameLst>
                                          <p:attrName>ppt_x</p:attrName>
                                        </p:attrNameLst>
                                      </p:cBhvr>
                                      <p:tavLst>
                                        <p:tav tm="0">
                                          <p:val>
                                            <p:strVal val="#ppt_x"/>
                                          </p:val>
                                        </p:tav>
                                        <p:tav tm="100000">
                                          <p:val>
                                            <p:strVal val="#ppt_x"/>
                                          </p:val>
                                        </p:tav>
                                      </p:tavLst>
                                    </p:anim>
                                    <p:anim calcmode="lin" valueType="num">
                                      <p:cBhvr additive="base">
                                        <p:cTn id="132" dur="500" fill="hold"/>
                                        <p:tgtEl>
                                          <p:spTgt spid="9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anim calcmode="lin" valueType="num">
                                      <p:cBhvr additive="base">
                                        <p:cTn id="135" dur="500" fill="hold"/>
                                        <p:tgtEl>
                                          <p:spTgt spid="98"/>
                                        </p:tgtEl>
                                        <p:attrNameLst>
                                          <p:attrName>ppt_x</p:attrName>
                                        </p:attrNameLst>
                                      </p:cBhvr>
                                      <p:tavLst>
                                        <p:tav tm="0">
                                          <p:val>
                                            <p:strVal val="#ppt_x"/>
                                          </p:val>
                                        </p:tav>
                                        <p:tav tm="100000">
                                          <p:val>
                                            <p:strVal val="#ppt_x"/>
                                          </p:val>
                                        </p:tav>
                                      </p:tavLst>
                                    </p:anim>
                                    <p:anim calcmode="lin" valueType="num">
                                      <p:cBhvr additive="base">
                                        <p:cTn id="136" dur="500" fill="hold"/>
                                        <p:tgtEl>
                                          <p:spTgt spid="9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00"/>
                                        </p:tgtEl>
                                        <p:attrNameLst>
                                          <p:attrName>style.visibility</p:attrName>
                                        </p:attrNameLst>
                                      </p:cBhvr>
                                      <p:to>
                                        <p:strVal val="visible"/>
                                      </p:to>
                                    </p:set>
                                    <p:anim calcmode="lin" valueType="num">
                                      <p:cBhvr additive="base">
                                        <p:cTn id="139" dur="500" fill="hold"/>
                                        <p:tgtEl>
                                          <p:spTgt spid="100"/>
                                        </p:tgtEl>
                                        <p:attrNameLst>
                                          <p:attrName>ppt_x</p:attrName>
                                        </p:attrNameLst>
                                      </p:cBhvr>
                                      <p:tavLst>
                                        <p:tav tm="0">
                                          <p:val>
                                            <p:strVal val="#ppt_x"/>
                                          </p:val>
                                        </p:tav>
                                        <p:tav tm="100000">
                                          <p:val>
                                            <p:strVal val="#ppt_x"/>
                                          </p:val>
                                        </p:tav>
                                      </p:tavLst>
                                    </p:anim>
                                    <p:anim calcmode="lin" valueType="num">
                                      <p:cBhvr additive="base">
                                        <p:cTn id="140" dur="500" fill="hold"/>
                                        <p:tgtEl>
                                          <p:spTgt spid="10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01"/>
                                        </p:tgtEl>
                                        <p:attrNameLst>
                                          <p:attrName>style.visibility</p:attrName>
                                        </p:attrNameLst>
                                      </p:cBhvr>
                                      <p:to>
                                        <p:strVal val="visible"/>
                                      </p:to>
                                    </p:set>
                                    <p:anim calcmode="lin" valueType="num">
                                      <p:cBhvr additive="base">
                                        <p:cTn id="143" dur="500" fill="hold"/>
                                        <p:tgtEl>
                                          <p:spTgt spid="101"/>
                                        </p:tgtEl>
                                        <p:attrNameLst>
                                          <p:attrName>ppt_x</p:attrName>
                                        </p:attrNameLst>
                                      </p:cBhvr>
                                      <p:tavLst>
                                        <p:tav tm="0">
                                          <p:val>
                                            <p:strVal val="#ppt_x"/>
                                          </p:val>
                                        </p:tav>
                                        <p:tav tm="100000">
                                          <p:val>
                                            <p:strVal val="#ppt_x"/>
                                          </p:val>
                                        </p:tav>
                                      </p:tavLst>
                                    </p:anim>
                                    <p:anim calcmode="lin" valueType="num">
                                      <p:cBhvr additive="base">
                                        <p:cTn id="144" dur="500" fill="hold"/>
                                        <p:tgtEl>
                                          <p:spTgt spid="10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anim calcmode="lin" valueType="num">
                                      <p:cBhvr additive="base">
                                        <p:cTn id="147" dur="500" fill="hold"/>
                                        <p:tgtEl>
                                          <p:spTgt spid="102"/>
                                        </p:tgtEl>
                                        <p:attrNameLst>
                                          <p:attrName>ppt_x</p:attrName>
                                        </p:attrNameLst>
                                      </p:cBhvr>
                                      <p:tavLst>
                                        <p:tav tm="0">
                                          <p:val>
                                            <p:strVal val="#ppt_x"/>
                                          </p:val>
                                        </p:tav>
                                        <p:tav tm="100000">
                                          <p:val>
                                            <p:strVal val="#ppt_x"/>
                                          </p:val>
                                        </p:tav>
                                      </p:tavLst>
                                    </p:anim>
                                    <p:anim calcmode="lin" valueType="num">
                                      <p:cBhvr additive="base">
                                        <p:cTn id="14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224"/>
                                        </p:tgtEl>
                                        <p:attrNameLst>
                                          <p:attrName>style.visibility</p:attrName>
                                        </p:attrNameLst>
                                      </p:cBhvr>
                                      <p:to>
                                        <p:strVal val="visible"/>
                                      </p:to>
                                    </p:set>
                                    <p:anim calcmode="lin" valueType="num">
                                      <p:cBhvr additive="base">
                                        <p:cTn id="153" dur="500" fill="hold"/>
                                        <p:tgtEl>
                                          <p:spTgt spid="224"/>
                                        </p:tgtEl>
                                        <p:attrNameLst>
                                          <p:attrName>ppt_x</p:attrName>
                                        </p:attrNameLst>
                                      </p:cBhvr>
                                      <p:tavLst>
                                        <p:tav tm="0">
                                          <p:val>
                                            <p:strVal val="#ppt_x"/>
                                          </p:val>
                                        </p:tav>
                                        <p:tav tm="100000">
                                          <p:val>
                                            <p:strVal val="#ppt_x"/>
                                          </p:val>
                                        </p:tav>
                                      </p:tavLst>
                                    </p:anim>
                                    <p:anim calcmode="lin" valueType="num">
                                      <p:cBhvr additive="base">
                                        <p:cTn id="154" dur="500" fill="hold"/>
                                        <p:tgtEl>
                                          <p:spTgt spid="224"/>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225"/>
                                        </p:tgtEl>
                                        <p:attrNameLst>
                                          <p:attrName>style.visibility</p:attrName>
                                        </p:attrNameLst>
                                      </p:cBhvr>
                                      <p:to>
                                        <p:strVal val="visible"/>
                                      </p:to>
                                    </p:set>
                                    <p:anim calcmode="lin" valueType="num">
                                      <p:cBhvr additive="base">
                                        <p:cTn id="157" dur="500" fill="hold"/>
                                        <p:tgtEl>
                                          <p:spTgt spid="225"/>
                                        </p:tgtEl>
                                        <p:attrNameLst>
                                          <p:attrName>ppt_x</p:attrName>
                                        </p:attrNameLst>
                                      </p:cBhvr>
                                      <p:tavLst>
                                        <p:tav tm="0">
                                          <p:val>
                                            <p:strVal val="#ppt_x"/>
                                          </p:val>
                                        </p:tav>
                                        <p:tav tm="100000">
                                          <p:val>
                                            <p:strVal val="#ppt_x"/>
                                          </p:val>
                                        </p:tav>
                                      </p:tavLst>
                                    </p:anim>
                                    <p:anim calcmode="lin" valueType="num">
                                      <p:cBhvr additive="base">
                                        <p:cTn id="158" dur="500" fill="hold"/>
                                        <p:tgtEl>
                                          <p:spTgt spid="22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27"/>
                                        </p:tgtEl>
                                        <p:attrNameLst>
                                          <p:attrName>style.visibility</p:attrName>
                                        </p:attrNameLst>
                                      </p:cBhvr>
                                      <p:to>
                                        <p:strVal val="visible"/>
                                      </p:to>
                                    </p:set>
                                    <p:anim calcmode="lin" valueType="num">
                                      <p:cBhvr additive="base">
                                        <p:cTn id="161" dur="500" fill="hold"/>
                                        <p:tgtEl>
                                          <p:spTgt spid="227"/>
                                        </p:tgtEl>
                                        <p:attrNameLst>
                                          <p:attrName>ppt_x</p:attrName>
                                        </p:attrNameLst>
                                      </p:cBhvr>
                                      <p:tavLst>
                                        <p:tav tm="0">
                                          <p:val>
                                            <p:strVal val="#ppt_x"/>
                                          </p:val>
                                        </p:tav>
                                        <p:tav tm="100000">
                                          <p:val>
                                            <p:strVal val="#ppt_x"/>
                                          </p:val>
                                        </p:tav>
                                      </p:tavLst>
                                    </p:anim>
                                    <p:anim calcmode="lin" valueType="num">
                                      <p:cBhvr additive="base">
                                        <p:cTn id="162" dur="500" fill="hold"/>
                                        <p:tgtEl>
                                          <p:spTgt spid="22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28"/>
                                        </p:tgtEl>
                                        <p:attrNameLst>
                                          <p:attrName>style.visibility</p:attrName>
                                        </p:attrNameLst>
                                      </p:cBhvr>
                                      <p:to>
                                        <p:strVal val="visible"/>
                                      </p:to>
                                    </p:set>
                                    <p:anim calcmode="lin" valueType="num">
                                      <p:cBhvr additive="base">
                                        <p:cTn id="165" dur="500" fill="hold"/>
                                        <p:tgtEl>
                                          <p:spTgt spid="228"/>
                                        </p:tgtEl>
                                        <p:attrNameLst>
                                          <p:attrName>ppt_x</p:attrName>
                                        </p:attrNameLst>
                                      </p:cBhvr>
                                      <p:tavLst>
                                        <p:tav tm="0">
                                          <p:val>
                                            <p:strVal val="#ppt_x"/>
                                          </p:val>
                                        </p:tav>
                                        <p:tav tm="100000">
                                          <p:val>
                                            <p:strVal val="#ppt_x"/>
                                          </p:val>
                                        </p:tav>
                                      </p:tavLst>
                                    </p:anim>
                                    <p:anim calcmode="lin" valueType="num">
                                      <p:cBhvr additive="base">
                                        <p:cTn id="166" dur="500" fill="hold"/>
                                        <p:tgtEl>
                                          <p:spTgt spid="22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29"/>
                                        </p:tgtEl>
                                        <p:attrNameLst>
                                          <p:attrName>style.visibility</p:attrName>
                                        </p:attrNameLst>
                                      </p:cBhvr>
                                      <p:to>
                                        <p:strVal val="visible"/>
                                      </p:to>
                                    </p:set>
                                    <p:anim calcmode="lin" valueType="num">
                                      <p:cBhvr additive="base">
                                        <p:cTn id="169" dur="500" fill="hold"/>
                                        <p:tgtEl>
                                          <p:spTgt spid="229"/>
                                        </p:tgtEl>
                                        <p:attrNameLst>
                                          <p:attrName>ppt_x</p:attrName>
                                        </p:attrNameLst>
                                      </p:cBhvr>
                                      <p:tavLst>
                                        <p:tav tm="0">
                                          <p:val>
                                            <p:strVal val="#ppt_x"/>
                                          </p:val>
                                        </p:tav>
                                        <p:tav tm="100000">
                                          <p:val>
                                            <p:strVal val="#ppt_x"/>
                                          </p:val>
                                        </p:tav>
                                      </p:tavLst>
                                    </p:anim>
                                    <p:anim calcmode="lin" valueType="num">
                                      <p:cBhvr additive="base">
                                        <p:cTn id="170" dur="500" fill="hold"/>
                                        <p:tgtEl>
                                          <p:spTgt spid="22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30"/>
                                        </p:tgtEl>
                                        <p:attrNameLst>
                                          <p:attrName>style.visibility</p:attrName>
                                        </p:attrNameLst>
                                      </p:cBhvr>
                                      <p:to>
                                        <p:strVal val="visible"/>
                                      </p:to>
                                    </p:set>
                                    <p:anim calcmode="lin" valueType="num">
                                      <p:cBhvr additive="base">
                                        <p:cTn id="173" dur="500" fill="hold"/>
                                        <p:tgtEl>
                                          <p:spTgt spid="230"/>
                                        </p:tgtEl>
                                        <p:attrNameLst>
                                          <p:attrName>ppt_x</p:attrName>
                                        </p:attrNameLst>
                                      </p:cBhvr>
                                      <p:tavLst>
                                        <p:tav tm="0">
                                          <p:val>
                                            <p:strVal val="#ppt_x"/>
                                          </p:val>
                                        </p:tav>
                                        <p:tav tm="100000">
                                          <p:val>
                                            <p:strVal val="#ppt_x"/>
                                          </p:val>
                                        </p:tav>
                                      </p:tavLst>
                                    </p:anim>
                                    <p:anim calcmode="lin" valueType="num">
                                      <p:cBhvr additive="base">
                                        <p:cTn id="174" dur="500" fill="hold"/>
                                        <p:tgtEl>
                                          <p:spTgt spid="23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231"/>
                                        </p:tgtEl>
                                        <p:attrNameLst>
                                          <p:attrName>style.visibility</p:attrName>
                                        </p:attrNameLst>
                                      </p:cBhvr>
                                      <p:to>
                                        <p:strVal val="visible"/>
                                      </p:to>
                                    </p:set>
                                    <p:anim calcmode="lin" valueType="num">
                                      <p:cBhvr additive="base">
                                        <p:cTn id="177" dur="500" fill="hold"/>
                                        <p:tgtEl>
                                          <p:spTgt spid="231"/>
                                        </p:tgtEl>
                                        <p:attrNameLst>
                                          <p:attrName>ppt_x</p:attrName>
                                        </p:attrNameLst>
                                      </p:cBhvr>
                                      <p:tavLst>
                                        <p:tav tm="0">
                                          <p:val>
                                            <p:strVal val="#ppt_x"/>
                                          </p:val>
                                        </p:tav>
                                        <p:tav tm="100000">
                                          <p:val>
                                            <p:strVal val="#ppt_x"/>
                                          </p:val>
                                        </p:tav>
                                      </p:tavLst>
                                    </p:anim>
                                    <p:anim calcmode="lin" valueType="num">
                                      <p:cBhvr additive="base">
                                        <p:cTn id="178" dur="500" fill="hold"/>
                                        <p:tgtEl>
                                          <p:spTgt spid="23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233"/>
                                        </p:tgtEl>
                                        <p:attrNameLst>
                                          <p:attrName>style.visibility</p:attrName>
                                        </p:attrNameLst>
                                      </p:cBhvr>
                                      <p:to>
                                        <p:strVal val="visible"/>
                                      </p:to>
                                    </p:set>
                                    <p:anim calcmode="lin" valueType="num">
                                      <p:cBhvr additive="base">
                                        <p:cTn id="181" dur="500" fill="hold"/>
                                        <p:tgtEl>
                                          <p:spTgt spid="233"/>
                                        </p:tgtEl>
                                        <p:attrNameLst>
                                          <p:attrName>ppt_x</p:attrName>
                                        </p:attrNameLst>
                                      </p:cBhvr>
                                      <p:tavLst>
                                        <p:tav tm="0">
                                          <p:val>
                                            <p:strVal val="#ppt_x"/>
                                          </p:val>
                                        </p:tav>
                                        <p:tav tm="100000">
                                          <p:val>
                                            <p:strVal val="#ppt_x"/>
                                          </p:val>
                                        </p:tav>
                                      </p:tavLst>
                                    </p:anim>
                                    <p:anim calcmode="lin" valueType="num">
                                      <p:cBhvr additive="base">
                                        <p:cTn id="182" dur="500" fill="hold"/>
                                        <p:tgtEl>
                                          <p:spTgt spid="233"/>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235"/>
                                        </p:tgtEl>
                                        <p:attrNameLst>
                                          <p:attrName>style.visibility</p:attrName>
                                        </p:attrNameLst>
                                      </p:cBhvr>
                                      <p:to>
                                        <p:strVal val="visible"/>
                                      </p:to>
                                    </p:set>
                                    <p:anim calcmode="lin" valueType="num">
                                      <p:cBhvr additive="base">
                                        <p:cTn id="185" dur="500" fill="hold"/>
                                        <p:tgtEl>
                                          <p:spTgt spid="235"/>
                                        </p:tgtEl>
                                        <p:attrNameLst>
                                          <p:attrName>ppt_x</p:attrName>
                                        </p:attrNameLst>
                                      </p:cBhvr>
                                      <p:tavLst>
                                        <p:tav tm="0">
                                          <p:val>
                                            <p:strVal val="#ppt_x"/>
                                          </p:val>
                                        </p:tav>
                                        <p:tav tm="100000">
                                          <p:val>
                                            <p:strVal val="#ppt_x"/>
                                          </p:val>
                                        </p:tav>
                                      </p:tavLst>
                                    </p:anim>
                                    <p:anim calcmode="lin" valueType="num">
                                      <p:cBhvr additive="base">
                                        <p:cTn id="186" dur="500" fill="hold"/>
                                        <p:tgtEl>
                                          <p:spTgt spid="23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37"/>
                                        </p:tgtEl>
                                        <p:attrNameLst>
                                          <p:attrName>style.visibility</p:attrName>
                                        </p:attrNameLst>
                                      </p:cBhvr>
                                      <p:to>
                                        <p:strVal val="visible"/>
                                      </p:to>
                                    </p:set>
                                    <p:anim calcmode="lin" valueType="num">
                                      <p:cBhvr additive="base">
                                        <p:cTn id="189" dur="500" fill="hold"/>
                                        <p:tgtEl>
                                          <p:spTgt spid="237"/>
                                        </p:tgtEl>
                                        <p:attrNameLst>
                                          <p:attrName>ppt_x</p:attrName>
                                        </p:attrNameLst>
                                      </p:cBhvr>
                                      <p:tavLst>
                                        <p:tav tm="0">
                                          <p:val>
                                            <p:strVal val="#ppt_x"/>
                                          </p:val>
                                        </p:tav>
                                        <p:tav tm="100000">
                                          <p:val>
                                            <p:strVal val="#ppt_x"/>
                                          </p:val>
                                        </p:tav>
                                      </p:tavLst>
                                    </p:anim>
                                    <p:anim calcmode="lin" valueType="num">
                                      <p:cBhvr additive="base">
                                        <p:cTn id="190" dur="500" fill="hold"/>
                                        <p:tgtEl>
                                          <p:spTgt spid="23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38"/>
                                        </p:tgtEl>
                                        <p:attrNameLst>
                                          <p:attrName>style.visibility</p:attrName>
                                        </p:attrNameLst>
                                      </p:cBhvr>
                                      <p:to>
                                        <p:strVal val="visible"/>
                                      </p:to>
                                    </p:set>
                                    <p:anim calcmode="lin" valueType="num">
                                      <p:cBhvr additive="base">
                                        <p:cTn id="193" dur="500" fill="hold"/>
                                        <p:tgtEl>
                                          <p:spTgt spid="238"/>
                                        </p:tgtEl>
                                        <p:attrNameLst>
                                          <p:attrName>ppt_x</p:attrName>
                                        </p:attrNameLst>
                                      </p:cBhvr>
                                      <p:tavLst>
                                        <p:tav tm="0">
                                          <p:val>
                                            <p:strVal val="#ppt_x"/>
                                          </p:val>
                                        </p:tav>
                                        <p:tav tm="100000">
                                          <p:val>
                                            <p:strVal val="#ppt_x"/>
                                          </p:val>
                                        </p:tav>
                                      </p:tavLst>
                                    </p:anim>
                                    <p:anim calcmode="lin" valueType="num">
                                      <p:cBhvr additive="base">
                                        <p:cTn id="194" dur="500" fill="hold"/>
                                        <p:tgtEl>
                                          <p:spTgt spid="23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239"/>
                                        </p:tgtEl>
                                        <p:attrNameLst>
                                          <p:attrName>style.visibility</p:attrName>
                                        </p:attrNameLst>
                                      </p:cBhvr>
                                      <p:to>
                                        <p:strVal val="visible"/>
                                      </p:to>
                                    </p:set>
                                    <p:anim calcmode="lin" valueType="num">
                                      <p:cBhvr additive="base">
                                        <p:cTn id="197" dur="500" fill="hold"/>
                                        <p:tgtEl>
                                          <p:spTgt spid="239"/>
                                        </p:tgtEl>
                                        <p:attrNameLst>
                                          <p:attrName>ppt_x</p:attrName>
                                        </p:attrNameLst>
                                      </p:cBhvr>
                                      <p:tavLst>
                                        <p:tav tm="0">
                                          <p:val>
                                            <p:strVal val="#ppt_x"/>
                                          </p:val>
                                        </p:tav>
                                        <p:tav tm="100000">
                                          <p:val>
                                            <p:strVal val="#ppt_x"/>
                                          </p:val>
                                        </p:tav>
                                      </p:tavLst>
                                    </p:anim>
                                    <p:anim calcmode="lin" valueType="num">
                                      <p:cBhvr additive="base">
                                        <p:cTn id="198" dur="500" fill="hold"/>
                                        <p:tgtEl>
                                          <p:spTgt spid="23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40"/>
                                        </p:tgtEl>
                                        <p:attrNameLst>
                                          <p:attrName>style.visibility</p:attrName>
                                        </p:attrNameLst>
                                      </p:cBhvr>
                                      <p:to>
                                        <p:strVal val="visible"/>
                                      </p:to>
                                    </p:set>
                                    <p:anim calcmode="lin" valueType="num">
                                      <p:cBhvr additive="base">
                                        <p:cTn id="201" dur="500" fill="hold"/>
                                        <p:tgtEl>
                                          <p:spTgt spid="240"/>
                                        </p:tgtEl>
                                        <p:attrNameLst>
                                          <p:attrName>ppt_x</p:attrName>
                                        </p:attrNameLst>
                                      </p:cBhvr>
                                      <p:tavLst>
                                        <p:tav tm="0">
                                          <p:val>
                                            <p:strVal val="#ppt_x"/>
                                          </p:val>
                                        </p:tav>
                                        <p:tav tm="100000">
                                          <p:val>
                                            <p:strVal val="#ppt_x"/>
                                          </p:val>
                                        </p:tav>
                                      </p:tavLst>
                                    </p:anim>
                                    <p:anim calcmode="lin" valueType="num">
                                      <p:cBhvr additive="base">
                                        <p:cTn id="202" dur="500" fill="hold"/>
                                        <p:tgtEl>
                                          <p:spTgt spid="240"/>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41"/>
                                        </p:tgtEl>
                                        <p:attrNameLst>
                                          <p:attrName>style.visibility</p:attrName>
                                        </p:attrNameLst>
                                      </p:cBhvr>
                                      <p:to>
                                        <p:strVal val="visible"/>
                                      </p:to>
                                    </p:set>
                                    <p:anim calcmode="lin" valueType="num">
                                      <p:cBhvr additive="base">
                                        <p:cTn id="205" dur="500" fill="hold"/>
                                        <p:tgtEl>
                                          <p:spTgt spid="241"/>
                                        </p:tgtEl>
                                        <p:attrNameLst>
                                          <p:attrName>ppt_x</p:attrName>
                                        </p:attrNameLst>
                                      </p:cBhvr>
                                      <p:tavLst>
                                        <p:tav tm="0">
                                          <p:val>
                                            <p:strVal val="#ppt_x"/>
                                          </p:val>
                                        </p:tav>
                                        <p:tav tm="100000">
                                          <p:val>
                                            <p:strVal val="#ppt_x"/>
                                          </p:val>
                                        </p:tav>
                                      </p:tavLst>
                                    </p:anim>
                                    <p:anim calcmode="lin" valueType="num">
                                      <p:cBhvr additive="base">
                                        <p:cTn id="206" dur="500" fill="hold"/>
                                        <p:tgtEl>
                                          <p:spTgt spid="241"/>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242"/>
                                        </p:tgtEl>
                                        <p:attrNameLst>
                                          <p:attrName>style.visibility</p:attrName>
                                        </p:attrNameLst>
                                      </p:cBhvr>
                                      <p:to>
                                        <p:strVal val="visible"/>
                                      </p:to>
                                    </p:set>
                                    <p:anim calcmode="lin" valueType="num">
                                      <p:cBhvr additive="base">
                                        <p:cTn id="209" dur="500" fill="hold"/>
                                        <p:tgtEl>
                                          <p:spTgt spid="242"/>
                                        </p:tgtEl>
                                        <p:attrNameLst>
                                          <p:attrName>ppt_x</p:attrName>
                                        </p:attrNameLst>
                                      </p:cBhvr>
                                      <p:tavLst>
                                        <p:tav tm="0">
                                          <p:val>
                                            <p:strVal val="#ppt_x"/>
                                          </p:val>
                                        </p:tav>
                                        <p:tav tm="100000">
                                          <p:val>
                                            <p:strVal val="#ppt_x"/>
                                          </p:val>
                                        </p:tav>
                                      </p:tavLst>
                                    </p:anim>
                                    <p:anim calcmode="lin" valueType="num">
                                      <p:cBhvr additive="base">
                                        <p:cTn id="210" dur="500" fill="hold"/>
                                        <p:tgtEl>
                                          <p:spTgt spid="242"/>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249"/>
                                        </p:tgtEl>
                                        <p:attrNameLst>
                                          <p:attrName>style.visibility</p:attrName>
                                        </p:attrNameLst>
                                      </p:cBhvr>
                                      <p:to>
                                        <p:strVal val="visible"/>
                                      </p:to>
                                    </p:set>
                                    <p:anim calcmode="lin" valueType="num">
                                      <p:cBhvr additive="base">
                                        <p:cTn id="213" dur="500" fill="hold"/>
                                        <p:tgtEl>
                                          <p:spTgt spid="249"/>
                                        </p:tgtEl>
                                        <p:attrNameLst>
                                          <p:attrName>ppt_x</p:attrName>
                                        </p:attrNameLst>
                                      </p:cBhvr>
                                      <p:tavLst>
                                        <p:tav tm="0">
                                          <p:val>
                                            <p:strVal val="#ppt_x"/>
                                          </p:val>
                                        </p:tav>
                                        <p:tav tm="100000">
                                          <p:val>
                                            <p:strVal val="#ppt_x"/>
                                          </p:val>
                                        </p:tav>
                                      </p:tavLst>
                                    </p:anim>
                                    <p:anim calcmode="lin" valueType="num">
                                      <p:cBhvr additive="base">
                                        <p:cTn id="214" dur="500" fill="hold"/>
                                        <p:tgtEl>
                                          <p:spTgt spid="249"/>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250"/>
                                        </p:tgtEl>
                                        <p:attrNameLst>
                                          <p:attrName>style.visibility</p:attrName>
                                        </p:attrNameLst>
                                      </p:cBhvr>
                                      <p:to>
                                        <p:strVal val="visible"/>
                                      </p:to>
                                    </p:set>
                                    <p:anim calcmode="lin" valueType="num">
                                      <p:cBhvr additive="base">
                                        <p:cTn id="217" dur="500" fill="hold"/>
                                        <p:tgtEl>
                                          <p:spTgt spid="250"/>
                                        </p:tgtEl>
                                        <p:attrNameLst>
                                          <p:attrName>ppt_x</p:attrName>
                                        </p:attrNameLst>
                                      </p:cBhvr>
                                      <p:tavLst>
                                        <p:tav tm="0">
                                          <p:val>
                                            <p:strVal val="#ppt_x"/>
                                          </p:val>
                                        </p:tav>
                                        <p:tav tm="100000">
                                          <p:val>
                                            <p:strVal val="#ppt_x"/>
                                          </p:val>
                                        </p:tav>
                                      </p:tavLst>
                                    </p:anim>
                                    <p:anim calcmode="lin" valueType="num">
                                      <p:cBhvr additive="base">
                                        <p:cTn id="218" dur="500" fill="hold"/>
                                        <p:tgtEl>
                                          <p:spTgt spid="250"/>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51"/>
                                        </p:tgtEl>
                                        <p:attrNameLst>
                                          <p:attrName>style.visibility</p:attrName>
                                        </p:attrNameLst>
                                      </p:cBhvr>
                                      <p:to>
                                        <p:strVal val="visible"/>
                                      </p:to>
                                    </p:set>
                                    <p:anim calcmode="lin" valueType="num">
                                      <p:cBhvr additive="base">
                                        <p:cTn id="221" dur="500" fill="hold"/>
                                        <p:tgtEl>
                                          <p:spTgt spid="251"/>
                                        </p:tgtEl>
                                        <p:attrNameLst>
                                          <p:attrName>ppt_x</p:attrName>
                                        </p:attrNameLst>
                                      </p:cBhvr>
                                      <p:tavLst>
                                        <p:tav tm="0">
                                          <p:val>
                                            <p:strVal val="#ppt_x"/>
                                          </p:val>
                                        </p:tav>
                                        <p:tav tm="100000">
                                          <p:val>
                                            <p:strVal val="#ppt_x"/>
                                          </p:val>
                                        </p:tav>
                                      </p:tavLst>
                                    </p:anim>
                                    <p:anim calcmode="lin" valueType="num">
                                      <p:cBhvr additive="base">
                                        <p:cTn id="222"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P spid="56" grpId="0" animBg="1"/>
      <p:bldP spid="57" grpId="0" animBg="1"/>
      <p:bldP spid="66" grpId="0"/>
      <p:bldP spid="67" grpId="0"/>
      <p:bldP spid="69" grpId="0"/>
      <p:bldP spid="70" grpId="0"/>
      <p:bldP spid="72" grpId="0"/>
      <p:bldP spid="73" grpId="0"/>
      <p:bldP spid="75" grpId="0"/>
      <p:bldP spid="76" grpId="0"/>
      <p:bldP spid="77" grpId="0"/>
      <p:bldP spid="78" grpId="0" animBg="1"/>
      <p:bldP spid="79" grpId="0" animBg="1"/>
      <p:bldP spid="81" grpId="0" animBg="1"/>
      <p:bldP spid="82" grpId="0" animBg="1"/>
      <p:bldP spid="91" grpId="0"/>
      <p:bldP spid="92" grpId="0"/>
      <p:bldP spid="93" grpId="0"/>
      <p:bldP spid="94" grpId="0"/>
      <p:bldP spid="95" grpId="0"/>
      <p:bldP spid="97" grpId="0"/>
      <p:bldP spid="98" grpId="0"/>
      <p:bldP spid="100" grpId="0"/>
      <p:bldP spid="101" grpId="0"/>
      <p:bldP spid="102" grpId="0"/>
      <p:bldP spid="224" grpId="0" animBg="1"/>
      <p:bldP spid="227" grpId="0" animBg="1"/>
      <p:bldP spid="228" grpId="0" animBg="1"/>
      <p:bldP spid="229" grpId="0" animBg="1"/>
      <p:bldP spid="230" grpId="0" animBg="1"/>
      <p:bldP spid="237" grpId="0"/>
      <p:bldP spid="238" grpId="0"/>
      <p:bldP spid="239" grpId="0"/>
      <p:bldP spid="240" grpId="0"/>
      <p:bldP spid="241" grpId="0"/>
      <p:bldP spid="242" grpId="0"/>
      <p:bldP spid="249" grpId="0"/>
      <p:bldP spid="250" grpId="0"/>
      <p:bldP spid="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E5DC-4A29-4402-8364-E3ACB7EEB4C2}"/>
              </a:ext>
            </a:extLst>
          </p:cNvPr>
          <p:cNvSpPr>
            <a:spLocks noGrp="1"/>
          </p:cNvSpPr>
          <p:nvPr>
            <p:ph type="title"/>
          </p:nvPr>
        </p:nvSpPr>
        <p:spPr/>
        <p:txBody>
          <a:bodyPr/>
          <a:lstStyle/>
          <a:p>
            <a:r>
              <a:rPr lang="en-US" dirty="0"/>
              <a:t>Back to Minimum Spanning Tree</a:t>
            </a:r>
          </a:p>
        </p:txBody>
      </p:sp>
      <p:sp>
        <p:nvSpPr>
          <p:cNvPr id="3" name="Content Placeholder 2">
            <a:extLst>
              <a:ext uri="{FF2B5EF4-FFF2-40B4-BE49-F238E27FC236}">
                <a16:creationId xmlns:a16="http://schemas.microsoft.com/office/drawing/2014/main" id="{CA9F178F-56CB-466F-B13C-EAF689E3F857}"/>
              </a:ext>
            </a:extLst>
          </p:cNvPr>
          <p:cNvSpPr>
            <a:spLocks noGrp="1"/>
          </p:cNvSpPr>
          <p:nvPr>
            <p:ph idx="1"/>
          </p:nvPr>
        </p:nvSpPr>
        <p:spPr/>
        <p:txBody>
          <a:bodyPr/>
          <a:lstStyle/>
          <a:p>
            <a:pPr marL="0" indent="0">
              <a:buNone/>
            </a:pPr>
            <a:r>
              <a:rPr lang="en-US" dirty="0"/>
              <a:t>	</a:t>
            </a:r>
          </a:p>
        </p:txBody>
      </p:sp>
      <p:sp>
        <p:nvSpPr>
          <p:cNvPr id="41" name="Oval 40">
            <a:extLst>
              <a:ext uri="{FF2B5EF4-FFF2-40B4-BE49-F238E27FC236}">
                <a16:creationId xmlns:a16="http://schemas.microsoft.com/office/drawing/2014/main" id="{FBFBEFC2-D609-4F1B-9DB4-5816DE0F34CF}"/>
              </a:ext>
            </a:extLst>
          </p:cNvPr>
          <p:cNvSpPr/>
          <p:nvPr/>
        </p:nvSpPr>
        <p:spPr>
          <a:xfrm>
            <a:off x="989045" y="3928187"/>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1248D6B2-6901-4B13-BAA4-9D2357186A26}"/>
              </a:ext>
            </a:extLst>
          </p:cNvPr>
          <p:cNvSpPr/>
          <p:nvPr/>
        </p:nvSpPr>
        <p:spPr>
          <a:xfrm>
            <a:off x="6260513" y="1909793"/>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0E861DEE-A33B-40FC-A203-D4617E3906EA}"/>
              </a:ext>
            </a:extLst>
          </p:cNvPr>
          <p:cNvSpPr/>
          <p:nvPr/>
        </p:nvSpPr>
        <p:spPr>
          <a:xfrm>
            <a:off x="2750730" y="1942614"/>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04DA04C7-3C14-4A7D-B1D8-EA240BBA983F}"/>
              </a:ext>
            </a:extLst>
          </p:cNvPr>
          <p:cNvSpPr/>
          <p:nvPr/>
        </p:nvSpPr>
        <p:spPr>
          <a:xfrm>
            <a:off x="7991424" y="3928187"/>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B3EC139-A8C1-4101-AAD4-28F7DF2DDB43}"/>
              </a:ext>
            </a:extLst>
          </p:cNvPr>
          <p:cNvSpPr/>
          <p:nvPr/>
        </p:nvSpPr>
        <p:spPr>
          <a:xfrm>
            <a:off x="2750730" y="5505158"/>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A92962D0-BA49-4069-B038-B4ED6637D52C}"/>
              </a:ext>
            </a:extLst>
          </p:cNvPr>
          <p:cNvSpPr/>
          <p:nvPr/>
        </p:nvSpPr>
        <p:spPr>
          <a:xfrm>
            <a:off x="6260513" y="5505157"/>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4A8AF4DC-2D22-401D-B715-40E4522AE386}"/>
              </a:ext>
            </a:extLst>
          </p:cNvPr>
          <p:cNvSpPr/>
          <p:nvPr/>
        </p:nvSpPr>
        <p:spPr>
          <a:xfrm>
            <a:off x="4490234" y="3928187"/>
            <a:ext cx="914400"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C0D92CA1-5158-45BF-AE7B-720B25FE37A0}"/>
              </a:ext>
            </a:extLst>
          </p:cNvPr>
          <p:cNvCxnSpPr>
            <a:cxnSpLocks/>
          </p:cNvCxnSpPr>
          <p:nvPr/>
        </p:nvCxnSpPr>
        <p:spPr>
          <a:xfrm flipV="1">
            <a:off x="1446245" y="2404479"/>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540394-8291-41F2-9BD2-0E61FB9618F0}"/>
              </a:ext>
            </a:extLst>
          </p:cNvPr>
          <p:cNvCxnSpPr>
            <a:cxnSpLocks/>
          </p:cNvCxnSpPr>
          <p:nvPr/>
        </p:nvCxnSpPr>
        <p:spPr>
          <a:xfrm flipV="1">
            <a:off x="3263750" y="4203969"/>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283C6FE-5712-4E2A-9651-3F2FC14FD468}"/>
              </a:ext>
            </a:extLst>
          </p:cNvPr>
          <p:cNvCxnSpPr>
            <a:cxnSpLocks/>
          </p:cNvCxnSpPr>
          <p:nvPr/>
        </p:nvCxnSpPr>
        <p:spPr>
          <a:xfrm flipV="1">
            <a:off x="4837554" y="2627637"/>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564C61F-B83E-4A9B-88C4-397F59B213CB}"/>
              </a:ext>
            </a:extLst>
          </p:cNvPr>
          <p:cNvCxnSpPr>
            <a:cxnSpLocks/>
          </p:cNvCxnSpPr>
          <p:nvPr/>
        </p:nvCxnSpPr>
        <p:spPr>
          <a:xfrm flipV="1">
            <a:off x="6655059" y="4253220"/>
            <a:ext cx="1761685" cy="18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D7E2CA-614D-47B2-8F0F-43D9B8F1A415}"/>
              </a:ext>
            </a:extLst>
          </p:cNvPr>
          <p:cNvCxnSpPr>
            <a:cxnSpLocks/>
          </p:cNvCxnSpPr>
          <p:nvPr/>
        </p:nvCxnSpPr>
        <p:spPr>
          <a:xfrm>
            <a:off x="1598645" y="4405621"/>
            <a:ext cx="1641164" cy="1561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8635D3-C4DC-411E-A6B2-ADEDC993FBB4}"/>
              </a:ext>
            </a:extLst>
          </p:cNvPr>
          <p:cNvCxnSpPr>
            <a:cxnSpLocks/>
          </p:cNvCxnSpPr>
          <p:nvPr/>
        </p:nvCxnSpPr>
        <p:spPr>
          <a:xfrm>
            <a:off x="3239809" y="2371658"/>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4B245-D1D1-4F55-AFD3-31929DF0F9AE}"/>
              </a:ext>
            </a:extLst>
          </p:cNvPr>
          <p:cNvCxnSpPr>
            <a:cxnSpLocks/>
          </p:cNvCxnSpPr>
          <p:nvPr/>
        </p:nvCxnSpPr>
        <p:spPr>
          <a:xfrm>
            <a:off x="6682661" y="2437108"/>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774B898-1047-463F-8F6E-4B62F7501D53}"/>
              </a:ext>
            </a:extLst>
          </p:cNvPr>
          <p:cNvCxnSpPr>
            <a:cxnSpLocks/>
          </p:cNvCxnSpPr>
          <p:nvPr/>
        </p:nvCxnSpPr>
        <p:spPr>
          <a:xfrm>
            <a:off x="4982691" y="4212184"/>
            <a:ext cx="1785626" cy="190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675B40C-9CFD-4254-9B85-CCCA76202C45}"/>
              </a:ext>
            </a:extLst>
          </p:cNvPr>
          <p:cNvCxnSpPr>
            <a:cxnSpLocks/>
          </p:cNvCxnSpPr>
          <p:nvPr/>
        </p:nvCxnSpPr>
        <p:spPr>
          <a:xfrm flipV="1">
            <a:off x="3239809" y="2361437"/>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6118AD-0395-4AD9-8AA3-62012A8A47AB}"/>
              </a:ext>
            </a:extLst>
          </p:cNvPr>
          <p:cNvCxnSpPr>
            <a:cxnSpLocks/>
          </p:cNvCxnSpPr>
          <p:nvPr/>
        </p:nvCxnSpPr>
        <p:spPr>
          <a:xfrm flipV="1">
            <a:off x="3098641" y="6021876"/>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8D0A42-ACF7-4544-934A-ADE37690EE5B}"/>
              </a:ext>
            </a:extLst>
          </p:cNvPr>
          <p:cNvCxnSpPr>
            <a:cxnSpLocks/>
          </p:cNvCxnSpPr>
          <p:nvPr/>
        </p:nvCxnSpPr>
        <p:spPr>
          <a:xfrm flipV="1">
            <a:off x="1426273" y="4352688"/>
            <a:ext cx="3528508" cy="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655539-0508-4B21-83B0-D58F5AF77CC9}"/>
              </a:ext>
            </a:extLst>
          </p:cNvPr>
          <p:cNvCxnSpPr>
            <a:cxnSpLocks/>
          </p:cNvCxnSpPr>
          <p:nvPr/>
        </p:nvCxnSpPr>
        <p:spPr>
          <a:xfrm flipV="1">
            <a:off x="5327442" y="4333619"/>
            <a:ext cx="3528508" cy="40527"/>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71A9E83-86D4-43D8-947A-ED7B0E214387}"/>
              </a:ext>
            </a:extLst>
          </p:cNvPr>
          <p:cNvSpPr txBox="1"/>
          <p:nvPr/>
        </p:nvSpPr>
        <p:spPr>
          <a:xfrm>
            <a:off x="2992772" y="2099685"/>
            <a:ext cx="597160" cy="584775"/>
          </a:xfrm>
          <a:prstGeom prst="rect">
            <a:avLst/>
          </a:prstGeom>
          <a:noFill/>
        </p:spPr>
        <p:txBody>
          <a:bodyPr wrap="square" rtlCol="0">
            <a:spAutoFit/>
          </a:bodyPr>
          <a:lstStyle/>
          <a:p>
            <a:r>
              <a:rPr lang="en-US" sz="3200" dirty="0">
                <a:solidFill>
                  <a:schemeClr val="bg1"/>
                </a:solidFill>
              </a:rPr>
              <a:t>d</a:t>
            </a:r>
          </a:p>
        </p:txBody>
      </p:sp>
      <p:sp>
        <p:nvSpPr>
          <p:cNvPr id="70" name="TextBox 69">
            <a:extLst>
              <a:ext uri="{FF2B5EF4-FFF2-40B4-BE49-F238E27FC236}">
                <a16:creationId xmlns:a16="http://schemas.microsoft.com/office/drawing/2014/main" id="{36720A69-281B-4C3B-A4EC-6D0EBCFC7272}"/>
              </a:ext>
            </a:extLst>
          </p:cNvPr>
          <p:cNvSpPr txBox="1"/>
          <p:nvPr/>
        </p:nvSpPr>
        <p:spPr>
          <a:xfrm>
            <a:off x="1207206" y="4095769"/>
            <a:ext cx="597160" cy="584775"/>
          </a:xfrm>
          <a:prstGeom prst="rect">
            <a:avLst/>
          </a:prstGeom>
          <a:noFill/>
        </p:spPr>
        <p:txBody>
          <a:bodyPr wrap="square" rtlCol="0">
            <a:spAutoFit/>
          </a:bodyPr>
          <a:lstStyle/>
          <a:p>
            <a:r>
              <a:rPr lang="en-US" sz="3200" dirty="0">
                <a:solidFill>
                  <a:schemeClr val="bg1"/>
                </a:solidFill>
              </a:rPr>
              <a:t>a</a:t>
            </a:r>
          </a:p>
        </p:txBody>
      </p:sp>
      <p:sp>
        <p:nvSpPr>
          <p:cNvPr id="71" name="TextBox 70">
            <a:extLst>
              <a:ext uri="{FF2B5EF4-FFF2-40B4-BE49-F238E27FC236}">
                <a16:creationId xmlns:a16="http://schemas.microsoft.com/office/drawing/2014/main" id="{69288A8F-8078-4479-9CEB-73C91C901A25}"/>
              </a:ext>
            </a:extLst>
          </p:cNvPr>
          <p:cNvSpPr txBox="1"/>
          <p:nvPr/>
        </p:nvSpPr>
        <p:spPr>
          <a:xfrm>
            <a:off x="4741248" y="4089644"/>
            <a:ext cx="597160" cy="584775"/>
          </a:xfrm>
          <a:prstGeom prst="rect">
            <a:avLst/>
          </a:prstGeom>
          <a:noFill/>
        </p:spPr>
        <p:txBody>
          <a:bodyPr wrap="square" rtlCol="0">
            <a:spAutoFit/>
          </a:bodyPr>
          <a:lstStyle/>
          <a:p>
            <a:r>
              <a:rPr lang="en-US" sz="3200" dirty="0">
                <a:solidFill>
                  <a:schemeClr val="bg1"/>
                </a:solidFill>
              </a:rPr>
              <a:t>b</a:t>
            </a:r>
          </a:p>
        </p:txBody>
      </p:sp>
      <p:sp>
        <p:nvSpPr>
          <p:cNvPr id="72" name="TextBox 71">
            <a:extLst>
              <a:ext uri="{FF2B5EF4-FFF2-40B4-BE49-F238E27FC236}">
                <a16:creationId xmlns:a16="http://schemas.microsoft.com/office/drawing/2014/main" id="{2FE63115-5077-4229-AED4-223EC7CC1CA4}"/>
              </a:ext>
            </a:extLst>
          </p:cNvPr>
          <p:cNvSpPr txBox="1"/>
          <p:nvPr/>
        </p:nvSpPr>
        <p:spPr>
          <a:xfrm>
            <a:off x="8241732" y="4041231"/>
            <a:ext cx="597160" cy="584775"/>
          </a:xfrm>
          <a:prstGeom prst="rect">
            <a:avLst/>
          </a:prstGeom>
          <a:noFill/>
        </p:spPr>
        <p:txBody>
          <a:bodyPr wrap="square" rtlCol="0">
            <a:spAutoFit/>
          </a:bodyPr>
          <a:lstStyle/>
          <a:p>
            <a:r>
              <a:rPr lang="en-US" sz="3200" dirty="0">
                <a:solidFill>
                  <a:schemeClr val="bg1"/>
                </a:solidFill>
              </a:rPr>
              <a:t>c</a:t>
            </a:r>
          </a:p>
        </p:txBody>
      </p:sp>
      <p:sp>
        <p:nvSpPr>
          <p:cNvPr id="73" name="TextBox 72">
            <a:extLst>
              <a:ext uri="{FF2B5EF4-FFF2-40B4-BE49-F238E27FC236}">
                <a16:creationId xmlns:a16="http://schemas.microsoft.com/office/drawing/2014/main" id="{3418BFAD-9D61-4005-91B5-18D75E6C4F92}"/>
              </a:ext>
            </a:extLst>
          </p:cNvPr>
          <p:cNvSpPr txBox="1"/>
          <p:nvPr/>
        </p:nvSpPr>
        <p:spPr>
          <a:xfrm>
            <a:off x="6494536" y="2055658"/>
            <a:ext cx="597160" cy="584775"/>
          </a:xfrm>
          <a:prstGeom prst="rect">
            <a:avLst/>
          </a:prstGeom>
          <a:noFill/>
        </p:spPr>
        <p:txBody>
          <a:bodyPr wrap="square" rtlCol="0">
            <a:spAutoFit/>
          </a:bodyPr>
          <a:lstStyle/>
          <a:p>
            <a:r>
              <a:rPr lang="en-US" sz="3200" dirty="0">
                <a:solidFill>
                  <a:schemeClr val="bg1"/>
                </a:solidFill>
              </a:rPr>
              <a:t>e</a:t>
            </a:r>
          </a:p>
        </p:txBody>
      </p:sp>
      <p:sp>
        <p:nvSpPr>
          <p:cNvPr id="74" name="TextBox 73">
            <a:extLst>
              <a:ext uri="{FF2B5EF4-FFF2-40B4-BE49-F238E27FC236}">
                <a16:creationId xmlns:a16="http://schemas.microsoft.com/office/drawing/2014/main" id="{41F2AB27-6954-4CCA-B082-CDF909848E6E}"/>
              </a:ext>
            </a:extLst>
          </p:cNvPr>
          <p:cNvSpPr txBox="1"/>
          <p:nvPr/>
        </p:nvSpPr>
        <p:spPr>
          <a:xfrm>
            <a:off x="2968023" y="5721790"/>
            <a:ext cx="597160" cy="584775"/>
          </a:xfrm>
          <a:prstGeom prst="rect">
            <a:avLst/>
          </a:prstGeom>
          <a:noFill/>
        </p:spPr>
        <p:txBody>
          <a:bodyPr wrap="square" rtlCol="0">
            <a:spAutoFit/>
          </a:bodyPr>
          <a:lstStyle/>
          <a:p>
            <a:r>
              <a:rPr lang="en-US" sz="3200" dirty="0">
                <a:solidFill>
                  <a:schemeClr val="bg1"/>
                </a:solidFill>
              </a:rPr>
              <a:t>f</a:t>
            </a:r>
          </a:p>
        </p:txBody>
      </p:sp>
      <p:sp>
        <p:nvSpPr>
          <p:cNvPr id="75" name="TextBox 74">
            <a:extLst>
              <a:ext uri="{FF2B5EF4-FFF2-40B4-BE49-F238E27FC236}">
                <a16:creationId xmlns:a16="http://schemas.microsoft.com/office/drawing/2014/main" id="{9C726289-A335-4AE0-8090-9A1F94A9D09C}"/>
              </a:ext>
            </a:extLst>
          </p:cNvPr>
          <p:cNvSpPr txBox="1"/>
          <p:nvPr/>
        </p:nvSpPr>
        <p:spPr>
          <a:xfrm>
            <a:off x="6493492" y="5637042"/>
            <a:ext cx="597160" cy="584775"/>
          </a:xfrm>
          <a:prstGeom prst="rect">
            <a:avLst/>
          </a:prstGeom>
          <a:noFill/>
        </p:spPr>
        <p:txBody>
          <a:bodyPr wrap="square" rtlCol="0">
            <a:spAutoFit/>
          </a:bodyPr>
          <a:lstStyle/>
          <a:p>
            <a:r>
              <a:rPr lang="en-US" sz="3200" dirty="0">
                <a:solidFill>
                  <a:schemeClr val="bg1"/>
                </a:solidFill>
              </a:rPr>
              <a:t>g</a:t>
            </a:r>
          </a:p>
        </p:txBody>
      </p:sp>
      <p:sp>
        <p:nvSpPr>
          <p:cNvPr id="4" name="TextBox 3">
            <a:extLst>
              <a:ext uri="{FF2B5EF4-FFF2-40B4-BE49-F238E27FC236}">
                <a16:creationId xmlns:a16="http://schemas.microsoft.com/office/drawing/2014/main" id="{AEB213C3-C812-4722-BE15-6FD81E42A7F9}"/>
              </a:ext>
            </a:extLst>
          </p:cNvPr>
          <p:cNvSpPr txBox="1"/>
          <p:nvPr/>
        </p:nvSpPr>
        <p:spPr>
          <a:xfrm>
            <a:off x="1851163" y="3064356"/>
            <a:ext cx="578458" cy="461665"/>
          </a:xfrm>
          <a:prstGeom prst="rect">
            <a:avLst/>
          </a:prstGeom>
          <a:noFill/>
        </p:spPr>
        <p:txBody>
          <a:bodyPr wrap="square" rtlCol="0">
            <a:spAutoFit/>
          </a:bodyPr>
          <a:lstStyle/>
          <a:p>
            <a:r>
              <a:rPr lang="en-US" sz="2400" dirty="0"/>
              <a:t>4</a:t>
            </a:r>
          </a:p>
        </p:txBody>
      </p:sp>
      <p:sp>
        <p:nvSpPr>
          <p:cNvPr id="31" name="TextBox 30">
            <a:extLst>
              <a:ext uri="{FF2B5EF4-FFF2-40B4-BE49-F238E27FC236}">
                <a16:creationId xmlns:a16="http://schemas.microsoft.com/office/drawing/2014/main" id="{86A23889-C6A7-4F4F-9E50-C2EE4F46C097}"/>
              </a:ext>
            </a:extLst>
          </p:cNvPr>
          <p:cNvSpPr txBox="1"/>
          <p:nvPr/>
        </p:nvSpPr>
        <p:spPr>
          <a:xfrm>
            <a:off x="3045035" y="3893601"/>
            <a:ext cx="578458" cy="461665"/>
          </a:xfrm>
          <a:prstGeom prst="rect">
            <a:avLst/>
          </a:prstGeom>
          <a:noFill/>
        </p:spPr>
        <p:txBody>
          <a:bodyPr wrap="square" rtlCol="0">
            <a:spAutoFit/>
          </a:bodyPr>
          <a:lstStyle/>
          <a:p>
            <a:r>
              <a:rPr lang="en-US" sz="2400" dirty="0"/>
              <a:t>2</a:t>
            </a:r>
          </a:p>
        </p:txBody>
      </p:sp>
      <p:sp>
        <p:nvSpPr>
          <p:cNvPr id="32" name="TextBox 31">
            <a:extLst>
              <a:ext uri="{FF2B5EF4-FFF2-40B4-BE49-F238E27FC236}">
                <a16:creationId xmlns:a16="http://schemas.microsoft.com/office/drawing/2014/main" id="{257BA813-291C-4AE1-81CD-FF302757E0AF}"/>
              </a:ext>
            </a:extLst>
          </p:cNvPr>
          <p:cNvSpPr txBox="1"/>
          <p:nvPr/>
        </p:nvSpPr>
        <p:spPr>
          <a:xfrm>
            <a:off x="2005140" y="5043492"/>
            <a:ext cx="578458" cy="461665"/>
          </a:xfrm>
          <a:prstGeom prst="rect">
            <a:avLst/>
          </a:prstGeom>
          <a:noFill/>
        </p:spPr>
        <p:txBody>
          <a:bodyPr wrap="square" rtlCol="0">
            <a:spAutoFit/>
          </a:bodyPr>
          <a:lstStyle/>
          <a:p>
            <a:r>
              <a:rPr lang="en-US" sz="2400" dirty="0"/>
              <a:t>5</a:t>
            </a:r>
          </a:p>
        </p:txBody>
      </p:sp>
      <p:sp>
        <p:nvSpPr>
          <p:cNvPr id="33" name="TextBox 32">
            <a:extLst>
              <a:ext uri="{FF2B5EF4-FFF2-40B4-BE49-F238E27FC236}">
                <a16:creationId xmlns:a16="http://schemas.microsoft.com/office/drawing/2014/main" id="{5A20C664-8A28-4EDB-BDAD-5BEB6408BD49}"/>
              </a:ext>
            </a:extLst>
          </p:cNvPr>
          <p:cNvSpPr txBox="1"/>
          <p:nvPr/>
        </p:nvSpPr>
        <p:spPr>
          <a:xfrm>
            <a:off x="3789708" y="4824486"/>
            <a:ext cx="578458" cy="461665"/>
          </a:xfrm>
          <a:prstGeom prst="rect">
            <a:avLst/>
          </a:prstGeom>
          <a:noFill/>
        </p:spPr>
        <p:txBody>
          <a:bodyPr wrap="square" rtlCol="0">
            <a:spAutoFit/>
          </a:bodyPr>
          <a:lstStyle/>
          <a:p>
            <a:r>
              <a:rPr lang="en-US" sz="2400" dirty="0"/>
              <a:t>8</a:t>
            </a:r>
          </a:p>
        </p:txBody>
      </p:sp>
      <p:sp>
        <p:nvSpPr>
          <p:cNvPr id="34" name="TextBox 33">
            <a:extLst>
              <a:ext uri="{FF2B5EF4-FFF2-40B4-BE49-F238E27FC236}">
                <a16:creationId xmlns:a16="http://schemas.microsoft.com/office/drawing/2014/main" id="{14A821DA-50BA-4F86-895C-4617950DE440}"/>
              </a:ext>
            </a:extLst>
          </p:cNvPr>
          <p:cNvSpPr txBox="1"/>
          <p:nvPr/>
        </p:nvSpPr>
        <p:spPr>
          <a:xfrm>
            <a:off x="3977028" y="2839612"/>
            <a:ext cx="578458" cy="461665"/>
          </a:xfrm>
          <a:prstGeom prst="rect">
            <a:avLst/>
          </a:prstGeom>
          <a:noFill/>
        </p:spPr>
        <p:txBody>
          <a:bodyPr wrap="square" rtlCol="0">
            <a:spAutoFit/>
          </a:bodyPr>
          <a:lstStyle/>
          <a:p>
            <a:r>
              <a:rPr lang="en-US" sz="2400" dirty="0"/>
              <a:t>1</a:t>
            </a:r>
          </a:p>
        </p:txBody>
      </p:sp>
      <p:sp>
        <p:nvSpPr>
          <p:cNvPr id="35" name="TextBox 34">
            <a:extLst>
              <a:ext uri="{FF2B5EF4-FFF2-40B4-BE49-F238E27FC236}">
                <a16:creationId xmlns:a16="http://schemas.microsoft.com/office/drawing/2014/main" id="{599D75C9-ECA0-43F1-9F0E-7EEDE0E72992}"/>
              </a:ext>
            </a:extLst>
          </p:cNvPr>
          <p:cNvSpPr txBox="1"/>
          <p:nvPr/>
        </p:nvSpPr>
        <p:spPr>
          <a:xfrm>
            <a:off x="5634316" y="2843175"/>
            <a:ext cx="578458" cy="461665"/>
          </a:xfrm>
          <a:prstGeom prst="rect">
            <a:avLst/>
          </a:prstGeom>
          <a:noFill/>
        </p:spPr>
        <p:txBody>
          <a:bodyPr wrap="square" rtlCol="0">
            <a:spAutoFit/>
          </a:bodyPr>
          <a:lstStyle/>
          <a:p>
            <a:r>
              <a:rPr lang="en-US" sz="2400" dirty="0"/>
              <a:t>3</a:t>
            </a:r>
          </a:p>
        </p:txBody>
      </p:sp>
      <p:sp>
        <p:nvSpPr>
          <p:cNvPr id="36" name="TextBox 35">
            <a:extLst>
              <a:ext uri="{FF2B5EF4-FFF2-40B4-BE49-F238E27FC236}">
                <a16:creationId xmlns:a16="http://schemas.microsoft.com/office/drawing/2014/main" id="{75F17F82-A796-401D-BCE6-1B5F40BDEB58}"/>
              </a:ext>
            </a:extLst>
          </p:cNvPr>
          <p:cNvSpPr txBox="1"/>
          <p:nvPr/>
        </p:nvSpPr>
        <p:spPr>
          <a:xfrm>
            <a:off x="4694014" y="1994678"/>
            <a:ext cx="578458" cy="461665"/>
          </a:xfrm>
          <a:prstGeom prst="rect">
            <a:avLst/>
          </a:prstGeom>
          <a:noFill/>
        </p:spPr>
        <p:txBody>
          <a:bodyPr wrap="square" rtlCol="0">
            <a:spAutoFit/>
          </a:bodyPr>
          <a:lstStyle/>
          <a:p>
            <a:r>
              <a:rPr lang="en-US" sz="2400" dirty="0"/>
              <a:t>2</a:t>
            </a:r>
          </a:p>
        </p:txBody>
      </p:sp>
      <p:sp>
        <p:nvSpPr>
          <p:cNvPr id="37" name="TextBox 36">
            <a:extLst>
              <a:ext uri="{FF2B5EF4-FFF2-40B4-BE49-F238E27FC236}">
                <a16:creationId xmlns:a16="http://schemas.microsoft.com/office/drawing/2014/main" id="{5FED1616-6389-4938-8A14-86DAF4474C93}"/>
              </a:ext>
            </a:extLst>
          </p:cNvPr>
          <p:cNvSpPr txBox="1"/>
          <p:nvPr/>
        </p:nvSpPr>
        <p:spPr>
          <a:xfrm>
            <a:off x="6592078" y="3862303"/>
            <a:ext cx="578458" cy="461665"/>
          </a:xfrm>
          <a:prstGeom prst="rect">
            <a:avLst/>
          </a:prstGeom>
          <a:noFill/>
        </p:spPr>
        <p:txBody>
          <a:bodyPr wrap="square" rtlCol="0">
            <a:spAutoFit/>
          </a:bodyPr>
          <a:lstStyle/>
          <a:p>
            <a:r>
              <a:rPr lang="en-US" sz="2400" dirty="0"/>
              <a:t>7</a:t>
            </a:r>
          </a:p>
        </p:txBody>
      </p:sp>
      <p:sp>
        <p:nvSpPr>
          <p:cNvPr id="38" name="TextBox 37">
            <a:extLst>
              <a:ext uri="{FF2B5EF4-FFF2-40B4-BE49-F238E27FC236}">
                <a16:creationId xmlns:a16="http://schemas.microsoft.com/office/drawing/2014/main" id="{5A4E78D4-5DC7-4AB3-843B-C3A2321CD728}"/>
              </a:ext>
            </a:extLst>
          </p:cNvPr>
          <p:cNvSpPr txBox="1"/>
          <p:nvPr/>
        </p:nvSpPr>
        <p:spPr>
          <a:xfrm>
            <a:off x="7449541" y="2877799"/>
            <a:ext cx="578458" cy="461665"/>
          </a:xfrm>
          <a:prstGeom prst="rect">
            <a:avLst/>
          </a:prstGeom>
          <a:noFill/>
        </p:spPr>
        <p:txBody>
          <a:bodyPr wrap="square" rtlCol="0">
            <a:spAutoFit/>
          </a:bodyPr>
          <a:lstStyle/>
          <a:p>
            <a:r>
              <a:rPr lang="en-US" sz="2400" dirty="0"/>
              <a:t>10</a:t>
            </a:r>
          </a:p>
        </p:txBody>
      </p:sp>
      <p:sp>
        <p:nvSpPr>
          <p:cNvPr id="39" name="TextBox 38">
            <a:extLst>
              <a:ext uri="{FF2B5EF4-FFF2-40B4-BE49-F238E27FC236}">
                <a16:creationId xmlns:a16="http://schemas.microsoft.com/office/drawing/2014/main" id="{4FFEDB5F-2065-4B45-A306-5B329B244EB0}"/>
              </a:ext>
            </a:extLst>
          </p:cNvPr>
          <p:cNvSpPr txBox="1"/>
          <p:nvPr/>
        </p:nvSpPr>
        <p:spPr>
          <a:xfrm>
            <a:off x="7579145" y="4955488"/>
            <a:ext cx="578458" cy="461665"/>
          </a:xfrm>
          <a:prstGeom prst="rect">
            <a:avLst/>
          </a:prstGeom>
          <a:noFill/>
        </p:spPr>
        <p:txBody>
          <a:bodyPr wrap="square" rtlCol="0">
            <a:spAutoFit/>
          </a:bodyPr>
          <a:lstStyle/>
          <a:p>
            <a:r>
              <a:rPr lang="en-US" sz="2400" dirty="0"/>
              <a:t>6</a:t>
            </a:r>
          </a:p>
        </p:txBody>
      </p:sp>
      <p:sp>
        <p:nvSpPr>
          <p:cNvPr id="40" name="TextBox 39">
            <a:extLst>
              <a:ext uri="{FF2B5EF4-FFF2-40B4-BE49-F238E27FC236}">
                <a16:creationId xmlns:a16="http://schemas.microsoft.com/office/drawing/2014/main" id="{D1112C66-3947-4091-BE58-25F78BEE4C79}"/>
              </a:ext>
            </a:extLst>
          </p:cNvPr>
          <p:cNvSpPr txBox="1"/>
          <p:nvPr/>
        </p:nvSpPr>
        <p:spPr>
          <a:xfrm>
            <a:off x="5417821" y="4918625"/>
            <a:ext cx="578458" cy="461665"/>
          </a:xfrm>
          <a:prstGeom prst="rect">
            <a:avLst/>
          </a:prstGeom>
          <a:noFill/>
        </p:spPr>
        <p:txBody>
          <a:bodyPr wrap="square" rtlCol="0">
            <a:spAutoFit/>
          </a:bodyPr>
          <a:lstStyle/>
          <a:p>
            <a:r>
              <a:rPr lang="en-US" sz="2400" dirty="0"/>
              <a:t>4</a:t>
            </a:r>
          </a:p>
        </p:txBody>
      </p:sp>
      <p:sp>
        <p:nvSpPr>
          <p:cNvPr id="48" name="TextBox 47">
            <a:extLst>
              <a:ext uri="{FF2B5EF4-FFF2-40B4-BE49-F238E27FC236}">
                <a16:creationId xmlns:a16="http://schemas.microsoft.com/office/drawing/2014/main" id="{A0E1A441-7F3E-40BF-B6D6-B298DA165752}"/>
              </a:ext>
            </a:extLst>
          </p:cNvPr>
          <p:cNvSpPr txBox="1"/>
          <p:nvPr/>
        </p:nvSpPr>
        <p:spPr>
          <a:xfrm>
            <a:off x="4766335" y="5583169"/>
            <a:ext cx="578458" cy="461665"/>
          </a:xfrm>
          <a:prstGeom prst="rect">
            <a:avLst/>
          </a:prstGeom>
          <a:noFill/>
        </p:spPr>
        <p:txBody>
          <a:bodyPr wrap="square" rtlCol="0">
            <a:spAutoFit/>
          </a:bodyPr>
          <a:lstStyle/>
          <a:p>
            <a:r>
              <a:rPr lang="en-US" sz="2400" dirty="0"/>
              <a:t>1</a:t>
            </a:r>
          </a:p>
        </p:txBody>
      </p:sp>
      <p:sp>
        <p:nvSpPr>
          <p:cNvPr id="5" name="TextBox 4">
            <a:extLst>
              <a:ext uri="{FF2B5EF4-FFF2-40B4-BE49-F238E27FC236}">
                <a16:creationId xmlns:a16="http://schemas.microsoft.com/office/drawing/2014/main" id="{A8C568CF-195D-4D88-AAE9-7427F54E4771}"/>
              </a:ext>
            </a:extLst>
          </p:cNvPr>
          <p:cNvSpPr txBox="1"/>
          <p:nvPr/>
        </p:nvSpPr>
        <p:spPr>
          <a:xfrm>
            <a:off x="9441270" y="2469995"/>
            <a:ext cx="2068705" cy="517064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b="1" dirty="0">
                <a:solidFill>
                  <a:schemeClr val="accent2"/>
                </a:solidFill>
              </a:rPr>
              <a:t>Rules on The Minimum Spanning tree:</a:t>
            </a:r>
          </a:p>
          <a:p>
            <a:endParaRPr lang="en-US" dirty="0"/>
          </a:p>
          <a:p>
            <a:pPr marL="342900" indent="-342900">
              <a:buAutoNum type="arabicParenR"/>
            </a:pPr>
            <a:r>
              <a:rPr lang="en-US" dirty="0"/>
              <a:t>All the vertices should be connected</a:t>
            </a:r>
          </a:p>
          <a:p>
            <a:endParaRPr lang="en-US" dirty="0"/>
          </a:p>
          <a:p>
            <a:r>
              <a:rPr lang="en-US" dirty="0"/>
              <a:t>2) There should be no cycles</a:t>
            </a:r>
          </a:p>
          <a:p>
            <a:endParaRPr lang="en-US" dirty="0"/>
          </a:p>
          <a:p>
            <a:r>
              <a:rPr lang="en-US" dirty="0"/>
              <a:t>3) It should have the minimum weights on edges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41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par>
                                <p:cTn id="50" presetID="10" presetClass="entr" presetSubtype="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par>
                                <p:cTn id="53" presetID="10"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par>
                                <p:cTn id="56" presetID="10" presetClass="entr" presetSubtype="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500"/>
                                        <p:tgtEl>
                                          <p:spTgt spid="6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fade">
                                      <p:cBhvr>
                                        <p:cTn id="78" dur="500"/>
                                        <p:tgtEl>
                                          <p:spTgt spid="7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500"/>
                                        <p:tgtEl>
                                          <p:spTgt spid="7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500"/>
                                        <p:tgtEl>
                                          <p:spTgt spid="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500"/>
                                        <p:tgtEl>
                                          <p:spTgt spid="4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500"/>
                                        <p:tgtEl>
                                          <p:spTgt spid="3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500"/>
                                        <p:tgtEl>
                                          <p:spTgt spid="3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
                                        </p:tgtEl>
                                        <p:attrNameLst>
                                          <p:attrName>style.visibility</p:attrName>
                                        </p:attrNameLst>
                                      </p:cBhvr>
                                      <p:to>
                                        <p:strVal val="visible"/>
                                      </p:to>
                                    </p:set>
                                    <p:anim calcmode="lin" valueType="num">
                                      <p:cBhvr additive="base">
                                        <p:cTn id="127" dur="500" fill="hold"/>
                                        <p:tgtEl>
                                          <p:spTgt spid="5"/>
                                        </p:tgtEl>
                                        <p:attrNameLst>
                                          <p:attrName>ppt_x</p:attrName>
                                        </p:attrNameLst>
                                      </p:cBhvr>
                                      <p:tavLst>
                                        <p:tav tm="0">
                                          <p:val>
                                            <p:strVal val="#ppt_x"/>
                                          </p:val>
                                        </p:tav>
                                        <p:tav tm="100000">
                                          <p:val>
                                            <p:strVal val="#ppt_x"/>
                                          </p:val>
                                        </p:tav>
                                      </p:tavLst>
                                    </p:anim>
                                    <p:anim calcmode="lin" valueType="num">
                                      <p:cBhvr additive="base">
                                        <p:cTn id="1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2" fill="hold" grpId="1" nodeType="clickEffect">
                                  <p:stCondLst>
                                    <p:cond delay="0"/>
                                  </p:stCondLst>
                                  <p:childTnLst>
                                    <p:anim calcmode="lin" valueType="num">
                                      <p:cBhvr additive="base">
                                        <p:cTn id="132" dur="500"/>
                                        <p:tgtEl>
                                          <p:spTgt spid="5"/>
                                        </p:tgtEl>
                                        <p:attrNameLst>
                                          <p:attrName>ppt_x</p:attrName>
                                        </p:attrNameLst>
                                      </p:cBhvr>
                                      <p:tavLst>
                                        <p:tav tm="0">
                                          <p:val>
                                            <p:strVal val="ppt_x"/>
                                          </p:val>
                                        </p:tav>
                                        <p:tav tm="100000">
                                          <p:val>
                                            <p:strVal val="1+ppt_w/2"/>
                                          </p:val>
                                        </p:tav>
                                      </p:tavLst>
                                    </p:anim>
                                    <p:anim calcmode="lin" valueType="num">
                                      <p:cBhvr additive="base">
                                        <p:cTn id="133" dur="500"/>
                                        <p:tgtEl>
                                          <p:spTgt spid="5"/>
                                        </p:tgtEl>
                                        <p:attrNameLst>
                                          <p:attrName>ppt_y</p:attrName>
                                        </p:attrNameLst>
                                      </p:cBhvr>
                                      <p:tavLst>
                                        <p:tav tm="0">
                                          <p:val>
                                            <p:strVal val="ppt_y"/>
                                          </p:val>
                                        </p:tav>
                                        <p:tav tm="100000">
                                          <p:val>
                                            <p:strVal val="ppt_y"/>
                                          </p:val>
                                        </p:tav>
                                      </p:tavLst>
                                    </p:anim>
                                    <p:set>
                                      <p:cBhvr>
                                        <p:cTn id="13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68" grpId="0"/>
      <p:bldP spid="70" grpId="0"/>
      <p:bldP spid="71" grpId="0"/>
      <p:bldP spid="72" grpId="0"/>
      <p:bldP spid="73" grpId="0"/>
      <p:bldP spid="74" grpId="0"/>
      <p:bldP spid="75" grpId="0"/>
      <p:bldP spid="4" grpId="0"/>
      <p:bldP spid="31" grpId="0"/>
      <p:bldP spid="32" grpId="0"/>
      <p:bldP spid="33" grpId="0"/>
      <p:bldP spid="34" grpId="0"/>
      <p:bldP spid="35" grpId="0"/>
      <p:bldP spid="36" grpId="0"/>
      <p:bldP spid="37" grpId="0"/>
      <p:bldP spid="38" grpId="0"/>
      <p:bldP spid="39" grpId="0"/>
      <p:bldP spid="40" grpId="0"/>
      <p:bldP spid="48" grpId="0"/>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3FAE81-63E6-4DF5-A7DC-895FD6A9BE4E}"/>
              </a:ext>
            </a:extLst>
          </p:cNvPr>
          <p:cNvSpPr/>
          <p:nvPr/>
        </p:nvSpPr>
        <p:spPr>
          <a:xfrm>
            <a:off x="70919" y="357990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C831B11-78E3-4344-AB7D-B0C66EC1B0F6}"/>
              </a:ext>
            </a:extLst>
          </p:cNvPr>
          <p:cNvSpPr/>
          <p:nvPr/>
        </p:nvSpPr>
        <p:spPr>
          <a:xfrm>
            <a:off x="3805276" y="2001611"/>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1B8CD8B-68A5-4624-BE05-EBDB36005B35}"/>
              </a:ext>
            </a:extLst>
          </p:cNvPr>
          <p:cNvSpPr/>
          <p:nvPr/>
        </p:nvSpPr>
        <p:spPr>
          <a:xfrm>
            <a:off x="1318913" y="202727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EE3FE5-F2E8-433C-BBC5-190458CC92D2}"/>
              </a:ext>
            </a:extLst>
          </p:cNvPr>
          <p:cNvSpPr/>
          <p:nvPr/>
        </p:nvSpPr>
        <p:spPr>
          <a:xfrm>
            <a:off x="5031470" y="357990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22C6BBF-0FB9-44BB-8F06-CBEE477C7F2E}"/>
              </a:ext>
            </a:extLst>
          </p:cNvPr>
          <p:cNvSpPr/>
          <p:nvPr/>
        </p:nvSpPr>
        <p:spPr>
          <a:xfrm>
            <a:off x="1318913" y="4813027"/>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F5D5EAB-B3DE-4487-8FCB-598B73FE1F1B}"/>
              </a:ext>
            </a:extLst>
          </p:cNvPr>
          <p:cNvSpPr/>
          <p:nvPr/>
        </p:nvSpPr>
        <p:spPr>
          <a:xfrm>
            <a:off x="3805276" y="481302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2342FE00-BEAD-44A4-8D34-C8FC89B7C44F}"/>
              </a:ext>
            </a:extLst>
          </p:cNvPr>
          <p:cNvSpPr/>
          <p:nvPr/>
        </p:nvSpPr>
        <p:spPr>
          <a:xfrm>
            <a:off x="2551194" y="357990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F1A58EF7-7790-471D-A6DC-DF15B6C69DC8}"/>
              </a:ext>
            </a:extLst>
          </p:cNvPr>
          <p:cNvCxnSpPr>
            <a:cxnSpLocks/>
          </p:cNvCxnSpPr>
          <p:nvPr/>
        </p:nvCxnSpPr>
        <p:spPr>
          <a:xfrm flipV="1">
            <a:off x="394804" y="2388434"/>
            <a:ext cx="1247994" cy="144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B04820-C2F1-4BE9-B574-22C9BF34009D}"/>
              </a:ext>
            </a:extLst>
          </p:cNvPr>
          <p:cNvCxnSpPr>
            <a:cxnSpLocks/>
          </p:cNvCxnSpPr>
          <p:nvPr/>
        </p:nvCxnSpPr>
        <p:spPr>
          <a:xfrm flipV="1">
            <a:off x="1682341" y="3795555"/>
            <a:ext cx="1247994" cy="144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2F19D2-9099-4147-A85F-F3BD0F7FA411}"/>
              </a:ext>
            </a:extLst>
          </p:cNvPr>
          <p:cNvCxnSpPr>
            <a:cxnSpLocks/>
          </p:cNvCxnSpPr>
          <p:nvPr/>
        </p:nvCxnSpPr>
        <p:spPr>
          <a:xfrm flipV="1">
            <a:off x="2797239" y="2562933"/>
            <a:ext cx="1247994" cy="144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B52A2D-FF61-48CF-9256-C0879D2277D1}"/>
              </a:ext>
            </a:extLst>
          </p:cNvPr>
          <p:cNvCxnSpPr>
            <a:cxnSpLocks/>
          </p:cNvCxnSpPr>
          <p:nvPr/>
        </p:nvCxnSpPr>
        <p:spPr>
          <a:xfrm flipV="1">
            <a:off x="4084776" y="3834067"/>
            <a:ext cx="1247994" cy="144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1AE206-0647-40E7-9C9A-AB2277DF9B48}"/>
              </a:ext>
            </a:extLst>
          </p:cNvPr>
          <p:cNvCxnSpPr>
            <a:cxnSpLocks/>
          </p:cNvCxnSpPr>
          <p:nvPr/>
        </p:nvCxnSpPr>
        <p:spPr>
          <a:xfrm>
            <a:off x="502765" y="3953238"/>
            <a:ext cx="1162616" cy="1220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8096E6-3387-4249-ACD7-83683951F6E4}"/>
              </a:ext>
            </a:extLst>
          </p:cNvPr>
          <p:cNvCxnSpPr>
            <a:cxnSpLocks/>
          </p:cNvCxnSpPr>
          <p:nvPr/>
        </p:nvCxnSpPr>
        <p:spPr>
          <a:xfrm>
            <a:off x="1665381" y="2362769"/>
            <a:ext cx="1264954" cy="149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399C95-34C0-4EB2-BB79-4A21B40663B2}"/>
              </a:ext>
            </a:extLst>
          </p:cNvPr>
          <p:cNvCxnSpPr>
            <a:cxnSpLocks/>
          </p:cNvCxnSpPr>
          <p:nvPr/>
        </p:nvCxnSpPr>
        <p:spPr>
          <a:xfrm>
            <a:off x="4104330" y="2413948"/>
            <a:ext cx="1264954" cy="149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10075B-DFD3-49D0-819C-B47F9D0661A6}"/>
              </a:ext>
            </a:extLst>
          </p:cNvPr>
          <p:cNvCxnSpPr>
            <a:cxnSpLocks/>
          </p:cNvCxnSpPr>
          <p:nvPr/>
        </p:nvCxnSpPr>
        <p:spPr>
          <a:xfrm>
            <a:off x="2900055" y="3801979"/>
            <a:ext cx="1264954" cy="149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E35466-3A7C-40C9-A74A-546DF19823D1}"/>
              </a:ext>
            </a:extLst>
          </p:cNvPr>
          <p:cNvCxnSpPr>
            <a:cxnSpLocks/>
          </p:cNvCxnSpPr>
          <p:nvPr/>
        </p:nvCxnSpPr>
        <p:spPr>
          <a:xfrm flipV="1">
            <a:off x="1665381" y="2354777"/>
            <a:ext cx="2499628" cy="3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72C94C-C0B8-4391-B970-71D3B1E8FDE3}"/>
              </a:ext>
            </a:extLst>
          </p:cNvPr>
          <p:cNvCxnSpPr>
            <a:cxnSpLocks/>
          </p:cNvCxnSpPr>
          <p:nvPr/>
        </p:nvCxnSpPr>
        <p:spPr>
          <a:xfrm flipV="1">
            <a:off x="1565376" y="5217078"/>
            <a:ext cx="2499628" cy="3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799DB-0AC7-41CB-8FBF-5F6CA5498499}"/>
              </a:ext>
            </a:extLst>
          </p:cNvPr>
          <p:cNvCxnSpPr>
            <a:cxnSpLocks/>
          </p:cNvCxnSpPr>
          <p:nvPr/>
        </p:nvCxnSpPr>
        <p:spPr>
          <a:xfrm flipV="1">
            <a:off x="380655" y="3911847"/>
            <a:ext cx="2499628" cy="3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70BF3A-FFF5-4AB4-9A12-9DE7918908E0}"/>
              </a:ext>
            </a:extLst>
          </p:cNvPr>
          <p:cNvCxnSpPr>
            <a:cxnSpLocks/>
          </p:cNvCxnSpPr>
          <p:nvPr/>
        </p:nvCxnSpPr>
        <p:spPr>
          <a:xfrm flipV="1">
            <a:off x="3144280" y="3896936"/>
            <a:ext cx="2499628" cy="3169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E03FFDA-092F-4AEA-B458-0E77707B262D}"/>
              </a:ext>
            </a:extLst>
          </p:cNvPr>
          <p:cNvSpPr txBox="1"/>
          <p:nvPr/>
        </p:nvSpPr>
        <p:spPr>
          <a:xfrm>
            <a:off x="1490378" y="2150098"/>
            <a:ext cx="423034" cy="457268"/>
          </a:xfrm>
          <a:prstGeom prst="rect">
            <a:avLst/>
          </a:prstGeom>
          <a:noFill/>
        </p:spPr>
        <p:txBody>
          <a:bodyPr wrap="square" rtlCol="0">
            <a:spAutoFit/>
          </a:bodyPr>
          <a:lstStyle/>
          <a:p>
            <a:r>
              <a:rPr lang="en-US" sz="3200" dirty="0"/>
              <a:t>d</a:t>
            </a:r>
          </a:p>
        </p:txBody>
      </p:sp>
      <p:sp>
        <p:nvSpPr>
          <p:cNvPr id="27" name="TextBox 26">
            <a:extLst>
              <a:ext uri="{FF2B5EF4-FFF2-40B4-BE49-F238E27FC236}">
                <a16:creationId xmlns:a16="http://schemas.microsoft.com/office/drawing/2014/main" id="{A988D998-C961-4B5F-B2DE-D1B29DDB405B}"/>
              </a:ext>
            </a:extLst>
          </p:cNvPr>
          <p:cNvSpPr txBox="1"/>
          <p:nvPr/>
        </p:nvSpPr>
        <p:spPr>
          <a:xfrm>
            <a:off x="225466" y="3710947"/>
            <a:ext cx="423034" cy="457268"/>
          </a:xfrm>
          <a:prstGeom prst="rect">
            <a:avLst/>
          </a:prstGeom>
          <a:noFill/>
        </p:spPr>
        <p:txBody>
          <a:bodyPr wrap="square" rtlCol="0">
            <a:spAutoFit/>
          </a:bodyPr>
          <a:lstStyle/>
          <a:p>
            <a:r>
              <a:rPr lang="en-US" sz="3200" dirty="0"/>
              <a:t>a</a:t>
            </a:r>
          </a:p>
        </p:txBody>
      </p:sp>
      <p:sp>
        <p:nvSpPr>
          <p:cNvPr id="28" name="TextBox 27">
            <a:extLst>
              <a:ext uri="{FF2B5EF4-FFF2-40B4-BE49-F238E27FC236}">
                <a16:creationId xmlns:a16="http://schemas.microsoft.com/office/drawing/2014/main" id="{69D709FC-E6F1-4BFC-B0F1-DECDABBCEB6D}"/>
              </a:ext>
            </a:extLst>
          </p:cNvPr>
          <p:cNvSpPr txBox="1"/>
          <p:nvPr/>
        </p:nvSpPr>
        <p:spPr>
          <a:xfrm>
            <a:off x="2729015" y="3706158"/>
            <a:ext cx="423034" cy="457268"/>
          </a:xfrm>
          <a:prstGeom prst="rect">
            <a:avLst/>
          </a:prstGeom>
          <a:noFill/>
        </p:spPr>
        <p:txBody>
          <a:bodyPr wrap="square" rtlCol="0">
            <a:spAutoFit/>
          </a:bodyPr>
          <a:lstStyle/>
          <a:p>
            <a:r>
              <a:rPr lang="en-US" sz="3200" dirty="0"/>
              <a:t>b</a:t>
            </a:r>
          </a:p>
        </p:txBody>
      </p:sp>
      <p:sp>
        <p:nvSpPr>
          <p:cNvPr id="29" name="TextBox 28">
            <a:extLst>
              <a:ext uri="{FF2B5EF4-FFF2-40B4-BE49-F238E27FC236}">
                <a16:creationId xmlns:a16="http://schemas.microsoft.com/office/drawing/2014/main" id="{47B3C020-1807-46D3-9375-B07CDC0A92B3}"/>
              </a:ext>
            </a:extLst>
          </p:cNvPr>
          <p:cNvSpPr txBox="1"/>
          <p:nvPr/>
        </p:nvSpPr>
        <p:spPr>
          <a:xfrm>
            <a:off x="5208790" y="3668301"/>
            <a:ext cx="423034" cy="457268"/>
          </a:xfrm>
          <a:prstGeom prst="rect">
            <a:avLst/>
          </a:prstGeom>
          <a:noFill/>
        </p:spPr>
        <p:txBody>
          <a:bodyPr wrap="square" rtlCol="0">
            <a:spAutoFit/>
          </a:bodyPr>
          <a:lstStyle/>
          <a:p>
            <a:r>
              <a:rPr lang="en-US" sz="3200" dirty="0"/>
              <a:t>c</a:t>
            </a:r>
          </a:p>
        </p:txBody>
      </p:sp>
      <p:sp>
        <p:nvSpPr>
          <p:cNvPr id="30" name="TextBox 29">
            <a:extLst>
              <a:ext uri="{FF2B5EF4-FFF2-40B4-BE49-F238E27FC236}">
                <a16:creationId xmlns:a16="http://schemas.microsoft.com/office/drawing/2014/main" id="{0B5C7243-6477-4148-BE88-78F068FB308E}"/>
              </a:ext>
            </a:extLst>
          </p:cNvPr>
          <p:cNvSpPr txBox="1"/>
          <p:nvPr/>
        </p:nvSpPr>
        <p:spPr>
          <a:xfrm>
            <a:off x="3971060" y="2115671"/>
            <a:ext cx="423034" cy="457268"/>
          </a:xfrm>
          <a:prstGeom prst="rect">
            <a:avLst/>
          </a:prstGeom>
          <a:noFill/>
        </p:spPr>
        <p:txBody>
          <a:bodyPr wrap="square" rtlCol="0">
            <a:spAutoFit/>
          </a:bodyPr>
          <a:lstStyle/>
          <a:p>
            <a:r>
              <a:rPr lang="en-US" sz="3200" dirty="0"/>
              <a:t>e</a:t>
            </a:r>
          </a:p>
        </p:txBody>
      </p:sp>
      <p:sp>
        <p:nvSpPr>
          <p:cNvPr id="31" name="TextBox 30">
            <a:extLst>
              <a:ext uri="{FF2B5EF4-FFF2-40B4-BE49-F238E27FC236}">
                <a16:creationId xmlns:a16="http://schemas.microsoft.com/office/drawing/2014/main" id="{A784A40E-85EC-4C88-A233-D8EC7D9661D7}"/>
              </a:ext>
            </a:extLst>
          </p:cNvPr>
          <p:cNvSpPr txBox="1"/>
          <p:nvPr/>
        </p:nvSpPr>
        <p:spPr>
          <a:xfrm>
            <a:off x="1472845" y="4982424"/>
            <a:ext cx="423034" cy="457268"/>
          </a:xfrm>
          <a:prstGeom prst="rect">
            <a:avLst/>
          </a:prstGeom>
          <a:noFill/>
        </p:spPr>
        <p:txBody>
          <a:bodyPr wrap="square" rtlCol="0">
            <a:spAutoFit/>
          </a:bodyPr>
          <a:lstStyle/>
          <a:p>
            <a:r>
              <a:rPr lang="en-US" sz="3200" dirty="0"/>
              <a:t>f</a:t>
            </a:r>
          </a:p>
        </p:txBody>
      </p:sp>
      <p:sp>
        <p:nvSpPr>
          <p:cNvPr id="32" name="TextBox 31">
            <a:extLst>
              <a:ext uri="{FF2B5EF4-FFF2-40B4-BE49-F238E27FC236}">
                <a16:creationId xmlns:a16="http://schemas.microsoft.com/office/drawing/2014/main" id="{5587372E-452A-495A-B58A-6F74F5481CE9}"/>
              </a:ext>
            </a:extLst>
          </p:cNvPr>
          <p:cNvSpPr txBox="1"/>
          <p:nvPr/>
        </p:nvSpPr>
        <p:spPr>
          <a:xfrm>
            <a:off x="3970321" y="4916155"/>
            <a:ext cx="423034" cy="457268"/>
          </a:xfrm>
          <a:prstGeom prst="rect">
            <a:avLst/>
          </a:prstGeom>
          <a:noFill/>
        </p:spPr>
        <p:txBody>
          <a:bodyPr wrap="square" rtlCol="0">
            <a:spAutoFit/>
          </a:bodyPr>
          <a:lstStyle/>
          <a:p>
            <a:r>
              <a:rPr lang="en-US" sz="3200" dirty="0"/>
              <a:t>g</a:t>
            </a:r>
          </a:p>
        </p:txBody>
      </p:sp>
      <p:sp>
        <p:nvSpPr>
          <p:cNvPr id="33" name="TextBox 32">
            <a:extLst>
              <a:ext uri="{FF2B5EF4-FFF2-40B4-BE49-F238E27FC236}">
                <a16:creationId xmlns:a16="http://schemas.microsoft.com/office/drawing/2014/main" id="{189353F3-3FBD-474B-BF3A-28588E86ECDD}"/>
              </a:ext>
            </a:extLst>
          </p:cNvPr>
          <p:cNvSpPr txBox="1"/>
          <p:nvPr/>
        </p:nvSpPr>
        <p:spPr>
          <a:xfrm>
            <a:off x="681651" y="2904428"/>
            <a:ext cx="409785" cy="361002"/>
          </a:xfrm>
          <a:prstGeom prst="rect">
            <a:avLst/>
          </a:prstGeom>
          <a:noFill/>
        </p:spPr>
        <p:txBody>
          <a:bodyPr wrap="square" rtlCol="0">
            <a:spAutoFit/>
          </a:bodyPr>
          <a:lstStyle/>
          <a:p>
            <a:r>
              <a:rPr lang="en-US" sz="2400" dirty="0"/>
              <a:t>4</a:t>
            </a:r>
          </a:p>
        </p:txBody>
      </p:sp>
      <p:sp>
        <p:nvSpPr>
          <p:cNvPr id="34" name="TextBox 33">
            <a:extLst>
              <a:ext uri="{FF2B5EF4-FFF2-40B4-BE49-F238E27FC236}">
                <a16:creationId xmlns:a16="http://schemas.microsoft.com/office/drawing/2014/main" id="{747B5F6C-5217-4218-A98F-D6A06DCEB5F7}"/>
              </a:ext>
            </a:extLst>
          </p:cNvPr>
          <p:cNvSpPr txBox="1"/>
          <p:nvPr/>
        </p:nvSpPr>
        <p:spPr>
          <a:xfrm>
            <a:off x="1527401" y="3552861"/>
            <a:ext cx="409785" cy="361002"/>
          </a:xfrm>
          <a:prstGeom prst="rect">
            <a:avLst/>
          </a:prstGeom>
          <a:noFill/>
        </p:spPr>
        <p:txBody>
          <a:bodyPr wrap="square" rtlCol="0">
            <a:spAutoFit/>
          </a:bodyPr>
          <a:lstStyle/>
          <a:p>
            <a:r>
              <a:rPr lang="en-US" sz="2400" dirty="0"/>
              <a:t>2</a:t>
            </a:r>
          </a:p>
        </p:txBody>
      </p:sp>
      <p:sp>
        <p:nvSpPr>
          <p:cNvPr id="35" name="TextBox 34">
            <a:extLst>
              <a:ext uri="{FF2B5EF4-FFF2-40B4-BE49-F238E27FC236}">
                <a16:creationId xmlns:a16="http://schemas.microsoft.com/office/drawing/2014/main" id="{E53C5A4F-3BAD-420A-8A99-A4E1F1AA138B}"/>
              </a:ext>
            </a:extLst>
          </p:cNvPr>
          <p:cNvSpPr txBox="1"/>
          <p:nvPr/>
        </p:nvSpPr>
        <p:spPr>
          <a:xfrm>
            <a:off x="790730" y="4452025"/>
            <a:ext cx="409785" cy="361002"/>
          </a:xfrm>
          <a:prstGeom prst="rect">
            <a:avLst/>
          </a:prstGeom>
          <a:noFill/>
        </p:spPr>
        <p:txBody>
          <a:bodyPr wrap="square" rtlCol="0">
            <a:spAutoFit/>
          </a:bodyPr>
          <a:lstStyle/>
          <a:p>
            <a:r>
              <a:rPr lang="en-US" sz="2400" dirty="0"/>
              <a:t>5</a:t>
            </a:r>
          </a:p>
        </p:txBody>
      </p:sp>
      <p:sp>
        <p:nvSpPr>
          <p:cNvPr id="36" name="TextBox 35">
            <a:extLst>
              <a:ext uri="{FF2B5EF4-FFF2-40B4-BE49-F238E27FC236}">
                <a16:creationId xmlns:a16="http://schemas.microsoft.com/office/drawing/2014/main" id="{0D537CFF-7B1D-41EF-9C4C-FE8618701D6B}"/>
              </a:ext>
            </a:extLst>
          </p:cNvPr>
          <p:cNvSpPr txBox="1"/>
          <p:nvPr/>
        </p:nvSpPr>
        <p:spPr>
          <a:xfrm>
            <a:off x="2054935" y="4280772"/>
            <a:ext cx="409785" cy="361002"/>
          </a:xfrm>
          <a:prstGeom prst="rect">
            <a:avLst/>
          </a:prstGeom>
          <a:noFill/>
        </p:spPr>
        <p:txBody>
          <a:bodyPr wrap="square" rtlCol="0">
            <a:spAutoFit/>
          </a:bodyPr>
          <a:lstStyle/>
          <a:p>
            <a:r>
              <a:rPr lang="en-US" sz="2400" dirty="0"/>
              <a:t>8</a:t>
            </a:r>
          </a:p>
        </p:txBody>
      </p:sp>
      <p:sp>
        <p:nvSpPr>
          <p:cNvPr id="37" name="TextBox 36">
            <a:extLst>
              <a:ext uri="{FF2B5EF4-FFF2-40B4-BE49-F238E27FC236}">
                <a16:creationId xmlns:a16="http://schemas.microsoft.com/office/drawing/2014/main" id="{F6ADD9F8-3D30-43F8-A353-6725EFBE4BC0}"/>
              </a:ext>
            </a:extLst>
          </p:cNvPr>
          <p:cNvSpPr txBox="1"/>
          <p:nvPr/>
        </p:nvSpPr>
        <p:spPr>
          <a:xfrm>
            <a:off x="2187634" y="2728688"/>
            <a:ext cx="409785" cy="361002"/>
          </a:xfrm>
          <a:prstGeom prst="rect">
            <a:avLst/>
          </a:prstGeom>
          <a:noFill/>
        </p:spPr>
        <p:txBody>
          <a:bodyPr wrap="square" rtlCol="0">
            <a:spAutoFit/>
          </a:bodyPr>
          <a:lstStyle/>
          <a:p>
            <a:r>
              <a:rPr lang="en-US" sz="2400" dirty="0"/>
              <a:t>1</a:t>
            </a:r>
          </a:p>
        </p:txBody>
      </p:sp>
      <p:sp>
        <p:nvSpPr>
          <p:cNvPr id="38" name="TextBox 37">
            <a:extLst>
              <a:ext uri="{FF2B5EF4-FFF2-40B4-BE49-F238E27FC236}">
                <a16:creationId xmlns:a16="http://schemas.microsoft.com/office/drawing/2014/main" id="{6AD5BCCD-9155-4AD4-8B15-CFA0542B63A8}"/>
              </a:ext>
            </a:extLst>
          </p:cNvPr>
          <p:cNvSpPr txBox="1"/>
          <p:nvPr/>
        </p:nvSpPr>
        <p:spPr>
          <a:xfrm>
            <a:off x="3361672" y="2731474"/>
            <a:ext cx="409785" cy="361002"/>
          </a:xfrm>
          <a:prstGeom prst="rect">
            <a:avLst/>
          </a:prstGeom>
          <a:noFill/>
        </p:spPr>
        <p:txBody>
          <a:bodyPr wrap="square" rtlCol="0">
            <a:spAutoFit/>
          </a:bodyPr>
          <a:lstStyle/>
          <a:p>
            <a:r>
              <a:rPr lang="en-US" sz="2400" dirty="0"/>
              <a:t>3</a:t>
            </a:r>
          </a:p>
        </p:txBody>
      </p:sp>
      <p:sp>
        <p:nvSpPr>
          <p:cNvPr id="39" name="TextBox 38">
            <a:extLst>
              <a:ext uri="{FF2B5EF4-FFF2-40B4-BE49-F238E27FC236}">
                <a16:creationId xmlns:a16="http://schemas.microsoft.com/office/drawing/2014/main" id="{D59D87FE-ED20-4459-A9AB-7F76409BA211}"/>
              </a:ext>
            </a:extLst>
          </p:cNvPr>
          <p:cNvSpPr txBox="1"/>
          <p:nvPr/>
        </p:nvSpPr>
        <p:spPr>
          <a:xfrm>
            <a:off x="2669242" y="1965749"/>
            <a:ext cx="409785" cy="361002"/>
          </a:xfrm>
          <a:prstGeom prst="rect">
            <a:avLst/>
          </a:prstGeom>
          <a:noFill/>
        </p:spPr>
        <p:txBody>
          <a:bodyPr wrap="square" rtlCol="0">
            <a:spAutoFit/>
          </a:bodyPr>
          <a:lstStyle/>
          <a:p>
            <a:r>
              <a:rPr lang="en-US" sz="2400" dirty="0"/>
              <a:t>2</a:t>
            </a:r>
          </a:p>
        </p:txBody>
      </p:sp>
      <p:sp>
        <p:nvSpPr>
          <p:cNvPr id="40" name="TextBox 39">
            <a:extLst>
              <a:ext uri="{FF2B5EF4-FFF2-40B4-BE49-F238E27FC236}">
                <a16:creationId xmlns:a16="http://schemas.microsoft.com/office/drawing/2014/main" id="{3E8E22CC-872E-4BCB-8FF4-D857738A6FC2}"/>
              </a:ext>
            </a:extLst>
          </p:cNvPr>
          <p:cNvSpPr txBox="1"/>
          <p:nvPr/>
        </p:nvSpPr>
        <p:spPr>
          <a:xfrm>
            <a:off x="4040160" y="3528387"/>
            <a:ext cx="409785" cy="361002"/>
          </a:xfrm>
          <a:prstGeom prst="rect">
            <a:avLst/>
          </a:prstGeom>
          <a:noFill/>
        </p:spPr>
        <p:txBody>
          <a:bodyPr wrap="square" rtlCol="0">
            <a:spAutoFit/>
          </a:bodyPr>
          <a:lstStyle/>
          <a:p>
            <a:r>
              <a:rPr lang="en-US" sz="2400" dirty="0"/>
              <a:t>7</a:t>
            </a:r>
          </a:p>
        </p:txBody>
      </p:sp>
      <p:sp>
        <p:nvSpPr>
          <p:cNvPr id="41" name="TextBox 40">
            <a:extLst>
              <a:ext uri="{FF2B5EF4-FFF2-40B4-BE49-F238E27FC236}">
                <a16:creationId xmlns:a16="http://schemas.microsoft.com/office/drawing/2014/main" id="{5632D40E-2947-40B5-8EAF-27DD54CC67CA}"/>
              </a:ext>
            </a:extLst>
          </p:cNvPr>
          <p:cNvSpPr txBox="1"/>
          <p:nvPr/>
        </p:nvSpPr>
        <p:spPr>
          <a:xfrm>
            <a:off x="4647595" y="2758549"/>
            <a:ext cx="620026" cy="461665"/>
          </a:xfrm>
          <a:prstGeom prst="rect">
            <a:avLst/>
          </a:prstGeom>
          <a:noFill/>
        </p:spPr>
        <p:txBody>
          <a:bodyPr wrap="square" rtlCol="0">
            <a:spAutoFit/>
          </a:bodyPr>
          <a:lstStyle/>
          <a:p>
            <a:r>
              <a:rPr lang="en-US" sz="2400" dirty="0"/>
              <a:t>10</a:t>
            </a:r>
          </a:p>
        </p:txBody>
      </p:sp>
      <p:sp>
        <p:nvSpPr>
          <p:cNvPr id="42" name="TextBox 41">
            <a:extLst>
              <a:ext uri="{FF2B5EF4-FFF2-40B4-BE49-F238E27FC236}">
                <a16:creationId xmlns:a16="http://schemas.microsoft.com/office/drawing/2014/main" id="{1B303D13-BB5C-473B-AE46-988001AA86C0}"/>
              </a:ext>
            </a:extLst>
          </p:cNvPr>
          <p:cNvSpPr txBox="1"/>
          <p:nvPr/>
        </p:nvSpPr>
        <p:spPr>
          <a:xfrm>
            <a:off x="4739407" y="4383210"/>
            <a:ext cx="409785" cy="361002"/>
          </a:xfrm>
          <a:prstGeom prst="rect">
            <a:avLst/>
          </a:prstGeom>
          <a:noFill/>
        </p:spPr>
        <p:txBody>
          <a:bodyPr wrap="square" rtlCol="0">
            <a:spAutoFit/>
          </a:bodyPr>
          <a:lstStyle/>
          <a:p>
            <a:r>
              <a:rPr lang="en-US" sz="2400" dirty="0"/>
              <a:t>6</a:t>
            </a:r>
          </a:p>
        </p:txBody>
      </p:sp>
      <p:sp>
        <p:nvSpPr>
          <p:cNvPr id="43" name="TextBox 42">
            <a:extLst>
              <a:ext uri="{FF2B5EF4-FFF2-40B4-BE49-F238E27FC236}">
                <a16:creationId xmlns:a16="http://schemas.microsoft.com/office/drawing/2014/main" id="{24812B9D-53D0-4A2D-9A63-C9FE7AB24508}"/>
              </a:ext>
            </a:extLst>
          </p:cNvPr>
          <p:cNvSpPr txBox="1"/>
          <p:nvPr/>
        </p:nvSpPr>
        <p:spPr>
          <a:xfrm>
            <a:off x="3208305" y="4354384"/>
            <a:ext cx="409785" cy="361002"/>
          </a:xfrm>
          <a:prstGeom prst="rect">
            <a:avLst/>
          </a:prstGeom>
          <a:noFill/>
        </p:spPr>
        <p:txBody>
          <a:bodyPr wrap="square" rtlCol="0">
            <a:spAutoFit/>
          </a:bodyPr>
          <a:lstStyle/>
          <a:p>
            <a:r>
              <a:rPr lang="en-US" sz="2400" dirty="0"/>
              <a:t>4</a:t>
            </a:r>
          </a:p>
        </p:txBody>
      </p:sp>
      <p:sp>
        <p:nvSpPr>
          <p:cNvPr id="44" name="TextBox 43">
            <a:extLst>
              <a:ext uri="{FF2B5EF4-FFF2-40B4-BE49-F238E27FC236}">
                <a16:creationId xmlns:a16="http://schemas.microsoft.com/office/drawing/2014/main" id="{377A7E43-D1D4-4C52-BECD-E0A4867AF712}"/>
              </a:ext>
            </a:extLst>
          </p:cNvPr>
          <p:cNvSpPr txBox="1"/>
          <p:nvPr/>
        </p:nvSpPr>
        <p:spPr>
          <a:xfrm>
            <a:off x="2746786" y="4874028"/>
            <a:ext cx="409785" cy="361002"/>
          </a:xfrm>
          <a:prstGeom prst="rect">
            <a:avLst/>
          </a:prstGeom>
          <a:noFill/>
        </p:spPr>
        <p:txBody>
          <a:bodyPr wrap="square" rtlCol="0">
            <a:spAutoFit/>
          </a:bodyPr>
          <a:lstStyle/>
          <a:p>
            <a:r>
              <a:rPr lang="en-US" sz="2400" dirty="0"/>
              <a:t>1</a:t>
            </a:r>
          </a:p>
        </p:txBody>
      </p:sp>
      <p:sp>
        <p:nvSpPr>
          <p:cNvPr id="45" name="TextBox 44">
            <a:extLst>
              <a:ext uri="{FF2B5EF4-FFF2-40B4-BE49-F238E27FC236}">
                <a16:creationId xmlns:a16="http://schemas.microsoft.com/office/drawing/2014/main" id="{30109C32-734C-4DCC-8857-13A0B14322CC}"/>
              </a:ext>
            </a:extLst>
          </p:cNvPr>
          <p:cNvSpPr txBox="1"/>
          <p:nvPr/>
        </p:nvSpPr>
        <p:spPr>
          <a:xfrm>
            <a:off x="6439034" y="1912445"/>
            <a:ext cx="4551680" cy="46166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400" dirty="0"/>
              <a:t>First Step: Choose a Starting Point</a:t>
            </a:r>
          </a:p>
        </p:txBody>
      </p:sp>
      <p:sp>
        <p:nvSpPr>
          <p:cNvPr id="71" name="Rectangle 70">
            <a:extLst>
              <a:ext uri="{FF2B5EF4-FFF2-40B4-BE49-F238E27FC236}">
                <a16:creationId xmlns:a16="http://schemas.microsoft.com/office/drawing/2014/main" id="{42EF806C-36E9-498D-894B-543C98CA2511}"/>
              </a:ext>
            </a:extLst>
          </p:cNvPr>
          <p:cNvSpPr/>
          <p:nvPr/>
        </p:nvSpPr>
        <p:spPr>
          <a:xfrm>
            <a:off x="5833373" y="40640"/>
            <a:ext cx="82065" cy="677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DCB85E3E-3EE0-4440-9DB4-87216D070D16}"/>
              </a:ext>
            </a:extLst>
          </p:cNvPr>
          <p:cNvSpPr txBox="1"/>
          <p:nvPr/>
        </p:nvSpPr>
        <p:spPr>
          <a:xfrm>
            <a:off x="6439034" y="2426941"/>
            <a:ext cx="2712720" cy="369332"/>
          </a:xfrm>
          <a:prstGeom prst="rect">
            <a:avLst/>
          </a:prstGeom>
          <a:noFill/>
        </p:spPr>
        <p:txBody>
          <a:bodyPr wrap="square" rtlCol="0">
            <a:spAutoFit/>
          </a:bodyPr>
          <a:lstStyle/>
          <a:p>
            <a:r>
              <a:rPr lang="en-US" dirty="0"/>
              <a:t>Let’s choose A</a:t>
            </a:r>
          </a:p>
        </p:txBody>
      </p:sp>
      <p:sp>
        <p:nvSpPr>
          <p:cNvPr id="73" name="TextBox 72">
            <a:extLst>
              <a:ext uri="{FF2B5EF4-FFF2-40B4-BE49-F238E27FC236}">
                <a16:creationId xmlns:a16="http://schemas.microsoft.com/office/drawing/2014/main" id="{58F53EDA-4849-4ED3-A206-4B72461C0034}"/>
              </a:ext>
            </a:extLst>
          </p:cNvPr>
          <p:cNvSpPr txBox="1"/>
          <p:nvPr/>
        </p:nvSpPr>
        <p:spPr>
          <a:xfrm>
            <a:off x="6439034" y="1915920"/>
            <a:ext cx="4551680" cy="8309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400" dirty="0"/>
              <a:t>Second Step: Keep connecting edges to the point</a:t>
            </a:r>
          </a:p>
        </p:txBody>
      </p:sp>
      <p:sp>
        <p:nvSpPr>
          <p:cNvPr id="74" name="TextBox 73">
            <a:extLst>
              <a:ext uri="{FF2B5EF4-FFF2-40B4-BE49-F238E27FC236}">
                <a16:creationId xmlns:a16="http://schemas.microsoft.com/office/drawing/2014/main" id="{46D90E5F-EAFB-460B-BD0B-7A2C877F3442}"/>
              </a:ext>
            </a:extLst>
          </p:cNvPr>
          <p:cNvSpPr txBox="1"/>
          <p:nvPr/>
        </p:nvSpPr>
        <p:spPr>
          <a:xfrm>
            <a:off x="6439034" y="2586929"/>
            <a:ext cx="2712720" cy="369332"/>
          </a:xfrm>
          <a:prstGeom prst="rect">
            <a:avLst/>
          </a:prstGeom>
          <a:noFill/>
        </p:spPr>
        <p:txBody>
          <a:bodyPr wrap="square" rtlCol="0">
            <a:spAutoFit/>
          </a:bodyPr>
          <a:lstStyle/>
          <a:p>
            <a:r>
              <a:rPr lang="en-US" dirty="0"/>
              <a:t>We connect from point A</a:t>
            </a:r>
          </a:p>
        </p:txBody>
      </p:sp>
      <p:sp>
        <p:nvSpPr>
          <p:cNvPr id="75" name="Oval 74">
            <a:extLst>
              <a:ext uri="{FF2B5EF4-FFF2-40B4-BE49-F238E27FC236}">
                <a16:creationId xmlns:a16="http://schemas.microsoft.com/office/drawing/2014/main" id="{255CAB11-5CE8-4F8E-A5BE-74D43F7FB945}"/>
              </a:ext>
            </a:extLst>
          </p:cNvPr>
          <p:cNvSpPr/>
          <p:nvPr/>
        </p:nvSpPr>
        <p:spPr>
          <a:xfrm>
            <a:off x="6519072" y="4570976"/>
            <a:ext cx="701051" cy="72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A6F31C22-1008-4432-93D0-49C25F29B279}"/>
              </a:ext>
            </a:extLst>
          </p:cNvPr>
          <p:cNvSpPr txBox="1"/>
          <p:nvPr/>
        </p:nvSpPr>
        <p:spPr>
          <a:xfrm>
            <a:off x="6692104" y="4703968"/>
            <a:ext cx="457831" cy="584775"/>
          </a:xfrm>
          <a:prstGeom prst="rect">
            <a:avLst/>
          </a:prstGeom>
          <a:noFill/>
        </p:spPr>
        <p:txBody>
          <a:bodyPr wrap="square" rtlCol="0">
            <a:spAutoFit/>
          </a:bodyPr>
          <a:lstStyle/>
          <a:p>
            <a:r>
              <a:rPr lang="en-US" sz="3200" dirty="0"/>
              <a:t>a</a:t>
            </a:r>
          </a:p>
        </p:txBody>
      </p:sp>
      <p:cxnSp>
        <p:nvCxnSpPr>
          <p:cNvPr id="77" name="Straight Connector 76">
            <a:extLst>
              <a:ext uri="{FF2B5EF4-FFF2-40B4-BE49-F238E27FC236}">
                <a16:creationId xmlns:a16="http://schemas.microsoft.com/office/drawing/2014/main" id="{B478BAF9-43DC-409D-ACA8-25E98B9D8000}"/>
              </a:ext>
            </a:extLst>
          </p:cNvPr>
          <p:cNvCxnSpPr>
            <a:cxnSpLocks/>
          </p:cNvCxnSpPr>
          <p:nvPr/>
        </p:nvCxnSpPr>
        <p:spPr>
          <a:xfrm>
            <a:off x="6991946" y="4964113"/>
            <a:ext cx="1985697"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451B44D1-0C20-4E74-B605-4C3283D3A5A1}"/>
              </a:ext>
            </a:extLst>
          </p:cNvPr>
          <p:cNvSpPr/>
          <p:nvPr/>
        </p:nvSpPr>
        <p:spPr>
          <a:xfrm>
            <a:off x="8794579" y="4570976"/>
            <a:ext cx="701051" cy="727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C46546A6-8F47-4689-8DD1-855636EBA691}"/>
              </a:ext>
            </a:extLst>
          </p:cNvPr>
          <p:cNvSpPr txBox="1"/>
          <p:nvPr/>
        </p:nvSpPr>
        <p:spPr>
          <a:xfrm>
            <a:off x="8953773" y="4756554"/>
            <a:ext cx="457831" cy="584775"/>
          </a:xfrm>
          <a:prstGeom prst="rect">
            <a:avLst/>
          </a:prstGeom>
          <a:noFill/>
        </p:spPr>
        <p:txBody>
          <a:bodyPr wrap="square" rtlCol="0">
            <a:spAutoFit/>
          </a:bodyPr>
          <a:lstStyle/>
          <a:p>
            <a:r>
              <a:rPr lang="en-US" sz="3200" dirty="0"/>
              <a:t>b</a:t>
            </a:r>
          </a:p>
        </p:txBody>
      </p:sp>
      <p:cxnSp>
        <p:nvCxnSpPr>
          <p:cNvPr id="81" name="Straight Connector 80">
            <a:extLst>
              <a:ext uri="{FF2B5EF4-FFF2-40B4-BE49-F238E27FC236}">
                <a16:creationId xmlns:a16="http://schemas.microsoft.com/office/drawing/2014/main" id="{EF173A54-1537-4C49-8A32-5F74D7B83182}"/>
              </a:ext>
            </a:extLst>
          </p:cNvPr>
          <p:cNvCxnSpPr>
            <a:cxnSpLocks/>
          </p:cNvCxnSpPr>
          <p:nvPr/>
        </p:nvCxnSpPr>
        <p:spPr>
          <a:xfrm flipV="1">
            <a:off x="379664" y="3912687"/>
            <a:ext cx="2499628" cy="3169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FC9BE357-859C-453F-9C47-6BD85D848799}"/>
              </a:ext>
            </a:extLst>
          </p:cNvPr>
          <p:cNvSpPr txBox="1"/>
          <p:nvPr/>
        </p:nvSpPr>
        <p:spPr>
          <a:xfrm>
            <a:off x="2728024" y="3706998"/>
            <a:ext cx="423034" cy="457268"/>
          </a:xfrm>
          <a:prstGeom prst="rect">
            <a:avLst/>
          </a:prstGeom>
          <a:noFill/>
        </p:spPr>
        <p:txBody>
          <a:bodyPr wrap="square" rtlCol="0">
            <a:spAutoFit/>
          </a:bodyPr>
          <a:lstStyle/>
          <a:p>
            <a:r>
              <a:rPr lang="en-US" sz="3200" dirty="0"/>
              <a:t>b</a:t>
            </a:r>
          </a:p>
        </p:txBody>
      </p:sp>
      <p:cxnSp>
        <p:nvCxnSpPr>
          <p:cNvPr id="83" name="Straight Connector 82">
            <a:extLst>
              <a:ext uri="{FF2B5EF4-FFF2-40B4-BE49-F238E27FC236}">
                <a16:creationId xmlns:a16="http://schemas.microsoft.com/office/drawing/2014/main" id="{F80834BD-57DB-483C-84E7-859D8783C286}"/>
              </a:ext>
            </a:extLst>
          </p:cNvPr>
          <p:cNvCxnSpPr>
            <a:cxnSpLocks/>
          </p:cNvCxnSpPr>
          <p:nvPr/>
        </p:nvCxnSpPr>
        <p:spPr>
          <a:xfrm>
            <a:off x="7857568" y="3455501"/>
            <a:ext cx="1264954" cy="1491796"/>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D5BFC929-CD8F-40A1-85E4-C450D16D72F5}"/>
              </a:ext>
            </a:extLst>
          </p:cNvPr>
          <p:cNvSpPr/>
          <p:nvPr/>
        </p:nvSpPr>
        <p:spPr>
          <a:xfrm>
            <a:off x="7498298" y="296946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09C80B92-067F-42B9-99AD-3DA74B8B4A80}"/>
              </a:ext>
            </a:extLst>
          </p:cNvPr>
          <p:cNvSpPr txBox="1"/>
          <p:nvPr/>
        </p:nvSpPr>
        <p:spPr>
          <a:xfrm>
            <a:off x="7664082" y="3083526"/>
            <a:ext cx="423034" cy="584775"/>
          </a:xfrm>
          <a:prstGeom prst="rect">
            <a:avLst/>
          </a:prstGeom>
          <a:noFill/>
        </p:spPr>
        <p:txBody>
          <a:bodyPr wrap="square" rtlCol="0">
            <a:spAutoFit/>
          </a:bodyPr>
          <a:lstStyle/>
          <a:p>
            <a:r>
              <a:rPr lang="en-US" sz="3200" dirty="0"/>
              <a:t>d</a:t>
            </a:r>
          </a:p>
        </p:txBody>
      </p:sp>
      <p:sp>
        <p:nvSpPr>
          <p:cNvPr id="86" name="TextBox 85">
            <a:extLst>
              <a:ext uri="{FF2B5EF4-FFF2-40B4-BE49-F238E27FC236}">
                <a16:creationId xmlns:a16="http://schemas.microsoft.com/office/drawing/2014/main" id="{7C0B99B0-9042-4B4F-9B8E-3E1E939E2DB0}"/>
              </a:ext>
            </a:extLst>
          </p:cNvPr>
          <p:cNvSpPr txBox="1"/>
          <p:nvPr/>
        </p:nvSpPr>
        <p:spPr>
          <a:xfrm>
            <a:off x="7821214" y="4576210"/>
            <a:ext cx="409785" cy="361002"/>
          </a:xfrm>
          <a:prstGeom prst="rect">
            <a:avLst/>
          </a:prstGeom>
          <a:noFill/>
        </p:spPr>
        <p:txBody>
          <a:bodyPr wrap="square" rtlCol="0">
            <a:spAutoFit/>
          </a:bodyPr>
          <a:lstStyle/>
          <a:p>
            <a:r>
              <a:rPr lang="en-US" sz="2400" dirty="0"/>
              <a:t>2</a:t>
            </a:r>
          </a:p>
        </p:txBody>
      </p:sp>
      <p:sp>
        <p:nvSpPr>
          <p:cNvPr id="87" name="TextBox 86">
            <a:extLst>
              <a:ext uri="{FF2B5EF4-FFF2-40B4-BE49-F238E27FC236}">
                <a16:creationId xmlns:a16="http://schemas.microsoft.com/office/drawing/2014/main" id="{CB30D372-E0F5-4D5E-9A62-098FC2D01884}"/>
              </a:ext>
            </a:extLst>
          </p:cNvPr>
          <p:cNvSpPr txBox="1"/>
          <p:nvPr/>
        </p:nvSpPr>
        <p:spPr>
          <a:xfrm>
            <a:off x="8543988" y="3914978"/>
            <a:ext cx="409785" cy="361002"/>
          </a:xfrm>
          <a:prstGeom prst="rect">
            <a:avLst/>
          </a:prstGeom>
          <a:noFill/>
        </p:spPr>
        <p:txBody>
          <a:bodyPr wrap="square" rtlCol="0">
            <a:spAutoFit/>
          </a:bodyPr>
          <a:lstStyle/>
          <a:p>
            <a:r>
              <a:rPr lang="en-US" sz="2400" dirty="0"/>
              <a:t>1</a:t>
            </a:r>
          </a:p>
        </p:txBody>
      </p:sp>
      <p:cxnSp>
        <p:nvCxnSpPr>
          <p:cNvPr id="88" name="Straight Connector 87">
            <a:extLst>
              <a:ext uri="{FF2B5EF4-FFF2-40B4-BE49-F238E27FC236}">
                <a16:creationId xmlns:a16="http://schemas.microsoft.com/office/drawing/2014/main" id="{4494E871-E004-43D9-B538-925ECEF2683D}"/>
              </a:ext>
            </a:extLst>
          </p:cNvPr>
          <p:cNvCxnSpPr>
            <a:cxnSpLocks/>
          </p:cNvCxnSpPr>
          <p:nvPr/>
        </p:nvCxnSpPr>
        <p:spPr>
          <a:xfrm>
            <a:off x="7854163" y="3354624"/>
            <a:ext cx="1963235" cy="2800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E08B89CD-3855-435F-886D-BCD7C4419BE0}"/>
              </a:ext>
            </a:extLst>
          </p:cNvPr>
          <p:cNvSpPr/>
          <p:nvPr/>
        </p:nvSpPr>
        <p:spPr>
          <a:xfrm>
            <a:off x="9551498" y="2993465"/>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525598E7-712A-4DF4-9E37-0DAE7395B86E}"/>
              </a:ext>
            </a:extLst>
          </p:cNvPr>
          <p:cNvSpPr txBox="1"/>
          <p:nvPr/>
        </p:nvSpPr>
        <p:spPr>
          <a:xfrm>
            <a:off x="9717282" y="3107525"/>
            <a:ext cx="423034" cy="457268"/>
          </a:xfrm>
          <a:prstGeom prst="rect">
            <a:avLst/>
          </a:prstGeom>
          <a:noFill/>
        </p:spPr>
        <p:txBody>
          <a:bodyPr wrap="square" rtlCol="0">
            <a:spAutoFit/>
          </a:bodyPr>
          <a:lstStyle/>
          <a:p>
            <a:r>
              <a:rPr lang="en-US" sz="3200" dirty="0"/>
              <a:t>e</a:t>
            </a:r>
          </a:p>
        </p:txBody>
      </p:sp>
      <p:sp>
        <p:nvSpPr>
          <p:cNvPr id="92" name="Multiplication Sign 91">
            <a:extLst>
              <a:ext uri="{FF2B5EF4-FFF2-40B4-BE49-F238E27FC236}">
                <a16:creationId xmlns:a16="http://schemas.microsoft.com/office/drawing/2014/main" id="{B00FEC59-2818-4394-B978-8AC7BB9C85B8}"/>
              </a:ext>
            </a:extLst>
          </p:cNvPr>
          <p:cNvSpPr/>
          <p:nvPr/>
        </p:nvSpPr>
        <p:spPr>
          <a:xfrm>
            <a:off x="3202813" y="2702454"/>
            <a:ext cx="678488" cy="616099"/>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B2308936-EF0E-4327-A5DE-B562A99FF556}"/>
              </a:ext>
            </a:extLst>
          </p:cNvPr>
          <p:cNvCxnSpPr>
            <a:cxnSpLocks/>
          </p:cNvCxnSpPr>
          <p:nvPr/>
        </p:nvCxnSpPr>
        <p:spPr>
          <a:xfrm>
            <a:off x="8986567" y="4806304"/>
            <a:ext cx="1264954" cy="1491796"/>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624DD0C2-ACE9-4AC9-985E-2001AC243358}"/>
              </a:ext>
            </a:extLst>
          </p:cNvPr>
          <p:cNvSpPr/>
          <p:nvPr/>
        </p:nvSpPr>
        <p:spPr>
          <a:xfrm>
            <a:off x="9950964" y="5840052"/>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6E77E29D-51E3-4DBF-837D-67D5C415F238}"/>
              </a:ext>
            </a:extLst>
          </p:cNvPr>
          <p:cNvSpPr txBox="1"/>
          <p:nvPr/>
        </p:nvSpPr>
        <p:spPr>
          <a:xfrm>
            <a:off x="10116009" y="5943181"/>
            <a:ext cx="423034" cy="457268"/>
          </a:xfrm>
          <a:prstGeom prst="rect">
            <a:avLst/>
          </a:prstGeom>
          <a:noFill/>
        </p:spPr>
        <p:txBody>
          <a:bodyPr wrap="square" rtlCol="0">
            <a:spAutoFit/>
          </a:bodyPr>
          <a:lstStyle/>
          <a:p>
            <a:r>
              <a:rPr lang="en-US" sz="3200" dirty="0"/>
              <a:t>g</a:t>
            </a:r>
          </a:p>
        </p:txBody>
      </p:sp>
      <p:sp>
        <p:nvSpPr>
          <p:cNvPr id="96" name="TextBox 95">
            <a:extLst>
              <a:ext uri="{FF2B5EF4-FFF2-40B4-BE49-F238E27FC236}">
                <a16:creationId xmlns:a16="http://schemas.microsoft.com/office/drawing/2014/main" id="{304B9114-96A6-4C02-AB35-5EB723B64429}"/>
              </a:ext>
            </a:extLst>
          </p:cNvPr>
          <p:cNvSpPr txBox="1"/>
          <p:nvPr/>
        </p:nvSpPr>
        <p:spPr>
          <a:xfrm>
            <a:off x="9346605" y="5475594"/>
            <a:ext cx="409785" cy="361002"/>
          </a:xfrm>
          <a:prstGeom prst="rect">
            <a:avLst/>
          </a:prstGeom>
          <a:noFill/>
        </p:spPr>
        <p:txBody>
          <a:bodyPr wrap="square" rtlCol="0">
            <a:spAutoFit/>
          </a:bodyPr>
          <a:lstStyle/>
          <a:p>
            <a:r>
              <a:rPr lang="en-US" sz="2400" dirty="0"/>
              <a:t>4</a:t>
            </a:r>
          </a:p>
        </p:txBody>
      </p:sp>
      <p:sp>
        <p:nvSpPr>
          <p:cNvPr id="97" name="TextBox 96">
            <a:extLst>
              <a:ext uri="{FF2B5EF4-FFF2-40B4-BE49-F238E27FC236}">
                <a16:creationId xmlns:a16="http://schemas.microsoft.com/office/drawing/2014/main" id="{CA950238-0441-42F4-AFDD-292716F2AA8E}"/>
              </a:ext>
            </a:extLst>
          </p:cNvPr>
          <p:cNvSpPr txBox="1"/>
          <p:nvPr/>
        </p:nvSpPr>
        <p:spPr>
          <a:xfrm>
            <a:off x="8567858" y="3008909"/>
            <a:ext cx="409785" cy="361002"/>
          </a:xfrm>
          <a:prstGeom prst="rect">
            <a:avLst/>
          </a:prstGeom>
          <a:noFill/>
        </p:spPr>
        <p:txBody>
          <a:bodyPr wrap="square" rtlCol="0">
            <a:spAutoFit/>
          </a:bodyPr>
          <a:lstStyle/>
          <a:p>
            <a:r>
              <a:rPr lang="en-US" sz="2400" dirty="0"/>
              <a:t>2</a:t>
            </a:r>
          </a:p>
        </p:txBody>
      </p:sp>
      <p:cxnSp>
        <p:nvCxnSpPr>
          <p:cNvPr id="98" name="Straight Connector 97">
            <a:extLst>
              <a:ext uri="{FF2B5EF4-FFF2-40B4-BE49-F238E27FC236}">
                <a16:creationId xmlns:a16="http://schemas.microsoft.com/office/drawing/2014/main" id="{D465071C-AB40-47BA-89A6-64D3A4EA4C9D}"/>
              </a:ext>
            </a:extLst>
          </p:cNvPr>
          <p:cNvCxnSpPr>
            <a:cxnSpLocks/>
          </p:cNvCxnSpPr>
          <p:nvPr/>
        </p:nvCxnSpPr>
        <p:spPr>
          <a:xfrm flipV="1">
            <a:off x="7727829" y="6208689"/>
            <a:ext cx="2499628" cy="3169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BADFF6E1-6DE2-4597-93F4-CCE7E8B5E54C}"/>
              </a:ext>
            </a:extLst>
          </p:cNvPr>
          <p:cNvSpPr/>
          <p:nvPr/>
        </p:nvSpPr>
        <p:spPr>
          <a:xfrm>
            <a:off x="7298633" y="5821596"/>
            <a:ext cx="647769" cy="72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B71DA67C-730E-4AD7-8BF7-E370DC6DA79C}"/>
              </a:ext>
            </a:extLst>
          </p:cNvPr>
          <p:cNvSpPr txBox="1"/>
          <p:nvPr/>
        </p:nvSpPr>
        <p:spPr>
          <a:xfrm>
            <a:off x="7452565" y="5990993"/>
            <a:ext cx="423034" cy="457268"/>
          </a:xfrm>
          <a:prstGeom prst="rect">
            <a:avLst/>
          </a:prstGeom>
          <a:noFill/>
        </p:spPr>
        <p:txBody>
          <a:bodyPr wrap="square" rtlCol="0">
            <a:spAutoFit/>
          </a:bodyPr>
          <a:lstStyle/>
          <a:p>
            <a:r>
              <a:rPr lang="en-US" sz="3200" dirty="0"/>
              <a:t>f</a:t>
            </a:r>
          </a:p>
        </p:txBody>
      </p:sp>
      <p:sp>
        <p:nvSpPr>
          <p:cNvPr id="101" name="TextBox 100">
            <a:extLst>
              <a:ext uri="{FF2B5EF4-FFF2-40B4-BE49-F238E27FC236}">
                <a16:creationId xmlns:a16="http://schemas.microsoft.com/office/drawing/2014/main" id="{22BF6E2E-0883-4C5D-93AD-87864E270439}"/>
              </a:ext>
            </a:extLst>
          </p:cNvPr>
          <p:cNvSpPr txBox="1"/>
          <p:nvPr/>
        </p:nvSpPr>
        <p:spPr>
          <a:xfrm>
            <a:off x="8589686" y="5840208"/>
            <a:ext cx="409785" cy="361002"/>
          </a:xfrm>
          <a:prstGeom prst="rect">
            <a:avLst/>
          </a:prstGeom>
          <a:noFill/>
        </p:spPr>
        <p:txBody>
          <a:bodyPr wrap="square" rtlCol="0">
            <a:spAutoFit/>
          </a:bodyPr>
          <a:lstStyle/>
          <a:p>
            <a:r>
              <a:rPr lang="en-US" sz="2400" dirty="0"/>
              <a:t>1</a:t>
            </a:r>
          </a:p>
        </p:txBody>
      </p:sp>
      <p:sp>
        <p:nvSpPr>
          <p:cNvPr id="103" name="TextBox 102">
            <a:extLst>
              <a:ext uri="{FF2B5EF4-FFF2-40B4-BE49-F238E27FC236}">
                <a16:creationId xmlns:a16="http://schemas.microsoft.com/office/drawing/2014/main" id="{CC8E7796-DEAB-4B41-8DF0-FA90CE707F0F}"/>
              </a:ext>
            </a:extLst>
          </p:cNvPr>
          <p:cNvSpPr txBox="1"/>
          <p:nvPr/>
        </p:nvSpPr>
        <p:spPr>
          <a:xfrm>
            <a:off x="10274848" y="4627152"/>
            <a:ext cx="1686264" cy="923330"/>
          </a:xfrm>
          <a:prstGeom prst="rect">
            <a:avLst/>
          </a:prstGeom>
          <a:noFill/>
        </p:spPr>
        <p:txBody>
          <a:bodyPr wrap="square" rtlCol="0">
            <a:spAutoFit/>
          </a:bodyPr>
          <a:lstStyle/>
          <a:p>
            <a:r>
              <a:rPr lang="en-US" dirty="0"/>
              <a:t>As you can see, there are no loops</a:t>
            </a:r>
          </a:p>
        </p:txBody>
      </p:sp>
      <p:sp>
        <p:nvSpPr>
          <p:cNvPr id="104" name="TextBox 103">
            <a:extLst>
              <a:ext uri="{FF2B5EF4-FFF2-40B4-BE49-F238E27FC236}">
                <a16:creationId xmlns:a16="http://schemas.microsoft.com/office/drawing/2014/main" id="{B265D017-9D3D-451A-926C-E1AE381451D7}"/>
              </a:ext>
            </a:extLst>
          </p:cNvPr>
          <p:cNvSpPr txBox="1"/>
          <p:nvPr/>
        </p:nvSpPr>
        <p:spPr>
          <a:xfrm>
            <a:off x="9444127" y="4063627"/>
            <a:ext cx="2640039" cy="461665"/>
          </a:xfrm>
          <a:prstGeom prst="rect">
            <a:avLst/>
          </a:prstGeom>
          <a:noFill/>
        </p:spPr>
        <p:txBody>
          <a:bodyPr wrap="square" rtlCol="0">
            <a:spAutoFit/>
          </a:bodyPr>
          <a:lstStyle/>
          <a:p>
            <a:r>
              <a:rPr lang="en-US" sz="2400" dirty="0"/>
              <a:t>2+1+2+4+1=10</a:t>
            </a:r>
          </a:p>
        </p:txBody>
      </p:sp>
    </p:spTree>
    <p:extLst>
      <p:ext uri="{BB962C8B-B14F-4D97-AF65-F5344CB8AC3E}">
        <p14:creationId xmlns:p14="http://schemas.microsoft.com/office/powerpoint/2010/main" val="417777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5"/>
                                        </p:tgtEl>
                                      </p:cBhvr>
                                    </p:animEffect>
                                    <p:set>
                                      <p:cBhvr>
                                        <p:cTn id="12" dur="1" fill="hold">
                                          <p:stCondLst>
                                            <p:cond delay="499"/>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2"/>
                                        </p:tgtEl>
                                      </p:cBhvr>
                                    </p:animEffect>
                                    <p:set>
                                      <p:cBhvr>
                                        <p:cTn id="22" dur="1" fill="hold">
                                          <p:stCondLst>
                                            <p:cond delay="499"/>
                                          </p:stCondLst>
                                        </p:cTn>
                                        <p:tgtEl>
                                          <p:spTgt spid="7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3"/>
                                        </p:tgtEl>
                                      </p:cBhvr>
                                    </p:animEffect>
                                    <p:set>
                                      <p:cBhvr>
                                        <p:cTn id="32" dur="1" fill="hold">
                                          <p:stCondLst>
                                            <p:cond delay="499"/>
                                          </p:stCondLst>
                                        </p:cTn>
                                        <p:tgtEl>
                                          <p:spTgt spid="7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4"/>
                                        </p:tgtEl>
                                      </p:cBhvr>
                                    </p:animEffect>
                                    <p:set>
                                      <p:cBhvr>
                                        <p:cTn id="42" dur="1" fill="hold">
                                          <p:stCondLst>
                                            <p:cond delay="499"/>
                                          </p:stCondLst>
                                        </p:cTn>
                                        <p:tgtEl>
                                          <p:spTgt spid="7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00" fill="hold"/>
                                        <p:tgtEl>
                                          <p:spTgt spid="7"/>
                                        </p:tgtEl>
                                        <p:attrNameLst>
                                          <p:attrName>fillcolor</p:attrName>
                                        </p:attrNameLst>
                                      </p:cBhvr>
                                      <p:to>
                                        <a:schemeClr val="accent2"/>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500"/>
                                        <p:tgtEl>
                                          <p:spTgt spid="77"/>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1000" fill="hold"/>
                                        <p:tgtEl>
                                          <p:spTgt spid="24"/>
                                        </p:tgtEl>
                                        <p:attrNameLst>
                                          <p:attrName>stroke.color</p:attrName>
                                        </p:attrNameLst>
                                      </p:cBhvr>
                                      <p:to>
                                        <a:schemeClr val="accent2"/>
                                      </p:to>
                                    </p:animClr>
                                    <p:set>
                                      <p:cBhvr>
                                        <p:cTn id="66" dur="1000" fill="hold"/>
                                        <p:tgtEl>
                                          <p:spTgt spid="24"/>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2" fill="hold" nodeType="clickEffect">
                                  <p:stCondLst>
                                    <p:cond delay="0"/>
                                  </p:stCondLst>
                                  <p:childTnLst>
                                    <p:animClr clrSpc="rgb" dir="cw">
                                      <p:cBhvr>
                                        <p:cTn id="70" dur="2000" fill="hold"/>
                                        <p:tgtEl>
                                          <p:spTgt spid="81"/>
                                        </p:tgtEl>
                                        <p:attrNameLst>
                                          <p:attrName>stroke.color</p:attrName>
                                        </p:attrNameLst>
                                      </p:cBhvr>
                                      <p:to>
                                        <a:schemeClr val="accent2"/>
                                      </p:to>
                                    </p:animClr>
                                    <p:set>
                                      <p:cBhvr>
                                        <p:cTn id="71" dur="2000" fill="hold"/>
                                        <p:tgtEl>
                                          <p:spTgt spid="81"/>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fade">
                                      <p:cBhvr>
                                        <p:cTn id="79" dur="500"/>
                                        <p:tgtEl>
                                          <p:spTgt spid="8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86"/>
                                        </p:tgtEl>
                                        <p:attrNameLst>
                                          <p:attrName>style.visibility</p:attrName>
                                        </p:attrNameLst>
                                      </p:cBhvr>
                                      <p:to>
                                        <p:strVal val="visible"/>
                                      </p:to>
                                    </p:set>
                                    <p:animEffect transition="in" filter="fade">
                                      <p:cBhvr>
                                        <p:cTn id="84" dur="500"/>
                                        <p:tgtEl>
                                          <p:spTgt spid="86"/>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2000" fill="hold"/>
                                        <p:tgtEl>
                                          <p:spTgt spid="13"/>
                                        </p:tgtEl>
                                        <p:attrNameLst>
                                          <p:attrName>fillcolor</p:attrName>
                                        </p:attrNameLst>
                                      </p:cBhvr>
                                      <p:to>
                                        <a:schemeClr val="accent2"/>
                                      </p:to>
                                    </p:animClr>
                                    <p:set>
                                      <p:cBhvr>
                                        <p:cTn id="89" dur="2000" fill="hold"/>
                                        <p:tgtEl>
                                          <p:spTgt spid="13"/>
                                        </p:tgtEl>
                                        <p:attrNameLst>
                                          <p:attrName>fill.type</p:attrName>
                                        </p:attrNameLst>
                                      </p:cBhvr>
                                      <p:to>
                                        <p:strVal val="solid"/>
                                      </p:to>
                                    </p:set>
                                    <p:set>
                                      <p:cBhvr>
                                        <p:cTn id="90" dur="2000" fill="hold"/>
                                        <p:tgtEl>
                                          <p:spTgt spid="13"/>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7" presetClass="emph" presetSubtype="2" fill="hold" nodeType="clickEffect">
                                  <p:stCondLst>
                                    <p:cond delay="0"/>
                                  </p:stCondLst>
                                  <p:childTnLst>
                                    <p:animClr clrSpc="rgb" dir="cw">
                                      <p:cBhvr>
                                        <p:cTn id="94" dur="2000" fill="hold"/>
                                        <p:tgtEl>
                                          <p:spTgt spid="19"/>
                                        </p:tgtEl>
                                        <p:attrNameLst>
                                          <p:attrName>stroke.color</p:attrName>
                                        </p:attrNameLst>
                                      </p:cBhvr>
                                      <p:to>
                                        <a:schemeClr val="accent2"/>
                                      </p:to>
                                    </p:animClr>
                                    <p:set>
                                      <p:cBhvr>
                                        <p:cTn id="95" dur="2000" fill="hold"/>
                                        <p:tgtEl>
                                          <p:spTgt spid="19"/>
                                        </p:tgtEl>
                                        <p:attrNameLst>
                                          <p:attrName>stroke.on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2000" fill="hold"/>
                                        <p:tgtEl>
                                          <p:spTgt spid="9"/>
                                        </p:tgtEl>
                                        <p:attrNameLst>
                                          <p:attrName>fillcolor</p:attrName>
                                        </p:attrNameLst>
                                      </p:cBhvr>
                                      <p:to>
                                        <a:schemeClr val="accent2"/>
                                      </p:to>
                                    </p:animClr>
                                    <p:set>
                                      <p:cBhvr>
                                        <p:cTn id="100" dur="2000" fill="hold"/>
                                        <p:tgtEl>
                                          <p:spTgt spid="9"/>
                                        </p:tgtEl>
                                        <p:attrNameLst>
                                          <p:attrName>fill.type</p:attrName>
                                        </p:attrNameLst>
                                      </p:cBhvr>
                                      <p:to>
                                        <p:strVal val="solid"/>
                                      </p:to>
                                    </p:set>
                                    <p:set>
                                      <p:cBhvr>
                                        <p:cTn id="101" dur="2000" fill="hold"/>
                                        <p:tgtEl>
                                          <p:spTgt spid="9"/>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87"/>
                                        </p:tgtEl>
                                        <p:attrNameLst>
                                          <p:attrName>style.visibility</p:attrName>
                                        </p:attrNameLst>
                                      </p:cBhvr>
                                      <p:to>
                                        <p:strVal val="visible"/>
                                      </p:to>
                                    </p:set>
                                    <p:animEffect transition="in" filter="fade">
                                      <p:cBhvr>
                                        <p:cTn id="106" dur="500"/>
                                        <p:tgtEl>
                                          <p:spTgt spid="8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500"/>
                                        <p:tgtEl>
                                          <p:spTgt spid="8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fad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7" presetClass="emph" presetSubtype="2" fill="hold" nodeType="clickEffect">
                                  <p:stCondLst>
                                    <p:cond delay="0"/>
                                  </p:stCondLst>
                                  <p:childTnLst>
                                    <p:animClr clrSpc="rgb" dir="cw">
                                      <p:cBhvr>
                                        <p:cTn id="123" dur="2000" fill="hold"/>
                                        <p:tgtEl>
                                          <p:spTgt spid="22"/>
                                        </p:tgtEl>
                                        <p:attrNameLst>
                                          <p:attrName>stroke.color</p:attrName>
                                        </p:attrNameLst>
                                      </p:cBhvr>
                                      <p:to>
                                        <a:schemeClr val="accent2"/>
                                      </p:to>
                                    </p:animClr>
                                    <p:set>
                                      <p:cBhvr>
                                        <p:cTn id="124" dur="2000" fill="hold"/>
                                        <p:tgtEl>
                                          <p:spTgt spid="22"/>
                                        </p:tgtEl>
                                        <p:attrNameLst>
                                          <p:attrName>stroke.on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2000" fill="hold"/>
                                        <p:tgtEl>
                                          <p:spTgt spid="8"/>
                                        </p:tgtEl>
                                        <p:attrNameLst>
                                          <p:attrName>fillcolor</p:attrName>
                                        </p:attrNameLst>
                                      </p:cBhvr>
                                      <p:to>
                                        <a:schemeClr val="accent2"/>
                                      </p:to>
                                    </p:animClr>
                                    <p:set>
                                      <p:cBhvr>
                                        <p:cTn id="129" dur="2000" fill="hold"/>
                                        <p:tgtEl>
                                          <p:spTgt spid="8"/>
                                        </p:tgtEl>
                                        <p:attrNameLst>
                                          <p:attrName>fill.type</p:attrName>
                                        </p:attrNameLst>
                                      </p:cBhvr>
                                      <p:to>
                                        <p:strVal val="solid"/>
                                      </p:to>
                                    </p:set>
                                    <p:set>
                                      <p:cBhvr>
                                        <p:cTn id="130" dur="2000" fill="hold"/>
                                        <p:tgtEl>
                                          <p:spTgt spid="8"/>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fade">
                                      <p:cBhvr>
                                        <p:cTn id="135" dur="500"/>
                                        <p:tgtEl>
                                          <p:spTgt spid="8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fade">
                                      <p:cBhvr>
                                        <p:cTn id="138" dur="500"/>
                                        <p:tgtEl>
                                          <p:spTgt spid="9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90"/>
                                        </p:tgtEl>
                                        <p:attrNameLst>
                                          <p:attrName>style.visibility</p:attrName>
                                        </p:attrNameLst>
                                      </p:cBhvr>
                                      <p:to>
                                        <p:strVal val="visible"/>
                                      </p:to>
                                    </p:set>
                                    <p:animEffect transition="in" filter="fade">
                                      <p:cBhvr>
                                        <p:cTn id="143" dur="500"/>
                                        <p:tgtEl>
                                          <p:spTgt spid="9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1"/>
                                        </p:tgtEl>
                                        <p:attrNameLst>
                                          <p:attrName>style.visibility</p:attrName>
                                        </p:attrNameLst>
                                      </p:cBhvr>
                                      <p:to>
                                        <p:strVal val="visible"/>
                                      </p:to>
                                    </p:set>
                                    <p:animEffect transition="in" filter="fade">
                                      <p:cBhvr>
                                        <p:cTn id="146" dur="500"/>
                                        <p:tgtEl>
                                          <p:spTgt spid="9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92"/>
                                        </p:tgtEl>
                                        <p:attrNameLst>
                                          <p:attrName>style.visibility</p:attrName>
                                        </p:attrNameLst>
                                      </p:cBhvr>
                                      <p:to>
                                        <p:strVal val="visible"/>
                                      </p:to>
                                    </p:set>
                                    <p:animEffect transition="in" filter="fade">
                                      <p:cBhvr>
                                        <p:cTn id="151" dur="500"/>
                                        <p:tgtEl>
                                          <p:spTgt spid="9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92"/>
                                        </p:tgtEl>
                                      </p:cBhvr>
                                    </p:animEffect>
                                    <p:set>
                                      <p:cBhvr>
                                        <p:cTn id="156" dur="1" fill="hold">
                                          <p:stCondLst>
                                            <p:cond delay="499"/>
                                          </p:stCondLst>
                                        </p:cTn>
                                        <p:tgtEl>
                                          <p:spTgt spid="92"/>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7" presetClass="emph" presetSubtype="2" fill="hold" nodeType="clickEffect">
                                  <p:stCondLst>
                                    <p:cond delay="0"/>
                                  </p:stCondLst>
                                  <p:childTnLst>
                                    <p:animClr clrSpc="rgb" dir="cw">
                                      <p:cBhvr>
                                        <p:cTn id="160" dur="2000" fill="hold"/>
                                        <p:tgtEl>
                                          <p:spTgt spid="21"/>
                                        </p:tgtEl>
                                        <p:attrNameLst>
                                          <p:attrName>stroke.color</p:attrName>
                                        </p:attrNameLst>
                                      </p:cBhvr>
                                      <p:to>
                                        <a:schemeClr val="accent2"/>
                                      </p:to>
                                    </p:animClr>
                                    <p:set>
                                      <p:cBhvr>
                                        <p:cTn id="161" dur="2000" fill="hold"/>
                                        <p:tgtEl>
                                          <p:spTgt spid="21"/>
                                        </p:tgtEl>
                                        <p:attrNameLst>
                                          <p:attrName>stroke.on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mph" presetSubtype="2" fill="hold" nodeType="clickEffect">
                                  <p:stCondLst>
                                    <p:cond delay="0"/>
                                  </p:stCondLst>
                                  <p:childTnLst>
                                    <p:animClr clrSpc="rgb" dir="cw">
                                      <p:cBhvr>
                                        <p:cTn id="165" dur="2000" fill="hold"/>
                                        <p:tgtEl>
                                          <p:spTgt spid="12"/>
                                        </p:tgtEl>
                                        <p:attrNameLst>
                                          <p:attrName>fillcolor</p:attrName>
                                        </p:attrNameLst>
                                      </p:cBhvr>
                                      <p:to>
                                        <a:schemeClr val="accent2"/>
                                      </p:to>
                                    </p:animClr>
                                    <p:set>
                                      <p:cBhvr>
                                        <p:cTn id="166" dur="2000" fill="hold"/>
                                        <p:tgtEl>
                                          <p:spTgt spid="12"/>
                                        </p:tgtEl>
                                        <p:attrNameLst>
                                          <p:attrName>fill.type</p:attrName>
                                        </p:attrNameLst>
                                      </p:cBhvr>
                                      <p:to>
                                        <p:strVal val="solid"/>
                                      </p:to>
                                    </p:set>
                                    <p:set>
                                      <p:cBhvr>
                                        <p:cTn id="167" dur="2000" fill="hold"/>
                                        <p:tgtEl>
                                          <p:spTgt spid="12"/>
                                        </p:tgtEl>
                                        <p:attrNameLst>
                                          <p:attrName>fill.on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500"/>
                                        <p:tgtEl>
                                          <p:spTgt spid="96"/>
                                        </p:tgtEl>
                                      </p:cBhvr>
                                    </p:animEffect>
                                  </p:childTnLst>
                                </p:cTn>
                              </p:par>
                              <p:par>
                                <p:cTn id="173" presetID="10" presetClass="entr" presetSubtype="0" fill="hold" nodeType="with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fad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94"/>
                                        </p:tgtEl>
                                        <p:attrNameLst>
                                          <p:attrName>style.visibility</p:attrName>
                                        </p:attrNameLst>
                                      </p:cBhvr>
                                      <p:to>
                                        <p:strVal val="visible"/>
                                      </p:to>
                                    </p:set>
                                    <p:animEffect transition="in" filter="fade">
                                      <p:cBhvr>
                                        <p:cTn id="180" dur="500"/>
                                        <p:tgtEl>
                                          <p:spTgt spid="94"/>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fade">
                                      <p:cBhvr>
                                        <p:cTn id="183" dur="500"/>
                                        <p:tgtEl>
                                          <p:spTgt spid="95"/>
                                        </p:tgtEl>
                                      </p:cBhvr>
                                    </p:animEffect>
                                  </p:childTnLst>
                                </p:cTn>
                              </p:par>
                            </p:childTnLst>
                          </p:cTn>
                        </p:par>
                      </p:childTnLst>
                    </p:cTn>
                  </p:par>
                  <p:par>
                    <p:cTn id="184" fill="hold">
                      <p:stCondLst>
                        <p:cond delay="indefinite"/>
                      </p:stCondLst>
                      <p:childTnLst>
                        <p:par>
                          <p:cTn id="185" fill="hold">
                            <p:stCondLst>
                              <p:cond delay="0"/>
                            </p:stCondLst>
                            <p:childTnLst>
                              <p:par>
                                <p:cTn id="186" presetID="7" presetClass="emph" presetSubtype="2" fill="hold" nodeType="clickEffect">
                                  <p:stCondLst>
                                    <p:cond delay="0"/>
                                  </p:stCondLst>
                                  <p:childTnLst>
                                    <p:animClr clrSpc="rgb" dir="cw">
                                      <p:cBhvr>
                                        <p:cTn id="187" dur="2000" fill="hold"/>
                                        <p:tgtEl>
                                          <p:spTgt spid="23"/>
                                        </p:tgtEl>
                                        <p:attrNameLst>
                                          <p:attrName>stroke.color</p:attrName>
                                        </p:attrNameLst>
                                      </p:cBhvr>
                                      <p:to>
                                        <a:schemeClr val="accent2"/>
                                      </p:to>
                                    </p:animClr>
                                    <p:set>
                                      <p:cBhvr>
                                        <p:cTn id="188" dur="2000" fill="hold"/>
                                        <p:tgtEl>
                                          <p:spTgt spid="23"/>
                                        </p:tgtEl>
                                        <p:attrNameLst>
                                          <p:attrName>stroke.on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2000" fill="hold"/>
                                        <p:tgtEl>
                                          <p:spTgt spid="11"/>
                                        </p:tgtEl>
                                        <p:attrNameLst>
                                          <p:attrName>fillcolor</p:attrName>
                                        </p:attrNameLst>
                                      </p:cBhvr>
                                      <p:to>
                                        <a:schemeClr val="accent2"/>
                                      </p:to>
                                    </p:animClr>
                                    <p:set>
                                      <p:cBhvr>
                                        <p:cTn id="193" dur="2000" fill="hold"/>
                                        <p:tgtEl>
                                          <p:spTgt spid="11"/>
                                        </p:tgtEl>
                                        <p:attrNameLst>
                                          <p:attrName>fill.type</p:attrName>
                                        </p:attrNameLst>
                                      </p:cBhvr>
                                      <p:to>
                                        <p:strVal val="solid"/>
                                      </p:to>
                                    </p:set>
                                    <p:set>
                                      <p:cBhvr>
                                        <p:cTn id="194" dur="2000" fill="hold"/>
                                        <p:tgtEl>
                                          <p:spTgt spid="11"/>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98"/>
                                        </p:tgtEl>
                                        <p:attrNameLst>
                                          <p:attrName>style.visibility</p:attrName>
                                        </p:attrNameLst>
                                      </p:cBhvr>
                                      <p:to>
                                        <p:strVal val="visible"/>
                                      </p:to>
                                    </p:set>
                                    <p:animEffect transition="in" filter="fade">
                                      <p:cBhvr>
                                        <p:cTn id="199" dur="500"/>
                                        <p:tgtEl>
                                          <p:spTgt spid="9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1"/>
                                        </p:tgtEl>
                                        <p:attrNameLst>
                                          <p:attrName>style.visibility</p:attrName>
                                        </p:attrNameLst>
                                      </p:cBhvr>
                                      <p:to>
                                        <p:strVal val="visible"/>
                                      </p:to>
                                    </p:set>
                                    <p:animEffect transition="in" filter="fade">
                                      <p:cBhvr>
                                        <p:cTn id="202" dur="500"/>
                                        <p:tgtEl>
                                          <p:spTgt spid="101"/>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99"/>
                                        </p:tgtEl>
                                        <p:attrNameLst>
                                          <p:attrName>style.visibility</p:attrName>
                                        </p:attrNameLst>
                                      </p:cBhvr>
                                      <p:to>
                                        <p:strVal val="visible"/>
                                      </p:to>
                                    </p:set>
                                    <p:animEffect transition="in" filter="fade">
                                      <p:cBhvr>
                                        <p:cTn id="207" dur="500"/>
                                        <p:tgtEl>
                                          <p:spTgt spid="99"/>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00"/>
                                        </p:tgtEl>
                                        <p:attrNameLst>
                                          <p:attrName>style.visibility</p:attrName>
                                        </p:attrNameLst>
                                      </p:cBhvr>
                                      <p:to>
                                        <p:strVal val="visible"/>
                                      </p:to>
                                    </p:set>
                                    <p:animEffect transition="in" filter="fade">
                                      <p:cBhvr>
                                        <p:cTn id="210" dur="500"/>
                                        <p:tgtEl>
                                          <p:spTgt spid="100"/>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103"/>
                                        </p:tgtEl>
                                        <p:attrNameLst>
                                          <p:attrName>style.visibility</p:attrName>
                                        </p:attrNameLst>
                                      </p:cBhvr>
                                      <p:to>
                                        <p:strVal val="visible"/>
                                      </p:to>
                                    </p:set>
                                    <p:animEffect transition="in" filter="fade">
                                      <p:cBhvr>
                                        <p:cTn id="215" dur="500"/>
                                        <p:tgtEl>
                                          <p:spTgt spid="103"/>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104"/>
                                        </p:tgtEl>
                                        <p:attrNameLst>
                                          <p:attrName>style.visibility</p:attrName>
                                        </p:attrNameLst>
                                      </p:cBhvr>
                                      <p:to>
                                        <p:strVal val="visible"/>
                                      </p:to>
                                    </p:set>
                                    <p:animEffect transition="in" filter="fade">
                                      <p:cBhvr>
                                        <p:cTn id="22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72" grpId="0"/>
      <p:bldP spid="72" grpId="1"/>
      <p:bldP spid="73" grpId="0" animBg="1"/>
      <p:bldP spid="73" grpId="1" animBg="1"/>
      <p:bldP spid="74" grpId="0"/>
      <p:bldP spid="74" grpId="1"/>
      <p:bldP spid="75" grpId="0" animBg="1"/>
      <p:bldP spid="76" grpId="0"/>
      <p:bldP spid="79" grpId="0" animBg="1"/>
      <p:bldP spid="80" grpId="0"/>
      <p:bldP spid="84" grpId="0" animBg="1"/>
      <p:bldP spid="85" grpId="0"/>
      <p:bldP spid="86" grpId="0"/>
      <p:bldP spid="87" grpId="0"/>
      <p:bldP spid="90" grpId="0" animBg="1"/>
      <p:bldP spid="91" grpId="0"/>
      <p:bldP spid="92" grpId="0" animBg="1"/>
      <p:bldP spid="92" grpId="1" animBg="1"/>
      <p:bldP spid="94" grpId="0" animBg="1"/>
      <p:bldP spid="95" grpId="0"/>
      <p:bldP spid="96" grpId="0"/>
      <p:bldP spid="97" grpId="0"/>
      <p:bldP spid="99" grpId="0" animBg="1"/>
      <p:bldP spid="100" grpId="0"/>
      <p:bldP spid="101" grpId="0"/>
      <p:bldP spid="103" grpId="0"/>
      <p:bldP spid="1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C75F-A6E4-4CEF-8714-0226D924E881}"/>
              </a:ext>
            </a:extLst>
          </p:cNvPr>
          <p:cNvSpPr>
            <a:spLocks noGrp="1"/>
          </p:cNvSpPr>
          <p:nvPr>
            <p:ph type="title"/>
          </p:nvPr>
        </p:nvSpPr>
        <p:spPr/>
        <p:txBody>
          <a:bodyPr/>
          <a:lstStyle/>
          <a:p>
            <a:r>
              <a:rPr lang="en-US" dirty="0"/>
              <a:t>Now let’s check the Algorithm’s code</a:t>
            </a:r>
          </a:p>
        </p:txBody>
      </p:sp>
      <p:pic>
        <p:nvPicPr>
          <p:cNvPr id="5" name="Picture 4">
            <a:extLst>
              <a:ext uri="{FF2B5EF4-FFF2-40B4-BE49-F238E27FC236}">
                <a16:creationId xmlns:a16="http://schemas.microsoft.com/office/drawing/2014/main" id="{7BBA8C4A-0D82-4BFB-823F-BD9D6F2A0350}"/>
              </a:ext>
            </a:extLst>
          </p:cNvPr>
          <p:cNvPicPr>
            <a:picLocks noChangeAspect="1"/>
          </p:cNvPicPr>
          <p:nvPr/>
        </p:nvPicPr>
        <p:blipFill>
          <a:blip r:embed="rId3"/>
          <a:stretch>
            <a:fillRect/>
          </a:stretch>
        </p:blipFill>
        <p:spPr>
          <a:xfrm>
            <a:off x="302196" y="1975924"/>
            <a:ext cx="6845054" cy="4331570"/>
          </a:xfrm>
          <a:prstGeom prst="rect">
            <a:avLst/>
          </a:prstGeom>
        </p:spPr>
      </p:pic>
      <p:sp>
        <p:nvSpPr>
          <p:cNvPr id="6" name="TextBox 5">
            <a:extLst>
              <a:ext uri="{FF2B5EF4-FFF2-40B4-BE49-F238E27FC236}">
                <a16:creationId xmlns:a16="http://schemas.microsoft.com/office/drawing/2014/main" id="{7F6C2170-B371-4E6F-8FE2-997F922CF518}"/>
              </a:ext>
            </a:extLst>
          </p:cNvPr>
          <p:cNvSpPr txBox="1"/>
          <p:nvPr/>
        </p:nvSpPr>
        <p:spPr>
          <a:xfrm>
            <a:off x="8050068" y="1828788"/>
            <a:ext cx="4141932" cy="738664"/>
          </a:xfrm>
          <a:prstGeom prst="rect">
            <a:avLst/>
          </a:prstGeom>
          <a:noFill/>
        </p:spPr>
        <p:txBody>
          <a:bodyPr wrap="square" rtlCol="0">
            <a:spAutoFit/>
          </a:bodyPr>
          <a:lstStyle/>
          <a:p>
            <a:r>
              <a:rPr lang="en-US" dirty="0"/>
              <a:t>- </a:t>
            </a:r>
            <a:r>
              <a:rPr lang="en-US" sz="2400" dirty="0"/>
              <a:t>num_vertices: </a:t>
            </a:r>
            <a:r>
              <a:rPr lang="en-US" dirty="0"/>
              <a:t>Stores the number of vertices in the graph</a:t>
            </a:r>
          </a:p>
        </p:txBody>
      </p:sp>
      <p:sp>
        <p:nvSpPr>
          <p:cNvPr id="9" name="TextBox 8">
            <a:extLst>
              <a:ext uri="{FF2B5EF4-FFF2-40B4-BE49-F238E27FC236}">
                <a16:creationId xmlns:a16="http://schemas.microsoft.com/office/drawing/2014/main" id="{692407C8-D715-4279-B60C-2FAFCE0F962C}"/>
              </a:ext>
            </a:extLst>
          </p:cNvPr>
          <p:cNvSpPr txBox="1"/>
          <p:nvPr/>
        </p:nvSpPr>
        <p:spPr>
          <a:xfrm>
            <a:off x="8050068" y="2782669"/>
            <a:ext cx="4058816" cy="1292662"/>
          </a:xfrm>
          <a:prstGeom prst="rect">
            <a:avLst/>
          </a:prstGeom>
          <a:noFill/>
        </p:spPr>
        <p:txBody>
          <a:bodyPr wrap="square" rtlCol="0">
            <a:spAutoFit/>
          </a:bodyPr>
          <a:lstStyle/>
          <a:p>
            <a:r>
              <a:rPr lang="en-US" dirty="0"/>
              <a:t>- </a:t>
            </a:r>
            <a:r>
              <a:rPr lang="en-US" sz="2400" dirty="0"/>
              <a:t>selected_vertices: </a:t>
            </a:r>
            <a:r>
              <a:rPr lang="en-US" dirty="0"/>
              <a:t>A list that starts with the first vertex (0) which is arbitrarily chosen to be included in the Minimum Spanning Tree.</a:t>
            </a:r>
          </a:p>
        </p:txBody>
      </p:sp>
      <p:sp>
        <p:nvSpPr>
          <p:cNvPr id="10" name="TextBox 9">
            <a:extLst>
              <a:ext uri="{FF2B5EF4-FFF2-40B4-BE49-F238E27FC236}">
                <a16:creationId xmlns:a16="http://schemas.microsoft.com/office/drawing/2014/main" id="{19B2FDDF-AA36-438E-A36F-2591C491A5ED}"/>
              </a:ext>
            </a:extLst>
          </p:cNvPr>
          <p:cNvSpPr txBox="1"/>
          <p:nvPr/>
        </p:nvSpPr>
        <p:spPr>
          <a:xfrm>
            <a:off x="8050068" y="4063912"/>
            <a:ext cx="4058816" cy="1015663"/>
          </a:xfrm>
          <a:prstGeom prst="rect">
            <a:avLst/>
          </a:prstGeom>
          <a:noFill/>
        </p:spPr>
        <p:txBody>
          <a:bodyPr wrap="square" rtlCol="0">
            <a:spAutoFit/>
          </a:bodyPr>
          <a:lstStyle/>
          <a:p>
            <a:r>
              <a:rPr lang="en-US" dirty="0"/>
              <a:t>- </a:t>
            </a:r>
            <a:r>
              <a:rPr lang="en-US" sz="2400" dirty="0"/>
              <a:t>remaining_vertices: </a:t>
            </a:r>
            <a:r>
              <a:rPr lang="en-US" dirty="0"/>
              <a:t>A list of all other vertices that are not yet included in the Minimum Spanning Tree.</a:t>
            </a:r>
          </a:p>
        </p:txBody>
      </p:sp>
      <p:sp>
        <p:nvSpPr>
          <p:cNvPr id="7" name="TextBox 6">
            <a:extLst>
              <a:ext uri="{FF2B5EF4-FFF2-40B4-BE49-F238E27FC236}">
                <a16:creationId xmlns:a16="http://schemas.microsoft.com/office/drawing/2014/main" id="{37C3758C-56F2-4C86-B064-B6B95AC79E9E}"/>
              </a:ext>
            </a:extLst>
          </p:cNvPr>
          <p:cNvSpPr txBox="1"/>
          <p:nvPr/>
        </p:nvSpPr>
        <p:spPr>
          <a:xfrm>
            <a:off x="8050067" y="5079574"/>
            <a:ext cx="3911777" cy="1200329"/>
          </a:xfrm>
          <a:prstGeom prst="rect">
            <a:avLst/>
          </a:prstGeom>
          <a:noFill/>
        </p:spPr>
        <p:txBody>
          <a:bodyPr wrap="square" rtlCol="0">
            <a:spAutoFit/>
          </a:bodyPr>
          <a:lstStyle/>
          <a:p>
            <a:r>
              <a:rPr lang="en-US" sz="2400" dirty="0">
                <a:solidFill>
                  <a:schemeClr val="accent1">
                    <a:lumMod val="90000"/>
                    <a:lumOff val="10000"/>
                  </a:schemeClr>
                </a:solidFill>
              </a:rPr>
              <a:t>This Implementation assumes you have used an adjacency matrix as your data structure</a:t>
            </a:r>
          </a:p>
        </p:txBody>
      </p:sp>
    </p:spTree>
    <p:extLst>
      <p:ext uri="{BB962C8B-B14F-4D97-AF65-F5344CB8AC3E}">
        <p14:creationId xmlns:p14="http://schemas.microsoft.com/office/powerpoint/2010/main" val="194022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4DD6-6243-45A4-B69E-86DA89380396}"/>
              </a:ext>
            </a:extLst>
          </p:cNvPr>
          <p:cNvSpPr>
            <a:spLocks noGrp="1"/>
          </p:cNvSpPr>
          <p:nvPr>
            <p:ph type="title"/>
          </p:nvPr>
        </p:nvSpPr>
        <p:spPr/>
        <p:txBody>
          <a:bodyPr/>
          <a:lstStyle/>
          <a:p>
            <a:r>
              <a:rPr lang="en-US" dirty="0"/>
              <a:t>Code Implementation</a:t>
            </a:r>
          </a:p>
        </p:txBody>
      </p:sp>
      <p:pic>
        <p:nvPicPr>
          <p:cNvPr id="10" name="Picture 9">
            <a:extLst>
              <a:ext uri="{FF2B5EF4-FFF2-40B4-BE49-F238E27FC236}">
                <a16:creationId xmlns:a16="http://schemas.microsoft.com/office/drawing/2014/main" id="{BD0E696B-F595-4F6A-B039-17FF6DB2E359}"/>
              </a:ext>
            </a:extLst>
          </p:cNvPr>
          <p:cNvPicPr>
            <a:picLocks noChangeAspect="1"/>
          </p:cNvPicPr>
          <p:nvPr/>
        </p:nvPicPr>
        <p:blipFill>
          <a:blip r:embed="rId2"/>
          <a:stretch>
            <a:fillRect/>
          </a:stretch>
        </p:blipFill>
        <p:spPr>
          <a:xfrm>
            <a:off x="7127920" y="3703022"/>
            <a:ext cx="3634319" cy="2621902"/>
          </a:xfrm>
          <a:prstGeom prst="rect">
            <a:avLst/>
          </a:prstGeom>
        </p:spPr>
      </p:pic>
      <p:pic>
        <p:nvPicPr>
          <p:cNvPr id="11" name="Picture 10">
            <a:extLst>
              <a:ext uri="{FF2B5EF4-FFF2-40B4-BE49-F238E27FC236}">
                <a16:creationId xmlns:a16="http://schemas.microsoft.com/office/drawing/2014/main" id="{D2CBB68D-2859-452B-A346-5C26782DA6D9}"/>
              </a:ext>
            </a:extLst>
          </p:cNvPr>
          <p:cNvPicPr>
            <a:picLocks noChangeAspect="1"/>
          </p:cNvPicPr>
          <p:nvPr/>
        </p:nvPicPr>
        <p:blipFill>
          <a:blip r:embed="rId3"/>
          <a:stretch>
            <a:fillRect/>
          </a:stretch>
        </p:blipFill>
        <p:spPr>
          <a:xfrm>
            <a:off x="6932644" y="706004"/>
            <a:ext cx="4283299" cy="2710484"/>
          </a:xfrm>
          <a:prstGeom prst="rect">
            <a:avLst/>
          </a:prstGeom>
        </p:spPr>
      </p:pic>
      <p:sp>
        <p:nvSpPr>
          <p:cNvPr id="12" name="TextBox 11">
            <a:extLst>
              <a:ext uri="{FF2B5EF4-FFF2-40B4-BE49-F238E27FC236}">
                <a16:creationId xmlns:a16="http://schemas.microsoft.com/office/drawing/2014/main" id="{EA39F0E6-9FFE-45CF-B4B8-AB64F7B2F26B}"/>
              </a:ext>
            </a:extLst>
          </p:cNvPr>
          <p:cNvSpPr txBox="1"/>
          <p:nvPr/>
        </p:nvSpPr>
        <p:spPr>
          <a:xfrm>
            <a:off x="746449" y="5245672"/>
            <a:ext cx="4758612" cy="923330"/>
          </a:xfrm>
          <a:prstGeom prst="rect">
            <a:avLst/>
          </a:prstGeom>
          <a:noFill/>
        </p:spPr>
        <p:txBody>
          <a:bodyPr wrap="square" rtlCol="0">
            <a:spAutoFit/>
          </a:bodyPr>
          <a:lstStyle/>
          <a:p>
            <a:r>
              <a:rPr lang="en-US" dirty="0"/>
              <a:t>We used the code from the previous slide and just modeled the graphical representation as an adjacency matrix</a:t>
            </a:r>
          </a:p>
        </p:txBody>
      </p:sp>
      <p:pic>
        <p:nvPicPr>
          <p:cNvPr id="5" name="Content Placeholder 4">
            <a:extLst>
              <a:ext uri="{FF2B5EF4-FFF2-40B4-BE49-F238E27FC236}">
                <a16:creationId xmlns:a16="http://schemas.microsoft.com/office/drawing/2014/main" id="{ABAC702D-592A-487E-B04E-8C69542B8E22}"/>
              </a:ext>
            </a:extLst>
          </p:cNvPr>
          <p:cNvPicPr>
            <a:picLocks noGrp="1" noChangeAspect="1"/>
          </p:cNvPicPr>
          <p:nvPr>
            <p:ph idx="1"/>
          </p:nvPr>
        </p:nvPicPr>
        <p:blipFill>
          <a:blip r:embed="rId4"/>
          <a:stretch>
            <a:fillRect/>
          </a:stretch>
        </p:blipFill>
        <p:spPr>
          <a:xfrm>
            <a:off x="471758" y="2061246"/>
            <a:ext cx="5624242" cy="2952727"/>
          </a:xfrm>
          <a:prstGeom prst="rect">
            <a:avLst/>
          </a:prstGeom>
        </p:spPr>
      </p:pic>
    </p:spTree>
    <p:extLst>
      <p:ext uri="{BB962C8B-B14F-4D97-AF65-F5344CB8AC3E}">
        <p14:creationId xmlns:p14="http://schemas.microsoft.com/office/powerpoint/2010/main" val="11335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1758</TotalTime>
  <Words>636</Words>
  <Application>Microsoft Office PowerPoint</Application>
  <PresentationFormat>Widescreen</PresentationFormat>
  <Paragraphs>156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 Math</vt:lpstr>
      <vt:lpstr>Gill Sans MT</vt:lpstr>
      <vt:lpstr>Wingdings 2</vt:lpstr>
      <vt:lpstr>Dividend</vt:lpstr>
      <vt:lpstr>Minimum Spanning Tree</vt:lpstr>
      <vt:lpstr>Before explaining the minimum spanning tree</vt:lpstr>
      <vt:lpstr>PowerPoint Presentation</vt:lpstr>
      <vt:lpstr>Minimum Spanning Tree Prim’s</vt:lpstr>
      <vt:lpstr>Minimum Spanning Tree Prim’s</vt:lpstr>
      <vt:lpstr>Back to Minimum Spanning Tree</vt:lpstr>
      <vt:lpstr>PowerPoint Presentation</vt:lpstr>
      <vt:lpstr>Now let’s check the Algorithm’s code</vt:lpstr>
      <vt:lpstr>Code Implementation</vt:lpstr>
      <vt:lpstr>Code Analysis and Time Efficiency</vt:lpstr>
      <vt:lpstr>Code Analysis and Time Efficiency(cont.)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dc:title>
  <dc:creator>Kasim Magdi</dc:creator>
  <cp:lastModifiedBy>Kasim Magdi</cp:lastModifiedBy>
  <cp:revision>130</cp:revision>
  <dcterms:created xsi:type="dcterms:W3CDTF">2023-12-18T15:11:14Z</dcterms:created>
  <dcterms:modified xsi:type="dcterms:W3CDTF">2024-01-02T00:26:30Z</dcterms:modified>
</cp:coreProperties>
</file>