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66" r:id="rId18"/>
    <p:sldId id="267" r:id="rId19"/>
    <p:sldId id="263" r:id="rId20"/>
  </p:sldIdLst>
  <p:sldSz cx="18288000" cy="10287000"/>
  <p:notesSz cx="6858000" cy="9144000"/>
  <p:embeddedFontLst>
    <p:embeddedFont>
      <p:font typeface="Agency FB" panose="020B0503020202020204" pitchFamily="34" charset="0"/>
      <p:regular r:id="rId21"/>
      <p:bold r:id="rId22"/>
    </p:embeddedFont>
    <p:embeddedFont>
      <p:font typeface="Assistant" pitchFamily="2" charset="-79"/>
      <p:regular r:id="rId23"/>
      <p:bold r:id="rId24"/>
    </p:embeddedFont>
    <p:embeddedFont>
      <p:font typeface="Assistant Bold" charset="-79"/>
      <p:regular r:id="rId25"/>
    </p:embeddedFont>
    <p:embeddedFont>
      <p:font typeface="Roca One" panose="020B0604020202020204" charset="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5" d="100"/>
          <a:sy n="45" d="100"/>
        </p:scale>
        <p:origin x="1234" y="2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6.png"/><Relationship Id="rId7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1.jpeg"/><Relationship Id="rId16" Type="http://schemas.openxmlformats.org/officeDocument/2006/relationships/image" Target="../media/image17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7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5597" r="-15597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-235271" y="4565874"/>
            <a:ext cx="5902101" cy="7974702"/>
            <a:chOff x="0" y="0"/>
            <a:chExt cx="7869467" cy="1063293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7869467" cy="7869467"/>
            </a:xfrm>
            <a:custGeom>
              <a:avLst/>
              <a:gdLst/>
              <a:ahLst/>
              <a:cxnLst/>
              <a:rect l="l" t="t" r="r" b="b"/>
              <a:pathLst>
                <a:path w="7869467" h="7869467">
                  <a:moveTo>
                    <a:pt x="0" y="0"/>
                  </a:moveTo>
                  <a:lnTo>
                    <a:pt x="7869467" y="0"/>
                  </a:lnTo>
                  <a:lnTo>
                    <a:pt x="7869467" y="7869467"/>
                  </a:lnTo>
                  <a:lnTo>
                    <a:pt x="0" y="78694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Freeform 5"/>
            <p:cNvSpPr/>
            <p:nvPr/>
          </p:nvSpPr>
          <p:spPr>
            <a:xfrm>
              <a:off x="313695" y="6497867"/>
              <a:ext cx="7555772" cy="4135068"/>
            </a:xfrm>
            <a:custGeom>
              <a:avLst/>
              <a:gdLst/>
              <a:ahLst/>
              <a:cxnLst/>
              <a:rect l="l" t="t" r="r" b="b"/>
              <a:pathLst>
                <a:path w="7555772" h="4135068">
                  <a:moveTo>
                    <a:pt x="0" y="0"/>
                  </a:moveTo>
                  <a:lnTo>
                    <a:pt x="7555772" y="0"/>
                  </a:lnTo>
                  <a:lnTo>
                    <a:pt x="7555772" y="4135069"/>
                  </a:lnTo>
                  <a:lnTo>
                    <a:pt x="0" y="413506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 rot="-10800000">
            <a:off x="12385899" y="-2268953"/>
            <a:ext cx="5902101" cy="7974702"/>
            <a:chOff x="0" y="0"/>
            <a:chExt cx="7869467" cy="1063293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7869467" cy="7869467"/>
            </a:xfrm>
            <a:custGeom>
              <a:avLst/>
              <a:gdLst/>
              <a:ahLst/>
              <a:cxnLst/>
              <a:rect l="l" t="t" r="r" b="b"/>
              <a:pathLst>
                <a:path w="7869467" h="7869467">
                  <a:moveTo>
                    <a:pt x="0" y="0"/>
                  </a:moveTo>
                  <a:lnTo>
                    <a:pt x="7869467" y="0"/>
                  </a:lnTo>
                  <a:lnTo>
                    <a:pt x="7869467" y="7869467"/>
                  </a:lnTo>
                  <a:lnTo>
                    <a:pt x="0" y="78694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8"/>
            <p:cNvSpPr/>
            <p:nvPr/>
          </p:nvSpPr>
          <p:spPr>
            <a:xfrm>
              <a:off x="313695" y="6497867"/>
              <a:ext cx="7555772" cy="4135068"/>
            </a:xfrm>
            <a:custGeom>
              <a:avLst/>
              <a:gdLst/>
              <a:ahLst/>
              <a:cxnLst/>
              <a:rect l="l" t="t" r="r" b="b"/>
              <a:pathLst>
                <a:path w="7555772" h="4135068">
                  <a:moveTo>
                    <a:pt x="0" y="0"/>
                  </a:moveTo>
                  <a:lnTo>
                    <a:pt x="7555772" y="0"/>
                  </a:lnTo>
                  <a:lnTo>
                    <a:pt x="7555772" y="4135069"/>
                  </a:lnTo>
                  <a:lnTo>
                    <a:pt x="0" y="413506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Freeform 9"/>
          <p:cNvSpPr/>
          <p:nvPr/>
        </p:nvSpPr>
        <p:spPr>
          <a:xfrm>
            <a:off x="-2672315" y="-776716"/>
            <a:ext cx="4054948" cy="4114800"/>
          </a:xfrm>
          <a:custGeom>
            <a:avLst/>
            <a:gdLst/>
            <a:ahLst/>
            <a:cxnLst/>
            <a:rect l="l" t="t" r="r" b="b"/>
            <a:pathLst>
              <a:path w="4054948" h="4114800">
                <a:moveTo>
                  <a:pt x="0" y="0"/>
                </a:moveTo>
                <a:lnTo>
                  <a:pt x="4054948" y="0"/>
                </a:lnTo>
                <a:lnTo>
                  <a:pt x="405494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 flipH="1" flipV="1">
            <a:off x="16884370" y="7044598"/>
            <a:ext cx="4054948" cy="4114800"/>
          </a:xfrm>
          <a:custGeom>
            <a:avLst/>
            <a:gdLst/>
            <a:ahLst/>
            <a:cxnLst/>
            <a:rect l="l" t="t" r="r" b="b"/>
            <a:pathLst>
              <a:path w="4054948" h="4114800">
                <a:moveTo>
                  <a:pt x="4054949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054949" y="0"/>
                </a:lnTo>
                <a:lnTo>
                  <a:pt x="4054949" y="411480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8680216" y="8511973"/>
            <a:ext cx="7411367" cy="5900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1"/>
              </a:lnSpc>
            </a:pPr>
            <a:r>
              <a:rPr lang="en-US" sz="4481" spc="67">
                <a:solidFill>
                  <a:srgbClr val="0D1C38"/>
                </a:solidFill>
                <a:latin typeface="Assistant"/>
                <a:ea typeface="Assistant"/>
                <a:cs typeface="Assistant"/>
                <a:sym typeface="Assistant"/>
              </a:rPr>
              <a:t>Presented by: Qasim Al Qatari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116324" y="2714303"/>
            <a:ext cx="12428476" cy="26714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666"/>
              </a:lnSpc>
            </a:pPr>
            <a:r>
              <a:rPr lang="en-US" sz="8000" dirty="0">
                <a:latin typeface="Assistant" pitchFamily="2" charset="-79"/>
                <a:cs typeface="Assistant" pitchFamily="2" charset="-79"/>
              </a:rPr>
              <a:t>Unlocking Magna's Potential: A Journey Through Data</a:t>
            </a:r>
            <a:endParaRPr lang="en-US" sz="7619" dirty="0">
              <a:solidFill>
                <a:srgbClr val="0D1C38"/>
              </a:solidFill>
              <a:latin typeface="Assistant" pitchFamily="2" charset="-79"/>
              <a:ea typeface="Roca One"/>
              <a:cs typeface="Assistant" pitchFamily="2" charset="-79"/>
              <a:sym typeface="Roca One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3116324" y="1347359"/>
            <a:ext cx="5077923" cy="437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41"/>
              </a:lnSpc>
            </a:pPr>
            <a:r>
              <a:rPr lang="en-US" sz="3341" spc="50" dirty="0">
                <a:solidFill>
                  <a:srgbClr val="0D1C38"/>
                </a:solidFill>
                <a:latin typeface="Assistant"/>
                <a:ea typeface="Assistant"/>
                <a:cs typeface="Assistant"/>
                <a:sym typeface="Assistant"/>
              </a:rPr>
              <a:t>General Assembly | 3</a:t>
            </a:r>
            <a:r>
              <a:rPr lang="en-US" sz="3341" spc="50" baseline="30000" dirty="0">
                <a:solidFill>
                  <a:srgbClr val="0D1C38"/>
                </a:solidFill>
                <a:latin typeface="Assistant"/>
                <a:ea typeface="Assistant"/>
                <a:cs typeface="Assistant"/>
                <a:sym typeface="Assistant"/>
              </a:rPr>
              <a:t>rd</a:t>
            </a:r>
            <a:r>
              <a:rPr lang="en-US" sz="3341" spc="50" dirty="0">
                <a:solidFill>
                  <a:srgbClr val="0D1C38"/>
                </a:solidFill>
                <a:latin typeface="Assistant"/>
                <a:ea typeface="Assistant"/>
                <a:cs typeface="Assistant"/>
                <a:sym typeface="Assistant"/>
              </a:rPr>
              <a:t> July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8F0DE4-7736-957A-075E-FFCA95D62D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B9E5B434-6B3C-0EDF-2CD0-23E645D6971A}"/>
              </a:ext>
            </a:extLst>
          </p:cNvPr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-15597" r="-15597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0EF37126-02AA-F3CF-D384-6C3F62509930}"/>
              </a:ext>
            </a:extLst>
          </p:cNvPr>
          <p:cNvGrpSpPr/>
          <p:nvPr/>
        </p:nvGrpSpPr>
        <p:grpSpPr>
          <a:xfrm>
            <a:off x="1028700" y="794369"/>
            <a:ext cx="16229114" cy="8229600"/>
            <a:chOff x="0" y="0"/>
            <a:chExt cx="4274335" cy="2167467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EB133E0E-95B4-1CD2-4548-B91967D56F9D}"/>
                </a:ext>
              </a:extLst>
            </p:cNvPr>
            <p:cNvSpPr/>
            <p:nvPr/>
          </p:nvSpPr>
          <p:spPr>
            <a:xfrm>
              <a:off x="0" y="0"/>
              <a:ext cx="4274334" cy="2167467"/>
            </a:xfrm>
            <a:custGeom>
              <a:avLst/>
              <a:gdLst/>
              <a:ahLst/>
              <a:cxnLst/>
              <a:rect l="l" t="t" r="r" b="b"/>
              <a:pathLst>
                <a:path w="4274334" h="2167467">
                  <a:moveTo>
                    <a:pt x="0" y="0"/>
                  </a:moveTo>
                  <a:lnTo>
                    <a:pt x="4274334" y="0"/>
                  </a:lnTo>
                  <a:lnTo>
                    <a:pt x="4274334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2D71D84D-7279-43A1-EE34-8C7D15C255EA}"/>
                </a:ext>
              </a:extLst>
            </p:cNvPr>
            <p:cNvSpPr txBox="1"/>
            <p:nvPr/>
          </p:nvSpPr>
          <p:spPr>
            <a:xfrm>
              <a:off x="0" y="57150"/>
              <a:ext cx="4274335" cy="21103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81"/>
                </a:lnSpc>
              </a:pPr>
              <a:endParaRPr/>
            </a:p>
          </p:txBody>
        </p:sp>
      </p:grpSp>
      <p:sp>
        <p:nvSpPr>
          <p:cNvPr id="6" name="Freeform 6">
            <a:extLst>
              <a:ext uri="{FF2B5EF4-FFF2-40B4-BE49-F238E27FC236}">
                <a16:creationId xmlns:a16="http://schemas.microsoft.com/office/drawing/2014/main" id="{867EEF0F-481E-A2C8-4DDD-EEC536AB80C6}"/>
              </a:ext>
            </a:extLst>
          </p:cNvPr>
          <p:cNvSpPr/>
          <p:nvPr/>
        </p:nvSpPr>
        <p:spPr>
          <a:xfrm flipH="1" flipV="1">
            <a:off x="16310046" y="-2312817"/>
            <a:ext cx="8623491" cy="8750775"/>
          </a:xfrm>
          <a:custGeom>
            <a:avLst/>
            <a:gdLst/>
            <a:ahLst/>
            <a:cxnLst/>
            <a:rect l="l" t="t" r="r" b="b"/>
            <a:pathLst>
              <a:path w="8623491" h="8750775">
                <a:moveTo>
                  <a:pt x="8623491" y="8750775"/>
                </a:moveTo>
                <a:lnTo>
                  <a:pt x="0" y="8750775"/>
                </a:lnTo>
                <a:lnTo>
                  <a:pt x="0" y="0"/>
                </a:lnTo>
                <a:lnTo>
                  <a:pt x="8623491" y="0"/>
                </a:lnTo>
                <a:lnTo>
                  <a:pt x="8623491" y="8750775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018C4089-2057-CA52-E905-A38A3D540678}"/>
              </a:ext>
            </a:extLst>
          </p:cNvPr>
          <p:cNvSpPr/>
          <p:nvPr/>
        </p:nvSpPr>
        <p:spPr>
          <a:xfrm>
            <a:off x="-6630940" y="3864288"/>
            <a:ext cx="8623491" cy="8750775"/>
          </a:xfrm>
          <a:custGeom>
            <a:avLst/>
            <a:gdLst/>
            <a:ahLst/>
            <a:cxnLst/>
            <a:rect l="l" t="t" r="r" b="b"/>
            <a:pathLst>
              <a:path w="8623491" h="8750775">
                <a:moveTo>
                  <a:pt x="0" y="0"/>
                </a:moveTo>
                <a:lnTo>
                  <a:pt x="8623491" y="0"/>
                </a:lnTo>
                <a:lnTo>
                  <a:pt x="8623491" y="8750775"/>
                </a:lnTo>
                <a:lnTo>
                  <a:pt x="0" y="87507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CBCB763C-1ACE-FBAC-9941-506AB3D14BA4}"/>
              </a:ext>
            </a:extLst>
          </p:cNvPr>
          <p:cNvSpPr/>
          <p:nvPr/>
        </p:nvSpPr>
        <p:spPr>
          <a:xfrm rot="-10800000">
            <a:off x="6125872" y="9311584"/>
            <a:ext cx="6036256" cy="3303478"/>
          </a:xfrm>
          <a:custGeom>
            <a:avLst/>
            <a:gdLst/>
            <a:ahLst/>
            <a:cxnLst/>
            <a:rect l="l" t="t" r="r" b="b"/>
            <a:pathLst>
              <a:path w="6036256" h="3303478">
                <a:moveTo>
                  <a:pt x="0" y="0"/>
                </a:moveTo>
                <a:lnTo>
                  <a:pt x="6036256" y="0"/>
                </a:lnTo>
                <a:lnTo>
                  <a:pt x="6036256" y="3303479"/>
                </a:lnTo>
                <a:lnTo>
                  <a:pt x="0" y="33034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D3657851-E8E4-D23D-6B2F-4B35232F5ADE}"/>
              </a:ext>
            </a:extLst>
          </p:cNvPr>
          <p:cNvSpPr txBox="1"/>
          <p:nvPr/>
        </p:nvSpPr>
        <p:spPr>
          <a:xfrm>
            <a:off x="1992550" y="2728278"/>
            <a:ext cx="14771449" cy="51308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spc="48" dirty="0">
                <a:solidFill>
                  <a:srgbClr val="0D1C38"/>
                </a:solidFill>
                <a:latin typeface="Assistant"/>
                <a:ea typeface="Assistant"/>
                <a:cs typeface="Assistant"/>
                <a:sym typeface="Assistant"/>
              </a:rPr>
              <a:t>Operational Efficiency Insights (POS Session ID)</a:t>
            </a:r>
          </a:p>
          <a:p>
            <a:pPr>
              <a:lnSpc>
                <a:spcPts val="4480"/>
              </a:lnSpc>
            </a:pPr>
            <a:endParaRPr lang="en-US" sz="3200" spc="48" dirty="0">
              <a:solidFill>
                <a:srgbClr val="0D1C38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342900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b="1" spc="48" dirty="0">
                <a:solidFill>
                  <a:srgbClr val="0D1C38"/>
                </a:solidFill>
                <a:latin typeface="Assistant"/>
                <a:ea typeface="Assistant"/>
                <a:cs typeface="Assistant"/>
                <a:sym typeface="Assistant"/>
              </a:rPr>
              <a:t>Order Handling</a:t>
            </a:r>
            <a:r>
              <a:rPr lang="en-US" sz="2400" spc="48" dirty="0">
                <a:solidFill>
                  <a:srgbClr val="0D1C38"/>
                </a:solidFill>
                <a:latin typeface="Assistant"/>
                <a:ea typeface="Assistant"/>
                <a:cs typeface="Assistant"/>
                <a:sym typeface="Assistant"/>
              </a:rPr>
              <a:t>: Significant variation in order volume and sales processed by different employees.</a:t>
            </a:r>
          </a:p>
          <a:p>
            <a:pPr marL="342900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b="1" spc="48" dirty="0">
                <a:solidFill>
                  <a:srgbClr val="0D1C38"/>
                </a:solidFill>
                <a:latin typeface="Assistant"/>
                <a:ea typeface="Assistant"/>
                <a:cs typeface="Assistant"/>
                <a:sym typeface="Assistant"/>
              </a:rPr>
              <a:t>Declined Orders</a:t>
            </a:r>
            <a:r>
              <a:rPr lang="en-US" sz="2400" spc="48" dirty="0">
                <a:solidFill>
                  <a:srgbClr val="0D1C38"/>
                </a:solidFill>
                <a:latin typeface="Assistant"/>
                <a:ea typeface="Assistant"/>
                <a:cs typeface="Assistant"/>
                <a:sym typeface="Assistant"/>
              </a:rPr>
              <a:t>: Some employees are associated with a higher number of declined orders, indicating potential training needs or process issues.</a:t>
            </a:r>
          </a:p>
          <a:p>
            <a:pPr marL="342900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b="1" spc="48" dirty="0">
                <a:solidFill>
                  <a:srgbClr val="0D1C38"/>
                </a:solidFill>
                <a:latin typeface="Assistant"/>
                <a:ea typeface="Assistant"/>
                <a:cs typeface="Assistant"/>
                <a:sym typeface="Assistant"/>
              </a:rPr>
              <a:t>Response Time:</a:t>
            </a:r>
          </a:p>
          <a:p>
            <a:pPr marL="800100" lvl="1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b="1" spc="48" dirty="0">
                <a:solidFill>
                  <a:srgbClr val="0D1C38"/>
                </a:solidFill>
                <a:latin typeface="Assistant"/>
                <a:ea typeface="Assistant"/>
                <a:cs typeface="Assistant"/>
                <a:sym typeface="Assistant"/>
              </a:rPr>
              <a:t>Average Response Time: </a:t>
            </a:r>
            <a:r>
              <a:rPr lang="en-US" sz="2400" spc="48" dirty="0">
                <a:solidFill>
                  <a:srgbClr val="0D1C38"/>
                </a:solidFill>
                <a:latin typeface="Assistant"/>
                <a:ea typeface="Assistant"/>
                <a:cs typeface="Assistant"/>
                <a:sym typeface="Assistant"/>
              </a:rPr>
              <a:t>36.04 minutes.</a:t>
            </a:r>
          </a:p>
          <a:p>
            <a:pPr marL="800100" lvl="1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b="1" spc="48" dirty="0">
                <a:solidFill>
                  <a:srgbClr val="0D1C38"/>
                </a:solidFill>
                <a:latin typeface="Assistant"/>
                <a:ea typeface="Assistant"/>
                <a:cs typeface="Assistant"/>
                <a:sym typeface="Assistant"/>
              </a:rPr>
              <a:t>Median Response Time: </a:t>
            </a:r>
            <a:r>
              <a:rPr lang="en-US" sz="2400" spc="48" dirty="0">
                <a:solidFill>
                  <a:srgbClr val="0D1C38"/>
                </a:solidFill>
                <a:latin typeface="Assistant"/>
                <a:ea typeface="Assistant"/>
                <a:cs typeface="Assistant"/>
                <a:sym typeface="Assistant"/>
              </a:rPr>
              <a:t>1.15</a:t>
            </a:r>
            <a:r>
              <a:rPr lang="en-US" sz="2400" b="1" spc="48" dirty="0">
                <a:solidFill>
                  <a:srgbClr val="0D1C38"/>
                </a:solidFill>
                <a:latin typeface="Assistant"/>
                <a:ea typeface="Assistant"/>
                <a:cs typeface="Assistant"/>
                <a:sym typeface="Assistant"/>
              </a:rPr>
              <a:t> </a:t>
            </a:r>
            <a:r>
              <a:rPr lang="en-US" sz="2400" spc="48" dirty="0">
                <a:solidFill>
                  <a:srgbClr val="0D1C38"/>
                </a:solidFill>
                <a:latin typeface="Assistant"/>
                <a:ea typeface="Assistant"/>
                <a:cs typeface="Assistant"/>
                <a:sym typeface="Assistant"/>
              </a:rPr>
              <a:t>minutes.</a:t>
            </a:r>
          </a:p>
          <a:p>
            <a:pPr marL="800100" lvl="1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b="1" spc="48" dirty="0">
                <a:solidFill>
                  <a:srgbClr val="0D1C38"/>
                </a:solidFill>
                <a:latin typeface="Assistant"/>
                <a:ea typeface="Assistant"/>
                <a:cs typeface="Assistant"/>
                <a:sym typeface="Assistant"/>
              </a:rPr>
              <a:t>Observation: </a:t>
            </a:r>
            <a:r>
              <a:rPr lang="en-US" sz="2400" spc="48" dirty="0">
                <a:solidFill>
                  <a:srgbClr val="0D1C38"/>
                </a:solidFill>
                <a:latin typeface="Assistant"/>
                <a:ea typeface="Assistant"/>
                <a:cs typeface="Assistant"/>
                <a:sym typeface="Assistant"/>
              </a:rPr>
              <a:t>Generally efficient, but outliers suggest specific bottlenecks.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B3BF6D59-14BE-8D8B-F6AA-F04F00A7EC75}"/>
              </a:ext>
            </a:extLst>
          </p:cNvPr>
          <p:cNvSpPr txBox="1"/>
          <p:nvPr/>
        </p:nvSpPr>
        <p:spPr>
          <a:xfrm>
            <a:off x="2468553" y="860970"/>
            <a:ext cx="12811303" cy="19749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699"/>
              </a:lnSpc>
            </a:pPr>
            <a:r>
              <a:rPr lang="en-US" sz="5400" dirty="0">
                <a:solidFill>
                  <a:srgbClr val="0E182F"/>
                </a:solidFill>
                <a:latin typeface="Roca One"/>
                <a:ea typeface="Roca One"/>
                <a:cs typeface="Roca One"/>
                <a:sym typeface="Roca One"/>
              </a:rPr>
              <a:t>Key Finding 4 - Employee Performance &amp; Responsiveness</a:t>
            </a:r>
          </a:p>
        </p:txBody>
      </p:sp>
    </p:spTree>
    <p:extLst>
      <p:ext uri="{BB962C8B-B14F-4D97-AF65-F5344CB8AC3E}">
        <p14:creationId xmlns:p14="http://schemas.microsoft.com/office/powerpoint/2010/main" val="961615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01D388-DEFE-F967-5342-656696431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27086B31-341F-16B6-5B07-633375C13B2F}"/>
              </a:ext>
            </a:extLst>
          </p:cNvPr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-15597" r="-15597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73ABEF75-4C5B-4E11-A3AE-F5FC316407E3}"/>
              </a:ext>
            </a:extLst>
          </p:cNvPr>
          <p:cNvGrpSpPr/>
          <p:nvPr/>
        </p:nvGrpSpPr>
        <p:grpSpPr>
          <a:xfrm>
            <a:off x="1028700" y="794369"/>
            <a:ext cx="16229114" cy="8229600"/>
            <a:chOff x="0" y="0"/>
            <a:chExt cx="4274335" cy="2167467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3B3DCD3C-53E8-CF89-EB32-E910E1354203}"/>
                </a:ext>
              </a:extLst>
            </p:cNvPr>
            <p:cNvSpPr/>
            <p:nvPr/>
          </p:nvSpPr>
          <p:spPr>
            <a:xfrm>
              <a:off x="0" y="0"/>
              <a:ext cx="4274334" cy="2167467"/>
            </a:xfrm>
            <a:custGeom>
              <a:avLst/>
              <a:gdLst/>
              <a:ahLst/>
              <a:cxnLst/>
              <a:rect l="l" t="t" r="r" b="b"/>
              <a:pathLst>
                <a:path w="4274334" h="2167467">
                  <a:moveTo>
                    <a:pt x="0" y="0"/>
                  </a:moveTo>
                  <a:lnTo>
                    <a:pt x="4274334" y="0"/>
                  </a:lnTo>
                  <a:lnTo>
                    <a:pt x="4274334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9F4C5984-B6C1-B62D-F193-59CA3B13B998}"/>
                </a:ext>
              </a:extLst>
            </p:cNvPr>
            <p:cNvSpPr txBox="1"/>
            <p:nvPr/>
          </p:nvSpPr>
          <p:spPr>
            <a:xfrm>
              <a:off x="0" y="57150"/>
              <a:ext cx="4274335" cy="21103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81"/>
                </a:lnSpc>
              </a:pPr>
              <a:endParaRPr/>
            </a:p>
          </p:txBody>
        </p:sp>
      </p:grpSp>
      <p:sp>
        <p:nvSpPr>
          <p:cNvPr id="6" name="Freeform 6">
            <a:extLst>
              <a:ext uri="{FF2B5EF4-FFF2-40B4-BE49-F238E27FC236}">
                <a16:creationId xmlns:a16="http://schemas.microsoft.com/office/drawing/2014/main" id="{EE77D125-D0EF-384C-5373-4CC68D70A33F}"/>
              </a:ext>
            </a:extLst>
          </p:cNvPr>
          <p:cNvSpPr/>
          <p:nvPr/>
        </p:nvSpPr>
        <p:spPr>
          <a:xfrm flipH="1" flipV="1">
            <a:off x="16310046" y="-2312817"/>
            <a:ext cx="8623491" cy="8750775"/>
          </a:xfrm>
          <a:custGeom>
            <a:avLst/>
            <a:gdLst/>
            <a:ahLst/>
            <a:cxnLst/>
            <a:rect l="l" t="t" r="r" b="b"/>
            <a:pathLst>
              <a:path w="8623491" h="8750775">
                <a:moveTo>
                  <a:pt x="8623491" y="8750775"/>
                </a:moveTo>
                <a:lnTo>
                  <a:pt x="0" y="8750775"/>
                </a:lnTo>
                <a:lnTo>
                  <a:pt x="0" y="0"/>
                </a:lnTo>
                <a:lnTo>
                  <a:pt x="8623491" y="0"/>
                </a:lnTo>
                <a:lnTo>
                  <a:pt x="8623491" y="8750775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158BA105-663F-E742-0E24-21261E793CDC}"/>
              </a:ext>
            </a:extLst>
          </p:cNvPr>
          <p:cNvSpPr/>
          <p:nvPr/>
        </p:nvSpPr>
        <p:spPr>
          <a:xfrm>
            <a:off x="-6630940" y="3864288"/>
            <a:ext cx="8623491" cy="8750775"/>
          </a:xfrm>
          <a:custGeom>
            <a:avLst/>
            <a:gdLst/>
            <a:ahLst/>
            <a:cxnLst/>
            <a:rect l="l" t="t" r="r" b="b"/>
            <a:pathLst>
              <a:path w="8623491" h="8750775">
                <a:moveTo>
                  <a:pt x="0" y="0"/>
                </a:moveTo>
                <a:lnTo>
                  <a:pt x="8623491" y="0"/>
                </a:lnTo>
                <a:lnTo>
                  <a:pt x="8623491" y="8750775"/>
                </a:lnTo>
                <a:lnTo>
                  <a:pt x="0" y="87507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5415AD87-22D3-9C3C-E039-B009E164302F}"/>
              </a:ext>
            </a:extLst>
          </p:cNvPr>
          <p:cNvSpPr/>
          <p:nvPr/>
        </p:nvSpPr>
        <p:spPr>
          <a:xfrm rot="-10800000">
            <a:off x="6125872" y="9311584"/>
            <a:ext cx="6036256" cy="3303478"/>
          </a:xfrm>
          <a:custGeom>
            <a:avLst/>
            <a:gdLst/>
            <a:ahLst/>
            <a:cxnLst/>
            <a:rect l="l" t="t" r="r" b="b"/>
            <a:pathLst>
              <a:path w="6036256" h="3303478">
                <a:moveTo>
                  <a:pt x="0" y="0"/>
                </a:moveTo>
                <a:lnTo>
                  <a:pt x="6036256" y="0"/>
                </a:lnTo>
                <a:lnTo>
                  <a:pt x="6036256" y="3303479"/>
                </a:lnTo>
                <a:lnTo>
                  <a:pt x="0" y="33034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52F9D038-4C4A-2590-BB91-2171700A1849}"/>
              </a:ext>
            </a:extLst>
          </p:cNvPr>
          <p:cNvSpPr txBox="1"/>
          <p:nvPr/>
        </p:nvSpPr>
        <p:spPr>
          <a:xfrm>
            <a:off x="2468553" y="860970"/>
            <a:ext cx="12811303" cy="19749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699"/>
              </a:lnSpc>
            </a:pPr>
            <a:r>
              <a:rPr lang="en-US" sz="5400" dirty="0">
                <a:solidFill>
                  <a:srgbClr val="0E182F"/>
                </a:solidFill>
                <a:latin typeface="Roca One"/>
                <a:ea typeface="Roca One"/>
                <a:cs typeface="Roca One"/>
                <a:sym typeface="Roca One"/>
              </a:rPr>
              <a:t>Key Finding 4 - Employee Performance &amp; Responsiveness</a:t>
            </a:r>
          </a:p>
        </p:txBody>
      </p:sp>
      <p:pic>
        <p:nvPicPr>
          <p:cNvPr id="11" name="Picture 10" descr="A graph with red line&#10;&#10;AI-generated content may be incorrect.">
            <a:extLst>
              <a:ext uri="{FF2B5EF4-FFF2-40B4-BE49-F238E27FC236}">
                <a16:creationId xmlns:a16="http://schemas.microsoft.com/office/drawing/2014/main" id="{65B477E1-8D28-C31D-B061-3E19E1698A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314" y="2986261"/>
            <a:ext cx="7322172" cy="5999608"/>
          </a:xfrm>
          <a:prstGeom prst="rect">
            <a:avLst/>
          </a:prstGeom>
        </p:spPr>
      </p:pic>
      <p:pic>
        <p:nvPicPr>
          <p:cNvPr id="15" name="Picture 14" descr="A graph of a number of employees&#10;&#10;AI-generated content may be incorrect.">
            <a:extLst>
              <a:ext uri="{FF2B5EF4-FFF2-40B4-BE49-F238E27FC236}">
                <a16:creationId xmlns:a16="http://schemas.microsoft.com/office/drawing/2014/main" id="{58E63F14-1A83-DD4C-DABF-222AA1B276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590" y="2476500"/>
            <a:ext cx="8494810" cy="654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72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8B66A1-B140-297F-07E8-95635EF91B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B115D989-309A-14FF-0E03-1036DB3FF13C}"/>
              </a:ext>
            </a:extLst>
          </p:cNvPr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-15597" r="-15597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DE5F8153-87FA-8346-1A72-8EDE3EC6CBCA}"/>
              </a:ext>
            </a:extLst>
          </p:cNvPr>
          <p:cNvGrpSpPr/>
          <p:nvPr/>
        </p:nvGrpSpPr>
        <p:grpSpPr>
          <a:xfrm>
            <a:off x="1028700" y="794369"/>
            <a:ext cx="16229114" cy="8229600"/>
            <a:chOff x="0" y="0"/>
            <a:chExt cx="4274335" cy="2167467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C8FF1EF0-3816-73BD-3172-A60E971340B9}"/>
                </a:ext>
              </a:extLst>
            </p:cNvPr>
            <p:cNvSpPr/>
            <p:nvPr/>
          </p:nvSpPr>
          <p:spPr>
            <a:xfrm>
              <a:off x="0" y="0"/>
              <a:ext cx="4274334" cy="2167467"/>
            </a:xfrm>
            <a:custGeom>
              <a:avLst/>
              <a:gdLst/>
              <a:ahLst/>
              <a:cxnLst/>
              <a:rect l="l" t="t" r="r" b="b"/>
              <a:pathLst>
                <a:path w="4274334" h="2167467">
                  <a:moveTo>
                    <a:pt x="0" y="0"/>
                  </a:moveTo>
                  <a:lnTo>
                    <a:pt x="4274334" y="0"/>
                  </a:lnTo>
                  <a:lnTo>
                    <a:pt x="4274334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9C8BE8B5-0B27-559D-358F-506D436B50BD}"/>
                </a:ext>
              </a:extLst>
            </p:cNvPr>
            <p:cNvSpPr txBox="1"/>
            <p:nvPr/>
          </p:nvSpPr>
          <p:spPr>
            <a:xfrm>
              <a:off x="0" y="57150"/>
              <a:ext cx="4274335" cy="21103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81"/>
                </a:lnSpc>
              </a:pPr>
              <a:endParaRPr/>
            </a:p>
          </p:txBody>
        </p:sp>
      </p:grpSp>
      <p:sp>
        <p:nvSpPr>
          <p:cNvPr id="6" name="Freeform 6">
            <a:extLst>
              <a:ext uri="{FF2B5EF4-FFF2-40B4-BE49-F238E27FC236}">
                <a16:creationId xmlns:a16="http://schemas.microsoft.com/office/drawing/2014/main" id="{375B4576-8684-2F17-0637-25A5B5B5DBBE}"/>
              </a:ext>
            </a:extLst>
          </p:cNvPr>
          <p:cNvSpPr/>
          <p:nvPr/>
        </p:nvSpPr>
        <p:spPr>
          <a:xfrm flipH="1" flipV="1">
            <a:off x="16310046" y="-2312817"/>
            <a:ext cx="8623491" cy="8750775"/>
          </a:xfrm>
          <a:custGeom>
            <a:avLst/>
            <a:gdLst/>
            <a:ahLst/>
            <a:cxnLst/>
            <a:rect l="l" t="t" r="r" b="b"/>
            <a:pathLst>
              <a:path w="8623491" h="8750775">
                <a:moveTo>
                  <a:pt x="8623491" y="8750775"/>
                </a:moveTo>
                <a:lnTo>
                  <a:pt x="0" y="8750775"/>
                </a:lnTo>
                <a:lnTo>
                  <a:pt x="0" y="0"/>
                </a:lnTo>
                <a:lnTo>
                  <a:pt x="8623491" y="0"/>
                </a:lnTo>
                <a:lnTo>
                  <a:pt x="8623491" y="8750775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382A6C57-388C-1FB2-5024-B30AAB9B76C0}"/>
              </a:ext>
            </a:extLst>
          </p:cNvPr>
          <p:cNvSpPr/>
          <p:nvPr/>
        </p:nvSpPr>
        <p:spPr>
          <a:xfrm>
            <a:off x="-6630940" y="3864288"/>
            <a:ext cx="8623491" cy="8750775"/>
          </a:xfrm>
          <a:custGeom>
            <a:avLst/>
            <a:gdLst/>
            <a:ahLst/>
            <a:cxnLst/>
            <a:rect l="l" t="t" r="r" b="b"/>
            <a:pathLst>
              <a:path w="8623491" h="8750775">
                <a:moveTo>
                  <a:pt x="0" y="0"/>
                </a:moveTo>
                <a:lnTo>
                  <a:pt x="8623491" y="0"/>
                </a:lnTo>
                <a:lnTo>
                  <a:pt x="8623491" y="8750775"/>
                </a:lnTo>
                <a:lnTo>
                  <a:pt x="0" y="87507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521537D2-6897-EBD5-A050-FEABFB030F83}"/>
              </a:ext>
            </a:extLst>
          </p:cNvPr>
          <p:cNvSpPr/>
          <p:nvPr/>
        </p:nvSpPr>
        <p:spPr>
          <a:xfrm rot="-10800000">
            <a:off x="6125872" y="9311584"/>
            <a:ext cx="6036256" cy="3303478"/>
          </a:xfrm>
          <a:custGeom>
            <a:avLst/>
            <a:gdLst/>
            <a:ahLst/>
            <a:cxnLst/>
            <a:rect l="l" t="t" r="r" b="b"/>
            <a:pathLst>
              <a:path w="6036256" h="3303478">
                <a:moveTo>
                  <a:pt x="0" y="0"/>
                </a:moveTo>
                <a:lnTo>
                  <a:pt x="6036256" y="0"/>
                </a:lnTo>
                <a:lnTo>
                  <a:pt x="6036256" y="3303479"/>
                </a:lnTo>
                <a:lnTo>
                  <a:pt x="0" y="33034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9EB6F179-41A9-5E3E-5ADB-E3999788A1AC}"/>
              </a:ext>
            </a:extLst>
          </p:cNvPr>
          <p:cNvSpPr txBox="1"/>
          <p:nvPr/>
        </p:nvSpPr>
        <p:spPr>
          <a:xfrm>
            <a:off x="1992551" y="2728278"/>
            <a:ext cx="5246450" cy="62846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spc="48" dirty="0">
                <a:solidFill>
                  <a:srgbClr val="0D1C38"/>
                </a:solidFill>
                <a:latin typeface="Assistant"/>
                <a:ea typeface="Assistant"/>
                <a:cs typeface="Assistant"/>
                <a:sym typeface="Assistant"/>
              </a:rPr>
              <a:t>Payment Methods &amp; Discounts</a:t>
            </a:r>
          </a:p>
          <a:p>
            <a:pPr>
              <a:lnSpc>
                <a:spcPts val="4480"/>
              </a:lnSpc>
            </a:pPr>
            <a:endParaRPr lang="en-US" sz="3200" spc="48" dirty="0">
              <a:solidFill>
                <a:srgbClr val="0D1C38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342900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b="1" spc="48" dirty="0">
                <a:solidFill>
                  <a:srgbClr val="0D1C38"/>
                </a:solidFill>
                <a:latin typeface="Assistant"/>
                <a:ea typeface="Assistant"/>
                <a:cs typeface="Assistant"/>
                <a:sym typeface="Assistant"/>
              </a:rPr>
              <a:t>Popular Payment Methods: </a:t>
            </a:r>
            <a:r>
              <a:rPr lang="en-US" sz="2400" spc="48" dirty="0">
                <a:solidFill>
                  <a:srgbClr val="0D1C38"/>
                </a:solidFill>
                <a:latin typeface="Assistant"/>
                <a:ea typeface="Assistant"/>
                <a:cs typeface="Assistant"/>
                <a:sym typeface="Assistant"/>
              </a:rPr>
              <a:t>Cash and Debit Card are most dominant, indicating local preferences.</a:t>
            </a:r>
          </a:p>
          <a:p>
            <a:pPr marL="342900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b="1" spc="48" dirty="0">
                <a:solidFill>
                  <a:srgbClr val="0D1C38"/>
                </a:solidFill>
                <a:latin typeface="Assistant"/>
                <a:ea typeface="Assistant"/>
                <a:cs typeface="Assistant"/>
                <a:sym typeface="Assistant"/>
              </a:rPr>
              <a:t>Discount Prevalence: </a:t>
            </a:r>
            <a:r>
              <a:rPr lang="en-US" sz="2400" spc="48" dirty="0">
                <a:solidFill>
                  <a:srgbClr val="0D1C38"/>
                </a:solidFill>
                <a:latin typeface="Assistant"/>
                <a:ea typeface="Assistant"/>
                <a:cs typeface="Assistant"/>
                <a:sym typeface="Assistant"/>
              </a:rPr>
              <a:t>Discounts are frequently applied, mostly small amounts, but some larger ones exist. The </a:t>
            </a:r>
            <a:r>
              <a:rPr lang="en-US" sz="2400" spc="48" dirty="0" err="1">
                <a:solidFill>
                  <a:srgbClr val="0D1C38"/>
                </a:solidFill>
                <a:latin typeface="Assistant"/>
                <a:ea typeface="Assistant"/>
                <a:cs typeface="Assistant"/>
                <a:sym typeface="Assistant"/>
              </a:rPr>
              <a:t>is_discounted</a:t>
            </a:r>
            <a:r>
              <a:rPr lang="en-US" sz="2400" spc="48" dirty="0">
                <a:solidFill>
                  <a:srgbClr val="0D1C38"/>
                </a:solidFill>
                <a:latin typeface="Assistant"/>
                <a:ea typeface="Assistant"/>
                <a:cs typeface="Assistant"/>
                <a:sym typeface="Assistant"/>
              </a:rPr>
              <a:t> flag helps track this.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272D85FF-E35A-4C9E-76A7-CBABCE6B1BF8}"/>
              </a:ext>
            </a:extLst>
          </p:cNvPr>
          <p:cNvSpPr txBox="1"/>
          <p:nvPr/>
        </p:nvSpPr>
        <p:spPr>
          <a:xfrm>
            <a:off x="2468553" y="860970"/>
            <a:ext cx="12811303" cy="9874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699"/>
              </a:lnSpc>
            </a:pPr>
            <a:r>
              <a:rPr lang="en-US" sz="5400" dirty="0">
                <a:solidFill>
                  <a:srgbClr val="0E182F"/>
                </a:solidFill>
                <a:latin typeface="Roca One"/>
                <a:ea typeface="Roca One"/>
                <a:cs typeface="Roca One"/>
                <a:sym typeface="Roca One"/>
              </a:rPr>
              <a:t>Key Finding 5 – Transaction Patterns</a:t>
            </a:r>
          </a:p>
        </p:txBody>
      </p:sp>
      <p:pic>
        <p:nvPicPr>
          <p:cNvPr id="13" name="Picture 12" descr="A graph of sales and delivery&#10;&#10;AI-generated content may be incorrect.">
            <a:extLst>
              <a:ext uri="{FF2B5EF4-FFF2-40B4-BE49-F238E27FC236}">
                <a16:creationId xmlns:a16="http://schemas.microsoft.com/office/drawing/2014/main" id="{E46B3A6A-C642-DFFA-99D6-25B38D0855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1" y="2481456"/>
            <a:ext cx="10044996" cy="654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495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36697C-7560-4ED7-6CEE-CD8B941ED8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973E6FE6-EBCC-AA2D-0733-2FD488ABAD32}"/>
              </a:ext>
            </a:extLst>
          </p:cNvPr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-15597" r="-15597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E4BB8F5E-5C08-EF5A-0F4D-946A27133CD2}"/>
              </a:ext>
            </a:extLst>
          </p:cNvPr>
          <p:cNvGrpSpPr/>
          <p:nvPr/>
        </p:nvGrpSpPr>
        <p:grpSpPr>
          <a:xfrm>
            <a:off x="1028700" y="794369"/>
            <a:ext cx="16229114" cy="8229600"/>
            <a:chOff x="0" y="0"/>
            <a:chExt cx="4274335" cy="2167467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83FE910D-5F61-3D40-28F9-3D604BA70D80}"/>
                </a:ext>
              </a:extLst>
            </p:cNvPr>
            <p:cNvSpPr/>
            <p:nvPr/>
          </p:nvSpPr>
          <p:spPr>
            <a:xfrm>
              <a:off x="0" y="0"/>
              <a:ext cx="4274334" cy="2167467"/>
            </a:xfrm>
            <a:custGeom>
              <a:avLst/>
              <a:gdLst/>
              <a:ahLst/>
              <a:cxnLst/>
              <a:rect l="l" t="t" r="r" b="b"/>
              <a:pathLst>
                <a:path w="4274334" h="2167467">
                  <a:moveTo>
                    <a:pt x="0" y="0"/>
                  </a:moveTo>
                  <a:lnTo>
                    <a:pt x="4274334" y="0"/>
                  </a:lnTo>
                  <a:lnTo>
                    <a:pt x="4274334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0E5E68A3-8D45-3876-2B30-9AAF2D7A5571}"/>
                </a:ext>
              </a:extLst>
            </p:cNvPr>
            <p:cNvSpPr txBox="1"/>
            <p:nvPr/>
          </p:nvSpPr>
          <p:spPr>
            <a:xfrm>
              <a:off x="0" y="57150"/>
              <a:ext cx="4274335" cy="21103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81"/>
                </a:lnSpc>
              </a:pPr>
              <a:endParaRPr/>
            </a:p>
          </p:txBody>
        </p:sp>
      </p:grpSp>
      <p:sp>
        <p:nvSpPr>
          <p:cNvPr id="6" name="Freeform 6">
            <a:extLst>
              <a:ext uri="{FF2B5EF4-FFF2-40B4-BE49-F238E27FC236}">
                <a16:creationId xmlns:a16="http://schemas.microsoft.com/office/drawing/2014/main" id="{7611EFCB-FAA6-EF4B-4EEC-12588960335E}"/>
              </a:ext>
            </a:extLst>
          </p:cNvPr>
          <p:cNvSpPr/>
          <p:nvPr/>
        </p:nvSpPr>
        <p:spPr>
          <a:xfrm flipH="1" flipV="1">
            <a:off x="16310046" y="-2312817"/>
            <a:ext cx="8623491" cy="8750775"/>
          </a:xfrm>
          <a:custGeom>
            <a:avLst/>
            <a:gdLst/>
            <a:ahLst/>
            <a:cxnLst/>
            <a:rect l="l" t="t" r="r" b="b"/>
            <a:pathLst>
              <a:path w="8623491" h="8750775">
                <a:moveTo>
                  <a:pt x="8623491" y="8750775"/>
                </a:moveTo>
                <a:lnTo>
                  <a:pt x="0" y="8750775"/>
                </a:lnTo>
                <a:lnTo>
                  <a:pt x="0" y="0"/>
                </a:lnTo>
                <a:lnTo>
                  <a:pt x="8623491" y="0"/>
                </a:lnTo>
                <a:lnTo>
                  <a:pt x="8623491" y="8750775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798587DA-23DC-170D-E303-427D2178527A}"/>
              </a:ext>
            </a:extLst>
          </p:cNvPr>
          <p:cNvSpPr/>
          <p:nvPr/>
        </p:nvSpPr>
        <p:spPr>
          <a:xfrm>
            <a:off x="-6630940" y="3864288"/>
            <a:ext cx="8623491" cy="8750775"/>
          </a:xfrm>
          <a:custGeom>
            <a:avLst/>
            <a:gdLst/>
            <a:ahLst/>
            <a:cxnLst/>
            <a:rect l="l" t="t" r="r" b="b"/>
            <a:pathLst>
              <a:path w="8623491" h="8750775">
                <a:moveTo>
                  <a:pt x="0" y="0"/>
                </a:moveTo>
                <a:lnTo>
                  <a:pt x="8623491" y="0"/>
                </a:lnTo>
                <a:lnTo>
                  <a:pt x="8623491" y="8750775"/>
                </a:lnTo>
                <a:lnTo>
                  <a:pt x="0" y="87507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3946FBB0-7049-0FF1-3CEA-2669364F82BF}"/>
              </a:ext>
            </a:extLst>
          </p:cNvPr>
          <p:cNvSpPr/>
          <p:nvPr/>
        </p:nvSpPr>
        <p:spPr>
          <a:xfrm rot="-10800000">
            <a:off x="6125872" y="9311584"/>
            <a:ext cx="6036256" cy="3303478"/>
          </a:xfrm>
          <a:custGeom>
            <a:avLst/>
            <a:gdLst/>
            <a:ahLst/>
            <a:cxnLst/>
            <a:rect l="l" t="t" r="r" b="b"/>
            <a:pathLst>
              <a:path w="6036256" h="3303478">
                <a:moveTo>
                  <a:pt x="0" y="0"/>
                </a:moveTo>
                <a:lnTo>
                  <a:pt x="6036256" y="0"/>
                </a:lnTo>
                <a:lnTo>
                  <a:pt x="6036256" y="3303479"/>
                </a:lnTo>
                <a:lnTo>
                  <a:pt x="0" y="33034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63C78AF8-2109-0A54-A356-2D791DB38FFD}"/>
              </a:ext>
            </a:extLst>
          </p:cNvPr>
          <p:cNvSpPr txBox="1"/>
          <p:nvPr/>
        </p:nvSpPr>
        <p:spPr>
          <a:xfrm>
            <a:off x="1749372" y="1920602"/>
            <a:ext cx="15243228" cy="62846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spc="48" dirty="0">
                <a:solidFill>
                  <a:srgbClr val="0D1C38"/>
                </a:solidFill>
                <a:latin typeface="Assistant"/>
                <a:ea typeface="Assistant"/>
                <a:cs typeface="Assistant"/>
                <a:sym typeface="Assistant"/>
              </a:rPr>
              <a:t>Actionable Strategies for Growth &amp; Efficiency</a:t>
            </a:r>
          </a:p>
          <a:p>
            <a:pPr marL="342900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b="1" spc="48" dirty="0">
                <a:solidFill>
                  <a:srgbClr val="0D1C38"/>
                </a:solidFill>
                <a:latin typeface="Assistant"/>
                <a:ea typeface="Assistant"/>
                <a:cs typeface="Assistant"/>
                <a:sym typeface="Assistant"/>
              </a:rPr>
              <a:t>Customer Retention:</a:t>
            </a:r>
          </a:p>
          <a:p>
            <a:pPr marL="800100" lvl="1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b="1" spc="48" dirty="0">
                <a:solidFill>
                  <a:srgbClr val="0D1C38"/>
                </a:solidFill>
                <a:latin typeface="Assistant"/>
                <a:ea typeface="Assistant"/>
                <a:cs typeface="Assistant"/>
                <a:sym typeface="Assistant"/>
              </a:rPr>
              <a:t>Re-engagement</a:t>
            </a:r>
            <a:r>
              <a:rPr lang="en-US" sz="2400" spc="48" dirty="0">
                <a:solidFill>
                  <a:srgbClr val="0D1C38"/>
                </a:solidFill>
                <a:latin typeface="Assistant"/>
                <a:ea typeface="Assistant"/>
                <a:cs typeface="Assistant"/>
                <a:sym typeface="Assistant"/>
              </a:rPr>
              <a:t>: Targeted campaigns for “One Time Purchase” customers (e.g., personalized discounts).</a:t>
            </a:r>
          </a:p>
          <a:p>
            <a:pPr marL="800100" lvl="1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b="1" spc="48" dirty="0">
                <a:solidFill>
                  <a:srgbClr val="0D1C38"/>
                </a:solidFill>
                <a:latin typeface="Assistant"/>
                <a:ea typeface="Assistant"/>
                <a:cs typeface="Assistant"/>
                <a:sym typeface="Assistant"/>
              </a:rPr>
              <a:t>Loyalty Programs</a:t>
            </a:r>
            <a:r>
              <a:rPr lang="en-US" sz="2400" spc="48" dirty="0">
                <a:solidFill>
                  <a:srgbClr val="0D1C38"/>
                </a:solidFill>
                <a:latin typeface="Assistant"/>
                <a:ea typeface="Assistant"/>
                <a:cs typeface="Assistant"/>
                <a:sym typeface="Assistant"/>
              </a:rPr>
              <a:t>: Incentivize "Needs Attention" customers for increased frequency.</a:t>
            </a:r>
          </a:p>
          <a:p>
            <a:pPr marL="800100" lvl="1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b="1" spc="48" dirty="0">
                <a:solidFill>
                  <a:srgbClr val="0D1C38"/>
                </a:solidFill>
                <a:latin typeface="Assistant"/>
                <a:ea typeface="Assistant"/>
                <a:cs typeface="Assistant"/>
                <a:sym typeface="Assistant"/>
              </a:rPr>
              <a:t>Onboarding</a:t>
            </a:r>
            <a:r>
              <a:rPr lang="en-US" sz="2400" spc="48" dirty="0">
                <a:solidFill>
                  <a:srgbClr val="0D1C38"/>
                </a:solidFill>
                <a:latin typeface="Assistant"/>
                <a:ea typeface="Assistant"/>
                <a:cs typeface="Assistant"/>
                <a:sym typeface="Assistant"/>
              </a:rPr>
              <a:t>: Structured incentives for "New Customers" to encourage second purchase.</a:t>
            </a:r>
            <a:endParaRPr lang="en-US" sz="2400" b="1" spc="48" dirty="0">
              <a:solidFill>
                <a:srgbClr val="0D1C38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342900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b="1" spc="48" dirty="0">
                <a:solidFill>
                  <a:srgbClr val="0D1C38"/>
                </a:solidFill>
                <a:latin typeface="Assistant"/>
                <a:ea typeface="Assistant"/>
                <a:cs typeface="Assistant"/>
                <a:sym typeface="Assistant"/>
              </a:rPr>
              <a:t>Operational Improvement: </a:t>
            </a:r>
          </a:p>
          <a:p>
            <a:pPr marL="800100" lvl="1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b="1" spc="48" dirty="0">
                <a:solidFill>
                  <a:srgbClr val="0D1C38"/>
                </a:solidFill>
                <a:latin typeface="Assistant"/>
                <a:ea typeface="Assistant"/>
                <a:cs typeface="Assistant"/>
                <a:sym typeface="Assistant"/>
              </a:rPr>
              <a:t>Restaurant Communication</a:t>
            </a:r>
            <a:r>
              <a:rPr lang="en-US" sz="2400" spc="48" dirty="0">
                <a:solidFill>
                  <a:srgbClr val="0D1C38"/>
                </a:solidFill>
                <a:latin typeface="Assistant"/>
                <a:ea typeface="Assistant"/>
                <a:cs typeface="Assistant"/>
                <a:sym typeface="Assistant"/>
              </a:rPr>
              <a:t>: Enhance real-time communication and menu updates to reduce "Pending" and "Declined" orders.</a:t>
            </a:r>
          </a:p>
          <a:p>
            <a:pPr marL="800100" lvl="1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b="1" spc="48" dirty="0">
                <a:solidFill>
                  <a:srgbClr val="0D1C38"/>
                </a:solidFill>
                <a:latin typeface="Assistant"/>
                <a:ea typeface="Assistant"/>
                <a:cs typeface="Assistant"/>
                <a:sym typeface="Assistant"/>
              </a:rPr>
              <a:t>Employee Training</a:t>
            </a:r>
            <a:r>
              <a:rPr lang="en-US" sz="2400" spc="48" dirty="0">
                <a:solidFill>
                  <a:srgbClr val="0D1C38"/>
                </a:solidFill>
                <a:latin typeface="Assistant"/>
                <a:ea typeface="Assistant"/>
                <a:cs typeface="Assistant"/>
                <a:sym typeface="Assistant"/>
              </a:rPr>
              <a:t>: Address performance gaps for employees with high declined order rates.</a:t>
            </a:r>
          </a:p>
          <a:p>
            <a:pPr marL="342900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b="1" spc="48" dirty="0">
                <a:solidFill>
                  <a:srgbClr val="0D1C38"/>
                </a:solidFill>
                <a:latin typeface="Assistant"/>
                <a:ea typeface="Assistant"/>
                <a:cs typeface="Assistant"/>
                <a:sym typeface="Assistant"/>
              </a:rPr>
              <a:t>Marketing Strategy:</a:t>
            </a:r>
          </a:p>
          <a:p>
            <a:pPr marL="342900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endParaRPr lang="en-US" sz="2400" b="1" spc="48" dirty="0">
              <a:solidFill>
                <a:srgbClr val="0D1C38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5F1B18CE-790E-7509-31B2-10B78D3E2275}"/>
              </a:ext>
            </a:extLst>
          </p:cNvPr>
          <p:cNvSpPr txBox="1"/>
          <p:nvPr/>
        </p:nvSpPr>
        <p:spPr>
          <a:xfrm>
            <a:off x="2468553" y="860970"/>
            <a:ext cx="12811303" cy="9874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699"/>
              </a:lnSpc>
            </a:pPr>
            <a:r>
              <a:rPr lang="en-US" sz="5400" dirty="0">
                <a:solidFill>
                  <a:srgbClr val="0E182F"/>
                </a:solidFill>
                <a:latin typeface="Roca One"/>
                <a:ea typeface="Roca One"/>
                <a:cs typeface="Roca One"/>
                <a:sym typeface="Roca One"/>
              </a:rPr>
              <a:t>Recommendations </a:t>
            </a:r>
          </a:p>
        </p:txBody>
      </p:sp>
    </p:spTree>
    <p:extLst>
      <p:ext uri="{BB962C8B-B14F-4D97-AF65-F5344CB8AC3E}">
        <p14:creationId xmlns:p14="http://schemas.microsoft.com/office/powerpoint/2010/main" val="3467362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10C8FD-8473-51DE-BEBB-D4C5227813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8A1313B7-4131-BC4E-4161-A08BF9FD2C32}"/>
              </a:ext>
            </a:extLst>
          </p:cNvPr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-15597" r="-15597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AF040092-B017-2FD5-A3E1-C286603AC8A7}"/>
              </a:ext>
            </a:extLst>
          </p:cNvPr>
          <p:cNvGrpSpPr/>
          <p:nvPr/>
        </p:nvGrpSpPr>
        <p:grpSpPr>
          <a:xfrm>
            <a:off x="1028700" y="794369"/>
            <a:ext cx="16229114" cy="8229600"/>
            <a:chOff x="0" y="0"/>
            <a:chExt cx="4274335" cy="2167467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804B661A-46AD-88A5-8866-2F26333A01A9}"/>
                </a:ext>
              </a:extLst>
            </p:cNvPr>
            <p:cNvSpPr/>
            <p:nvPr/>
          </p:nvSpPr>
          <p:spPr>
            <a:xfrm>
              <a:off x="0" y="0"/>
              <a:ext cx="4274334" cy="2167467"/>
            </a:xfrm>
            <a:custGeom>
              <a:avLst/>
              <a:gdLst/>
              <a:ahLst/>
              <a:cxnLst/>
              <a:rect l="l" t="t" r="r" b="b"/>
              <a:pathLst>
                <a:path w="4274334" h="2167467">
                  <a:moveTo>
                    <a:pt x="0" y="0"/>
                  </a:moveTo>
                  <a:lnTo>
                    <a:pt x="4274334" y="0"/>
                  </a:lnTo>
                  <a:lnTo>
                    <a:pt x="4274334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432E0441-F977-5A2F-C3D6-6CDECA2B7431}"/>
                </a:ext>
              </a:extLst>
            </p:cNvPr>
            <p:cNvSpPr txBox="1"/>
            <p:nvPr/>
          </p:nvSpPr>
          <p:spPr>
            <a:xfrm>
              <a:off x="0" y="57150"/>
              <a:ext cx="4274335" cy="21103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81"/>
                </a:lnSpc>
              </a:pPr>
              <a:endParaRPr/>
            </a:p>
          </p:txBody>
        </p:sp>
      </p:grpSp>
      <p:sp>
        <p:nvSpPr>
          <p:cNvPr id="6" name="Freeform 6">
            <a:extLst>
              <a:ext uri="{FF2B5EF4-FFF2-40B4-BE49-F238E27FC236}">
                <a16:creationId xmlns:a16="http://schemas.microsoft.com/office/drawing/2014/main" id="{8B282280-089C-ADEC-A8F6-0E4849FC4E3B}"/>
              </a:ext>
            </a:extLst>
          </p:cNvPr>
          <p:cNvSpPr/>
          <p:nvPr/>
        </p:nvSpPr>
        <p:spPr>
          <a:xfrm flipH="1" flipV="1">
            <a:off x="16310046" y="-2312817"/>
            <a:ext cx="8623491" cy="8750775"/>
          </a:xfrm>
          <a:custGeom>
            <a:avLst/>
            <a:gdLst/>
            <a:ahLst/>
            <a:cxnLst/>
            <a:rect l="l" t="t" r="r" b="b"/>
            <a:pathLst>
              <a:path w="8623491" h="8750775">
                <a:moveTo>
                  <a:pt x="8623491" y="8750775"/>
                </a:moveTo>
                <a:lnTo>
                  <a:pt x="0" y="8750775"/>
                </a:lnTo>
                <a:lnTo>
                  <a:pt x="0" y="0"/>
                </a:lnTo>
                <a:lnTo>
                  <a:pt x="8623491" y="0"/>
                </a:lnTo>
                <a:lnTo>
                  <a:pt x="8623491" y="8750775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53DF1953-2143-3422-7575-494100DD861A}"/>
              </a:ext>
            </a:extLst>
          </p:cNvPr>
          <p:cNvSpPr/>
          <p:nvPr/>
        </p:nvSpPr>
        <p:spPr>
          <a:xfrm>
            <a:off x="-6630940" y="3864288"/>
            <a:ext cx="8623491" cy="8750775"/>
          </a:xfrm>
          <a:custGeom>
            <a:avLst/>
            <a:gdLst/>
            <a:ahLst/>
            <a:cxnLst/>
            <a:rect l="l" t="t" r="r" b="b"/>
            <a:pathLst>
              <a:path w="8623491" h="8750775">
                <a:moveTo>
                  <a:pt x="0" y="0"/>
                </a:moveTo>
                <a:lnTo>
                  <a:pt x="8623491" y="0"/>
                </a:lnTo>
                <a:lnTo>
                  <a:pt x="8623491" y="8750775"/>
                </a:lnTo>
                <a:lnTo>
                  <a:pt x="0" y="87507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CE03E42F-83F8-C874-CBD2-ABDE3C4A4A20}"/>
              </a:ext>
            </a:extLst>
          </p:cNvPr>
          <p:cNvSpPr/>
          <p:nvPr/>
        </p:nvSpPr>
        <p:spPr>
          <a:xfrm rot="-10800000">
            <a:off x="6125872" y="9311584"/>
            <a:ext cx="6036256" cy="3303478"/>
          </a:xfrm>
          <a:custGeom>
            <a:avLst/>
            <a:gdLst/>
            <a:ahLst/>
            <a:cxnLst/>
            <a:rect l="l" t="t" r="r" b="b"/>
            <a:pathLst>
              <a:path w="6036256" h="3303478">
                <a:moveTo>
                  <a:pt x="0" y="0"/>
                </a:moveTo>
                <a:lnTo>
                  <a:pt x="6036256" y="0"/>
                </a:lnTo>
                <a:lnTo>
                  <a:pt x="6036256" y="3303479"/>
                </a:lnTo>
                <a:lnTo>
                  <a:pt x="0" y="33034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B531D94C-ACBA-0EB3-9C3A-5235D2181D47}"/>
              </a:ext>
            </a:extLst>
          </p:cNvPr>
          <p:cNvSpPr txBox="1"/>
          <p:nvPr/>
        </p:nvSpPr>
        <p:spPr>
          <a:xfrm>
            <a:off x="1749372" y="1920602"/>
            <a:ext cx="15243228" cy="16680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endParaRPr lang="en-US" sz="2400" b="1" spc="48" dirty="0">
              <a:solidFill>
                <a:srgbClr val="0D1C38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800100" lvl="1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b="1" spc="48" dirty="0">
                <a:solidFill>
                  <a:srgbClr val="0D1C38"/>
                </a:solidFill>
                <a:latin typeface="Assistant"/>
                <a:ea typeface="Assistant"/>
                <a:cs typeface="Assistant"/>
                <a:sym typeface="Assistant"/>
              </a:rPr>
              <a:t>Discount ROI</a:t>
            </a:r>
            <a:r>
              <a:rPr lang="en-US" sz="2400" spc="48" dirty="0">
                <a:solidFill>
                  <a:srgbClr val="0D1C38"/>
                </a:solidFill>
                <a:latin typeface="Assistant"/>
                <a:ea typeface="Assistant"/>
                <a:cs typeface="Assistant"/>
                <a:sym typeface="Assistant"/>
              </a:rPr>
              <a:t>: Analyze is_discounted data to refine promotion effectiveness.</a:t>
            </a:r>
          </a:p>
          <a:p>
            <a:pPr marL="800100" lvl="1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b="1" spc="48" dirty="0">
                <a:solidFill>
                  <a:srgbClr val="0D1C38"/>
                </a:solidFill>
                <a:latin typeface="Assistant"/>
                <a:ea typeface="Assistant"/>
                <a:cs typeface="Assistant"/>
                <a:sym typeface="Assistant"/>
              </a:rPr>
              <a:t>Response Time</a:t>
            </a:r>
            <a:r>
              <a:rPr lang="en-US" sz="2400" spc="48" dirty="0">
                <a:solidFill>
                  <a:srgbClr val="0D1C38"/>
                </a:solidFill>
                <a:latin typeface="Assistant"/>
                <a:ea typeface="Assistant"/>
                <a:cs typeface="Assistant"/>
                <a:sym typeface="Assistant"/>
              </a:rPr>
              <a:t>: Investigate outliers to improve overall service speed.</a:t>
            </a:r>
            <a:endParaRPr lang="en-US" sz="2400" b="1" spc="48" dirty="0">
              <a:solidFill>
                <a:srgbClr val="0D1C38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F044A870-9FFF-75D4-585A-B56E53ADECDB}"/>
              </a:ext>
            </a:extLst>
          </p:cNvPr>
          <p:cNvSpPr txBox="1"/>
          <p:nvPr/>
        </p:nvSpPr>
        <p:spPr>
          <a:xfrm>
            <a:off x="2468553" y="860970"/>
            <a:ext cx="12811303" cy="9874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699"/>
              </a:lnSpc>
            </a:pPr>
            <a:r>
              <a:rPr lang="en-US" sz="5400" dirty="0">
                <a:solidFill>
                  <a:srgbClr val="0E182F"/>
                </a:solidFill>
                <a:latin typeface="Roca One"/>
                <a:ea typeface="Roca One"/>
                <a:cs typeface="Roca One"/>
                <a:sym typeface="Roca One"/>
              </a:rPr>
              <a:t>Recommendations </a:t>
            </a:r>
          </a:p>
        </p:txBody>
      </p:sp>
    </p:spTree>
    <p:extLst>
      <p:ext uri="{BB962C8B-B14F-4D97-AF65-F5344CB8AC3E}">
        <p14:creationId xmlns:p14="http://schemas.microsoft.com/office/powerpoint/2010/main" val="4216892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6BBF9B-806C-614D-1F7D-028D803DC9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08A7C15A-D686-E8D3-450C-EA3EA9CEE982}"/>
              </a:ext>
            </a:extLst>
          </p:cNvPr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-15597" r="-15597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BA81D7F0-C027-8761-7DE6-D3B86CAA1C56}"/>
              </a:ext>
            </a:extLst>
          </p:cNvPr>
          <p:cNvGrpSpPr/>
          <p:nvPr/>
        </p:nvGrpSpPr>
        <p:grpSpPr>
          <a:xfrm>
            <a:off x="1028700" y="794369"/>
            <a:ext cx="16229114" cy="8229600"/>
            <a:chOff x="0" y="0"/>
            <a:chExt cx="4274335" cy="2167467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F86CFABC-D3F5-B404-5B30-B6E0A512A516}"/>
                </a:ext>
              </a:extLst>
            </p:cNvPr>
            <p:cNvSpPr/>
            <p:nvPr/>
          </p:nvSpPr>
          <p:spPr>
            <a:xfrm>
              <a:off x="0" y="0"/>
              <a:ext cx="4274334" cy="2167467"/>
            </a:xfrm>
            <a:custGeom>
              <a:avLst/>
              <a:gdLst/>
              <a:ahLst/>
              <a:cxnLst/>
              <a:rect l="l" t="t" r="r" b="b"/>
              <a:pathLst>
                <a:path w="4274334" h="2167467">
                  <a:moveTo>
                    <a:pt x="0" y="0"/>
                  </a:moveTo>
                  <a:lnTo>
                    <a:pt x="4274334" y="0"/>
                  </a:lnTo>
                  <a:lnTo>
                    <a:pt x="4274334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C11457B5-CA11-37D4-D957-DCAF1C799FEA}"/>
                </a:ext>
              </a:extLst>
            </p:cNvPr>
            <p:cNvSpPr txBox="1"/>
            <p:nvPr/>
          </p:nvSpPr>
          <p:spPr>
            <a:xfrm>
              <a:off x="0" y="57150"/>
              <a:ext cx="4274335" cy="21103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81"/>
                </a:lnSpc>
              </a:pPr>
              <a:endParaRPr/>
            </a:p>
          </p:txBody>
        </p:sp>
      </p:grpSp>
      <p:sp>
        <p:nvSpPr>
          <p:cNvPr id="6" name="Freeform 6">
            <a:extLst>
              <a:ext uri="{FF2B5EF4-FFF2-40B4-BE49-F238E27FC236}">
                <a16:creationId xmlns:a16="http://schemas.microsoft.com/office/drawing/2014/main" id="{AB2AFE08-C39B-2511-B929-2D18BDFCA928}"/>
              </a:ext>
            </a:extLst>
          </p:cNvPr>
          <p:cNvSpPr/>
          <p:nvPr/>
        </p:nvSpPr>
        <p:spPr>
          <a:xfrm flipH="1" flipV="1">
            <a:off x="16310046" y="-2312817"/>
            <a:ext cx="8623491" cy="8750775"/>
          </a:xfrm>
          <a:custGeom>
            <a:avLst/>
            <a:gdLst/>
            <a:ahLst/>
            <a:cxnLst/>
            <a:rect l="l" t="t" r="r" b="b"/>
            <a:pathLst>
              <a:path w="8623491" h="8750775">
                <a:moveTo>
                  <a:pt x="8623491" y="8750775"/>
                </a:moveTo>
                <a:lnTo>
                  <a:pt x="0" y="8750775"/>
                </a:lnTo>
                <a:lnTo>
                  <a:pt x="0" y="0"/>
                </a:lnTo>
                <a:lnTo>
                  <a:pt x="8623491" y="0"/>
                </a:lnTo>
                <a:lnTo>
                  <a:pt x="8623491" y="8750775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9B3DDC31-3FFB-FBA7-0A0A-BA1C44B90B5E}"/>
              </a:ext>
            </a:extLst>
          </p:cNvPr>
          <p:cNvSpPr/>
          <p:nvPr/>
        </p:nvSpPr>
        <p:spPr>
          <a:xfrm>
            <a:off x="-6630940" y="3864288"/>
            <a:ext cx="8623491" cy="8750775"/>
          </a:xfrm>
          <a:custGeom>
            <a:avLst/>
            <a:gdLst/>
            <a:ahLst/>
            <a:cxnLst/>
            <a:rect l="l" t="t" r="r" b="b"/>
            <a:pathLst>
              <a:path w="8623491" h="8750775">
                <a:moveTo>
                  <a:pt x="0" y="0"/>
                </a:moveTo>
                <a:lnTo>
                  <a:pt x="8623491" y="0"/>
                </a:lnTo>
                <a:lnTo>
                  <a:pt x="8623491" y="8750775"/>
                </a:lnTo>
                <a:lnTo>
                  <a:pt x="0" y="87507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29B6F072-69CC-CC0A-5FE7-DFDBB82A4379}"/>
              </a:ext>
            </a:extLst>
          </p:cNvPr>
          <p:cNvSpPr/>
          <p:nvPr/>
        </p:nvSpPr>
        <p:spPr>
          <a:xfrm rot="-10800000">
            <a:off x="6125872" y="9311584"/>
            <a:ext cx="6036256" cy="3303478"/>
          </a:xfrm>
          <a:custGeom>
            <a:avLst/>
            <a:gdLst/>
            <a:ahLst/>
            <a:cxnLst/>
            <a:rect l="l" t="t" r="r" b="b"/>
            <a:pathLst>
              <a:path w="6036256" h="3303478">
                <a:moveTo>
                  <a:pt x="0" y="0"/>
                </a:moveTo>
                <a:lnTo>
                  <a:pt x="6036256" y="0"/>
                </a:lnTo>
                <a:lnTo>
                  <a:pt x="6036256" y="3303479"/>
                </a:lnTo>
                <a:lnTo>
                  <a:pt x="0" y="33034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F4FAF321-C8EC-65B3-C86C-EB3DF6E751AA}"/>
              </a:ext>
            </a:extLst>
          </p:cNvPr>
          <p:cNvSpPr txBox="1"/>
          <p:nvPr/>
        </p:nvSpPr>
        <p:spPr>
          <a:xfrm>
            <a:off x="1749372" y="1920602"/>
            <a:ext cx="15243228" cy="57079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2800" b="1" spc="48" dirty="0">
                <a:solidFill>
                  <a:srgbClr val="0D1C38"/>
                </a:solidFill>
                <a:latin typeface="Assistant"/>
                <a:ea typeface="Assistant"/>
                <a:cs typeface="Assistant"/>
                <a:sym typeface="Assistant"/>
              </a:rPr>
              <a:t>Important considerations </a:t>
            </a:r>
          </a:p>
          <a:p>
            <a:pPr>
              <a:lnSpc>
                <a:spcPts val="4480"/>
              </a:lnSpc>
            </a:pPr>
            <a:endParaRPr lang="en-US" sz="2800" b="1" spc="48" dirty="0">
              <a:solidFill>
                <a:srgbClr val="0D1C38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342900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b="1" spc="48" dirty="0">
                <a:solidFill>
                  <a:srgbClr val="0D1C38"/>
                </a:solidFill>
                <a:latin typeface="Assistant"/>
                <a:ea typeface="Assistant"/>
                <a:cs typeface="Assistant"/>
                <a:sym typeface="Assistant"/>
              </a:rPr>
              <a:t>Limitations: </a:t>
            </a:r>
          </a:p>
          <a:p>
            <a:pPr marL="800100" lvl="1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spc="48" dirty="0">
                <a:solidFill>
                  <a:srgbClr val="0D1C38"/>
                </a:solidFill>
                <a:latin typeface="Assistant"/>
                <a:ea typeface="Assistant"/>
                <a:cs typeface="Assistant"/>
                <a:sym typeface="Assistant"/>
              </a:rPr>
              <a:t>IP as Customer Proxy: Not always precise (shared IPs).</a:t>
            </a:r>
          </a:p>
          <a:p>
            <a:pPr marL="800100" lvl="1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spc="48" dirty="0">
                <a:solidFill>
                  <a:srgbClr val="0D1C38"/>
                </a:solidFill>
                <a:latin typeface="Assistant"/>
                <a:ea typeface="Assistant"/>
                <a:cs typeface="Assistant"/>
                <a:sym typeface="Assistant"/>
              </a:rPr>
              <a:t>Data Scope: Limited to provided order data; external factors not included.</a:t>
            </a:r>
          </a:p>
          <a:p>
            <a:pPr marL="800100" lvl="1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spc="48" dirty="0">
                <a:solidFill>
                  <a:srgbClr val="0D1C38"/>
                </a:solidFill>
                <a:latin typeface="Assistant"/>
                <a:ea typeface="Assistant"/>
                <a:cs typeface="Assistant"/>
                <a:sym typeface="Assistant"/>
              </a:rPr>
              <a:t>Missing Context: Deeper understanding of some status codes could enhance analysis.</a:t>
            </a:r>
            <a:endParaRPr lang="en-US" sz="2400" b="1" spc="48" dirty="0">
              <a:solidFill>
                <a:srgbClr val="0D1C38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342900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b="1" spc="48" dirty="0">
                <a:solidFill>
                  <a:srgbClr val="0D1C38"/>
                </a:solidFill>
                <a:latin typeface="Assistant"/>
                <a:ea typeface="Assistant"/>
                <a:cs typeface="Assistant"/>
                <a:sym typeface="Assistant"/>
              </a:rPr>
              <a:t>Assumptions:</a:t>
            </a:r>
          </a:p>
          <a:p>
            <a:pPr marL="800100" lvl="1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spc="48" dirty="0">
                <a:solidFill>
                  <a:srgbClr val="0D1C38"/>
                </a:solidFill>
                <a:latin typeface="Assistant"/>
                <a:ea typeface="Assistant"/>
                <a:cs typeface="Assistant"/>
                <a:sym typeface="Assistant"/>
              </a:rPr>
              <a:t>Data is largely accurate and reflects real transactions.</a:t>
            </a:r>
          </a:p>
          <a:p>
            <a:pPr marL="800100" lvl="1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spc="48" dirty="0">
                <a:solidFill>
                  <a:srgbClr val="0D1C38"/>
                </a:solidFill>
                <a:latin typeface="Assistant"/>
                <a:ea typeface="Assistant"/>
                <a:cs typeface="Assistant"/>
                <a:sym typeface="Assistant"/>
              </a:rPr>
              <a:t>Key columns are sufficiently complete and reliable.</a:t>
            </a:r>
          </a:p>
          <a:p>
            <a:pPr marL="800100" lvl="1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spc="48" dirty="0">
                <a:solidFill>
                  <a:srgbClr val="0D1C38"/>
                </a:solidFill>
                <a:latin typeface="Assistant"/>
                <a:ea typeface="Assistant"/>
                <a:cs typeface="Assistant"/>
                <a:sym typeface="Assistant"/>
              </a:rPr>
              <a:t>IP address and POS session ID consistently identify "customer units" and "employee units" respectively.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CD3AEC8B-1755-21DA-8E8F-4E1D14623C35}"/>
              </a:ext>
            </a:extLst>
          </p:cNvPr>
          <p:cNvSpPr txBox="1"/>
          <p:nvPr/>
        </p:nvSpPr>
        <p:spPr>
          <a:xfrm>
            <a:off x="2468553" y="860970"/>
            <a:ext cx="12811303" cy="9874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699"/>
              </a:lnSpc>
            </a:pPr>
            <a:r>
              <a:rPr lang="en-US" sz="5400" dirty="0">
                <a:solidFill>
                  <a:srgbClr val="0E182F"/>
                </a:solidFill>
                <a:latin typeface="Roca One"/>
                <a:ea typeface="Roca One"/>
                <a:cs typeface="Roca One"/>
                <a:sym typeface="Roca One"/>
              </a:rPr>
              <a:t>Limitations and Assumptions </a:t>
            </a:r>
          </a:p>
        </p:txBody>
      </p:sp>
    </p:spTree>
    <p:extLst>
      <p:ext uri="{BB962C8B-B14F-4D97-AF65-F5344CB8AC3E}">
        <p14:creationId xmlns:p14="http://schemas.microsoft.com/office/powerpoint/2010/main" val="3360608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B1408A-8153-3FCD-F8C2-281C1C724F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DBF2B5B5-8C94-A19C-CEB6-5CE3555C0D53}"/>
              </a:ext>
            </a:extLst>
          </p:cNvPr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-15597" r="-15597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0C275E79-FAE4-11E2-A58E-0848FFF9A9EB}"/>
              </a:ext>
            </a:extLst>
          </p:cNvPr>
          <p:cNvGrpSpPr/>
          <p:nvPr/>
        </p:nvGrpSpPr>
        <p:grpSpPr>
          <a:xfrm>
            <a:off x="1028700" y="794369"/>
            <a:ext cx="16229114" cy="8229600"/>
            <a:chOff x="0" y="0"/>
            <a:chExt cx="4274335" cy="2167467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EC30AF98-61C6-28C8-0FA0-65FC4C60976D}"/>
                </a:ext>
              </a:extLst>
            </p:cNvPr>
            <p:cNvSpPr/>
            <p:nvPr/>
          </p:nvSpPr>
          <p:spPr>
            <a:xfrm>
              <a:off x="0" y="0"/>
              <a:ext cx="4274334" cy="2167467"/>
            </a:xfrm>
            <a:custGeom>
              <a:avLst/>
              <a:gdLst/>
              <a:ahLst/>
              <a:cxnLst/>
              <a:rect l="l" t="t" r="r" b="b"/>
              <a:pathLst>
                <a:path w="4274334" h="2167467">
                  <a:moveTo>
                    <a:pt x="0" y="0"/>
                  </a:moveTo>
                  <a:lnTo>
                    <a:pt x="4274334" y="0"/>
                  </a:lnTo>
                  <a:lnTo>
                    <a:pt x="4274334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D4441B62-CDE0-4D29-E390-98669F20C140}"/>
                </a:ext>
              </a:extLst>
            </p:cNvPr>
            <p:cNvSpPr txBox="1"/>
            <p:nvPr/>
          </p:nvSpPr>
          <p:spPr>
            <a:xfrm>
              <a:off x="0" y="57150"/>
              <a:ext cx="4274335" cy="21103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81"/>
                </a:lnSpc>
              </a:pPr>
              <a:endParaRPr/>
            </a:p>
          </p:txBody>
        </p:sp>
      </p:grpSp>
      <p:sp>
        <p:nvSpPr>
          <p:cNvPr id="6" name="Freeform 6">
            <a:extLst>
              <a:ext uri="{FF2B5EF4-FFF2-40B4-BE49-F238E27FC236}">
                <a16:creationId xmlns:a16="http://schemas.microsoft.com/office/drawing/2014/main" id="{C63ED840-301A-E13C-9ED1-B6842143FC7A}"/>
              </a:ext>
            </a:extLst>
          </p:cNvPr>
          <p:cNvSpPr/>
          <p:nvPr/>
        </p:nvSpPr>
        <p:spPr>
          <a:xfrm flipH="1" flipV="1">
            <a:off x="16310046" y="-2312817"/>
            <a:ext cx="8623491" cy="8750775"/>
          </a:xfrm>
          <a:custGeom>
            <a:avLst/>
            <a:gdLst/>
            <a:ahLst/>
            <a:cxnLst/>
            <a:rect l="l" t="t" r="r" b="b"/>
            <a:pathLst>
              <a:path w="8623491" h="8750775">
                <a:moveTo>
                  <a:pt x="8623491" y="8750775"/>
                </a:moveTo>
                <a:lnTo>
                  <a:pt x="0" y="8750775"/>
                </a:lnTo>
                <a:lnTo>
                  <a:pt x="0" y="0"/>
                </a:lnTo>
                <a:lnTo>
                  <a:pt x="8623491" y="0"/>
                </a:lnTo>
                <a:lnTo>
                  <a:pt x="8623491" y="8750775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D2F9FF36-7263-2F4F-2590-AA2561EFA091}"/>
              </a:ext>
            </a:extLst>
          </p:cNvPr>
          <p:cNvSpPr/>
          <p:nvPr/>
        </p:nvSpPr>
        <p:spPr>
          <a:xfrm>
            <a:off x="-6630940" y="3864288"/>
            <a:ext cx="8623491" cy="8750775"/>
          </a:xfrm>
          <a:custGeom>
            <a:avLst/>
            <a:gdLst/>
            <a:ahLst/>
            <a:cxnLst/>
            <a:rect l="l" t="t" r="r" b="b"/>
            <a:pathLst>
              <a:path w="8623491" h="8750775">
                <a:moveTo>
                  <a:pt x="0" y="0"/>
                </a:moveTo>
                <a:lnTo>
                  <a:pt x="8623491" y="0"/>
                </a:lnTo>
                <a:lnTo>
                  <a:pt x="8623491" y="8750775"/>
                </a:lnTo>
                <a:lnTo>
                  <a:pt x="0" y="87507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D127A607-7C9F-2C8A-D491-535941768976}"/>
              </a:ext>
            </a:extLst>
          </p:cNvPr>
          <p:cNvSpPr/>
          <p:nvPr/>
        </p:nvSpPr>
        <p:spPr>
          <a:xfrm rot="-10800000">
            <a:off x="6125872" y="9311584"/>
            <a:ext cx="6036256" cy="3303478"/>
          </a:xfrm>
          <a:custGeom>
            <a:avLst/>
            <a:gdLst/>
            <a:ahLst/>
            <a:cxnLst/>
            <a:rect l="l" t="t" r="r" b="b"/>
            <a:pathLst>
              <a:path w="6036256" h="3303478">
                <a:moveTo>
                  <a:pt x="0" y="0"/>
                </a:moveTo>
                <a:lnTo>
                  <a:pt x="6036256" y="0"/>
                </a:lnTo>
                <a:lnTo>
                  <a:pt x="6036256" y="3303479"/>
                </a:lnTo>
                <a:lnTo>
                  <a:pt x="0" y="33034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03148AE2-C9F3-8A42-2B4C-359A478B509F}"/>
              </a:ext>
            </a:extLst>
          </p:cNvPr>
          <p:cNvSpPr txBox="1"/>
          <p:nvPr/>
        </p:nvSpPr>
        <p:spPr>
          <a:xfrm>
            <a:off x="1749372" y="1920602"/>
            <a:ext cx="15243228" cy="68617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2800" b="1" spc="48" dirty="0">
                <a:solidFill>
                  <a:srgbClr val="0D1C38"/>
                </a:solidFill>
                <a:latin typeface="Assistant"/>
                <a:ea typeface="Assistant"/>
                <a:cs typeface="Assistant"/>
                <a:sym typeface="Assistant"/>
              </a:rPr>
              <a:t>Driving Data-Powered Decisions</a:t>
            </a:r>
          </a:p>
          <a:p>
            <a:pPr marL="342900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b="1" spc="48" dirty="0">
                <a:solidFill>
                  <a:srgbClr val="0D1C38"/>
                </a:solidFill>
                <a:latin typeface="Assistant"/>
                <a:ea typeface="Assistant"/>
                <a:cs typeface="Assistant"/>
                <a:sym typeface="Assistant"/>
              </a:rPr>
              <a:t>Summary: </a:t>
            </a:r>
            <a:r>
              <a:rPr lang="en-US" sz="2400" spc="48" dirty="0">
                <a:solidFill>
                  <a:srgbClr val="0D1C38"/>
                </a:solidFill>
                <a:latin typeface="Assistant"/>
                <a:ea typeface="Assistant"/>
                <a:cs typeface="Assistant"/>
                <a:sym typeface="Assistant"/>
              </a:rPr>
              <a:t>This analysis provides foundational insights into customer behavior, operational challenges, and transaction trends.</a:t>
            </a:r>
          </a:p>
          <a:p>
            <a:pPr marL="342900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b="1" spc="48" dirty="0">
                <a:solidFill>
                  <a:srgbClr val="0D1C38"/>
                </a:solidFill>
                <a:latin typeface="Assistant"/>
                <a:ea typeface="Assistant"/>
                <a:cs typeface="Assistant"/>
                <a:sym typeface="Assistant"/>
              </a:rPr>
              <a:t>Impact: </a:t>
            </a:r>
            <a:r>
              <a:rPr lang="en-US" sz="2400" spc="48" dirty="0">
                <a:solidFill>
                  <a:srgbClr val="0D1C38"/>
                </a:solidFill>
                <a:latin typeface="Assistant"/>
                <a:ea typeface="Assistant"/>
                <a:cs typeface="Assistant"/>
                <a:sym typeface="Assistant"/>
              </a:rPr>
              <a:t>Data-driven recommendations can lead to improved customer satisfaction, increased retention, and enhanced operational efficiency</a:t>
            </a:r>
            <a:r>
              <a:rPr lang="en-US" sz="2400" b="1" spc="48" dirty="0">
                <a:solidFill>
                  <a:srgbClr val="0D1C38"/>
                </a:solidFill>
                <a:latin typeface="Assistant"/>
                <a:ea typeface="Assistant"/>
                <a:cs typeface="Assistant"/>
                <a:sym typeface="Assistant"/>
              </a:rPr>
              <a:t>. </a:t>
            </a:r>
          </a:p>
          <a:p>
            <a:pPr>
              <a:lnSpc>
                <a:spcPts val="4480"/>
              </a:lnSpc>
            </a:pPr>
            <a:endParaRPr lang="en-US" sz="2400" b="1" spc="48" dirty="0">
              <a:solidFill>
                <a:srgbClr val="0D1C38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>
              <a:lnSpc>
                <a:spcPts val="4480"/>
              </a:lnSpc>
            </a:pPr>
            <a:r>
              <a:rPr lang="en-US" sz="2800" b="1" spc="48" dirty="0">
                <a:solidFill>
                  <a:srgbClr val="0D1C38"/>
                </a:solidFill>
                <a:latin typeface="Assistant"/>
                <a:ea typeface="Assistant"/>
                <a:cs typeface="Assistant"/>
                <a:sym typeface="Assistant"/>
              </a:rPr>
              <a:t>Future work</a:t>
            </a:r>
          </a:p>
          <a:p>
            <a:pPr marL="457200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800" spc="48" dirty="0">
                <a:solidFill>
                  <a:srgbClr val="0D1C38"/>
                </a:solidFill>
                <a:latin typeface="Assistant"/>
                <a:ea typeface="Assistant"/>
                <a:cs typeface="Assistant"/>
                <a:sym typeface="Assistant"/>
              </a:rPr>
              <a:t>Integrate external data (e.g., marketing spend, customer demographics).</a:t>
            </a:r>
          </a:p>
          <a:p>
            <a:pPr marL="457200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800" spc="48" dirty="0">
                <a:solidFill>
                  <a:srgbClr val="0D1C38"/>
                </a:solidFill>
                <a:latin typeface="Assistant"/>
                <a:ea typeface="Assistant"/>
                <a:cs typeface="Assistant"/>
                <a:sym typeface="Assistant"/>
              </a:rPr>
              <a:t>Implement A/B testing for recommendations.</a:t>
            </a:r>
          </a:p>
          <a:p>
            <a:pPr marL="457200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800" spc="48" dirty="0">
                <a:solidFill>
                  <a:srgbClr val="0D1C38"/>
                </a:solidFill>
                <a:latin typeface="Assistant"/>
                <a:ea typeface="Assistant"/>
                <a:cs typeface="Assistant"/>
                <a:sym typeface="Assistant"/>
              </a:rPr>
              <a:t>Develop predictive models for customer churn or order volume.</a:t>
            </a:r>
          </a:p>
          <a:p>
            <a:pPr>
              <a:lnSpc>
                <a:spcPts val="4480"/>
              </a:lnSpc>
            </a:pPr>
            <a:endParaRPr lang="en-US" sz="2400" b="1" spc="48" dirty="0">
              <a:solidFill>
                <a:srgbClr val="0D1C38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342900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endParaRPr lang="en-US" sz="2400" spc="48" dirty="0">
              <a:solidFill>
                <a:srgbClr val="0D1C38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39975A01-1A6A-7613-0CE9-D5CBBBD1757E}"/>
              </a:ext>
            </a:extLst>
          </p:cNvPr>
          <p:cNvSpPr txBox="1"/>
          <p:nvPr/>
        </p:nvSpPr>
        <p:spPr>
          <a:xfrm>
            <a:off x="2468553" y="860970"/>
            <a:ext cx="12811303" cy="9874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699"/>
              </a:lnSpc>
            </a:pPr>
            <a:r>
              <a:rPr lang="en-US" sz="5400" dirty="0">
                <a:solidFill>
                  <a:srgbClr val="0E182F"/>
                </a:solidFill>
                <a:latin typeface="Roca One"/>
                <a:ea typeface="Roca One"/>
                <a:cs typeface="Roca One"/>
                <a:sym typeface="Roca One"/>
              </a:rPr>
              <a:t>Conclusion &amp; Next steps</a:t>
            </a:r>
          </a:p>
        </p:txBody>
      </p:sp>
    </p:spTree>
    <p:extLst>
      <p:ext uri="{BB962C8B-B14F-4D97-AF65-F5344CB8AC3E}">
        <p14:creationId xmlns:p14="http://schemas.microsoft.com/office/powerpoint/2010/main" val="4193180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-15597" r="-15597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029443" y="1028700"/>
            <a:ext cx="16229114" cy="8229600"/>
            <a:chOff x="0" y="0"/>
            <a:chExt cx="4274335" cy="216746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74334" cy="2167467"/>
            </a:xfrm>
            <a:custGeom>
              <a:avLst/>
              <a:gdLst/>
              <a:ahLst/>
              <a:cxnLst/>
              <a:rect l="l" t="t" r="r" b="b"/>
              <a:pathLst>
                <a:path w="4274334" h="2167467">
                  <a:moveTo>
                    <a:pt x="0" y="0"/>
                  </a:moveTo>
                  <a:lnTo>
                    <a:pt x="4274334" y="0"/>
                  </a:lnTo>
                  <a:lnTo>
                    <a:pt x="4274334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57150"/>
              <a:ext cx="4274335" cy="21103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81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 flipH="1" flipV="1">
            <a:off x="16310046" y="-2312817"/>
            <a:ext cx="8623491" cy="8750775"/>
          </a:xfrm>
          <a:custGeom>
            <a:avLst/>
            <a:gdLst/>
            <a:ahLst/>
            <a:cxnLst/>
            <a:rect l="l" t="t" r="r" b="b"/>
            <a:pathLst>
              <a:path w="8623491" h="8750775">
                <a:moveTo>
                  <a:pt x="8623491" y="8750775"/>
                </a:moveTo>
                <a:lnTo>
                  <a:pt x="0" y="8750775"/>
                </a:lnTo>
                <a:lnTo>
                  <a:pt x="0" y="0"/>
                </a:lnTo>
                <a:lnTo>
                  <a:pt x="8623491" y="0"/>
                </a:lnTo>
                <a:lnTo>
                  <a:pt x="8623491" y="8750775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-6630940" y="3864288"/>
            <a:ext cx="8623491" cy="8750775"/>
          </a:xfrm>
          <a:custGeom>
            <a:avLst/>
            <a:gdLst/>
            <a:ahLst/>
            <a:cxnLst/>
            <a:rect l="l" t="t" r="r" b="b"/>
            <a:pathLst>
              <a:path w="8623491" h="8750775">
                <a:moveTo>
                  <a:pt x="0" y="0"/>
                </a:moveTo>
                <a:lnTo>
                  <a:pt x="8623491" y="0"/>
                </a:lnTo>
                <a:lnTo>
                  <a:pt x="8623491" y="8750775"/>
                </a:lnTo>
                <a:lnTo>
                  <a:pt x="0" y="87507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 rot="-10800000">
            <a:off x="6125872" y="9311584"/>
            <a:ext cx="6036256" cy="3303478"/>
          </a:xfrm>
          <a:custGeom>
            <a:avLst/>
            <a:gdLst/>
            <a:ahLst/>
            <a:cxnLst/>
            <a:rect l="l" t="t" r="r" b="b"/>
            <a:pathLst>
              <a:path w="6036256" h="3303478">
                <a:moveTo>
                  <a:pt x="0" y="0"/>
                </a:moveTo>
                <a:lnTo>
                  <a:pt x="6036256" y="0"/>
                </a:lnTo>
                <a:lnTo>
                  <a:pt x="6036256" y="3303479"/>
                </a:lnTo>
                <a:lnTo>
                  <a:pt x="0" y="33034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3392836" y="4478347"/>
            <a:ext cx="8691937" cy="13573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endParaRPr lang="en-US" sz="2600" spc="39" dirty="0">
              <a:solidFill>
                <a:srgbClr val="0D1C38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algn="just">
              <a:lnSpc>
                <a:spcPts val="3640"/>
              </a:lnSpc>
            </a:pPr>
            <a:endParaRPr lang="en-US" sz="2600" spc="39" dirty="0">
              <a:solidFill>
                <a:srgbClr val="0D1C38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algn="just">
              <a:lnSpc>
                <a:spcPts val="3640"/>
              </a:lnSpc>
            </a:pPr>
            <a:r>
              <a:rPr lang="en-US" sz="2600" spc="39" dirty="0">
                <a:solidFill>
                  <a:srgbClr val="0D1C38"/>
                </a:solidFill>
                <a:latin typeface="Assistant"/>
                <a:ea typeface="Assistant"/>
                <a:cs typeface="Assistant"/>
                <a:sym typeface="Assistant"/>
              </a:rPr>
              <a:t>Questions?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962386" y="2771615"/>
            <a:ext cx="7888080" cy="984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00"/>
              </a:lnSpc>
            </a:pPr>
            <a:r>
              <a:rPr lang="en-US" sz="8000" dirty="0">
                <a:solidFill>
                  <a:srgbClr val="0D1C38"/>
                </a:solidFill>
                <a:latin typeface="Roca One"/>
                <a:ea typeface="Roca One"/>
                <a:cs typeface="Roca One"/>
                <a:sym typeface="Roca One"/>
              </a:rPr>
              <a:t>Q</a:t>
            </a:r>
            <a:r>
              <a:rPr lang="en-US" sz="9600" dirty="0">
                <a:solidFill>
                  <a:srgbClr val="0D1C38"/>
                </a:solidFill>
                <a:latin typeface="Roca One"/>
                <a:ea typeface="Roca One"/>
                <a:cs typeface="Roca One"/>
                <a:sym typeface="Roca One"/>
              </a:rPr>
              <a:t>&amp;</a:t>
            </a:r>
            <a:r>
              <a:rPr lang="en-US" sz="8000" dirty="0">
                <a:solidFill>
                  <a:srgbClr val="0D1C38"/>
                </a:solidFill>
                <a:latin typeface="Roca One"/>
                <a:ea typeface="Roca One"/>
                <a:cs typeface="Roca One"/>
                <a:sym typeface="Roca One"/>
              </a:rPr>
              <a:t>A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5597" r="-15597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-235271" y="4565874"/>
            <a:ext cx="5902101" cy="7974702"/>
            <a:chOff x="0" y="0"/>
            <a:chExt cx="7869467" cy="1063293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7869467" cy="7869467"/>
            </a:xfrm>
            <a:custGeom>
              <a:avLst/>
              <a:gdLst/>
              <a:ahLst/>
              <a:cxnLst/>
              <a:rect l="l" t="t" r="r" b="b"/>
              <a:pathLst>
                <a:path w="7869467" h="7869467">
                  <a:moveTo>
                    <a:pt x="0" y="0"/>
                  </a:moveTo>
                  <a:lnTo>
                    <a:pt x="7869467" y="0"/>
                  </a:lnTo>
                  <a:lnTo>
                    <a:pt x="7869467" y="7869467"/>
                  </a:lnTo>
                  <a:lnTo>
                    <a:pt x="0" y="78694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Freeform 5"/>
            <p:cNvSpPr/>
            <p:nvPr/>
          </p:nvSpPr>
          <p:spPr>
            <a:xfrm>
              <a:off x="313695" y="6497867"/>
              <a:ext cx="7555772" cy="4135068"/>
            </a:xfrm>
            <a:custGeom>
              <a:avLst/>
              <a:gdLst/>
              <a:ahLst/>
              <a:cxnLst/>
              <a:rect l="l" t="t" r="r" b="b"/>
              <a:pathLst>
                <a:path w="7555772" h="4135068">
                  <a:moveTo>
                    <a:pt x="0" y="0"/>
                  </a:moveTo>
                  <a:lnTo>
                    <a:pt x="7555772" y="0"/>
                  </a:lnTo>
                  <a:lnTo>
                    <a:pt x="7555772" y="4135069"/>
                  </a:lnTo>
                  <a:lnTo>
                    <a:pt x="0" y="413506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 rot="-10800000">
            <a:off x="12385899" y="-2268953"/>
            <a:ext cx="5902101" cy="7974702"/>
            <a:chOff x="0" y="0"/>
            <a:chExt cx="7869467" cy="1063293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7869467" cy="7869467"/>
            </a:xfrm>
            <a:custGeom>
              <a:avLst/>
              <a:gdLst/>
              <a:ahLst/>
              <a:cxnLst/>
              <a:rect l="l" t="t" r="r" b="b"/>
              <a:pathLst>
                <a:path w="7869467" h="7869467">
                  <a:moveTo>
                    <a:pt x="0" y="0"/>
                  </a:moveTo>
                  <a:lnTo>
                    <a:pt x="7869467" y="0"/>
                  </a:lnTo>
                  <a:lnTo>
                    <a:pt x="7869467" y="7869467"/>
                  </a:lnTo>
                  <a:lnTo>
                    <a:pt x="0" y="78694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8"/>
            <p:cNvSpPr/>
            <p:nvPr/>
          </p:nvSpPr>
          <p:spPr>
            <a:xfrm>
              <a:off x="313695" y="6497867"/>
              <a:ext cx="7555772" cy="4135068"/>
            </a:xfrm>
            <a:custGeom>
              <a:avLst/>
              <a:gdLst/>
              <a:ahLst/>
              <a:cxnLst/>
              <a:rect l="l" t="t" r="r" b="b"/>
              <a:pathLst>
                <a:path w="7555772" h="4135068">
                  <a:moveTo>
                    <a:pt x="0" y="0"/>
                  </a:moveTo>
                  <a:lnTo>
                    <a:pt x="7555772" y="0"/>
                  </a:lnTo>
                  <a:lnTo>
                    <a:pt x="7555772" y="4135069"/>
                  </a:lnTo>
                  <a:lnTo>
                    <a:pt x="0" y="413506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Freeform 9"/>
          <p:cNvSpPr/>
          <p:nvPr/>
        </p:nvSpPr>
        <p:spPr>
          <a:xfrm>
            <a:off x="-2672315" y="-776716"/>
            <a:ext cx="4054948" cy="4114800"/>
          </a:xfrm>
          <a:custGeom>
            <a:avLst/>
            <a:gdLst/>
            <a:ahLst/>
            <a:cxnLst/>
            <a:rect l="l" t="t" r="r" b="b"/>
            <a:pathLst>
              <a:path w="4054948" h="4114800">
                <a:moveTo>
                  <a:pt x="0" y="0"/>
                </a:moveTo>
                <a:lnTo>
                  <a:pt x="4054948" y="0"/>
                </a:lnTo>
                <a:lnTo>
                  <a:pt x="405494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 flipH="1" flipV="1">
            <a:off x="16884370" y="7044598"/>
            <a:ext cx="4054948" cy="4114800"/>
          </a:xfrm>
          <a:custGeom>
            <a:avLst/>
            <a:gdLst/>
            <a:ahLst/>
            <a:cxnLst/>
            <a:rect l="l" t="t" r="r" b="b"/>
            <a:pathLst>
              <a:path w="4054948" h="4114800">
                <a:moveTo>
                  <a:pt x="4054949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054949" y="0"/>
                </a:lnTo>
                <a:lnTo>
                  <a:pt x="4054949" y="411480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8680216" y="8511973"/>
            <a:ext cx="7411367" cy="590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1"/>
              </a:lnSpc>
            </a:pPr>
            <a:r>
              <a:rPr lang="en-US" sz="4481" spc="67" dirty="0">
                <a:solidFill>
                  <a:srgbClr val="0D1C38"/>
                </a:solidFill>
                <a:latin typeface="Assistant"/>
                <a:ea typeface="Assistant"/>
                <a:cs typeface="Assistant"/>
                <a:sym typeface="Assistant"/>
              </a:rPr>
              <a:t>Presented by: Qasim Al Qatari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813536" y="2814094"/>
            <a:ext cx="9733360" cy="46876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328"/>
              </a:lnSpc>
            </a:pPr>
            <a:r>
              <a:rPr lang="en-US" sz="16219">
                <a:solidFill>
                  <a:srgbClr val="0D1C38"/>
                </a:solidFill>
                <a:latin typeface="Roca One"/>
                <a:ea typeface="Roca One"/>
                <a:cs typeface="Roca One"/>
                <a:sym typeface="Roca One"/>
              </a:rPr>
              <a:t>THANK YOU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813536" y="1347359"/>
            <a:ext cx="5077923" cy="4302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41"/>
              </a:lnSpc>
            </a:pPr>
            <a:r>
              <a:rPr lang="en-US" sz="3341" spc="50" dirty="0">
                <a:solidFill>
                  <a:srgbClr val="0D1C38"/>
                </a:solidFill>
                <a:latin typeface="Assistant"/>
                <a:ea typeface="Assistant"/>
                <a:cs typeface="Assistant"/>
                <a:sym typeface="Assistant"/>
              </a:rPr>
              <a:t>General Assembly | 3</a:t>
            </a:r>
            <a:r>
              <a:rPr lang="en-US" sz="3341" spc="50" baseline="30000" dirty="0">
                <a:solidFill>
                  <a:srgbClr val="0D1C38"/>
                </a:solidFill>
                <a:latin typeface="Assistant"/>
                <a:ea typeface="Assistant"/>
                <a:cs typeface="Assistant"/>
                <a:sym typeface="Assistant"/>
              </a:rPr>
              <a:t>rd</a:t>
            </a:r>
            <a:r>
              <a:rPr lang="en-US" sz="3341" spc="50" dirty="0">
                <a:solidFill>
                  <a:srgbClr val="0D1C38"/>
                </a:solidFill>
                <a:latin typeface="Assistant"/>
                <a:ea typeface="Assistant"/>
                <a:cs typeface="Assistant"/>
                <a:sym typeface="Assistant"/>
              </a:rPr>
              <a:t> July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-15597" r="-15597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029443" y="1028700"/>
            <a:ext cx="16229114" cy="8229600"/>
            <a:chOff x="0" y="0"/>
            <a:chExt cx="4274335" cy="216746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74334" cy="2167467"/>
            </a:xfrm>
            <a:custGeom>
              <a:avLst/>
              <a:gdLst/>
              <a:ahLst/>
              <a:cxnLst/>
              <a:rect l="l" t="t" r="r" b="b"/>
              <a:pathLst>
                <a:path w="4274334" h="2167467">
                  <a:moveTo>
                    <a:pt x="0" y="0"/>
                  </a:moveTo>
                  <a:lnTo>
                    <a:pt x="4274334" y="0"/>
                  </a:lnTo>
                  <a:lnTo>
                    <a:pt x="4274334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57150"/>
              <a:ext cx="4274335" cy="21103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81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 flipH="1" flipV="1">
            <a:off x="16310046" y="-2312817"/>
            <a:ext cx="8623491" cy="8750775"/>
          </a:xfrm>
          <a:custGeom>
            <a:avLst/>
            <a:gdLst/>
            <a:ahLst/>
            <a:cxnLst/>
            <a:rect l="l" t="t" r="r" b="b"/>
            <a:pathLst>
              <a:path w="8623491" h="8750775">
                <a:moveTo>
                  <a:pt x="8623491" y="8750775"/>
                </a:moveTo>
                <a:lnTo>
                  <a:pt x="0" y="8750775"/>
                </a:lnTo>
                <a:lnTo>
                  <a:pt x="0" y="0"/>
                </a:lnTo>
                <a:lnTo>
                  <a:pt x="8623491" y="0"/>
                </a:lnTo>
                <a:lnTo>
                  <a:pt x="8623491" y="8750775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-6630940" y="3864288"/>
            <a:ext cx="8623491" cy="8750775"/>
          </a:xfrm>
          <a:custGeom>
            <a:avLst/>
            <a:gdLst/>
            <a:ahLst/>
            <a:cxnLst/>
            <a:rect l="l" t="t" r="r" b="b"/>
            <a:pathLst>
              <a:path w="8623491" h="8750775">
                <a:moveTo>
                  <a:pt x="0" y="0"/>
                </a:moveTo>
                <a:lnTo>
                  <a:pt x="8623491" y="0"/>
                </a:lnTo>
                <a:lnTo>
                  <a:pt x="8623491" y="8750775"/>
                </a:lnTo>
                <a:lnTo>
                  <a:pt x="0" y="87507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 rot="-10800000">
            <a:off x="6125872" y="9311584"/>
            <a:ext cx="6036256" cy="3303478"/>
          </a:xfrm>
          <a:custGeom>
            <a:avLst/>
            <a:gdLst/>
            <a:ahLst/>
            <a:cxnLst/>
            <a:rect l="l" t="t" r="r" b="b"/>
            <a:pathLst>
              <a:path w="6036256" h="3303478">
                <a:moveTo>
                  <a:pt x="0" y="0"/>
                </a:moveTo>
                <a:lnTo>
                  <a:pt x="6036256" y="0"/>
                </a:lnTo>
                <a:lnTo>
                  <a:pt x="6036256" y="3303479"/>
                </a:lnTo>
                <a:lnTo>
                  <a:pt x="0" y="33034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3750876" y="3406483"/>
            <a:ext cx="6162467" cy="4694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12"/>
              </a:lnSpc>
            </a:pPr>
            <a:r>
              <a:rPr lang="en-US" sz="2794" b="1" spc="41" dirty="0">
                <a:solidFill>
                  <a:srgbClr val="0D1C38"/>
                </a:solidFill>
                <a:latin typeface="Assistant"/>
                <a:ea typeface="Assistant"/>
                <a:cs typeface="Assistant"/>
                <a:sym typeface="Assistant"/>
              </a:rPr>
              <a:t>From Raw Data to Actionable Insights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14199" y="1347236"/>
            <a:ext cx="13604199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 dirty="0">
                <a:solidFill>
                  <a:srgbClr val="0D1C38"/>
                </a:solidFill>
                <a:latin typeface="Roca One"/>
                <a:ea typeface="Roca One"/>
                <a:cs typeface="Roca One"/>
                <a:sym typeface="Roca One"/>
              </a:rPr>
              <a:t>APPENDIX: Data Handling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7D527A-0DE2-6FB6-226B-9100BFAFA641}"/>
              </a:ext>
            </a:extLst>
          </p:cNvPr>
          <p:cNvSpPr txBox="1"/>
          <p:nvPr/>
        </p:nvSpPr>
        <p:spPr>
          <a:xfrm>
            <a:off x="3581400" y="4061505"/>
            <a:ext cx="13411200" cy="4878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b="1" dirty="0"/>
              <a:t>Combination</a:t>
            </a:r>
            <a:r>
              <a:rPr lang="en-US" sz="2500" dirty="0"/>
              <a:t>: Merged 50 raw CSVs into one comprehensive dataset.</a:t>
            </a:r>
          </a:p>
          <a:p>
            <a:endParaRPr lang="en-US" sz="2500" dirty="0"/>
          </a:p>
          <a:p>
            <a:r>
              <a:rPr lang="en-US" sz="2500" b="1" dirty="0"/>
              <a:t>Cleaning</a:t>
            </a:r>
            <a:r>
              <a:rPr lang="en-US" sz="25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Dropped 70+ irrelevant columns.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Converted timestamps to proper datetime objects for accurate calculations.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Standardized numeric and string fields, handling missing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Mapped payment types: </a:t>
            </a:r>
            <a:r>
              <a:rPr lang="en-US" sz="2500" dirty="0" err="1"/>
              <a:t>csh</a:t>
            </a:r>
            <a:r>
              <a:rPr lang="en-US" sz="2500" dirty="0"/>
              <a:t> to Cash, </a:t>
            </a:r>
            <a:r>
              <a:rPr lang="en-US" sz="2500" dirty="0" err="1"/>
              <a:t>bfp</a:t>
            </a:r>
            <a:r>
              <a:rPr lang="en-US" sz="2500" dirty="0"/>
              <a:t> to Benefit Pay, etc., for clarity.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New Feature: Created </a:t>
            </a:r>
            <a:r>
              <a:rPr lang="en-US" sz="2500" dirty="0" err="1"/>
              <a:t>is_discounted</a:t>
            </a:r>
            <a:r>
              <a:rPr lang="en-US" sz="2500" dirty="0"/>
              <a:t> (True if discount &gt; 0).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Removed duplicate rows.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Filtered out erroneous entries (e.g., 'Unknown' IP addresses, system-related order types).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Critical Integrity Check: Removed completed orders with 0 paid amount.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-15597" r="-15597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029443" y="1028700"/>
            <a:ext cx="16229114" cy="8229600"/>
            <a:chOff x="0" y="0"/>
            <a:chExt cx="4274335" cy="216746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74334" cy="2167467"/>
            </a:xfrm>
            <a:custGeom>
              <a:avLst/>
              <a:gdLst/>
              <a:ahLst/>
              <a:cxnLst/>
              <a:rect l="l" t="t" r="r" b="b"/>
              <a:pathLst>
                <a:path w="4274334" h="2167467">
                  <a:moveTo>
                    <a:pt x="0" y="0"/>
                  </a:moveTo>
                  <a:lnTo>
                    <a:pt x="4274334" y="0"/>
                  </a:lnTo>
                  <a:lnTo>
                    <a:pt x="4274334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57150"/>
              <a:ext cx="4274335" cy="21103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81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3926126" y="4243932"/>
            <a:ext cx="792734" cy="629681"/>
            <a:chOff x="0" y="0"/>
            <a:chExt cx="208786" cy="16584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08786" cy="165842"/>
            </a:xfrm>
            <a:custGeom>
              <a:avLst/>
              <a:gdLst/>
              <a:ahLst/>
              <a:cxnLst/>
              <a:rect l="l" t="t" r="r" b="b"/>
              <a:pathLst>
                <a:path w="208786" h="165842">
                  <a:moveTo>
                    <a:pt x="0" y="0"/>
                  </a:moveTo>
                  <a:lnTo>
                    <a:pt x="208786" y="0"/>
                  </a:lnTo>
                  <a:lnTo>
                    <a:pt x="208786" y="165842"/>
                  </a:lnTo>
                  <a:lnTo>
                    <a:pt x="0" y="165842"/>
                  </a:lnTo>
                  <a:close/>
                </a:path>
              </a:pathLst>
            </a:custGeom>
            <a:solidFill>
              <a:srgbClr val="78A6CB">
                <a:alpha val="33725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57150"/>
              <a:ext cx="208786" cy="1086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81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3926126" y="5349721"/>
            <a:ext cx="792734" cy="629681"/>
            <a:chOff x="0" y="0"/>
            <a:chExt cx="208786" cy="16584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08786" cy="165842"/>
            </a:xfrm>
            <a:custGeom>
              <a:avLst/>
              <a:gdLst/>
              <a:ahLst/>
              <a:cxnLst/>
              <a:rect l="l" t="t" r="r" b="b"/>
              <a:pathLst>
                <a:path w="208786" h="165842">
                  <a:moveTo>
                    <a:pt x="0" y="0"/>
                  </a:moveTo>
                  <a:lnTo>
                    <a:pt x="208786" y="0"/>
                  </a:lnTo>
                  <a:lnTo>
                    <a:pt x="208786" y="165842"/>
                  </a:lnTo>
                  <a:lnTo>
                    <a:pt x="0" y="165842"/>
                  </a:lnTo>
                  <a:close/>
                </a:path>
              </a:pathLst>
            </a:custGeom>
            <a:solidFill>
              <a:srgbClr val="78A6CB">
                <a:alpha val="33725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57150"/>
              <a:ext cx="208786" cy="1086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81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3926126" y="6455652"/>
            <a:ext cx="792734" cy="629681"/>
            <a:chOff x="0" y="0"/>
            <a:chExt cx="208786" cy="165842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08786" cy="165842"/>
            </a:xfrm>
            <a:custGeom>
              <a:avLst/>
              <a:gdLst/>
              <a:ahLst/>
              <a:cxnLst/>
              <a:rect l="l" t="t" r="r" b="b"/>
              <a:pathLst>
                <a:path w="208786" h="165842">
                  <a:moveTo>
                    <a:pt x="0" y="0"/>
                  </a:moveTo>
                  <a:lnTo>
                    <a:pt x="208786" y="0"/>
                  </a:lnTo>
                  <a:lnTo>
                    <a:pt x="208786" y="165842"/>
                  </a:lnTo>
                  <a:lnTo>
                    <a:pt x="0" y="165842"/>
                  </a:lnTo>
                  <a:close/>
                </a:path>
              </a:pathLst>
            </a:custGeom>
            <a:solidFill>
              <a:srgbClr val="78A6CB">
                <a:alpha val="33725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57150"/>
              <a:ext cx="208786" cy="1086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81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0073567" y="4226238"/>
            <a:ext cx="792734" cy="629681"/>
            <a:chOff x="0" y="0"/>
            <a:chExt cx="208786" cy="165842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08786" cy="165842"/>
            </a:xfrm>
            <a:custGeom>
              <a:avLst/>
              <a:gdLst/>
              <a:ahLst/>
              <a:cxnLst/>
              <a:rect l="l" t="t" r="r" b="b"/>
              <a:pathLst>
                <a:path w="208786" h="165842">
                  <a:moveTo>
                    <a:pt x="0" y="0"/>
                  </a:moveTo>
                  <a:lnTo>
                    <a:pt x="208786" y="0"/>
                  </a:lnTo>
                  <a:lnTo>
                    <a:pt x="208786" y="165842"/>
                  </a:lnTo>
                  <a:lnTo>
                    <a:pt x="0" y="165842"/>
                  </a:lnTo>
                  <a:close/>
                </a:path>
              </a:pathLst>
            </a:custGeom>
            <a:solidFill>
              <a:srgbClr val="78A6CB">
                <a:alpha val="33725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57150"/>
              <a:ext cx="208786" cy="1086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81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0073567" y="5332026"/>
            <a:ext cx="792734" cy="629681"/>
            <a:chOff x="0" y="0"/>
            <a:chExt cx="208786" cy="165842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208786" cy="165842"/>
            </a:xfrm>
            <a:custGeom>
              <a:avLst/>
              <a:gdLst/>
              <a:ahLst/>
              <a:cxnLst/>
              <a:rect l="l" t="t" r="r" b="b"/>
              <a:pathLst>
                <a:path w="208786" h="165842">
                  <a:moveTo>
                    <a:pt x="0" y="0"/>
                  </a:moveTo>
                  <a:lnTo>
                    <a:pt x="208786" y="0"/>
                  </a:lnTo>
                  <a:lnTo>
                    <a:pt x="208786" y="165842"/>
                  </a:lnTo>
                  <a:lnTo>
                    <a:pt x="0" y="165842"/>
                  </a:lnTo>
                  <a:close/>
                </a:path>
              </a:pathLst>
            </a:custGeom>
            <a:solidFill>
              <a:srgbClr val="78A6CB">
                <a:alpha val="33725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57150"/>
              <a:ext cx="208786" cy="1086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81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0073567" y="6437958"/>
            <a:ext cx="792734" cy="629681"/>
            <a:chOff x="0" y="0"/>
            <a:chExt cx="208786" cy="165842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208786" cy="165842"/>
            </a:xfrm>
            <a:custGeom>
              <a:avLst/>
              <a:gdLst/>
              <a:ahLst/>
              <a:cxnLst/>
              <a:rect l="l" t="t" r="r" b="b"/>
              <a:pathLst>
                <a:path w="208786" h="165842">
                  <a:moveTo>
                    <a:pt x="0" y="0"/>
                  </a:moveTo>
                  <a:lnTo>
                    <a:pt x="208786" y="0"/>
                  </a:lnTo>
                  <a:lnTo>
                    <a:pt x="208786" y="165842"/>
                  </a:lnTo>
                  <a:lnTo>
                    <a:pt x="0" y="165842"/>
                  </a:lnTo>
                  <a:close/>
                </a:path>
              </a:pathLst>
            </a:custGeom>
            <a:solidFill>
              <a:srgbClr val="78A6CB">
                <a:alpha val="33725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57150"/>
              <a:ext cx="208786" cy="1086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81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0073567" y="7357863"/>
            <a:ext cx="792734" cy="629681"/>
            <a:chOff x="0" y="0"/>
            <a:chExt cx="208786" cy="165842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208786" cy="165842"/>
            </a:xfrm>
            <a:custGeom>
              <a:avLst/>
              <a:gdLst/>
              <a:ahLst/>
              <a:cxnLst/>
              <a:rect l="l" t="t" r="r" b="b"/>
              <a:pathLst>
                <a:path w="208786" h="165842">
                  <a:moveTo>
                    <a:pt x="0" y="0"/>
                  </a:moveTo>
                  <a:lnTo>
                    <a:pt x="208786" y="0"/>
                  </a:lnTo>
                  <a:lnTo>
                    <a:pt x="208786" y="165842"/>
                  </a:lnTo>
                  <a:lnTo>
                    <a:pt x="0" y="165842"/>
                  </a:lnTo>
                  <a:close/>
                </a:path>
              </a:pathLst>
            </a:custGeom>
            <a:solidFill>
              <a:srgbClr val="78A6CB">
                <a:alpha val="33725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57150"/>
              <a:ext cx="208786" cy="1086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81"/>
                </a:lnSpc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3926126" y="7543889"/>
            <a:ext cx="792734" cy="629615"/>
            <a:chOff x="0" y="0"/>
            <a:chExt cx="208786" cy="165825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208786" cy="165825"/>
            </a:xfrm>
            <a:custGeom>
              <a:avLst/>
              <a:gdLst/>
              <a:ahLst/>
              <a:cxnLst/>
              <a:rect l="l" t="t" r="r" b="b"/>
              <a:pathLst>
                <a:path w="208786" h="165825">
                  <a:moveTo>
                    <a:pt x="0" y="0"/>
                  </a:moveTo>
                  <a:lnTo>
                    <a:pt x="208786" y="0"/>
                  </a:lnTo>
                  <a:lnTo>
                    <a:pt x="208786" y="165825"/>
                  </a:lnTo>
                  <a:lnTo>
                    <a:pt x="0" y="165825"/>
                  </a:lnTo>
                  <a:close/>
                </a:path>
              </a:pathLst>
            </a:custGeom>
            <a:solidFill>
              <a:srgbClr val="78A6CB">
                <a:alpha val="33725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0" y="57150"/>
              <a:ext cx="208786" cy="1086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81"/>
                </a:lnSpc>
              </a:pPr>
              <a:endParaRPr/>
            </a:p>
          </p:txBody>
        </p:sp>
      </p:grpSp>
      <p:sp>
        <p:nvSpPr>
          <p:cNvPr id="30" name="Freeform 30"/>
          <p:cNvSpPr/>
          <p:nvPr/>
        </p:nvSpPr>
        <p:spPr>
          <a:xfrm flipH="1" flipV="1">
            <a:off x="16310046" y="-2312817"/>
            <a:ext cx="8623491" cy="8750775"/>
          </a:xfrm>
          <a:custGeom>
            <a:avLst/>
            <a:gdLst/>
            <a:ahLst/>
            <a:cxnLst/>
            <a:rect l="l" t="t" r="r" b="b"/>
            <a:pathLst>
              <a:path w="8623491" h="8750775">
                <a:moveTo>
                  <a:pt x="8623491" y="8750775"/>
                </a:moveTo>
                <a:lnTo>
                  <a:pt x="0" y="8750775"/>
                </a:lnTo>
                <a:lnTo>
                  <a:pt x="0" y="0"/>
                </a:lnTo>
                <a:lnTo>
                  <a:pt x="8623491" y="0"/>
                </a:lnTo>
                <a:lnTo>
                  <a:pt x="8623491" y="8750775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1" name="Freeform 31"/>
          <p:cNvSpPr/>
          <p:nvPr/>
        </p:nvSpPr>
        <p:spPr>
          <a:xfrm>
            <a:off x="-6630940" y="3864288"/>
            <a:ext cx="8623491" cy="8750775"/>
          </a:xfrm>
          <a:custGeom>
            <a:avLst/>
            <a:gdLst/>
            <a:ahLst/>
            <a:cxnLst/>
            <a:rect l="l" t="t" r="r" b="b"/>
            <a:pathLst>
              <a:path w="8623491" h="8750775">
                <a:moveTo>
                  <a:pt x="0" y="0"/>
                </a:moveTo>
                <a:lnTo>
                  <a:pt x="8623491" y="0"/>
                </a:lnTo>
                <a:lnTo>
                  <a:pt x="8623491" y="8750775"/>
                </a:lnTo>
                <a:lnTo>
                  <a:pt x="0" y="87507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2" name="Freeform 32"/>
          <p:cNvSpPr/>
          <p:nvPr/>
        </p:nvSpPr>
        <p:spPr>
          <a:xfrm rot="-10800000">
            <a:off x="6125872" y="9311584"/>
            <a:ext cx="6036256" cy="3303478"/>
          </a:xfrm>
          <a:custGeom>
            <a:avLst/>
            <a:gdLst/>
            <a:ahLst/>
            <a:cxnLst/>
            <a:rect l="l" t="t" r="r" b="b"/>
            <a:pathLst>
              <a:path w="6036256" h="3303478">
                <a:moveTo>
                  <a:pt x="0" y="0"/>
                </a:moveTo>
                <a:lnTo>
                  <a:pt x="6036256" y="0"/>
                </a:lnTo>
                <a:lnTo>
                  <a:pt x="6036256" y="3303479"/>
                </a:lnTo>
                <a:lnTo>
                  <a:pt x="0" y="33034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3" name="TextBox 33"/>
          <p:cNvSpPr txBox="1"/>
          <p:nvPr/>
        </p:nvSpPr>
        <p:spPr>
          <a:xfrm>
            <a:off x="11138172" y="7067573"/>
            <a:ext cx="4863827" cy="8819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800"/>
              </a:lnSpc>
            </a:pPr>
            <a:r>
              <a:rPr lang="en-US" sz="3900" spc="195" dirty="0">
                <a:solidFill>
                  <a:srgbClr val="0D1C38"/>
                </a:solidFill>
                <a:latin typeface="Assistant"/>
                <a:ea typeface="Assistant"/>
                <a:cs typeface="Assistant"/>
                <a:sym typeface="Assistant"/>
              </a:rPr>
              <a:t>Limitations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0253054" y="7085333"/>
            <a:ext cx="485810" cy="8990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00"/>
              </a:lnSpc>
            </a:pPr>
            <a:r>
              <a:rPr lang="en-US" sz="3900" b="1" spc="195" dirty="0">
                <a:solidFill>
                  <a:srgbClr val="0D1C38"/>
                </a:solidFill>
                <a:latin typeface="Assistant Bold"/>
                <a:ea typeface="Assistant Bold"/>
                <a:cs typeface="Assistant Bold"/>
                <a:sym typeface="Assistant Bold"/>
              </a:rPr>
              <a:t>8.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990732" y="7274478"/>
            <a:ext cx="2806712" cy="8990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00"/>
              </a:lnSpc>
            </a:pPr>
            <a:r>
              <a:rPr lang="en-US" sz="3900" spc="195" dirty="0">
                <a:solidFill>
                  <a:srgbClr val="0D1C38"/>
                </a:solidFill>
                <a:latin typeface="Assistant"/>
                <a:ea typeface="Assistant"/>
                <a:cs typeface="Assistant"/>
                <a:sym typeface="Assistant"/>
              </a:rPr>
              <a:t>Objectives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4079588" y="7256717"/>
            <a:ext cx="485810" cy="8990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00"/>
              </a:lnSpc>
            </a:pPr>
            <a:r>
              <a:rPr lang="en-US" sz="3900" b="1" spc="195">
                <a:solidFill>
                  <a:srgbClr val="0D1C38"/>
                </a:solidFill>
                <a:latin typeface="Assistant Bold"/>
                <a:ea typeface="Assistant Bold"/>
                <a:cs typeface="Assistant Bold"/>
                <a:sym typeface="Assistant Bold"/>
              </a:rPr>
              <a:t>4.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1120648" y="6150852"/>
            <a:ext cx="4506363" cy="8819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800"/>
              </a:lnSpc>
            </a:pPr>
            <a:r>
              <a:rPr lang="en-US" sz="3900" spc="195" dirty="0">
                <a:solidFill>
                  <a:srgbClr val="0D1C38"/>
                </a:solidFill>
                <a:latin typeface="Assistant"/>
                <a:ea typeface="Assistant"/>
                <a:cs typeface="Assistant"/>
                <a:sym typeface="Assistant"/>
              </a:rPr>
              <a:t>Recommendations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0227029" y="6150786"/>
            <a:ext cx="485810" cy="8990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00"/>
              </a:lnSpc>
            </a:pPr>
            <a:r>
              <a:rPr lang="en-US" sz="3900" b="1" spc="195" dirty="0">
                <a:solidFill>
                  <a:srgbClr val="0D1C38"/>
                </a:solidFill>
                <a:latin typeface="Assistant Bold"/>
                <a:ea typeface="Assistant Bold"/>
                <a:cs typeface="Assistant Bold"/>
                <a:sym typeface="Assistant Bold"/>
              </a:rPr>
              <a:t>7.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4973208" y="6168546"/>
            <a:ext cx="4170792" cy="8819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800"/>
              </a:lnSpc>
            </a:pPr>
            <a:r>
              <a:rPr lang="en-US" sz="3900" spc="195" dirty="0">
                <a:solidFill>
                  <a:srgbClr val="0D1C38"/>
                </a:solidFill>
                <a:latin typeface="Assistant"/>
                <a:ea typeface="Assistant"/>
                <a:cs typeface="Assistant"/>
                <a:sym typeface="Assistant"/>
              </a:rPr>
              <a:t>Smart Goal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4079588" y="6168480"/>
            <a:ext cx="485810" cy="8990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00"/>
              </a:lnSpc>
            </a:pPr>
            <a:r>
              <a:rPr lang="en-US" sz="3900" b="1" spc="195">
                <a:solidFill>
                  <a:srgbClr val="0D1C38"/>
                </a:solidFill>
                <a:latin typeface="Assistant Bold"/>
                <a:ea typeface="Assistant Bold"/>
                <a:cs typeface="Assistant Bold"/>
                <a:sym typeface="Assistant Bold"/>
              </a:rPr>
              <a:t>3.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1120649" y="5000667"/>
            <a:ext cx="3989782" cy="8819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800"/>
              </a:lnSpc>
            </a:pPr>
            <a:r>
              <a:rPr lang="en-US" sz="3900" spc="195" dirty="0">
                <a:solidFill>
                  <a:srgbClr val="0D1C38"/>
                </a:solidFill>
                <a:latin typeface="Assistant"/>
                <a:ea typeface="Assistant"/>
                <a:cs typeface="Assistant"/>
                <a:sym typeface="Assistant"/>
              </a:rPr>
              <a:t>Key findings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10227029" y="5044855"/>
            <a:ext cx="485810" cy="8990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00"/>
              </a:lnSpc>
            </a:pPr>
            <a:r>
              <a:rPr lang="en-US" sz="3900" b="1" spc="195">
                <a:solidFill>
                  <a:srgbClr val="0D1C38"/>
                </a:solidFill>
                <a:latin typeface="Assistant Bold"/>
                <a:ea typeface="Assistant Bold"/>
                <a:cs typeface="Assistant Bold"/>
                <a:sym typeface="Assistant Bold"/>
              </a:rPr>
              <a:t>6.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4973208" y="5018361"/>
            <a:ext cx="4475592" cy="8819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800"/>
              </a:lnSpc>
            </a:pPr>
            <a:r>
              <a:rPr lang="en-US" sz="3900" spc="195" dirty="0">
                <a:solidFill>
                  <a:srgbClr val="0D1C38"/>
                </a:solidFill>
                <a:latin typeface="Assistant"/>
                <a:ea typeface="Assistant"/>
                <a:cs typeface="Assistant"/>
                <a:sym typeface="Assistant"/>
              </a:rPr>
              <a:t>Problem Statement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4079588" y="5062549"/>
            <a:ext cx="485810" cy="8990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00"/>
              </a:lnSpc>
            </a:pPr>
            <a:r>
              <a:rPr lang="en-US" sz="3900" b="1" spc="195">
                <a:solidFill>
                  <a:srgbClr val="0D1C38"/>
                </a:solidFill>
                <a:latin typeface="Assistant Bold"/>
                <a:ea typeface="Assistant Bold"/>
                <a:cs typeface="Assistant Bold"/>
                <a:sym typeface="Assistant Bold"/>
              </a:rPr>
              <a:t>2.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11138173" y="3939132"/>
            <a:ext cx="3657398" cy="8990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00"/>
              </a:lnSpc>
            </a:pPr>
            <a:r>
              <a:rPr lang="en-US" sz="3900" spc="195" dirty="0">
                <a:solidFill>
                  <a:srgbClr val="0D1C38"/>
                </a:solidFill>
                <a:latin typeface="Assistant"/>
                <a:ea typeface="Assistant"/>
                <a:cs typeface="Assistant"/>
                <a:sym typeface="Assistant"/>
              </a:rPr>
              <a:t>Data overview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10227029" y="3939066"/>
            <a:ext cx="485810" cy="8990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00"/>
              </a:lnSpc>
            </a:pPr>
            <a:r>
              <a:rPr lang="en-US" sz="3900" b="1" spc="195">
                <a:solidFill>
                  <a:srgbClr val="0D1C38"/>
                </a:solidFill>
                <a:latin typeface="Assistant Bold"/>
                <a:ea typeface="Assistant Bold"/>
                <a:cs typeface="Assistant Bold"/>
                <a:sym typeface="Assistant Bold"/>
              </a:rPr>
              <a:t>5.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4990731" y="3956826"/>
            <a:ext cx="3377163" cy="8819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800"/>
              </a:lnSpc>
            </a:pPr>
            <a:r>
              <a:rPr lang="en-US" sz="3900" spc="195" dirty="0">
                <a:solidFill>
                  <a:srgbClr val="0D1C38"/>
                </a:solidFill>
                <a:latin typeface="Assistant"/>
                <a:ea typeface="Assistant"/>
                <a:cs typeface="Assistant"/>
                <a:sym typeface="Assistant"/>
              </a:rPr>
              <a:t>Introduction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4079588" y="3956760"/>
            <a:ext cx="485810" cy="8991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00"/>
              </a:lnSpc>
            </a:pPr>
            <a:r>
              <a:rPr lang="en-US" sz="3900" b="1" spc="195">
                <a:solidFill>
                  <a:srgbClr val="0D1C38"/>
                </a:solidFill>
                <a:latin typeface="Assistant Bold"/>
                <a:ea typeface="Assistant Bold"/>
                <a:cs typeface="Assistant Bold"/>
                <a:sym typeface="Assistant Bold"/>
              </a:rPr>
              <a:t>1.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5486682" y="2459644"/>
            <a:ext cx="7314637" cy="1127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99"/>
              </a:lnSpc>
            </a:pPr>
            <a:r>
              <a:rPr lang="en-US" sz="9999">
                <a:solidFill>
                  <a:srgbClr val="0D1C38"/>
                </a:solidFill>
                <a:latin typeface="Roca One"/>
                <a:ea typeface="Roca One"/>
                <a:cs typeface="Roca One"/>
                <a:sym typeface="Roca One"/>
              </a:rPr>
              <a:t>Overview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-15597" r="-15597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028700" y="1028700"/>
            <a:ext cx="16229114" cy="8229600"/>
            <a:chOff x="0" y="0"/>
            <a:chExt cx="4274335" cy="216746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74334" cy="2167467"/>
            </a:xfrm>
            <a:custGeom>
              <a:avLst/>
              <a:gdLst/>
              <a:ahLst/>
              <a:cxnLst/>
              <a:rect l="l" t="t" r="r" b="b"/>
              <a:pathLst>
                <a:path w="4274334" h="2167467">
                  <a:moveTo>
                    <a:pt x="0" y="0"/>
                  </a:moveTo>
                  <a:lnTo>
                    <a:pt x="4274334" y="0"/>
                  </a:lnTo>
                  <a:lnTo>
                    <a:pt x="4274334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57150"/>
              <a:ext cx="4274335" cy="21103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81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 flipH="1" flipV="1">
            <a:off x="16310046" y="-2312817"/>
            <a:ext cx="8623491" cy="8750775"/>
          </a:xfrm>
          <a:custGeom>
            <a:avLst/>
            <a:gdLst/>
            <a:ahLst/>
            <a:cxnLst/>
            <a:rect l="l" t="t" r="r" b="b"/>
            <a:pathLst>
              <a:path w="8623491" h="8750775">
                <a:moveTo>
                  <a:pt x="8623491" y="8750775"/>
                </a:moveTo>
                <a:lnTo>
                  <a:pt x="0" y="8750775"/>
                </a:lnTo>
                <a:lnTo>
                  <a:pt x="0" y="0"/>
                </a:lnTo>
                <a:lnTo>
                  <a:pt x="8623491" y="0"/>
                </a:lnTo>
                <a:lnTo>
                  <a:pt x="8623491" y="8750775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-6630940" y="3864288"/>
            <a:ext cx="8623491" cy="8750775"/>
          </a:xfrm>
          <a:custGeom>
            <a:avLst/>
            <a:gdLst/>
            <a:ahLst/>
            <a:cxnLst/>
            <a:rect l="l" t="t" r="r" b="b"/>
            <a:pathLst>
              <a:path w="8623491" h="8750775">
                <a:moveTo>
                  <a:pt x="0" y="0"/>
                </a:moveTo>
                <a:lnTo>
                  <a:pt x="8623491" y="0"/>
                </a:lnTo>
                <a:lnTo>
                  <a:pt x="8623491" y="8750775"/>
                </a:lnTo>
                <a:lnTo>
                  <a:pt x="0" y="87507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 rot="-10800000">
            <a:off x="6125872" y="9311584"/>
            <a:ext cx="6036256" cy="3303478"/>
          </a:xfrm>
          <a:custGeom>
            <a:avLst/>
            <a:gdLst/>
            <a:ahLst/>
            <a:cxnLst/>
            <a:rect l="l" t="t" r="r" b="b"/>
            <a:pathLst>
              <a:path w="6036256" h="3303478">
                <a:moveTo>
                  <a:pt x="0" y="0"/>
                </a:moveTo>
                <a:lnTo>
                  <a:pt x="6036256" y="0"/>
                </a:lnTo>
                <a:lnTo>
                  <a:pt x="6036256" y="3303479"/>
                </a:lnTo>
                <a:lnTo>
                  <a:pt x="0" y="33034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1507254" y="3221613"/>
            <a:ext cx="12725710" cy="5893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899"/>
              </a:lnSpc>
            </a:pPr>
            <a:r>
              <a:rPr lang="en-US" sz="3499" b="1" spc="52" dirty="0">
                <a:solidFill>
                  <a:srgbClr val="0E182F"/>
                </a:solidFill>
                <a:latin typeface="Assistant Bold"/>
                <a:ea typeface="Assistant Bold"/>
                <a:cs typeface="Assistant Bold"/>
                <a:sym typeface="Assistant Bold"/>
              </a:rPr>
              <a:t>Our partnership with Magna Middle East: E-commerce platform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133600" y="1648534"/>
            <a:ext cx="11409988" cy="8280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40"/>
              </a:lnSpc>
            </a:pPr>
            <a:r>
              <a:rPr lang="en-US" sz="7300" dirty="0">
                <a:solidFill>
                  <a:srgbClr val="0E182F"/>
                </a:solidFill>
                <a:latin typeface="Roca One"/>
                <a:ea typeface="Roca One"/>
                <a:cs typeface="Roca One"/>
                <a:sym typeface="Roca One"/>
              </a:rPr>
              <a:t>Introduction &amp; Context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834E06-4DEA-9C1E-5F2C-DF3F6EDCA1F5}"/>
              </a:ext>
            </a:extLst>
          </p:cNvPr>
          <p:cNvSpPr txBox="1"/>
          <p:nvPr/>
        </p:nvSpPr>
        <p:spPr>
          <a:xfrm>
            <a:off x="1608318" y="4017212"/>
            <a:ext cx="1508596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It began with a call from an old friend at </a:t>
            </a:r>
            <a:r>
              <a:rPr lang="en-US" sz="2800" b="1" dirty="0"/>
              <a:t>Magna.me</a:t>
            </a:r>
            <a:r>
              <a:rPr lang="en-US" sz="2800" dirty="0"/>
              <a:t>. He'd seen our success helping other e-commerce platforms achieve remarkable growth, retain clients, and expand their user base.</a:t>
            </a:r>
          </a:p>
          <a:p>
            <a:endParaRPr lang="en-US" sz="2800" dirty="0"/>
          </a:p>
          <a:p>
            <a:r>
              <a:rPr lang="en-US" sz="2800" dirty="0"/>
              <a:t>He knew Magana faced similar challenges and needed more than just data – they needed deep, actionable insights. Trusting our proven track record, he asked us to help them unlock their full potential.</a:t>
            </a:r>
          </a:p>
          <a:p>
            <a:r>
              <a:rPr lang="en-US" sz="2800" dirty="0"/>
              <a:t>And so, our partnership began. Today, we're excited to share the insights from our analysis of their e-commerce order data, aimed at enhancing customer experience and optimizing operations.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-15597" r="-15597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029443" y="1028700"/>
            <a:ext cx="16229114" cy="8229600"/>
            <a:chOff x="0" y="0"/>
            <a:chExt cx="4274335" cy="216746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74334" cy="2167467"/>
            </a:xfrm>
            <a:custGeom>
              <a:avLst/>
              <a:gdLst/>
              <a:ahLst/>
              <a:cxnLst/>
              <a:rect l="l" t="t" r="r" b="b"/>
              <a:pathLst>
                <a:path w="4274334" h="2167467">
                  <a:moveTo>
                    <a:pt x="0" y="0"/>
                  </a:moveTo>
                  <a:lnTo>
                    <a:pt x="4274334" y="0"/>
                  </a:lnTo>
                  <a:lnTo>
                    <a:pt x="4274334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57150"/>
              <a:ext cx="4274335" cy="21103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81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 flipH="1" flipV="1">
            <a:off x="16310046" y="-2312817"/>
            <a:ext cx="8623491" cy="8750775"/>
          </a:xfrm>
          <a:custGeom>
            <a:avLst/>
            <a:gdLst/>
            <a:ahLst/>
            <a:cxnLst/>
            <a:rect l="l" t="t" r="r" b="b"/>
            <a:pathLst>
              <a:path w="8623491" h="8750775">
                <a:moveTo>
                  <a:pt x="8623491" y="8750775"/>
                </a:moveTo>
                <a:lnTo>
                  <a:pt x="0" y="8750775"/>
                </a:lnTo>
                <a:lnTo>
                  <a:pt x="0" y="0"/>
                </a:lnTo>
                <a:lnTo>
                  <a:pt x="8623491" y="0"/>
                </a:lnTo>
                <a:lnTo>
                  <a:pt x="8623491" y="8750775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-6630940" y="3864288"/>
            <a:ext cx="8623491" cy="8750775"/>
          </a:xfrm>
          <a:custGeom>
            <a:avLst/>
            <a:gdLst/>
            <a:ahLst/>
            <a:cxnLst/>
            <a:rect l="l" t="t" r="r" b="b"/>
            <a:pathLst>
              <a:path w="8623491" h="8750775">
                <a:moveTo>
                  <a:pt x="0" y="0"/>
                </a:moveTo>
                <a:lnTo>
                  <a:pt x="8623491" y="0"/>
                </a:lnTo>
                <a:lnTo>
                  <a:pt x="8623491" y="8750775"/>
                </a:lnTo>
                <a:lnTo>
                  <a:pt x="0" y="87507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 rot="-10800000">
            <a:off x="6125872" y="9311584"/>
            <a:ext cx="6036256" cy="3303478"/>
          </a:xfrm>
          <a:custGeom>
            <a:avLst/>
            <a:gdLst/>
            <a:ahLst/>
            <a:cxnLst/>
            <a:rect l="l" t="t" r="r" b="b"/>
            <a:pathLst>
              <a:path w="6036256" h="3303478">
                <a:moveTo>
                  <a:pt x="0" y="0"/>
                </a:moveTo>
                <a:lnTo>
                  <a:pt x="6036256" y="0"/>
                </a:lnTo>
                <a:lnTo>
                  <a:pt x="6036256" y="3303479"/>
                </a:lnTo>
                <a:lnTo>
                  <a:pt x="0" y="33034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1447800" y="1573925"/>
            <a:ext cx="12232599" cy="9925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754"/>
              </a:lnSpc>
            </a:pPr>
            <a:r>
              <a:rPr lang="en-US" sz="8800" dirty="0">
                <a:latin typeface="Roca One" panose="020B0604020202020204" charset="0"/>
              </a:rPr>
              <a:t>Problem Statement</a:t>
            </a:r>
            <a:endParaRPr lang="en-US" sz="8443" dirty="0">
              <a:solidFill>
                <a:srgbClr val="0E182F"/>
              </a:solidFill>
              <a:latin typeface="Roca One" panose="020B0604020202020204" charset="0"/>
              <a:ea typeface="Roca One"/>
              <a:cs typeface="Roca One"/>
              <a:sym typeface="Roca One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2479040" y="1186926"/>
            <a:ext cx="3765669" cy="331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41"/>
              </a:lnSpc>
            </a:pPr>
            <a:endParaRPr lang="en-US" sz="2541" spc="38" dirty="0">
              <a:solidFill>
                <a:srgbClr val="0D1C38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217465" y="1196451"/>
            <a:ext cx="4927457" cy="3241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81"/>
              </a:lnSpc>
            </a:pPr>
            <a:endParaRPr lang="en-US" sz="2481" spc="37" dirty="0">
              <a:solidFill>
                <a:srgbClr val="0D1C38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BD377E7-8ECF-AA9C-CED2-51E783CDC824}"/>
              </a:ext>
            </a:extLst>
          </p:cNvPr>
          <p:cNvSpPr/>
          <p:nvPr/>
        </p:nvSpPr>
        <p:spPr>
          <a:xfrm>
            <a:off x="1433293" y="4381500"/>
            <a:ext cx="4495800" cy="26020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Roca One" panose="020B0604020202020204" charset="0"/>
              </a:rPr>
              <a:t>High Order Cancellation Rate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523C736-FC8E-EB1D-A27D-F5A98297411E}"/>
              </a:ext>
            </a:extLst>
          </p:cNvPr>
          <p:cNvSpPr/>
          <p:nvPr/>
        </p:nvSpPr>
        <p:spPr>
          <a:xfrm>
            <a:off x="7098023" y="4252145"/>
            <a:ext cx="4495800" cy="26020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a One" panose="020B0604020202020204" charset="0"/>
                <a:ea typeface="+mn-ea"/>
                <a:cs typeface="+mn-cs"/>
              </a:rPr>
              <a:t>Low Customer Retention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2EFA2D1-3C6F-9DED-B01C-5CFDC41F70AF}"/>
              </a:ext>
            </a:extLst>
          </p:cNvPr>
          <p:cNvSpPr/>
          <p:nvPr/>
        </p:nvSpPr>
        <p:spPr>
          <a:xfrm>
            <a:off x="12560033" y="4094847"/>
            <a:ext cx="4495800" cy="26020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a One" panose="020B0604020202020204" charset="0"/>
                <a:ea typeface="+mn-ea"/>
                <a:cs typeface="+mn-cs"/>
              </a:rPr>
              <a:t>Operational Inefficiencies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-15597" r="-15597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029443" y="1028700"/>
            <a:ext cx="16229114" cy="8229600"/>
            <a:chOff x="0" y="0"/>
            <a:chExt cx="4274335" cy="216746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74334" cy="2167467"/>
            </a:xfrm>
            <a:custGeom>
              <a:avLst/>
              <a:gdLst/>
              <a:ahLst/>
              <a:cxnLst/>
              <a:rect l="l" t="t" r="r" b="b"/>
              <a:pathLst>
                <a:path w="4274334" h="2167467">
                  <a:moveTo>
                    <a:pt x="0" y="0"/>
                  </a:moveTo>
                  <a:lnTo>
                    <a:pt x="4274334" y="0"/>
                  </a:lnTo>
                  <a:lnTo>
                    <a:pt x="4274334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57150"/>
              <a:ext cx="4274335" cy="21103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81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 flipH="1" flipV="1">
            <a:off x="16310046" y="-2312817"/>
            <a:ext cx="8623491" cy="8750775"/>
          </a:xfrm>
          <a:custGeom>
            <a:avLst/>
            <a:gdLst/>
            <a:ahLst/>
            <a:cxnLst/>
            <a:rect l="l" t="t" r="r" b="b"/>
            <a:pathLst>
              <a:path w="8623491" h="8750775">
                <a:moveTo>
                  <a:pt x="8623491" y="8750775"/>
                </a:moveTo>
                <a:lnTo>
                  <a:pt x="0" y="8750775"/>
                </a:lnTo>
                <a:lnTo>
                  <a:pt x="0" y="0"/>
                </a:lnTo>
                <a:lnTo>
                  <a:pt x="8623491" y="0"/>
                </a:lnTo>
                <a:lnTo>
                  <a:pt x="8623491" y="8750775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-6630940" y="3864288"/>
            <a:ext cx="8623491" cy="8750775"/>
          </a:xfrm>
          <a:custGeom>
            <a:avLst/>
            <a:gdLst/>
            <a:ahLst/>
            <a:cxnLst/>
            <a:rect l="l" t="t" r="r" b="b"/>
            <a:pathLst>
              <a:path w="8623491" h="8750775">
                <a:moveTo>
                  <a:pt x="0" y="0"/>
                </a:moveTo>
                <a:lnTo>
                  <a:pt x="8623491" y="0"/>
                </a:lnTo>
                <a:lnTo>
                  <a:pt x="8623491" y="8750775"/>
                </a:lnTo>
                <a:lnTo>
                  <a:pt x="0" y="87507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 rot="-10800000">
            <a:off x="6125872" y="9311584"/>
            <a:ext cx="6036256" cy="3303478"/>
          </a:xfrm>
          <a:custGeom>
            <a:avLst/>
            <a:gdLst/>
            <a:ahLst/>
            <a:cxnLst/>
            <a:rect l="l" t="t" r="r" b="b"/>
            <a:pathLst>
              <a:path w="6036256" h="3303478">
                <a:moveTo>
                  <a:pt x="0" y="0"/>
                </a:moveTo>
                <a:lnTo>
                  <a:pt x="6036256" y="0"/>
                </a:lnTo>
                <a:lnTo>
                  <a:pt x="6036256" y="3303479"/>
                </a:lnTo>
                <a:lnTo>
                  <a:pt x="0" y="33034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2362200" y="4641120"/>
            <a:ext cx="14225061" cy="31043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26112" lvl="1" indent="-313056" algn="just">
              <a:lnSpc>
                <a:spcPts val="4060"/>
              </a:lnSpc>
              <a:buFont typeface="Arial"/>
              <a:buChar char="•"/>
            </a:pPr>
            <a:r>
              <a:rPr lang="en-US" sz="2400" spc="43" dirty="0">
                <a:solidFill>
                  <a:srgbClr val="0D1C38"/>
                </a:solidFill>
                <a:latin typeface="Assistant"/>
                <a:ea typeface="Assistant"/>
                <a:cs typeface="Assistant"/>
                <a:sym typeface="Assistant"/>
              </a:rPr>
              <a:t>Customer Behavior Understanding</a:t>
            </a:r>
          </a:p>
          <a:p>
            <a:pPr marL="626112" lvl="1" indent="-313056" algn="just">
              <a:lnSpc>
                <a:spcPts val="4060"/>
              </a:lnSpc>
              <a:buFont typeface="Arial"/>
              <a:buChar char="•"/>
            </a:pPr>
            <a:r>
              <a:rPr lang="en-US" sz="2400" spc="43" dirty="0">
                <a:solidFill>
                  <a:srgbClr val="0D1C38"/>
                </a:solidFill>
                <a:latin typeface="Assistant"/>
                <a:ea typeface="Assistant"/>
                <a:cs typeface="Assistant"/>
                <a:sym typeface="Assistant"/>
              </a:rPr>
              <a:t>Identify Operational Diagnostics</a:t>
            </a:r>
          </a:p>
          <a:p>
            <a:pPr marL="626112" lvl="1" indent="-313056" algn="just">
              <a:lnSpc>
                <a:spcPts val="4060"/>
              </a:lnSpc>
              <a:buFont typeface="Arial"/>
              <a:buChar char="•"/>
            </a:pPr>
            <a:r>
              <a:rPr lang="en-US" sz="2400" spc="43" dirty="0">
                <a:solidFill>
                  <a:srgbClr val="0D1C38"/>
                </a:solidFill>
                <a:latin typeface="Assistant"/>
                <a:ea typeface="Assistant"/>
                <a:cs typeface="Assistant"/>
                <a:sym typeface="Assistant"/>
              </a:rPr>
              <a:t>Transaction Pattern Understanding</a:t>
            </a:r>
          </a:p>
          <a:p>
            <a:pPr marL="626112" lvl="1" indent="-313056" algn="just">
              <a:lnSpc>
                <a:spcPts val="4060"/>
              </a:lnSpc>
              <a:buFont typeface="Arial"/>
              <a:buChar char="•"/>
            </a:pPr>
            <a:r>
              <a:rPr lang="en-US" sz="2400" spc="43" dirty="0">
                <a:solidFill>
                  <a:srgbClr val="0D1C38"/>
                </a:solidFill>
                <a:latin typeface="Assistant"/>
                <a:ea typeface="Assistant"/>
                <a:cs typeface="Assistant"/>
                <a:sym typeface="Assistant"/>
              </a:rPr>
              <a:t>Actionable Strategy and recommendation</a:t>
            </a:r>
          </a:p>
          <a:p>
            <a:pPr marL="626112" lvl="1" indent="-313056" algn="just">
              <a:lnSpc>
                <a:spcPts val="4060"/>
              </a:lnSpc>
              <a:buFont typeface="Arial"/>
              <a:buChar char="•"/>
            </a:pPr>
            <a:endParaRPr lang="en-US" sz="2400" spc="43" dirty="0">
              <a:solidFill>
                <a:srgbClr val="0D1C38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626112" lvl="1" indent="-313056" algn="just">
              <a:lnSpc>
                <a:spcPts val="4060"/>
              </a:lnSpc>
              <a:buFont typeface="Arial"/>
              <a:buChar char="•"/>
            </a:pPr>
            <a:endParaRPr lang="en-US" sz="2400" spc="43" dirty="0">
              <a:solidFill>
                <a:srgbClr val="0D1C38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743200" y="3876238"/>
            <a:ext cx="11384568" cy="5026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13056" lvl="1" algn="just">
              <a:lnSpc>
                <a:spcPts val="4060"/>
              </a:lnSpc>
            </a:pPr>
            <a:r>
              <a:rPr lang="en-US" sz="3200" dirty="0"/>
              <a:t>What We Aimed to Achieve</a:t>
            </a:r>
            <a:endParaRPr lang="en-US" sz="2900" spc="43" dirty="0">
              <a:solidFill>
                <a:srgbClr val="0D1C38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768600" y="1684290"/>
            <a:ext cx="7314637" cy="2071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00"/>
              </a:lnSpc>
            </a:pPr>
            <a:r>
              <a:rPr lang="en-US" sz="9500" dirty="0">
                <a:solidFill>
                  <a:srgbClr val="0D1C38"/>
                </a:solidFill>
                <a:latin typeface="Roca One"/>
                <a:ea typeface="Roca One"/>
                <a:cs typeface="Roca One"/>
                <a:sym typeface="Roca One"/>
              </a:rPr>
              <a:t>Project Objectives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479040" y="1186926"/>
            <a:ext cx="3765669" cy="331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41"/>
              </a:lnSpc>
            </a:pPr>
            <a:r>
              <a:rPr lang="en-US" sz="2541" spc="38" dirty="0">
                <a:solidFill>
                  <a:srgbClr val="0D1C38"/>
                </a:solidFill>
                <a:latin typeface="Assistant"/>
                <a:ea typeface="Assistant"/>
                <a:cs typeface="Assistant"/>
                <a:sym typeface="Assistant"/>
              </a:rPr>
              <a:t>\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-15597" r="-15597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029443" y="1028700"/>
            <a:ext cx="16229114" cy="8229600"/>
            <a:chOff x="0" y="0"/>
            <a:chExt cx="4274335" cy="216746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74334" cy="2167467"/>
            </a:xfrm>
            <a:custGeom>
              <a:avLst/>
              <a:gdLst/>
              <a:ahLst/>
              <a:cxnLst/>
              <a:rect l="l" t="t" r="r" b="b"/>
              <a:pathLst>
                <a:path w="4274334" h="2167467">
                  <a:moveTo>
                    <a:pt x="0" y="0"/>
                  </a:moveTo>
                  <a:lnTo>
                    <a:pt x="4274334" y="0"/>
                  </a:lnTo>
                  <a:lnTo>
                    <a:pt x="4274334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57150"/>
              <a:ext cx="4274335" cy="21103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81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 flipH="1" flipV="1">
            <a:off x="16310046" y="-2312817"/>
            <a:ext cx="8623491" cy="8750775"/>
          </a:xfrm>
          <a:custGeom>
            <a:avLst/>
            <a:gdLst/>
            <a:ahLst/>
            <a:cxnLst/>
            <a:rect l="l" t="t" r="r" b="b"/>
            <a:pathLst>
              <a:path w="8623491" h="8750775">
                <a:moveTo>
                  <a:pt x="8623491" y="8750775"/>
                </a:moveTo>
                <a:lnTo>
                  <a:pt x="0" y="8750775"/>
                </a:lnTo>
                <a:lnTo>
                  <a:pt x="0" y="0"/>
                </a:lnTo>
                <a:lnTo>
                  <a:pt x="8623491" y="0"/>
                </a:lnTo>
                <a:lnTo>
                  <a:pt x="8623491" y="8750775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-6630940" y="3864288"/>
            <a:ext cx="8623491" cy="8750775"/>
          </a:xfrm>
          <a:custGeom>
            <a:avLst/>
            <a:gdLst/>
            <a:ahLst/>
            <a:cxnLst/>
            <a:rect l="l" t="t" r="r" b="b"/>
            <a:pathLst>
              <a:path w="8623491" h="8750775">
                <a:moveTo>
                  <a:pt x="0" y="0"/>
                </a:moveTo>
                <a:lnTo>
                  <a:pt x="8623491" y="0"/>
                </a:lnTo>
                <a:lnTo>
                  <a:pt x="8623491" y="8750775"/>
                </a:lnTo>
                <a:lnTo>
                  <a:pt x="0" y="87507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 rot="-10800000">
            <a:off x="6125872" y="9311584"/>
            <a:ext cx="6036256" cy="3303478"/>
          </a:xfrm>
          <a:custGeom>
            <a:avLst/>
            <a:gdLst/>
            <a:ahLst/>
            <a:cxnLst/>
            <a:rect l="l" t="t" r="r" b="b"/>
            <a:pathLst>
              <a:path w="6036256" h="3303478">
                <a:moveTo>
                  <a:pt x="0" y="0"/>
                </a:moveTo>
                <a:lnTo>
                  <a:pt x="6036256" y="0"/>
                </a:lnTo>
                <a:lnTo>
                  <a:pt x="6036256" y="3303479"/>
                </a:lnTo>
                <a:lnTo>
                  <a:pt x="0" y="33034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1992551" y="2736963"/>
            <a:ext cx="14161849" cy="448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2800" b="1" dirty="0">
                <a:latin typeface="Roca One" panose="020B0604020202020204" charset="0"/>
              </a:rPr>
              <a:t>Data Sources:</a:t>
            </a:r>
            <a:r>
              <a:rPr lang="en-US" sz="2800" dirty="0">
                <a:latin typeface="Roca One" panose="020B0604020202020204" charset="0"/>
              </a:rPr>
              <a:t> Historical E-commerce Order Files (50 CSVs) </a:t>
            </a:r>
            <a:r>
              <a:rPr lang="en-US" sz="2800" b="1" dirty="0">
                <a:latin typeface="Roca One" panose="020B0604020202020204" charset="0"/>
              </a:rPr>
              <a:t>Data Size:</a:t>
            </a:r>
            <a:r>
              <a:rPr lang="en-US" sz="2800" dirty="0">
                <a:latin typeface="Roca One" panose="020B0604020202020204" charset="0"/>
              </a:rPr>
              <a:t> (42864/41)</a:t>
            </a:r>
            <a:endParaRPr lang="en-US" sz="2500" b="1" spc="37" dirty="0">
              <a:solidFill>
                <a:srgbClr val="0D1C38"/>
              </a:solidFill>
              <a:latin typeface="Roca One" panose="020B0604020202020204" charset="0"/>
              <a:ea typeface="Assistant"/>
              <a:cs typeface="Assistant"/>
              <a:sym typeface="Assistant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619710" y="1627188"/>
            <a:ext cx="9559952" cy="10383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00"/>
              </a:lnSpc>
            </a:pPr>
            <a:r>
              <a:rPr lang="en-US" sz="9000" dirty="0">
                <a:solidFill>
                  <a:srgbClr val="0D1C38"/>
                </a:solidFill>
                <a:latin typeface="Roca One"/>
                <a:ea typeface="Roca One"/>
                <a:cs typeface="Roca One"/>
                <a:sym typeface="Roca One"/>
              </a:rPr>
              <a:t>Data Overview</a:t>
            </a:r>
          </a:p>
        </p:txBody>
      </p:sp>
      <p:pic>
        <p:nvPicPr>
          <p:cNvPr id="12" name="Graphic 11" descr="Monthly calendar with solid fill">
            <a:extLst>
              <a:ext uri="{FF2B5EF4-FFF2-40B4-BE49-F238E27FC236}">
                <a16:creationId xmlns:a16="http://schemas.microsoft.com/office/drawing/2014/main" id="{7CAF73EC-DA8B-58A8-3F5E-16BFE9B8CF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48197" y="4016701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3D2B2F0-08D3-99E0-3A0D-8C5432653053}"/>
              </a:ext>
            </a:extLst>
          </p:cNvPr>
          <p:cNvSpPr txBox="1"/>
          <p:nvPr/>
        </p:nvSpPr>
        <p:spPr>
          <a:xfrm>
            <a:off x="1676400" y="4931101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ca One" panose="020B0604020202020204" charset="0"/>
              </a:rPr>
              <a:t>Order Timelines</a:t>
            </a:r>
          </a:p>
        </p:txBody>
      </p:sp>
      <p:pic>
        <p:nvPicPr>
          <p:cNvPr id="16" name="Graphic 15" descr="Earth globe: Africa and Europe with solid fill">
            <a:extLst>
              <a:ext uri="{FF2B5EF4-FFF2-40B4-BE49-F238E27FC236}">
                <a16:creationId xmlns:a16="http://schemas.microsoft.com/office/drawing/2014/main" id="{9E323C83-30BE-09F2-4866-E8C1FF4CB0E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827639" y="4010042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992C35E-1FD0-7C4A-06E4-1A24340C09D7}"/>
              </a:ext>
            </a:extLst>
          </p:cNvPr>
          <p:cNvSpPr txBox="1"/>
          <p:nvPr/>
        </p:nvSpPr>
        <p:spPr>
          <a:xfrm>
            <a:off x="4230129" y="4939682"/>
            <a:ext cx="2312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ca One" panose="020B0604020202020204" charset="0"/>
              </a:rPr>
              <a:t>Customer Insights</a:t>
            </a:r>
          </a:p>
        </p:txBody>
      </p:sp>
      <p:pic>
        <p:nvPicPr>
          <p:cNvPr id="19" name="Graphic 18" descr="Cycle with people with solid fill">
            <a:extLst>
              <a:ext uri="{FF2B5EF4-FFF2-40B4-BE49-F238E27FC236}">
                <a16:creationId xmlns:a16="http://schemas.microsoft.com/office/drawing/2014/main" id="{93177E49-D91D-05FA-29D3-D76B99DF6E5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644278" y="3974295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3D8FBAE-5B81-08D5-9024-6B5A8ADC61C9}"/>
              </a:ext>
            </a:extLst>
          </p:cNvPr>
          <p:cNvSpPr txBox="1"/>
          <p:nvPr/>
        </p:nvSpPr>
        <p:spPr>
          <a:xfrm>
            <a:off x="6750402" y="4931101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ca One" panose="020B0604020202020204" charset="0"/>
              </a:rPr>
              <a:t>Employee Performance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1547EA-AF8D-1370-B03B-20BA1139895E}"/>
              </a:ext>
            </a:extLst>
          </p:cNvPr>
          <p:cNvSpPr txBox="1"/>
          <p:nvPr/>
        </p:nvSpPr>
        <p:spPr>
          <a:xfrm>
            <a:off x="9925368" y="4921097"/>
            <a:ext cx="237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ca One" panose="020B0604020202020204" charset="0"/>
              </a:rPr>
              <a:t>Order Details</a:t>
            </a:r>
          </a:p>
        </p:txBody>
      </p:sp>
      <p:pic>
        <p:nvPicPr>
          <p:cNvPr id="27" name="Graphic 26" descr="Register outline">
            <a:extLst>
              <a:ext uri="{FF2B5EF4-FFF2-40B4-BE49-F238E27FC236}">
                <a16:creationId xmlns:a16="http://schemas.microsoft.com/office/drawing/2014/main" id="{D33522CF-3543-555D-0023-C26E7CB8D67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2579007" y="3974295"/>
            <a:ext cx="914400" cy="9144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8CC267D-3B8B-1A0F-C01C-1BF6EA7F397B}"/>
              </a:ext>
            </a:extLst>
          </p:cNvPr>
          <p:cNvSpPr txBox="1"/>
          <p:nvPr/>
        </p:nvSpPr>
        <p:spPr>
          <a:xfrm>
            <a:off x="12110756" y="4958834"/>
            <a:ext cx="2312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ca One" panose="020B0604020202020204" charset="0"/>
              </a:rPr>
              <a:t>Transaction Types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6B05F75-FC3A-FD85-F4E6-E5ACF3BDAD96}"/>
              </a:ext>
            </a:extLst>
          </p:cNvPr>
          <p:cNvSpPr txBox="1"/>
          <p:nvPr/>
        </p:nvSpPr>
        <p:spPr>
          <a:xfrm>
            <a:off x="1789952" y="5475768"/>
            <a:ext cx="170333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gency FB" panose="020B0503020202020204" pitchFamily="34" charset="0"/>
              </a:rPr>
              <a:t>record_dateview_date</a:t>
            </a:r>
          </a:p>
          <a:p>
            <a:r>
              <a:rPr lang="en-US" sz="2000" dirty="0">
                <a:latin typeface="Agency FB" panose="020B0503020202020204" pitchFamily="34" charset="0"/>
              </a:rPr>
              <a:t>record_time view_time, record_hour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A41B34-12D6-0D5D-DBA4-0023B8D36E46}"/>
              </a:ext>
            </a:extLst>
          </p:cNvPr>
          <p:cNvSpPr txBox="1"/>
          <p:nvPr/>
        </p:nvSpPr>
        <p:spPr>
          <a:xfrm>
            <a:off x="4496651" y="5498621"/>
            <a:ext cx="17033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gency FB" panose="020B0503020202020204" pitchFamily="34" charset="0"/>
              </a:rPr>
              <a:t>ip_address</a:t>
            </a:r>
          </a:p>
          <a:p>
            <a:r>
              <a:rPr lang="en-US" sz="2000" dirty="0">
                <a:latin typeface="Agency FB" panose="020B0503020202020204" pitchFamily="34" charset="0"/>
              </a:rPr>
              <a:t> Customer_Segment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BB18B93-2A0D-7FAF-FC2E-F13E51DE1DBD}"/>
              </a:ext>
            </a:extLst>
          </p:cNvPr>
          <p:cNvSpPr txBox="1"/>
          <p:nvPr/>
        </p:nvSpPr>
        <p:spPr>
          <a:xfrm>
            <a:off x="7313290" y="5498621"/>
            <a:ext cx="1703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Agency FB" panose="020B0503020202020204" pitchFamily="34" charset="0"/>
              </a:rPr>
              <a:t>pos_session_id</a:t>
            </a:r>
            <a:endParaRPr lang="en-US" sz="2000" dirty="0">
              <a:latin typeface="Agency FB" panose="020B0503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769D726-D047-A49E-63DB-36E7EB6002B8}"/>
              </a:ext>
            </a:extLst>
          </p:cNvPr>
          <p:cNvSpPr txBox="1"/>
          <p:nvPr/>
        </p:nvSpPr>
        <p:spPr>
          <a:xfrm>
            <a:off x="10025934" y="5507420"/>
            <a:ext cx="17033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gency FB" panose="020B0503020202020204" pitchFamily="34" charset="0"/>
              </a:rPr>
              <a:t>order_id, </a:t>
            </a:r>
            <a:r>
              <a:rPr lang="en-US" sz="2000" dirty="0" err="1">
                <a:latin typeface="Agency FB" panose="020B0503020202020204" pitchFamily="34" charset="0"/>
              </a:rPr>
              <a:t>total_price</a:t>
            </a:r>
            <a:r>
              <a:rPr lang="en-US" sz="2000" dirty="0">
                <a:latin typeface="Agency FB" panose="020B0503020202020204" pitchFamily="34" charset="0"/>
              </a:rPr>
              <a:t> discount</a:t>
            </a:r>
          </a:p>
          <a:p>
            <a:r>
              <a:rPr lang="en-US" sz="2000" dirty="0">
                <a:latin typeface="Agency FB" panose="020B0503020202020204" pitchFamily="34" charset="0"/>
              </a:rPr>
              <a:t>order_status </a:t>
            </a:r>
            <a:r>
              <a:rPr lang="en-US" sz="2000" dirty="0" err="1">
                <a:latin typeface="Agency FB" panose="020B0503020202020204" pitchFamily="34" charset="0"/>
              </a:rPr>
              <a:t>incomplete_reason</a:t>
            </a:r>
            <a:endParaRPr lang="en-US" sz="2000" dirty="0">
              <a:latin typeface="Agency FB" panose="020B0503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14C3AC-C7AF-5270-6922-2ADEF7537541}"/>
              </a:ext>
            </a:extLst>
          </p:cNvPr>
          <p:cNvSpPr txBox="1"/>
          <p:nvPr/>
        </p:nvSpPr>
        <p:spPr>
          <a:xfrm>
            <a:off x="12434262" y="5507420"/>
            <a:ext cx="17033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Agency FB" panose="020B0503020202020204" pitchFamily="34" charset="0"/>
              </a:rPr>
              <a:t>order_type</a:t>
            </a:r>
            <a:r>
              <a:rPr lang="en-US" sz="2000" dirty="0">
                <a:latin typeface="Agency FB" panose="020B0503020202020204" pitchFamily="34" charset="0"/>
              </a:rPr>
              <a:t>, </a:t>
            </a:r>
            <a:r>
              <a:rPr lang="en-US" sz="2000" dirty="0" err="1">
                <a:latin typeface="Agency FB" panose="020B0503020202020204" pitchFamily="34" charset="0"/>
              </a:rPr>
              <a:t>payment_type</a:t>
            </a:r>
            <a:endParaRPr lang="en-US" sz="2000" dirty="0">
              <a:latin typeface="Agency FB" panose="020B0503020202020204" pitchFamily="34" charset="0"/>
            </a:endParaRPr>
          </a:p>
          <a:p>
            <a:r>
              <a:rPr lang="en-US" sz="2000" dirty="0" err="1">
                <a:latin typeface="Agency FB" panose="020B0503020202020204" pitchFamily="34" charset="0"/>
              </a:rPr>
              <a:t>is_discounted</a:t>
            </a:r>
            <a:endParaRPr lang="en-US" sz="2000" dirty="0">
              <a:latin typeface="Agency FB" panose="020B0503020202020204" pitchFamily="34" charset="0"/>
            </a:endParaRPr>
          </a:p>
        </p:txBody>
      </p:sp>
      <p:pic>
        <p:nvPicPr>
          <p:cNvPr id="41" name="Graphic 40" descr="Sort with solid fill">
            <a:extLst>
              <a:ext uri="{FF2B5EF4-FFF2-40B4-BE49-F238E27FC236}">
                <a16:creationId xmlns:a16="http://schemas.microsoft.com/office/drawing/2014/main" id="{E4679749-7A65-42B0-DA3B-8B809544293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121183" y="4016700"/>
            <a:ext cx="914400" cy="73875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-15597" r="-15597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029443" y="1028700"/>
            <a:ext cx="16229114" cy="8229600"/>
            <a:chOff x="0" y="0"/>
            <a:chExt cx="4274335" cy="216746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74334" cy="2167467"/>
            </a:xfrm>
            <a:custGeom>
              <a:avLst/>
              <a:gdLst/>
              <a:ahLst/>
              <a:cxnLst/>
              <a:rect l="l" t="t" r="r" b="b"/>
              <a:pathLst>
                <a:path w="4274334" h="2167467">
                  <a:moveTo>
                    <a:pt x="0" y="0"/>
                  </a:moveTo>
                  <a:lnTo>
                    <a:pt x="4274334" y="0"/>
                  </a:lnTo>
                  <a:lnTo>
                    <a:pt x="4274334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57150"/>
              <a:ext cx="4274335" cy="21103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81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 flipH="1" flipV="1">
            <a:off x="16310046" y="-2312817"/>
            <a:ext cx="8623491" cy="8750775"/>
          </a:xfrm>
          <a:custGeom>
            <a:avLst/>
            <a:gdLst/>
            <a:ahLst/>
            <a:cxnLst/>
            <a:rect l="l" t="t" r="r" b="b"/>
            <a:pathLst>
              <a:path w="8623491" h="8750775">
                <a:moveTo>
                  <a:pt x="8623491" y="8750775"/>
                </a:moveTo>
                <a:lnTo>
                  <a:pt x="0" y="8750775"/>
                </a:lnTo>
                <a:lnTo>
                  <a:pt x="0" y="0"/>
                </a:lnTo>
                <a:lnTo>
                  <a:pt x="8623491" y="0"/>
                </a:lnTo>
                <a:lnTo>
                  <a:pt x="8623491" y="8750775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-6630940" y="3864288"/>
            <a:ext cx="8623491" cy="8750775"/>
          </a:xfrm>
          <a:custGeom>
            <a:avLst/>
            <a:gdLst/>
            <a:ahLst/>
            <a:cxnLst/>
            <a:rect l="l" t="t" r="r" b="b"/>
            <a:pathLst>
              <a:path w="8623491" h="8750775">
                <a:moveTo>
                  <a:pt x="0" y="0"/>
                </a:moveTo>
                <a:lnTo>
                  <a:pt x="8623491" y="0"/>
                </a:lnTo>
                <a:lnTo>
                  <a:pt x="8623491" y="8750775"/>
                </a:lnTo>
                <a:lnTo>
                  <a:pt x="0" y="87507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 rot="-10800000">
            <a:off x="6125872" y="9311584"/>
            <a:ext cx="6036256" cy="3303478"/>
          </a:xfrm>
          <a:custGeom>
            <a:avLst/>
            <a:gdLst/>
            <a:ahLst/>
            <a:cxnLst/>
            <a:rect l="l" t="t" r="r" b="b"/>
            <a:pathLst>
              <a:path w="6036256" h="3303478">
                <a:moveTo>
                  <a:pt x="0" y="0"/>
                </a:moveTo>
                <a:lnTo>
                  <a:pt x="6036256" y="0"/>
                </a:lnTo>
                <a:lnTo>
                  <a:pt x="6036256" y="3303479"/>
                </a:lnTo>
                <a:lnTo>
                  <a:pt x="0" y="33034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2038907" y="2374676"/>
            <a:ext cx="8173929" cy="49573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912"/>
              </a:lnSpc>
            </a:pPr>
            <a:r>
              <a:rPr lang="en-US" sz="2800" spc="41" dirty="0">
                <a:solidFill>
                  <a:srgbClr val="0D1C38"/>
                </a:solidFill>
                <a:latin typeface="Assistant"/>
                <a:ea typeface="Assistant"/>
                <a:cs typeface="Assistant"/>
                <a:sym typeface="Assistant"/>
              </a:rPr>
              <a:t>Understanding Our Customer Base by IP Address</a:t>
            </a:r>
          </a:p>
          <a:p>
            <a:pPr algn="just">
              <a:lnSpc>
                <a:spcPts val="3912"/>
              </a:lnSpc>
            </a:pPr>
            <a:endParaRPr lang="en-US" sz="2794" spc="41" dirty="0">
              <a:solidFill>
                <a:srgbClr val="0D1C38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457200" indent="-457200" algn="just">
              <a:lnSpc>
                <a:spcPts val="3912"/>
              </a:lnSpc>
              <a:buFont typeface="Arial" panose="020B0604020202020204" pitchFamily="34" charset="0"/>
              <a:buChar char="•"/>
            </a:pPr>
            <a:r>
              <a:rPr lang="en-US" sz="2400" b="1" spc="41" dirty="0">
                <a:solidFill>
                  <a:srgbClr val="0D1C38"/>
                </a:solidFill>
                <a:latin typeface="Assistant"/>
                <a:ea typeface="Assistant"/>
                <a:cs typeface="Assistant"/>
                <a:sym typeface="Assistant"/>
              </a:rPr>
              <a:t>Methodology</a:t>
            </a:r>
            <a:r>
              <a:rPr lang="en-US" sz="2400" spc="41" dirty="0">
                <a:solidFill>
                  <a:srgbClr val="0D1C38"/>
                </a:solidFill>
                <a:latin typeface="Assistant"/>
                <a:ea typeface="Assistant"/>
                <a:cs typeface="Assistant"/>
                <a:sym typeface="Assistant"/>
              </a:rPr>
              <a:t>: Recency, Frequency, Monetary analysis, using IP address as a customer proxy.</a:t>
            </a:r>
          </a:p>
          <a:p>
            <a:pPr marL="457200" indent="-457200" algn="just">
              <a:lnSpc>
                <a:spcPts val="3912"/>
              </a:lnSpc>
              <a:buFont typeface="Arial" panose="020B0604020202020204" pitchFamily="34" charset="0"/>
              <a:buChar char="•"/>
            </a:pPr>
            <a:r>
              <a:rPr lang="en-US" sz="2400" b="1" spc="41" dirty="0">
                <a:solidFill>
                  <a:srgbClr val="0D1C38"/>
                </a:solidFill>
                <a:latin typeface="Assistant"/>
                <a:ea typeface="Assistant"/>
                <a:cs typeface="Assistant"/>
                <a:sym typeface="Assistant"/>
              </a:rPr>
              <a:t>Segments Identified:</a:t>
            </a:r>
          </a:p>
          <a:p>
            <a:pPr marL="914400" lvl="1" indent="-457200" algn="just">
              <a:lnSpc>
                <a:spcPts val="3912"/>
              </a:lnSpc>
              <a:buFont typeface="Arial" panose="020B0604020202020204" pitchFamily="34" charset="0"/>
              <a:buChar char="•"/>
            </a:pPr>
            <a:r>
              <a:rPr lang="en-US" sz="2400" b="1" spc="41" dirty="0">
                <a:solidFill>
                  <a:srgbClr val="0D1C38"/>
                </a:solidFill>
                <a:latin typeface="Assistant"/>
                <a:ea typeface="Assistant"/>
                <a:cs typeface="Assistant"/>
                <a:sym typeface="Assistant"/>
              </a:rPr>
              <a:t>Restaurant</a:t>
            </a:r>
            <a:endParaRPr lang="en-US" sz="2400" spc="41" dirty="0">
              <a:solidFill>
                <a:srgbClr val="0D1C38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914400" lvl="1" indent="-457200" algn="just">
              <a:lnSpc>
                <a:spcPts val="3912"/>
              </a:lnSpc>
              <a:buFont typeface="Arial" panose="020B0604020202020204" pitchFamily="34" charset="0"/>
              <a:buChar char="•"/>
            </a:pPr>
            <a:r>
              <a:rPr lang="en-US" sz="2400" b="1" spc="41" dirty="0">
                <a:solidFill>
                  <a:srgbClr val="0D1C38"/>
                </a:solidFill>
                <a:latin typeface="Assistant"/>
                <a:ea typeface="Assistant"/>
                <a:cs typeface="Assistant"/>
                <a:sym typeface="Assistant"/>
              </a:rPr>
              <a:t>Loyal Customer</a:t>
            </a:r>
            <a:endParaRPr lang="en-US" sz="2400" spc="41" dirty="0">
              <a:solidFill>
                <a:srgbClr val="0D1C38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914400" lvl="1" indent="-457200" algn="just">
              <a:lnSpc>
                <a:spcPts val="3912"/>
              </a:lnSpc>
              <a:buFont typeface="Arial" panose="020B0604020202020204" pitchFamily="34" charset="0"/>
              <a:buChar char="•"/>
            </a:pPr>
            <a:r>
              <a:rPr lang="en-US" sz="2400" b="1" spc="41" dirty="0">
                <a:solidFill>
                  <a:srgbClr val="0D1C38"/>
                </a:solidFill>
                <a:latin typeface="Assistant"/>
                <a:ea typeface="Assistant"/>
                <a:cs typeface="Assistant"/>
                <a:sym typeface="Assistant"/>
              </a:rPr>
              <a:t>Needs Attention</a:t>
            </a:r>
            <a:endParaRPr lang="en-US" sz="2400" spc="41" dirty="0">
              <a:solidFill>
                <a:srgbClr val="0D1C38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914400" lvl="1" indent="-457200" algn="just">
              <a:lnSpc>
                <a:spcPts val="3912"/>
              </a:lnSpc>
              <a:buFont typeface="Arial" panose="020B0604020202020204" pitchFamily="34" charset="0"/>
              <a:buChar char="•"/>
            </a:pPr>
            <a:r>
              <a:rPr lang="en-US" sz="2400" b="1" spc="41" dirty="0">
                <a:solidFill>
                  <a:srgbClr val="0D1C38"/>
                </a:solidFill>
                <a:latin typeface="Assistant"/>
                <a:ea typeface="Assistant"/>
                <a:cs typeface="Assistant"/>
                <a:sym typeface="Assistant"/>
              </a:rPr>
              <a:t>New Customer</a:t>
            </a:r>
            <a:endParaRPr lang="en-US" sz="2400" spc="41" dirty="0">
              <a:solidFill>
                <a:srgbClr val="0D1C38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914400" lvl="1" indent="-457200" algn="just">
              <a:lnSpc>
                <a:spcPts val="3912"/>
              </a:lnSpc>
              <a:buFont typeface="Arial" panose="020B0604020202020204" pitchFamily="34" charset="0"/>
              <a:buChar char="•"/>
            </a:pPr>
            <a:r>
              <a:rPr lang="en-US" sz="2400" b="1" spc="41" dirty="0">
                <a:solidFill>
                  <a:srgbClr val="0D1C38"/>
                </a:solidFill>
                <a:latin typeface="Assistant"/>
                <a:ea typeface="Assistant"/>
                <a:cs typeface="Assistant"/>
                <a:sym typeface="Assistant"/>
              </a:rPr>
              <a:t>Lost/Churned Customer</a:t>
            </a:r>
            <a:endParaRPr lang="en-US" sz="2400" spc="41" dirty="0">
              <a:solidFill>
                <a:srgbClr val="0D1C38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438399" y="1036648"/>
            <a:ext cx="12842199" cy="10259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5400" dirty="0">
                <a:solidFill>
                  <a:srgbClr val="0D1C38"/>
                </a:solidFill>
                <a:latin typeface="Roca One"/>
                <a:ea typeface="Roca One"/>
                <a:cs typeface="Roca One"/>
                <a:sym typeface="Roca One"/>
              </a:rPr>
              <a:t>Key Finding 1 - Customer Segmentation  </a:t>
            </a:r>
          </a:p>
        </p:txBody>
      </p:sp>
      <p:pic>
        <p:nvPicPr>
          <p:cNvPr id="13" name="Picture 12" descr="A graph of sales by customer segment&#10;&#10;AI-generated content may be incorrect.">
            <a:extLst>
              <a:ext uri="{FF2B5EF4-FFF2-40B4-BE49-F238E27FC236}">
                <a16:creationId xmlns:a16="http://schemas.microsoft.com/office/drawing/2014/main" id="{B50ED1D1-EBB4-2A67-0455-E7E4F314E1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9192" y="2857500"/>
            <a:ext cx="6968881" cy="617618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-15597" r="-15597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028700" y="794369"/>
            <a:ext cx="16229114" cy="8229600"/>
            <a:chOff x="0" y="0"/>
            <a:chExt cx="4274335" cy="216746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74334" cy="2167467"/>
            </a:xfrm>
            <a:custGeom>
              <a:avLst/>
              <a:gdLst/>
              <a:ahLst/>
              <a:cxnLst/>
              <a:rect l="l" t="t" r="r" b="b"/>
              <a:pathLst>
                <a:path w="4274334" h="2167467">
                  <a:moveTo>
                    <a:pt x="0" y="0"/>
                  </a:moveTo>
                  <a:lnTo>
                    <a:pt x="4274334" y="0"/>
                  </a:lnTo>
                  <a:lnTo>
                    <a:pt x="4274334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57150"/>
              <a:ext cx="4274335" cy="21103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81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 flipH="1" flipV="1">
            <a:off x="16310046" y="-2312817"/>
            <a:ext cx="8623491" cy="8750775"/>
          </a:xfrm>
          <a:custGeom>
            <a:avLst/>
            <a:gdLst/>
            <a:ahLst/>
            <a:cxnLst/>
            <a:rect l="l" t="t" r="r" b="b"/>
            <a:pathLst>
              <a:path w="8623491" h="8750775">
                <a:moveTo>
                  <a:pt x="8623491" y="8750775"/>
                </a:moveTo>
                <a:lnTo>
                  <a:pt x="0" y="8750775"/>
                </a:lnTo>
                <a:lnTo>
                  <a:pt x="0" y="0"/>
                </a:lnTo>
                <a:lnTo>
                  <a:pt x="8623491" y="0"/>
                </a:lnTo>
                <a:lnTo>
                  <a:pt x="8623491" y="8750775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-6630940" y="3864288"/>
            <a:ext cx="8623491" cy="8750775"/>
          </a:xfrm>
          <a:custGeom>
            <a:avLst/>
            <a:gdLst/>
            <a:ahLst/>
            <a:cxnLst/>
            <a:rect l="l" t="t" r="r" b="b"/>
            <a:pathLst>
              <a:path w="8623491" h="8750775">
                <a:moveTo>
                  <a:pt x="0" y="0"/>
                </a:moveTo>
                <a:lnTo>
                  <a:pt x="8623491" y="0"/>
                </a:lnTo>
                <a:lnTo>
                  <a:pt x="8623491" y="8750775"/>
                </a:lnTo>
                <a:lnTo>
                  <a:pt x="0" y="87507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 rot="-10800000">
            <a:off x="6125872" y="9311584"/>
            <a:ext cx="6036256" cy="3303478"/>
          </a:xfrm>
          <a:custGeom>
            <a:avLst/>
            <a:gdLst/>
            <a:ahLst/>
            <a:cxnLst/>
            <a:rect l="l" t="t" r="r" b="b"/>
            <a:pathLst>
              <a:path w="6036256" h="3303478">
                <a:moveTo>
                  <a:pt x="0" y="0"/>
                </a:moveTo>
                <a:lnTo>
                  <a:pt x="6036256" y="0"/>
                </a:lnTo>
                <a:lnTo>
                  <a:pt x="6036256" y="3303479"/>
                </a:lnTo>
                <a:lnTo>
                  <a:pt x="0" y="33034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2209801" y="2835870"/>
            <a:ext cx="5867400" cy="51305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spc="48" dirty="0">
                <a:solidFill>
                  <a:srgbClr val="0D1C38"/>
                </a:solidFill>
                <a:latin typeface="Assistant"/>
                <a:ea typeface="Assistant"/>
                <a:cs typeface="Assistant"/>
                <a:sym typeface="Assistant"/>
              </a:rPr>
              <a:t>One-Time vs. Repeated Customers</a:t>
            </a:r>
          </a:p>
          <a:p>
            <a:pPr>
              <a:lnSpc>
                <a:spcPts val="4480"/>
              </a:lnSpc>
            </a:pPr>
            <a:endParaRPr lang="en-US" sz="3200" spc="48" dirty="0">
              <a:solidFill>
                <a:srgbClr val="0D1C38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457200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b="1" spc="48" dirty="0">
                <a:solidFill>
                  <a:srgbClr val="0D1C38"/>
                </a:solidFill>
                <a:latin typeface="Assistant"/>
                <a:ea typeface="Assistant"/>
                <a:cs typeface="Assistant"/>
                <a:sym typeface="Assistant"/>
              </a:rPr>
              <a:t>Observation</a:t>
            </a:r>
            <a:r>
              <a:rPr lang="en-US" sz="2400" spc="48" dirty="0">
                <a:solidFill>
                  <a:srgbClr val="0D1C38"/>
                </a:solidFill>
                <a:latin typeface="Assistant"/>
                <a:ea typeface="Assistant"/>
                <a:cs typeface="Assistant"/>
                <a:sym typeface="Assistant"/>
              </a:rPr>
              <a:t>: A significant portion of customers are "One Time purchase".</a:t>
            </a:r>
          </a:p>
          <a:p>
            <a:pPr marL="457200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b="1" spc="48" dirty="0">
                <a:solidFill>
                  <a:srgbClr val="0D1C38"/>
                </a:solidFill>
                <a:latin typeface="Assistant"/>
                <a:ea typeface="Assistant"/>
                <a:cs typeface="Assistant"/>
                <a:sym typeface="Assistant"/>
              </a:rPr>
              <a:t>Implication</a:t>
            </a:r>
            <a:r>
              <a:rPr lang="en-US" sz="2400" spc="48" dirty="0">
                <a:solidFill>
                  <a:srgbClr val="0D1C38"/>
                </a:solidFill>
                <a:latin typeface="Assistant"/>
                <a:ea typeface="Assistant"/>
                <a:cs typeface="Assistant"/>
                <a:sym typeface="Assistant"/>
              </a:rPr>
              <a:t>: Challenges in converting initial buyers into repeat customers.</a:t>
            </a:r>
          </a:p>
          <a:p>
            <a:pPr marL="457200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b="1" spc="48" dirty="0">
                <a:solidFill>
                  <a:srgbClr val="0D1C38"/>
                </a:solidFill>
                <a:latin typeface="Assistant"/>
                <a:ea typeface="Assistant"/>
                <a:cs typeface="Assistant"/>
                <a:sym typeface="Assistant"/>
              </a:rPr>
              <a:t>Opportunity</a:t>
            </a:r>
            <a:r>
              <a:rPr lang="en-US" sz="2400" spc="48" dirty="0">
                <a:solidFill>
                  <a:srgbClr val="0D1C38"/>
                </a:solidFill>
                <a:latin typeface="Assistant"/>
                <a:ea typeface="Assistant"/>
                <a:cs typeface="Assistant"/>
                <a:sym typeface="Assistant"/>
              </a:rPr>
              <a:t>: Strategies to increase repeat purchases from this segment.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468553" y="860970"/>
            <a:ext cx="11476047" cy="19749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699"/>
              </a:lnSpc>
            </a:pPr>
            <a:r>
              <a:rPr lang="en-US" sz="5400" dirty="0">
                <a:solidFill>
                  <a:srgbClr val="0E182F"/>
                </a:solidFill>
                <a:latin typeface="Roca One"/>
                <a:ea typeface="Roca One"/>
                <a:cs typeface="Roca One"/>
                <a:sym typeface="Roca One"/>
              </a:rPr>
              <a:t>Key Finding 2 - Customer Purchase Behavior</a:t>
            </a:r>
          </a:p>
        </p:txBody>
      </p:sp>
      <p:pic>
        <p:nvPicPr>
          <p:cNvPr id="15" name="Picture 14" descr="A graph of a customer purchase&#10;&#10;AI-generated content may be incorrect.">
            <a:extLst>
              <a:ext uri="{FF2B5EF4-FFF2-40B4-BE49-F238E27FC236}">
                <a16:creationId xmlns:a16="http://schemas.microsoft.com/office/drawing/2014/main" id="{92B5BBAC-A3BA-FC3F-6483-E17EFAAE63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791" y="2476500"/>
            <a:ext cx="9180609" cy="645139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F214A4-A2B4-08AA-6656-90B62CFE8C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07C99DBC-114A-C569-64CA-A3126F72C457}"/>
              </a:ext>
            </a:extLst>
          </p:cNvPr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-15597" r="-15597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2E504550-1BB0-1FC1-63B6-E3D05407D004}"/>
              </a:ext>
            </a:extLst>
          </p:cNvPr>
          <p:cNvGrpSpPr/>
          <p:nvPr/>
        </p:nvGrpSpPr>
        <p:grpSpPr>
          <a:xfrm>
            <a:off x="1028700" y="794369"/>
            <a:ext cx="16229114" cy="8229600"/>
            <a:chOff x="0" y="0"/>
            <a:chExt cx="4274335" cy="2167467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6967B47D-6230-5B52-E5B6-B8641C7D03C7}"/>
                </a:ext>
              </a:extLst>
            </p:cNvPr>
            <p:cNvSpPr/>
            <p:nvPr/>
          </p:nvSpPr>
          <p:spPr>
            <a:xfrm>
              <a:off x="0" y="0"/>
              <a:ext cx="4274334" cy="2167467"/>
            </a:xfrm>
            <a:custGeom>
              <a:avLst/>
              <a:gdLst/>
              <a:ahLst/>
              <a:cxnLst/>
              <a:rect l="l" t="t" r="r" b="b"/>
              <a:pathLst>
                <a:path w="4274334" h="2167467">
                  <a:moveTo>
                    <a:pt x="0" y="0"/>
                  </a:moveTo>
                  <a:lnTo>
                    <a:pt x="4274334" y="0"/>
                  </a:lnTo>
                  <a:lnTo>
                    <a:pt x="4274334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DC344A51-E393-81A4-8973-F23DB987C1A6}"/>
                </a:ext>
              </a:extLst>
            </p:cNvPr>
            <p:cNvSpPr txBox="1"/>
            <p:nvPr/>
          </p:nvSpPr>
          <p:spPr>
            <a:xfrm>
              <a:off x="0" y="57150"/>
              <a:ext cx="4274335" cy="21103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81"/>
                </a:lnSpc>
              </a:pPr>
              <a:endParaRPr/>
            </a:p>
          </p:txBody>
        </p:sp>
      </p:grpSp>
      <p:sp>
        <p:nvSpPr>
          <p:cNvPr id="6" name="Freeform 6">
            <a:extLst>
              <a:ext uri="{FF2B5EF4-FFF2-40B4-BE49-F238E27FC236}">
                <a16:creationId xmlns:a16="http://schemas.microsoft.com/office/drawing/2014/main" id="{16123A4E-5BE4-26D8-A57F-9C0A11BE777B}"/>
              </a:ext>
            </a:extLst>
          </p:cNvPr>
          <p:cNvSpPr/>
          <p:nvPr/>
        </p:nvSpPr>
        <p:spPr>
          <a:xfrm flipH="1" flipV="1">
            <a:off x="16310046" y="-2312817"/>
            <a:ext cx="8623491" cy="8750775"/>
          </a:xfrm>
          <a:custGeom>
            <a:avLst/>
            <a:gdLst/>
            <a:ahLst/>
            <a:cxnLst/>
            <a:rect l="l" t="t" r="r" b="b"/>
            <a:pathLst>
              <a:path w="8623491" h="8750775">
                <a:moveTo>
                  <a:pt x="8623491" y="8750775"/>
                </a:moveTo>
                <a:lnTo>
                  <a:pt x="0" y="8750775"/>
                </a:lnTo>
                <a:lnTo>
                  <a:pt x="0" y="0"/>
                </a:lnTo>
                <a:lnTo>
                  <a:pt x="8623491" y="0"/>
                </a:lnTo>
                <a:lnTo>
                  <a:pt x="8623491" y="8750775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DB7ECE15-0E16-6486-0A67-DB705A33DAD3}"/>
              </a:ext>
            </a:extLst>
          </p:cNvPr>
          <p:cNvSpPr/>
          <p:nvPr/>
        </p:nvSpPr>
        <p:spPr>
          <a:xfrm>
            <a:off x="-6630940" y="3864288"/>
            <a:ext cx="8623491" cy="8750775"/>
          </a:xfrm>
          <a:custGeom>
            <a:avLst/>
            <a:gdLst/>
            <a:ahLst/>
            <a:cxnLst/>
            <a:rect l="l" t="t" r="r" b="b"/>
            <a:pathLst>
              <a:path w="8623491" h="8750775">
                <a:moveTo>
                  <a:pt x="0" y="0"/>
                </a:moveTo>
                <a:lnTo>
                  <a:pt x="8623491" y="0"/>
                </a:lnTo>
                <a:lnTo>
                  <a:pt x="8623491" y="8750775"/>
                </a:lnTo>
                <a:lnTo>
                  <a:pt x="0" y="87507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0EFDCDA6-C479-8204-7B91-1DEDCCAFF233}"/>
              </a:ext>
            </a:extLst>
          </p:cNvPr>
          <p:cNvSpPr/>
          <p:nvPr/>
        </p:nvSpPr>
        <p:spPr>
          <a:xfrm rot="-10800000">
            <a:off x="6125872" y="9311584"/>
            <a:ext cx="6036256" cy="3303478"/>
          </a:xfrm>
          <a:custGeom>
            <a:avLst/>
            <a:gdLst/>
            <a:ahLst/>
            <a:cxnLst/>
            <a:rect l="l" t="t" r="r" b="b"/>
            <a:pathLst>
              <a:path w="6036256" h="3303478">
                <a:moveTo>
                  <a:pt x="0" y="0"/>
                </a:moveTo>
                <a:lnTo>
                  <a:pt x="6036256" y="0"/>
                </a:lnTo>
                <a:lnTo>
                  <a:pt x="6036256" y="3303479"/>
                </a:lnTo>
                <a:lnTo>
                  <a:pt x="0" y="33034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3540585E-B207-3E29-7032-597C16A52D83}"/>
              </a:ext>
            </a:extLst>
          </p:cNvPr>
          <p:cNvSpPr txBox="1"/>
          <p:nvPr/>
        </p:nvSpPr>
        <p:spPr>
          <a:xfrm>
            <a:off x="2286000" y="2023836"/>
            <a:ext cx="7924800" cy="45535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spc="48" dirty="0">
                <a:solidFill>
                  <a:srgbClr val="0D1C38"/>
                </a:solidFill>
                <a:latin typeface="Assistant"/>
                <a:ea typeface="Assistant"/>
                <a:cs typeface="Assistant"/>
                <a:sym typeface="Assistant"/>
              </a:rPr>
              <a:t>Why Orders Don't Complete</a:t>
            </a:r>
          </a:p>
          <a:p>
            <a:pPr>
              <a:lnSpc>
                <a:spcPts val="4480"/>
              </a:lnSpc>
            </a:pPr>
            <a:endParaRPr lang="en-US" sz="3200" spc="48" dirty="0">
              <a:solidFill>
                <a:srgbClr val="0D1C38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457200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b="1" spc="48" dirty="0">
                <a:solidFill>
                  <a:srgbClr val="0D1C38"/>
                </a:solidFill>
                <a:latin typeface="Assistant"/>
                <a:ea typeface="Assistant"/>
                <a:cs typeface="Assistant"/>
                <a:sym typeface="Assistant"/>
              </a:rPr>
              <a:t>Dominant Reasons:</a:t>
            </a:r>
          </a:p>
          <a:p>
            <a:pPr marL="914400" lvl="1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spc="48" dirty="0">
                <a:solidFill>
                  <a:srgbClr val="0D1C38"/>
                </a:solidFill>
                <a:latin typeface="Assistant"/>
                <a:ea typeface="Assistant"/>
                <a:cs typeface="Assistant"/>
                <a:sym typeface="Assistant"/>
              </a:rPr>
              <a:t>Pending Restaurant Response</a:t>
            </a:r>
          </a:p>
          <a:p>
            <a:pPr marL="914400" lvl="1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spc="48" dirty="0">
                <a:solidFill>
                  <a:srgbClr val="0D1C38"/>
                </a:solidFill>
                <a:latin typeface="Assistant"/>
                <a:ea typeface="Assistant"/>
                <a:cs typeface="Assistant"/>
                <a:sym typeface="Assistant"/>
              </a:rPr>
              <a:t>Declined by Restaurant</a:t>
            </a:r>
          </a:p>
          <a:p>
            <a:pPr lvl="1">
              <a:lnSpc>
                <a:spcPts val="4480"/>
              </a:lnSpc>
            </a:pPr>
            <a:endParaRPr lang="en-US" sz="2400" spc="48" dirty="0">
              <a:solidFill>
                <a:srgbClr val="0D1C38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800100" lvl="1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ssistant" pitchFamily="2" charset="-79"/>
                <a:cs typeface="Assistant" pitchFamily="2" charset="-79"/>
              </a:rPr>
              <a:t>Insight:</a:t>
            </a:r>
            <a:r>
              <a:rPr lang="en-US" sz="2400" dirty="0">
                <a:latin typeface="Assistant" pitchFamily="2" charset="-79"/>
                <a:cs typeface="Assistant" pitchFamily="2" charset="-79"/>
              </a:rPr>
              <a:t> Operational bottlenecks primarily lie with restaurant interaction and internal processes.</a:t>
            </a:r>
            <a:endParaRPr lang="en-US" sz="2400" spc="48" dirty="0">
              <a:solidFill>
                <a:srgbClr val="0D1C38"/>
              </a:solidFill>
              <a:latin typeface="Assistant" pitchFamily="2" charset="-79"/>
              <a:ea typeface="Assistant"/>
              <a:cs typeface="Assistant" pitchFamily="2" charset="-79"/>
              <a:sym typeface="Assistant"/>
            </a:endParaRP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30C5BF6C-FAA8-D919-A6EE-97B8C6E26957}"/>
              </a:ext>
            </a:extLst>
          </p:cNvPr>
          <p:cNvSpPr txBox="1"/>
          <p:nvPr/>
        </p:nvSpPr>
        <p:spPr>
          <a:xfrm>
            <a:off x="2468553" y="860970"/>
            <a:ext cx="11476047" cy="9874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699"/>
              </a:lnSpc>
            </a:pPr>
            <a:r>
              <a:rPr lang="en-US" sz="5400" dirty="0">
                <a:solidFill>
                  <a:srgbClr val="0E182F"/>
                </a:solidFill>
                <a:latin typeface="Roca One"/>
                <a:ea typeface="Roca One"/>
                <a:cs typeface="Roca One"/>
                <a:sym typeface="Roca One"/>
              </a:rPr>
              <a:t>Key Finding 3 - Incomplete Orders</a:t>
            </a:r>
          </a:p>
        </p:txBody>
      </p:sp>
      <p:pic>
        <p:nvPicPr>
          <p:cNvPr id="13" name="Picture 12" descr="A graph with a line and a line&#10;&#10;AI-generated content may be incorrect.">
            <a:extLst>
              <a:ext uri="{FF2B5EF4-FFF2-40B4-BE49-F238E27FC236}">
                <a16:creationId xmlns:a16="http://schemas.microsoft.com/office/drawing/2014/main" id="{7122C1D9-CE6A-55C8-9525-2C7AF61627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588" y="2476500"/>
            <a:ext cx="7732812" cy="654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10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2243</TotalTime>
  <Words>959</Words>
  <Application>Microsoft Office PowerPoint</Application>
  <PresentationFormat>Custom</PresentationFormat>
  <Paragraphs>146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Roca One</vt:lpstr>
      <vt:lpstr>Assistant Bold</vt:lpstr>
      <vt:lpstr>Calibri</vt:lpstr>
      <vt:lpstr>Assistant</vt:lpstr>
      <vt:lpstr>Agency FB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White Minimalist Modern Geometric Thesis Defense Presentation</dc:title>
  <cp:lastModifiedBy>Qasim Al Qatari</cp:lastModifiedBy>
  <cp:revision>37</cp:revision>
  <dcterms:created xsi:type="dcterms:W3CDTF">2006-08-16T00:00:00Z</dcterms:created>
  <dcterms:modified xsi:type="dcterms:W3CDTF">2025-07-02T23:29:37Z</dcterms:modified>
  <dc:identifier>DAGr6feFL8Q</dc:identifier>
</cp:coreProperties>
</file>