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68" r:id="rId6"/>
    <p:sldId id="294" r:id="rId7"/>
    <p:sldId id="295" r:id="rId8"/>
    <p:sldId id="296" r:id="rId9"/>
    <p:sldId id="303" r:id="rId10"/>
    <p:sldId id="304" r:id="rId11"/>
    <p:sldId id="297" r:id="rId12"/>
    <p:sldId id="298" r:id="rId13"/>
    <p:sldId id="299" r:id="rId14"/>
    <p:sldId id="300" r:id="rId15"/>
    <p:sldId id="301" r:id="rId16"/>
    <p:sldId id="30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7" autoAdjust="0"/>
    <p:restoredTop sz="93204" autoAdjust="0"/>
  </p:normalViewPr>
  <p:slideViewPr>
    <p:cSldViewPr snapToGrid="0">
      <p:cViewPr varScale="1">
        <p:scale>
          <a:sx n="61" d="100"/>
          <a:sy n="61" d="100"/>
        </p:scale>
        <p:origin x="876" y="64"/>
      </p:cViewPr>
      <p:guideLst>
        <p:guide orient="horz" pos="792"/>
        <p:guide pos="3144"/>
        <p:guide orient="horz" pos="960"/>
      </p:guideLst>
    </p:cSldViewPr>
  </p:slideViewPr>
  <p:outlineViewPr>
    <p:cViewPr>
      <p:scale>
        <a:sx n="33" d="100"/>
        <a:sy n="33" d="100"/>
      </p:scale>
      <p:origin x="0" y="-1194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8" d="100"/>
          <a:sy n="58" d="100"/>
        </p:scale>
        <p:origin x="3240"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1/23/2025</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1/23/2025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dirty="0"/>
          </a:p>
        </p:txBody>
      </p:sp>
    </p:spTree>
    <p:extLst>
      <p:ext uri="{BB962C8B-B14F-4D97-AF65-F5344CB8AC3E}">
        <p14:creationId xmlns:p14="http://schemas.microsoft.com/office/powerpoint/2010/main" val="2456864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D97F49-287C-8F30-A9DE-19AA1A09B5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43542F-F104-789C-1CCE-C8B4B59AC8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842D2C-47E6-BBBD-4E4A-4EC755582B7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E6D4F14-5F73-4638-7619-3069FFDB287F}"/>
              </a:ext>
            </a:extLst>
          </p:cNvPr>
          <p:cNvSpPr>
            <a:spLocks noGrp="1"/>
          </p:cNvSpPr>
          <p:nvPr>
            <p:ph type="sldNum" sz="quarter" idx="5"/>
          </p:nvPr>
        </p:nvSpPr>
        <p:spPr/>
        <p:txBody>
          <a:bodyPr/>
          <a:lstStyle/>
          <a:p>
            <a:fld id="{10895658-EA1F-4910-80AB-4DA76E167475}" type="slidenum">
              <a:rPr lang="en-US" smtClean="0"/>
              <a:t>10</a:t>
            </a:fld>
            <a:endParaRPr lang="en-US" dirty="0"/>
          </a:p>
        </p:txBody>
      </p:sp>
    </p:spTree>
    <p:extLst>
      <p:ext uri="{BB962C8B-B14F-4D97-AF65-F5344CB8AC3E}">
        <p14:creationId xmlns:p14="http://schemas.microsoft.com/office/powerpoint/2010/main" val="383468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BF0736-D32E-36E5-6ED0-124E119A32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2F0F46-C329-541C-D558-B13135E128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27BBCA-6B87-DD51-0984-82A013AB999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06A1EDF-6B0F-4ABC-06FC-934FB798350B}"/>
              </a:ext>
            </a:extLst>
          </p:cNvPr>
          <p:cNvSpPr>
            <a:spLocks noGrp="1"/>
          </p:cNvSpPr>
          <p:nvPr>
            <p:ph type="sldNum" sz="quarter" idx="5"/>
          </p:nvPr>
        </p:nvSpPr>
        <p:spPr/>
        <p:txBody>
          <a:bodyPr/>
          <a:lstStyle/>
          <a:p>
            <a:fld id="{10895658-EA1F-4910-80AB-4DA76E167475}" type="slidenum">
              <a:rPr lang="en-US" smtClean="0"/>
              <a:t>11</a:t>
            </a:fld>
            <a:endParaRPr lang="en-US" dirty="0"/>
          </a:p>
        </p:txBody>
      </p:sp>
    </p:spTree>
    <p:extLst>
      <p:ext uri="{BB962C8B-B14F-4D97-AF65-F5344CB8AC3E}">
        <p14:creationId xmlns:p14="http://schemas.microsoft.com/office/powerpoint/2010/main" val="573796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2B889-4609-203B-21E3-1A652F0FCF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A8ACA7-2D06-59B0-C2CA-4A81CAFAB5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03A3DB-4DF2-11D5-C210-4F99603E1B7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FCF5F7E-9CB2-9D4C-6B14-FF89B74BD6E7}"/>
              </a:ext>
            </a:extLst>
          </p:cNvPr>
          <p:cNvSpPr>
            <a:spLocks noGrp="1"/>
          </p:cNvSpPr>
          <p:nvPr>
            <p:ph type="sldNum" sz="quarter" idx="5"/>
          </p:nvPr>
        </p:nvSpPr>
        <p:spPr/>
        <p:txBody>
          <a:bodyPr/>
          <a:lstStyle/>
          <a:p>
            <a:fld id="{10895658-EA1F-4910-80AB-4DA76E167475}" type="slidenum">
              <a:rPr lang="en-US" smtClean="0"/>
              <a:t>12</a:t>
            </a:fld>
            <a:endParaRPr lang="en-US" dirty="0"/>
          </a:p>
        </p:txBody>
      </p:sp>
    </p:spTree>
    <p:extLst>
      <p:ext uri="{BB962C8B-B14F-4D97-AF65-F5344CB8AC3E}">
        <p14:creationId xmlns:p14="http://schemas.microsoft.com/office/powerpoint/2010/main" val="3751815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368F1B-B3AF-02F1-8D05-81285B72C8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9A6622-9D75-4F30-ECB6-3B706BACFD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853C81-F186-E498-48D1-7BFC73FDEAF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8312766-A526-0F70-43E7-E03322381A1D}"/>
              </a:ext>
            </a:extLst>
          </p:cNvPr>
          <p:cNvSpPr>
            <a:spLocks noGrp="1"/>
          </p:cNvSpPr>
          <p:nvPr>
            <p:ph type="sldNum" sz="quarter" idx="5"/>
          </p:nvPr>
        </p:nvSpPr>
        <p:spPr/>
        <p:txBody>
          <a:bodyPr/>
          <a:lstStyle/>
          <a:p>
            <a:fld id="{10895658-EA1F-4910-80AB-4DA76E167475}" type="slidenum">
              <a:rPr lang="en-US" smtClean="0"/>
              <a:t>13</a:t>
            </a:fld>
            <a:endParaRPr lang="en-US" dirty="0"/>
          </a:p>
        </p:txBody>
      </p:sp>
    </p:spTree>
    <p:extLst>
      <p:ext uri="{BB962C8B-B14F-4D97-AF65-F5344CB8AC3E}">
        <p14:creationId xmlns:p14="http://schemas.microsoft.com/office/powerpoint/2010/main" val="3441411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2</a:t>
            </a:fld>
            <a:endParaRPr lang="en-US" dirty="0"/>
          </a:p>
        </p:txBody>
      </p:sp>
    </p:spTree>
    <p:extLst>
      <p:ext uri="{BB962C8B-B14F-4D97-AF65-F5344CB8AC3E}">
        <p14:creationId xmlns:p14="http://schemas.microsoft.com/office/powerpoint/2010/main" val="510226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3F6B31-E81D-AA73-C50C-6361F683DC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CF9250-1F47-8A83-39F5-F98150BA16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67F700-A5AF-ABA4-2E3B-549CEF723C9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D679537-8C6F-0CC6-3855-35823C4888CD}"/>
              </a:ext>
            </a:extLst>
          </p:cNvPr>
          <p:cNvSpPr>
            <a:spLocks noGrp="1"/>
          </p:cNvSpPr>
          <p:nvPr>
            <p:ph type="sldNum" sz="quarter" idx="5"/>
          </p:nvPr>
        </p:nvSpPr>
        <p:spPr/>
        <p:txBody>
          <a:bodyPr/>
          <a:lstStyle/>
          <a:p>
            <a:fld id="{10895658-EA1F-4910-80AB-4DA76E167475}" type="slidenum">
              <a:rPr lang="en-US" smtClean="0"/>
              <a:t>3</a:t>
            </a:fld>
            <a:endParaRPr lang="en-US" dirty="0"/>
          </a:p>
        </p:txBody>
      </p:sp>
    </p:spTree>
    <p:extLst>
      <p:ext uri="{BB962C8B-B14F-4D97-AF65-F5344CB8AC3E}">
        <p14:creationId xmlns:p14="http://schemas.microsoft.com/office/powerpoint/2010/main" val="273511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75B163-B044-11AF-EF89-6582E50946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8F2688-10FE-23E1-F03F-75E79B13F1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393C03-31C5-AA3B-BF09-DE0B496C6C5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DEC2BB6-EED4-ABCA-D2CE-A9752D5A0DD8}"/>
              </a:ext>
            </a:extLst>
          </p:cNvPr>
          <p:cNvSpPr>
            <a:spLocks noGrp="1"/>
          </p:cNvSpPr>
          <p:nvPr>
            <p:ph type="sldNum" sz="quarter" idx="5"/>
          </p:nvPr>
        </p:nvSpPr>
        <p:spPr/>
        <p:txBody>
          <a:bodyPr/>
          <a:lstStyle/>
          <a:p>
            <a:fld id="{10895658-EA1F-4910-80AB-4DA76E167475}" type="slidenum">
              <a:rPr lang="en-US" smtClean="0"/>
              <a:t>4</a:t>
            </a:fld>
            <a:endParaRPr lang="en-US" dirty="0"/>
          </a:p>
        </p:txBody>
      </p:sp>
    </p:spTree>
    <p:extLst>
      <p:ext uri="{BB962C8B-B14F-4D97-AF65-F5344CB8AC3E}">
        <p14:creationId xmlns:p14="http://schemas.microsoft.com/office/powerpoint/2010/main" val="2022158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2477D-88F9-75E7-2261-3CF014B8B4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91F1C5-1EE6-4E92-6EEA-5968FF3466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50EDC3-1EB6-1901-592F-AA8E62B1990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2D7707A-5A5D-8CA7-4973-084410681476}"/>
              </a:ext>
            </a:extLst>
          </p:cNvPr>
          <p:cNvSpPr>
            <a:spLocks noGrp="1"/>
          </p:cNvSpPr>
          <p:nvPr>
            <p:ph type="sldNum" sz="quarter" idx="5"/>
          </p:nvPr>
        </p:nvSpPr>
        <p:spPr/>
        <p:txBody>
          <a:bodyPr/>
          <a:lstStyle/>
          <a:p>
            <a:fld id="{10895658-EA1F-4910-80AB-4DA76E167475}" type="slidenum">
              <a:rPr lang="en-US" smtClean="0"/>
              <a:t>5</a:t>
            </a:fld>
            <a:endParaRPr lang="en-US" dirty="0"/>
          </a:p>
        </p:txBody>
      </p:sp>
    </p:spTree>
    <p:extLst>
      <p:ext uri="{BB962C8B-B14F-4D97-AF65-F5344CB8AC3E}">
        <p14:creationId xmlns:p14="http://schemas.microsoft.com/office/powerpoint/2010/main" val="2168494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418C25-FCDD-FA6B-28FD-FA1848E0D5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51A123-1131-D37D-1777-4560BDD9EB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6D5568-6C2E-C697-0F9E-C43007D573B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C1CB1B1-F0B7-F207-2CF6-B49CF362C08A}"/>
              </a:ext>
            </a:extLst>
          </p:cNvPr>
          <p:cNvSpPr>
            <a:spLocks noGrp="1"/>
          </p:cNvSpPr>
          <p:nvPr>
            <p:ph type="sldNum" sz="quarter" idx="5"/>
          </p:nvPr>
        </p:nvSpPr>
        <p:spPr/>
        <p:txBody>
          <a:bodyPr/>
          <a:lstStyle/>
          <a:p>
            <a:fld id="{10895658-EA1F-4910-80AB-4DA76E167475}" type="slidenum">
              <a:rPr lang="en-US" smtClean="0"/>
              <a:t>6</a:t>
            </a:fld>
            <a:endParaRPr lang="en-US" dirty="0"/>
          </a:p>
        </p:txBody>
      </p:sp>
    </p:spTree>
    <p:extLst>
      <p:ext uri="{BB962C8B-B14F-4D97-AF65-F5344CB8AC3E}">
        <p14:creationId xmlns:p14="http://schemas.microsoft.com/office/powerpoint/2010/main" val="1170385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F00B55-D127-83AC-C4B3-E78DBD0E23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7F9D6D-CC10-F54B-F7BC-FB21B36041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24C8C3-3B43-E5F5-C3EB-296C3373989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286CE3B-E09B-BEAF-8F73-FFDBC8C186B0}"/>
              </a:ext>
            </a:extLst>
          </p:cNvPr>
          <p:cNvSpPr>
            <a:spLocks noGrp="1"/>
          </p:cNvSpPr>
          <p:nvPr>
            <p:ph type="sldNum" sz="quarter" idx="5"/>
          </p:nvPr>
        </p:nvSpPr>
        <p:spPr/>
        <p:txBody>
          <a:bodyPr/>
          <a:lstStyle/>
          <a:p>
            <a:fld id="{10895658-EA1F-4910-80AB-4DA76E167475}" type="slidenum">
              <a:rPr lang="en-US" smtClean="0"/>
              <a:t>7</a:t>
            </a:fld>
            <a:endParaRPr lang="en-US" dirty="0"/>
          </a:p>
        </p:txBody>
      </p:sp>
    </p:spTree>
    <p:extLst>
      <p:ext uri="{BB962C8B-B14F-4D97-AF65-F5344CB8AC3E}">
        <p14:creationId xmlns:p14="http://schemas.microsoft.com/office/powerpoint/2010/main" val="3646411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3CBAAE-BE86-3A6B-50BF-46D529EEFC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AF1954-9AC0-DD37-A31E-16D7EE1690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25B362-D4A6-F72F-0E07-3D6AD1A706A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4092D3E-21EA-8171-C7E0-FE6EE8DD3689}"/>
              </a:ext>
            </a:extLst>
          </p:cNvPr>
          <p:cNvSpPr>
            <a:spLocks noGrp="1"/>
          </p:cNvSpPr>
          <p:nvPr>
            <p:ph type="sldNum" sz="quarter" idx="5"/>
          </p:nvPr>
        </p:nvSpPr>
        <p:spPr/>
        <p:txBody>
          <a:bodyPr/>
          <a:lstStyle/>
          <a:p>
            <a:fld id="{10895658-EA1F-4910-80AB-4DA76E167475}" type="slidenum">
              <a:rPr lang="en-US" smtClean="0"/>
              <a:t>8</a:t>
            </a:fld>
            <a:endParaRPr lang="en-US" dirty="0"/>
          </a:p>
        </p:txBody>
      </p:sp>
    </p:spTree>
    <p:extLst>
      <p:ext uri="{BB962C8B-B14F-4D97-AF65-F5344CB8AC3E}">
        <p14:creationId xmlns:p14="http://schemas.microsoft.com/office/powerpoint/2010/main" val="3548189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5F0F81-F820-5587-F4B9-96C172985D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B0F315-4EAD-A3DE-D77E-CE4E751701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BA5B7A-F2C1-76E0-A825-4B33A957F3B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571DE41-9AEE-CDC7-0498-7CD01EE19E1B}"/>
              </a:ext>
            </a:extLst>
          </p:cNvPr>
          <p:cNvSpPr>
            <a:spLocks noGrp="1"/>
          </p:cNvSpPr>
          <p:nvPr>
            <p:ph type="sldNum" sz="quarter" idx="5"/>
          </p:nvPr>
        </p:nvSpPr>
        <p:spPr/>
        <p:txBody>
          <a:bodyPr/>
          <a:lstStyle/>
          <a:p>
            <a:fld id="{10895658-EA1F-4910-80AB-4DA76E167475}" type="slidenum">
              <a:rPr lang="en-US" smtClean="0"/>
              <a:t>9</a:t>
            </a:fld>
            <a:endParaRPr lang="en-US" dirty="0"/>
          </a:p>
        </p:txBody>
      </p:sp>
    </p:spTree>
    <p:extLst>
      <p:ext uri="{BB962C8B-B14F-4D97-AF65-F5344CB8AC3E}">
        <p14:creationId xmlns:p14="http://schemas.microsoft.com/office/powerpoint/2010/main" val="5304080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anchor="ctr"/>
          <a:lstStyle>
            <a:lvl1pPr algn="l">
              <a:defRPr sz="6000" cap="all" baseline="0">
                <a:solidFill>
                  <a:schemeClr val="tx2"/>
                </a:solidFill>
              </a:defRPr>
            </a:lvl1pPr>
          </a:lstStyle>
          <a:p>
            <a:r>
              <a:rPr lang="en-US" dirty="0"/>
              <a:t>Click to add title</a:t>
            </a:r>
          </a:p>
        </p:txBody>
      </p:sp>
    </p:spTree>
    <p:extLst>
      <p:ext uri="{BB962C8B-B14F-4D97-AF65-F5344CB8AC3E}">
        <p14:creationId xmlns:p14="http://schemas.microsoft.com/office/powerpoint/2010/main" val="670392170"/>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anchor="t" anchorCtr="0"/>
          <a:lstStyle>
            <a:lvl1pPr>
              <a:defRPr cap="all" baseline="0">
                <a:solidFill>
                  <a:schemeClr val="accent1"/>
                </a:solidFill>
              </a:defRPr>
            </a:lvl1pPr>
          </a:lstStyle>
          <a:p>
            <a:r>
              <a:rPr lang="en-US" dirty="0"/>
              <a:t>CLICK TO ADD TITLE</a:t>
            </a:r>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en-US" sz="1800" smtClean="0"/>
            </a:lvl1pPr>
            <a:lvl2pPr>
              <a:spcBef>
                <a:spcPts val="0"/>
              </a:spcBef>
              <a:spcAft>
                <a:spcPts val="1200"/>
              </a:spcAft>
              <a:defRPr lang="en-US" sz="1800" smtClean="0"/>
            </a:lvl2pPr>
            <a:lvl3pPr>
              <a:spcBef>
                <a:spcPts val="0"/>
              </a:spcBef>
              <a:spcAft>
                <a:spcPts val="1200"/>
              </a:spcAft>
              <a:defRPr lang="en-US" sz="1800" smtClean="0"/>
            </a:lvl3pPr>
            <a:lvl4pPr>
              <a:spcBef>
                <a:spcPts val="0"/>
              </a:spcBef>
              <a:spcAft>
                <a:spcPts val="1200"/>
              </a:spcAft>
              <a:defRPr lang="en-US" sz="1800" smtClean="0"/>
            </a:lvl4pPr>
            <a:lvl5pPr>
              <a:spcBef>
                <a:spcPts val="0"/>
              </a:spcBef>
              <a:spcAft>
                <a:spcPts val="1200"/>
              </a:spcAft>
              <a:defRPr lang="en-US" sz="1800"/>
            </a:lvl5pPr>
          </a:lstStyle>
          <a:p>
            <a:pPr lvl="0"/>
            <a:r>
              <a:rPr lang="en-US" dirty="0"/>
              <a:t>Click to add text </a:t>
            </a:r>
          </a:p>
          <a:p>
            <a:pPr marL="685800" lvl="1" indent="-228600"/>
            <a:r>
              <a:rPr lang="en-US" dirty="0"/>
              <a:t>Second level</a:t>
            </a:r>
          </a:p>
          <a:p>
            <a:pPr marL="1143000" lvl="2" indent="-228600"/>
            <a:r>
              <a:rPr lang="en-US" dirty="0"/>
              <a:t>Third level</a:t>
            </a:r>
          </a:p>
          <a:p>
            <a:pPr marL="1600200" lvl="3" indent="-228600"/>
            <a:r>
              <a:rPr lang="en-US" dirty="0"/>
              <a:t>Fourth level</a:t>
            </a:r>
          </a:p>
          <a:p>
            <a:pPr marL="2057400" lvl="4" indent="-228600"/>
            <a:r>
              <a:rPr lang="en-US" dirty="0"/>
              <a:t>Fifth level</a:t>
            </a:r>
          </a:p>
        </p:txBody>
      </p:sp>
      <p:sp>
        <p:nvSpPr>
          <p:cNvPr id="8" name="Table Placeholder 7">
            <a:extLst>
              <a:ext uri="{FF2B5EF4-FFF2-40B4-BE49-F238E27FC236}">
                <a16:creationId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a:lstStyle>
            <a:lvl1pPr>
              <a:defRPr/>
            </a:lvl1pPr>
          </a:lstStyle>
          <a:p>
            <a:r>
              <a:rPr lang="en-US" dirty="0"/>
              <a:t>Click icon to insert table</a:t>
            </a:r>
          </a:p>
        </p:txBody>
      </p:sp>
      <p:sp>
        <p:nvSpPr>
          <p:cNvPr id="3" name="Date Placeholder 3">
            <a:extLst>
              <a:ext uri="{FF2B5EF4-FFF2-40B4-BE49-F238E27FC236}">
                <a16:creationId xmlns:a16="http://schemas.microsoft.com/office/drawing/2014/main" id="{7D4C80AE-01F3-AAB6-99EF-DB1B5934CFD2}"/>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C0241B24-8629-6BC2-C72F-A156F0624997}"/>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189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anchor="t" anchorCtr="0"/>
          <a:lstStyle>
            <a:lvl1pPr>
              <a:defRPr cap="all" baseline="0">
                <a:solidFill>
                  <a:schemeClr val="tx2"/>
                </a:solidFill>
              </a:defRPr>
            </a:lvl1pPr>
          </a:lstStyle>
          <a:p>
            <a:r>
              <a:rPr lang="en-US" dirty="0"/>
              <a:t>CLICK TO ADD TITLE</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Content Placeholder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a:normAutofit/>
          </a:bodyPr>
          <a:lstStyle>
            <a:lvl1pPr marL="0" indent="0">
              <a:lnSpc>
                <a:spcPct val="100000"/>
              </a:lnSpc>
              <a:spcBef>
                <a:spcPts val="0"/>
              </a:spcBef>
              <a:spcAft>
                <a:spcPts val="600"/>
              </a:spcAft>
              <a:buFont typeface="Arial" panose="020B0604020202020204" pitchFamily="34" charset="0"/>
              <a:buNone/>
              <a:defRPr sz="1800">
                <a:solidFill>
                  <a:schemeClr val="bg1"/>
                </a:solidFill>
              </a:defRPr>
            </a:lvl1pPr>
            <a:lvl2pPr marL="457200">
              <a:lnSpc>
                <a:spcPct val="100000"/>
              </a:lnSpc>
              <a:spcAft>
                <a:spcPts val="600"/>
              </a:spcAft>
              <a:defRPr sz="1800">
                <a:solidFill>
                  <a:schemeClr val="bg1"/>
                </a:solidFill>
              </a:defRPr>
            </a:lvl2pPr>
            <a:lvl3pPr marL="914400">
              <a:lnSpc>
                <a:spcPct val="100000"/>
              </a:lnSpc>
              <a:spcAft>
                <a:spcPts val="600"/>
              </a:spcAft>
              <a:defRPr sz="1800">
                <a:solidFill>
                  <a:schemeClr val="bg1"/>
                </a:solidFill>
              </a:defRPr>
            </a:lvl3pPr>
            <a:lvl4pPr marL="1371600">
              <a:lnSpc>
                <a:spcPct val="100000"/>
              </a:lnSpc>
              <a:spcAft>
                <a:spcPts val="600"/>
              </a:spcAft>
              <a:defRPr sz="1800">
                <a:solidFill>
                  <a:schemeClr val="bg1"/>
                </a:solidFill>
              </a:defRPr>
            </a:lvl4pPr>
            <a:lvl5pPr marL="1828800">
              <a:lnSpc>
                <a:spcPct val="100000"/>
              </a:lnSpc>
              <a:spcAft>
                <a:spcPts val="600"/>
              </a:spcAft>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a:normAutofit/>
          </a:bodyPr>
          <a:lstStyle>
            <a:lvl1pPr marL="342900" indent="-342900">
              <a:spcAft>
                <a:spcPts val="600"/>
              </a:spcAft>
              <a:buFont typeface="+mj-lt"/>
              <a:buAutoNum type="arabicPeriod"/>
              <a:defRPr sz="1800">
                <a:solidFill>
                  <a:schemeClr val="bg1"/>
                </a:solidFill>
              </a:defRPr>
            </a:lvl1pPr>
            <a:lvl2pPr marL="800100" indent="-342900">
              <a:spcAft>
                <a:spcPts val="600"/>
              </a:spcAft>
              <a:buFont typeface="+mj-lt"/>
              <a:buAutoNum type="alphaLcPeriod"/>
              <a:defRPr sz="1800">
                <a:solidFill>
                  <a:schemeClr val="bg1"/>
                </a:solidFill>
              </a:defRPr>
            </a:lvl2pPr>
            <a:lvl3pPr marL="1257300" indent="-342900">
              <a:spcAft>
                <a:spcPts val="600"/>
              </a:spcAft>
              <a:buFont typeface="+mj-lt"/>
              <a:buAutoNum type="arabicParenR"/>
              <a:defRPr sz="1800">
                <a:solidFill>
                  <a:schemeClr val="bg1"/>
                </a:solidFill>
              </a:defRPr>
            </a:lvl3pPr>
            <a:lvl4pPr marL="1714500" indent="-342900">
              <a:spcAft>
                <a:spcPts val="600"/>
              </a:spcAft>
              <a:buFont typeface="+mj-lt"/>
              <a:buAutoNum type="alphaLcParenR"/>
              <a:defRPr sz="1800">
                <a:solidFill>
                  <a:schemeClr val="bg1"/>
                </a:solidFill>
              </a:defRPr>
            </a:lvl4pPr>
            <a:lvl5pPr marL="2171700" indent="-342900">
              <a:spcAft>
                <a:spcPts val="600"/>
              </a:spcAft>
              <a:buFont typeface="+mj-lt"/>
              <a:buAutoNum type="romanLcPeriod"/>
              <a:defRPr sz="1800">
                <a:solidFill>
                  <a:schemeClr val="bg1"/>
                </a:solidFill>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12/11/2023</a:t>
            </a: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Presentation title</a:t>
            </a:r>
            <a:endParaRPr lang="en-US" dirty="0"/>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anchor="t" anchorCtr="0"/>
          <a:lstStyle>
            <a:lvl1pPr>
              <a:defRPr cap="all" baseline="0">
                <a:solidFill>
                  <a:schemeClr val="accent1"/>
                </a:solidFill>
              </a:defRPr>
            </a:lvl1pPr>
          </a:lstStyle>
          <a:p>
            <a:r>
              <a:rPr lang="en-US" dirty="0"/>
              <a:t>CLICK TO ADD TITLE</a:t>
            </a:r>
          </a:p>
        </p:txBody>
      </p:sp>
      <p:sp>
        <p:nvSpPr>
          <p:cNvPr id="5" name="Table Placeholder 4">
            <a:extLst>
              <a:ext uri="{FF2B5EF4-FFF2-40B4-BE49-F238E27FC236}">
                <a16:creationId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a:lstStyle>
            <a:lvl1pPr>
              <a:defRPr/>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Click icon to insert table</a:t>
            </a:r>
          </a:p>
          <a:p>
            <a:endParaRPr lang="en-US" dirty="0"/>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3">
            <a:extLst>
              <a:ext uri="{FF2B5EF4-FFF2-40B4-BE49-F238E27FC236}">
                <a16:creationId xmlns:a16="http://schemas.microsoft.com/office/drawing/2014/main" id="{D3A465A0-88AA-B50B-92D8-3A54928329FB}"/>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6195F626-7C08-9907-6A85-922BE6AA0EF5}"/>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ntent 2">
    <p:bg>
      <p:bgPr>
        <a:solidFill>
          <a:schemeClr val="accent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C2927-0A13-DC57-A83B-B8DB787A48CF}"/>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5900245" y="544285"/>
            <a:ext cx="5528217" cy="2685383"/>
          </a:xfrm>
        </p:spPr>
        <p:txBody>
          <a:bodyPr anchor="b">
            <a:normAutofit/>
          </a:bodyPr>
          <a:lstStyle>
            <a:lvl1pPr algn="l">
              <a:defRPr sz="44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5896340" y="3423773"/>
            <a:ext cx="5528217" cy="2029969"/>
          </a:xfrm>
        </p:spPr>
        <p:txBody>
          <a:bodyPr>
            <a:normAutofit/>
          </a:bodyPr>
          <a:lstStyle>
            <a:lvl1pPr marL="0" indent="0" algn="l">
              <a:lnSpc>
                <a:spcPct val="1500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anchor="b" anchorCtr="0"/>
          <a:lstStyle>
            <a:lvl1pPr>
              <a:defRPr cap="all" baseline="0">
                <a:solidFill>
                  <a:schemeClr val="accent1"/>
                </a:solidFill>
              </a:defRPr>
            </a:lvl1pPr>
          </a:lstStyle>
          <a:p>
            <a:r>
              <a:rPr lang="en-US" dirty="0"/>
              <a:t>CLICK TO ADD TITLE</a:t>
            </a:r>
          </a:p>
        </p:txBody>
      </p:sp>
      <p:sp>
        <p:nvSpPr>
          <p:cNvPr id="7" name="Content Placeholder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a:normAutofit/>
          </a:bodyPr>
          <a:lstStyle>
            <a:lvl1pPr marL="0" indent="0">
              <a:lnSpc>
                <a:spcPct val="150000"/>
              </a:lnSpc>
              <a:spcBef>
                <a:spcPts val="0"/>
              </a:spcBef>
              <a:spcAft>
                <a:spcPts val="0"/>
              </a:spcAft>
              <a:buFont typeface="Arial" panose="020B0604020202020204" pitchFamily="34" charset="0"/>
              <a:buNone/>
              <a:defRPr sz="24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a:lstStyle>
            <a:lvl1pPr>
              <a:defRPr>
                <a:solidFill>
                  <a:schemeClr val="tx1"/>
                </a:solidFill>
              </a:defRPr>
            </a:lvl1pPr>
          </a:lstStyle>
          <a:p>
            <a:r>
              <a:rPr lang="en-US"/>
              <a:t>Presentation title</a:t>
            </a:r>
            <a:endParaRPr lang="en-US" dirty="0"/>
          </a:p>
        </p:txBody>
      </p:sp>
      <p:sp>
        <p:nvSpPr>
          <p:cNvPr id="5" name="Slide Number Placeholder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
        <p:nvSpPr>
          <p:cNvPr id="6" name="Date Placeholder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a:lstStyle>
            <a:lvl1pPr>
              <a:defRPr>
                <a:solidFill>
                  <a:schemeClr val="tx1"/>
                </a:solidFill>
              </a:defRPr>
            </a:lvl1pPr>
          </a:lstStyle>
          <a:p>
            <a:r>
              <a:rPr lang="en-US"/>
              <a:t>12/11/2023</a:t>
            </a:r>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anchor="ctr">
            <a:normAutofit/>
          </a:bodyPr>
          <a:lstStyle>
            <a:lvl1pPr algn="l">
              <a:defRPr sz="4800" cap="all" baseline="0">
                <a:solidFill>
                  <a:schemeClr val="tx2"/>
                </a:solidFill>
              </a:defRPr>
            </a:lvl1pPr>
          </a:lstStyle>
          <a:p>
            <a:r>
              <a:rPr lang="en-US" dirty="0"/>
              <a:t>Click to add title</a:t>
            </a:r>
          </a:p>
        </p:txBody>
      </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algn="ctr">
              <a:defRPr sz="2000">
                <a:solidFill>
                  <a:schemeClr val="bg1"/>
                </a:solidFill>
              </a:defRPr>
            </a:lvl1pPr>
          </a:lstStyle>
          <a:p>
            <a:r>
              <a:rPr lang="en-US" dirty="0"/>
              <a:t>Click icon to insert picture</a:t>
            </a:r>
          </a:p>
        </p:txBody>
      </p:sp>
      <p:grpSp>
        <p:nvGrpSpPr>
          <p:cNvPr id="4" name="Group 3">
            <a:extLst>
              <a:ext uri="{FF2B5EF4-FFF2-40B4-BE49-F238E27FC236}">
                <a16:creationId xmlns:a16="http://schemas.microsoft.com/office/drawing/2014/main" id="{A1EA6F58-FA46-C921-5758-59234B148D4F}"/>
              </a:ext>
              <a:ext uri="{C183D7F6-B498-43B3-948B-1728B52AA6E4}">
                <adec:decorative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black and white striped pattern&#10;&#10;Description automatically generated with low confidence">
              <a:extLst>
                <a:ext uri="{FF2B5EF4-FFF2-40B4-BE49-F238E27FC236}">
                  <a16:creationId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4" name="Group 3">
            <a:extLst>
              <a:ext uri="{FF2B5EF4-FFF2-40B4-BE49-F238E27FC236}">
                <a16:creationId xmlns:a16="http://schemas.microsoft.com/office/drawing/2014/main" id="{C2A24CB0-5164-75CE-ED27-EF876C19C655}"/>
              </a:ext>
              <a:ext uri="{C183D7F6-B498-43B3-948B-1728B52AA6E4}">
                <adec:decorative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2029167"/>
              <a:ext cx="2029968" cy="2029968"/>
            </a:xfrm>
            <a:prstGeom prst="rect">
              <a:avLst/>
            </a:prstGeom>
          </p:spPr>
        </p:pic>
        <p:grpSp>
          <p:nvGrpSpPr>
            <p:cNvPr id="19" name="Group 18">
              <a:extLst>
                <a:ext uri="{FF2B5EF4-FFF2-40B4-BE49-F238E27FC236}">
                  <a16:creationId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Group 19">
                <a:extLst>
                  <a:ext uri="{FF2B5EF4-FFF2-40B4-BE49-F238E27FC236}">
                    <a16:creationId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Group 21">
                  <a:extLst>
                    <a:ext uri="{FF2B5EF4-FFF2-40B4-BE49-F238E27FC236}">
                      <a16:creationId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Group 28">
                    <a:extLst>
                      <a:ext uri="{FF2B5EF4-FFF2-40B4-BE49-F238E27FC236}">
                        <a16:creationId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Group 30">
                      <a:extLst>
                        <a:ext uri="{FF2B5EF4-FFF2-40B4-BE49-F238E27FC236}">
                          <a16:creationId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Group 32">
                        <a:extLst>
                          <a:ext uri="{FF2B5EF4-FFF2-40B4-BE49-F238E27FC236}">
                            <a16:creationId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Group 36">
                            <a:extLst>
                              <a:ext uri="{FF2B5EF4-FFF2-40B4-BE49-F238E27FC236}">
                                <a16:creationId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0" name="Oval 39">
                              <a:extLst>
                                <a:ext uri="{FF2B5EF4-FFF2-40B4-BE49-F238E27FC236}">
                                  <a16:creationId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Oval 37">
                            <a:extLst>
                              <a:ext uri="{FF2B5EF4-FFF2-40B4-BE49-F238E27FC236}">
                                <a16:creationId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6" name="Oval 35">
                          <a:extLst>
                            <a:ext uri="{FF2B5EF4-FFF2-40B4-BE49-F238E27FC236}">
                              <a16:creationId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Oval 33">
                        <a:extLst>
                          <a:ext uri="{FF2B5EF4-FFF2-40B4-BE49-F238E27FC236}">
                            <a16:creationId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2" name="Oval 31">
                      <a:extLst>
                        <a:ext uri="{FF2B5EF4-FFF2-40B4-BE49-F238E27FC236}">
                          <a16:creationId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4" name="Oval 23">
                  <a:extLst>
                    <a:ext uri="{FF2B5EF4-FFF2-40B4-BE49-F238E27FC236}">
                      <a16:creationId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6" name="Oval 25">
                  <a:extLst>
                    <a:ext uri="{FF2B5EF4-FFF2-40B4-BE49-F238E27FC236}">
                      <a16:creationId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Oval 26">
                  <a:extLst>
                    <a:ext uri="{FF2B5EF4-FFF2-40B4-BE49-F238E27FC236}">
                      <a16:creationId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Oval 27">
                  <a:extLst>
                    <a:ext uri="{FF2B5EF4-FFF2-40B4-BE49-F238E27FC236}">
                      <a16:creationId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1" name="Oval 20">
                <a:extLst>
                  <a:ext uri="{FF2B5EF4-FFF2-40B4-BE49-F238E27FC236}">
                    <a16:creationId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1" name="Rectangle 40">
              <a:extLst>
                <a:ext uri="{FF2B5EF4-FFF2-40B4-BE49-F238E27FC236}">
                  <a16:creationId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17235676"/>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a:lstStyle>
            <a:lvl1pPr>
              <a:defRPr>
                <a:solidFill>
                  <a:schemeClr val="bg1"/>
                </a:solidFill>
              </a:defRPr>
            </a:lvl1pPr>
          </a:lstStyle>
          <a:p>
            <a:r>
              <a:rPr lang="en-US"/>
              <a:t>12/11/2023</a:t>
            </a:r>
            <a:endParaRPr lang="en-US" dirty="0"/>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Presentation title</a:t>
            </a:r>
            <a:endParaRPr lang="en-US" dirty="0"/>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4" name="Content Placeholder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a:normAutofit/>
          </a:bodyPr>
          <a:lstStyle>
            <a:lvl1pPr marL="0" indent="0">
              <a:lnSpc>
                <a:spcPts val="2000"/>
              </a:lnSpc>
              <a:buFont typeface="Arial" panose="020B0604020202020204" pitchFamily="34" charset="0"/>
              <a:buNone/>
              <a:defRPr sz="1800">
                <a:solidFill>
                  <a:schemeClr val="bg1"/>
                </a:solidFill>
              </a:defRPr>
            </a:lvl1pPr>
            <a:lvl2pPr marL="457200">
              <a:lnSpc>
                <a:spcPts val="2000"/>
              </a:lnSpc>
              <a:defRPr sz="1800">
                <a:solidFill>
                  <a:schemeClr val="bg1"/>
                </a:solidFill>
              </a:defRPr>
            </a:lvl2pPr>
            <a:lvl3pPr marL="914400">
              <a:lnSpc>
                <a:spcPts val="2000"/>
              </a:lnSpc>
              <a:defRPr sz="1800">
                <a:solidFill>
                  <a:schemeClr val="bg1"/>
                </a:solidFill>
              </a:defRPr>
            </a:lvl3pPr>
            <a:lvl4pPr marL="1371600">
              <a:lnSpc>
                <a:spcPts val="2000"/>
              </a:lnSpc>
              <a:defRPr sz="1800">
                <a:solidFill>
                  <a:schemeClr val="bg1"/>
                </a:solidFill>
              </a:defRPr>
            </a:lvl4pPr>
            <a:lvl5pPr marL="1828800">
              <a:lnSpc>
                <a:spcPts val="2000"/>
              </a:lnSpc>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09F422-89F7-BDA7-7801-F364BA5D95A5}"/>
              </a:ext>
              <a:ext uri="{C183D7F6-B498-43B3-948B-1728B52AA6E4}">
                <adec:decorative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38053"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1" y="6353175"/>
            <a:ext cx="1097280" cy="365125"/>
          </a:xfrm>
        </p:spPr>
        <p:txBody>
          <a:bodyPr/>
          <a:lstStyle>
            <a:lvl1pPr>
              <a:defRPr>
                <a:solidFill>
                  <a:schemeClr val="bg1"/>
                </a:solidFill>
              </a:defRPr>
            </a:lvl1pPr>
          </a:lstStyle>
          <a:p>
            <a:r>
              <a:rPr lang="en-US"/>
              <a:t>12/11/2023</a:t>
            </a:r>
            <a:endParaRPr lang="en-US" dirty="0"/>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Presentation title</a:t>
            </a:r>
            <a:endParaRPr lang="en-US" dirty="0"/>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771736" y="896112"/>
            <a:ext cx="9389288" cy="1362456"/>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771735"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6" name="Content Placeholder 2">
            <a:extLst>
              <a:ext uri="{FF2B5EF4-FFF2-40B4-BE49-F238E27FC236}">
                <a16:creationId xmlns:a16="http://schemas.microsoft.com/office/drawing/2014/main" id="{B135D7B7-20E9-ADCF-4417-B443AF3112FC}"/>
              </a:ext>
            </a:extLst>
          </p:cNvPr>
          <p:cNvSpPr>
            <a:spLocks noGrp="1"/>
          </p:cNvSpPr>
          <p:nvPr>
            <p:ph sz="half" idx="14" hasCustomPrompt="1"/>
          </p:nvPr>
        </p:nvSpPr>
        <p:spPr>
          <a:xfrm>
            <a:off x="771734"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D4468C5-0B68-8408-80C5-F8681CA98918}"/>
              </a:ext>
            </a:extLst>
          </p:cNvPr>
          <p:cNvSpPr>
            <a:spLocks noGrp="1"/>
          </p:cNvSpPr>
          <p:nvPr>
            <p:ph sz="half" idx="15" hasCustomPrompt="1"/>
          </p:nvPr>
        </p:nvSpPr>
        <p:spPr>
          <a:xfrm>
            <a:off x="5645989"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881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403102"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407892"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anchor="t" anchorCtr="0"/>
          <a:lstStyle>
            <a:lvl1pPr>
              <a:defRPr cap="all" baseline="0">
                <a:solidFill>
                  <a:schemeClr val="accent1"/>
                </a:solidFill>
              </a:defRPr>
            </a:lvl1pPr>
          </a:lstStyle>
          <a:p>
            <a:r>
              <a:rPr lang="en-US" dirty="0"/>
              <a:t>CLICK TO ADD TITLE</a:t>
            </a:r>
          </a:p>
        </p:txBody>
      </p:sp>
      <p:sp>
        <p:nvSpPr>
          <p:cNvPr id="10" name="Content Placeholder 2">
            <a:extLst>
              <a:ext uri="{FF2B5EF4-FFF2-40B4-BE49-F238E27FC236}">
                <a16:creationId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a:normAutofit/>
          </a:bodyPr>
          <a:lstStyle>
            <a:lvl1pPr marL="285750" indent="-285750">
              <a:lnSpc>
                <a:spcPts val="2000"/>
              </a:lnSpc>
              <a:buFont typeface="Arial" panose="020B0604020202020204" pitchFamily="34" charset="0"/>
              <a:buChar char="•"/>
              <a:defRPr sz="1800"/>
            </a:lvl1pPr>
            <a:lvl2pPr>
              <a:lnSpc>
                <a:spcPts val="2000"/>
              </a:lnSpc>
              <a:defRPr sz="1800"/>
            </a:lvl2pPr>
            <a:lvl3pPr>
              <a:lnSpc>
                <a:spcPts val="2000"/>
              </a:lnSpc>
              <a:defRPr sz="1800"/>
            </a:lvl3pPr>
            <a:lvl4pPr>
              <a:lnSpc>
                <a:spcPts val="2000"/>
              </a:lnSpc>
              <a:defRPr sz="1800"/>
            </a:lvl4pPr>
            <a:lvl5pPr>
              <a:lnSpc>
                <a:spcPts val="2000"/>
              </a:lnSpc>
              <a:defRPr sz="1800"/>
            </a:lvl5pPr>
          </a:lstStyle>
          <a:p>
            <a:pPr lvl="0"/>
            <a:r>
              <a:rPr lang="en-US" dirty="0"/>
              <a:t>Click to add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a:normAutofit/>
          </a:bodyPr>
          <a:lstStyle>
            <a:lvl1pPr marL="0" indent="0">
              <a:lnSpc>
                <a:spcPts val="2000"/>
              </a:lnSpc>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3523723"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6642161"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anchor="t" anchorCtr="0"/>
          <a:lstStyle>
            <a:lvl1pPr>
              <a:defRPr cap="all" baseline="0">
                <a:solidFill>
                  <a:schemeClr val="tx2"/>
                </a:solidFill>
              </a:defRPr>
            </a:lvl1pPr>
          </a:lstStyle>
          <a:p>
            <a:r>
              <a:rPr lang="en-US" dirty="0"/>
              <a:t>CLICK TO ADD TITLE</a:t>
            </a:r>
          </a:p>
        </p:txBody>
      </p:sp>
      <p:sp>
        <p:nvSpPr>
          <p:cNvPr id="27" name="Picture Placeholder 26">
            <a:extLst>
              <a:ext uri="{FF2B5EF4-FFF2-40B4-BE49-F238E27FC236}">
                <a16:creationId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4" name="Rectangle 33">
            <a:extLst>
              <a:ext uri="{FF2B5EF4-FFF2-40B4-BE49-F238E27FC236}">
                <a16:creationId xmlns:a16="http://schemas.microsoft.com/office/drawing/2014/main" id="{9CC28908-2548-441C-BE9D-8728E1FC84C0}"/>
              </a:ext>
              <a:ext uri="{C183D7F6-B498-43B3-948B-1728B52AA6E4}">
                <adec:decorative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731DC170-FB16-45F8-B62C-DCAB2B9AC31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Content Placeholder 2">
            <a:extLst>
              <a:ext uri="{FF2B5EF4-FFF2-40B4-BE49-F238E27FC236}">
                <a16:creationId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a:normAutofit/>
          </a:bodyPr>
          <a:lstStyle>
            <a:lvl1pPr marL="285750" indent="-285750">
              <a:lnSpc>
                <a:spcPts val="2000"/>
              </a:lnSpc>
              <a:buFont typeface="Arial" panose="020B0604020202020204" pitchFamily="34" charset="0"/>
              <a:buChar char="•"/>
              <a:defRPr sz="1800">
                <a:solidFill>
                  <a:schemeClr val="tx2"/>
                </a:solidFill>
              </a:defRPr>
            </a:lvl1pPr>
            <a:lvl2pPr marL="685800">
              <a:lnSpc>
                <a:spcPts val="2000"/>
              </a:lnSpc>
              <a:defRPr sz="1800">
                <a:solidFill>
                  <a:schemeClr val="tx2"/>
                </a:solidFill>
              </a:defRPr>
            </a:lvl2pPr>
            <a:lvl3pPr marL="1143000">
              <a:lnSpc>
                <a:spcPts val="2000"/>
              </a:lnSpc>
              <a:defRPr sz="1800">
                <a:solidFill>
                  <a:schemeClr val="tx2"/>
                </a:solidFill>
              </a:defRPr>
            </a:lvl3pPr>
            <a:lvl4pPr marL="1600200">
              <a:lnSpc>
                <a:spcPts val="2000"/>
              </a:lnSpc>
              <a:defRPr sz="1800">
                <a:solidFill>
                  <a:schemeClr val="tx2"/>
                </a:solidFill>
              </a:defRPr>
            </a:lvl4pPr>
            <a:lvl5pPr marL="2057400">
              <a:lnSpc>
                <a:spcPts val="2000"/>
              </a:lnSpc>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803953" y="6353175"/>
            <a:ext cx="1097280" cy="365125"/>
          </a:xfrm>
        </p:spPr>
        <p:txBody>
          <a:bodyPr/>
          <a:lstStyle>
            <a:lvl1pPr>
              <a:defRPr>
                <a:solidFill>
                  <a:schemeClr val="bg1"/>
                </a:solidFill>
              </a:defRPr>
            </a:lvl1pPr>
          </a:lstStyle>
          <a:p>
            <a:r>
              <a:rPr lang="en-US"/>
              <a:t>12/11/2023</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788630" y="6350000"/>
            <a:ext cx="2286000" cy="365125"/>
          </a:xfrm>
        </p:spPr>
        <p:txBody>
          <a:bodyPr/>
          <a:lstStyle>
            <a:lvl1pPr>
              <a:defRPr>
                <a:solidFill>
                  <a:schemeClr val="bg1"/>
                </a:solidFill>
              </a:defRPr>
            </a:lvl1pPr>
          </a:lstStyle>
          <a:p>
            <a:r>
              <a:rPr lang="en-US"/>
              <a:t>Presentation title</a:t>
            </a:r>
            <a:endParaRPr lang="en-US" dirty="0"/>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grpSp>
        <p:nvGrpSpPr>
          <p:cNvPr id="9" name="Group 8">
            <a:extLst>
              <a:ext uri="{FF2B5EF4-FFF2-40B4-BE49-F238E27FC236}">
                <a16:creationId xmlns:a16="http://schemas.microsoft.com/office/drawing/2014/main" id="{378F81CD-65D4-6CA1-E2C2-34DF58B566B2}"/>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a16="http://schemas.microsoft.com/office/drawing/2014/main" id="{E419657A-6BE9-88F7-BE4C-6BF3C13F7E91}"/>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BB2BB8E-26BE-8FBF-1C62-4F42858193C1}"/>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864BEFA-BF82-8BAF-1977-518DCAB0F3EC}"/>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14C6E7FC-E03B-5EE2-7126-8CC1FBCB9DC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a16="http://schemas.microsoft.com/office/drawing/2014/main" id="{659957EF-0F68-275E-1FFC-87388D717462}"/>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CECEEA3-55C1-1632-4F14-7E57A802667B}"/>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Graphic 15">
              <a:extLst>
                <a:ext uri="{FF2B5EF4-FFF2-40B4-BE49-F238E27FC236}">
                  <a16:creationId xmlns:a16="http://schemas.microsoft.com/office/drawing/2014/main" id="{A6290E86-B21F-0C88-099F-07B046CA1D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Rectangle 23">
            <a:extLst>
              <a:ext uri="{FF2B5EF4-FFF2-40B4-BE49-F238E27FC236}">
                <a16:creationId xmlns:a16="http://schemas.microsoft.com/office/drawing/2014/main" id="{E489F066-AA0F-D3C7-739B-15808100E736}"/>
              </a:ext>
              <a:ext uri="{C183D7F6-B498-43B3-948B-1728B52AA6E4}">
                <adec:decorative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762000" y="365125"/>
            <a:ext cx="10668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762000" y="1825625"/>
            <a:ext cx="10668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762000" y="6356350"/>
            <a:ext cx="28194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12/11/2023</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819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666" r:id="rId2"/>
    <p:sldLayoutId id="2147483704" r:id="rId3"/>
    <p:sldLayoutId id="2147483702" r:id="rId4"/>
    <p:sldLayoutId id="2147483678" r:id="rId5"/>
    <p:sldLayoutId id="2147483681" r:id="rId6"/>
    <p:sldLayoutId id="2147483696" r:id="rId7"/>
    <p:sldLayoutId id="2147483691" r:id="rId8"/>
    <p:sldLayoutId id="2147483677" r:id="rId9"/>
    <p:sldLayoutId id="2147483699" r:id="rId10"/>
    <p:sldLayoutId id="2147483685" r:id="rId11"/>
    <p:sldLayoutId id="2147483676" r:id="rId12"/>
    <p:sldLayoutId id="2147483649"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714772" y="677918"/>
            <a:ext cx="6856292" cy="3590596"/>
          </a:xfrm>
        </p:spPr>
        <p:txBody>
          <a:bodyPr>
            <a:normAutofit fontScale="90000"/>
          </a:bodyPr>
          <a:lstStyle/>
          <a:p>
            <a:r>
              <a:rPr lang="en-US" dirty="0"/>
              <a:t>Mimic Visualization</a:t>
            </a:r>
            <a:br>
              <a:rPr lang="en-US" dirty="0"/>
            </a:br>
            <a:r>
              <a:rPr lang="en-US" dirty="0"/>
              <a:t>Factors affecting mortality</a:t>
            </a:r>
          </a:p>
        </p:txBody>
      </p:sp>
      <p:sp>
        <p:nvSpPr>
          <p:cNvPr id="3" name="TextBox 2">
            <a:extLst>
              <a:ext uri="{FF2B5EF4-FFF2-40B4-BE49-F238E27FC236}">
                <a16:creationId xmlns:a16="http://schemas.microsoft.com/office/drawing/2014/main" id="{A9C661C7-DD23-164B-01BA-572E9434C377}"/>
              </a:ext>
            </a:extLst>
          </p:cNvPr>
          <p:cNvSpPr txBox="1"/>
          <p:nvPr/>
        </p:nvSpPr>
        <p:spPr>
          <a:xfrm>
            <a:off x="7058906" y="5810749"/>
            <a:ext cx="3871032" cy="707886"/>
          </a:xfrm>
          <a:prstGeom prst="rect">
            <a:avLst/>
          </a:prstGeom>
          <a:noFill/>
        </p:spPr>
        <p:txBody>
          <a:bodyPr wrap="square" rtlCol="0">
            <a:spAutoFit/>
          </a:bodyPr>
          <a:lstStyle/>
          <a:p>
            <a:r>
              <a:rPr lang="en-US" sz="4000" dirty="0"/>
              <a:t>Qasim Khan</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91F780-E616-6299-7D0C-06EA5198F56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4095250-7654-5CA5-8B01-4FAEDB165ED1}"/>
              </a:ext>
            </a:extLst>
          </p:cNvPr>
          <p:cNvSpPr>
            <a:spLocks noGrp="1"/>
          </p:cNvSpPr>
          <p:nvPr>
            <p:ph type="title"/>
          </p:nvPr>
        </p:nvSpPr>
        <p:spPr>
          <a:xfrm>
            <a:off x="771736" y="480965"/>
            <a:ext cx="10258214" cy="704088"/>
          </a:xfrm>
        </p:spPr>
        <p:txBody>
          <a:bodyPr>
            <a:normAutofit fontScale="90000"/>
          </a:bodyPr>
          <a:lstStyle/>
          <a:p>
            <a:r>
              <a:rPr lang="en-US" dirty="0"/>
              <a:t>Most common diagnoses in human readable format</a:t>
            </a:r>
          </a:p>
        </p:txBody>
      </p:sp>
      <p:sp>
        <p:nvSpPr>
          <p:cNvPr id="7" name="Slide Number Placeholder 6">
            <a:extLst>
              <a:ext uri="{FF2B5EF4-FFF2-40B4-BE49-F238E27FC236}">
                <a16:creationId xmlns:a16="http://schemas.microsoft.com/office/drawing/2014/main" id="{A0664EA3-B310-E41B-0C3F-1B5CAC808E91}"/>
              </a:ext>
            </a:extLst>
          </p:cNvPr>
          <p:cNvSpPr>
            <a:spLocks noGrp="1"/>
          </p:cNvSpPr>
          <p:nvPr>
            <p:ph type="sldNum" sz="quarter" idx="12"/>
          </p:nvPr>
        </p:nvSpPr>
        <p:spPr/>
        <p:txBody>
          <a:bodyPr/>
          <a:lstStyle/>
          <a:p>
            <a:fld id="{B5CEABB6-07DC-46E8-9B57-56EC44A396E5}" type="slidenum">
              <a:rPr lang="en-US" smtClean="0"/>
              <a:pPr/>
              <a:t>10</a:t>
            </a:fld>
            <a:endParaRPr lang="en-US" dirty="0"/>
          </a:p>
        </p:txBody>
      </p:sp>
      <p:sp>
        <p:nvSpPr>
          <p:cNvPr id="6" name="Content Placeholder 5">
            <a:extLst>
              <a:ext uri="{FF2B5EF4-FFF2-40B4-BE49-F238E27FC236}">
                <a16:creationId xmlns:a16="http://schemas.microsoft.com/office/drawing/2014/main" id="{A8479550-5823-3A15-F999-6A935270F197}"/>
              </a:ext>
            </a:extLst>
          </p:cNvPr>
          <p:cNvSpPr>
            <a:spLocks noGrp="1"/>
          </p:cNvSpPr>
          <p:nvPr>
            <p:ph sz="half" idx="14"/>
          </p:nvPr>
        </p:nvSpPr>
        <p:spPr/>
        <p:txBody>
          <a:bodyPr/>
          <a:lstStyle/>
          <a:p>
            <a:pPr>
              <a:lnSpc>
                <a:spcPct val="100000"/>
              </a:lnSpc>
            </a:pPr>
            <a:r>
              <a:rPr lang="en-US" dirty="0"/>
              <a:t>This code combines diagnosis data with labels and admissions information to include diagnosis names and patient outcomes.</a:t>
            </a:r>
          </a:p>
          <a:p>
            <a:pPr>
              <a:lnSpc>
                <a:spcPct val="100000"/>
              </a:lnSpc>
            </a:pPr>
            <a:r>
              <a:rPr lang="en-US" dirty="0"/>
              <a:t>It identifies the 10 most common diagnoses by name and visualizes them in a horizontal bar chart.</a:t>
            </a:r>
          </a:p>
          <a:p>
            <a:pPr>
              <a:lnSpc>
                <a:spcPct val="100000"/>
              </a:lnSpc>
            </a:pPr>
            <a:r>
              <a:rPr lang="en-US" dirty="0"/>
              <a:t>The chart shows the same data as the previous chart in a human readable format</a:t>
            </a:r>
          </a:p>
        </p:txBody>
      </p:sp>
      <p:pic>
        <p:nvPicPr>
          <p:cNvPr id="5" name="Picture 4">
            <a:extLst>
              <a:ext uri="{FF2B5EF4-FFF2-40B4-BE49-F238E27FC236}">
                <a16:creationId xmlns:a16="http://schemas.microsoft.com/office/drawing/2014/main" id="{CE8543DC-200B-B972-42F5-9857F2400971}"/>
              </a:ext>
            </a:extLst>
          </p:cNvPr>
          <p:cNvPicPr>
            <a:picLocks noChangeAspect="1"/>
          </p:cNvPicPr>
          <p:nvPr/>
        </p:nvPicPr>
        <p:blipFill>
          <a:blip r:embed="rId3"/>
          <a:stretch>
            <a:fillRect/>
          </a:stretch>
        </p:blipFill>
        <p:spPr>
          <a:xfrm>
            <a:off x="5306871" y="2680138"/>
            <a:ext cx="6885129" cy="3416507"/>
          </a:xfrm>
          <a:prstGeom prst="rect">
            <a:avLst/>
          </a:prstGeom>
        </p:spPr>
      </p:pic>
    </p:spTree>
    <p:extLst>
      <p:ext uri="{BB962C8B-B14F-4D97-AF65-F5344CB8AC3E}">
        <p14:creationId xmlns:p14="http://schemas.microsoft.com/office/powerpoint/2010/main" val="1413527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7AAE7-07FA-6505-24B5-97EB6580A3D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BCDC4B7-5F6E-F065-075C-0A250FE7A42D}"/>
              </a:ext>
            </a:extLst>
          </p:cNvPr>
          <p:cNvSpPr>
            <a:spLocks noGrp="1"/>
          </p:cNvSpPr>
          <p:nvPr>
            <p:ph type="title"/>
          </p:nvPr>
        </p:nvSpPr>
        <p:spPr>
          <a:xfrm>
            <a:off x="771736" y="480965"/>
            <a:ext cx="10258214" cy="704088"/>
          </a:xfrm>
        </p:spPr>
        <p:txBody>
          <a:bodyPr>
            <a:normAutofit fontScale="90000"/>
          </a:bodyPr>
          <a:lstStyle/>
          <a:p>
            <a:r>
              <a:rPr lang="en-US" dirty="0"/>
              <a:t>Mortality of most common diagnoses</a:t>
            </a:r>
          </a:p>
        </p:txBody>
      </p:sp>
      <p:sp>
        <p:nvSpPr>
          <p:cNvPr id="7" name="Slide Number Placeholder 6">
            <a:extLst>
              <a:ext uri="{FF2B5EF4-FFF2-40B4-BE49-F238E27FC236}">
                <a16:creationId xmlns:a16="http://schemas.microsoft.com/office/drawing/2014/main" id="{EA59BF77-C030-6F90-D2F3-C4036AE833AD}"/>
              </a:ext>
            </a:extLst>
          </p:cNvPr>
          <p:cNvSpPr>
            <a:spLocks noGrp="1"/>
          </p:cNvSpPr>
          <p:nvPr>
            <p:ph type="sldNum" sz="quarter" idx="12"/>
          </p:nvPr>
        </p:nvSpPr>
        <p:spPr/>
        <p:txBody>
          <a:bodyPr/>
          <a:lstStyle/>
          <a:p>
            <a:fld id="{B5CEABB6-07DC-46E8-9B57-56EC44A396E5}" type="slidenum">
              <a:rPr lang="en-US" smtClean="0"/>
              <a:pPr/>
              <a:t>11</a:t>
            </a:fld>
            <a:endParaRPr lang="en-US" dirty="0"/>
          </a:p>
        </p:txBody>
      </p:sp>
      <p:sp>
        <p:nvSpPr>
          <p:cNvPr id="6" name="Content Placeholder 5">
            <a:extLst>
              <a:ext uri="{FF2B5EF4-FFF2-40B4-BE49-F238E27FC236}">
                <a16:creationId xmlns:a16="http://schemas.microsoft.com/office/drawing/2014/main" id="{62B1F733-67FE-8281-AD18-0FD55DAA80BD}"/>
              </a:ext>
            </a:extLst>
          </p:cNvPr>
          <p:cNvSpPr>
            <a:spLocks noGrp="1"/>
          </p:cNvSpPr>
          <p:nvPr>
            <p:ph sz="half" idx="14"/>
          </p:nvPr>
        </p:nvSpPr>
        <p:spPr/>
        <p:txBody>
          <a:bodyPr>
            <a:normAutofit fontScale="92500"/>
          </a:bodyPr>
          <a:lstStyle/>
          <a:p>
            <a:r>
              <a:rPr lang="en-US" dirty="0"/>
              <a:t>This code calculates the total number of deaths associated with the top 10 most common diagnoses. It filters the dataset to include only records with diagnoses in the top 10, then groups the data by diagnosis name and sums the </a:t>
            </a:r>
            <a:r>
              <a:rPr lang="en-US" dirty="0" err="1"/>
              <a:t>hospital_expire_flag</a:t>
            </a:r>
            <a:r>
              <a:rPr lang="en-US" dirty="0"/>
              <a:t>, which indicates mortality. The result is a breakdown of deaths for each of the most frequent diagnoses.</a:t>
            </a:r>
          </a:p>
          <a:p>
            <a:r>
              <a:rPr lang="en-US" dirty="0"/>
              <a:t>Here we can see that Acute respiratory failure, Atrial fibrillation, and Acute kidney failure have the highest mortality</a:t>
            </a:r>
          </a:p>
        </p:txBody>
      </p:sp>
      <p:pic>
        <p:nvPicPr>
          <p:cNvPr id="3" name="Picture 2">
            <a:extLst>
              <a:ext uri="{FF2B5EF4-FFF2-40B4-BE49-F238E27FC236}">
                <a16:creationId xmlns:a16="http://schemas.microsoft.com/office/drawing/2014/main" id="{E3B5D4F9-7857-A746-0439-F7D6E931008E}"/>
              </a:ext>
            </a:extLst>
          </p:cNvPr>
          <p:cNvPicPr>
            <a:picLocks noChangeAspect="1"/>
          </p:cNvPicPr>
          <p:nvPr/>
        </p:nvPicPr>
        <p:blipFill>
          <a:blip r:embed="rId3"/>
          <a:stretch>
            <a:fillRect/>
          </a:stretch>
        </p:blipFill>
        <p:spPr>
          <a:xfrm>
            <a:off x="5391151" y="2590800"/>
            <a:ext cx="6800849" cy="3374685"/>
          </a:xfrm>
          <a:prstGeom prst="rect">
            <a:avLst/>
          </a:prstGeom>
        </p:spPr>
      </p:pic>
    </p:spTree>
    <p:extLst>
      <p:ext uri="{BB962C8B-B14F-4D97-AF65-F5344CB8AC3E}">
        <p14:creationId xmlns:p14="http://schemas.microsoft.com/office/powerpoint/2010/main" val="3173425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82E33-82EC-E99E-5DFC-6F223453FDC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B65C9C0-18A9-0C37-98FC-966DF0F98C4C}"/>
              </a:ext>
            </a:extLst>
          </p:cNvPr>
          <p:cNvSpPr>
            <a:spLocks noGrp="1"/>
          </p:cNvSpPr>
          <p:nvPr>
            <p:ph type="title"/>
          </p:nvPr>
        </p:nvSpPr>
        <p:spPr>
          <a:xfrm>
            <a:off x="771736" y="480965"/>
            <a:ext cx="10258214" cy="704088"/>
          </a:xfrm>
        </p:spPr>
        <p:txBody>
          <a:bodyPr>
            <a:normAutofit fontScale="90000"/>
          </a:bodyPr>
          <a:lstStyle/>
          <a:p>
            <a:r>
              <a:rPr lang="en-US" dirty="0"/>
              <a:t>Which ethnicity has the highest mortality</a:t>
            </a:r>
          </a:p>
        </p:txBody>
      </p:sp>
      <p:sp>
        <p:nvSpPr>
          <p:cNvPr id="7" name="Slide Number Placeholder 6">
            <a:extLst>
              <a:ext uri="{FF2B5EF4-FFF2-40B4-BE49-F238E27FC236}">
                <a16:creationId xmlns:a16="http://schemas.microsoft.com/office/drawing/2014/main" id="{EAC6EE1A-3CA2-DECC-546F-56E88795F5A3}"/>
              </a:ext>
            </a:extLst>
          </p:cNvPr>
          <p:cNvSpPr>
            <a:spLocks noGrp="1"/>
          </p:cNvSpPr>
          <p:nvPr>
            <p:ph type="sldNum" sz="quarter" idx="12"/>
          </p:nvPr>
        </p:nvSpPr>
        <p:spPr/>
        <p:txBody>
          <a:bodyPr/>
          <a:lstStyle/>
          <a:p>
            <a:fld id="{B5CEABB6-07DC-46E8-9B57-56EC44A396E5}" type="slidenum">
              <a:rPr lang="en-US" smtClean="0"/>
              <a:pPr/>
              <a:t>12</a:t>
            </a:fld>
            <a:endParaRPr lang="en-US" dirty="0"/>
          </a:p>
        </p:txBody>
      </p:sp>
      <p:sp>
        <p:nvSpPr>
          <p:cNvPr id="6" name="Content Placeholder 5">
            <a:extLst>
              <a:ext uri="{FF2B5EF4-FFF2-40B4-BE49-F238E27FC236}">
                <a16:creationId xmlns:a16="http://schemas.microsoft.com/office/drawing/2014/main" id="{8297C73B-6A51-EAF7-9F9A-1A9A39EBC4BF}"/>
              </a:ext>
            </a:extLst>
          </p:cNvPr>
          <p:cNvSpPr>
            <a:spLocks noGrp="1"/>
          </p:cNvSpPr>
          <p:nvPr>
            <p:ph sz="half" idx="14"/>
          </p:nvPr>
        </p:nvSpPr>
        <p:spPr/>
        <p:txBody>
          <a:bodyPr/>
          <a:lstStyle/>
          <a:p>
            <a:pPr>
              <a:lnSpc>
                <a:spcPct val="100000"/>
              </a:lnSpc>
            </a:pPr>
            <a:r>
              <a:rPr lang="en-US" sz="1700" dirty="0"/>
              <a:t>The code groups the merged diagnoses and admissions dataset by ethnicity and mortality and calculate the total deaths for each ethnicity.</a:t>
            </a:r>
          </a:p>
          <a:p>
            <a:pPr>
              <a:lnSpc>
                <a:spcPct val="100000"/>
              </a:lnSpc>
            </a:pPr>
            <a:r>
              <a:rPr lang="en-US" sz="1700" dirty="0"/>
              <a:t>Here we can see that White people have the highest mortality. Could this be due to inconsistencies in our data?</a:t>
            </a:r>
          </a:p>
        </p:txBody>
      </p:sp>
      <p:pic>
        <p:nvPicPr>
          <p:cNvPr id="5" name="Picture 4">
            <a:extLst>
              <a:ext uri="{FF2B5EF4-FFF2-40B4-BE49-F238E27FC236}">
                <a16:creationId xmlns:a16="http://schemas.microsoft.com/office/drawing/2014/main" id="{FF7972E2-14DF-AEBE-AE8F-FB6906102824}"/>
              </a:ext>
            </a:extLst>
          </p:cNvPr>
          <p:cNvPicPr>
            <a:picLocks noChangeAspect="1"/>
          </p:cNvPicPr>
          <p:nvPr/>
        </p:nvPicPr>
        <p:blipFill>
          <a:blip r:embed="rId3"/>
          <a:stretch>
            <a:fillRect/>
          </a:stretch>
        </p:blipFill>
        <p:spPr>
          <a:xfrm>
            <a:off x="5128131" y="2762250"/>
            <a:ext cx="7063869" cy="3505200"/>
          </a:xfrm>
          <a:prstGeom prst="rect">
            <a:avLst/>
          </a:prstGeom>
        </p:spPr>
      </p:pic>
    </p:spTree>
    <p:extLst>
      <p:ext uri="{BB962C8B-B14F-4D97-AF65-F5344CB8AC3E}">
        <p14:creationId xmlns:p14="http://schemas.microsoft.com/office/powerpoint/2010/main" val="2191175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671D78-BAE5-1267-DB6F-B2C9EC6E672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817FEE0-BC4D-67C2-97E7-68C241422337}"/>
              </a:ext>
            </a:extLst>
          </p:cNvPr>
          <p:cNvSpPr>
            <a:spLocks noGrp="1"/>
          </p:cNvSpPr>
          <p:nvPr>
            <p:ph type="title"/>
          </p:nvPr>
        </p:nvSpPr>
        <p:spPr>
          <a:xfrm>
            <a:off x="771736" y="480965"/>
            <a:ext cx="10258214" cy="704088"/>
          </a:xfrm>
        </p:spPr>
        <p:txBody>
          <a:bodyPr>
            <a:normAutofit fontScale="90000"/>
          </a:bodyPr>
          <a:lstStyle/>
          <a:p>
            <a:r>
              <a:rPr lang="en-US" dirty="0"/>
              <a:t>Deep dive on ethnicities effect on mortality</a:t>
            </a:r>
          </a:p>
        </p:txBody>
      </p:sp>
      <p:sp>
        <p:nvSpPr>
          <p:cNvPr id="7" name="Slide Number Placeholder 6">
            <a:extLst>
              <a:ext uri="{FF2B5EF4-FFF2-40B4-BE49-F238E27FC236}">
                <a16:creationId xmlns:a16="http://schemas.microsoft.com/office/drawing/2014/main" id="{0353851F-3DBA-5572-D550-2E31C7860DB3}"/>
              </a:ext>
            </a:extLst>
          </p:cNvPr>
          <p:cNvSpPr>
            <a:spLocks noGrp="1"/>
          </p:cNvSpPr>
          <p:nvPr>
            <p:ph type="sldNum" sz="quarter" idx="12"/>
          </p:nvPr>
        </p:nvSpPr>
        <p:spPr/>
        <p:txBody>
          <a:bodyPr/>
          <a:lstStyle/>
          <a:p>
            <a:fld id="{B5CEABB6-07DC-46E8-9B57-56EC44A396E5}" type="slidenum">
              <a:rPr lang="en-US" smtClean="0"/>
              <a:pPr/>
              <a:t>13</a:t>
            </a:fld>
            <a:endParaRPr lang="en-US" dirty="0"/>
          </a:p>
        </p:txBody>
      </p:sp>
      <p:sp>
        <p:nvSpPr>
          <p:cNvPr id="6" name="Content Placeholder 5">
            <a:extLst>
              <a:ext uri="{FF2B5EF4-FFF2-40B4-BE49-F238E27FC236}">
                <a16:creationId xmlns:a16="http://schemas.microsoft.com/office/drawing/2014/main" id="{F83C39C7-8A81-38D5-A7C3-A8D0044C5E8E}"/>
              </a:ext>
            </a:extLst>
          </p:cNvPr>
          <p:cNvSpPr>
            <a:spLocks noGrp="1"/>
          </p:cNvSpPr>
          <p:nvPr>
            <p:ph sz="half" idx="14"/>
          </p:nvPr>
        </p:nvSpPr>
        <p:spPr/>
        <p:txBody>
          <a:bodyPr/>
          <a:lstStyle/>
          <a:p>
            <a:r>
              <a:rPr lang="en-US" dirty="0"/>
              <a:t>The code counts how many times each ethnicity appears in the diagnoses admissions dataset to show a breakdown of the distribution</a:t>
            </a:r>
          </a:p>
          <a:p>
            <a:r>
              <a:rPr lang="en-US" dirty="0"/>
              <a:t>Since White accounts for 66% of our data, this is why they have the highest mortality. They are overrepresented.</a:t>
            </a:r>
          </a:p>
        </p:txBody>
      </p:sp>
      <p:pic>
        <p:nvPicPr>
          <p:cNvPr id="3" name="Picture 2">
            <a:extLst>
              <a:ext uri="{FF2B5EF4-FFF2-40B4-BE49-F238E27FC236}">
                <a16:creationId xmlns:a16="http://schemas.microsoft.com/office/drawing/2014/main" id="{5FE8847B-E322-6B3B-9A0C-573616F6F55F}"/>
              </a:ext>
            </a:extLst>
          </p:cNvPr>
          <p:cNvPicPr>
            <a:picLocks noChangeAspect="1"/>
          </p:cNvPicPr>
          <p:nvPr/>
        </p:nvPicPr>
        <p:blipFill>
          <a:blip r:embed="rId3"/>
          <a:stretch>
            <a:fillRect/>
          </a:stretch>
        </p:blipFill>
        <p:spPr>
          <a:xfrm>
            <a:off x="5335905" y="2086321"/>
            <a:ext cx="6856095" cy="4290714"/>
          </a:xfrm>
          <a:prstGeom prst="rect">
            <a:avLst/>
          </a:prstGeom>
        </p:spPr>
      </p:pic>
    </p:spTree>
    <p:extLst>
      <p:ext uri="{BB962C8B-B14F-4D97-AF65-F5344CB8AC3E}">
        <p14:creationId xmlns:p14="http://schemas.microsoft.com/office/powerpoint/2010/main" val="456812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71736" y="896112"/>
            <a:ext cx="9389288" cy="1362456"/>
          </a:xfrm>
        </p:spPr>
        <p:txBody>
          <a:bodyPr/>
          <a:lstStyle/>
          <a:p>
            <a:r>
              <a:rPr lang="en-US" dirty="0"/>
              <a:t>Loading Datasets</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4"/>
          </p:nvPr>
        </p:nvSpPr>
        <p:spPr>
          <a:xfrm>
            <a:off x="771736" y="1726405"/>
            <a:ext cx="9572414" cy="4467225"/>
          </a:xfrm>
        </p:spPr>
        <p:txBody>
          <a:bodyPr vert="horz" lIns="91440" tIns="45720" rIns="91440" bIns="45720" rtlCol="0" anchor="t">
            <a:normAutofit/>
          </a:bodyPr>
          <a:lstStyle/>
          <a:p>
            <a:r>
              <a:rPr lang="en-US" dirty="0"/>
              <a:t>First, we need to load the data we are going to use in pandas data frames.</a:t>
            </a:r>
          </a:p>
          <a:p>
            <a:pPr marL="285750" indent="-285750">
              <a:buFont typeface="Arial" panose="020B0604020202020204" pitchFamily="34" charset="0"/>
              <a:buChar char="•"/>
            </a:pPr>
            <a:r>
              <a:rPr lang="en-US" dirty="0"/>
              <a:t>PATIENTS.csv</a:t>
            </a:r>
          </a:p>
          <a:p>
            <a:pPr marL="285750" indent="-285750">
              <a:buFont typeface="Arial" panose="020B0604020202020204" pitchFamily="34" charset="0"/>
              <a:buChar char="•"/>
            </a:pPr>
            <a:r>
              <a:rPr lang="en-US" dirty="0"/>
              <a:t>ADMISSIONS.csv</a:t>
            </a:r>
          </a:p>
          <a:p>
            <a:pPr marL="285750" indent="-285750">
              <a:buFont typeface="Arial" panose="020B0604020202020204" pitchFamily="34" charset="0"/>
              <a:buChar char="•"/>
            </a:pPr>
            <a:r>
              <a:rPr lang="en-US" dirty="0"/>
              <a:t>DIAGNOSES_ICD.csv</a:t>
            </a:r>
          </a:p>
          <a:p>
            <a:pPr marL="285750" indent="-285750">
              <a:buFont typeface="Arial" panose="020B0604020202020204" pitchFamily="34" charset="0"/>
              <a:buChar char="•"/>
            </a:pPr>
            <a:r>
              <a:rPr lang="en-US" dirty="0"/>
              <a:t>D_ICD_DIAGNOSES.csv</a:t>
            </a:r>
          </a:p>
          <a:p>
            <a:pPr marL="285750" indent="-285750">
              <a:buFont typeface="Arial" panose="020B0604020202020204" pitchFamily="34" charset="0"/>
              <a:buChar char="•"/>
            </a:pPr>
            <a:r>
              <a:rPr lang="en-US" dirty="0"/>
              <a:t>ICUSTAYS.csv</a:t>
            </a:r>
          </a:p>
          <a:p>
            <a:pPr marL="285750" indent="-285750">
              <a:buFont typeface="Arial" panose="020B0604020202020204" pitchFamily="34" charset="0"/>
              <a:buChar char="•"/>
            </a:pPr>
            <a:r>
              <a:rPr lang="en-US" dirty="0"/>
              <a:t>PROCEDURES_ICD.csv</a:t>
            </a:r>
          </a:p>
          <a:p>
            <a:pPr marL="285750" indent="-285750">
              <a:buFont typeface="Arial" panose="020B0604020202020204" pitchFamily="34" charset="0"/>
              <a:buChar char="•"/>
            </a:pPr>
            <a:r>
              <a:rPr lang="en-US" dirty="0"/>
              <a:t>PRESCRITPTIONS.csv</a:t>
            </a: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4151694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A88ACB-A670-AFD4-8543-D9EEA6F8875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001789A-24BB-50BB-0D3A-8E33E48A802F}"/>
              </a:ext>
            </a:extLst>
          </p:cNvPr>
          <p:cNvSpPr>
            <a:spLocks noGrp="1"/>
          </p:cNvSpPr>
          <p:nvPr>
            <p:ph type="title"/>
          </p:nvPr>
        </p:nvSpPr>
        <p:spPr>
          <a:xfrm>
            <a:off x="771736" y="896112"/>
            <a:ext cx="6050545" cy="704088"/>
          </a:xfrm>
        </p:spPr>
        <p:txBody>
          <a:bodyPr/>
          <a:lstStyle/>
          <a:p>
            <a:r>
              <a:rPr lang="en-US" dirty="0"/>
              <a:t>Merging Datasets</a:t>
            </a:r>
          </a:p>
        </p:txBody>
      </p:sp>
      <p:sp>
        <p:nvSpPr>
          <p:cNvPr id="6" name="Content Placeholder 5">
            <a:extLst>
              <a:ext uri="{FF2B5EF4-FFF2-40B4-BE49-F238E27FC236}">
                <a16:creationId xmlns:a16="http://schemas.microsoft.com/office/drawing/2014/main" id="{91919B30-4EA9-98BE-299C-5E21FD986420}"/>
              </a:ext>
            </a:extLst>
          </p:cNvPr>
          <p:cNvSpPr>
            <a:spLocks noGrp="1"/>
          </p:cNvSpPr>
          <p:nvPr>
            <p:ph sz="half" idx="14"/>
          </p:nvPr>
        </p:nvSpPr>
        <p:spPr>
          <a:xfrm>
            <a:off x="771736" y="1726406"/>
            <a:ext cx="9572414" cy="1995488"/>
          </a:xfrm>
        </p:spPr>
        <p:txBody>
          <a:bodyPr vert="horz" lIns="91440" tIns="45720" rIns="91440" bIns="45720" rtlCol="0" anchor="t">
            <a:normAutofit/>
          </a:bodyPr>
          <a:lstStyle/>
          <a:p>
            <a:r>
              <a:rPr lang="en-US" dirty="0"/>
              <a:t>We want to see what factors impact the mortality of patients during their stays in the ICU.</a:t>
            </a:r>
          </a:p>
          <a:p>
            <a:r>
              <a:rPr lang="en-US" dirty="0"/>
              <a:t>In order to do this, we will need to merge our ICU stays data with our admissions data.</a:t>
            </a:r>
          </a:p>
          <a:p>
            <a:r>
              <a:rPr lang="en-US" dirty="0"/>
              <a:t>This will let us know the mortality of each entry in our ICU stays data frame.</a:t>
            </a:r>
          </a:p>
          <a:p>
            <a:r>
              <a:rPr lang="en-US" dirty="0"/>
              <a:t>We will also merge the prescriptions dataset with the newly created data frame to get their medication information too</a:t>
            </a:r>
          </a:p>
        </p:txBody>
      </p:sp>
      <p:sp>
        <p:nvSpPr>
          <p:cNvPr id="7" name="Slide Number Placeholder 6">
            <a:extLst>
              <a:ext uri="{FF2B5EF4-FFF2-40B4-BE49-F238E27FC236}">
                <a16:creationId xmlns:a16="http://schemas.microsoft.com/office/drawing/2014/main" id="{B7F0D926-E846-BB7D-D840-B6394FD7A60D}"/>
              </a:ext>
            </a:extLst>
          </p:cNvPr>
          <p:cNvSpPr>
            <a:spLocks noGrp="1"/>
          </p:cNvSpPr>
          <p:nvPr>
            <p:ph type="sldNum" sz="quarter" idx="12"/>
          </p:nvPr>
        </p:nvSpPr>
        <p:spPr/>
        <p:txBody>
          <a:bodyPr/>
          <a:lstStyle/>
          <a:p>
            <a:fld id="{B5CEABB6-07DC-46E8-9B57-56EC44A396E5}" type="slidenum">
              <a:rPr lang="en-US" smtClean="0"/>
              <a:pPr/>
              <a:t>3</a:t>
            </a:fld>
            <a:endParaRPr lang="en-US" dirty="0"/>
          </a:p>
        </p:txBody>
      </p:sp>
      <p:sp>
        <p:nvSpPr>
          <p:cNvPr id="2" name="TextBox 1">
            <a:extLst>
              <a:ext uri="{FF2B5EF4-FFF2-40B4-BE49-F238E27FC236}">
                <a16:creationId xmlns:a16="http://schemas.microsoft.com/office/drawing/2014/main" id="{314BEF38-B2CC-F0C9-DAC8-BB4DFA47D3B6}"/>
              </a:ext>
            </a:extLst>
          </p:cNvPr>
          <p:cNvSpPr txBox="1"/>
          <p:nvPr/>
        </p:nvSpPr>
        <p:spPr>
          <a:xfrm>
            <a:off x="1800227" y="4100513"/>
            <a:ext cx="6965156" cy="2440796"/>
          </a:xfrm>
          <a:prstGeom prst="rect">
            <a:avLst/>
          </a:prstGeom>
          <a:noFill/>
        </p:spPr>
        <p:txBody>
          <a:bodyPr wrap="square" rtlCol="0">
            <a:spAutoFit/>
          </a:bodyPr>
          <a:lstStyle/>
          <a:p>
            <a:pPr>
              <a:lnSpc>
                <a:spcPts val="1425"/>
              </a:lnSpc>
            </a:pPr>
            <a:r>
              <a:rPr lang="en-US" b="0" dirty="0" err="1">
                <a:solidFill>
                  <a:srgbClr val="9CDCFE"/>
                </a:solidFill>
                <a:effectLst/>
                <a:highlight>
                  <a:srgbClr val="000000"/>
                </a:highlight>
                <a:latin typeface="Consolas" panose="020B0609020204030204" pitchFamily="49" charset="0"/>
              </a:rPr>
              <a:t>icu_admissions</a:t>
            </a:r>
            <a:r>
              <a:rPr lang="en-US" b="0" dirty="0">
                <a:solidFill>
                  <a:srgbClr val="CCCCCC"/>
                </a:solidFill>
                <a:effectLst/>
                <a:highlight>
                  <a:srgbClr val="000000"/>
                </a:highlight>
                <a:latin typeface="Consolas" panose="020B0609020204030204" pitchFamily="49" charset="0"/>
              </a:rPr>
              <a:t> </a:t>
            </a:r>
            <a:r>
              <a:rPr lang="en-US" b="0" dirty="0">
                <a:solidFill>
                  <a:srgbClr val="D4D4D4"/>
                </a:solidFill>
                <a:effectLst/>
                <a:highlight>
                  <a:srgbClr val="000000"/>
                </a:highlight>
                <a:latin typeface="Consolas" panose="020B0609020204030204" pitchFamily="49" charset="0"/>
              </a:rPr>
              <a:t>=</a:t>
            </a:r>
            <a:r>
              <a:rPr lang="en-US" b="0" dirty="0">
                <a:solidFill>
                  <a:srgbClr val="CCCCCC"/>
                </a:solidFill>
                <a:effectLst/>
                <a:highlight>
                  <a:srgbClr val="000000"/>
                </a:highlight>
                <a:latin typeface="Consolas" panose="020B0609020204030204" pitchFamily="49" charset="0"/>
              </a:rPr>
              <a:t> </a:t>
            </a:r>
            <a:r>
              <a:rPr lang="en-US" b="0" dirty="0" err="1">
                <a:solidFill>
                  <a:srgbClr val="9CDCFE"/>
                </a:solidFill>
                <a:effectLst/>
                <a:highlight>
                  <a:srgbClr val="000000"/>
                </a:highlight>
                <a:latin typeface="Consolas" panose="020B0609020204030204" pitchFamily="49" charset="0"/>
              </a:rPr>
              <a:t>icustays</a:t>
            </a:r>
            <a:r>
              <a:rPr lang="en-US" b="0" dirty="0" err="1">
                <a:solidFill>
                  <a:srgbClr val="CCCCCC"/>
                </a:solidFill>
                <a:effectLst/>
                <a:highlight>
                  <a:srgbClr val="000000"/>
                </a:highlight>
                <a:latin typeface="Consolas" panose="020B0609020204030204" pitchFamily="49" charset="0"/>
              </a:rPr>
              <a:t>.</a:t>
            </a:r>
            <a:r>
              <a:rPr lang="en-US" b="0" dirty="0" err="1">
                <a:solidFill>
                  <a:srgbClr val="DCDCAA"/>
                </a:solidFill>
                <a:effectLst/>
                <a:highlight>
                  <a:srgbClr val="000000"/>
                </a:highlight>
                <a:latin typeface="Consolas" panose="020B0609020204030204" pitchFamily="49" charset="0"/>
              </a:rPr>
              <a:t>merge</a:t>
            </a:r>
            <a:r>
              <a:rPr lang="en-US" b="0" dirty="0">
                <a:solidFill>
                  <a:srgbClr val="CCCCCC"/>
                </a:solidFill>
                <a:effectLst/>
                <a:highlight>
                  <a:srgbClr val="000000"/>
                </a:highlight>
                <a:latin typeface="Consolas" panose="020B0609020204030204" pitchFamily="49" charset="0"/>
              </a:rPr>
              <a:t>(</a:t>
            </a:r>
            <a:r>
              <a:rPr lang="en-US" b="0" dirty="0">
                <a:solidFill>
                  <a:srgbClr val="9CDCFE"/>
                </a:solidFill>
                <a:effectLst/>
                <a:highlight>
                  <a:srgbClr val="000000"/>
                </a:highlight>
                <a:latin typeface="Consolas" panose="020B0609020204030204" pitchFamily="49" charset="0"/>
              </a:rPr>
              <a:t>admissions</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a:t>
            </a:r>
            <a:r>
              <a:rPr lang="en-US" b="0" dirty="0" err="1">
                <a:solidFill>
                  <a:srgbClr val="CE9178"/>
                </a:solidFill>
                <a:effectLst/>
                <a:highlight>
                  <a:srgbClr val="000000"/>
                </a:highlight>
                <a:latin typeface="Consolas" panose="020B0609020204030204" pitchFamily="49" charset="0"/>
              </a:rPr>
              <a:t>hadm_id</a:t>
            </a:r>
            <a:r>
              <a:rPr lang="en-US" b="0" dirty="0">
                <a:solidFill>
                  <a:srgbClr val="CE9178"/>
                </a:solidFill>
                <a:effectLst/>
                <a:highlight>
                  <a:srgbClr val="000000"/>
                </a:highlight>
                <a:latin typeface="Consolas" panose="020B0609020204030204" pitchFamily="49" charset="0"/>
              </a:rPr>
              <a:t>'</a:t>
            </a:r>
            <a:r>
              <a:rPr lang="en-US" b="0" dirty="0">
                <a:solidFill>
                  <a:srgbClr val="CCCCCC"/>
                </a:solidFill>
                <a:effectLst/>
                <a:highlight>
                  <a:srgbClr val="000000"/>
                </a:highlight>
                <a:latin typeface="Consolas" panose="020B0609020204030204" pitchFamily="49" charset="0"/>
              </a:rPr>
              <a:t>, </a:t>
            </a:r>
            <a:r>
              <a:rPr lang="en-US" b="0" dirty="0">
                <a:solidFill>
                  <a:srgbClr val="CE9178"/>
                </a:solidFill>
                <a:effectLst/>
                <a:highlight>
                  <a:srgbClr val="000000"/>
                </a:highlight>
                <a:latin typeface="Consolas" panose="020B0609020204030204" pitchFamily="49" charset="0"/>
              </a:rPr>
              <a:t>'</a:t>
            </a:r>
            <a:r>
              <a:rPr lang="en-US" b="0" dirty="0" err="1">
                <a:solidFill>
                  <a:srgbClr val="CE9178"/>
                </a:solidFill>
                <a:effectLst/>
                <a:highlight>
                  <a:srgbClr val="000000"/>
                </a:highlight>
                <a:latin typeface="Consolas" panose="020B0609020204030204" pitchFamily="49" charset="0"/>
              </a:rPr>
              <a:t>hospital_expire_flag</a:t>
            </a:r>
            <a:r>
              <a:rPr lang="en-US" b="0" dirty="0">
                <a:solidFill>
                  <a:srgbClr val="CE9178"/>
                </a:solidFill>
                <a:effectLst/>
                <a:highlight>
                  <a:srgbClr val="000000"/>
                </a:highlight>
                <a:latin typeface="Consolas" panose="020B0609020204030204" pitchFamily="49" charset="0"/>
              </a:rPr>
              <a:t>'</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on</a:t>
            </a:r>
            <a:r>
              <a:rPr lang="en-US" b="0" dirty="0">
                <a:solidFill>
                  <a:srgbClr val="D4D4D4"/>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a:t>
            </a:r>
            <a:r>
              <a:rPr lang="en-US" b="0" dirty="0" err="1">
                <a:solidFill>
                  <a:srgbClr val="CE9178"/>
                </a:solidFill>
                <a:effectLst/>
                <a:highlight>
                  <a:srgbClr val="000000"/>
                </a:highlight>
                <a:latin typeface="Consolas" panose="020B0609020204030204" pitchFamily="49" charset="0"/>
              </a:rPr>
              <a:t>hadm_id</a:t>
            </a:r>
            <a:r>
              <a:rPr lang="en-US" b="0" dirty="0">
                <a:solidFill>
                  <a:srgbClr val="CE9178"/>
                </a:solidFill>
                <a:effectLst/>
                <a:highlight>
                  <a:srgbClr val="000000"/>
                </a:highlight>
                <a:latin typeface="Consolas" panose="020B0609020204030204" pitchFamily="49" charset="0"/>
              </a:rPr>
              <a:t>'</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how</a:t>
            </a:r>
            <a:r>
              <a:rPr lang="en-US" b="0" dirty="0">
                <a:solidFill>
                  <a:srgbClr val="D4D4D4"/>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'left’</a:t>
            </a:r>
            <a:r>
              <a:rPr lang="en-US" b="0" dirty="0">
                <a:solidFill>
                  <a:srgbClr val="CCCCCC"/>
                </a:solidFill>
                <a:effectLst/>
                <a:highlight>
                  <a:srgbClr val="000000"/>
                </a:highlight>
                <a:latin typeface="Consolas" panose="020B0609020204030204" pitchFamily="49" charset="0"/>
              </a:rPr>
              <a:t>)</a:t>
            </a:r>
          </a:p>
          <a:p>
            <a:pPr>
              <a:lnSpc>
                <a:spcPts val="1425"/>
              </a:lnSpc>
            </a:pPr>
            <a:endParaRPr lang="en-US" dirty="0">
              <a:solidFill>
                <a:srgbClr val="CCCCCC"/>
              </a:solidFill>
              <a:highlight>
                <a:srgbClr val="000000"/>
              </a:highlight>
              <a:latin typeface="Consolas" panose="020B0609020204030204" pitchFamily="49" charset="0"/>
            </a:endParaRPr>
          </a:p>
          <a:p>
            <a:pPr>
              <a:lnSpc>
                <a:spcPts val="1425"/>
              </a:lnSpc>
            </a:pPr>
            <a:r>
              <a:rPr lang="en-US" b="0" dirty="0" err="1">
                <a:solidFill>
                  <a:srgbClr val="9CDCFE"/>
                </a:solidFill>
                <a:effectLst/>
                <a:highlight>
                  <a:srgbClr val="000000"/>
                </a:highlight>
                <a:latin typeface="Consolas" panose="020B0609020204030204" pitchFamily="49" charset="0"/>
              </a:rPr>
              <a:t>prescriptions_count</a:t>
            </a:r>
            <a:r>
              <a:rPr lang="en-US" b="0" dirty="0">
                <a:solidFill>
                  <a:srgbClr val="CCCCCC"/>
                </a:solidFill>
                <a:effectLst/>
                <a:highlight>
                  <a:srgbClr val="000000"/>
                </a:highlight>
                <a:latin typeface="Consolas" panose="020B0609020204030204" pitchFamily="49" charset="0"/>
              </a:rPr>
              <a:t> </a:t>
            </a:r>
            <a:r>
              <a:rPr lang="en-US" b="0" dirty="0">
                <a:solidFill>
                  <a:srgbClr val="D4D4D4"/>
                </a:solidFill>
                <a:effectLst/>
                <a:highlight>
                  <a:srgbClr val="000000"/>
                </a:highlight>
                <a:latin typeface="Consolas" panose="020B0609020204030204" pitchFamily="49" charset="0"/>
              </a:rPr>
              <a:t>=</a:t>
            </a:r>
            <a:r>
              <a:rPr lang="en-US" b="0" dirty="0">
                <a:solidFill>
                  <a:srgbClr val="CCCCCC"/>
                </a:solidFill>
                <a:effectLst/>
                <a:highlight>
                  <a:srgbClr val="000000"/>
                </a:highlight>
                <a:latin typeface="Consolas" panose="020B0609020204030204" pitchFamily="49" charset="0"/>
              </a:rPr>
              <a:t> </a:t>
            </a:r>
            <a:r>
              <a:rPr lang="en-US" b="0" dirty="0" err="1">
                <a:solidFill>
                  <a:srgbClr val="9CDCFE"/>
                </a:solidFill>
                <a:effectLst/>
                <a:highlight>
                  <a:srgbClr val="000000"/>
                </a:highlight>
                <a:latin typeface="Consolas" panose="020B0609020204030204" pitchFamily="49" charset="0"/>
              </a:rPr>
              <a:t>prescriptions</a:t>
            </a:r>
            <a:r>
              <a:rPr lang="en-US" b="0" dirty="0" err="1">
                <a:solidFill>
                  <a:srgbClr val="CCCCCC"/>
                </a:solidFill>
                <a:effectLst/>
                <a:highlight>
                  <a:srgbClr val="000000"/>
                </a:highlight>
                <a:latin typeface="Consolas" panose="020B0609020204030204" pitchFamily="49" charset="0"/>
              </a:rPr>
              <a:t>.</a:t>
            </a:r>
            <a:r>
              <a:rPr lang="en-US" b="0" dirty="0" err="1">
                <a:solidFill>
                  <a:srgbClr val="DCDCAA"/>
                </a:solidFill>
                <a:effectLst/>
                <a:highlight>
                  <a:srgbClr val="000000"/>
                </a:highlight>
                <a:latin typeface="Consolas" panose="020B0609020204030204" pitchFamily="49" charset="0"/>
              </a:rPr>
              <a:t>groupby</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a:t>
            </a:r>
            <a:r>
              <a:rPr lang="en-US" b="0" dirty="0" err="1">
                <a:solidFill>
                  <a:srgbClr val="CE9178"/>
                </a:solidFill>
                <a:effectLst/>
                <a:highlight>
                  <a:srgbClr val="000000"/>
                </a:highlight>
                <a:latin typeface="Consolas" panose="020B0609020204030204" pitchFamily="49" charset="0"/>
              </a:rPr>
              <a:t>hadm_id</a:t>
            </a:r>
            <a:r>
              <a:rPr lang="en-US" b="0" dirty="0">
                <a:solidFill>
                  <a:srgbClr val="CE9178"/>
                </a:solidFill>
                <a:effectLst/>
                <a:highlight>
                  <a:srgbClr val="000000"/>
                </a:highlight>
                <a:latin typeface="Consolas" panose="020B0609020204030204" pitchFamily="49" charset="0"/>
              </a:rPr>
              <a:t>'</a:t>
            </a:r>
            <a:r>
              <a:rPr lang="en-US" b="0" dirty="0">
                <a:solidFill>
                  <a:srgbClr val="CCCCCC"/>
                </a:solidFill>
                <a:effectLst/>
                <a:highlight>
                  <a:srgbClr val="000000"/>
                </a:highlight>
                <a:latin typeface="Consolas" panose="020B0609020204030204" pitchFamily="49" charset="0"/>
              </a:rPr>
              <a:t>).</a:t>
            </a:r>
            <a:r>
              <a:rPr lang="en-US" b="0" dirty="0">
                <a:solidFill>
                  <a:srgbClr val="DCDCAA"/>
                </a:solidFill>
                <a:effectLst/>
                <a:highlight>
                  <a:srgbClr val="000000"/>
                </a:highlight>
                <a:latin typeface="Consolas" panose="020B0609020204030204" pitchFamily="49" charset="0"/>
              </a:rPr>
              <a:t>size</a:t>
            </a:r>
            <a:r>
              <a:rPr lang="en-US" b="0" dirty="0">
                <a:solidFill>
                  <a:srgbClr val="CCCCCC"/>
                </a:solidFill>
                <a:effectLst/>
                <a:highlight>
                  <a:srgbClr val="000000"/>
                </a:highlight>
                <a:latin typeface="Consolas" panose="020B0609020204030204" pitchFamily="49" charset="0"/>
              </a:rPr>
              <a:t>().</a:t>
            </a:r>
            <a:r>
              <a:rPr lang="en-US" b="0" dirty="0" err="1">
                <a:solidFill>
                  <a:srgbClr val="DCDCAA"/>
                </a:solidFill>
                <a:effectLst/>
                <a:highlight>
                  <a:srgbClr val="000000"/>
                </a:highlight>
                <a:latin typeface="Consolas" panose="020B0609020204030204" pitchFamily="49" charset="0"/>
              </a:rPr>
              <a:t>reset_index</a:t>
            </a:r>
            <a:r>
              <a:rPr lang="en-US" b="0" dirty="0">
                <a:solidFill>
                  <a:srgbClr val="CCCCCC"/>
                </a:solidFill>
                <a:effectLst/>
                <a:highlight>
                  <a:srgbClr val="000000"/>
                </a:highlight>
                <a:latin typeface="Consolas" panose="020B0609020204030204" pitchFamily="49" charset="0"/>
              </a:rPr>
              <a:t>(</a:t>
            </a:r>
            <a:r>
              <a:rPr lang="en-US" b="0" dirty="0">
                <a:solidFill>
                  <a:srgbClr val="9CDCFE"/>
                </a:solidFill>
                <a:effectLst/>
                <a:highlight>
                  <a:srgbClr val="000000"/>
                </a:highlight>
                <a:latin typeface="Consolas" panose="020B0609020204030204" pitchFamily="49" charset="0"/>
              </a:rPr>
              <a:t>name</a:t>
            </a:r>
            <a:r>
              <a:rPr lang="en-US" b="0" dirty="0">
                <a:solidFill>
                  <a:srgbClr val="D4D4D4"/>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a:t>
            </a:r>
            <a:r>
              <a:rPr lang="en-US" b="0" dirty="0" err="1">
                <a:solidFill>
                  <a:srgbClr val="CE9178"/>
                </a:solidFill>
                <a:effectLst/>
                <a:highlight>
                  <a:srgbClr val="000000"/>
                </a:highlight>
                <a:latin typeface="Consolas" panose="020B0609020204030204" pitchFamily="49" charset="0"/>
              </a:rPr>
              <a:t>medication_count</a:t>
            </a:r>
            <a:r>
              <a:rPr lang="en-US" b="0" dirty="0">
                <a:solidFill>
                  <a:srgbClr val="CE9178"/>
                </a:solidFill>
                <a:effectLst/>
                <a:highlight>
                  <a:srgbClr val="000000"/>
                </a:highlight>
                <a:latin typeface="Consolas" panose="020B0609020204030204" pitchFamily="49" charset="0"/>
              </a:rPr>
              <a:t>'</a:t>
            </a:r>
            <a:r>
              <a:rPr lang="en-US" b="0" dirty="0">
                <a:solidFill>
                  <a:srgbClr val="CCCCCC"/>
                </a:solidFill>
                <a:effectLst/>
                <a:highlight>
                  <a:srgbClr val="000000"/>
                </a:highlight>
                <a:latin typeface="Consolas" panose="020B0609020204030204" pitchFamily="49" charset="0"/>
              </a:rPr>
              <a:t>)</a:t>
            </a:r>
          </a:p>
          <a:p>
            <a:pPr>
              <a:lnSpc>
                <a:spcPts val="1425"/>
              </a:lnSpc>
            </a:pPr>
            <a:r>
              <a:rPr lang="en-US" b="0" dirty="0" err="1">
                <a:solidFill>
                  <a:srgbClr val="9CDCFE"/>
                </a:solidFill>
                <a:effectLst/>
                <a:highlight>
                  <a:srgbClr val="000000"/>
                </a:highlight>
                <a:latin typeface="Consolas" panose="020B0609020204030204" pitchFamily="49" charset="0"/>
              </a:rPr>
              <a:t>icu_admissions</a:t>
            </a:r>
            <a:r>
              <a:rPr lang="en-US" b="0" dirty="0">
                <a:solidFill>
                  <a:srgbClr val="CCCCCC"/>
                </a:solidFill>
                <a:effectLst/>
                <a:highlight>
                  <a:srgbClr val="000000"/>
                </a:highlight>
                <a:latin typeface="Consolas" panose="020B0609020204030204" pitchFamily="49" charset="0"/>
              </a:rPr>
              <a:t> </a:t>
            </a:r>
            <a:r>
              <a:rPr lang="en-US" b="0" dirty="0">
                <a:solidFill>
                  <a:srgbClr val="D4D4D4"/>
                </a:solidFill>
                <a:effectLst/>
                <a:highlight>
                  <a:srgbClr val="000000"/>
                </a:highlight>
                <a:latin typeface="Consolas" panose="020B0609020204030204" pitchFamily="49" charset="0"/>
              </a:rPr>
              <a:t>=</a:t>
            </a:r>
            <a:r>
              <a:rPr lang="en-US" b="0" dirty="0">
                <a:solidFill>
                  <a:srgbClr val="CCCCCC"/>
                </a:solidFill>
                <a:effectLst/>
                <a:highlight>
                  <a:srgbClr val="000000"/>
                </a:highlight>
                <a:latin typeface="Consolas" panose="020B0609020204030204" pitchFamily="49" charset="0"/>
              </a:rPr>
              <a:t> </a:t>
            </a:r>
            <a:r>
              <a:rPr lang="en-US" b="0" dirty="0" err="1">
                <a:solidFill>
                  <a:srgbClr val="9CDCFE"/>
                </a:solidFill>
                <a:effectLst/>
                <a:highlight>
                  <a:srgbClr val="000000"/>
                </a:highlight>
                <a:latin typeface="Consolas" panose="020B0609020204030204" pitchFamily="49" charset="0"/>
              </a:rPr>
              <a:t>icu_admissions</a:t>
            </a:r>
            <a:r>
              <a:rPr lang="en-US" b="0" dirty="0" err="1">
                <a:solidFill>
                  <a:srgbClr val="CCCCCC"/>
                </a:solidFill>
                <a:effectLst/>
                <a:highlight>
                  <a:srgbClr val="000000"/>
                </a:highlight>
                <a:latin typeface="Consolas" panose="020B0609020204030204" pitchFamily="49" charset="0"/>
              </a:rPr>
              <a:t>.</a:t>
            </a:r>
            <a:r>
              <a:rPr lang="en-US" b="0" dirty="0" err="1">
                <a:solidFill>
                  <a:srgbClr val="DCDCAA"/>
                </a:solidFill>
                <a:effectLst/>
                <a:highlight>
                  <a:srgbClr val="000000"/>
                </a:highlight>
                <a:latin typeface="Consolas" panose="020B0609020204030204" pitchFamily="49" charset="0"/>
              </a:rPr>
              <a:t>merge</a:t>
            </a:r>
            <a:r>
              <a:rPr lang="en-US" b="0" dirty="0">
                <a:solidFill>
                  <a:srgbClr val="CCCCCC"/>
                </a:solidFill>
                <a:effectLst/>
                <a:highlight>
                  <a:srgbClr val="000000"/>
                </a:highlight>
                <a:latin typeface="Consolas" panose="020B0609020204030204" pitchFamily="49" charset="0"/>
              </a:rPr>
              <a:t>(</a:t>
            </a:r>
            <a:r>
              <a:rPr lang="en-US" b="0" dirty="0" err="1">
                <a:solidFill>
                  <a:srgbClr val="9CDCFE"/>
                </a:solidFill>
                <a:effectLst/>
                <a:highlight>
                  <a:srgbClr val="000000"/>
                </a:highlight>
                <a:latin typeface="Consolas" panose="020B0609020204030204" pitchFamily="49" charset="0"/>
              </a:rPr>
              <a:t>prescriptions_count</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on</a:t>
            </a:r>
            <a:r>
              <a:rPr lang="en-US" b="0" dirty="0">
                <a:solidFill>
                  <a:srgbClr val="D4D4D4"/>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a:t>
            </a:r>
            <a:r>
              <a:rPr lang="en-US" b="0" dirty="0" err="1">
                <a:solidFill>
                  <a:srgbClr val="CE9178"/>
                </a:solidFill>
                <a:effectLst/>
                <a:highlight>
                  <a:srgbClr val="000000"/>
                </a:highlight>
                <a:latin typeface="Consolas" panose="020B0609020204030204" pitchFamily="49" charset="0"/>
              </a:rPr>
              <a:t>hadm_id</a:t>
            </a:r>
            <a:r>
              <a:rPr lang="en-US" b="0" dirty="0">
                <a:solidFill>
                  <a:srgbClr val="CE9178"/>
                </a:solidFill>
                <a:effectLst/>
                <a:highlight>
                  <a:srgbClr val="000000"/>
                </a:highlight>
                <a:latin typeface="Consolas" panose="020B0609020204030204" pitchFamily="49" charset="0"/>
              </a:rPr>
              <a:t>'</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how</a:t>
            </a:r>
            <a:r>
              <a:rPr lang="en-US" b="0" dirty="0">
                <a:solidFill>
                  <a:srgbClr val="D4D4D4"/>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'left'</a:t>
            </a:r>
            <a:r>
              <a:rPr lang="en-US" b="0" dirty="0">
                <a:solidFill>
                  <a:srgbClr val="CCCCCC"/>
                </a:solidFill>
                <a:effectLst/>
                <a:highlight>
                  <a:srgbClr val="000000"/>
                </a:highlight>
                <a:latin typeface="Consolas" panose="020B0609020204030204" pitchFamily="49" charset="0"/>
              </a:rPr>
              <a:t>)</a:t>
            </a:r>
          </a:p>
          <a:p>
            <a:pPr>
              <a:lnSpc>
                <a:spcPts val="1425"/>
              </a:lnSpc>
            </a:pPr>
            <a:endParaRPr lang="en-US" b="0" dirty="0">
              <a:solidFill>
                <a:srgbClr val="CCCCCC"/>
              </a:solidFill>
              <a:effectLst/>
              <a:highlight>
                <a:srgbClr val="000000"/>
              </a:highlight>
              <a:latin typeface="Consolas" panose="020B0609020204030204" pitchFamily="49" charset="0"/>
            </a:endParaRPr>
          </a:p>
          <a:p>
            <a:pPr>
              <a:lnSpc>
                <a:spcPts val="1425"/>
              </a:lnSpc>
            </a:pPr>
            <a:endParaRPr lang="en-US" b="0" dirty="0">
              <a:solidFill>
                <a:srgbClr val="CCCCCC"/>
              </a:solidFill>
              <a:effectLst/>
              <a:highlight>
                <a:srgbClr val="000000"/>
              </a:highlight>
              <a:latin typeface="Consolas" panose="020B0609020204030204" pitchFamily="49" charset="0"/>
            </a:endParaRPr>
          </a:p>
          <a:p>
            <a:pPr>
              <a:lnSpc>
                <a:spcPts val="1425"/>
              </a:lnSpc>
            </a:pPr>
            <a:br>
              <a:rPr lang="en-US" b="0" dirty="0">
                <a:solidFill>
                  <a:srgbClr val="CCCCCC"/>
                </a:solidFill>
                <a:effectLst/>
                <a:highlight>
                  <a:srgbClr val="000000"/>
                </a:highlight>
                <a:latin typeface="Consolas" panose="020B0609020204030204" pitchFamily="49" charset="0"/>
              </a:rPr>
            </a:br>
            <a:endParaRPr lang="en-US" b="0" dirty="0">
              <a:solidFill>
                <a:srgbClr val="CCCCCC"/>
              </a:solidFill>
              <a:effectLst/>
              <a:highlight>
                <a:srgbClr val="000000"/>
              </a:highlight>
              <a:latin typeface="Consolas" panose="020B0609020204030204" pitchFamily="49" charset="0"/>
            </a:endParaRPr>
          </a:p>
        </p:txBody>
      </p:sp>
    </p:spTree>
    <p:extLst>
      <p:ext uri="{BB962C8B-B14F-4D97-AF65-F5344CB8AC3E}">
        <p14:creationId xmlns:p14="http://schemas.microsoft.com/office/powerpoint/2010/main" val="1492943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364BED-C4D3-5EC1-4801-1C85ACF16CF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20226AA-6271-41F6-272C-07FAA2313CAF}"/>
              </a:ext>
            </a:extLst>
          </p:cNvPr>
          <p:cNvSpPr>
            <a:spLocks noGrp="1"/>
          </p:cNvSpPr>
          <p:nvPr>
            <p:ph type="title"/>
          </p:nvPr>
        </p:nvSpPr>
        <p:spPr>
          <a:xfrm>
            <a:off x="771736" y="480965"/>
            <a:ext cx="10258214" cy="704088"/>
          </a:xfrm>
        </p:spPr>
        <p:txBody>
          <a:bodyPr>
            <a:normAutofit fontScale="90000"/>
          </a:bodyPr>
          <a:lstStyle/>
          <a:p>
            <a:r>
              <a:rPr lang="en-US" dirty="0"/>
              <a:t>Relationship between medication and mortality</a:t>
            </a:r>
          </a:p>
        </p:txBody>
      </p:sp>
      <p:sp>
        <p:nvSpPr>
          <p:cNvPr id="7" name="Slide Number Placeholder 6">
            <a:extLst>
              <a:ext uri="{FF2B5EF4-FFF2-40B4-BE49-F238E27FC236}">
                <a16:creationId xmlns:a16="http://schemas.microsoft.com/office/drawing/2014/main" id="{DD5F6895-9280-50E5-32B4-FB644A7ED240}"/>
              </a:ext>
            </a:extLst>
          </p:cNvPr>
          <p:cNvSpPr>
            <a:spLocks noGrp="1"/>
          </p:cNvSpPr>
          <p:nvPr>
            <p:ph type="sldNum" sz="quarter" idx="12"/>
          </p:nvPr>
        </p:nvSpPr>
        <p:spPr/>
        <p:txBody>
          <a:bodyPr/>
          <a:lstStyle/>
          <a:p>
            <a:fld id="{B5CEABB6-07DC-46E8-9B57-56EC44A396E5}" type="slidenum">
              <a:rPr lang="en-US" smtClean="0"/>
              <a:pPr/>
              <a:t>4</a:t>
            </a:fld>
            <a:endParaRPr lang="en-US" dirty="0"/>
          </a:p>
        </p:txBody>
      </p:sp>
      <p:sp>
        <p:nvSpPr>
          <p:cNvPr id="5" name="Content Placeholder 4">
            <a:extLst>
              <a:ext uri="{FF2B5EF4-FFF2-40B4-BE49-F238E27FC236}">
                <a16:creationId xmlns:a16="http://schemas.microsoft.com/office/drawing/2014/main" id="{69970DEC-01AB-8311-8E1A-60CCA33AC2F3}"/>
              </a:ext>
            </a:extLst>
          </p:cNvPr>
          <p:cNvSpPr>
            <a:spLocks noGrp="1"/>
          </p:cNvSpPr>
          <p:nvPr>
            <p:ph sz="half" idx="14"/>
          </p:nvPr>
        </p:nvSpPr>
        <p:spPr/>
        <p:txBody>
          <a:bodyPr/>
          <a:lstStyle/>
          <a:p>
            <a:r>
              <a:rPr lang="en-US" dirty="0"/>
              <a:t>From this data we can see that more people passed away who take higher amounts of medication as compared to people who survived</a:t>
            </a:r>
          </a:p>
          <a:p>
            <a:endParaRPr lang="en-US" dirty="0"/>
          </a:p>
          <a:p>
            <a:r>
              <a:rPr lang="en-US" dirty="0"/>
              <a:t>We created a Violin Plot and set the y limit to 300 to ignore outliers</a:t>
            </a:r>
          </a:p>
        </p:txBody>
      </p:sp>
      <p:pic>
        <p:nvPicPr>
          <p:cNvPr id="9" name="Picture 8">
            <a:extLst>
              <a:ext uri="{FF2B5EF4-FFF2-40B4-BE49-F238E27FC236}">
                <a16:creationId xmlns:a16="http://schemas.microsoft.com/office/drawing/2014/main" id="{7727A7D5-ADC2-1C6E-8940-2F17967F1FDA}"/>
              </a:ext>
            </a:extLst>
          </p:cNvPr>
          <p:cNvPicPr>
            <a:picLocks noChangeAspect="1"/>
          </p:cNvPicPr>
          <p:nvPr/>
        </p:nvPicPr>
        <p:blipFill>
          <a:blip r:embed="rId3"/>
          <a:stretch>
            <a:fillRect/>
          </a:stretch>
        </p:blipFill>
        <p:spPr>
          <a:xfrm>
            <a:off x="5591176" y="2863296"/>
            <a:ext cx="5438774" cy="2960208"/>
          </a:xfrm>
          <a:prstGeom prst="rect">
            <a:avLst/>
          </a:prstGeom>
        </p:spPr>
      </p:pic>
    </p:spTree>
    <p:extLst>
      <p:ext uri="{BB962C8B-B14F-4D97-AF65-F5344CB8AC3E}">
        <p14:creationId xmlns:p14="http://schemas.microsoft.com/office/powerpoint/2010/main" val="730472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C6BA2C-30FC-6C05-D509-568CA9F6833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1A87604-5FD2-5FF0-2E27-C8291F3ECCBB}"/>
              </a:ext>
            </a:extLst>
          </p:cNvPr>
          <p:cNvSpPr>
            <a:spLocks noGrp="1"/>
          </p:cNvSpPr>
          <p:nvPr>
            <p:ph type="title"/>
          </p:nvPr>
        </p:nvSpPr>
        <p:spPr>
          <a:xfrm>
            <a:off x="771736" y="410337"/>
            <a:ext cx="10265358" cy="704088"/>
          </a:xfrm>
        </p:spPr>
        <p:txBody>
          <a:bodyPr>
            <a:normAutofit fontScale="90000"/>
          </a:bodyPr>
          <a:lstStyle/>
          <a:p>
            <a:r>
              <a:rPr lang="en-US" dirty="0"/>
              <a:t>Relationship between length of stay and mortality</a:t>
            </a:r>
          </a:p>
        </p:txBody>
      </p:sp>
      <p:sp>
        <p:nvSpPr>
          <p:cNvPr id="7" name="Slide Number Placeholder 6">
            <a:extLst>
              <a:ext uri="{FF2B5EF4-FFF2-40B4-BE49-F238E27FC236}">
                <a16:creationId xmlns:a16="http://schemas.microsoft.com/office/drawing/2014/main" id="{BD256084-011B-B7C6-10CC-3147617883F5}"/>
              </a:ext>
            </a:extLst>
          </p:cNvPr>
          <p:cNvSpPr>
            <a:spLocks noGrp="1"/>
          </p:cNvSpPr>
          <p:nvPr>
            <p:ph type="sldNum" sz="quarter" idx="12"/>
          </p:nvPr>
        </p:nvSpPr>
        <p:spPr/>
        <p:txBody>
          <a:bodyPr/>
          <a:lstStyle/>
          <a:p>
            <a:fld id="{B5CEABB6-07DC-46E8-9B57-56EC44A396E5}" type="slidenum">
              <a:rPr lang="en-US" smtClean="0"/>
              <a:pPr/>
              <a:t>5</a:t>
            </a:fld>
            <a:endParaRPr lang="en-US" dirty="0"/>
          </a:p>
        </p:txBody>
      </p:sp>
      <p:pic>
        <p:nvPicPr>
          <p:cNvPr id="9" name="Picture 8">
            <a:extLst>
              <a:ext uri="{FF2B5EF4-FFF2-40B4-BE49-F238E27FC236}">
                <a16:creationId xmlns:a16="http://schemas.microsoft.com/office/drawing/2014/main" id="{4D3AD5FD-3ECC-43A7-A045-D340BC240B42}"/>
              </a:ext>
            </a:extLst>
          </p:cNvPr>
          <p:cNvPicPr>
            <a:picLocks noChangeAspect="1"/>
          </p:cNvPicPr>
          <p:nvPr/>
        </p:nvPicPr>
        <p:blipFill>
          <a:blip r:embed="rId3"/>
          <a:stretch>
            <a:fillRect/>
          </a:stretch>
        </p:blipFill>
        <p:spPr>
          <a:xfrm>
            <a:off x="1173260" y="1632887"/>
            <a:ext cx="8370133" cy="5225113"/>
          </a:xfrm>
          <a:prstGeom prst="rect">
            <a:avLst/>
          </a:prstGeom>
        </p:spPr>
      </p:pic>
    </p:spTree>
    <p:extLst>
      <p:ext uri="{BB962C8B-B14F-4D97-AF65-F5344CB8AC3E}">
        <p14:creationId xmlns:p14="http://schemas.microsoft.com/office/powerpoint/2010/main" val="1049039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A6CECE-8A61-2DDA-41C7-C2501200967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D97FD21-11E5-A883-FDCD-70866BD422CE}"/>
              </a:ext>
            </a:extLst>
          </p:cNvPr>
          <p:cNvSpPr>
            <a:spLocks noGrp="1"/>
          </p:cNvSpPr>
          <p:nvPr>
            <p:ph type="title"/>
          </p:nvPr>
        </p:nvSpPr>
        <p:spPr>
          <a:xfrm>
            <a:off x="771736" y="410337"/>
            <a:ext cx="10265358" cy="704088"/>
          </a:xfrm>
        </p:spPr>
        <p:txBody>
          <a:bodyPr>
            <a:normAutofit fontScale="90000"/>
          </a:bodyPr>
          <a:lstStyle/>
          <a:p>
            <a:r>
              <a:rPr lang="en-US" dirty="0"/>
              <a:t>Relationship between length of stay and mortality</a:t>
            </a:r>
          </a:p>
        </p:txBody>
      </p:sp>
      <p:sp>
        <p:nvSpPr>
          <p:cNvPr id="7" name="Slide Number Placeholder 6">
            <a:extLst>
              <a:ext uri="{FF2B5EF4-FFF2-40B4-BE49-F238E27FC236}">
                <a16:creationId xmlns:a16="http://schemas.microsoft.com/office/drawing/2014/main" id="{4897B87A-6F7C-9786-41B5-C6D11316361A}"/>
              </a:ext>
            </a:extLst>
          </p:cNvPr>
          <p:cNvSpPr>
            <a:spLocks noGrp="1"/>
          </p:cNvSpPr>
          <p:nvPr>
            <p:ph type="sldNum" sz="quarter" idx="12"/>
          </p:nvPr>
        </p:nvSpPr>
        <p:spPr/>
        <p:txBody>
          <a:bodyPr/>
          <a:lstStyle/>
          <a:p>
            <a:fld id="{B5CEABB6-07DC-46E8-9B57-56EC44A396E5}" type="slidenum">
              <a:rPr lang="en-US" smtClean="0"/>
              <a:pPr/>
              <a:t>6</a:t>
            </a:fld>
            <a:endParaRPr lang="en-US" dirty="0"/>
          </a:p>
        </p:txBody>
      </p:sp>
      <p:pic>
        <p:nvPicPr>
          <p:cNvPr id="5" name="Picture 4">
            <a:extLst>
              <a:ext uri="{FF2B5EF4-FFF2-40B4-BE49-F238E27FC236}">
                <a16:creationId xmlns:a16="http://schemas.microsoft.com/office/drawing/2014/main" id="{829BCC1B-014D-5694-56EB-C85C9C92A1AE}"/>
              </a:ext>
            </a:extLst>
          </p:cNvPr>
          <p:cNvPicPr>
            <a:picLocks noChangeAspect="1"/>
          </p:cNvPicPr>
          <p:nvPr/>
        </p:nvPicPr>
        <p:blipFill>
          <a:blip r:embed="rId3"/>
          <a:stretch>
            <a:fillRect/>
          </a:stretch>
        </p:blipFill>
        <p:spPr>
          <a:xfrm>
            <a:off x="1484816" y="1873551"/>
            <a:ext cx="7603905" cy="4746790"/>
          </a:xfrm>
          <a:prstGeom prst="rect">
            <a:avLst/>
          </a:prstGeom>
        </p:spPr>
      </p:pic>
    </p:spTree>
    <p:extLst>
      <p:ext uri="{BB962C8B-B14F-4D97-AF65-F5344CB8AC3E}">
        <p14:creationId xmlns:p14="http://schemas.microsoft.com/office/powerpoint/2010/main" val="774978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CF874B-9AF7-04E1-96CF-78B0A0ADB08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49BD36F-1FB2-30F9-20E1-0B0817A5FBEF}"/>
              </a:ext>
            </a:extLst>
          </p:cNvPr>
          <p:cNvSpPr>
            <a:spLocks noGrp="1"/>
          </p:cNvSpPr>
          <p:nvPr>
            <p:ph type="title"/>
          </p:nvPr>
        </p:nvSpPr>
        <p:spPr>
          <a:xfrm>
            <a:off x="771736" y="410337"/>
            <a:ext cx="10265358" cy="704088"/>
          </a:xfrm>
        </p:spPr>
        <p:txBody>
          <a:bodyPr>
            <a:normAutofit fontScale="90000"/>
          </a:bodyPr>
          <a:lstStyle/>
          <a:p>
            <a:r>
              <a:rPr lang="en-US" dirty="0"/>
              <a:t>Relationship between length of stay and mortality</a:t>
            </a:r>
          </a:p>
        </p:txBody>
      </p:sp>
      <p:sp>
        <p:nvSpPr>
          <p:cNvPr id="7" name="Slide Number Placeholder 6">
            <a:extLst>
              <a:ext uri="{FF2B5EF4-FFF2-40B4-BE49-F238E27FC236}">
                <a16:creationId xmlns:a16="http://schemas.microsoft.com/office/drawing/2014/main" id="{6420D5B9-0F13-D4EC-AE05-B770DA6ADBA6}"/>
              </a:ext>
            </a:extLst>
          </p:cNvPr>
          <p:cNvSpPr>
            <a:spLocks noGrp="1"/>
          </p:cNvSpPr>
          <p:nvPr>
            <p:ph type="sldNum" sz="quarter" idx="12"/>
          </p:nvPr>
        </p:nvSpPr>
        <p:spPr/>
        <p:txBody>
          <a:bodyPr/>
          <a:lstStyle/>
          <a:p>
            <a:fld id="{B5CEABB6-07DC-46E8-9B57-56EC44A396E5}" type="slidenum">
              <a:rPr lang="en-US" smtClean="0"/>
              <a:pPr/>
              <a:t>7</a:t>
            </a:fld>
            <a:endParaRPr lang="en-US" dirty="0"/>
          </a:p>
        </p:txBody>
      </p:sp>
      <p:sp>
        <p:nvSpPr>
          <p:cNvPr id="2" name="Content Placeholder 1">
            <a:extLst>
              <a:ext uri="{FF2B5EF4-FFF2-40B4-BE49-F238E27FC236}">
                <a16:creationId xmlns:a16="http://schemas.microsoft.com/office/drawing/2014/main" id="{82C66D21-76CD-3387-835B-56C87903B518}"/>
              </a:ext>
            </a:extLst>
          </p:cNvPr>
          <p:cNvSpPr txBox="1">
            <a:spLocks noGrp="1"/>
          </p:cNvSpPr>
          <p:nvPr>
            <p:ph sz="half" idx="14"/>
          </p:nvPr>
        </p:nvSpPr>
        <p:spPr>
          <a:xfrm>
            <a:off x="771525" y="2590800"/>
            <a:ext cx="9391978" cy="3303468"/>
          </a:xfrm>
          <a:prstGeom prst="rect">
            <a:avLst/>
          </a:prstGeom>
          <a:noFill/>
        </p:spPr>
        <p:txBody>
          <a:bodyPr wrap="square" rtlCol="0">
            <a:spAutoFit/>
          </a:bodyPr>
          <a:lstStyle/>
          <a:p>
            <a:pPr>
              <a:lnSpc>
                <a:spcPct val="100000"/>
              </a:lnSpc>
            </a:pPr>
            <a:r>
              <a:rPr lang="en-US" dirty="0"/>
              <a:t>From the violin plot and histogram, we can see that majority of the patients stay in the ICU for less than 10 days.</a:t>
            </a:r>
          </a:p>
          <a:p>
            <a:pPr>
              <a:lnSpc>
                <a:spcPct val="100000"/>
              </a:lnSpc>
            </a:pPr>
            <a:r>
              <a:rPr lang="en-US" dirty="0"/>
              <a:t>We can also see that how long someone stays in the ICU probably does not influence if they die or not. Day 15 has no survivors but day 20 has no deaths. then after that we can see a mix of the two. This means that ICU stay duration does not influence the survival of the patients</a:t>
            </a:r>
          </a:p>
          <a:p>
            <a:pPr>
              <a:lnSpc>
                <a:spcPct val="100000"/>
              </a:lnSpc>
            </a:pPr>
            <a:r>
              <a:rPr lang="en-US" dirty="0"/>
              <a:t>The violin plot shows the spread and density of stay lengths for each group, while the histogram stacks their distributions with green for survivors and red for deceased, making it easy to spot differences.</a:t>
            </a:r>
          </a:p>
          <a:p>
            <a:endParaRPr lang="en-US" dirty="0"/>
          </a:p>
        </p:txBody>
      </p:sp>
    </p:spTree>
    <p:extLst>
      <p:ext uri="{BB962C8B-B14F-4D97-AF65-F5344CB8AC3E}">
        <p14:creationId xmlns:p14="http://schemas.microsoft.com/office/powerpoint/2010/main" val="3841145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E14A3B-E257-6E95-FE52-DD3BB8CA8ED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1DD6FB4-3248-C6D2-1AD1-5750973A02F4}"/>
              </a:ext>
            </a:extLst>
          </p:cNvPr>
          <p:cNvSpPr>
            <a:spLocks noGrp="1"/>
          </p:cNvSpPr>
          <p:nvPr>
            <p:ph type="title"/>
          </p:nvPr>
        </p:nvSpPr>
        <p:spPr>
          <a:xfrm>
            <a:off x="771736" y="480965"/>
            <a:ext cx="10258214" cy="704088"/>
          </a:xfrm>
        </p:spPr>
        <p:txBody>
          <a:bodyPr>
            <a:normAutofit fontScale="90000"/>
          </a:bodyPr>
          <a:lstStyle/>
          <a:p>
            <a:r>
              <a:rPr lang="en-US" dirty="0"/>
              <a:t>Which ICU stay type has the highest mortality</a:t>
            </a:r>
          </a:p>
        </p:txBody>
      </p:sp>
      <p:sp>
        <p:nvSpPr>
          <p:cNvPr id="7" name="Slide Number Placeholder 6">
            <a:extLst>
              <a:ext uri="{FF2B5EF4-FFF2-40B4-BE49-F238E27FC236}">
                <a16:creationId xmlns:a16="http://schemas.microsoft.com/office/drawing/2014/main" id="{EDC9E195-B2E6-41E4-247D-35A9972E3F13}"/>
              </a:ext>
            </a:extLst>
          </p:cNvPr>
          <p:cNvSpPr>
            <a:spLocks noGrp="1"/>
          </p:cNvSpPr>
          <p:nvPr>
            <p:ph type="sldNum" sz="quarter" idx="12"/>
          </p:nvPr>
        </p:nvSpPr>
        <p:spPr/>
        <p:txBody>
          <a:bodyPr/>
          <a:lstStyle/>
          <a:p>
            <a:fld id="{B5CEABB6-07DC-46E8-9B57-56EC44A396E5}" type="slidenum">
              <a:rPr lang="en-US" smtClean="0"/>
              <a:pPr/>
              <a:t>8</a:t>
            </a:fld>
            <a:endParaRPr lang="en-US" dirty="0"/>
          </a:p>
        </p:txBody>
      </p:sp>
      <p:pic>
        <p:nvPicPr>
          <p:cNvPr id="8" name="Content Placeholder 7">
            <a:extLst>
              <a:ext uri="{FF2B5EF4-FFF2-40B4-BE49-F238E27FC236}">
                <a16:creationId xmlns:a16="http://schemas.microsoft.com/office/drawing/2014/main" id="{B4A1287B-90DB-A644-9614-D50F89B961FD}"/>
              </a:ext>
            </a:extLst>
          </p:cNvPr>
          <p:cNvPicPr>
            <a:picLocks noGrp="1" noChangeAspect="1"/>
          </p:cNvPicPr>
          <p:nvPr>
            <p:ph sz="half" idx="14"/>
          </p:nvPr>
        </p:nvPicPr>
        <p:blipFill>
          <a:blip r:embed="rId3"/>
          <a:stretch>
            <a:fillRect/>
          </a:stretch>
        </p:blipFill>
        <p:spPr>
          <a:xfrm>
            <a:off x="4914165" y="1991818"/>
            <a:ext cx="6209130" cy="3704131"/>
          </a:xfrm>
        </p:spPr>
      </p:pic>
      <p:sp>
        <p:nvSpPr>
          <p:cNvPr id="10" name="TextBox 9">
            <a:extLst>
              <a:ext uri="{FF2B5EF4-FFF2-40B4-BE49-F238E27FC236}">
                <a16:creationId xmlns:a16="http://schemas.microsoft.com/office/drawing/2014/main" id="{91AF31E8-E582-5CD7-DD60-334776D0FBBD}"/>
              </a:ext>
            </a:extLst>
          </p:cNvPr>
          <p:cNvSpPr txBox="1"/>
          <p:nvPr/>
        </p:nvSpPr>
        <p:spPr>
          <a:xfrm>
            <a:off x="523875" y="2143125"/>
            <a:ext cx="4000500" cy="4575612"/>
          </a:xfrm>
          <a:prstGeom prst="rect">
            <a:avLst/>
          </a:prstGeom>
          <a:noFill/>
        </p:spPr>
        <p:txBody>
          <a:bodyPr wrap="square" rtlCol="0">
            <a:spAutoFit/>
          </a:bodyPr>
          <a:lstStyle/>
          <a:p>
            <a:pPr>
              <a:lnSpc>
                <a:spcPts val="2000"/>
              </a:lnSpc>
              <a:spcAft>
                <a:spcPts val="1200"/>
              </a:spcAft>
            </a:pPr>
            <a:r>
              <a:rPr lang="en-US" dirty="0"/>
              <a:t>The code creates a stacked bar chart using the ICU stay and admissions datasets to show the relationship between ICU Stay type and patient mortality.</a:t>
            </a:r>
          </a:p>
          <a:p>
            <a:pPr>
              <a:lnSpc>
                <a:spcPts val="2000"/>
              </a:lnSpc>
              <a:spcAft>
                <a:spcPts val="1200"/>
              </a:spcAft>
            </a:pPr>
            <a:r>
              <a:rPr lang="en-US" dirty="0"/>
              <a:t>We group data by stay type and mortality status, count how many patients are In each group and display them by their mortality status for each stay type.</a:t>
            </a:r>
          </a:p>
          <a:p>
            <a:pPr>
              <a:lnSpc>
                <a:spcPts val="2000"/>
              </a:lnSpc>
              <a:spcAft>
                <a:spcPts val="1200"/>
              </a:spcAft>
            </a:pPr>
            <a:r>
              <a:rPr lang="en-US" dirty="0"/>
              <a:t>From the above chart we can see that TSICU has the highest mortality rate</a:t>
            </a:r>
          </a:p>
          <a:p>
            <a:pPr>
              <a:lnSpc>
                <a:spcPts val="2000"/>
              </a:lnSpc>
              <a:spcAft>
                <a:spcPts val="1200"/>
              </a:spcAft>
            </a:pPr>
            <a:endParaRPr lang="en-US" dirty="0"/>
          </a:p>
          <a:p>
            <a:endParaRPr lang="en-US" dirty="0"/>
          </a:p>
        </p:txBody>
      </p:sp>
    </p:spTree>
    <p:extLst>
      <p:ext uri="{BB962C8B-B14F-4D97-AF65-F5344CB8AC3E}">
        <p14:creationId xmlns:p14="http://schemas.microsoft.com/office/powerpoint/2010/main" val="495446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4197CA-CED1-5A93-5223-AC979D3E6A0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9D514E5-B9E1-4B4B-1001-25FAC08D4648}"/>
              </a:ext>
            </a:extLst>
          </p:cNvPr>
          <p:cNvSpPr>
            <a:spLocks noGrp="1"/>
          </p:cNvSpPr>
          <p:nvPr>
            <p:ph type="title"/>
          </p:nvPr>
        </p:nvSpPr>
        <p:spPr>
          <a:xfrm>
            <a:off x="771736" y="480965"/>
            <a:ext cx="10258214" cy="704088"/>
          </a:xfrm>
        </p:spPr>
        <p:txBody>
          <a:bodyPr>
            <a:normAutofit fontScale="90000"/>
          </a:bodyPr>
          <a:lstStyle/>
          <a:p>
            <a:r>
              <a:rPr lang="en-US" dirty="0"/>
              <a:t>What are the most common diagnoses</a:t>
            </a:r>
          </a:p>
        </p:txBody>
      </p:sp>
      <p:sp>
        <p:nvSpPr>
          <p:cNvPr id="7" name="Slide Number Placeholder 6">
            <a:extLst>
              <a:ext uri="{FF2B5EF4-FFF2-40B4-BE49-F238E27FC236}">
                <a16:creationId xmlns:a16="http://schemas.microsoft.com/office/drawing/2014/main" id="{04C16528-EEF2-84D7-BE67-A4BE5465D272}"/>
              </a:ext>
            </a:extLst>
          </p:cNvPr>
          <p:cNvSpPr>
            <a:spLocks noGrp="1"/>
          </p:cNvSpPr>
          <p:nvPr>
            <p:ph type="sldNum" sz="quarter" idx="12"/>
          </p:nvPr>
        </p:nvSpPr>
        <p:spPr/>
        <p:txBody>
          <a:bodyPr/>
          <a:lstStyle/>
          <a:p>
            <a:fld id="{B5CEABB6-07DC-46E8-9B57-56EC44A396E5}" type="slidenum">
              <a:rPr lang="en-US" smtClean="0"/>
              <a:pPr/>
              <a:t>9</a:t>
            </a:fld>
            <a:endParaRPr lang="en-US" dirty="0"/>
          </a:p>
        </p:txBody>
      </p:sp>
      <p:pic>
        <p:nvPicPr>
          <p:cNvPr id="3" name="Picture 2">
            <a:extLst>
              <a:ext uri="{FF2B5EF4-FFF2-40B4-BE49-F238E27FC236}">
                <a16:creationId xmlns:a16="http://schemas.microsoft.com/office/drawing/2014/main" id="{3D1B5C73-30C0-2426-3323-0D64226A50C6}"/>
              </a:ext>
            </a:extLst>
          </p:cNvPr>
          <p:cNvPicPr>
            <a:picLocks noChangeAspect="1"/>
          </p:cNvPicPr>
          <p:nvPr/>
        </p:nvPicPr>
        <p:blipFill>
          <a:blip r:embed="rId3"/>
          <a:stretch>
            <a:fillRect/>
          </a:stretch>
        </p:blipFill>
        <p:spPr>
          <a:xfrm>
            <a:off x="4893581" y="2590800"/>
            <a:ext cx="7298419" cy="3621587"/>
          </a:xfrm>
          <a:prstGeom prst="rect">
            <a:avLst/>
          </a:prstGeom>
        </p:spPr>
      </p:pic>
      <p:sp>
        <p:nvSpPr>
          <p:cNvPr id="6" name="Content Placeholder 5">
            <a:extLst>
              <a:ext uri="{FF2B5EF4-FFF2-40B4-BE49-F238E27FC236}">
                <a16:creationId xmlns:a16="http://schemas.microsoft.com/office/drawing/2014/main" id="{C98A290B-345C-9350-D217-047E93B8B22C}"/>
              </a:ext>
            </a:extLst>
          </p:cNvPr>
          <p:cNvSpPr>
            <a:spLocks noGrp="1"/>
          </p:cNvSpPr>
          <p:nvPr>
            <p:ph sz="half" idx="14"/>
          </p:nvPr>
        </p:nvSpPr>
        <p:spPr>
          <a:xfrm>
            <a:off x="378546" y="2590800"/>
            <a:ext cx="4515035" cy="3505200"/>
          </a:xfrm>
        </p:spPr>
        <p:txBody>
          <a:bodyPr/>
          <a:lstStyle/>
          <a:p>
            <a:r>
              <a:rPr lang="en-US" dirty="0"/>
              <a:t>First, we get the most common diagnoses by their ICD-9 codes using the diagnoses dataset and then display the top 10 most common ones.</a:t>
            </a:r>
          </a:p>
        </p:txBody>
      </p:sp>
    </p:spTree>
    <p:extLst>
      <p:ext uri="{BB962C8B-B14F-4D97-AF65-F5344CB8AC3E}">
        <p14:creationId xmlns:p14="http://schemas.microsoft.com/office/powerpoint/2010/main" val="358848771"/>
      </p:ext>
    </p:extLst>
  </p:cSld>
  <p:clrMapOvr>
    <a:masterClrMapping/>
  </p:clrMapOvr>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968143_Win32_SL_V3" id="{4DA6DF5E-F5DF-461D-8863-50E9C5721FD0}" vid="{BC6DDDB8-E14A-47D1-98C5-2C109624FD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8451406B-581B-4C29-A833-E33D8A6AB075}">
  <ds:schemaRefs>
    <ds:schemaRef ds:uri="http://schemas.microsoft.com/sharepoint/v3/contenttype/forms"/>
  </ds:schemaRefs>
</ds:datastoreItem>
</file>

<file path=customXml/itemProps2.xml><?xml version="1.0" encoding="utf-8"?>
<ds:datastoreItem xmlns:ds="http://schemas.openxmlformats.org/officeDocument/2006/customXml" ds:itemID="{18903D25-5BE2-4D9E-B7D8-BE1DCAE2D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65614A-92F9-4391-AC3D-F3F5B0704F9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{56EF4B76-B63B-4CAE-9E12-B47A95DEBE32}tf33968143_win32</Template>
  <TotalTime>312</TotalTime>
  <Words>784</Words>
  <Application>Microsoft Office PowerPoint</Application>
  <PresentationFormat>Widescreen</PresentationFormat>
  <Paragraphs>77</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Avenir Next LT Pro</vt:lpstr>
      <vt:lpstr>Calibri</vt:lpstr>
      <vt:lpstr>Consolas</vt:lpstr>
      <vt:lpstr>Custom</vt:lpstr>
      <vt:lpstr>Mimic Visualization Factors affecting mortality</vt:lpstr>
      <vt:lpstr>Loading Datasets</vt:lpstr>
      <vt:lpstr>Merging Datasets</vt:lpstr>
      <vt:lpstr>Relationship between medication and mortality</vt:lpstr>
      <vt:lpstr>Relationship between length of stay and mortality</vt:lpstr>
      <vt:lpstr>Relationship between length of stay and mortality</vt:lpstr>
      <vt:lpstr>Relationship between length of stay and mortality</vt:lpstr>
      <vt:lpstr>Which ICU stay type has the highest mortality</vt:lpstr>
      <vt:lpstr>What are the most common diagnoses</vt:lpstr>
      <vt:lpstr>Most common diagnoses in human readable format</vt:lpstr>
      <vt:lpstr>Mortality of most common diagnoses</vt:lpstr>
      <vt:lpstr>Which ethnicity has the highest mortality</vt:lpstr>
      <vt:lpstr>Deep dive on ethnicities effect on mortality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Qasim Khan</dc:creator>
  <cp:lastModifiedBy>Qasim Khan</cp:lastModifiedBy>
  <cp:revision>1</cp:revision>
  <dcterms:created xsi:type="dcterms:W3CDTF">2025-01-22T20:26:39Z</dcterms:created>
  <dcterms:modified xsi:type="dcterms:W3CDTF">2025-01-23T01:39:24Z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