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zaib ahmed" initials="sa" lastIdx="1" clrIdx="0">
    <p:extLst>
      <p:ext uri="{19B8F6BF-5375-455C-9EA6-DF929625EA0E}">
        <p15:presenceInfo xmlns:p15="http://schemas.microsoft.com/office/powerpoint/2012/main" userId="31b5610d722beb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8C9CA"/>
    <a:srgbClr val="BDB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131" autoAdjust="0"/>
  </p:normalViewPr>
  <p:slideViewPr>
    <p:cSldViewPr snapToGrid="0">
      <p:cViewPr varScale="1">
        <p:scale>
          <a:sx n="76" d="100"/>
          <a:sy n="76" d="100"/>
        </p:scale>
        <p:origin x="146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A2C06-FE3A-4CFC-ABB6-C55799710D94}" type="datetimeFigureOut">
              <a:rPr lang="en-PK" smtClean="0"/>
              <a:t>06/08/2025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1316A-4F38-4F3E-BA03-3AE9EFB9A49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5085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1316A-4F38-4F3E-BA03-3AE9EFB9A497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15630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1316A-4F38-4F3E-BA03-3AE9EFB9A497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2788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1316A-4F38-4F3E-BA03-3AE9EFB9A497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750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20C6-7E3B-4D5C-AAC2-3F4106787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47027-2FA4-4B1C-BE71-DDDB8A0B8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2873D-8A3B-4313-B59C-54DD2AB4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7465-3F4C-4318-818C-B67B9354C22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AD22B-F0D3-4F86-B8DE-267D2D30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16CA1-16B4-4EBA-A37C-EB3EE63A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DF73-414E-46D5-A3D0-FEF13ED0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2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7A56-079D-4D7C-92C5-6CC6032D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CD74C-89FE-4CF4-8C0A-F978A318F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AA0C8-AF37-411A-A7B9-590F85E0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7465-3F4C-4318-818C-B67B9354C22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6034F-B44E-4279-8785-DB361197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610BE-FE6C-40A7-8DA3-452A680D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DF73-414E-46D5-A3D0-FEF13ED0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2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32EC8-44B3-4E41-9409-56FD676BF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173AA-42E4-4334-8985-36C491A04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A6DDB-A0B0-44A2-8A38-2F1EF109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7465-3F4C-4318-818C-B67B9354C22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06B2F-B151-4F4C-9739-EAE657AB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DA478-C5C4-48EF-BD39-4515FCAC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DF73-414E-46D5-A3D0-FEF13ED0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27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32D9-4D67-406F-BE31-381E64D1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0C72-A471-4A38-8C61-06F7A5E09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20A04-34D5-4DCA-9B03-06262DC4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7465-3F4C-4318-818C-B67B9354C22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7B36F-7F57-4357-8E0E-9184A31E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F70B-8970-495E-A155-ACCF7DEF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DF73-414E-46D5-A3D0-FEF13ED0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5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D11B-5D00-40FB-983E-887F0548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078AE-EDBA-4BBC-B1C8-5A8D009A4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062AC-D213-4BD2-9211-0E352DE5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7465-3F4C-4318-818C-B67B9354C22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C9953-5F59-42DE-9483-23511911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8295F-D7BD-4094-A5F9-CA403D15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DF73-414E-46D5-A3D0-FEF13ED0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61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D0C3-A8E5-4B6B-96AC-7F012C19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D61F4-3447-42E4-95DF-86425DB5F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E62B7-63A2-4C97-948D-0A9EF905A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BCFBA-3B9D-4942-BD48-0697CD66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7465-3F4C-4318-818C-B67B9354C22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E160-BAAC-48A6-8651-72EBC928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441F4-426E-4581-AF06-14CE5424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DF73-414E-46D5-A3D0-FEF13ED0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68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BD46-003B-4824-93CC-58D14326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41E0D-CEEC-4328-9AB6-E811C1F8A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F5557-DDCB-4A85-905B-816693E4A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D5E0F-F057-4282-8AC4-CD383C9A6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FF684-7D7F-4BBF-A51A-DC6997F71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2E2EE-2026-43AA-BA59-B9723002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7465-3F4C-4318-818C-B67B9354C22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43830-A4BF-4D2B-9DE2-CC2B8779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6622D-01B4-4D33-94C9-76D53005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DF73-414E-46D5-A3D0-FEF13ED0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D528-0B84-4AE8-8DE2-6EA15CBB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C46A5-D45C-4614-97BD-C4FBB71F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7465-3F4C-4318-818C-B67B9354C22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4E32D-9C37-423E-B540-5C197FAB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D2BA7-5803-4A7E-B4D6-69BD439C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DF73-414E-46D5-A3D0-FEF13ED0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20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8C1EA-04B5-4C5C-BAE2-2CFAC64E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7465-3F4C-4318-818C-B67B9354C22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B015D-96B2-446A-95AD-9F863860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F4AC0-511D-4CB4-9467-BF2834AD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DF73-414E-46D5-A3D0-FEF13ED0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36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4D8B-352C-4D85-941B-97487CC7D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0AB7E-171A-4713-9F12-017C0C4FB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AABCA-20DF-44A4-B734-4FBC4B179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205A6-A185-4967-9969-4EB1C289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7465-3F4C-4318-818C-B67B9354C22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29321-3B09-4C6D-A363-083EF5B9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69487-D2DE-4057-9F50-0E4561E1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DF73-414E-46D5-A3D0-FEF13ED0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31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2341-E049-4FC8-8CDE-FD071A81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E9E09-C8E7-4522-91CA-CD05C38F2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6581A-17DD-4E76-8D86-DB2FF2120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AD962-5E1C-4676-B344-4850D18E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7465-3F4C-4318-818C-B67B9354C22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3B09F-6A72-489C-9F92-ABB2833E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15B0C-2CF3-421B-8247-474A4B81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BDF73-414E-46D5-A3D0-FEF13ED0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28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E7FEE-4360-4F7D-9FEE-E8CF268A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5F62F-57FA-46D3-AE3E-BB25F898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7BBC2-7C2A-4EF5-B615-F838BE199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7465-3F4C-4318-818C-B67B9354C221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6D761-32C3-4AC6-85AA-D4F6A552B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06176-A50F-416F-BE4C-42B764AB2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BDF73-414E-46D5-A3D0-FEF13ED0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5000"/>
                <a:lumOff val="95000"/>
              </a:schemeClr>
            </a:gs>
            <a:gs pos="100000">
              <a:schemeClr val="bg1">
                <a:lumMod val="6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785113E2-317B-4C06-9FB6-96ECBE2F1BBB}"/>
              </a:ext>
            </a:extLst>
          </p:cNvPr>
          <p:cNvGrpSpPr>
            <a:grpSpLocks noChangeAspect="1"/>
          </p:cNvGrpSpPr>
          <p:nvPr/>
        </p:nvGrpSpPr>
        <p:grpSpPr>
          <a:xfrm>
            <a:off x="5376000" y="2706522"/>
            <a:ext cx="1440001" cy="1444957"/>
            <a:chOff x="3569775" y="4518750"/>
            <a:chExt cx="1440000" cy="14400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79B15F1-4A05-41CD-900E-F5525EE8DC67}"/>
                </a:ext>
              </a:extLst>
            </p:cNvPr>
            <p:cNvSpPr/>
            <p:nvPr/>
          </p:nvSpPr>
          <p:spPr>
            <a:xfrm>
              <a:off x="3569775" y="4518750"/>
              <a:ext cx="1440000" cy="14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A989A23-914F-40F8-8FC2-39C3A2D83E72}"/>
                </a:ext>
              </a:extLst>
            </p:cNvPr>
            <p:cNvSpPr/>
            <p:nvPr/>
          </p:nvSpPr>
          <p:spPr>
            <a:xfrm>
              <a:off x="3749775" y="4698750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dirty="0"/>
            </a:p>
          </p:txBody>
        </p:sp>
        <p:pic>
          <p:nvPicPr>
            <p:cNvPr id="85" name="Graphic 3" descr="Handshake">
              <a:extLst>
                <a:ext uri="{FF2B5EF4-FFF2-40B4-BE49-F238E27FC236}">
                  <a16:creationId xmlns:a16="http://schemas.microsoft.com/office/drawing/2014/main" id="{9362DC33-822B-4A90-A4EF-03964585F139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34387" y="4802753"/>
              <a:ext cx="914400" cy="9144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DA3A11B-B90F-72C1-5590-EBBB42BE386D}"/>
              </a:ext>
            </a:extLst>
          </p:cNvPr>
          <p:cNvGrpSpPr/>
          <p:nvPr/>
        </p:nvGrpSpPr>
        <p:grpSpPr>
          <a:xfrm>
            <a:off x="-23990" y="-22732"/>
            <a:ext cx="12301136" cy="2043191"/>
            <a:chOff x="-23990" y="-22732"/>
            <a:chExt cx="12301136" cy="2043191"/>
          </a:xfrm>
        </p:grpSpPr>
        <p:sp>
          <p:nvSpPr>
            <p:cNvPr id="2" name="Right Triangle 1">
              <a:extLst>
                <a:ext uri="{FF2B5EF4-FFF2-40B4-BE49-F238E27FC236}">
                  <a16:creationId xmlns:a16="http://schemas.microsoft.com/office/drawing/2014/main" id="{B8C36C3D-04BB-EAAE-D2FD-D39180511C0A}"/>
                </a:ext>
              </a:extLst>
            </p:cNvPr>
            <p:cNvSpPr/>
            <p:nvPr/>
          </p:nvSpPr>
          <p:spPr>
            <a:xfrm flipV="1">
              <a:off x="-23990" y="-22732"/>
              <a:ext cx="12225911" cy="2043191"/>
            </a:xfrm>
            <a:prstGeom prst="rt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PK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1DBBBB4-FD21-FC05-E2AC-B826C5E6AC5D}"/>
                </a:ext>
              </a:extLst>
            </p:cNvPr>
            <p:cNvGrpSpPr/>
            <p:nvPr/>
          </p:nvGrpSpPr>
          <p:grpSpPr>
            <a:xfrm>
              <a:off x="51235" y="0"/>
              <a:ext cx="12225911" cy="1853019"/>
              <a:chOff x="23475" y="-1"/>
              <a:chExt cx="12192000" cy="2027979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C022F0A-13A3-46FD-8390-9CBFA1460AAB}"/>
                  </a:ext>
                </a:extLst>
              </p:cNvPr>
              <p:cNvSpPr/>
              <p:nvPr/>
            </p:nvSpPr>
            <p:spPr>
              <a:xfrm>
                <a:off x="23475" y="-1"/>
                <a:ext cx="12192000" cy="2027979"/>
              </a:xfrm>
              <a:custGeom>
                <a:avLst/>
                <a:gdLst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12192000 w 12192000"/>
                  <a:gd name="connsiteY2" fmla="*/ 19363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12192000 w 12192000"/>
                  <a:gd name="connsiteY2" fmla="*/ 19363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8884024 w 12192000"/>
                  <a:gd name="connsiteY2" fmla="*/ 5647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1936376">
                    <a:moveTo>
                      <a:pt x="0" y="0"/>
                    </a:moveTo>
                    <a:lnTo>
                      <a:pt x="12192000" y="0"/>
                    </a:lnTo>
                    <a:lnTo>
                      <a:pt x="8884024" y="564776"/>
                    </a:lnTo>
                    <a:lnTo>
                      <a:pt x="0" y="19363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8BEF5D3-ABD4-4425-99D2-167B99D6F350}"/>
                  </a:ext>
                </a:extLst>
              </p:cNvPr>
              <p:cNvSpPr txBox="1"/>
              <p:nvPr/>
            </p:nvSpPr>
            <p:spPr>
              <a:xfrm>
                <a:off x="138690" y="530040"/>
                <a:ext cx="3163309" cy="909459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9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800" b="1" dirty="0">
                    <a:solidFill>
                      <a:schemeClr val="bg1"/>
                    </a:solidFill>
                  </a:rPr>
                  <a:t>VITAL VIEW</a:t>
                </a:r>
              </a:p>
            </p:txBody>
          </p:sp>
        </p:grpSp>
      </p:grpSp>
      <p:sp>
        <p:nvSpPr>
          <p:cNvPr id="110" name="Topic I">
            <a:extLst>
              <a:ext uri="{FF2B5EF4-FFF2-40B4-BE49-F238E27FC236}">
                <a16:creationId xmlns:a16="http://schemas.microsoft.com/office/drawing/2014/main" id="{941CB2EC-E316-42E2-B872-437750FF72CD}"/>
              </a:ext>
            </a:extLst>
          </p:cNvPr>
          <p:cNvSpPr txBox="1"/>
          <p:nvPr/>
        </p:nvSpPr>
        <p:spPr>
          <a:xfrm>
            <a:off x="5020017" y="6973802"/>
            <a:ext cx="1878623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latin typeface="Calibri" panose="020F0502020204030204"/>
              </a:rPr>
              <a:t>Introduction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Topic I Description">
            <a:extLst>
              <a:ext uri="{FF2B5EF4-FFF2-40B4-BE49-F238E27FC236}">
                <a16:creationId xmlns:a16="http://schemas.microsoft.com/office/drawing/2014/main" id="{774F7FE1-4701-4E10-A5B6-CD3531DE9AE5}"/>
              </a:ext>
            </a:extLst>
          </p:cNvPr>
          <p:cNvSpPr txBox="1"/>
          <p:nvPr/>
        </p:nvSpPr>
        <p:spPr>
          <a:xfrm>
            <a:off x="3962400" y="7501710"/>
            <a:ext cx="428751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AI-based mobile/web app to detect nail and related internal diseases from images.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48414-55BC-1FCF-25FC-D4531A54B2FD}"/>
              </a:ext>
            </a:extLst>
          </p:cNvPr>
          <p:cNvSpPr txBox="1"/>
          <p:nvPr/>
        </p:nvSpPr>
        <p:spPr>
          <a:xfrm>
            <a:off x="4053840" y="4138064"/>
            <a:ext cx="408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Presented by:</a:t>
            </a:r>
            <a:endParaRPr lang="en-PK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202C91-C197-C232-D294-52047AE4B962}"/>
              </a:ext>
            </a:extLst>
          </p:cNvPr>
          <p:cNvSpPr txBox="1"/>
          <p:nvPr/>
        </p:nvSpPr>
        <p:spPr>
          <a:xfrm>
            <a:off x="4299673" y="4664347"/>
            <a:ext cx="3592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L1F22BSCS0667    Qasim Naseer</a:t>
            </a:r>
          </a:p>
          <a:p>
            <a:pPr algn="just"/>
            <a:r>
              <a:rPr lang="en-US" b="1" dirty="0"/>
              <a:t>L1F22BSCS0641    Badar  Shahbaz</a:t>
            </a:r>
          </a:p>
          <a:p>
            <a:pPr algn="just"/>
            <a:r>
              <a:rPr lang="en-US" b="1" dirty="0"/>
              <a:t>L1F22BSCS1182     Fahad Tanveer</a:t>
            </a:r>
            <a:endParaRPr lang="en-PK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AE8D0-7F7A-AE1C-6BDE-1DB2478A2953}"/>
              </a:ext>
            </a:extLst>
          </p:cNvPr>
          <p:cNvSpPr txBox="1"/>
          <p:nvPr/>
        </p:nvSpPr>
        <p:spPr>
          <a:xfrm>
            <a:off x="525600" y="1317101"/>
            <a:ext cx="6217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AI-Powered Nail-Based Health Screening</a:t>
            </a:r>
            <a:endParaRPr lang="en-PK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0F1FFE-0377-B26B-445D-9FFBB96BA1B5}"/>
              </a:ext>
            </a:extLst>
          </p:cNvPr>
          <p:cNvSpPr txBox="1"/>
          <p:nvPr/>
        </p:nvSpPr>
        <p:spPr>
          <a:xfrm>
            <a:off x="525600" y="1984106"/>
            <a:ext cx="6217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</a:rPr>
              <a:t>Final Year Project </a:t>
            </a:r>
          </a:p>
        </p:txBody>
      </p:sp>
    </p:spTree>
    <p:extLst>
      <p:ext uri="{BB962C8B-B14F-4D97-AF65-F5344CB8AC3E}">
        <p14:creationId xmlns:p14="http://schemas.microsoft.com/office/powerpoint/2010/main" val="1867973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5000"/>
                <a:lumOff val="95000"/>
              </a:schemeClr>
            </a:gs>
            <a:gs pos="100000">
              <a:schemeClr val="bg1">
                <a:lumMod val="6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A2B6977-2359-7AAE-CC4A-3BA59678F811}"/>
              </a:ext>
            </a:extLst>
          </p:cNvPr>
          <p:cNvGrpSpPr/>
          <p:nvPr/>
        </p:nvGrpSpPr>
        <p:grpSpPr>
          <a:xfrm>
            <a:off x="8134903" y="2804634"/>
            <a:ext cx="902898" cy="884376"/>
            <a:chOff x="8779611" y="2536175"/>
            <a:chExt cx="1440000" cy="144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0026223-FF5D-3528-62D5-9FE24BFE3839}"/>
                </a:ext>
              </a:extLst>
            </p:cNvPr>
            <p:cNvSpPr/>
            <p:nvPr/>
          </p:nvSpPr>
          <p:spPr>
            <a:xfrm>
              <a:off x="8779611" y="2536175"/>
              <a:ext cx="1440000" cy="14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5D71FF-195D-1274-1178-7191F79DE99A}"/>
                </a:ext>
              </a:extLst>
            </p:cNvPr>
            <p:cNvSpPr/>
            <p:nvPr/>
          </p:nvSpPr>
          <p:spPr>
            <a:xfrm>
              <a:off x="8959611" y="2716175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3FB72DF-1D0B-D5DD-AD8A-C6ABE7455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704" y="2806297"/>
              <a:ext cx="839815" cy="899757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3C3FE33-D71B-F490-73F0-ECD7745FF1DC}"/>
              </a:ext>
            </a:extLst>
          </p:cNvPr>
          <p:cNvGrpSpPr/>
          <p:nvPr/>
        </p:nvGrpSpPr>
        <p:grpSpPr>
          <a:xfrm>
            <a:off x="8040053" y="1690482"/>
            <a:ext cx="809587" cy="780656"/>
            <a:chOff x="8164481" y="3532307"/>
            <a:chExt cx="900000" cy="90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AA30CA3-7D74-BC06-3F46-CBF650D25EDF}"/>
                </a:ext>
              </a:extLst>
            </p:cNvPr>
            <p:cNvSpPr/>
            <p:nvPr/>
          </p:nvSpPr>
          <p:spPr>
            <a:xfrm>
              <a:off x="8164481" y="3532307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0B570F-DAB6-F616-A45E-476FC0A794C3}"/>
                </a:ext>
              </a:extLst>
            </p:cNvPr>
            <p:cNvSpPr/>
            <p:nvPr/>
          </p:nvSpPr>
          <p:spPr>
            <a:xfrm>
              <a:off x="8260582" y="3644807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C0C6C19-1A7F-2C91-554E-01B149168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439" y="3720993"/>
              <a:ext cx="457225" cy="522629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558B9D-2A2D-288B-1C1D-F26D4E831987}"/>
              </a:ext>
            </a:extLst>
          </p:cNvPr>
          <p:cNvGrpSpPr/>
          <p:nvPr/>
        </p:nvGrpSpPr>
        <p:grpSpPr>
          <a:xfrm>
            <a:off x="7153103" y="1403952"/>
            <a:ext cx="732944" cy="696013"/>
            <a:chOff x="8439158" y="2769615"/>
            <a:chExt cx="900000" cy="900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61E607-80E0-6630-C129-DAF1275ABDC3}"/>
                </a:ext>
              </a:extLst>
            </p:cNvPr>
            <p:cNvSpPr/>
            <p:nvPr/>
          </p:nvSpPr>
          <p:spPr>
            <a:xfrm>
              <a:off x="8439158" y="2769615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F889D7E-5900-F322-0CBA-DA345B52B7CE}"/>
                </a:ext>
              </a:extLst>
            </p:cNvPr>
            <p:cNvSpPr/>
            <p:nvPr/>
          </p:nvSpPr>
          <p:spPr>
            <a:xfrm>
              <a:off x="8551658" y="2882115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E2CB001-B49A-CBF9-04FB-4EE1676A2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139" y="2986596"/>
              <a:ext cx="466039" cy="46603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F97591-7B5C-3276-FB04-3E977EF9B03B}"/>
              </a:ext>
            </a:extLst>
          </p:cNvPr>
          <p:cNvGrpSpPr/>
          <p:nvPr/>
        </p:nvGrpSpPr>
        <p:grpSpPr>
          <a:xfrm>
            <a:off x="6393050" y="1286422"/>
            <a:ext cx="577082" cy="526714"/>
            <a:chOff x="9144301" y="1479227"/>
            <a:chExt cx="612000" cy="612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0506C52-211B-AF01-5CB6-282E1AC893B4}"/>
                </a:ext>
              </a:extLst>
            </p:cNvPr>
            <p:cNvSpPr/>
            <p:nvPr/>
          </p:nvSpPr>
          <p:spPr>
            <a:xfrm>
              <a:off x="9144301" y="1479227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518230-F610-4274-82DB-C5821CFE6182}"/>
                </a:ext>
              </a:extLst>
            </p:cNvPr>
            <p:cNvSpPr/>
            <p:nvPr/>
          </p:nvSpPr>
          <p:spPr>
            <a:xfrm>
              <a:off x="9220801" y="1555727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B61152D-B431-5C39-51FC-A8F2F46FF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6521" y="1601447"/>
              <a:ext cx="367560" cy="36756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4FD948-6F6A-F99A-03D9-E5D4E6147E21}"/>
              </a:ext>
            </a:extLst>
          </p:cNvPr>
          <p:cNvGrpSpPr/>
          <p:nvPr/>
        </p:nvGrpSpPr>
        <p:grpSpPr>
          <a:xfrm>
            <a:off x="5485787" y="1286242"/>
            <a:ext cx="732944" cy="677492"/>
            <a:chOff x="10220620" y="1605186"/>
            <a:chExt cx="612000" cy="612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C8B5AC0-E211-68D5-3A76-95D2B509AD70}"/>
                </a:ext>
              </a:extLst>
            </p:cNvPr>
            <p:cNvSpPr/>
            <p:nvPr/>
          </p:nvSpPr>
          <p:spPr>
            <a:xfrm>
              <a:off x="10220620" y="1605186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E4B5D5A-5441-B7A4-53CB-F2E15B02D62F}"/>
                </a:ext>
              </a:extLst>
            </p:cNvPr>
            <p:cNvSpPr/>
            <p:nvPr/>
          </p:nvSpPr>
          <p:spPr>
            <a:xfrm>
              <a:off x="10297120" y="1681686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D820CFC-BB87-A63B-152A-A27F1F477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751" y="1739317"/>
              <a:ext cx="343738" cy="34373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54B055-99DA-24F2-42A1-38F14FF7780E}"/>
              </a:ext>
            </a:extLst>
          </p:cNvPr>
          <p:cNvGrpSpPr/>
          <p:nvPr/>
        </p:nvGrpSpPr>
        <p:grpSpPr>
          <a:xfrm>
            <a:off x="4588393" y="1350530"/>
            <a:ext cx="732945" cy="742351"/>
            <a:chOff x="9755411" y="2771659"/>
            <a:chExt cx="432000" cy="432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474BB18-FEF4-19F6-EFB8-3981634E876E}"/>
                </a:ext>
              </a:extLst>
            </p:cNvPr>
            <p:cNvSpPr/>
            <p:nvPr/>
          </p:nvSpPr>
          <p:spPr>
            <a:xfrm>
              <a:off x="9755411" y="2771659"/>
              <a:ext cx="432000" cy="43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1CB7F0-1626-2A07-BF48-7965DE11B843}"/>
                </a:ext>
              </a:extLst>
            </p:cNvPr>
            <p:cNvSpPr/>
            <p:nvPr/>
          </p:nvSpPr>
          <p:spPr>
            <a:xfrm>
              <a:off x="9809411" y="2825659"/>
              <a:ext cx="324000" cy="324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D690269-82CD-C503-4850-569BCB80D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45637" y="2861885"/>
              <a:ext cx="251549" cy="251549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03EEC93-20E6-5331-64B5-207C3C89027F}"/>
              </a:ext>
            </a:extLst>
          </p:cNvPr>
          <p:cNvGrpSpPr/>
          <p:nvPr/>
        </p:nvGrpSpPr>
        <p:grpSpPr>
          <a:xfrm>
            <a:off x="3405041" y="1591092"/>
            <a:ext cx="1018903" cy="954724"/>
            <a:chOff x="7645578" y="1384635"/>
            <a:chExt cx="612000" cy="612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CE46564-BDAE-FD7C-587D-298D3F0462B0}"/>
                </a:ext>
              </a:extLst>
            </p:cNvPr>
            <p:cNvSpPr/>
            <p:nvPr/>
          </p:nvSpPr>
          <p:spPr>
            <a:xfrm>
              <a:off x="7645578" y="1384635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2B2BD64-CFEF-44C9-A513-3C7B597066B6}"/>
                </a:ext>
              </a:extLst>
            </p:cNvPr>
            <p:cNvSpPr/>
            <p:nvPr/>
          </p:nvSpPr>
          <p:spPr>
            <a:xfrm>
              <a:off x="7722078" y="1461135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4A41B04-D677-AF94-A48B-1809438A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419" y="1544476"/>
              <a:ext cx="292318" cy="292318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A3FAEA-5A07-C174-713E-DB0A880DD037}"/>
              </a:ext>
            </a:extLst>
          </p:cNvPr>
          <p:cNvGrpSpPr/>
          <p:nvPr/>
        </p:nvGrpSpPr>
        <p:grpSpPr>
          <a:xfrm>
            <a:off x="3248307" y="2826836"/>
            <a:ext cx="1022045" cy="984248"/>
            <a:chOff x="2566729" y="3208886"/>
            <a:chExt cx="900000" cy="9000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D4A513D-E29F-955E-CC95-656BE901C148}"/>
                </a:ext>
              </a:extLst>
            </p:cNvPr>
            <p:cNvSpPr/>
            <p:nvPr/>
          </p:nvSpPr>
          <p:spPr>
            <a:xfrm>
              <a:off x="2566729" y="3208886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7749E45-328F-11FB-87FA-4DA8D2918C46}"/>
                </a:ext>
              </a:extLst>
            </p:cNvPr>
            <p:cNvSpPr/>
            <p:nvPr/>
          </p:nvSpPr>
          <p:spPr>
            <a:xfrm>
              <a:off x="2675922" y="3311871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8115269-04F3-3E1F-6A15-181930C74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729" y="3445678"/>
              <a:ext cx="407387" cy="407387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69398B4-10D5-F37F-2469-288E4B6EAA4C}"/>
              </a:ext>
            </a:extLst>
          </p:cNvPr>
          <p:cNvGrpSpPr/>
          <p:nvPr/>
        </p:nvGrpSpPr>
        <p:grpSpPr>
          <a:xfrm>
            <a:off x="5416677" y="2456691"/>
            <a:ext cx="1571901" cy="1354393"/>
            <a:chOff x="1915478" y="2902307"/>
            <a:chExt cx="900000" cy="900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2F30CA2-27C2-3B2E-6529-3CDEE7FF91E8}"/>
                </a:ext>
              </a:extLst>
            </p:cNvPr>
            <p:cNvSpPr/>
            <p:nvPr/>
          </p:nvSpPr>
          <p:spPr>
            <a:xfrm>
              <a:off x="1915478" y="2902307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5E14360-06D9-3ED5-CD86-BFF0325D77B1}"/>
                </a:ext>
              </a:extLst>
            </p:cNvPr>
            <p:cNvSpPr/>
            <p:nvPr/>
          </p:nvSpPr>
          <p:spPr>
            <a:xfrm>
              <a:off x="2027978" y="3014807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ECBE3ACC-D418-E2F4-7DA8-D1965309A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202" y="3158031"/>
              <a:ext cx="388553" cy="388553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29FE4B6-9B19-ADA1-5BC8-3DD5D88F3AB0}"/>
              </a:ext>
            </a:extLst>
          </p:cNvPr>
          <p:cNvGrpSpPr/>
          <p:nvPr/>
        </p:nvGrpSpPr>
        <p:grpSpPr>
          <a:xfrm>
            <a:off x="0" y="-22732"/>
            <a:ext cx="12277146" cy="2263889"/>
            <a:chOff x="-23990" y="-22732"/>
            <a:chExt cx="12301136" cy="2043191"/>
          </a:xfrm>
        </p:grpSpPr>
        <p:sp>
          <p:nvSpPr>
            <p:cNvPr id="67" name="Right Triangle 66">
              <a:extLst>
                <a:ext uri="{FF2B5EF4-FFF2-40B4-BE49-F238E27FC236}">
                  <a16:creationId xmlns:a16="http://schemas.microsoft.com/office/drawing/2014/main" id="{B4EC4346-86B6-8300-AD61-F04F552C3589}"/>
                </a:ext>
              </a:extLst>
            </p:cNvPr>
            <p:cNvSpPr/>
            <p:nvPr/>
          </p:nvSpPr>
          <p:spPr>
            <a:xfrm flipV="1">
              <a:off x="-23990" y="-22732"/>
              <a:ext cx="12225911" cy="2043191"/>
            </a:xfrm>
            <a:prstGeom prst="rt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PK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5D6DF51-6319-CE34-4D00-59164A6BE2BF}"/>
                </a:ext>
              </a:extLst>
            </p:cNvPr>
            <p:cNvGrpSpPr/>
            <p:nvPr/>
          </p:nvGrpSpPr>
          <p:grpSpPr>
            <a:xfrm>
              <a:off x="51235" y="0"/>
              <a:ext cx="12225911" cy="1853019"/>
              <a:chOff x="23475" y="-1"/>
              <a:chExt cx="12192000" cy="2027979"/>
            </a:xfrm>
          </p:grpSpPr>
          <p:sp>
            <p:nvSpPr>
              <p:cNvPr id="69" name="Rectangle 54">
                <a:extLst>
                  <a:ext uri="{FF2B5EF4-FFF2-40B4-BE49-F238E27FC236}">
                    <a16:creationId xmlns:a16="http://schemas.microsoft.com/office/drawing/2014/main" id="{69B48409-4E58-2FEF-3E98-6F37917B2E6A}"/>
                  </a:ext>
                </a:extLst>
              </p:cNvPr>
              <p:cNvSpPr/>
              <p:nvPr/>
            </p:nvSpPr>
            <p:spPr>
              <a:xfrm>
                <a:off x="23475" y="-1"/>
                <a:ext cx="12192000" cy="2027979"/>
              </a:xfrm>
              <a:custGeom>
                <a:avLst/>
                <a:gdLst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12192000 w 12192000"/>
                  <a:gd name="connsiteY2" fmla="*/ 19363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12192000 w 12192000"/>
                  <a:gd name="connsiteY2" fmla="*/ 19363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8884024 w 12192000"/>
                  <a:gd name="connsiteY2" fmla="*/ 5647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1936376">
                    <a:moveTo>
                      <a:pt x="0" y="0"/>
                    </a:moveTo>
                    <a:lnTo>
                      <a:pt x="12192000" y="0"/>
                    </a:lnTo>
                    <a:lnTo>
                      <a:pt x="8884024" y="564776"/>
                    </a:lnTo>
                    <a:lnTo>
                      <a:pt x="0" y="19363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CB311E9-97A6-07E7-EEBC-7DD22D8EFE7B}"/>
                  </a:ext>
                </a:extLst>
              </p:cNvPr>
              <p:cNvSpPr txBox="1"/>
              <p:nvPr/>
            </p:nvSpPr>
            <p:spPr>
              <a:xfrm>
                <a:off x="138690" y="530040"/>
                <a:ext cx="3163309" cy="830997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9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800" b="1" dirty="0">
                    <a:solidFill>
                      <a:schemeClr val="bg1"/>
                    </a:solidFill>
                  </a:rPr>
                  <a:t>VITAL VIEW</a:t>
                </a:r>
              </a:p>
            </p:txBody>
          </p:sp>
        </p:grpSp>
      </p:grpSp>
      <p:sp>
        <p:nvSpPr>
          <p:cNvPr id="71" name="Topic VI">
            <a:extLst>
              <a:ext uri="{FF2B5EF4-FFF2-40B4-BE49-F238E27FC236}">
                <a16:creationId xmlns:a16="http://schemas.microsoft.com/office/drawing/2014/main" id="{F0325DF7-E471-1B16-D919-DF35BCF19AEA}"/>
              </a:ext>
            </a:extLst>
          </p:cNvPr>
          <p:cNvSpPr txBox="1"/>
          <p:nvPr/>
        </p:nvSpPr>
        <p:spPr>
          <a:xfrm>
            <a:off x="2523458" y="4178138"/>
            <a:ext cx="237775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400" b="1" dirty="0"/>
              <a:t>Conclusion: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opic VI Description">
            <a:extLst>
              <a:ext uri="{FF2B5EF4-FFF2-40B4-BE49-F238E27FC236}">
                <a16:creationId xmlns:a16="http://schemas.microsoft.com/office/drawing/2014/main" id="{8F1EB1F5-858B-F8B5-8738-5C40ADC2443F}"/>
              </a:ext>
            </a:extLst>
          </p:cNvPr>
          <p:cNvSpPr txBox="1"/>
          <p:nvPr/>
        </p:nvSpPr>
        <p:spPr>
          <a:xfrm>
            <a:off x="2862604" y="4681033"/>
            <a:ext cx="8311163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AI-powered app enables early detection of nail and internal health issues, supporting both users and healthcare professionals with fast, scalable screening via mobile and web</a:t>
            </a:r>
          </a:p>
        </p:txBody>
      </p:sp>
      <p:sp>
        <p:nvSpPr>
          <p:cNvPr id="73" name="Topic VI">
            <a:extLst>
              <a:ext uri="{FF2B5EF4-FFF2-40B4-BE49-F238E27FC236}">
                <a16:creationId xmlns:a16="http://schemas.microsoft.com/office/drawing/2014/main" id="{60CC03FE-4B9A-0790-3910-7135F458128F}"/>
              </a:ext>
            </a:extLst>
          </p:cNvPr>
          <p:cNvSpPr txBox="1"/>
          <p:nvPr/>
        </p:nvSpPr>
        <p:spPr>
          <a:xfrm>
            <a:off x="-5312100" y="4178138"/>
            <a:ext cx="309233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Anticipated Results:</a:t>
            </a:r>
          </a:p>
        </p:txBody>
      </p:sp>
      <p:sp>
        <p:nvSpPr>
          <p:cNvPr id="74" name="Topic VI Description">
            <a:extLst>
              <a:ext uri="{FF2B5EF4-FFF2-40B4-BE49-F238E27FC236}">
                <a16:creationId xmlns:a16="http://schemas.microsoft.com/office/drawing/2014/main" id="{CE2C66D0-2EC1-5064-4061-40B9608DBFBA}"/>
              </a:ext>
            </a:extLst>
          </p:cNvPr>
          <p:cNvSpPr txBox="1"/>
          <p:nvPr/>
        </p:nvSpPr>
        <p:spPr>
          <a:xfrm>
            <a:off x="-5222240" y="4681033"/>
            <a:ext cx="5222240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Accurate AI model (80-90% target accuracy).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User-friendly mobile app for real-time screening.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Early-warning tool to prompt medical consultation.</a:t>
            </a:r>
          </a:p>
        </p:txBody>
      </p:sp>
    </p:spTree>
    <p:extLst>
      <p:ext uri="{BB962C8B-B14F-4D97-AF65-F5344CB8AC3E}">
        <p14:creationId xmlns:p14="http://schemas.microsoft.com/office/powerpoint/2010/main" val="987503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1">
                <a:lumMod val="5000"/>
                <a:lumOff val="95000"/>
              </a:schemeClr>
            </a:gs>
            <a:gs pos="100000">
              <a:schemeClr val="bg1">
                <a:lumMod val="6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1DCCE6-7A23-5969-59E7-ED315B3A7068}"/>
              </a:ext>
            </a:extLst>
          </p:cNvPr>
          <p:cNvGrpSpPr/>
          <p:nvPr/>
        </p:nvGrpSpPr>
        <p:grpSpPr>
          <a:xfrm>
            <a:off x="280931" y="5817910"/>
            <a:ext cx="667417" cy="718270"/>
            <a:chOff x="8779611" y="2536175"/>
            <a:chExt cx="1440000" cy="144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1BDDCED-9000-BF5D-E34F-4AD15F3CE27B}"/>
                </a:ext>
              </a:extLst>
            </p:cNvPr>
            <p:cNvSpPr/>
            <p:nvPr/>
          </p:nvSpPr>
          <p:spPr>
            <a:xfrm>
              <a:off x="8779611" y="2536175"/>
              <a:ext cx="1440000" cy="14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F95EE6-3EF8-418A-AF7F-55C3B2622860}"/>
                </a:ext>
              </a:extLst>
            </p:cNvPr>
            <p:cNvSpPr/>
            <p:nvPr/>
          </p:nvSpPr>
          <p:spPr>
            <a:xfrm>
              <a:off x="8959611" y="2716175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FDDF11-FA0F-E964-2D83-5AB751A7A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704" y="2806297"/>
              <a:ext cx="839815" cy="89975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772C9CA-D6CB-B7EB-1DA9-48BCADF16838}"/>
              </a:ext>
            </a:extLst>
          </p:cNvPr>
          <p:cNvGrpSpPr/>
          <p:nvPr/>
        </p:nvGrpSpPr>
        <p:grpSpPr>
          <a:xfrm>
            <a:off x="11159063" y="5825890"/>
            <a:ext cx="709361" cy="757995"/>
            <a:chOff x="8164481" y="3532307"/>
            <a:chExt cx="900000" cy="90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3871064-D10D-18B0-EA9F-BD0AD008CF24}"/>
                </a:ext>
              </a:extLst>
            </p:cNvPr>
            <p:cNvSpPr/>
            <p:nvPr/>
          </p:nvSpPr>
          <p:spPr>
            <a:xfrm>
              <a:off x="8164481" y="3532307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9C2BD6-2253-3C05-8BF5-3747D2C2AB01}"/>
                </a:ext>
              </a:extLst>
            </p:cNvPr>
            <p:cNvSpPr/>
            <p:nvPr/>
          </p:nvSpPr>
          <p:spPr>
            <a:xfrm>
              <a:off x="8260582" y="3644807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254C7FD-364A-3191-7FB2-5982CA56C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439" y="3720993"/>
              <a:ext cx="457225" cy="52262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588E17-B07A-A311-BD5A-AE59C92357FC}"/>
              </a:ext>
            </a:extLst>
          </p:cNvPr>
          <p:cNvGrpSpPr/>
          <p:nvPr/>
        </p:nvGrpSpPr>
        <p:grpSpPr>
          <a:xfrm>
            <a:off x="9812775" y="5828997"/>
            <a:ext cx="679859" cy="742546"/>
            <a:chOff x="8439158" y="2769615"/>
            <a:chExt cx="900000" cy="90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746CFE-1AE4-62A3-A15D-CDEA836BFA6C}"/>
                </a:ext>
              </a:extLst>
            </p:cNvPr>
            <p:cNvSpPr/>
            <p:nvPr/>
          </p:nvSpPr>
          <p:spPr>
            <a:xfrm>
              <a:off x="8439158" y="2769615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4CE432-3000-8D07-7B7F-73D09949F764}"/>
                </a:ext>
              </a:extLst>
            </p:cNvPr>
            <p:cNvSpPr/>
            <p:nvPr/>
          </p:nvSpPr>
          <p:spPr>
            <a:xfrm>
              <a:off x="8551658" y="2882115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84BBBF-745F-E104-445C-A3D74DC14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139" y="2986596"/>
              <a:ext cx="466039" cy="46603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AEA7B7-684D-3BC1-1260-36427ED1E9DA}"/>
              </a:ext>
            </a:extLst>
          </p:cNvPr>
          <p:cNvGrpSpPr/>
          <p:nvPr/>
        </p:nvGrpSpPr>
        <p:grpSpPr>
          <a:xfrm>
            <a:off x="8450097" y="5817910"/>
            <a:ext cx="679859" cy="753632"/>
            <a:chOff x="9144301" y="1479227"/>
            <a:chExt cx="612000" cy="612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94C594-2DDA-0BBE-2242-8706A9B93057}"/>
                </a:ext>
              </a:extLst>
            </p:cNvPr>
            <p:cNvSpPr/>
            <p:nvPr/>
          </p:nvSpPr>
          <p:spPr>
            <a:xfrm>
              <a:off x="9144301" y="1479227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0602E1-6AAD-563A-9732-229CAF08C204}"/>
                </a:ext>
              </a:extLst>
            </p:cNvPr>
            <p:cNvSpPr/>
            <p:nvPr/>
          </p:nvSpPr>
          <p:spPr>
            <a:xfrm>
              <a:off x="9220801" y="1555727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249163E-64A4-8A27-9881-AB7E4BEE2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6521" y="1601447"/>
              <a:ext cx="367560" cy="36756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A0610F-5953-70BE-E68A-65778EBFA1E6}"/>
              </a:ext>
            </a:extLst>
          </p:cNvPr>
          <p:cNvGrpSpPr/>
          <p:nvPr/>
        </p:nvGrpSpPr>
        <p:grpSpPr>
          <a:xfrm>
            <a:off x="7088234" y="5828996"/>
            <a:ext cx="679859" cy="757995"/>
            <a:chOff x="10220620" y="1605186"/>
            <a:chExt cx="612000" cy="612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4BA8B4B-ED4F-AB34-523D-9F18E298DA3C}"/>
                </a:ext>
              </a:extLst>
            </p:cNvPr>
            <p:cNvSpPr/>
            <p:nvPr/>
          </p:nvSpPr>
          <p:spPr>
            <a:xfrm>
              <a:off x="10220620" y="1605186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4CD020B-EC6E-F6F0-65C8-B9F2531C49C5}"/>
                </a:ext>
              </a:extLst>
            </p:cNvPr>
            <p:cNvSpPr/>
            <p:nvPr/>
          </p:nvSpPr>
          <p:spPr>
            <a:xfrm>
              <a:off x="10297120" y="1681686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891F71D-801F-2B9E-B418-497202021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751" y="1739317"/>
              <a:ext cx="343738" cy="343738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254D258-59D4-06B6-ACD4-3375982166CE}"/>
              </a:ext>
            </a:extLst>
          </p:cNvPr>
          <p:cNvGrpSpPr/>
          <p:nvPr/>
        </p:nvGrpSpPr>
        <p:grpSpPr>
          <a:xfrm>
            <a:off x="5708351" y="5855051"/>
            <a:ext cx="679859" cy="740139"/>
            <a:chOff x="9755411" y="2771659"/>
            <a:chExt cx="432000" cy="432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4044484-F6C3-11FD-A714-9EA9957B0EF5}"/>
                </a:ext>
              </a:extLst>
            </p:cNvPr>
            <p:cNvSpPr/>
            <p:nvPr/>
          </p:nvSpPr>
          <p:spPr>
            <a:xfrm>
              <a:off x="9755411" y="2771659"/>
              <a:ext cx="432000" cy="43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B89DB72-3B1B-D782-A448-7C62CCE1E091}"/>
                </a:ext>
              </a:extLst>
            </p:cNvPr>
            <p:cNvSpPr/>
            <p:nvPr/>
          </p:nvSpPr>
          <p:spPr>
            <a:xfrm>
              <a:off x="9809411" y="2825659"/>
              <a:ext cx="324000" cy="324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7529D20-7EAC-59CE-E6DD-8A0E1FAE0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45637" y="2861885"/>
              <a:ext cx="251549" cy="251549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4ECBBF-4AF5-4138-E445-49E6E07F48BF}"/>
              </a:ext>
            </a:extLst>
          </p:cNvPr>
          <p:cNvGrpSpPr/>
          <p:nvPr/>
        </p:nvGrpSpPr>
        <p:grpSpPr>
          <a:xfrm>
            <a:off x="4339318" y="5855051"/>
            <a:ext cx="664230" cy="721063"/>
            <a:chOff x="7645578" y="1384635"/>
            <a:chExt cx="612000" cy="6120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450602-2197-9DCC-A6A6-3F8F9CD24FE9}"/>
                </a:ext>
              </a:extLst>
            </p:cNvPr>
            <p:cNvSpPr/>
            <p:nvPr/>
          </p:nvSpPr>
          <p:spPr>
            <a:xfrm>
              <a:off x="7645578" y="1384635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1709068-69E1-C0DE-5D21-AF5202DDF66C}"/>
                </a:ext>
              </a:extLst>
            </p:cNvPr>
            <p:cNvSpPr/>
            <p:nvPr/>
          </p:nvSpPr>
          <p:spPr>
            <a:xfrm>
              <a:off x="7722078" y="1461135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8C08870-4D87-CA22-4F71-A2111E42E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419" y="1544476"/>
              <a:ext cx="292318" cy="292318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E5E742-E3D9-719F-34D1-A1B79FCD726A}"/>
              </a:ext>
            </a:extLst>
          </p:cNvPr>
          <p:cNvGrpSpPr/>
          <p:nvPr/>
        </p:nvGrpSpPr>
        <p:grpSpPr>
          <a:xfrm>
            <a:off x="2967098" y="5822788"/>
            <a:ext cx="667417" cy="761097"/>
            <a:chOff x="2566729" y="3208886"/>
            <a:chExt cx="900000" cy="900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259A0C3-C661-DA14-9747-F68DF2C6593F}"/>
                </a:ext>
              </a:extLst>
            </p:cNvPr>
            <p:cNvSpPr/>
            <p:nvPr/>
          </p:nvSpPr>
          <p:spPr>
            <a:xfrm>
              <a:off x="2566729" y="3208886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16EE3FE-D53C-C175-274A-7EBAEA575124}"/>
                </a:ext>
              </a:extLst>
            </p:cNvPr>
            <p:cNvSpPr/>
            <p:nvPr/>
          </p:nvSpPr>
          <p:spPr>
            <a:xfrm>
              <a:off x="2675922" y="3311871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54D71F0-611F-65D1-8122-9CBA5D565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729" y="3445678"/>
              <a:ext cx="407387" cy="407387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8BFB1B-FAE0-FF7D-0FAF-52C46B2BFB62}"/>
              </a:ext>
            </a:extLst>
          </p:cNvPr>
          <p:cNvGrpSpPr/>
          <p:nvPr/>
        </p:nvGrpSpPr>
        <p:grpSpPr>
          <a:xfrm>
            <a:off x="1601724" y="5833870"/>
            <a:ext cx="667417" cy="757995"/>
            <a:chOff x="1915478" y="2902307"/>
            <a:chExt cx="900000" cy="900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69C6B37-99B9-0E5C-39C9-187A3BA4DF39}"/>
                </a:ext>
              </a:extLst>
            </p:cNvPr>
            <p:cNvSpPr/>
            <p:nvPr/>
          </p:nvSpPr>
          <p:spPr>
            <a:xfrm>
              <a:off x="1915478" y="2902307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6A94817-0D07-03DE-93F1-C581367898AB}"/>
                </a:ext>
              </a:extLst>
            </p:cNvPr>
            <p:cNvSpPr/>
            <p:nvPr/>
          </p:nvSpPr>
          <p:spPr>
            <a:xfrm>
              <a:off x="2027978" y="3014807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8FF2A644-064F-ECDC-AE86-B651EB608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202" y="3158031"/>
              <a:ext cx="388553" cy="388553"/>
            </a:xfrm>
            <a:prstGeom prst="rect">
              <a:avLst/>
            </a:prstGeom>
          </p:spPr>
        </p:pic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62B4BBD-FF0F-2859-B534-94AC71C39EF8}"/>
              </a:ext>
            </a:extLst>
          </p:cNvPr>
          <p:cNvCxnSpPr>
            <a:cxnSpLocks/>
          </p:cNvCxnSpPr>
          <p:nvPr/>
        </p:nvCxnSpPr>
        <p:spPr>
          <a:xfrm>
            <a:off x="948348" y="6207165"/>
            <a:ext cx="653376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F848C7-89C5-E7F0-51E4-CE99C14A3525}"/>
              </a:ext>
            </a:extLst>
          </p:cNvPr>
          <p:cNvCxnSpPr>
            <a:cxnSpLocks/>
          </p:cNvCxnSpPr>
          <p:nvPr/>
        </p:nvCxnSpPr>
        <p:spPr>
          <a:xfrm>
            <a:off x="2269141" y="6225120"/>
            <a:ext cx="76882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161429-BC94-009E-E168-6E1ED45ECCAE}"/>
              </a:ext>
            </a:extLst>
          </p:cNvPr>
          <p:cNvCxnSpPr>
            <a:cxnSpLocks/>
          </p:cNvCxnSpPr>
          <p:nvPr/>
        </p:nvCxnSpPr>
        <p:spPr>
          <a:xfrm>
            <a:off x="3548636" y="6225120"/>
            <a:ext cx="76882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B0D8392-940C-9809-2F45-EF923E362595}"/>
              </a:ext>
            </a:extLst>
          </p:cNvPr>
          <p:cNvCxnSpPr>
            <a:cxnSpLocks/>
          </p:cNvCxnSpPr>
          <p:nvPr/>
        </p:nvCxnSpPr>
        <p:spPr>
          <a:xfrm>
            <a:off x="5003548" y="6212867"/>
            <a:ext cx="76882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3D5D4E4-6FFE-592B-FAF9-BAAB6D01D801}"/>
              </a:ext>
            </a:extLst>
          </p:cNvPr>
          <p:cNvCxnSpPr>
            <a:cxnSpLocks/>
          </p:cNvCxnSpPr>
          <p:nvPr/>
        </p:nvCxnSpPr>
        <p:spPr>
          <a:xfrm>
            <a:off x="6388210" y="6225120"/>
            <a:ext cx="76882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33BD3DA-D8FD-9780-E4B4-2EBDA04391B5}"/>
              </a:ext>
            </a:extLst>
          </p:cNvPr>
          <p:cNvCxnSpPr>
            <a:cxnSpLocks/>
          </p:cNvCxnSpPr>
          <p:nvPr/>
        </p:nvCxnSpPr>
        <p:spPr>
          <a:xfrm>
            <a:off x="10407651" y="6194726"/>
            <a:ext cx="76882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0265E51-C46D-BBBD-7BB7-E19179615C7E}"/>
              </a:ext>
            </a:extLst>
          </p:cNvPr>
          <p:cNvCxnSpPr>
            <a:cxnSpLocks/>
          </p:cNvCxnSpPr>
          <p:nvPr/>
        </p:nvCxnSpPr>
        <p:spPr>
          <a:xfrm>
            <a:off x="9044973" y="6203336"/>
            <a:ext cx="76882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DA3D0F5-1054-877A-00C6-9BEC5DE0D32B}"/>
              </a:ext>
            </a:extLst>
          </p:cNvPr>
          <p:cNvCxnSpPr>
            <a:cxnSpLocks/>
          </p:cNvCxnSpPr>
          <p:nvPr/>
        </p:nvCxnSpPr>
        <p:spPr>
          <a:xfrm>
            <a:off x="7764451" y="6212867"/>
            <a:ext cx="76882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opic VI">
            <a:extLst>
              <a:ext uri="{FF2B5EF4-FFF2-40B4-BE49-F238E27FC236}">
                <a16:creationId xmlns:a16="http://schemas.microsoft.com/office/drawing/2014/main" id="{C4073B90-21D9-C54D-85EE-9B62EF027D0F}"/>
              </a:ext>
            </a:extLst>
          </p:cNvPr>
          <p:cNvSpPr txBox="1"/>
          <p:nvPr/>
        </p:nvSpPr>
        <p:spPr>
          <a:xfrm>
            <a:off x="3449409" y="7165145"/>
            <a:ext cx="221801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400" b="1" dirty="0"/>
              <a:t>Conclusion: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opic VI Description">
            <a:extLst>
              <a:ext uri="{FF2B5EF4-FFF2-40B4-BE49-F238E27FC236}">
                <a16:creationId xmlns:a16="http://schemas.microsoft.com/office/drawing/2014/main" id="{FAB6ADC9-3336-0E95-759D-6F3253AABC00}"/>
              </a:ext>
            </a:extLst>
          </p:cNvPr>
          <p:cNvSpPr txBox="1"/>
          <p:nvPr/>
        </p:nvSpPr>
        <p:spPr>
          <a:xfrm>
            <a:off x="3788554" y="7668040"/>
            <a:ext cx="8204709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b="1" dirty="0">
                <a:solidFill>
                  <a:prstClr val="black"/>
                </a:solidFill>
              </a:rPr>
              <a:t>This AI-powered app enables early detection of nail and internal health issues, supporting both users and healthcare professionals with fast, scalable screening via mobile and web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3465E88-DFD5-7A3E-4AD9-46752F0C4F45}"/>
              </a:ext>
            </a:extLst>
          </p:cNvPr>
          <p:cNvGrpSpPr/>
          <p:nvPr/>
        </p:nvGrpSpPr>
        <p:grpSpPr>
          <a:xfrm>
            <a:off x="0" y="-22732"/>
            <a:ext cx="12277146" cy="2263889"/>
            <a:chOff x="-23990" y="-22732"/>
            <a:chExt cx="12301136" cy="2043191"/>
          </a:xfrm>
        </p:grpSpPr>
        <p:sp>
          <p:nvSpPr>
            <p:cNvPr id="91" name="Right Triangle 90">
              <a:extLst>
                <a:ext uri="{FF2B5EF4-FFF2-40B4-BE49-F238E27FC236}">
                  <a16:creationId xmlns:a16="http://schemas.microsoft.com/office/drawing/2014/main" id="{5F2F8188-89CD-04CA-9F36-7951679E2057}"/>
                </a:ext>
              </a:extLst>
            </p:cNvPr>
            <p:cNvSpPr/>
            <p:nvPr/>
          </p:nvSpPr>
          <p:spPr>
            <a:xfrm flipV="1">
              <a:off x="-23990" y="-22732"/>
              <a:ext cx="12225911" cy="2043191"/>
            </a:xfrm>
            <a:prstGeom prst="rt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PK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4280595-23B9-BD2C-5CA4-A1D131DE7241}"/>
                </a:ext>
              </a:extLst>
            </p:cNvPr>
            <p:cNvGrpSpPr/>
            <p:nvPr/>
          </p:nvGrpSpPr>
          <p:grpSpPr>
            <a:xfrm>
              <a:off x="51235" y="0"/>
              <a:ext cx="12225911" cy="1853019"/>
              <a:chOff x="23475" y="-1"/>
              <a:chExt cx="12192000" cy="2027979"/>
            </a:xfrm>
          </p:grpSpPr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F008FD88-9A80-AD45-CEDA-9AE4EEAEB630}"/>
                  </a:ext>
                </a:extLst>
              </p:cNvPr>
              <p:cNvSpPr/>
              <p:nvPr/>
            </p:nvSpPr>
            <p:spPr>
              <a:xfrm>
                <a:off x="23475" y="-1"/>
                <a:ext cx="12192000" cy="2027979"/>
              </a:xfrm>
              <a:custGeom>
                <a:avLst/>
                <a:gdLst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12192000 w 12192000"/>
                  <a:gd name="connsiteY2" fmla="*/ 19363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12192000 w 12192000"/>
                  <a:gd name="connsiteY2" fmla="*/ 19363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8884024 w 12192000"/>
                  <a:gd name="connsiteY2" fmla="*/ 5647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1936376">
                    <a:moveTo>
                      <a:pt x="0" y="0"/>
                    </a:moveTo>
                    <a:lnTo>
                      <a:pt x="12192000" y="0"/>
                    </a:lnTo>
                    <a:lnTo>
                      <a:pt x="8884024" y="564776"/>
                    </a:lnTo>
                    <a:lnTo>
                      <a:pt x="0" y="19363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D73298F-38FD-58BA-F052-DE24E38A900F}"/>
                  </a:ext>
                </a:extLst>
              </p:cNvPr>
              <p:cNvSpPr txBox="1"/>
              <p:nvPr/>
            </p:nvSpPr>
            <p:spPr>
              <a:xfrm>
                <a:off x="138690" y="530040"/>
                <a:ext cx="3163309" cy="830997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9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800" b="1" dirty="0">
                    <a:solidFill>
                      <a:schemeClr val="bg1"/>
                    </a:solidFill>
                  </a:rPr>
                  <a:t>VITAL VIEW</a:t>
                </a:r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26EC90C-F66A-A18E-6B8E-397549E1012B}"/>
              </a:ext>
            </a:extLst>
          </p:cNvPr>
          <p:cNvSpPr txBox="1"/>
          <p:nvPr/>
        </p:nvSpPr>
        <p:spPr>
          <a:xfrm>
            <a:off x="4189412" y="3385690"/>
            <a:ext cx="3165921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9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>
                <a:solidFill>
                  <a:srgbClr val="0070C0"/>
                </a:solidFill>
              </a:rPr>
              <a:t>Thank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>
                <a:solidFill>
                  <a:srgbClr val="0070C0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723061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5000"/>
                <a:lumOff val="95000"/>
              </a:schemeClr>
            </a:gs>
            <a:gs pos="100000">
              <a:schemeClr val="bg1">
                <a:lumMod val="6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opic I">
            <a:extLst>
              <a:ext uri="{FF2B5EF4-FFF2-40B4-BE49-F238E27FC236}">
                <a16:creationId xmlns:a16="http://schemas.microsoft.com/office/drawing/2014/main" id="{F51FBB73-BC27-4C60-9A6A-935580E9B879}"/>
              </a:ext>
            </a:extLst>
          </p:cNvPr>
          <p:cNvSpPr txBox="1"/>
          <p:nvPr/>
        </p:nvSpPr>
        <p:spPr>
          <a:xfrm>
            <a:off x="2000098" y="4355012"/>
            <a:ext cx="260806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Calibri" panose="020F0502020204030204"/>
              </a:rPr>
              <a:t>Introduction: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opic I Description">
            <a:extLst>
              <a:ext uri="{FF2B5EF4-FFF2-40B4-BE49-F238E27FC236}">
                <a16:creationId xmlns:a16="http://schemas.microsoft.com/office/drawing/2014/main" id="{F20BE2D9-2F0A-4A5E-B05E-D56AA56BA83A}"/>
              </a:ext>
            </a:extLst>
          </p:cNvPr>
          <p:cNvSpPr txBox="1"/>
          <p:nvPr/>
        </p:nvSpPr>
        <p:spPr>
          <a:xfrm>
            <a:off x="2000098" y="4878232"/>
            <a:ext cx="896312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b="1" dirty="0"/>
              <a:t>An AI-powered mobile and web application that analyzes nail images to detect early signs of various nail and internal diseases using machine learning.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opic II">
            <a:extLst>
              <a:ext uri="{FF2B5EF4-FFF2-40B4-BE49-F238E27FC236}">
                <a16:creationId xmlns:a16="http://schemas.microsoft.com/office/drawing/2014/main" id="{0F8E84C1-7E55-419A-AB90-3F80B15D672F}"/>
              </a:ext>
            </a:extLst>
          </p:cNvPr>
          <p:cNvSpPr txBox="1"/>
          <p:nvPr/>
        </p:nvSpPr>
        <p:spPr>
          <a:xfrm>
            <a:off x="12201921" y="4355012"/>
            <a:ext cx="2719013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400" b="1" dirty="0"/>
              <a:t>Medical Relevance: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opic II Description">
            <a:extLst>
              <a:ext uri="{FF2B5EF4-FFF2-40B4-BE49-F238E27FC236}">
                <a16:creationId xmlns:a16="http://schemas.microsoft.com/office/drawing/2014/main" id="{46849E03-FC8F-4422-9F28-12998883FF82}"/>
              </a:ext>
            </a:extLst>
          </p:cNvPr>
          <p:cNvSpPr txBox="1"/>
          <p:nvPr/>
        </p:nvSpPr>
        <p:spPr>
          <a:xfrm>
            <a:off x="12192000" y="4878232"/>
            <a:ext cx="653125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Nail changes often signal systemic conditions. Early detection is critical, yet such signs are frequently overlooked due to lack of awareness and diagnostic tools.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8ACC1B-EEFE-2680-76C5-45B3CFFB407C}"/>
              </a:ext>
            </a:extLst>
          </p:cNvPr>
          <p:cNvGrpSpPr/>
          <p:nvPr/>
        </p:nvGrpSpPr>
        <p:grpSpPr>
          <a:xfrm>
            <a:off x="5376000" y="2462994"/>
            <a:ext cx="1440000" cy="1440000"/>
            <a:chOff x="8779611" y="2536175"/>
            <a:chExt cx="1440000" cy="14400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1F41AF7-0F2A-4C2F-80CB-F12C9BE89C01}"/>
                </a:ext>
              </a:extLst>
            </p:cNvPr>
            <p:cNvSpPr/>
            <p:nvPr/>
          </p:nvSpPr>
          <p:spPr>
            <a:xfrm>
              <a:off x="8779611" y="2536175"/>
              <a:ext cx="1440000" cy="14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71C4FE9-9A20-43EF-AF73-EE0D6D1A22E9}"/>
                </a:ext>
              </a:extLst>
            </p:cNvPr>
            <p:cNvSpPr/>
            <p:nvPr/>
          </p:nvSpPr>
          <p:spPr>
            <a:xfrm>
              <a:off x="8959611" y="2716175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8CF949-E074-0AFD-CDE5-A74016BF3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704" y="2806297"/>
              <a:ext cx="839815" cy="899757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6094806-153B-9D04-7B35-64C7245128EC}"/>
              </a:ext>
            </a:extLst>
          </p:cNvPr>
          <p:cNvGrpSpPr/>
          <p:nvPr/>
        </p:nvGrpSpPr>
        <p:grpSpPr>
          <a:xfrm>
            <a:off x="8256238" y="2757004"/>
            <a:ext cx="900000" cy="900000"/>
            <a:chOff x="8164481" y="3532307"/>
            <a:chExt cx="900000" cy="900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E3FD6AD-6C63-D995-3515-68E25BCED025}"/>
                </a:ext>
              </a:extLst>
            </p:cNvPr>
            <p:cNvSpPr/>
            <p:nvPr/>
          </p:nvSpPr>
          <p:spPr>
            <a:xfrm>
              <a:off x="8164481" y="3532307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C9CDF75-3FD1-C45C-3509-80F9E3B795D0}"/>
                </a:ext>
              </a:extLst>
            </p:cNvPr>
            <p:cNvSpPr/>
            <p:nvPr/>
          </p:nvSpPr>
          <p:spPr>
            <a:xfrm>
              <a:off x="8260582" y="3644807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1232681-2206-A172-FDC7-5F73CC0CE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439" y="3720993"/>
              <a:ext cx="457225" cy="522629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2AB7092-CD65-2F81-AA5E-531D0783EB5B}"/>
              </a:ext>
            </a:extLst>
          </p:cNvPr>
          <p:cNvGrpSpPr/>
          <p:nvPr/>
        </p:nvGrpSpPr>
        <p:grpSpPr>
          <a:xfrm>
            <a:off x="7975859" y="1703817"/>
            <a:ext cx="900000" cy="900000"/>
            <a:chOff x="8439158" y="2769615"/>
            <a:chExt cx="900000" cy="900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4E2860E-BF63-4326-A862-097ECEEBDA9E}"/>
                </a:ext>
              </a:extLst>
            </p:cNvPr>
            <p:cNvSpPr/>
            <p:nvPr/>
          </p:nvSpPr>
          <p:spPr>
            <a:xfrm>
              <a:off x="8439158" y="2769615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E4288B5-D9DE-473E-AA1F-8C59782B6BE8}"/>
                </a:ext>
              </a:extLst>
            </p:cNvPr>
            <p:cNvSpPr/>
            <p:nvPr/>
          </p:nvSpPr>
          <p:spPr>
            <a:xfrm>
              <a:off x="8551658" y="2882115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12759E-61BE-9844-5370-EE1C0F784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139" y="2986596"/>
              <a:ext cx="466039" cy="466039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C354EBC-D50C-87A5-E776-345079B46459}"/>
              </a:ext>
            </a:extLst>
          </p:cNvPr>
          <p:cNvGrpSpPr/>
          <p:nvPr/>
        </p:nvGrpSpPr>
        <p:grpSpPr>
          <a:xfrm>
            <a:off x="7157742" y="1446916"/>
            <a:ext cx="612000" cy="612000"/>
            <a:chOff x="9144301" y="1479227"/>
            <a:chExt cx="612000" cy="612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090C511-E0DD-EB5F-FAFD-1C2B363553EE}"/>
                </a:ext>
              </a:extLst>
            </p:cNvPr>
            <p:cNvSpPr/>
            <p:nvPr/>
          </p:nvSpPr>
          <p:spPr>
            <a:xfrm>
              <a:off x="9144301" y="1479227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4C829E6-8514-C940-E867-C3F27349D3CD}"/>
                </a:ext>
              </a:extLst>
            </p:cNvPr>
            <p:cNvSpPr/>
            <p:nvPr/>
          </p:nvSpPr>
          <p:spPr>
            <a:xfrm>
              <a:off x="9220801" y="1555727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E247706-5A25-99FF-424D-72DFDE1BB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6521" y="1601447"/>
              <a:ext cx="367560" cy="36756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DB5F451-0001-3F97-8D34-A8DF4F445DA6}"/>
              </a:ext>
            </a:extLst>
          </p:cNvPr>
          <p:cNvGrpSpPr/>
          <p:nvPr/>
        </p:nvGrpSpPr>
        <p:grpSpPr>
          <a:xfrm>
            <a:off x="6175663" y="1311286"/>
            <a:ext cx="612000" cy="612000"/>
            <a:chOff x="10220620" y="1605186"/>
            <a:chExt cx="612000" cy="6120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79B15F1-4A05-41CD-900E-F5525EE8DC67}"/>
                </a:ext>
              </a:extLst>
            </p:cNvPr>
            <p:cNvSpPr/>
            <p:nvPr/>
          </p:nvSpPr>
          <p:spPr>
            <a:xfrm>
              <a:off x="10220620" y="1605186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A989A23-914F-40F8-8FC2-39C3A2D83E72}"/>
                </a:ext>
              </a:extLst>
            </p:cNvPr>
            <p:cNvSpPr/>
            <p:nvPr/>
          </p:nvSpPr>
          <p:spPr>
            <a:xfrm>
              <a:off x="10297120" y="1681686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D72412-B8B7-0F30-361F-FDCFD23A8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751" y="1739317"/>
              <a:ext cx="343738" cy="343738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72EC860-EF58-8213-85CA-E0A5BBFACDF6}"/>
              </a:ext>
            </a:extLst>
          </p:cNvPr>
          <p:cNvGrpSpPr/>
          <p:nvPr/>
        </p:nvGrpSpPr>
        <p:grpSpPr>
          <a:xfrm>
            <a:off x="5309152" y="1333437"/>
            <a:ext cx="432000" cy="432000"/>
            <a:chOff x="9755411" y="2771659"/>
            <a:chExt cx="432000" cy="432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9A0DA9B-37F3-41EB-9177-E11F9D09C543}"/>
                </a:ext>
              </a:extLst>
            </p:cNvPr>
            <p:cNvSpPr/>
            <p:nvPr/>
          </p:nvSpPr>
          <p:spPr>
            <a:xfrm>
              <a:off x="9755411" y="2771659"/>
              <a:ext cx="432000" cy="43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E40C5E2-C54A-4D17-B12B-D7928C66B8FF}"/>
                </a:ext>
              </a:extLst>
            </p:cNvPr>
            <p:cNvSpPr/>
            <p:nvPr/>
          </p:nvSpPr>
          <p:spPr>
            <a:xfrm>
              <a:off x="9809411" y="2825659"/>
              <a:ext cx="324000" cy="324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ADA2429-250C-7775-1C6B-DB8070873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45637" y="2861885"/>
              <a:ext cx="251549" cy="251549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F113284-E91A-7EE2-C19B-681C0C0684AA}"/>
              </a:ext>
            </a:extLst>
          </p:cNvPr>
          <p:cNvGrpSpPr/>
          <p:nvPr/>
        </p:nvGrpSpPr>
        <p:grpSpPr>
          <a:xfrm>
            <a:off x="4371253" y="1431618"/>
            <a:ext cx="612000" cy="612000"/>
            <a:chOff x="7645578" y="1384635"/>
            <a:chExt cx="612000" cy="6120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A97C5E4-E9A6-4155-A00D-9C92881FA12E}"/>
                </a:ext>
              </a:extLst>
            </p:cNvPr>
            <p:cNvSpPr/>
            <p:nvPr/>
          </p:nvSpPr>
          <p:spPr>
            <a:xfrm>
              <a:off x="7645578" y="1384635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4FFD356-CACE-4253-93C9-47B997938F18}"/>
                </a:ext>
              </a:extLst>
            </p:cNvPr>
            <p:cNvSpPr/>
            <p:nvPr/>
          </p:nvSpPr>
          <p:spPr>
            <a:xfrm>
              <a:off x="7722078" y="1461135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3643DC7-B1E0-217C-B7E5-4FE86D48A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419" y="1544476"/>
              <a:ext cx="292318" cy="292318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D3CB28B-0091-AE10-B90C-52BBD343C174}"/>
              </a:ext>
            </a:extLst>
          </p:cNvPr>
          <p:cNvGrpSpPr/>
          <p:nvPr/>
        </p:nvGrpSpPr>
        <p:grpSpPr>
          <a:xfrm>
            <a:off x="3188636" y="1754726"/>
            <a:ext cx="900000" cy="900000"/>
            <a:chOff x="2566729" y="3208886"/>
            <a:chExt cx="900000" cy="90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3963937-CE51-1536-BD6B-A01B04FEDD0C}"/>
                </a:ext>
              </a:extLst>
            </p:cNvPr>
            <p:cNvSpPr/>
            <p:nvPr/>
          </p:nvSpPr>
          <p:spPr>
            <a:xfrm>
              <a:off x="2566729" y="3208886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523006F-1AE6-AC41-070B-D356B50423CA}"/>
                </a:ext>
              </a:extLst>
            </p:cNvPr>
            <p:cNvSpPr/>
            <p:nvPr/>
          </p:nvSpPr>
          <p:spPr>
            <a:xfrm>
              <a:off x="2675922" y="3311871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E83D536-1102-CB70-4FC0-2698A41B0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729" y="3445678"/>
              <a:ext cx="407387" cy="407387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447DBCE-F1A9-749C-FEB9-DB4AF9926E30}"/>
              </a:ext>
            </a:extLst>
          </p:cNvPr>
          <p:cNvGrpSpPr/>
          <p:nvPr/>
        </p:nvGrpSpPr>
        <p:grpSpPr>
          <a:xfrm>
            <a:off x="3035762" y="2783564"/>
            <a:ext cx="900000" cy="900000"/>
            <a:chOff x="1915478" y="2902307"/>
            <a:chExt cx="900000" cy="9000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6640255-A958-44BF-A748-4D718E14F055}"/>
                </a:ext>
              </a:extLst>
            </p:cNvPr>
            <p:cNvSpPr/>
            <p:nvPr/>
          </p:nvSpPr>
          <p:spPr>
            <a:xfrm>
              <a:off x="1915478" y="2902307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372C813C-47B9-4104-86BD-3EC65F9879AD}"/>
                </a:ext>
              </a:extLst>
            </p:cNvPr>
            <p:cNvSpPr/>
            <p:nvPr/>
          </p:nvSpPr>
          <p:spPr>
            <a:xfrm>
              <a:off x="2027978" y="3014807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AC16044-9D86-3106-0C84-004D95F8E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202" y="3158031"/>
              <a:ext cx="388553" cy="388553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A11C1BD-2FA3-6E2D-63AC-51D58B78252B}"/>
              </a:ext>
            </a:extLst>
          </p:cNvPr>
          <p:cNvGrpSpPr/>
          <p:nvPr/>
        </p:nvGrpSpPr>
        <p:grpSpPr>
          <a:xfrm>
            <a:off x="-23990" y="-22732"/>
            <a:ext cx="12301136" cy="2043191"/>
            <a:chOff x="-23990" y="-22732"/>
            <a:chExt cx="12301136" cy="2043191"/>
          </a:xfrm>
        </p:grpSpPr>
        <p:sp>
          <p:nvSpPr>
            <p:cNvPr id="122" name="Right Triangle 121">
              <a:extLst>
                <a:ext uri="{FF2B5EF4-FFF2-40B4-BE49-F238E27FC236}">
                  <a16:creationId xmlns:a16="http://schemas.microsoft.com/office/drawing/2014/main" id="{A204DC27-38E9-BA47-2AA1-26D87B8D8F15}"/>
                </a:ext>
              </a:extLst>
            </p:cNvPr>
            <p:cNvSpPr/>
            <p:nvPr/>
          </p:nvSpPr>
          <p:spPr>
            <a:xfrm flipV="1">
              <a:off x="-23990" y="-22732"/>
              <a:ext cx="12225911" cy="2043191"/>
            </a:xfrm>
            <a:prstGeom prst="rt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PK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F360C8C-1620-E500-F151-E9A759840DDC}"/>
                </a:ext>
              </a:extLst>
            </p:cNvPr>
            <p:cNvGrpSpPr/>
            <p:nvPr/>
          </p:nvGrpSpPr>
          <p:grpSpPr>
            <a:xfrm>
              <a:off x="51235" y="0"/>
              <a:ext cx="12225911" cy="1853019"/>
              <a:chOff x="23475" y="-1"/>
              <a:chExt cx="12192000" cy="2027979"/>
            </a:xfrm>
          </p:grpSpPr>
          <p:sp>
            <p:nvSpPr>
              <p:cNvPr id="124" name="Rectangle 54">
                <a:extLst>
                  <a:ext uri="{FF2B5EF4-FFF2-40B4-BE49-F238E27FC236}">
                    <a16:creationId xmlns:a16="http://schemas.microsoft.com/office/drawing/2014/main" id="{D73E0522-8272-0485-5D87-181DBA2E3E01}"/>
                  </a:ext>
                </a:extLst>
              </p:cNvPr>
              <p:cNvSpPr/>
              <p:nvPr/>
            </p:nvSpPr>
            <p:spPr>
              <a:xfrm>
                <a:off x="23475" y="-1"/>
                <a:ext cx="12192000" cy="2027979"/>
              </a:xfrm>
              <a:custGeom>
                <a:avLst/>
                <a:gdLst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12192000 w 12192000"/>
                  <a:gd name="connsiteY2" fmla="*/ 19363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12192000 w 12192000"/>
                  <a:gd name="connsiteY2" fmla="*/ 19363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8884024 w 12192000"/>
                  <a:gd name="connsiteY2" fmla="*/ 5647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1936376">
                    <a:moveTo>
                      <a:pt x="0" y="0"/>
                    </a:moveTo>
                    <a:lnTo>
                      <a:pt x="12192000" y="0"/>
                    </a:lnTo>
                    <a:lnTo>
                      <a:pt x="8884024" y="564776"/>
                    </a:lnTo>
                    <a:lnTo>
                      <a:pt x="0" y="19363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6C6B341-7EE8-96C0-2362-6882853F004A}"/>
                  </a:ext>
                </a:extLst>
              </p:cNvPr>
              <p:cNvSpPr txBox="1"/>
              <p:nvPr/>
            </p:nvSpPr>
            <p:spPr>
              <a:xfrm>
                <a:off x="138690" y="530040"/>
                <a:ext cx="3163309" cy="909459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9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800" b="1" dirty="0">
                    <a:solidFill>
                      <a:schemeClr val="bg1"/>
                    </a:solidFill>
                  </a:rPr>
                  <a:t>VITAL VIEW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1378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5000"/>
                <a:lumOff val="95000"/>
              </a:schemeClr>
            </a:gs>
            <a:gs pos="100000">
              <a:schemeClr val="bg1">
                <a:lumMod val="6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opic II">
            <a:extLst>
              <a:ext uri="{FF2B5EF4-FFF2-40B4-BE49-F238E27FC236}">
                <a16:creationId xmlns:a16="http://schemas.microsoft.com/office/drawing/2014/main" id="{1FC7BA70-DDD0-4193-8A4A-F5CA9C7581D6}"/>
              </a:ext>
            </a:extLst>
          </p:cNvPr>
          <p:cNvSpPr txBox="1"/>
          <p:nvPr/>
        </p:nvSpPr>
        <p:spPr>
          <a:xfrm>
            <a:off x="2465467" y="4357120"/>
            <a:ext cx="288586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2400" b="1" dirty="0"/>
              <a:t>Medical Relevance:</a:t>
            </a:r>
            <a:endParaRPr lang="en-US" sz="2400" b="1" dirty="0">
              <a:solidFill>
                <a:prstClr val="black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opic III">
            <a:extLst>
              <a:ext uri="{FF2B5EF4-FFF2-40B4-BE49-F238E27FC236}">
                <a16:creationId xmlns:a16="http://schemas.microsoft.com/office/drawing/2014/main" id="{A4666D01-5950-4A46-8095-FC72D2655D06}"/>
              </a:ext>
            </a:extLst>
          </p:cNvPr>
          <p:cNvSpPr txBox="1"/>
          <p:nvPr/>
        </p:nvSpPr>
        <p:spPr>
          <a:xfrm>
            <a:off x="12183206" y="4375877"/>
            <a:ext cx="398073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400" b="1" dirty="0"/>
              <a:t>Identified Problem: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opic III Description">
            <a:extLst>
              <a:ext uri="{FF2B5EF4-FFF2-40B4-BE49-F238E27FC236}">
                <a16:creationId xmlns:a16="http://schemas.microsoft.com/office/drawing/2014/main" id="{5C6DE847-AECB-47C7-A52C-B473896FD39C}"/>
              </a:ext>
            </a:extLst>
          </p:cNvPr>
          <p:cNvSpPr txBox="1"/>
          <p:nvPr/>
        </p:nvSpPr>
        <p:spPr>
          <a:xfrm>
            <a:off x="12183206" y="4864951"/>
            <a:ext cx="8882742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b="1" dirty="0"/>
              <a:t>No accessible tool exists for automated nail disease detection. Patients often miss early warning signs, delaying treatment and diagnosis of serious conditions.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EE12732-3E5E-D3BD-15D8-761D4E17E3E7}"/>
              </a:ext>
            </a:extLst>
          </p:cNvPr>
          <p:cNvGrpSpPr/>
          <p:nvPr/>
        </p:nvGrpSpPr>
        <p:grpSpPr>
          <a:xfrm>
            <a:off x="2954891" y="2698733"/>
            <a:ext cx="900000" cy="913548"/>
            <a:chOff x="8779611" y="2536175"/>
            <a:chExt cx="1440000" cy="144000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0488439-82C1-8842-260C-B3A8A373800E}"/>
                </a:ext>
              </a:extLst>
            </p:cNvPr>
            <p:cNvSpPr/>
            <p:nvPr/>
          </p:nvSpPr>
          <p:spPr>
            <a:xfrm>
              <a:off x="8779611" y="2536175"/>
              <a:ext cx="1440000" cy="14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5DB733E-D24A-5681-852B-02660D9BD38C}"/>
                </a:ext>
              </a:extLst>
            </p:cNvPr>
            <p:cNvSpPr/>
            <p:nvPr/>
          </p:nvSpPr>
          <p:spPr>
            <a:xfrm>
              <a:off x="8959611" y="2716175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5348540F-476C-3EFD-4708-042C47707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704" y="2806297"/>
              <a:ext cx="839815" cy="899757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9AF7D8F-5C76-DE9A-151B-0C8B75AB7DC9}"/>
              </a:ext>
            </a:extLst>
          </p:cNvPr>
          <p:cNvGrpSpPr/>
          <p:nvPr/>
        </p:nvGrpSpPr>
        <p:grpSpPr>
          <a:xfrm>
            <a:off x="5357043" y="2444275"/>
            <a:ext cx="1440000" cy="1374509"/>
            <a:chOff x="8164481" y="3532307"/>
            <a:chExt cx="900000" cy="9000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A2C2C80-00AD-197D-74E7-2C8BF755A48D}"/>
                </a:ext>
              </a:extLst>
            </p:cNvPr>
            <p:cNvSpPr/>
            <p:nvPr/>
          </p:nvSpPr>
          <p:spPr>
            <a:xfrm>
              <a:off x="8164481" y="3532307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562AC94-DED4-70DC-6625-64CA3FF84215}"/>
                </a:ext>
              </a:extLst>
            </p:cNvPr>
            <p:cNvSpPr/>
            <p:nvPr/>
          </p:nvSpPr>
          <p:spPr>
            <a:xfrm>
              <a:off x="8260582" y="3644807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1DA973BE-3C5C-593B-59F2-44D741968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439" y="3720993"/>
              <a:ext cx="457225" cy="522629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ECCDFB-C95A-4DB8-ABEB-39F487206F22}"/>
              </a:ext>
            </a:extLst>
          </p:cNvPr>
          <p:cNvGrpSpPr/>
          <p:nvPr/>
        </p:nvGrpSpPr>
        <p:grpSpPr>
          <a:xfrm>
            <a:off x="8118099" y="2783564"/>
            <a:ext cx="900000" cy="900000"/>
            <a:chOff x="8439158" y="2769615"/>
            <a:chExt cx="900000" cy="9000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A5A343A-2CB0-942A-1F0A-AFC84F71C447}"/>
                </a:ext>
              </a:extLst>
            </p:cNvPr>
            <p:cNvSpPr/>
            <p:nvPr/>
          </p:nvSpPr>
          <p:spPr>
            <a:xfrm>
              <a:off x="8439158" y="2769615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F59C9F0-ED6D-4042-5E0D-6BDCFFDE94D6}"/>
                </a:ext>
              </a:extLst>
            </p:cNvPr>
            <p:cNvSpPr/>
            <p:nvPr/>
          </p:nvSpPr>
          <p:spPr>
            <a:xfrm>
              <a:off x="8551658" y="2882115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794E9270-14AB-47F6-2C69-7DAAFC6F1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139" y="2986596"/>
              <a:ext cx="466039" cy="466039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838AA46-3B6D-8F71-0F19-6E46055639B2}"/>
              </a:ext>
            </a:extLst>
          </p:cNvPr>
          <p:cNvGrpSpPr/>
          <p:nvPr/>
        </p:nvGrpSpPr>
        <p:grpSpPr>
          <a:xfrm>
            <a:off x="8005599" y="1745399"/>
            <a:ext cx="900000" cy="892222"/>
            <a:chOff x="9144301" y="1479227"/>
            <a:chExt cx="612000" cy="6120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2F830B6-743E-52EB-4E03-D61248CF3867}"/>
                </a:ext>
              </a:extLst>
            </p:cNvPr>
            <p:cNvSpPr/>
            <p:nvPr/>
          </p:nvSpPr>
          <p:spPr>
            <a:xfrm>
              <a:off x="9144301" y="1479227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FCD9EE5-774D-798F-9216-19EA3DE3FEF8}"/>
                </a:ext>
              </a:extLst>
            </p:cNvPr>
            <p:cNvSpPr/>
            <p:nvPr/>
          </p:nvSpPr>
          <p:spPr>
            <a:xfrm>
              <a:off x="9220801" y="1555727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C9BB1E01-31FC-677A-56A2-90C33746C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6521" y="1601447"/>
              <a:ext cx="367560" cy="367560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8FB1559-FD13-86CA-EDD2-2C4E8DF941A2}"/>
              </a:ext>
            </a:extLst>
          </p:cNvPr>
          <p:cNvGrpSpPr/>
          <p:nvPr/>
        </p:nvGrpSpPr>
        <p:grpSpPr>
          <a:xfrm>
            <a:off x="7171200" y="1379518"/>
            <a:ext cx="612000" cy="612000"/>
            <a:chOff x="10220620" y="1605186"/>
            <a:chExt cx="612000" cy="61200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42A5950-69FF-D90E-C591-920B81084A29}"/>
                </a:ext>
              </a:extLst>
            </p:cNvPr>
            <p:cNvSpPr/>
            <p:nvPr/>
          </p:nvSpPr>
          <p:spPr>
            <a:xfrm>
              <a:off x="10220620" y="1605186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A55663F-56A9-E81E-DC90-43AFB496B5B9}"/>
                </a:ext>
              </a:extLst>
            </p:cNvPr>
            <p:cNvSpPr/>
            <p:nvPr/>
          </p:nvSpPr>
          <p:spPr>
            <a:xfrm>
              <a:off x="10297120" y="1681686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95F0E6A2-D256-CA23-C318-3F8E4C35A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751" y="1739317"/>
              <a:ext cx="343738" cy="343738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C50ED07-DFF7-896E-A014-F30BE067DAE0}"/>
              </a:ext>
            </a:extLst>
          </p:cNvPr>
          <p:cNvGrpSpPr/>
          <p:nvPr/>
        </p:nvGrpSpPr>
        <p:grpSpPr>
          <a:xfrm>
            <a:off x="6393762" y="1284668"/>
            <a:ext cx="432000" cy="432000"/>
            <a:chOff x="9755411" y="2771659"/>
            <a:chExt cx="432000" cy="43200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0FB0288-DEA3-89B5-CF7E-32D4393A893B}"/>
                </a:ext>
              </a:extLst>
            </p:cNvPr>
            <p:cNvSpPr/>
            <p:nvPr/>
          </p:nvSpPr>
          <p:spPr>
            <a:xfrm>
              <a:off x="9755411" y="2771659"/>
              <a:ext cx="432000" cy="43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696D3D6-B141-A77F-4551-1C8274B99275}"/>
                </a:ext>
              </a:extLst>
            </p:cNvPr>
            <p:cNvSpPr/>
            <p:nvPr/>
          </p:nvSpPr>
          <p:spPr>
            <a:xfrm>
              <a:off x="9809411" y="2825659"/>
              <a:ext cx="324000" cy="324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5A992185-8404-50C9-B3F1-64EED1C90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45637" y="2861885"/>
              <a:ext cx="251549" cy="251549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3E92ECC-68F0-D4EC-E235-B97A5FF5E903}"/>
              </a:ext>
            </a:extLst>
          </p:cNvPr>
          <p:cNvGrpSpPr/>
          <p:nvPr/>
        </p:nvGrpSpPr>
        <p:grpSpPr>
          <a:xfrm>
            <a:off x="5357043" y="1277852"/>
            <a:ext cx="612000" cy="612000"/>
            <a:chOff x="7645578" y="1384635"/>
            <a:chExt cx="612000" cy="61200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79843D0-89A3-3885-4802-252D6B8DBAB5}"/>
                </a:ext>
              </a:extLst>
            </p:cNvPr>
            <p:cNvSpPr/>
            <p:nvPr/>
          </p:nvSpPr>
          <p:spPr>
            <a:xfrm>
              <a:off x="7645578" y="1384635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2543B36-8AC7-E5E0-6D3F-C7CADA805FA7}"/>
                </a:ext>
              </a:extLst>
            </p:cNvPr>
            <p:cNvSpPr/>
            <p:nvPr/>
          </p:nvSpPr>
          <p:spPr>
            <a:xfrm>
              <a:off x="7722078" y="1461135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C898EC18-C56E-57B0-E6C3-577985901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419" y="1544476"/>
              <a:ext cx="292318" cy="292318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A796370-454F-148F-1272-5577998ED3DB}"/>
              </a:ext>
            </a:extLst>
          </p:cNvPr>
          <p:cNvGrpSpPr/>
          <p:nvPr/>
        </p:nvGrpSpPr>
        <p:grpSpPr>
          <a:xfrm>
            <a:off x="4449847" y="1394757"/>
            <a:ext cx="612000" cy="581522"/>
            <a:chOff x="2566729" y="3208886"/>
            <a:chExt cx="900000" cy="90000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45C924E-8B24-0251-5DC2-81BDBB452418}"/>
                </a:ext>
              </a:extLst>
            </p:cNvPr>
            <p:cNvSpPr/>
            <p:nvPr/>
          </p:nvSpPr>
          <p:spPr>
            <a:xfrm>
              <a:off x="2566729" y="3208886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2ACE79F-2B53-60FA-3FB3-FAE87F6F6368}"/>
                </a:ext>
              </a:extLst>
            </p:cNvPr>
            <p:cNvSpPr/>
            <p:nvPr/>
          </p:nvSpPr>
          <p:spPr>
            <a:xfrm>
              <a:off x="2675922" y="3311871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5F1FD3A5-3178-5C8B-C4EE-4CBF3ACC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729" y="3445678"/>
              <a:ext cx="407387" cy="407387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0402B50-F431-B07B-17E9-063B0D4368EE}"/>
              </a:ext>
            </a:extLst>
          </p:cNvPr>
          <p:cNvGrpSpPr/>
          <p:nvPr/>
        </p:nvGrpSpPr>
        <p:grpSpPr>
          <a:xfrm>
            <a:off x="3429786" y="1639197"/>
            <a:ext cx="900000" cy="900000"/>
            <a:chOff x="1915478" y="2902307"/>
            <a:chExt cx="900000" cy="900000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4703C0B-9376-8DB7-DC39-92315FFE1ED0}"/>
                </a:ext>
              </a:extLst>
            </p:cNvPr>
            <p:cNvSpPr/>
            <p:nvPr/>
          </p:nvSpPr>
          <p:spPr>
            <a:xfrm>
              <a:off x="1915478" y="2902307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FF5FA31-96BD-ECB1-E1AE-F86DC000310C}"/>
                </a:ext>
              </a:extLst>
            </p:cNvPr>
            <p:cNvSpPr/>
            <p:nvPr/>
          </p:nvSpPr>
          <p:spPr>
            <a:xfrm>
              <a:off x="2027978" y="3014807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C0C65C85-CA20-E96C-138A-141906741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202" y="3158031"/>
              <a:ext cx="388553" cy="388553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1458E79-4542-8F6C-683E-49BF49C86591}"/>
              </a:ext>
            </a:extLst>
          </p:cNvPr>
          <p:cNvGrpSpPr/>
          <p:nvPr/>
        </p:nvGrpSpPr>
        <p:grpSpPr>
          <a:xfrm>
            <a:off x="-23990" y="-22732"/>
            <a:ext cx="12301136" cy="2043191"/>
            <a:chOff x="-23990" y="-22732"/>
            <a:chExt cx="12301136" cy="2043191"/>
          </a:xfrm>
        </p:grpSpPr>
        <p:sp>
          <p:nvSpPr>
            <p:cNvPr id="109" name="Right Triangle 108">
              <a:extLst>
                <a:ext uri="{FF2B5EF4-FFF2-40B4-BE49-F238E27FC236}">
                  <a16:creationId xmlns:a16="http://schemas.microsoft.com/office/drawing/2014/main" id="{FC1BC444-C2D3-D324-A26F-C4A6234EA193}"/>
                </a:ext>
              </a:extLst>
            </p:cNvPr>
            <p:cNvSpPr/>
            <p:nvPr/>
          </p:nvSpPr>
          <p:spPr>
            <a:xfrm flipV="1">
              <a:off x="-23990" y="-22732"/>
              <a:ext cx="12225911" cy="2043191"/>
            </a:xfrm>
            <a:prstGeom prst="rt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PK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74B74AA7-F239-B72E-BD50-5ADA18FCD531}"/>
                </a:ext>
              </a:extLst>
            </p:cNvPr>
            <p:cNvGrpSpPr/>
            <p:nvPr/>
          </p:nvGrpSpPr>
          <p:grpSpPr>
            <a:xfrm>
              <a:off x="51235" y="0"/>
              <a:ext cx="12225911" cy="1853019"/>
              <a:chOff x="23475" y="-1"/>
              <a:chExt cx="12192000" cy="2027979"/>
            </a:xfrm>
          </p:grpSpPr>
          <p:sp>
            <p:nvSpPr>
              <p:cNvPr id="111" name="Rectangle 54">
                <a:extLst>
                  <a:ext uri="{FF2B5EF4-FFF2-40B4-BE49-F238E27FC236}">
                    <a16:creationId xmlns:a16="http://schemas.microsoft.com/office/drawing/2014/main" id="{5D7B439C-FD37-F16F-BE27-7C4B6406D1A2}"/>
                  </a:ext>
                </a:extLst>
              </p:cNvPr>
              <p:cNvSpPr/>
              <p:nvPr/>
            </p:nvSpPr>
            <p:spPr>
              <a:xfrm>
                <a:off x="23475" y="-1"/>
                <a:ext cx="12192000" cy="2027979"/>
              </a:xfrm>
              <a:custGeom>
                <a:avLst/>
                <a:gdLst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12192000 w 12192000"/>
                  <a:gd name="connsiteY2" fmla="*/ 19363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12192000 w 12192000"/>
                  <a:gd name="connsiteY2" fmla="*/ 19363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8884024 w 12192000"/>
                  <a:gd name="connsiteY2" fmla="*/ 5647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1936376">
                    <a:moveTo>
                      <a:pt x="0" y="0"/>
                    </a:moveTo>
                    <a:lnTo>
                      <a:pt x="12192000" y="0"/>
                    </a:lnTo>
                    <a:lnTo>
                      <a:pt x="8884024" y="564776"/>
                    </a:lnTo>
                    <a:lnTo>
                      <a:pt x="0" y="19363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AEA492F-4FCC-9AD9-651C-A687F399AF91}"/>
                  </a:ext>
                </a:extLst>
              </p:cNvPr>
              <p:cNvSpPr txBox="1"/>
              <p:nvPr/>
            </p:nvSpPr>
            <p:spPr>
              <a:xfrm>
                <a:off x="138690" y="530040"/>
                <a:ext cx="3163309" cy="909459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9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800" b="1" dirty="0">
                    <a:solidFill>
                      <a:schemeClr val="bg1"/>
                    </a:solidFill>
                  </a:rPr>
                  <a:t>VITAL VIEW</a:t>
                </a:r>
              </a:p>
            </p:txBody>
          </p:sp>
        </p:grpSp>
      </p:grpSp>
      <p:sp>
        <p:nvSpPr>
          <p:cNvPr id="116" name="Topic I">
            <a:extLst>
              <a:ext uri="{FF2B5EF4-FFF2-40B4-BE49-F238E27FC236}">
                <a16:creationId xmlns:a16="http://schemas.microsoft.com/office/drawing/2014/main" id="{0C4F2391-F5F5-BE7A-3BFC-52C2FAD45DBD}"/>
              </a:ext>
            </a:extLst>
          </p:cNvPr>
          <p:cNvSpPr txBox="1"/>
          <p:nvPr/>
        </p:nvSpPr>
        <p:spPr>
          <a:xfrm>
            <a:off x="-11430443" y="4289305"/>
            <a:ext cx="260806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latin typeface="Calibri" panose="020F0502020204030204"/>
              </a:rPr>
              <a:t>Introduction: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67353AA-DDA9-27DC-0E33-EC3DC156D784}"/>
              </a:ext>
            </a:extLst>
          </p:cNvPr>
          <p:cNvSpPr txBox="1"/>
          <p:nvPr/>
        </p:nvSpPr>
        <p:spPr>
          <a:xfrm>
            <a:off x="2465467" y="4895637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Nail changes often signal systemic conditions. Early detection is critical, yet such signs are frequently overlooked due to lack of awareness and diagnostic tools.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F8615-37FF-0183-4259-F3002D775951}"/>
              </a:ext>
            </a:extLst>
          </p:cNvPr>
          <p:cNvSpPr txBox="1"/>
          <p:nvPr/>
        </p:nvSpPr>
        <p:spPr>
          <a:xfrm>
            <a:off x="-11430443" y="4922623"/>
            <a:ext cx="11334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b="1" dirty="0"/>
              <a:t>An AI-powered mobile and web application that analyzes nail images to detect early signs of various nail and internal diseases using machine learning.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047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5000"/>
                <a:lumOff val="95000"/>
              </a:schemeClr>
            </a:gs>
            <a:gs pos="100000">
              <a:schemeClr val="bg1">
                <a:lumMod val="6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opic IV">
            <a:extLst>
              <a:ext uri="{FF2B5EF4-FFF2-40B4-BE49-F238E27FC236}">
                <a16:creationId xmlns:a16="http://schemas.microsoft.com/office/drawing/2014/main" id="{92CCF42F-C65A-40FA-9C72-D874611E4DE6}"/>
              </a:ext>
            </a:extLst>
          </p:cNvPr>
          <p:cNvSpPr txBox="1"/>
          <p:nvPr/>
        </p:nvSpPr>
        <p:spPr>
          <a:xfrm>
            <a:off x="12201921" y="3977845"/>
            <a:ext cx="495996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400" b="1" dirty="0"/>
              <a:t>Existing Solutions VS Vital View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09A8E6-8784-7242-F16C-C5B34F7FA444}"/>
              </a:ext>
            </a:extLst>
          </p:cNvPr>
          <p:cNvGrpSpPr/>
          <p:nvPr/>
        </p:nvGrpSpPr>
        <p:grpSpPr>
          <a:xfrm>
            <a:off x="3311813" y="1724938"/>
            <a:ext cx="900000" cy="913548"/>
            <a:chOff x="8779611" y="2536175"/>
            <a:chExt cx="1440000" cy="144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FE7700-C197-0436-BBCC-BF06357994D1}"/>
                </a:ext>
              </a:extLst>
            </p:cNvPr>
            <p:cNvSpPr/>
            <p:nvPr/>
          </p:nvSpPr>
          <p:spPr>
            <a:xfrm>
              <a:off x="8779611" y="2536175"/>
              <a:ext cx="1440000" cy="14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B8ABE57-14C9-7719-6F48-EDD285833AF8}"/>
                </a:ext>
              </a:extLst>
            </p:cNvPr>
            <p:cNvSpPr/>
            <p:nvPr/>
          </p:nvSpPr>
          <p:spPr>
            <a:xfrm>
              <a:off x="8959611" y="2716175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E335A5-5847-D8C0-A8E5-C8D941CD6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704" y="2806297"/>
              <a:ext cx="839815" cy="89975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0429CEE-C230-6D76-95EA-3A40B3EC7F19}"/>
              </a:ext>
            </a:extLst>
          </p:cNvPr>
          <p:cNvGrpSpPr/>
          <p:nvPr/>
        </p:nvGrpSpPr>
        <p:grpSpPr>
          <a:xfrm>
            <a:off x="3111513" y="2748213"/>
            <a:ext cx="924070" cy="924678"/>
            <a:chOff x="8164481" y="3532307"/>
            <a:chExt cx="900000" cy="90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D90323B-B293-FFDA-B8BD-C7AF891C33F2}"/>
                </a:ext>
              </a:extLst>
            </p:cNvPr>
            <p:cNvSpPr/>
            <p:nvPr/>
          </p:nvSpPr>
          <p:spPr>
            <a:xfrm>
              <a:off x="8164481" y="3532307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84D38F-C0D4-9A03-EFF3-0134DE3A4919}"/>
                </a:ext>
              </a:extLst>
            </p:cNvPr>
            <p:cNvSpPr/>
            <p:nvPr/>
          </p:nvSpPr>
          <p:spPr>
            <a:xfrm>
              <a:off x="8260582" y="3644807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C500BCC-E090-A0FB-4E72-A7E40A681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439" y="3720993"/>
              <a:ext cx="457225" cy="52262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194B98-CD12-1183-9EE6-37225173889B}"/>
              </a:ext>
            </a:extLst>
          </p:cNvPr>
          <p:cNvGrpSpPr/>
          <p:nvPr/>
        </p:nvGrpSpPr>
        <p:grpSpPr>
          <a:xfrm>
            <a:off x="5280334" y="2446049"/>
            <a:ext cx="1502238" cy="1393498"/>
            <a:chOff x="8439158" y="2769615"/>
            <a:chExt cx="900000" cy="900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73DD139-D553-E9B2-1FF9-D03204A4D6F3}"/>
                </a:ext>
              </a:extLst>
            </p:cNvPr>
            <p:cNvSpPr/>
            <p:nvPr/>
          </p:nvSpPr>
          <p:spPr>
            <a:xfrm>
              <a:off x="8439158" y="2769615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9F81285-3724-83C3-5A25-D490E6F39A2A}"/>
                </a:ext>
              </a:extLst>
            </p:cNvPr>
            <p:cNvSpPr/>
            <p:nvPr/>
          </p:nvSpPr>
          <p:spPr>
            <a:xfrm>
              <a:off x="8551658" y="2882115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9DCF114-21A2-1D55-150C-8E60D4AFC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139" y="2986596"/>
              <a:ext cx="466039" cy="46603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D9E0B0-E27D-6601-2B19-B8FF193B04D1}"/>
              </a:ext>
            </a:extLst>
          </p:cNvPr>
          <p:cNvGrpSpPr/>
          <p:nvPr/>
        </p:nvGrpSpPr>
        <p:grpSpPr>
          <a:xfrm>
            <a:off x="8015759" y="2812927"/>
            <a:ext cx="900000" cy="892222"/>
            <a:chOff x="9144301" y="1479227"/>
            <a:chExt cx="612000" cy="612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F0827A9-8BD7-849C-7D4D-86724976AFFA}"/>
                </a:ext>
              </a:extLst>
            </p:cNvPr>
            <p:cNvSpPr/>
            <p:nvPr/>
          </p:nvSpPr>
          <p:spPr>
            <a:xfrm>
              <a:off x="9144301" y="1479227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3CC877-9165-78F9-B9CF-CAF36C2D0EEF}"/>
                </a:ext>
              </a:extLst>
            </p:cNvPr>
            <p:cNvSpPr/>
            <p:nvPr/>
          </p:nvSpPr>
          <p:spPr>
            <a:xfrm>
              <a:off x="9220801" y="1555727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A706DD8-667F-456A-AC49-94938189A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6521" y="1601447"/>
              <a:ext cx="367560" cy="36756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A8B4DB-6C03-2C14-85DB-436523F1C1BC}"/>
              </a:ext>
            </a:extLst>
          </p:cNvPr>
          <p:cNvGrpSpPr/>
          <p:nvPr/>
        </p:nvGrpSpPr>
        <p:grpSpPr>
          <a:xfrm>
            <a:off x="8015759" y="1772788"/>
            <a:ext cx="943281" cy="862236"/>
            <a:chOff x="10220620" y="1605186"/>
            <a:chExt cx="612000" cy="612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D494FF3-CA7F-0204-790F-9A387116BE2B}"/>
                </a:ext>
              </a:extLst>
            </p:cNvPr>
            <p:cNvSpPr/>
            <p:nvPr/>
          </p:nvSpPr>
          <p:spPr>
            <a:xfrm>
              <a:off x="10220620" y="1605186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97F4070-9608-1498-186A-7778B87172EB}"/>
                </a:ext>
              </a:extLst>
            </p:cNvPr>
            <p:cNvSpPr/>
            <p:nvPr/>
          </p:nvSpPr>
          <p:spPr>
            <a:xfrm>
              <a:off x="10297120" y="1681686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5E6A03E-B6DB-6A55-3641-81525C3A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751" y="1739317"/>
              <a:ext cx="343738" cy="343738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6EB1C85-41B3-AEE7-F4FE-17E275DCDE49}"/>
              </a:ext>
            </a:extLst>
          </p:cNvPr>
          <p:cNvGrpSpPr/>
          <p:nvPr/>
        </p:nvGrpSpPr>
        <p:grpSpPr>
          <a:xfrm>
            <a:off x="7391462" y="1451393"/>
            <a:ext cx="612000" cy="612000"/>
            <a:chOff x="9755411" y="2771659"/>
            <a:chExt cx="432000" cy="4320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F083C24-F558-3E68-8BE6-4EE72EF4F160}"/>
                </a:ext>
              </a:extLst>
            </p:cNvPr>
            <p:cNvSpPr/>
            <p:nvPr/>
          </p:nvSpPr>
          <p:spPr>
            <a:xfrm>
              <a:off x="9755411" y="2771659"/>
              <a:ext cx="432000" cy="43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C358BBC-EE05-9C15-22E5-4613AE0AE35C}"/>
                </a:ext>
              </a:extLst>
            </p:cNvPr>
            <p:cNvSpPr/>
            <p:nvPr/>
          </p:nvSpPr>
          <p:spPr>
            <a:xfrm>
              <a:off x="9809411" y="2825659"/>
              <a:ext cx="324000" cy="324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5217A8F-05A7-A135-3A1B-3EC714167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45637" y="2861885"/>
              <a:ext cx="251549" cy="251549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A613414-9F26-E472-BDB8-0DF6C6493AB2}"/>
              </a:ext>
            </a:extLst>
          </p:cNvPr>
          <p:cNvGrpSpPr/>
          <p:nvPr/>
        </p:nvGrpSpPr>
        <p:grpSpPr>
          <a:xfrm>
            <a:off x="6447504" y="1286499"/>
            <a:ext cx="511068" cy="501073"/>
            <a:chOff x="7645578" y="1384635"/>
            <a:chExt cx="612000" cy="612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D5A72B-C97E-6B52-41A6-5AB8C828C86A}"/>
                </a:ext>
              </a:extLst>
            </p:cNvPr>
            <p:cNvSpPr/>
            <p:nvPr/>
          </p:nvSpPr>
          <p:spPr>
            <a:xfrm>
              <a:off x="7645578" y="1384635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2FAA988-D26F-6C47-BBD5-51610C6ED3AC}"/>
                </a:ext>
              </a:extLst>
            </p:cNvPr>
            <p:cNvSpPr/>
            <p:nvPr/>
          </p:nvSpPr>
          <p:spPr>
            <a:xfrm>
              <a:off x="7722078" y="1461135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5579EC1-D8F0-5E3E-3C64-8AB3ECF2B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419" y="1544476"/>
              <a:ext cx="292318" cy="292318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79AFE3A-A4B5-1F56-C7AA-C26E1FABB6CA}"/>
              </a:ext>
            </a:extLst>
          </p:cNvPr>
          <p:cNvGrpSpPr/>
          <p:nvPr/>
        </p:nvGrpSpPr>
        <p:grpSpPr>
          <a:xfrm>
            <a:off x="5438497" y="1279348"/>
            <a:ext cx="612000" cy="581522"/>
            <a:chOff x="2566729" y="3208886"/>
            <a:chExt cx="900000" cy="900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6B5F144-52A0-D3CA-B356-000C157AA6C9}"/>
                </a:ext>
              </a:extLst>
            </p:cNvPr>
            <p:cNvSpPr/>
            <p:nvPr/>
          </p:nvSpPr>
          <p:spPr>
            <a:xfrm>
              <a:off x="2566729" y="3208886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6FD6E4C-470F-3360-CA57-F7DED9E8983D}"/>
                </a:ext>
              </a:extLst>
            </p:cNvPr>
            <p:cNvSpPr/>
            <p:nvPr/>
          </p:nvSpPr>
          <p:spPr>
            <a:xfrm>
              <a:off x="2675922" y="3311871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670F947-F390-7808-0BB1-3C5B38E68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729" y="3445678"/>
              <a:ext cx="407387" cy="407387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35D2AC-A9BE-517A-F066-6E7FE970696F}"/>
              </a:ext>
            </a:extLst>
          </p:cNvPr>
          <p:cNvGrpSpPr/>
          <p:nvPr/>
        </p:nvGrpSpPr>
        <p:grpSpPr>
          <a:xfrm>
            <a:off x="4362413" y="1403428"/>
            <a:ext cx="758982" cy="632825"/>
            <a:chOff x="1915478" y="2902307"/>
            <a:chExt cx="900000" cy="9000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96B6B04-9C54-D07C-5A73-1380A6982C87}"/>
                </a:ext>
              </a:extLst>
            </p:cNvPr>
            <p:cNvSpPr/>
            <p:nvPr/>
          </p:nvSpPr>
          <p:spPr>
            <a:xfrm>
              <a:off x="1915478" y="2902307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22EB1D-BCA1-9052-CD47-E61CE66C3652}"/>
                </a:ext>
              </a:extLst>
            </p:cNvPr>
            <p:cNvSpPr/>
            <p:nvPr/>
          </p:nvSpPr>
          <p:spPr>
            <a:xfrm>
              <a:off x="2027978" y="3014807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D60C647-1F38-1A4D-8279-99F30C050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202" y="3158031"/>
              <a:ext cx="388553" cy="388553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2BAAA76-128B-B982-DAD5-F450F05ED2D2}"/>
              </a:ext>
            </a:extLst>
          </p:cNvPr>
          <p:cNvGrpSpPr/>
          <p:nvPr/>
        </p:nvGrpSpPr>
        <p:grpSpPr>
          <a:xfrm>
            <a:off x="-23990" y="-22732"/>
            <a:ext cx="12301136" cy="2043191"/>
            <a:chOff x="-23990" y="-22732"/>
            <a:chExt cx="12301136" cy="2043191"/>
          </a:xfrm>
        </p:grpSpPr>
        <p:sp>
          <p:nvSpPr>
            <p:cNvPr id="50" name="Right Triangle 49">
              <a:extLst>
                <a:ext uri="{FF2B5EF4-FFF2-40B4-BE49-F238E27FC236}">
                  <a16:creationId xmlns:a16="http://schemas.microsoft.com/office/drawing/2014/main" id="{339AD86E-B2EB-AA7D-6F49-F9189888C4E6}"/>
                </a:ext>
              </a:extLst>
            </p:cNvPr>
            <p:cNvSpPr/>
            <p:nvPr/>
          </p:nvSpPr>
          <p:spPr>
            <a:xfrm flipV="1">
              <a:off x="-23990" y="-22732"/>
              <a:ext cx="12225911" cy="2043191"/>
            </a:xfrm>
            <a:prstGeom prst="rt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PK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D23849F-C04E-748D-572A-F3BB07474C28}"/>
                </a:ext>
              </a:extLst>
            </p:cNvPr>
            <p:cNvGrpSpPr/>
            <p:nvPr/>
          </p:nvGrpSpPr>
          <p:grpSpPr>
            <a:xfrm>
              <a:off x="51235" y="0"/>
              <a:ext cx="12225911" cy="1853019"/>
              <a:chOff x="23475" y="-1"/>
              <a:chExt cx="12192000" cy="2027979"/>
            </a:xfrm>
          </p:grpSpPr>
          <p:sp>
            <p:nvSpPr>
              <p:cNvPr id="52" name="Rectangle 54">
                <a:extLst>
                  <a:ext uri="{FF2B5EF4-FFF2-40B4-BE49-F238E27FC236}">
                    <a16:creationId xmlns:a16="http://schemas.microsoft.com/office/drawing/2014/main" id="{E7A4B5EE-D131-4D42-3084-23B447812FAA}"/>
                  </a:ext>
                </a:extLst>
              </p:cNvPr>
              <p:cNvSpPr/>
              <p:nvPr/>
            </p:nvSpPr>
            <p:spPr>
              <a:xfrm>
                <a:off x="23475" y="-1"/>
                <a:ext cx="12192000" cy="2027979"/>
              </a:xfrm>
              <a:custGeom>
                <a:avLst/>
                <a:gdLst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12192000 w 12192000"/>
                  <a:gd name="connsiteY2" fmla="*/ 19363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12192000 w 12192000"/>
                  <a:gd name="connsiteY2" fmla="*/ 19363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8884024 w 12192000"/>
                  <a:gd name="connsiteY2" fmla="*/ 5647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1936376">
                    <a:moveTo>
                      <a:pt x="0" y="0"/>
                    </a:moveTo>
                    <a:lnTo>
                      <a:pt x="12192000" y="0"/>
                    </a:lnTo>
                    <a:lnTo>
                      <a:pt x="8884024" y="564776"/>
                    </a:lnTo>
                    <a:lnTo>
                      <a:pt x="0" y="19363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7F269C8-9711-CA1D-8067-7AF62283F64F}"/>
                  </a:ext>
                </a:extLst>
              </p:cNvPr>
              <p:cNvSpPr txBox="1"/>
              <p:nvPr/>
            </p:nvSpPr>
            <p:spPr>
              <a:xfrm>
                <a:off x="138690" y="530040"/>
                <a:ext cx="3163309" cy="909459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9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800" b="1" dirty="0">
                    <a:solidFill>
                      <a:schemeClr val="bg1"/>
                    </a:solidFill>
                  </a:rPr>
                  <a:t>VITAL VIEW</a:t>
                </a:r>
              </a:p>
            </p:txBody>
          </p:sp>
        </p:grpSp>
      </p:grpSp>
      <p:sp>
        <p:nvSpPr>
          <p:cNvPr id="61" name="Topic II">
            <a:extLst>
              <a:ext uri="{FF2B5EF4-FFF2-40B4-BE49-F238E27FC236}">
                <a16:creationId xmlns:a16="http://schemas.microsoft.com/office/drawing/2014/main" id="{65C819CB-326B-C820-6041-1823BBDB62B8}"/>
              </a:ext>
            </a:extLst>
          </p:cNvPr>
          <p:cNvSpPr txBox="1"/>
          <p:nvPr/>
        </p:nvSpPr>
        <p:spPr>
          <a:xfrm>
            <a:off x="-8954367" y="4357937"/>
            <a:ext cx="2885860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2400" b="1" dirty="0"/>
              <a:t>Medical Relevance:</a:t>
            </a:r>
            <a:endParaRPr lang="en-US" sz="2400" b="1" dirty="0">
              <a:solidFill>
                <a:prstClr val="black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Topic III">
            <a:extLst>
              <a:ext uri="{FF2B5EF4-FFF2-40B4-BE49-F238E27FC236}">
                <a16:creationId xmlns:a16="http://schemas.microsoft.com/office/drawing/2014/main" id="{D97744E5-6946-1363-FC91-846223076BDD}"/>
              </a:ext>
            </a:extLst>
          </p:cNvPr>
          <p:cNvSpPr txBox="1"/>
          <p:nvPr/>
        </p:nvSpPr>
        <p:spPr>
          <a:xfrm>
            <a:off x="2148147" y="4357937"/>
            <a:ext cx="322733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400" b="1" dirty="0"/>
              <a:t>Identified Problem: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39AECC3F-26F5-C6DD-C36F-5EBD0F716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53131"/>
              </p:ext>
            </p:extLst>
          </p:nvPr>
        </p:nvGraphicFramePr>
        <p:xfrm>
          <a:off x="12201921" y="4490877"/>
          <a:ext cx="9753492" cy="23774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38373">
                  <a:extLst>
                    <a:ext uri="{9D8B030D-6E8A-4147-A177-3AD203B41FA5}">
                      <a16:colId xmlns:a16="http://schemas.microsoft.com/office/drawing/2014/main" val="2533374877"/>
                    </a:ext>
                  </a:extLst>
                </a:gridCol>
                <a:gridCol w="2438373">
                  <a:extLst>
                    <a:ext uri="{9D8B030D-6E8A-4147-A177-3AD203B41FA5}">
                      <a16:colId xmlns:a16="http://schemas.microsoft.com/office/drawing/2014/main" val="1383205110"/>
                    </a:ext>
                  </a:extLst>
                </a:gridCol>
                <a:gridCol w="2438373">
                  <a:extLst>
                    <a:ext uri="{9D8B030D-6E8A-4147-A177-3AD203B41FA5}">
                      <a16:colId xmlns:a16="http://schemas.microsoft.com/office/drawing/2014/main" val="3206517696"/>
                    </a:ext>
                  </a:extLst>
                </a:gridCol>
                <a:gridCol w="2438373">
                  <a:extLst>
                    <a:ext uri="{9D8B030D-6E8A-4147-A177-3AD203B41FA5}">
                      <a16:colId xmlns:a16="http://schemas.microsoft.com/office/drawing/2014/main" val="3325023240"/>
                    </a:ext>
                  </a:extLst>
                </a:gridCol>
              </a:tblGrid>
              <a:tr h="2698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Tool / Study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Focus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Limitation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Vital View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22028"/>
                  </a:ext>
                </a:extLst>
              </a:tr>
              <a:tr h="47231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NailNet</a:t>
                      </a:r>
                      <a:endParaRPr lang="en-US" dirty="0"/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Onychomycosis only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Single disease focus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Covers multiple conditions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033272"/>
                  </a:ext>
                </a:extLst>
              </a:tr>
              <a:tr h="26989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SkinVision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Skin lesion detection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 nail-specific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Nails are core input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801950"/>
                  </a:ext>
                </a:extLst>
              </a:tr>
              <a:tr h="26989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DermAssist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General dermatology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Nails excluded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Nail-specific AI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212886"/>
                  </a:ext>
                </a:extLst>
              </a:tr>
              <a:tr h="472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Academic Models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Nail image classification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real-world deployment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Usable app with real data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267327"/>
                  </a:ext>
                </a:extLst>
              </a:tr>
            </a:tbl>
          </a:graphicData>
        </a:graphic>
      </p:graphicFrame>
      <p:sp>
        <p:nvSpPr>
          <p:cNvPr id="2" name="Topic III Description">
            <a:extLst>
              <a:ext uri="{FF2B5EF4-FFF2-40B4-BE49-F238E27FC236}">
                <a16:creationId xmlns:a16="http://schemas.microsoft.com/office/drawing/2014/main" id="{9F0D88EB-E7C7-F36B-1A70-C9D8456253C0}"/>
              </a:ext>
            </a:extLst>
          </p:cNvPr>
          <p:cNvSpPr txBox="1"/>
          <p:nvPr/>
        </p:nvSpPr>
        <p:spPr>
          <a:xfrm>
            <a:off x="2153422" y="4862536"/>
            <a:ext cx="8882742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b="1" dirty="0"/>
              <a:t>No accessible tool exists for automated nail disease detection. Patients often miss early warning signs, delaying treatment and diagnosis of serious conditions.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84582-7D5E-FADA-89D9-DD03B550709F}"/>
              </a:ext>
            </a:extLst>
          </p:cNvPr>
          <p:cNvSpPr txBox="1"/>
          <p:nvPr/>
        </p:nvSpPr>
        <p:spPr>
          <a:xfrm>
            <a:off x="-8906733" y="4862536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Nail changes often signal systemic conditions. Early detection is critical, yet such signs are frequently overlooked due to lack of awareness and diagnostic tools.</a:t>
            </a:r>
          </a:p>
        </p:txBody>
      </p:sp>
    </p:spTree>
    <p:extLst>
      <p:ext uri="{BB962C8B-B14F-4D97-AF65-F5344CB8AC3E}">
        <p14:creationId xmlns:p14="http://schemas.microsoft.com/office/powerpoint/2010/main" val="2893597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5000"/>
                <a:lumOff val="95000"/>
              </a:schemeClr>
            </a:gs>
            <a:gs pos="100000">
              <a:schemeClr val="bg1">
                <a:lumMod val="6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opic V">
            <a:extLst>
              <a:ext uri="{FF2B5EF4-FFF2-40B4-BE49-F238E27FC236}">
                <a16:creationId xmlns:a16="http://schemas.microsoft.com/office/drawing/2014/main" id="{92CCF42F-C65A-40FA-9C72-D874611E4DE6}"/>
              </a:ext>
            </a:extLst>
          </p:cNvPr>
          <p:cNvSpPr txBox="1"/>
          <p:nvPr/>
        </p:nvSpPr>
        <p:spPr>
          <a:xfrm>
            <a:off x="12270951" y="4011695"/>
            <a:ext cx="250249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400" b="1" dirty="0"/>
              <a:t>Aims &amp; Objectives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opic V Description">
            <a:extLst>
              <a:ext uri="{FF2B5EF4-FFF2-40B4-BE49-F238E27FC236}">
                <a16:creationId xmlns:a16="http://schemas.microsoft.com/office/drawing/2014/main" id="{53AFF654-A8A8-44D8-80C9-3902425F3775}"/>
              </a:ext>
            </a:extLst>
          </p:cNvPr>
          <p:cNvSpPr txBox="1"/>
          <p:nvPr/>
        </p:nvSpPr>
        <p:spPr>
          <a:xfrm>
            <a:off x="12346383" y="4638023"/>
            <a:ext cx="8126017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 AI model to classify nail diseases.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 via mobile/web for real-time screening.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Achieve 80–90% diagnostic accuracy.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AA4B4F4-C251-D307-FB70-507F20740C74}"/>
              </a:ext>
            </a:extLst>
          </p:cNvPr>
          <p:cNvGrpSpPr/>
          <p:nvPr/>
        </p:nvGrpSpPr>
        <p:grpSpPr>
          <a:xfrm>
            <a:off x="4358948" y="1419723"/>
            <a:ext cx="758982" cy="690596"/>
            <a:chOff x="8779611" y="2536175"/>
            <a:chExt cx="1440000" cy="144000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3244AE3-F34D-43CA-4FD6-CEF919A084EB}"/>
                </a:ext>
              </a:extLst>
            </p:cNvPr>
            <p:cNvSpPr/>
            <p:nvPr/>
          </p:nvSpPr>
          <p:spPr>
            <a:xfrm>
              <a:off x="8779611" y="2536175"/>
              <a:ext cx="1440000" cy="14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6EBE9B5-E29F-06A0-A3E9-C34578E3BCC7}"/>
                </a:ext>
              </a:extLst>
            </p:cNvPr>
            <p:cNvSpPr/>
            <p:nvPr/>
          </p:nvSpPr>
          <p:spPr>
            <a:xfrm>
              <a:off x="8959611" y="2716175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F9B64B09-B87E-2324-950C-91A82E0AE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704" y="2806297"/>
              <a:ext cx="839815" cy="899757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3CAF3C6-246F-E5C9-E2EB-CFF2E2EA0645}"/>
              </a:ext>
            </a:extLst>
          </p:cNvPr>
          <p:cNvGrpSpPr/>
          <p:nvPr/>
        </p:nvGrpSpPr>
        <p:grpSpPr>
          <a:xfrm>
            <a:off x="3285624" y="1691149"/>
            <a:ext cx="924070" cy="924678"/>
            <a:chOff x="8164481" y="3532307"/>
            <a:chExt cx="900000" cy="900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23BDAE2-ED5D-B8B1-B33A-1540C4524033}"/>
                </a:ext>
              </a:extLst>
            </p:cNvPr>
            <p:cNvSpPr/>
            <p:nvPr/>
          </p:nvSpPr>
          <p:spPr>
            <a:xfrm>
              <a:off x="8164481" y="3532307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EDB785-C9BB-C976-CCAD-48656308FDF4}"/>
                </a:ext>
              </a:extLst>
            </p:cNvPr>
            <p:cNvSpPr/>
            <p:nvPr/>
          </p:nvSpPr>
          <p:spPr>
            <a:xfrm>
              <a:off x="8260582" y="3644807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BC69FD4-B6FA-6211-78E0-502F61A93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439" y="3720993"/>
              <a:ext cx="457225" cy="522629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49F53F6-E8F5-4C10-6210-E8D5729AC592}"/>
              </a:ext>
            </a:extLst>
          </p:cNvPr>
          <p:cNvGrpSpPr/>
          <p:nvPr/>
        </p:nvGrpSpPr>
        <p:grpSpPr>
          <a:xfrm>
            <a:off x="3265812" y="2762555"/>
            <a:ext cx="1026468" cy="1017724"/>
            <a:chOff x="8439158" y="2769615"/>
            <a:chExt cx="900000" cy="90000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47DD30C-EA1C-EC5D-36B1-E9C1A7D7250E}"/>
                </a:ext>
              </a:extLst>
            </p:cNvPr>
            <p:cNvSpPr/>
            <p:nvPr/>
          </p:nvSpPr>
          <p:spPr>
            <a:xfrm>
              <a:off x="8439158" y="2769615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F068048-A395-474E-B9DA-876626BCE576}"/>
                </a:ext>
              </a:extLst>
            </p:cNvPr>
            <p:cNvSpPr/>
            <p:nvPr/>
          </p:nvSpPr>
          <p:spPr>
            <a:xfrm>
              <a:off x="8551658" y="2882115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817C7B3-FAE1-6BE8-A786-8494C6051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139" y="2986596"/>
              <a:ext cx="466039" cy="466039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A1FB8D4-D6A2-3529-5E0B-E42B543C4076}"/>
              </a:ext>
            </a:extLst>
          </p:cNvPr>
          <p:cNvGrpSpPr/>
          <p:nvPr/>
        </p:nvGrpSpPr>
        <p:grpSpPr>
          <a:xfrm>
            <a:off x="5322219" y="2448683"/>
            <a:ext cx="1547562" cy="1393498"/>
            <a:chOff x="9144301" y="1479227"/>
            <a:chExt cx="612000" cy="6120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84FFCFF-6CE7-95DB-72C0-DFDD34CF1A1D}"/>
                </a:ext>
              </a:extLst>
            </p:cNvPr>
            <p:cNvSpPr/>
            <p:nvPr/>
          </p:nvSpPr>
          <p:spPr>
            <a:xfrm>
              <a:off x="9144301" y="1479227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8C22A60-33F7-C0FC-8E30-3FF83B606658}"/>
                </a:ext>
              </a:extLst>
            </p:cNvPr>
            <p:cNvSpPr/>
            <p:nvPr/>
          </p:nvSpPr>
          <p:spPr>
            <a:xfrm>
              <a:off x="9220801" y="1555727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27D5CF37-4871-B52A-CDB3-DE6A5DF99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6521" y="1601447"/>
              <a:ext cx="367560" cy="36756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AE09909-7AF1-376E-DE78-392617CE6897}"/>
              </a:ext>
            </a:extLst>
          </p:cNvPr>
          <p:cNvGrpSpPr/>
          <p:nvPr/>
        </p:nvGrpSpPr>
        <p:grpSpPr>
          <a:xfrm>
            <a:off x="8085660" y="2858337"/>
            <a:ext cx="943281" cy="862236"/>
            <a:chOff x="10220620" y="1605186"/>
            <a:chExt cx="612000" cy="61200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576E650-075F-8247-C481-A2F755D42224}"/>
                </a:ext>
              </a:extLst>
            </p:cNvPr>
            <p:cNvSpPr/>
            <p:nvPr/>
          </p:nvSpPr>
          <p:spPr>
            <a:xfrm>
              <a:off x="10220620" y="1605186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C21E2F8-A5F5-E7F1-D69C-8ED3487F20C6}"/>
                </a:ext>
              </a:extLst>
            </p:cNvPr>
            <p:cNvSpPr/>
            <p:nvPr/>
          </p:nvSpPr>
          <p:spPr>
            <a:xfrm>
              <a:off x="10297120" y="1681686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BD080A07-F429-FA55-8F5C-F8F703C04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751" y="1739317"/>
              <a:ext cx="343738" cy="343738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B08090B-5E55-2EB9-B588-B7A4507002A0}"/>
              </a:ext>
            </a:extLst>
          </p:cNvPr>
          <p:cNvGrpSpPr/>
          <p:nvPr/>
        </p:nvGrpSpPr>
        <p:grpSpPr>
          <a:xfrm>
            <a:off x="7931124" y="1691149"/>
            <a:ext cx="978851" cy="939449"/>
            <a:chOff x="9755411" y="2771659"/>
            <a:chExt cx="432000" cy="43200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6F1AAC3-3FD0-AC70-895E-75A3D94D78AE}"/>
                </a:ext>
              </a:extLst>
            </p:cNvPr>
            <p:cNvSpPr/>
            <p:nvPr/>
          </p:nvSpPr>
          <p:spPr>
            <a:xfrm>
              <a:off x="9755411" y="2771659"/>
              <a:ext cx="432000" cy="43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CFC75FC-3583-1893-5070-293C30BAFB25}"/>
                </a:ext>
              </a:extLst>
            </p:cNvPr>
            <p:cNvSpPr/>
            <p:nvPr/>
          </p:nvSpPr>
          <p:spPr>
            <a:xfrm>
              <a:off x="9809411" y="2825659"/>
              <a:ext cx="324000" cy="324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C58BB6FC-85DA-CB24-AF7F-2EDD1730E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45637" y="2861885"/>
              <a:ext cx="251549" cy="251549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6E7686E-43D3-0BC4-A7D5-68F025A562E0}"/>
              </a:ext>
            </a:extLst>
          </p:cNvPr>
          <p:cNvGrpSpPr/>
          <p:nvPr/>
        </p:nvGrpSpPr>
        <p:grpSpPr>
          <a:xfrm>
            <a:off x="7022888" y="1419723"/>
            <a:ext cx="814709" cy="724038"/>
            <a:chOff x="7645578" y="1384635"/>
            <a:chExt cx="612000" cy="612000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600E9FB-3BD7-6861-C1BF-965AECED3BFE}"/>
                </a:ext>
              </a:extLst>
            </p:cNvPr>
            <p:cNvSpPr/>
            <p:nvPr/>
          </p:nvSpPr>
          <p:spPr>
            <a:xfrm>
              <a:off x="7645578" y="1384635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8410F51-7F09-D4C4-F02E-D982F9BD287B}"/>
                </a:ext>
              </a:extLst>
            </p:cNvPr>
            <p:cNvSpPr/>
            <p:nvPr/>
          </p:nvSpPr>
          <p:spPr>
            <a:xfrm>
              <a:off x="7722078" y="1461135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4D163985-1CC3-2BF6-44B1-275250653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419" y="1544476"/>
              <a:ext cx="292318" cy="292318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5F864C1-C3C2-9C83-9794-0284415CF029}"/>
              </a:ext>
            </a:extLst>
          </p:cNvPr>
          <p:cNvGrpSpPr/>
          <p:nvPr/>
        </p:nvGrpSpPr>
        <p:grpSpPr>
          <a:xfrm>
            <a:off x="6178947" y="1274922"/>
            <a:ext cx="612000" cy="581522"/>
            <a:chOff x="2566729" y="3208886"/>
            <a:chExt cx="900000" cy="900000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7FE464A-ABA8-5639-B0F3-A6D85DFE7D1F}"/>
                </a:ext>
              </a:extLst>
            </p:cNvPr>
            <p:cNvSpPr/>
            <p:nvPr/>
          </p:nvSpPr>
          <p:spPr>
            <a:xfrm>
              <a:off x="2566729" y="3208886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58CF033-CF6F-DE98-9485-DC7E61A51008}"/>
                </a:ext>
              </a:extLst>
            </p:cNvPr>
            <p:cNvSpPr/>
            <p:nvPr/>
          </p:nvSpPr>
          <p:spPr>
            <a:xfrm>
              <a:off x="2675922" y="3311871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CFB80D8B-3888-008C-5751-CD2BE3891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729" y="3445678"/>
              <a:ext cx="407387" cy="407387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06A97F5-501C-68A9-D157-1A83FF82734C}"/>
              </a:ext>
            </a:extLst>
          </p:cNvPr>
          <p:cNvGrpSpPr/>
          <p:nvPr/>
        </p:nvGrpSpPr>
        <p:grpSpPr>
          <a:xfrm>
            <a:off x="5287483" y="1292413"/>
            <a:ext cx="758982" cy="632825"/>
            <a:chOff x="1915478" y="2902307"/>
            <a:chExt cx="900000" cy="90000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E018C4B-79E7-68D7-0C86-25A9D1490EC2}"/>
                </a:ext>
              </a:extLst>
            </p:cNvPr>
            <p:cNvSpPr/>
            <p:nvPr/>
          </p:nvSpPr>
          <p:spPr>
            <a:xfrm>
              <a:off x="1915478" y="2902307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DF216E3-6B9C-19CE-17E9-3549605BAFFC}"/>
                </a:ext>
              </a:extLst>
            </p:cNvPr>
            <p:cNvSpPr/>
            <p:nvPr/>
          </p:nvSpPr>
          <p:spPr>
            <a:xfrm>
              <a:off x="2027978" y="3014807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1EF7AD4-BF22-FF49-E53D-46B3E1CC8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202" y="3158031"/>
              <a:ext cx="388553" cy="388553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812EFC4-40C3-5AAB-DD02-DED949980B6C}"/>
              </a:ext>
            </a:extLst>
          </p:cNvPr>
          <p:cNvGrpSpPr/>
          <p:nvPr/>
        </p:nvGrpSpPr>
        <p:grpSpPr>
          <a:xfrm>
            <a:off x="-23990" y="-22732"/>
            <a:ext cx="12301136" cy="2043191"/>
            <a:chOff x="-23990" y="-22732"/>
            <a:chExt cx="12301136" cy="2043191"/>
          </a:xfrm>
        </p:grpSpPr>
        <p:sp>
          <p:nvSpPr>
            <p:cNvPr id="110" name="Right Triangle 109">
              <a:extLst>
                <a:ext uri="{FF2B5EF4-FFF2-40B4-BE49-F238E27FC236}">
                  <a16:creationId xmlns:a16="http://schemas.microsoft.com/office/drawing/2014/main" id="{96FA0BC8-E832-CA11-E128-07C54B95B418}"/>
                </a:ext>
              </a:extLst>
            </p:cNvPr>
            <p:cNvSpPr/>
            <p:nvPr/>
          </p:nvSpPr>
          <p:spPr>
            <a:xfrm flipV="1">
              <a:off x="-23990" y="-22732"/>
              <a:ext cx="12225911" cy="2043191"/>
            </a:xfrm>
            <a:prstGeom prst="rt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PK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1585E70-BA62-DC74-DEED-9DA7B6669ACC}"/>
                </a:ext>
              </a:extLst>
            </p:cNvPr>
            <p:cNvGrpSpPr/>
            <p:nvPr/>
          </p:nvGrpSpPr>
          <p:grpSpPr>
            <a:xfrm>
              <a:off x="51235" y="0"/>
              <a:ext cx="12225911" cy="1853019"/>
              <a:chOff x="23475" y="-1"/>
              <a:chExt cx="12192000" cy="2027979"/>
            </a:xfrm>
          </p:grpSpPr>
          <p:sp>
            <p:nvSpPr>
              <p:cNvPr id="112" name="Rectangle 54">
                <a:extLst>
                  <a:ext uri="{FF2B5EF4-FFF2-40B4-BE49-F238E27FC236}">
                    <a16:creationId xmlns:a16="http://schemas.microsoft.com/office/drawing/2014/main" id="{AC5DC1F4-9B12-2A70-A05E-2BEEBF27141D}"/>
                  </a:ext>
                </a:extLst>
              </p:cNvPr>
              <p:cNvSpPr/>
              <p:nvPr/>
            </p:nvSpPr>
            <p:spPr>
              <a:xfrm>
                <a:off x="23475" y="-1"/>
                <a:ext cx="12192000" cy="2027979"/>
              </a:xfrm>
              <a:custGeom>
                <a:avLst/>
                <a:gdLst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12192000 w 12192000"/>
                  <a:gd name="connsiteY2" fmla="*/ 19363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12192000 w 12192000"/>
                  <a:gd name="connsiteY2" fmla="*/ 19363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8884024 w 12192000"/>
                  <a:gd name="connsiteY2" fmla="*/ 5647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1936376">
                    <a:moveTo>
                      <a:pt x="0" y="0"/>
                    </a:moveTo>
                    <a:lnTo>
                      <a:pt x="12192000" y="0"/>
                    </a:lnTo>
                    <a:lnTo>
                      <a:pt x="8884024" y="564776"/>
                    </a:lnTo>
                    <a:lnTo>
                      <a:pt x="0" y="19363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FD99206-207F-B211-105C-9E442300BA48}"/>
                  </a:ext>
                </a:extLst>
              </p:cNvPr>
              <p:cNvSpPr txBox="1"/>
              <p:nvPr/>
            </p:nvSpPr>
            <p:spPr>
              <a:xfrm>
                <a:off x="138690" y="530040"/>
                <a:ext cx="3163309" cy="909459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9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800" b="1" dirty="0">
                    <a:solidFill>
                      <a:schemeClr val="bg1"/>
                    </a:solidFill>
                  </a:rPr>
                  <a:t>VITAL VIEW</a:t>
                </a:r>
              </a:p>
            </p:txBody>
          </p:sp>
        </p:grpSp>
      </p:grpSp>
      <p:sp>
        <p:nvSpPr>
          <p:cNvPr id="119" name="Topic IV">
            <a:extLst>
              <a:ext uri="{FF2B5EF4-FFF2-40B4-BE49-F238E27FC236}">
                <a16:creationId xmlns:a16="http://schemas.microsoft.com/office/drawing/2014/main" id="{40F3A100-4C6B-D0AC-CA0C-407FAA9D85FC}"/>
              </a:ext>
            </a:extLst>
          </p:cNvPr>
          <p:cNvSpPr txBox="1"/>
          <p:nvPr/>
        </p:nvSpPr>
        <p:spPr>
          <a:xfrm>
            <a:off x="1142681" y="3951785"/>
            <a:ext cx="495996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400" b="1" dirty="0"/>
              <a:t>Existing Solutions VS Vital View: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A8F75381-8C76-9B74-719B-FE5BBAC37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15284"/>
              </p:ext>
            </p:extLst>
          </p:nvPr>
        </p:nvGraphicFramePr>
        <p:xfrm>
          <a:off x="1219254" y="4473360"/>
          <a:ext cx="9753492" cy="23774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38373">
                  <a:extLst>
                    <a:ext uri="{9D8B030D-6E8A-4147-A177-3AD203B41FA5}">
                      <a16:colId xmlns:a16="http://schemas.microsoft.com/office/drawing/2014/main" val="2533374877"/>
                    </a:ext>
                  </a:extLst>
                </a:gridCol>
                <a:gridCol w="2438373">
                  <a:extLst>
                    <a:ext uri="{9D8B030D-6E8A-4147-A177-3AD203B41FA5}">
                      <a16:colId xmlns:a16="http://schemas.microsoft.com/office/drawing/2014/main" val="1383205110"/>
                    </a:ext>
                  </a:extLst>
                </a:gridCol>
                <a:gridCol w="2438373">
                  <a:extLst>
                    <a:ext uri="{9D8B030D-6E8A-4147-A177-3AD203B41FA5}">
                      <a16:colId xmlns:a16="http://schemas.microsoft.com/office/drawing/2014/main" val="3206517696"/>
                    </a:ext>
                  </a:extLst>
                </a:gridCol>
                <a:gridCol w="2438373">
                  <a:extLst>
                    <a:ext uri="{9D8B030D-6E8A-4147-A177-3AD203B41FA5}">
                      <a16:colId xmlns:a16="http://schemas.microsoft.com/office/drawing/2014/main" val="3325023240"/>
                    </a:ext>
                  </a:extLst>
                </a:gridCol>
              </a:tblGrid>
              <a:tr h="2698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Tool and Research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Focus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Limitation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Vital View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22028"/>
                  </a:ext>
                </a:extLst>
              </a:tr>
              <a:tr h="47231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NailNet</a:t>
                      </a:r>
                      <a:endParaRPr lang="en-US" dirty="0"/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Onychomycosis only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Single disease focus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Covers multiple conditions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033272"/>
                  </a:ext>
                </a:extLst>
              </a:tr>
              <a:tr h="26989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SkinVision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Skin lesion detection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 nail-specific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Nails are core input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801950"/>
                  </a:ext>
                </a:extLst>
              </a:tr>
              <a:tr h="26989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DermAssist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General dermatology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Nails excluded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Nail-specific AI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212886"/>
                  </a:ext>
                </a:extLst>
              </a:tr>
              <a:tr h="472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Academic Models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Nail image classification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real-world deployment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Usable app with real data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267327"/>
                  </a:ext>
                </a:extLst>
              </a:tr>
            </a:tbl>
          </a:graphicData>
        </a:graphic>
      </p:graphicFrame>
      <p:sp>
        <p:nvSpPr>
          <p:cNvPr id="121" name="Topic III">
            <a:extLst>
              <a:ext uri="{FF2B5EF4-FFF2-40B4-BE49-F238E27FC236}">
                <a16:creationId xmlns:a16="http://schemas.microsoft.com/office/drawing/2014/main" id="{5B6061B0-E555-FA44-25F7-44402A243EF0}"/>
              </a:ext>
            </a:extLst>
          </p:cNvPr>
          <p:cNvSpPr txBox="1"/>
          <p:nvPr/>
        </p:nvSpPr>
        <p:spPr>
          <a:xfrm>
            <a:off x="-9738442" y="4242527"/>
            <a:ext cx="398073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400" b="1" dirty="0"/>
              <a:t>Identified Problem: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opic III Description">
            <a:extLst>
              <a:ext uri="{FF2B5EF4-FFF2-40B4-BE49-F238E27FC236}">
                <a16:creationId xmlns:a16="http://schemas.microsoft.com/office/drawing/2014/main" id="{C6B260E0-9B13-0FD4-7609-509783B84713}"/>
              </a:ext>
            </a:extLst>
          </p:cNvPr>
          <p:cNvSpPr txBox="1"/>
          <p:nvPr/>
        </p:nvSpPr>
        <p:spPr>
          <a:xfrm>
            <a:off x="-9037125" y="4776522"/>
            <a:ext cx="8882742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b="1" dirty="0"/>
              <a:t>No accessible tool exists for automated nail disease detection. Patients often miss early warning signs, delaying treatment and diagnosis of serious conditions.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187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5000"/>
                <a:lumOff val="95000"/>
              </a:schemeClr>
            </a:gs>
            <a:gs pos="100000">
              <a:schemeClr val="bg1">
                <a:lumMod val="6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opic VI">
            <a:extLst>
              <a:ext uri="{FF2B5EF4-FFF2-40B4-BE49-F238E27FC236}">
                <a16:creationId xmlns:a16="http://schemas.microsoft.com/office/drawing/2014/main" id="{92CCF42F-C65A-40FA-9C72-D874611E4DE6}"/>
              </a:ext>
            </a:extLst>
          </p:cNvPr>
          <p:cNvSpPr txBox="1"/>
          <p:nvPr/>
        </p:nvSpPr>
        <p:spPr>
          <a:xfrm>
            <a:off x="12192000" y="4192009"/>
            <a:ext cx="5879637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400" b="1" dirty="0"/>
              <a:t>Internal Illnesses Reflected in Nail Changes: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opic VI Description">
            <a:extLst>
              <a:ext uri="{FF2B5EF4-FFF2-40B4-BE49-F238E27FC236}">
                <a16:creationId xmlns:a16="http://schemas.microsoft.com/office/drawing/2014/main" id="{53AFF654-A8A8-44D8-80C9-3902425F3775}"/>
              </a:ext>
            </a:extLst>
          </p:cNvPr>
          <p:cNvSpPr txBox="1"/>
          <p:nvPr/>
        </p:nvSpPr>
        <p:spPr>
          <a:xfrm>
            <a:off x="12192000" y="4683828"/>
            <a:ext cx="8412480" cy="20313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q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Melanoma           </a:t>
            </a:r>
            <a:r>
              <a:rPr lang="en-US" dirty="0"/>
              <a:t>Skin cancer (melanoma spread to organs)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Onychomycosis          </a:t>
            </a:r>
            <a:r>
              <a:rPr lang="en-US" dirty="0"/>
              <a:t>Diabetes, peripheral vascular disease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Psoriatic.</a:t>
            </a:r>
            <a:r>
              <a:rPr lang="en-US" dirty="0"/>
              <a:t>         Psoriatic arthritis, autoimmune disorders</a:t>
            </a:r>
            <a:endParaRPr lang="en-US" b="1" dirty="0">
              <a:solidFill>
                <a:prstClr val="black"/>
              </a:solidFill>
              <a:latin typeface="Calibri" panose="020F0502020204030204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Onychogryphosis.       </a:t>
            </a:r>
            <a:r>
              <a:rPr lang="en-US" dirty="0"/>
              <a:t>Diabetes, poor circulation, neurological impairment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Clubbing.      </a:t>
            </a:r>
            <a:r>
              <a:rPr lang="en-US" dirty="0"/>
              <a:t>Lung diseases (COPD, cancer), heart failure, liver, IBD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Pitting        </a:t>
            </a:r>
            <a:r>
              <a:rPr lang="en-US" dirty="0"/>
              <a:t>Psoriasis, alopecia areata, immune system dysfunction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 Finger       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Hypoxia ,Heart/Lung Failure , Circulatory disorders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C502C54-0097-ADBC-DB9A-7262A68DA6DF}"/>
              </a:ext>
            </a:extLst>
          </p:cNvPr>
          <p:cNvGrpSpPr/>
          <p:nvPr/>
        </p:nvGrpSpPr>
        <p:grpSpPr>
          <a:xfrm>
            <a:off x="5452354" y="1260279"/>
            <a:ext cx="758982" cy="690596"/>
            <a:chOff x="8779611" y="2536175"/>
            <a:chExt cx="1440000" cy="1440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5009180-172B-91B0-3D4A-1E6D22BBAAA8}"/>
                </a:ext>
              </a:extLst>
            </p:cNvPr>
            <p:cNvSpPr/>
            <p:nvPr/>
          </p:nvSpPr>
          <p:spPr>
            <a:xfrm>
              <a:off x="8779611" y="2536175"/>
              <a:ext cx="1440000" cy="14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EE1F633-36B5-64EF-E8CF-684F781930C8}"/>
                </a:ext>
              </a:extLst>
            </p:cNvPr>
            <p:cNvSpPr/>
            <p:nvPr/>
          </p:nvSpPr>
          <p:spPr>
            <a:xfrm>
              <a:off x="8959611" y="2716175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D14E42F-44A8-A893-87BF-CA9F82475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704" y="2806297"/>
              <a:ext cx="839815" cy="899757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8208534-D196-C077-891D-7A31FFFF5D59}"/>
              </a:ext>
            </a:extLst>
          </p:cNvPr>
          <p:cNvGrpSpPr/>
          <p:nvPr/>
        </p:nvGrpSpPr>
        <p:grpSpPr>
          <a:xfrm>
            <a:off x="4544516" y="1358072"/>
            <a:ext cx="786228" cy="763801"/>
            <a:chOff x="8164481" y="3532307"/>
            <a:chExt cx="900000" cy="90000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A2357B9-2269-3394-81E1-D8B08E363DB3}"/>
                </a:ext>
              </a:extLst>
            </p:cNvPr>
            <p:cNvSpPr/>
            <p:nvPr/>
          </p:nvSpPr>
          <p:spPr>
            <a:xfrm>
              <a:off x="8164481" y="3532307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E4744AE-A1E4-947B-CCD9-401BF28D0BFC}"/>
                </a:ext>
              </a:extLst>
            </p:cNvPr>
            <p:cNvSpPr/>
            <p:nvPr/>
          </p:nvSpPr>
          <p:spPr>
            <a:xfrm>
              <a:off x="8260582" y="3644807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5D4528C9-D621-42C4-DBE5-1F170BD3C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439" y="3720993"/>
              <a:ext cx="457225" cy="522629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856DBAD-8B0F-7A3E-48BA-844844DAF674}"/>
              </a:ext>
            </a:extLst>
          </p:cNvPr>
          <p:cNvGrpSpPr/>
          <p:nvPr/>
        </p:nvGrpSpPr>
        <p:grpSpPr>
          <a:xfrm>
            <a:off x="3468452" y="1594805"/>
            <a:ext cx="1026468" cy="1017724"/>
            <a:chOff x="8439158" y="2769615"/>
            <a:chExt cx="900000" cy="9000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32BE4D7-6572-8FFA-2950-C5ADC3F93D25}"/>
                </a:ext>
              </a:extLst>
            </p:cNvPr>
            <p:cNvSpPr/>
            <p:nvPr/>
          </p:nvSpPr>
          <p:spPr>
            <a:xfrm>
              <a:off x="8439158" y="2769615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CB81399-CCC6-3A7F-FF12-544483FE60F4}"/>
                </a:ext>
              </a:extLst>
            </p:cNvPr>
            <p:cNvSpPr/>
            <p:nvPr/>
          </p:nvSpPr>
          <p:spPr>
            <a:xfrm>
              <a:off x="8551658" y="2882115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93162278-AB56-2ACB-EB60-FF404681A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139" y="2986596"/>
              <a:ext cx="466039" cy="466039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3B22015-A134-E551-EBFB-2F3B097A3562}"/>
              </a:ext>
            </a:extLst>
          </p:cNvPr>
          <p:cNvGrpSpPr/>
          <p:nvPr/>
        </p:nvGrpSpPr>
        <p:grpSpPr>
          <a:xfrm>
            <a:off x="3296645" y="2858445"/>
            <a:ext cx="1069967" cy="938036"/>
            <a:chOff x="9144301" y="1479227"/>
            <a:chExt cx="612000" cy="6120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02B383C-CBC2-F493-0FD6-92AEFA2D6864}"/>
                </a:ext>
              </a:extLst>
            </p:cNvPr>
            <p:cNvSpPr/>
            <p:nvPr/>
          </p:nvSpPr>
          <p:spPr>
            <a:xfrm>
              <a:off x="9144301" y="1479227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5012051-3424-06F3-7F9E-91236B0071D7}"/>
                </a:ext>
              </a:extLst>
            </p:cNvPr>
            <p:cNvSpPr/>
            <p:nvPr/>
          </p:nvSpPr>
          <p:spPr>
            <a:xfrm>
              <a:off x="9220801" y="1555727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B26523D8-15A3-2208-F81C-4C24FA931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6521" y="1601447"/>
              <a:ext cx="367560" cy="36756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7494188-5A65-F690-7E50-84BCF6BD2F74}"/>
              </a:ext>
            </a:extLst>
          </p:cNvPr>
          <p:cNvGrpSpPr/>
          <p:nvPr/>
        </p:nvGrpSpPr>
        <p:grpSpPr>
          <a:xfrm>
            <a:off x="5322219" y="2421882"/>
            <a:ext cx="1547562" cy="1445418"/>
            <a:chOff x="10220620" y="1605186"/>
            <a:chExt cx="612000" cy="61200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0E2519E-8B2E-FA60-EC20-4507929AD6BB}"/>
                </a:ext>
              </a:extLst>
            </p:cNvPr>
            <p:cNvSpPr/>
            <p:nvPr/>
          </p:nvSpPr>
          <p:spPr>
            <a:xfrm>
              <a:off x="10220620" y="1605186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1B91D7C-4DD4-018C-4CDD-C182CAC741D4}"/>
                </a:ext>
              </a:extLst>
            </p:cNvPr>
            <p:cNvSpPr/>
            <p:nvPr/>
          </p:nvSpPr>
          <p:spPr>
            <a:xfrm>
              <a:off x="10297120" y="1681686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6D9D8024-F172-20AB-2E0F-E71058B3D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751" y="1739317"/>
              <a:ext cx="343738" cy="343738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FD7B38E-C5F6-A8B5-F8AA-634806F02FBC}"/>
              </a:ext>
            </a:extLst>
          </p:cNvPr>
          <p:cNvGrpSpPr/>
          <p:nvPr/>
        </p:nvGrpSpPr>
        <p:grpSpPr>
          <a:xfrm>
            <a:off x="7997595" y="2725199"/>
            <a:ext cx="1069967" cy="977881"/>
            <a:chOff x="9755411" y="2771659"/>
            <a:chExt cx="432000" cy="43200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30FF86A-BCCD-D3C7-B06A-495A5F760BCC}"/>
                </a:ext>
              </a:extLst>
            </p:cNvPr>
            <p:cNvSpPr/>
            <p:nvPr/>
          </p:nvSpPr>
          <p:spPr>
            <a:xfrm>
              <a:off x="9755411" y="2771659"/>
              <a:ext cx="432000" cy="43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43F7431-392D-8768-022C-DFE42845C60C}"/>
                </a:ext>
              </a:extLst>
            </p:cNvPr>
            <p:cNvSpPr/>
            <p:nvPr/>
          </p:nvSpPr>
          <p:spPr>
            <a:xfrm>
              <a:off x="9809411" y="2825659"/>
              <a:ext cx="324000" cy="324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7AD7C244-27C1-CB27-B940-F4CC3DA20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45637" y="2861885"/>
              <a:ext cx="251549" cy="251549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925C832-BBE2-72BC-7CC4-26650DD3B15F}"/>
              </a:ext>
            </a:extLst>
          </p:cNvPr>
          <p:cNvGrpSpPr/>
          <p:nvPr/>
        </p:nvGrpSpPr>
        <p:grpSpPr>
          <a:xfrm>
            <a:off x="8000145" y="1739973"/>
            <a:ext cx="972879" cy="895226"/>
            <a:chOff x="7645578" y="1384635"/>
            <a:chExt cx="612000" cy="612000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54C58E2-0E4E-4B4A-449B-CCA1A5198053}"/>
                </a:ext>
              </a:extLst>
            </p:cNvPr>
            <p:cNvSpPr/>
            <p:nvPr/>
          </p:nvSpPr>
          <p:spPr>
            <a:xfrm>
              <a:off x="7645578" y="1384635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60D21FC-5D45-581F-D334-AD9B6CCE479B}"/>
                </a:ext>
              </a:extLst>
            </p:cNvPr>
            <p:cNvSpPr/>
            <p:nvPr/>
          </p:nvSpPr>
          <p:spPr>
            <a:xfrm>
              <a:off x="7722078" y="1461135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C9E395EE-052D-37C4-8E99-4B421C57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419" y="1544476"/>
              <a:ext cx="292318" cy="292318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4500CE1-DF79-43D9-BA37-6D17CFB602DA}"/>
              </a:ext>
            </a:extLst>
          </p:cNvPr>
          <p:cNvGrpSpPr/>
          <p:nvPr/>
        </p:nvGrpSpPr>
        <p:grpSpPr>
          <a:xfrm>
            <a:off x="7213917" y="1444945"/>
            <a:ext cx="786228" cy="690597"/>
            <a:chOff x="2566729" y="3208886"/>
            <a:chExt cx="900000" cy="900000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542A317-B33D-64F5-DF56-8B45B804DA1F}"/>
                </a:ext>
              </a:extLst>
            </p:cNvPr>
            <p:cNvSpPr/>
            <p:nvPr/>
          </p:nvSpPr>
          <p:spPr>
            <a:xfrm>
              <a:off x="2566729" y="3208886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83F8381-4191-D4BD-3A53-601A7F5D5F7B}"/>
                </a:ext>
              </a:extLst>
            </p:cNvPr>
            <p:cNvSpPr/>
            <p:nvPr/>
          </p:nvSpPr>
          <p:spPr>
            <a:xfrm>
              <a:off x="2675922" y="3311871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CDE6E05-3C93-091D-D1BA-483B54A2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729" y="3445678"/>
              <a:ext cx="407387" cy="407387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7F26F55-0EB7-3EB9-C7AC-227B2E918155}"/>
              </a:ext>
            </a:extLst>
          </p:cNvPr>
          <p:cNvGrpSpPr/>
          <p:nvPr/>
        </p:nvGrpSpPr>
        <p:grpSpPr>
          <a:xfrm>
            <a:off x="6409901" y="1298494"/>
            <a:ext cx="608095" cy="550226"/>
            <a:chOff x="1915478" y="2902307"/>
            <a:chExt cx="900000" cy="90000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342665C-79A0-50E0-0D38-A6D4A6009AB5}"/>
                </a:ext>
              </a:extLst>
            </p:cNvPr>
            <p:cNvSpPr/>
            <p:nvPr/>
          </p:nvSpPr>
          <p:spPr>
            <a:xfrm>
              <a:off x="1915478" y="2902307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F5D4DD3-FF62-3704-B737-238334125A6C}"/>
                </a:ext>
              </a:extLst>
            </p:cNvPr>
            <p:cNvSpPr/>
            <p:nvPr/>
          </p:nvSpPr>
          <p:spPr>
            <a:xfrm>
              <a:off x="2027978" y="3014807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54EE1A57-2438-34B6-B719-5F7B14C48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202" y="3158031"/>
              <a:ext cx="388553" cy="388553"/>
            </a:xfrm>
            <a:prstGeom prst="rect">
              <a:avLst/>
            </a:prstGeom>
          </p:spPr>
        </p:pic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C0AB8A0-A790-94AD-5F00-3B5584303363}"/>
              </a:ext>
            </a:extLst>
          </p:cNvPr>
          <p:cNvGrpSpPr/>
          <p:nvPr/>
        </p:nvGrpSpPr>
        <p:grpSpPr>
          <a:xfrm>
            <a:off x="-23990" y="-22732"/>
            <a:ext cx="12301136" cy="2043191"/>
            <a:chOff x="-23990" y="-22732"/>
            <a:chExt cx="12301136" cy="2043191"/>
          </a:xfrm>
        </p:grpSpPr>
        <p:sp>
          <p:nvSpPr>
            <p:cNvPr id="147" name="Right Triangle 146">
              <a:extLst>
                <a:ext uri="{FF2B5EF4-FFF2-40B4-BE49-F238E27FC236}">
                  <a16:creationId xmlns:a16="http://schemas.microsoft.com/office/drawing/2014/main" id="{29A739B4-E8AC-586A-8541-0056A40EE2E0}"/>
                </a:ext>
              </a:extLst>
            </p:cNvPr>
            <p:cNvSpPr/>
            <p:nvPr/>
          </p:nvSpPr>
          <p:spPr>
            <a:xfrm flipV="1">
              <a:off x="-23990" y="-22732"/>
              <a:ext cx="12225911" cy="2043191"/>
            </a:xfrm>
            <a:prstGeom prst="rt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PK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D23F3C52-9DC6-70B5-AB40-C3FDDD1090AA}"/>
                </a:ext>
              </a:extLst>
            </p:cNvPr>
            <p:cNvGrpSpPr/>
            <p:nvPr/>
          </p:nvGrpSpPr>
          <p:grpSpPr>
            <a:xfrm>
              <a:off x="51235" y="0"/>
              <a:ext cx="12225911" cy="1853019"/>
              <a:chOff x="23475" y="-1"/>
              <a:chExt cx="12192000" cy="2027979"/>
            </a:xfrm>
          </p:grpSpPr>
          <p:sp>
            <p:nvSpPr>
              <p:cNvPr id="149" name="Rectangle 54">
                <a:extLst>
                  <a:ext uri="{FF2B5EF4-FFF2-40B4-BE49-F238E27FC236}">
                    <a16:creationId xmlns:a16="http://schemas.microsoft.com/office/drawing/2014/main" id="{488CD3E2-E5BC-9F15-D4E1-FB18A098FE76}"/>
                  </a:ext>
                </a:extLst>
              </p:cNvPr>
              <p:cNvSpPr/>
              <p:nvPr/>
            </p:nvSpPr>
            <p:spPr>
              <a:xfrm>
                <a:off x="23475" y="-1"/>
                <a:ext cx="12192000" cy="2027979"/>
              </a:xfrm>
              <a:custGeom>
                <a:avLst/>
                <a:gdLst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12192000 w 12192000"/>
                  <a:gd name="connsiteY2" fmla="*/ 19363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12192000 w 12192000"/>
                  <a:gd name="connsiteY2" fmla="*/ 19363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8884024 w 12192000"/>
                  <a:gd name="connsiteY2" fmla="*/ 5647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1936376">
                    <a:moveTo>
                      <a:pt x="0" y="0"/>
                    </a:moveTo>
                    <a:lnTo>
                      <a:pt x="12192000" y="0"/>
                    </a:lnTo>
                    <a:lnTo>
                      <a:pt x="8884024" y="564776"/>
                    </a:lnTo>
                    <a:lnTo>
                      <a:pt x="0" y="19363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E81C357-24F6-A5D5-47C4-F8B73883E2D1}"/>
                  </a:ext>
                </a:extLst>
              </p:cNvPr>
              <p:cNvSpPr txBox="1"/>
              <p:nvPr/>
            </p:nvSpPr>
            <p:spPr>
              <a:xfrm>
                <a:off x="138690" y="530040"/>
                <a:ext cx="3163309" cy="909459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9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800" b="1" dirty="0">
                    <a:solidFill>
                      <a:schemeClr val="bg1"/>
                    </a:solidFill>
                  </a:rPr>
                  <a:t>VITAL VIEW</a:t>
                </a:r>
              </a:p>
            </p:txBody>
          </p:sp>
        </p:grpSp>
      </p:grpSp>
      <p:sp>
        <p:nvSpPr>
          <p:cNvPr id="151" name="Topic V">
            <a:extLst>
              <a:ext uri="{FF2B5EF4-FFF2-40B4-BE49-F238E27FC236}">
                <a16:creationId xmlns:a16="http://schemas.microsoft.com/office/drawing/2014/main" id="{1422CC16-34A4-7513-19D7-52DF4229A7C8}"/>
              </a:ext>
            </a:extLst>
          </p:cNvPr>
          <p:cNvSpPr txBox="1"/>
          <p:nvPr/>
        </p:nvSpPr>
        <p:spPr>
          <a:xfrm>
            <a:off x="3527673" y="4359751"/>
            <a:ext cx="2683663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400" b="1" dirty="0"/>
              <a:t>Aims &amp; Objectives: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Topic V Description">
            <a:extLst>
              <a:ext uri="{FF2B5EF4-FFF2-40B4-BE49-F238E27FC236}">
                <a16:creationId xmlns:a16="http://schemas.microsoft.com/office/drawing/2014/main" id="{791DF13B-D324-B3C5-5690-CE0657D787CA}"/>
              </a:ext>
            </a:extLst>
          </p:cNvPr>
          <p:cNvSpPr txBox="1"/>
          <p:nvPr/>
        </p:nvSpPr>
        <p:spPr>
          <a:xfrm>
            <a:off x="3510324" y="4905724"/>
            <a:ext cx="8126017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 AI model to classify nail diseases.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 via mobile/web for real-time screening.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Achieve 80–90% diagnostic accuracy.</a:t>
            </a:r>
          </a:p>
        </p:txBody>
      </p:sp>
      <p:sp>
        <p:nvSpPr>
          <p:cNvPr id="153" name="Topic IV">
            <a:extLst>
              <a:ext uri="{FF2B5EF4-FFF2-40B4-BE49-F238E27FC236}">
                <a16:creationId xmlns:a16="http://schemas.microsoft.com/office/drawing/2014/main" id="{9D492EF2-F87A-664D-0CE6-68B6F95BE719}"/>
              </a:ext>
            </a:extLst>
          </p:cNvPr>
          <p:cNvSpPr txBox="1"/>
          <p:nvPr/>
        </p:nvSpPr>
        <p:spPr>
          <a:xfrm>
            <a:off x="-9777482" y="4001294"/>
            <a:ext cx="495996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400" b="1" dirty="0"/>
              <a:t>Existing Solutions VS Vital View: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FA3A1FAB-705B-701B-0CAB-1CCB0784F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881138"/>
              </p:ext>
            </p:extLst>
          </p:nvPr>
        </p:nvGraphicFramePr>
        <p:xfrm>
          <a:off x="-9777482" y="4496381"/>
          <a:ext cx="9753492" cy="23774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38373">
                  <a:extLst>
                    <a:ext uri="{9D8B030D-6E8A-4147-A177-3AD203B41FA5}">
                      <a16:colId xmlns:a16="http://schemas.microsoft.com/office/drawing/2014/main" val="2533374877"/>
                    </a:ext>
                  </a:extLst>
                </a:gridCol>
                <a:gridCol w="2438373">
                  <a:extLst>
                    <a:ext uri="{9D8B030D-6E8A-4147-A177-3AD203B41FA5}">
                      <a16:colId xmlns:a16="http://schemas.microsoft.com/office/drawing/2014/main" val="1383205110"/>
                    </a:ext>
                  </a:extLst>
                </a:gridCol>
                <a:gridCol w="2438373">
                  <a:extLst>
                    <a:ext uri="{9D8B030D-6E8A-4147-A177-3AD203B41FA5}">
                      <a16:colId xmlns:a16="http://schemas.microsoft.com/office/drawing/2014/main" val="3206517696"/>
                    </a:ext>
                  </a:extLst>
                </a:gridCol>
                <a:gridCol w="2438373">
                  <a:extLst>
                    <a:ext uri="{9D8B030D-6E8A-4147-A177-3AD203B41FA5}">
                      <a16:colId xmlns:a16="http://schemas.microsoft.com/office/drawing/2014/main" val="3325023240"/>
                    </a:ext>
                  </a:extLst>
                </a:gridCol>
              </a:tblGrid>
              <a:tr h="2698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Tools and Research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Focus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Limitation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Vital View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822028"/>
                  </a:ext>
                </a:extLst>
              </a:tr>
              <a:tr h="47231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NailNet</a:t>
                      </a:r>
                      <a:endParaRPr lang="en-US" dirty="0"/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Onychomycosis only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Single disease focus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Covers multiple conditions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033272"/>
                  </a:ext>
                </a:extLst>
              </a:tr>
              <a:tr h="26989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SkinVision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Skin lesion detection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 nail-specific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Nails are core input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801950"/>
                  </a:ext>
                </a:extLst>
              </a:tr>
              <a:tr h="26989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DermAssist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General dermatology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Nails excluded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Nail-specific AI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212886"/>
                  </a:ext>
                </a:extLst>
              </a:tr>
              <a:tr h="472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Academic Models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Nail image classification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real-world deployment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Usable app with real data</a:t>
                      </a:r>
                    </a:p>
                  </a:txBody>
                  <a:tcPr anchor="ctr">
                    <a:solidFill>
                      <a:srgbClr val="C8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267327"/>
                  </a:ext>
                </a:extLst>
              </a:tr>
            </a:tbl>
          </a:graphicData>
        </a:graphic>
      </p:graphicFrame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5C20745D-E021-3DEF-C9CD-95A35A1C7915}"/>
              </a:ext>
            </a:extLst>
          </p:cNvPr>
          <p:cNvSpPr/>
          <p:nvPr/>
        </p:nvSpPr>
        <p:spPr>
          <a:xfrm>
            <a:off x="13787120" y="4797782"/>
            <a:ext cx="223520" cy="170458"/>
          </a:xfrm>
          <a:prstGeom prst="rightArrow">
            <a:avLst>
              <a:gd name="adj1" fmla="val 50000"/>
              <a:gd name="adj2" fmla="val 3823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K"/>
          </a:p>
        </p:txBody>
      </p:sp>
      <p:sp>
        <p:nvSpPr>
          <p:cNvPr id="156" name="Arrow: Right 155">
            <a:extLst>
              <a:ext uri="{FF2B5EF4-FFF2-40B4-BE49-F238E27FC236}">
                <a16:creationId xmlns:a16="http://schemas.microsoft.com/office/drawing/2014/main" id="{B0E836BC-9401-643C-DE5E-2E753703A4BC}"/>
              </a:ext>
            </a:extLst>
          </p:cNvPr>
          <p:cNvSpPr/>
          <p:nvPr/>
        </p:nvSpPr>
        <p:spPr>
          <a:xfrm>
            <a:off x="14183360" y="5060264"/>
            <a:ext cx="223520" cy="170458"/>
          </a:xfrm>
          <a:prstGeom prst="rightArrow">
            <a:avLst>
              <a:gd name="adj1" fmla="val 50000"/>
              <a:gd name="adj2" fmla="val 3823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K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8B8D6C25-BB58-99C3-6B56-054895730B06}"/>
              </a:ext>
            </a:extLst>
          </p:cNvPr>
          <p:cNvSpPr/>
          <p:nvPr/>
        </p:nvSpPr>
        <p:spPr>
          <a:xfrm>
            <a:off x="13563600" y="5356672"/>
            <a:ext cx="223520" cy="170458"/>
          </a:xfrm>
          <a:prstGeom prst="rightArrow">
            <a:avLst>
              <a:gd name="adj1" fmla="val 50000"/>
              <a:gd name="adj2" fmla="val 3823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K"/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312D1C88-94A9-ACE0-91B5-A1E91A3F00CF}"/>
              </a:ext>
            </a:extLst>
          </p:cNvPr>
          <p:cNvSpPr/>
          <p:nvPr/>
        </p:nvSpPr>
        <p:spPr>
          <a:xfrm>
            <a:off x="14295120" y="5599872"/>
            <a:ext cx="223520" cy="170458"/>
          </a:xfrm>
          <a:prstGeom prst="rightArrow">
            <a:avLst>
              <a:gd name="adj1" fmla="val 50000"/>
              <a:gd name="adj2" fmla="val 3823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K"/>
          </a:p>
        </p:txBody>
      </p: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DE5AEB9F-AE12-410D-3869-1B884D329D12}"/>
              </a:ext>
            </a:extLst>
          </p:cNvPr>
          <p:cNvSpPr/>
          <p:nvPr/>
        </p:nvSpPr>
        <p:spPr>
          <a:xfrm>
            <a:off x="13467080" y="5872119"/>
            <a:ext cx="223520" cy="170458"/>
          </a:xfrm>
          <a:prstGeom prst="rightArrow">
            <a:avLst>
              <a:gd name="adj1" fmla="val 50000"/>
              <a:gd name="adj2" fmla="val 3823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K"/>
          </a:p>
        </p:txBody>
      </p:sp>
      <p:sp>
        <p:nvSpPr>
          <p:cNvPr id="164" name="Arrow: Right 163">
            <a:extLst>
              <a:ext uri="{FF2B5EF4-FFF2-40B4-BE49-F238E27FC236}">
                <a16:creationId xmlns:a16="http://schemas.microsoft.com/office/drawing/2014/main" id="{194E4B0D-0340-8F3A-69FE-EB79BA524279}"/>
              </a:ext>
            </a:extLst>
          </p:cNvPr>
          <p:cNvSpPr/>
          <p:nvPr/>
        </p:nvSpPr>
        <p:spPr>
          <a:xfrm>
            <a:off x="13340080" y="6145138"/>
            <a:ext cx="223520" cy="170458"/>
          </a:xfrm>
          <a:prstGeom prst="rightArrow">
            <a:avLst>
              <a:gd name="adj1" fmla="val 50000"/>
              <a:gd name="adj2" fmla="val 3823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K"/>
          </a:p>
        </p:txBody>
      </p:sp>
      <p:sp>
        <p:nvSpPr>
          <p:cNvPr id="165" name="Arrow: Right 164">
            <a:extLst>
              <a:ext uri="{FF2B5EF4-FFF2-40B4-BE49-F238E27FC236}">
                <a16:creationId xmlns:a16="http://schemas.microsoft.com/office/drawing/2014/main" id="{7E689D02-6C43-85F4-7CFB-9C02FEA1D5EF}"/>
              </a:ext>
            </a:extLst>
          </p:cNvPr>
          <p:cNvSpPr/>
          <p:nvPr/>
        </p:nvSpPr>
        <p:spPr>
          <a:xfrm>
            <a:off x="13675360" y="6418158"/>
            <a:ext cx="223520" cy="170458"/>
          </a:xfrm>
          <a:prstGeom prst="rightArrow">
            <a:avLst>
              <a:gd name="adj1" fmla="val 50000"/>
              <a:gd name="adj2" fmla="val 3823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K"/>
          </a:p>
        </p:txBody>
      </p:sp>
      <p:graphicFrame>
        <p:nvGraphicFramePr>
          <p:cNvPr id="172" name="Table 171">
            <a:extLst>
              <a:ext uri="{FF2B5EF4-FFF2-40B4-BE49-F238E27FC236}">
                <a16:creationId xmlns:a16="http://schemas.microsoft.com/office/drawing/2014/main" id="{664B3085-79EE-2075-10FD-EA56B251BC1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0074963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119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790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5000"/>
                <a:lumOff val="95000"/>
              </a:schemeClr>
            </a:gs>
            <a:gs pos="100000">
              <a:schemeClr val="bg1">
                <a:lumMod val="6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5572C3-5C31-A47D-67EE-FC9EDF4A9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opic VI Description">
            <a:extLst>
              <a:ext uri="{FF2B5EF4-FFF2-40B4-BE49-F238E27FC236}">
                <a16:creationId xmlns:a16="http://schemas.microsoft.com/office/drawing/2014/main" id="{2492D0FE-2E20-D956-DBCE-E401935C001A}"/>
              </a:ext>
            </a:extLst>
          </p:cNvPr>
          <p:cNvSpPr txBox="1"/>
          <p:nvPr/>
        </p:nvSpPr>
        <p:spPr>
          <a:xfrm>
            <a:off x="12192000" y="5950491"/>
            <a:ext cx="517144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endParaRPr lang="en-US" b="1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02C9AC4-9A2E-170A-10C9-44B34DDBAE5E}"/>
              </a:ext>
            </a:extLst>
          </p:cNvPr>
          <p:cNvGrpSpPr/>
          <p:nvPr/>
        </p:nvGrpSpPr>
        <p:grpSpPr>
          <a:xfrm>
            <a:off x="6386460" y="1294650"/>
            <a:ext cx="627475" cy="590661"/>
            <a:chOff x="8779611" y="2536175"/>
            <a:chExt cx="1440000" cy="144000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E4914BC-707A-D57E-7724-6219C72AA936}"/>
                </a:ext>
              </a:extLst>
            </p:cNvPr>
            <p:cNvSpPr/>
            <p:nvPr/>
          </p:nvSpPr>
          <p:spPr>
            <a:xfrm>
              <a:off x="8779611" y="2536175"/>
              <a:ext cx="1440000" cy="14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705D8B8-2EE9-DA05-7973-8A31F01BCA27}"/>
                </a:ext>
              </a:extLst>
            </p:cNvPr>
            <p:cNvSpPr/>
            <p:nvPr/>
          </p:nvSpPr>
          <p:spPr>
            <a:xfrm>
              <a:off x="8959611" y="2716175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16022EC-1436-AF83-7885-C32AA86A0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704" y="2806297"/>
              <a:ext cx="839815" cy="899757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187F15E-6B66-3F4B-2E05-63F48C8AE1D3}"/>
              </a:ext>
            </a:extLst>
          </p:cNvPr>
          <p:cNvGrpSpPr/>
          <p:nvPr/>
        </p:nvGrpSpPr>
        <p:grpSpPr>
          <a:xfrm>
            <a:off x="5430101" y="1278742"/>
            <a:ext cx="786228" cy="719308"/>
            <a:chOff x="8164481" y="3532307"/>
            <a:chExt cx="900000" cy="90000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76EAC01-4270-80EE-5F64-CAA915A578ED}"/>
                </a:ext>
              </a:extLst>
            </p:cNvPr>
            <p:cNvSpPr/>
            <p:nvPr/>
          </p:nvSpPr>
          <p:spPr>
            <a:xfrm>
              <a:off x="8164481" y="3532307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07111E5-E55F-9625-EE99-45054F67EC7B}"/>
                </a:ext>
              </a:extLst>
            </p:cNvPr>
            <p:cNvSpPr/>
            <p:nvPr/>
          </p:nvSpPr>
          <p:spPr>
            <a:xfrm>
              <a:off x="8260582" y="3644807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F12CD7A5-9B04-B68C-CC34-526C2B875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439" y="3720993"/>
              <a:ext cx="457225" cy="522629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BC6F4FA-1284-5722-CC18-833CEB769403}"/>
              </a:ext>
            </a:extLst>
          </p:cNvPr>
          <p:cNvGrpSpPr/>
          <p:nvPr/>
        </p:nvGrpSpPr>
        <p:grpSpPr>
          <a:xfrm>
            <a:off x="4389377" y="1361436"/>
            <a:ext cx="832417" cy="792624"/>
            <a:chOff x="8439158" y="2769615"/>
            <a:chExt cx="900000" cy="9000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ACDD9E0-9131-9C36-9E1F-88DE9DB73245}"/>
                </a:ext>
              </a:extLst>
            </p:cNvPr>
            <p:cNvSpPr/>
            <p:nvPr/>
          </p:nvSpPr>
          <p:spPr>
            <a:xfrm>
              <a:off x="8439158" y="2769615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DDC2F65-BA3A-E114-0288-9891447EFB93}"/>
                </a:ext>
              </a:extLst>
            </p:cNvPr>
            <p:cNvSpPr/>
            <p:nvPr/>
          </p:nvSpPr>
          <p:spPr>
            <a:xfrm>
              <a:off x="8551658" y="2882115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E59E8163-D84E-67B6-153E-199DC1877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139" y="2986596"/>
              <a:ext cx="466039" cy="466039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733B7C4-DB6F-909F-0CE7-91CFDCC69B7B}"/>
              </a:ext>
            </a:extLst>
          </p:cNvPr>
          <p:cNvGrpSpPr/>
          <p:nvPr/>
        </p:nvGrpSpPr>
        <p:grpSpPr>
          <a:xfrm>
            <a:off x="3265979" y="1678981"/>
            <a:ext cx="1069967" cy="938036"/>
            <a:chOff x="9144301" y="1479227"/>
            <a:chExt cx="612000" cy="6120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522BEF0-9FB3-67F8-2E21-383591EC156E}"/>
                </a:ext>
              </a:extLst>
            </p:cNvPr>
            <p:cNvSpPr/>
            <p:nvPr/>
          </p:nvSpPr>
          <p:spPr>
            <a:xfrm>
              <a:off x="9144301" y="1479227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EE964EE-CA21-1CB9-FBC3-D0E4398644DD}"/>
                </a:ext>
              </a:extLst>
            </p:cNvPr>
            <p:cNvSpPr/>
            <p:nvPr/>
          </p:nvSpPr>
          <p:spPr>
            <a:xfrm>
              <a:off x="9220801" y="1555727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06C2F452-3F1D-53B0-792C-950A22E8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6521" y="1601447"/>
              <a:ext cx="367560" cy="36756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23BABF7-0276-ABFC-5C00-A3846BFB1E94}"/>
              </a:ext>
            </a:extLst>
          </p:cNvPr>
          <p:cNvGrpSpPr/>
          <p:nvPr/>
        </p:nvGrpSpPr>
        <p:grpSpPr>
          <a:xfrm>
            <a:off x="3381935" y="2809077"/>
            <a:ext cx="953273" cy="991977"/>
            <a:chOff x="10220620" y="1605186"/>
            <a:chExt cx="612000" cy="61200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F1834E7-872D-E262-DB63-6ABD815439CE}"/>
                </a:ext>
              </a:extLst>
            </p:cNvPr>
            <p:cNvSpPr/>
            <p:nvPr/>
          </p:nvSpPr>
          <p:spPr>
            <a:xfrm>
              <a:off x="10220620" y="1605186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8F585C7D-5117-9EFF-6BCF-C0E9F6DC69C8}"/>
                </a:ext>
              </a:extLst>
            </p:cNvPr>
            <p:cNvSpPr/>
            <p:nvPr/>
          </p:nvSpPr>
          <p:spPr>
            <a:xfrm>
              <a:off x="10297120" y="1681686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232E2FB1-B3E1-6838-44B0-029A3752E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751" y="1739317"/>
              <a:ext cx="343738" cy="343738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E6EB572-1F83-B733-3687-51146EB025E7}"/>
              </a:ext>
            </a:extLst>
          </p:cNvPr>
          <p:cNvGrpSpPr/>
          <p:nvPr/>
        </p:nvGrpSpPr>
        <p:grpSpPr>
          <a:xfrm>
            <a:off x="5298652" y="2356452"/>
            <a:ext cx="1547562" cy="1445418"/>
            <a:chOff x="9755411" y="2771659"/>
            <a:chExt cx="432000" cy="43200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CF030E7-4EB6-AEC3-9CEE-98C022EFDB09}"/>
                </a:ext>
              </a:extLst>
            </p:cNvPr>
            <p:cNvSpPr/>
            <p:nvPr/>
          </p:nvSpPr>
          <p:spPr>
            <a:xfrm>
              <a:off x="9755411" y="2771659"/>
              <a:ext cx="432000" cy="43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A0BEE3C-D5FC-7772-2237-B89E63882AFD}"/>
                </a:ext>
              </a:extLst>
            </p:cNvPr>
            <p:cNvSpPr/>
            <p:nvPr/>
          </p:nvSpPr>
          <p:spPr>
            <a:xfrm>
              <a:off x="9809411" y="2825659"/>
              <a:ext cx="324000" cy="324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C67BB8C8-7406-FDFC-9023-FB93F40F1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45637" y="2861885"/>
              <a:ext cx="251549" cy="251549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08147BA-7443-039E-B946-7E0770D2EBE3}"/>
              </a:ext>
            </a:extLst>
          </p:cNvPr>
          <p:cNvGrpSpPr/>
          <p:nvPr/>
        </p:nvGrpSpPr>
        <p:grpSpPr>
          <a:xfrm>
            <a:off x="7769855" y="2789549"/>
            <a:ext cx="1121429" cy="1011505"/>
            <a:chOff x="7645578" y="1384635"/>
            <a:chExt cx="612000" cy="612000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8E2DC48-7506-9C6D-CF14-4D88A914483E}"/>
                </a:ext>
              </a:extLst>
            </p:cNvPr>
            <p:cNvSpPr/>
            <p:nvPr/>
          </p:nvSpPr>
          <p:spPr>
            <a:xfrm>
              <a:off x="7645578" y="1384635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9A6F2DF-AD82-0706-3DE2-BD387A2793BE}"/>
                </a:ext>
              </a:extLst>
            </p:cNvPr>
            <p:cNvSpPr/>
            <p:nvPr/>
          </p:nvSpPr>
          <p:spPr>
            <a:xfrm>
              <a:off x="7722078" y="1461135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B12DD957-72B6-0C36-82F9-609C9AC6A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419" y="1544476"/>
              <a:ext cx="292318" cy="292318"/>
            </a:xfrm>
            <a:prstGeom prst="rect">
              <a:avLst/>
            </a:prstGeom>
          </p:spPr>
        </p:pic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2E755B8-7E64-38A2-FB8E-B1A90599827C}"/>
              </a:ext>
            </a:extLst>
          </p:cNvPr>
          <p:cNvGrpSpPr/>
          <p:nvPr/>
        </p:nvGrpSpPr>
        <p:grpSpPr>
          <a:xfrm>
            <a:off x="7945740" y="1704496"/>
            <a:ext cx="1070791" cy="906166"/>
            <a:chOff x="2566729" y="3208886"/>
            <a:chExt cx="900000" cy="900000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4C43780-564E-616D-0563-3D84B478739F}"/>
                </a:ext>
              </a:extLst>
            </p:cNvPr>
            <p:cNvSpPr/>
            <p:nvPr/>
          </p:nvSpPr>
          <p:spPr>
            <a:xfrm>
              <a:off x="2566729" y="3208886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1C4136C-DF5A-5ACE-6E62-1E74629BEBF9}"/>
                </a:ext>
              </a:extLst>
            </p:cNvPr>
            <p:cNvSpPr/>
            <p:nvPr/>
          </p:nvSpPr>
          <p:spPr>
            <a:xfrm>
              <a:off x="2675922" y="3311871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D0153252-9504-C5DC-97AC-300CC5B60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729" y="3445678"/>
              <a:ext cx="407387" cy="407387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20D9F55-1FAD-1A11-3173-3EA3E15F8964}"/>
              </a:ext>
            </a:extLst>
          </p:cNvPr>
          <p:cNvGrpSpPr/>
          <p:nvPr/>
        </p:nvGrpSpPr>
        <p:grpSpPr>
          <a:xfrm>
            <a:off x="7177538" y="1404547"/>
            <a:ext cx="733906" cy="719308"/>
            <a:chOff x="1915478" y="2902307"/>
            <a:chExt cx="900000" cy="90000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F8AD0D1-2C07-80CE-E6E0-2627FEF8AE97}"/>
                </a:ext>
              </a:extLst>
            </p:cNvPr>
            <p:cNvSpPr/>
            <p:nvPr/>
          </p:nvSpPr>
          <p:spPr>
            <a:xfrm>
              <a:off x="1915478" y="2902307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F6AFD18-5001-CEE3-7741-7D79DA7AEEFB}"/>
                </a:ext>
              </a:extLst>
            </p:cNvPr>
            <p:cNvSpPr/>
            <p:nvPr/>
          </p:nvSpPr>
          <p:spPr>
            <a:xfrm>
              <a:off x="2027978" y="3014807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900ED58A-4BBA-818F-F075-D16A3DB18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202" y="3158031"/>
              <a:ext cx="388553" cy="38855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BD4DE3C-983C-7EC8-6BF1-71AADF24AFFA}"/>
              </a:ext>
            </a:extLst>
          </p:cNvPr>
          <p:cNvGrpSpPr/>
          <p:nvPr/>
        </p:nvGrpSpPr>
        <p:grpSpPr>
          <a:xfrm>
            <a:off x="-23990" y="-22732"/>
            <a:ext cx="12301136" cy="2043191"/>
            <a:chOff x="-23990" y="-22732"/>
            <a:chExt cx="12301136" cy="2043191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276F98B9-FC1C-9065-3473-081909EAB443}"/>
                </a:ext>
              </a:extLst>
            </p:cNvPr>
            <p:cNvSpPr/>
            <p:nvPr/>
          </p:nvSpPr>
          <p:spPr>
            <a:xfrm flipV="1">
              <a:off x="-23990" y="-22732"/>
              <a:ext cx="12225911" cy="2043191"/>
            </a:xfrm>
            <a:prstGeom prst="rt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PK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464E4E-D6E2-759D-A9A4-3B96D9567182}"/>
                </a:ext>
              </a:extLst>
            </p:cNvPr>
            <p:cNvGrpSpPr/>
            <p:nvPr/>
          </p:nvGrpSpPr>
          <p:grpSpPr>
            <a:xfrm>
              <a:off x="51235" y="0"/>
              <a:ext cx="12225911" cy="1853019"/>
              <a:chOff x="23475" y="-1"/>
              <a:chExt cx="12192000" cy="2027979"/>
            </a:xfrm>
          </p:grpSpPr>
          <p:sp>
            <p:nvSpPr>
              <p:cNvPr id="11" name="Rectangle 54">
                <a:extLst>
                  <a:ext uri="{FF2B5EF4-FFF2-40B4-BE49-F238E27FC236}">
                    <a16:creationId xmlns:a16="http://schemas.microsoft.com/office/drawing/2014/main" id="{1B6B440D-B94C-E62C-773F-E403F52CD2B9}"/>
                  </a:ext>
                </a:extLst>
              </p:cNvPr>
              <p:cNvSpPr/>
              <p:nvPr/>
            </p:nvSpPr>
            <p:spPr>
              <a:xfrm>
                <a:off x="23475" y="-1"/>
                <a:ext cx="12192000" cy="2027979"/>
              </a:xfrm>
              <a:custGeom>
                <a:avLst/>
                <a:gdLst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12192000 w 12192000"/>
                  <a:gd name="connsiteY2" fmla="*/ 19363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12192000 w 12192000"/>
                  <a:gd name="connsiteY2" fmla="*/ 19363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8884024 w 12192000"/>
                  <a:gd name="connsiteY2" fmla="*/ 5647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1936376">
                    <a:moveTo>
                      <a:pt x="0" y="0"/>
                    </a:moveTo>
                    <a:lnTo>
                      <a:pt x="12192000" y="0"/>
                    </a:lnTo>
                    <a:lnTo>
                      <a:pt x="8884024" y="564776"/>
                    </a:lnTo>
                    <a:lnTo>
                      <a:pt x="0" y="19363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E06EA81-DEDD-79E9-E198-49363D1BAE87}"/>
                  </a:ext>
                </a:extLst>
              </p:cNvPr>
              <p:cNvSpPr txBox="1"/>
              <p:nvPr/>
            </p:nvSpPr>
            <p:spPr>
              <a:xfrm>
                <a:off x="138690" y="530040"/>
                <a:ext cx="3163309" cy="909459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9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800" b="1" dirty="0">
                    <a:solidFill>
                      <a:schemeClr val="bg1"/>
                    </a:solidFill>
                  </a:rPr>
                  <a:t>VITAL VIEW</a:t>
                </a:r>
              </a:p>
            </p:txBody>
          </p:sp>
        </p:grpSp>
      </p:grpSp>
      <p:sp>
        <p:nvSpPr>
          <p:cNvPr id="15" name="Topic VI">
            <a:extLst>
              <a:ext uri="{FF2B5EF4-FFF2-40B4-BE49-F238E27FC236}">
                <a16:creationId xmlns:a16="http://schemas.microsoft.com/office/drawing/2014/main" id="{6E458D80-AABF-D4E9-4DDF-8553D6DF62CE}"/>
              </a:ext>
            </a:extLst>
          </p:cNvPr>
          <p:cNvSpPr txBox="1"/>
          <p:nvPr/>
        </p:nvSpPr>
        <p:spPr>
          <a:xfrm>
            <a:off x="3011647" y="4165683"/>
            <a:ext cx="5879637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400" b="1" dirty="0"/>
              <a:t>Internal Illnesses Reflected in Nail Changes: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opic VI Description">
            <a:extLst>
              <a:ext uri="{FF2B5EF4-FFF2-40B4-BE49-F238E27FC236}">
                <a16:creationId xmlns:a16="http://schemas.microsoft.com/office/drawing/2014/main" id="{82C8A46D-D24C-2EB6-CA74-48B32005ACA5}"/>
              </a:ext>
            </a:extLst>
          </p:cNvPr>
          <p:cNvSpPr txBox="1"/>
          <p:nvPr/>
        </p:nvSpPr>
        <p:spPr>
          <a:xfrm>
            <a:off x="3011647" y="4657502"/>
            <a:ext cx="8412480" cy="20313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q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Melanoma           </a:t>
            </a:r>
            <a:r>
              <a:rPr lang="en-US" dirty="0"/>
              <a:t>Skin cancer (melanoma spread to organs)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Onychomycosis          </a:t>
            </a:r>
            <a:r>
              <a:rPr lang="en-US" dirty="0"/>
              <a:t>Diabetes, peripheral vascular disease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Psoriatic.</a:t>
            </a:r>
            <a:r>
              <a:rPr lang="en-US" dirty="0"/>
              <a:t>         Psoriatic arthritis, autoimmune disorders</a:t>
            </a:r>
            <a:endParaRPr lang="en-US" b="1" dirty="0">
              <a:solidFill>
                <a:prstClr val="black"/>
              </a:solidFill>
              <a:latin typeface="Calibri" panose="020F0502020204030204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Onychogryphosis.       </a:t>
            </a:r>
            <a:r>
              <a:rPr lang="en-US" dirty="0"/>
              <a:t>Diabetes, poor circulation, neurological impairment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Clubbing.      </a:t>
            </a:r>
            <a:r>
              <a:rPr lang="en-US" dirty="0"/>
              <a:t>Lung diseases (COPD, cancer), heart failure, liver, IBD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Pitting        </a:t>
            </a:r>
            <a:r>
              <a:rPr lang="en-US" dirty="0"/>
              <a:t>Psoriasis, alopecia areata, immune system dysfunction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 Finger       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Hypoxia ,Heart/Lung Failure , Circulatory disorders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9B1E99B-B378-C9AA-4223-34993DD5357A}"/>
              </a:ext>
            </a:extLst>
          </p:cNvPr>
          <p:cNvSpPr/>
          <p:nvPr/>
        </p:nvSpPr>
        <p:spPr>
          <a:xfrm>
            <a:off x="4606767" y="4771456"/>
            <a:ext cx="223520" cy="170458"/>
          </a:xfrm>
          <a:prstGeom prst="rightArrow">
            <a:avLst>
              <a:gd name="adj1" fmla="val 50000"/>
              <a:gd name="adj2" fmla="val 3823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K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B1C0DBB-63FD-AACC-110A-2BE189CA632C}"/>
              </a:ext>
            </a:extLst>
          </p:cNvPr>
          <p:cNvSpPr/>
          <p:nvPr/>
        </p:nvSpPr>
        <p:spPr>
          <a:xfrm>
            <a:off x="5003007" y="5033938"/>
            <a:ext cx="223520" cy="170458"/>
          </a:xfrm>
          <a:prstGeom prst="rightArrow">
            <a:avLst>
              <a:gd name="adj1" fmla="val 50000"/>
              <a:gd name="adj2" fmla="val 3823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K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F965742-C6B6-DD58-480E-13D786FC0A79}"/>
              </a:ext>
            </a:extLst>
          </p:cNvPr>
          <p:cNvSpPr/>
          <p:nvPr/>
        </p:nvSpPr>
        <p:spPr>
          <a:xfrm>
            <a:off x="4383247" y="5330346"/>
            <a:ext cx="223520" cy="170458"/>
          </a:xfrm>
          <a:prstGeom prst="rightArrow">
            <a:avLst>
              <a:gd name="adj1" fmla="val 50000"/>
              <a:gd name="adj2" fmla="val 3823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K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830A299-6DCF-4273-AB4B-6D1680F559A6}"/>
              </a:ext>
            </a:extLst>
          </p:cNvPr>
          <p:cNvSpPr/>
          <p:nvPr/>
        </p:nvSpPr>
        <p:spPr>
          <a:xfrm>
            <a:off x="5114767" y="5573546"/>
            <a:ext cx="223520" cy="170458"/>
          </a:xfrm>
          <a:prstGeom prst="rightArrow">
            <a:avLst>
              <a:gd name="adj1" fmla="val 50000"/>
              <a:gd name="adj2" fmla="val 3823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K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268B353-E9F3-9B3C-3E8A-1DDCFFA534B0}"/>
              </a:ext>
            </a:extLst>
          </p:cNvPr>
          <p:cNvSpPr/>
          <p:nvPr/>
        </p:nvSpPr>
        <p:spPr>
          <a:xfrm>
            <a:off x="4286727" y="5845793"/>
            <a:ext cx="223520" cy="170458"/>
          </a:xfrm>
          <a:prstGeom prst="rightArrow">
            <a:avLst>
              <a:gd name="adj1" fmla="val 50000"/>
              <a:gd name="adj2" fmla="val 3823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K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57899FE-F7AE-A1D3-D397-9FEAD932C6C9}"/>
              </a:ext>
            </a:extLst>
          </p:cNvPr>
          <p:cNvSpPr/>
          <p:nvPr/>
        </p:nvSpPr>
        <p:spPr>
          <a:xfrm>
            <a:off x="4159727" y="6118812"/>
            <a:ext cx="223520" cy="170458"/>
          </a:xfrm>
          <a:prstGeom prst="rightArrow">
            <a:avLst>
              <a:gd name="adj1" fmla="val 50000"/>
              <a:gd name="adj2" fmla="val 3823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K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C250BF2-B2E5-FC44-A208-CDC851FF152E}"/>
              </a:ext>
            </a:extLst>
          </p:cNvPr>
          <p:cNvSpPr/>
          <p:nvPr/>
        </p:nvSpPr>
        <p:spPr>
          <a:xfrm>
            <a:off x="4495007" y="6391832"/>
            <a:ext cx="223520" cy="170458"/>
          </a:xfrm>
          <a:prstGeom prst="rightArrow">
            <a:avLst>
              <a:gd name="adj1" fmla="val 50000"/>
              <a:gd name="adj2" fmla="val 3823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K"/>
          </a:p>
        </p:txBody>
      </p:sp>
      <p:sp>
        <p:nvSpPr>
          <p:cNvPr id="26" name="Topic V">
            <a:extLst>
              <a:ext uri="{FF2B5EF4-FFF2-40B4-BE49-F238E27FC236}">
                <a16:creationId xmlns:a16="http://schemas.microsoft.com/office/drawing/2014/main" id="{07336214-F916-E7D4-8BAD-C493EE19F873}"/>
              </a:ext>
            </a:extLst>
          </p:cNvPr>
          <p:cNvSpPr txBox="1"/>
          <p:nvPr/>
        </p:nvSpPr>
        <p:spPr>
          <a:xfrm>
            <a:off x="-5869616" y="4195837"/>
            <a:ext cx="2683663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400" b="1" dirty="0"/>
              <a:t>Aims &amp; Objectives: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opic V Description">
            <a:extLst>
              <a:ext uri="{FF2B5EF4-FFF2-40B4-BE49-F238E27FC236}">
                <a16:creationId xmlns:a16="http://schemas.microsoft.com/office/drawing/2014/main" id="{F5303360-73E2-E72A-FEA6-7EC6B4C3ABCE}"/>
              </a:ext>
            </a:extLst>
          </p:cNvPr>
          <p:cNvSpPr txBox="1"/>
          <p:nvPr/>
        </p:nvSpPr>
        <p:spPr>
          <a:xfrm>
            <a:off x="-5713770" y="4717810"/>
            <a:ext cx="8126017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 AI model to classify nail diseases.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 via mobile/web for real-time screening.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Achieve 80–90% diagnostic accuracy.</a:t>
            </a:r>
          </a:p>
        </p:txBody>
      </p:sp>
      <p:sp>
        <p:nvSpPr>
          <p:cNvPr id="2" name="Topic VI">
            <a:extLst>
              <a:ext uri="{FF2B5EF4-FFF2-40B4-BE49-F238E27FC236}">
                <a16:creationId xmlns:a16="http://schemas.microsoft.com/office/drawing/2014/main" id="{A167C5C8-04A0-A74A-2A5C-62B197CBE9BA}"/>
              </a:ext>
            </a:extLst>
          </p:cNvPr>
          <p:cNvSpPr txBox="1"/>
          <p:nvPr/>
        </p:nvSpPr>
        <p:spPr>
          <a:xfrm>
            <a:off x="12277146" y="4165683"/>
            <a:ext cx="313113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400" b="1" dirty="0"/>
              <a:t>Development Stack: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F79B1-585C-1038-3A3D-53C1F387541E}"/>
              </a:ext>
            </a:extLst>
          </p:cNvPr>
          <p:cNvSpPr txBox="1"/>
          <p:nvPr/>
        </p:nvSpPr>
        <p:spPr>
          <a:xfrm>
            <a:off x="12277146" y="5064522"/>
            <a:ext cx="23588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PK" b="1" dirty="0"/>
              <a:t>📱 </a:t>
            </a:r>
            <a:r>
              <a:rPr lang="en-US" b="1" dirty="0"/>
              <a:t>Frontend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Mobile</a:t>
            </a:r>
            <a:r>
              <a:rPr lang="en-US" dirty="0"/>
              <a:t>: React Native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Web</a:t>
            </a:r>
            <a:r>
              <a:rPr lang="en-US" dirty="0"/>
              <a:t>: React.js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43CD6-9630-C8D0-2DFB-C79D0CF61CE7}"/>
              </a:ext>
            </a:extLst>
          </p:cNvPr>
          <p:cNvSpPr txBox="1"/>
          <p:nvPr/>
        </p:nvSpPr>
        <p:spPr>
          <a:xfrm>
            <a:off x="14739919" y="5053468"/>
            <a:ext cx="38485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PK" b="1" dirty="0"/>
              <a:t>🧠 </a:t>
            </a:r>
            <a:r>
              <a:rPr lang="en-US" b="1" dirty="0"/>
              <a:t>AI Model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Model</a:t>
            </a:r>
            <a:r>
              <a:rPr lang="en-US" dirty="0"/>
              <a:t>: CNN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Framework</a:t>
            </a:r>
            <a:r>
              <a:rPr lang="en-US" dirty="0"/>
              <a:t>: TensorFlow /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98F35-6A7F-0886-AFD8-B33E91ED6B76}"/>
              </a:ext>
            </a:extLst>
          </p:cNvPr>
          <p:cNvSpPr txBox="1"/>
          <p:nvPr/>
        </p:nvSpPr>
        <p:spPr>
          <a:xfrm>
            <a:off x="18372158" y="5031665"/>
            <a:ext cx="35397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1" dirty="0"/>
              <a:t>☁️ Backend &amp; Cloud (Firebase)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Database</a:t>
            </a:r>
            <a:r>
              <a:rPr lang="en-US" dirty="0"/>
              <a:t>: </a:t>
            </a:r>
            <a:r>
              <a:rPr lang="en-US" dirty="0" err="1"/>
              <a:t>Firestore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Storage</a:t>
            </a:r>
            <a:r>
              <a:rPr lang="en-US" dirty="0"/>
              <a:t>: Firebase Storage (images)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Auth</a:t>
            </a:r>
            <a:r>
              <a:rPr lang="en-US" dirty="0"/>
              <a:t>: Firebase Authentication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API</a:t>
            </a:r>
            <a:r>
              <a:rPr lang="en-US" dirty="0"/>
              <a:t>: Firebase Cloud Functions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3DBC286-E5CA-F936-27BF-321F75627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731018"/>
              </p:ext>
            </p:extLst>
          </p:nvPr>
        </p:nvGraphicFramePr>
        <p:xfrm>
          <a:off x="12318414" y="4647788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718987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="1" dirty="0"/>
                        <a:t>Dataset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8771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220E8BA-3080-C8F8-55B3-D29AFDAE5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9026"/>
              </p:ext>
            </p:extLst>
          </p:nvPr>
        </p:nvGraphicFramePr>
        <p:xfrm>
          <a:off x="13759884" y="4645385"/>
          <a:ext cx="4153980" cy="365760"/>
        </p:xfrm>
        <a:graphic>
          <a:graphicData uri="http://schemas.openxmlformats.org/drawingml/2006/table">
            <a:tbl>
              <a:tblPr/>
              <a:tblGrid>
                <a:gridCol w="4153980">
                  <a:extLst>
                    <a:ext uri="{9D8B030D-6E8A-4147-A177-3AD203B41FA5}">
                      <a16:colId xmlns:a16="http://schemas.microsoft.com/office/drawing/2014/main" val="3468045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5,000 labeled nail images (8 categories)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7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276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5000"/>
                <a:lumOff val="95000"/>
              </a:schemeClr>
            </a:gs>
            <a:gs pos="100000">
              <a:schemeClr val="bg1">
                <a:lumMod val="6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84AF9B-84AF-CEB0-5372-DE9CA1A15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opic VI">
            <a:extLst>
              <a:ext uri="{FF2B5EF4-FFF2-40B4-BE49-F238E27FC236}">
                <a16:creationId xmlns:a16="http://schemas.microsoft.com/office/drawing/2014/main" id="{C4FB9029-6A0D-F99C-612C-1EFFF2DBEBC9}"/>
              </a:ext>
            </a:extLst>
          </p:cNvPr>
          <p:cNvSpPr txBox="1"/>
          <p:nvPr/>
        </p:nvSpPr>
        <p:spPr>
          <a:xfrm>
            <a:off x="12192000" y="4190243"/>
            <a:ext cx="309233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Anticipated Results:</a:t>
            </a:r>
          </a:p>
        </p:txBody>
      </p:sp>
      <p:sp>
        <p:nvSpPr>
          <p:cNvPr id="9" name="Topic VI Description">
            <a:extLst>
              <a:ext uri="{FF2B5EF4-FFF2-40B4-BE49-F238E27FC236}">
                <a16:creationId xmlns:a16="http://schemas.microsoft.com/office/drawing/2014/main" id="{57DC820F-ED9A-1A67-0D86-5AFB0852220E}"/>
              </a:ext>
            </a:extLst>
          </p:cNvPr>
          <p:cNvSpPr txBox="1"/>
          <p:nvPr/>
        </p:nvSpPr>
        <p:spPr>
          <a:xfrm>
            <a:off x="12277145" y="4693138"/>
            <a:ext cx="6623804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Accurate AI model (80-90% target accuracy).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User-friendly mobile app for real-time screening.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Early-warning tool to prompt medical consultation.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F0A026E-7048-081F-2ADC-B6FA81E2E275}"/>
              </a:ext>
            </a:extLst>
          </p:cNvPr>
          <p:cNvGrpSpPr/>
          <p:nvPr/>
        </p:nvGrpSpPr>
        <p:grpSpPr>
          <a:xfrm>
            <a:off x="6915338" y="1368656"/>
            <a:ext cx="857470" cy="719308"/>
            <a:chOff x="8779611" y="2536175"/>
            <a:chExt cx="1440000" cy="144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5F38D2-CB98-2334-F6C4-6689B05BF246}"/>
                </a:ext>
              </a:extLst>
            </p:cNvPr>
            <p:cNvSpPr/>
            <p:nvPr/>
          </p:nvSpPr>
          <p:spPr>
            <a:xfrm>
              <a:off x="8779611" y="2536175"/>
              <a:ext cx="1440000" cy="14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86A3CD-CAA3-401E-1731-8519AB4BD029}"/>
                </a:ext>
              </a:extLst>
            </p:cNvPr>
            <p:cNvSpPr/>
            <p:nvPr/>
          </p:nvSpPr>
          <p:spPr>
            <a:xfrm>
              <a:off x="8959611" y="2716175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0321B2-8436-5C51-EF1F-25BFE328C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704" y="2806297"/>
              <a:ext cx="839815" cy="89975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1E7838-DBEA-CE2A-FD7B-5341A7579F0A}"/>
              </a:ext>
            </a:extLst>
          </p:cNvPr>
          <p:cNvGrpSpPr/>
          <p:nvPr/>
        </p:nvGrpSpPr>
        <p:grpSpPr>
          <a:xfrm>
            <a:off x="6181992" y="1249228"/>
            <a:ext cx="620742" cy="532037"/>
            <a:chOff x="8164481" y="3532307"/>
            <a:chExt cx="900000" cy="90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14EE7C8-939F-DF84-A627-D2E47830378C}"/>
                </a:ext>
              </a:extLst>
            </p:cNvPr>
            <p:cNvSpPr/>
            <p:nvPr/>
          </p:nvSpPr>
          <p:spPr>
            <a:xfrm>
              <a:off x="8164481" y="3532307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37E37D-F926-13A8-D4B1-28396A078771}"/>
                </a:ext>
              </a:extLst>
            </p:cNvPr>
            <p:cNvSpPr/>
            <p:nvPr/>
          </p:nvSpPr>
          <p:spPr>
            <a:xfrm>
              <a:off x="8260582" y="3644807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9F66CBE-2F4C-AFFF-F590-66F365D6B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439" y="3720993"/>
              <a:ext cx="457225" cy="52262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C94717-EBB0-3580-AACE-059953CC9F9E}"/>
              </a:ext>
            </a:extLst>
          </p:cNvPr>
          <p:cNvGrpSpPr/>
          <p:nvPr/>
        </p:nvGrpSpPr>
        <p:grpSpPr>
          <a:xfrm>
            <a:off x="5367064" y="1285061"/>
            <a:ext cx="647179" cy="550579"/>
            <a:chOff x="8439158" y="2769615"/>
            <a:chExt cx="900000" cy="900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FFA60B3-6450-0AA8-8496-DB0AB5ECEC7E}"/>
                </a:ext>
              </a:extLst>
            </p:cNvPr>
            <p:cNvSpPr/>
            <p:nvPr/>
          </p:nvSpPr>
          <p:spPr>
            <a:xfrm>
              <a:off x="8439158" y="2769615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F4D918A-E5DB-7DFB-5EEC-BC76C502FCF0}"/>
                </a:ext>
              </a:extLst>
            </p:cNvPr>
            <p:cNvSpPr/>
            <p:nvPr/>
          </p:nvSpPr>
          <p:spPr>
            <a:xfrm>
              <a:off x="8551658" y="2882115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912D26E-1259-F797-EE9E-B4FA0EBBE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139" y="2986596"/>
              <a:ext cx="466039" cy="46603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DC58933-E8E7-C4B5-0467-D0DADE9E6520}"/>
              </a:ext>
            </a:extLst>
          </p:cNvPr>
          <p:cNvGrpSpPr/>
          <p:nvPr/>
        </p:nvGrpSpPr>
        <p:grpSpPr>
          <a:xfrm>
            <a:off x="4424968" y="1360770"/>
            <a:ext cx="758306" cy="608421"/>
            <a:chOff x="9144301" y="1479227"/>
            <a:chExt cx="612000" cy="612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992B8C-74A3-1689-7312-3B4FB87821DE}"/>
                </a:ext>
              </a:extLst>
            </p:cNvPr>
            <p:cNvSpPr/>
            <p:nvPr/>
          </p:nvSpPr>
          <p:spPr>
            <a:xfrm>
              <a:off x="9144301" y="1479227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DA1EDC1-7393-D788-F1F2-CEB769E56A9B}"/>
                </a:ext>
              </a:extLst>
            </p:cNvPr>
            <p:cNvSpPr/>
            <p:nvPr/>
          </p:nvSpPr>
          <p:spPr>
            <a:xfrm>
              <a:off x="9220801" y="1555727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0C986E3-158F-77A5-4F5E-8C67D334E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6521" y="1601447"/>
              <a:ext cx="367560" cy="36756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61CB26-49DF-7C0C-68EC-D7ACE2AEB56E}"/>
              </a:ext>
            </a:extLst>
          </p:cNvPr>
          <p:cNvGrpSpPr/>
          <p:nvPr/>
        </p:nvGrpSpPr>
        <p:grpSpPr>
          <a:xfrm>
            <a:off x="3346887" y="1664980"/>
            <a:ext cx="935973" cy="841925"/>
            <a:chOff x="10220620" y="1605186"/>
            <a:chExt cx="612000" cy="612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117AF64-3C5C-4595-8EEE-80569A3121DC}"/>
                </a:ext>
              </a:extLst>
            </p:cNvPr>
            <p:cNvSpPr/>
            <p:nvPr/>
          </p:nvSpPr>
          <p:spPr>
            <a:xfrm>
              <a:off x="10220620" y="1605186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9A78EFF-D126-AD58-1282-F8F81DFCAC30}"/>
                </a:ext>
              </a:extLst>
            </p:cNvPr>
            <p:cNvSpPr/>
            <p:nvPr/>
          </p:nvSpPr>
          <p:spPr>
            <a:xfrm>
              <a:off x="10297120" y="1681686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677ABD9-ED68-6FD1-C5C3-735705B1F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751" y="1739317"/>
              <a:ext cx="343738" cy="343738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331636-A761-81E7-29B6-CE39BAFEB2E4}"/>
              </a:ext>
            </a:extLst>
          </p:cNvPr>
          <p:cNvGrpSpPr/>
          <p:nvPr/>
        </p:nvGrpSpPr>
        <p:grpSpPr>
          <a:xfrm>
            <a:off x="3285069" y="2849769"/>
            <a:ext cx="1133530" cy="950087"/>
            <a:chOff x="9755411" y="2771659"/>
            <a:chExt cx="432000" cy="4320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0178F2B-37A6-4639-D09D-29ED4AC1BFF7}"/>
                </a:ext>
              </a:extLst>
            </p:cNvPr>
            <p:cNvSpPr/>
            <p:nvPr/>
          </p:nvSpPr>
          <p:spPr>
            <a:xfrm>
              <a:off x="9755411" y="2771659"/>
              <a:ext cx="432000" cy="43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871D7EB-9EB9-6D51-27D6-CE00432631DC}"/>
                </a:ext>
              </a:extLst>
            </p:cNvPr>
            <p:cNvSpPr/>
            <p:nvPr/>
          </p:nvSpPr>
          <p:spPr>
            <a:xfrm>
              <a:off x="9809411" y="2825659"/>
              <a:ext cx="324000" cy="324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FA322BC-543C-CB19-5F4A-EEE2022FC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45637" y="2861885"/>
              <a:ext cx="251549" cy="251549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6D7DA7-EA69-29BF-C00F-1176787A6853}"/>
              </a:ext>
            </a:extLst>
          </p:cNvPr>
          <p:cNvGrpSpPr/>
          <p:nvPr/>
        </p:nvGrpSpPr>
        <p:grpSpPr>
          <a:xfrm>
            <a:off x="5322219" y="2443393"/>
            <a:ext cx="1547562" cy="1445418"/>
            <a:chOff x="7645578" y="1384635"/>
            <a:chExt cx="612000" cy="612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D2A7CD8-D7F8-3853-8509-F459BC1B34B9}"/>
                </a:ext>
              </a:extLst>
            </p:cNvPr>
            <p:cNvSpPr/>
            <p:nvPr/>
          </p:nvSpPr>
          <p:spPr>
            <a:xfrm>
              <a:off x="7645578" y="1384635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8118B01-E439-4F20-976E-C24D38074DD8}"/>
                </a:ext>
              </a:extLst>
            </p:cNvPr>
            <p:cNvSpPr/>
            <p:nvPr/>
          </p:nvSpPr>
          <p:spPr>
            <a:xfrm>
              <a:off x="7722078" y="1461135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C627128-A30B-D02D-D7E5-A51C73E69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419" y="1544476"/>
              <a:ext cx="292318" cy="292318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E3E2F0D-F259-95A3-432D-D0A463D39D20}"/>
              </a:ext>
            </a:extLst>
          </p:cNvPr>
          <p:cNvGrpSpPr/>
          <p:nvPr/>
        </p:nvGrpSpPr>
        <p:grpSpPr>
          <a:xfrm>
            <a:off x="7821848" y="2830021"/>
            <a:ext cx="1133531" cy="950087"/>
            <a:chOff x="2566729" y="3208886"/>
            <a:chExt cx="900000" cy="900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9063739-3B14-6FE3-C250-F07486B9D7D7}"/>
                </a:ext>
              </a:extLst>
            </p:cNvPr>
            <p:cNvSpPr/>
            <p:nvPr/>
          </p:nvSpPr>
          <p:spPr>
            <a:xfrm>
              <a:off x="2566729" y="3208886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C7551FF-F80E-FB3D-0341-54776196BC19}"/>
                </a:ext>
              </a:extLst>
            </p:cNvPr>
            <p:cNvSpPr/>
            <p:nvPr/>
          </p:nvSpPr>
          <p:spPr>
            <a:xfrm>
              <a:off x="2675922" y="3311871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49EE1E4-5626-D97B-5119-0A913EA1B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729" y="3445678"/>
              <a:ext cx="407387" cy="407387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B9432EA-6001-D500-4FEB-8C2AC62DC950}"/>
              </a:ext>
            </a:extLst>
          </p:cNvPr>
          <p:cNvGrpSpPr/>
          <p:nvPr/>
        </p:nvGrpSpPr>
        <p:grpSpPr>
          <a:xfrm>
            <a:off x="7885412" y="1703683"/>
            <a:ext cx="1069967" cy="950087"/>
            <a:chOff x="1915478" y="2902307"/>
            <a:chExt cx="900000" cy="900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83640D6-8539-138E-6CEE-7E35D268AB17}"/>
                </a:ext>
              </a:extLst>
            </p:cNvPr>
            <p:cNvSpPr/>
            <p:nvPr/>
          </p:nvSpPr>
          <p:spPr>
            <a:xfrm>
              <a:off x="1915478" y="2902307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32CD8E4-1378-6346-29B1-240598692BC3}"/>
                </a:ext>
              </a:extLst>
            </p:cNvPr>
            <p:cNvSpPr/>
            <p:nvPr/>
          </p:nvSpPr>
          <p:spPr>
            <a:xfrm>
              <a:off x="2027978" y="3014807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80EF967-FFD1-ECF0-951C-DE1A15875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202" y="3158031"/>
              <a:ext cx="388553" cy="38855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BEBE03D-E125-E866-852B-175446A72378}"/>
              </a:ext>
            </a:extLst>
          </p:cNvPr>
          <p:cNvGrpSpPr/>
          <p:nvPr/>
        </p:nvGrpSpPr>
        <p:grpSpPr>
          <a:xfrm>
            <a:off x="-23990" y="-22732"/>
            <a:ext cx="12301136" cy="2043191"/>
            <a:chOff x="-23990" y="-22732"/>
            <a:chExt cx="12301136" cy="2043191"/>
          </a:xfrm>
        </p:grpSpPr>
        <p:sp>
          <p:nvSpPr>
            <p:cNvPr id="46" name="Right Triangle 45">
              <a:extLst>
                <a:ext uri="{FF2B5EF4-FFF2-40B4-BE49-F238E27FC236}">
                  <a16:creationId xmlns:a16="http://schemas.microsoft.com/office/drawing/2014/main" id="{EE16C85D-FBCB-810A-BE4D-D4BEF5BF5F7D}"/>
                </a:ext>
              </a:extLst>
            </p:cNvPr>
            <p:cNvSpPr/>
            <p:nvPr/>
          </p:nvSpPr>
          <p:spPr>
            <a:xfrm flipV="1">
              <a:off x="-23990" y="-22732"/>
              <a:ext cx="12225911" cy="2043191"/>
            </a:xfrm>
            <a:prstGeom prst="rt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PK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DDA2E33-AFBC-F913-FCDA-DACABE13FD55}"/>
                </a:ext>
              </a:extLst>
            </p:cNvPr>
            <p:cNvGrpSpPr/>
            <p:nvPr/>
          </p:nvGrpSpPr>
          <p:grpSpPr>
            <a:xfrm>
              <a:off x="51235" y="0"/>
              <a:ext cx="12225911" cy="1853019"/>
              <a:chOff x="23475" y="-1"/>
              <a:chExt cx="12192000" cy="2027979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C2669917-00C5-76C6-6631-BC5073179EFA}"/>
                  </a:ext>
                </a:extLst>
              </p:cNvPr>
              <p:cNvSpPr/>
              <p:nvPr/>
            </p:nvSpPr>
            <p:spPr>
              <a:xfrm>
                <a:off x="23475" y="-1"/>
                <a:ext cx="12192000" cy="2027979"/>
              </a:xfrm>
              <a:custGeom>
                <a:avLst/>
                <a:gdLst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12192000 w 12192000"/>
                  <a:gd name="connsiteY2" fmla="*/ 19363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12192000 w 12192000"/>
                  <a:gd name="connsiteY2" fmla="*/ 19363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8884024 w 12192000"/>
                  <a:gd name="connsiteY2" fmla="*/ 5647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1936376">
                    <a:moveTo>
                      <a:pt x="0" y="0"/>
                    </a:moveTo>
                    <a:lnTo>
                      <a:pt x="12192000" y="0"/>
                    </a:lnTo>
                    <a:lnTo>
                      <a:pt x="8884024" y="564776"/>
                    </a:lnTo>
                    <a:lnTo>
                      <a:pt x="0" y="19363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80931E-A36A-7EE1-370B-5EA82FEE2DDD}"/>
                  </a:ext>
                </a:extLst>
              </p:cNvPr>
              <p:cNvSpPr txBox="1"/>
              <p:nvPr/>
            </p:nvSpPr>
            <p:spPr>
              <a:xfrm>
                <a:off x="138690" y="530040"/>
                <a:ext cx="3163309" cy="909459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9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800" b="1" dirty="0">
                    <a:solidFill>
                      <a:schemeClr val="bg1"/>
                    </a:solidFill>
                  </a:rPr>
                  <a:t>VITAL VIEW</a:t>
                </a:r>
              </a:p>
            </p:txBody>
          </p:sp>
        </p:grpSp>
      </p:grpSp>
      <p:sp>
        <p:nvSpPr>
          <p:cNvPr id="62" name="Topic VI">
            <a:extLst>
              <a:ext uri="{FF2B5EF4-FFF2-40B4-BE49-F238E27FC236}">
                <a16:creationId xmlns:a16="http://schemas.microsoft.com/office/drawing/2014/main" id="{C313C4E1-744A-26B1-801B-5361A924F8CC}"/>
              </a:ext>
            </a:extLst>
          </p:cNvPr>
          <p:cNvSpPr txBox="1"/>
          <p:nvPr/>
        </p:nvSpPr>
        <p:spPr>
          <a:xfrm>
            <a:off x="1349714" y="4171885"/>
            <a:ext cx="313113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400" b="1" dirty="0"/>
              <a:t>Development Stack: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opic VI">
            <a:extLst>
              <a:ext uri="{FF2B5EF4-FFF2-40B4-BE49-F238E27FC236}">
                <a16:creationId xmlns:a16="http://schemas.microsoft.com/office/drawing/2014/main" id="{074B3C73-5DD9-9385-B095-28D04B131BBF}"/>
              </a:ext>
            </a:extLst>
          </p:cNvPr>
          <p:cNvSpPr txBox="1"/>
          <p:nvPr/>
        </p:nvSpPr>
        <p:spPr>
          <a:xfrm>
            <a:off x="-7433328" y="4215350"/>
            <a:ext cx="5879637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400" b="1" dirty="0"/>
              <a:t>Internal Illnesses Reflected in Nail Changes: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opic VI Description">
            <a:extLst>
              <a:ext uri="{FF2B5EF4-FFF2-40B4-BE49-F238E27FC236}">
                <a16:creationId xmlns:a16="http://schemas.microsoft.com/office/drawing/2014/main" id="{76F30EAA-7D8A-6944-EAC4-AAD3BB6B681D}"/>
              </a:ext>
            </a:extLst>
          </p:cNvPr>
          <p:cNvSpPr txBox="1"/>
          <p:nvPr/>
        </p:nvSpPr>
        <p:spPr>
          <a:xfrm>
            <a:off x="-7433328" y="4707169"/>
            <a:ext cx="8412480" cy="20313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q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Melanoma           </a:t>
            </a:r>
            <a:r>
              <a:rPr lang="en-US" dirty="0"/>
              <a:t>Skin cancer (melanoma spread to organs)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Onychomycosis          </a:t>
            </a:r>
            <a:r>
              <a:rPr lang="en-US" dirty="0"/>
              <a:t>Diabetes, peripheral vascular disease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Psoriatic.</a:t>
            </a:r>
            <a:r>
              <a:rPr lang="en-US" dirty="0"/>
              <a:t>         Psoriatic arthritis, autoimmune disorders</a:t>
            </a:r>
            <a:endParaRPr lang="en-US" b="1" dirty="0">
              <a:solidFill>
                <a:prstClr val="black"/>
              </a:solidFill>
              <a:latin typeface="Calibri" panose="020F0502020204030204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Onychogryphosis.       </a:t>
            </a:r>
            <a:r>
              <a:rPr lang="en-US" dirty="0"/>
              <a:t>Diabetes, poor circulation, neurological impairment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Clubbing.      </a:t>
            </a:r>
            <a:r>
              <a:rPr lang="en-US" dirty="0"/>
              <a:t>Lung diseases (COPD, cancer), heart failure, liver, IBD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Pitting        </a:t>
            </a:r>
            <a:r>
              <a:rPr lang="en-US" dirty="0"/>
              <a:t>Psoriasis, alopecia areata, immune system dysfunction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 Finger       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Hypoxia ,Heart/Lung Failure , Circulatory disorders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467E021F-559C-2402-5BFE-48438B68F167}"/>
              </a:ext>
            </a:extLst>
          </p:cNvPr>
          <p:cNvSpPr/>
          <p:nvPr/>
        </p:nvSpPr>
        <p:spPr>
          <a:xfrm>
            <a:off x="-5838208" y="4821123"/>
            <a:ext cx="223520" cy="170458"/>
          </a:xfrm>
          <a:prstGeom prst="rightArrow">
            <a:avLst>
              <a:gd name="adj1" fmla="val 50000"/>
              <a:gd name="adj2" fmla="val 3823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K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AD6292C8-2F96-02F5-3859-E38F27F248D2}"/>
              </a:ext>
            </a:extLst>
          </p:cNvPr>
          <p:cNvSpPr/>
          <p:nvPr/>
        </p:nvSpPr>
        <p:spPr>
          <a:xfrm>
            <a:off x="-5441968" y="5083605"/>
            <a:ext cx="223520" cy="170458"/>
          </a:xfrm>
          <a:prstGeom prst="rightArrow">
            <a:avLst>
              <a:gd name="adj1" fmla="val 50000"/>
              <a:gd name="adj2" fmla="val 3823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K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05DA633B-D650-A428-7217-570D99E3F261}"/>
              </a:ext>
            </a:extLst>
          </p:cNvPr>
          <p:cNvSpPr/>
          <p:nvPr/>
        </p:nvSpPr>
        <p:spPr>
          <a:xfrm>
            <a:off x="-6061728" y="5380013"/>
            <a:ext cx="223520" cy="170458"/>
          </a:xfrm>
          <a:prstGeom prst="rightArrow">
            <a:avLst>
              <a:gd name="adj1" fmla="val 50000"/>
              <a:gd name="adj2" fmla="val 3823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K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035E1594-F20C-01B0-4840-F907D6680C1B}"/>
              </a:ext>
            </a:extLst>
          </p:cNvPr>
          <p:cNvSpPr/>
          <p:nvPr/>
        </p:nvSpPr>
        <p:spPr>
          <a:xfrm>
            <a:off x="-5330208" y="5623213"/>
            <a:ext cx="223520" cy="170458"/>
          </a:xfrm>
          <a:prstGeom prst="rightArrow">
            <a:avLst>
              <a:gd name="adj1" fmla="val 50000"/>
              <a:gd name="adj2" fmla="val 3823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K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F5A26F51-BE93-56E8-E079-03028BAFB98D}"/>
              </a:ext>
            </a:extLst>
          </p:cNvPr>
          <p:cNvSpPr/>
          <p:nvPr/>
        </p:nvSpPr>
        <p:spPr>
          <a:xfrm>
            <a:off x="-6158248" y="5895460"/>
            <a:ext cx="223520" cy="170458"/>
          </a:xfrm>
          <a:prstGeom prst="rightArrow">
            <a:avLst>
              <a:gd name="adj1" fmla="val 50000"/>
              <a:gd name="adj2" fmla="val 3823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K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EBF1F60C-492B-2309-1982-7B5CEA4332EF}"/>
              </a:ext>
            </a:extLst>
          </p:cNvPr>
          <p:cNvSpPr/>
          <p:nvPr/>
        </p:nvSpPr>
        <p:spPr>
          <a:xfrm>
            <a:off x="-6285248" y="6168479"/>
            <a:ext cx="223520" cy="170458"/>
          </a:xfrm>
          <a:prstGeom prst="rightArrow">
            <a:avLst>
              <a:gd name="adj1" fmla="val 50000"/>
              <a:gd name="adj2" fmla="val 3823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K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E1BF7F81-9BFD-F7FE-237E-9603C90D3AF5}"/>
              </a:ext>
            </a:extLst>
          </p:cNvPr>
          <p:cNvSpPr/>
          <p:nvPr/>
        </p:nvSpPr>
        <p:spPr>
          <a:xfrm>
            <a:off x="-5949968" y="6441499"/>
            <a:ext cx="223520" cy="170458"/>
          </a:xfrm>
          <a:prstGeom prst="rightArrow">
            <a:avLst>
              <a:gd name="adj1" fmla="val 50000"/>
              <a:gd name="adj2" fmla="val 3823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P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579B8-E165-E3A8-91B7-AA90D058C09E}"/>
              </a:ext>
            </a:extLst>
          </p:cNvPr>
          <p:cNvSpPr txBox="1"/>
          <p:nvPr/>
        </p:nvSpPr>
        <p:spPr>
          <a:xfrm>
            <a:off x="1349714" y="5070724"/>
            <a:ext cx="23588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PK" b="1" dirty="0"/>
              <a:t>📱 </a:t>
            </a:r>
            <a:r>
              <a:rPr lang="en-US" b="1" dirty="0"/>
              <a:t>Frontend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Mobile</a:t>
            </a:r>
            <a:r>
              <a:rPr lang="en-US" dirty="0"/>
              <a:t>: React Native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Web</a:t>
            </a:r>
            <a:r>
              <a:rPr lang="en-US" dirty="0"/>
              <a:t>: React.js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8CDB8-7896-30B5-A1E3-F69821916679}"/>
              </a:ext>
            </a:extLst>
          </p:cNvPr>
          <p:cNvSpPr txBox="1"/>
          <p:nvPr/>
        </p:nvSpPr>
        <p:spPr>
          <a:xfrm>
            <a:off x="3812487" y="5059670"/>
            <a:ext cx="38485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PK" b="1" dirty="0"/>
              <a:t>🧠 </a:t>
            </a:r>
            <a:r>
              <a:rPr lang="en-US" b="1" dirty="0"/>
              <a:t>AI Model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Model</a:t>
            </a:r>
            <a:r>
              <a:rPr lang="en-US" dirty="0"/>
              <a:t>: CNN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Framework</a:t>
            </a:r>
            <a:r>
              <a:rPr lang="en-US" dirty="0"/>
              <a:t>: TensorFlow /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3E9E9F-3A9B-0054-383D-BAB05820B44D}"/>
              </a:ext>
            </a:extLst>
          </p:cNvPr>
          <p:cNvSpPr txBox="1"/>
          <p:nvPr/>
        </p:nvSpPr>
        <p:spPr>
          <a:xfrm>
            <a:off x="7444726" y="5037867"/>
            <a:ext cx="35397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1" dirty="0"/>
              <a:t>☁️ Backend &amp; Cloud (Firebase)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Database</a:t>
            </a:r>
            <a:r>
              <a:rPr lang="en-US" dirty="0"/>
              <a:t>: </a:t>
            </a:r>
            <a:r>
              <a:rPr lang="en-US" dirty="0" err="1"/>
              <a:t>Firestore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Storage</a:t>
            </a:r>
            <a:r>
              <a:rPr lang="en-US" dirty="0"/>
              <a:t>: Firebase Storage (images)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Auth</a:t>
            </a:r>
            <a:r>
              <a:rPr lang="en-US" dirty="0"/>
              <a:t>: Firebase Authentication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API</a:t>
            </a:r>
            <a:r>
              <a:rPr lang="en-US" dirty="0"/>
              <a:t>: Firebase Cloud Functions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2DAEED05-ACFE-3046-DE84-C6F571786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823220"/>
              </p:ext>
            </p:extLst>
          </p:nvPr>
        </p:nvGraphicFramePr>
        <p:xfrm>
          <a:off x="1390982" y="4653990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718987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="1" dirty="0"/>
                        <a:t>Dataset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87711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8E9AA0AE-F2D5-00BA-251B-998610499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18642"/>
              </p:ext>
            </p:extLst>
          </p:nvPr>
        </p:nvGraphicFramePr>
        <p:xfrm>
          <a:off x="2832452" y="4651587"/>
          <a:ext cx="4153980" cy="365760"/>
        </p:xfrm>
        <a:graphic>
          <a:graphicData uri="http://schemas.openxmlformats.org/drawingml/2006/table">
            <a:tbl>
              <a:tblPr/>
              <a:tblGrid>
                <a:gridCol w="4153980">
                  <a:extLst>
                    <a:ext uri="{9D8B030D-6E8A-4147-A177-3AD203B41FA5}">
                      <a16:colId xmlns:a16="http://schemas.microsoft.com/office/drawing/2014/main" val="3468045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5,000 labeled nail images (8 categories)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7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828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5000"/>
                <a:lumOff val="95000"/>
              </a:schemeClr>
            </a:gs>
            <a:gs pos="100000">
              <a:schemeClr val="bg1">
                <a:lumMod val="6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1694E7-AB57-03ED-B650-84EA6C4BA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opic VI">
            <a:extLst>
              <a:ext uri="{FF2B5EF4-FFF2-40B4-BE49-F238E27FC236}">
                <a16:creationId xmlns:a16="http://schemas.microsoft.com/office/drawing/2014/main" id="{1C2A0E3F-A05D-DFCB-7A63-11F2D85E17A0}"/>
              </a:ext>
            </a:extLst>
          </p:cNvPr>
          <p:cNvSpPr txBox="1"/>
          <p:nvPr/>
        </p:nvSpPr>
        <p:spPr>
          <a:xfrm>
            <a:off x="12118871" y="4222252"/>
            <a:ext cx="221801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400" b="1" dirty="0"/>
              <a:t>Conclusion: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opic VI Description">
            <a:extLst>
              <a:ext uri="{FF2B5EF4-FFF2-40B4-BE49-F238E27FC236}">
                <a16:creationId xmlns:a16="http://schemas.microsoft.com/office/drawing/2014/main" id="{D2188FA9-0FF5-F512-EB1A-751D2C1AE04E}"/>
              </a:ext>
            </a:extLst>
          </p:cNvPr>
          <p:cNvSpPr txBox="1"/>
          <p:nvPr/>
        </p:nvSpPr>
        <p:spPr>
          <a:xfrm>
            <a:off x="12191997" y="4725147"/>
            <a:ext cx="7784125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AI-powered app enables early detection of nail and internal health issues, supporting both users and healthcare professionals with fast, scalable screening via mobile and web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25E698-0DBB-CC82-17F2-C3758C0EB420}"/>
              </a:ext>
            </a:extLst>
          </p:cNvPr>
          <p:cNvGrpSpPr/>
          <p:nvPr/>
        </p:nvGrpSpPr>
        <p:grpSpPr>
          <a:xfrm>
            <a:off x="7737185" y="1622529"/>
            <a:ext cx="1069967" cy="884376"/>
            <a:chOff x="8779611" y="2536175"/>
            <a:chExt cx="1440000" cy="144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7119EE7-090C-83F8-B3C3-34406EC681A9}"/>
                </a:ext>
              </a:extLst>
            </p:cNvPr>
            <p:cNvSpPr/>
            <p:nvPr/>
          </p:nvSpPr>
          <p:spPr>
            <a:xfrm>
              <a:off x="8779611" y="2536175"/>
              <a:ext cx="1440000" cy="14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317CF73-FD7B-1320-050B-D8492C2AE1BF}"/>
                </a:ext>
              </a:extLst>
            </p:cNvPr>
            <p:cNvSpPr/>
            <p:nvPr/>
          </p:nvSpPr>
          <p:spPr>
            <a:xfrm>
              <a:off x="8959611" y="2716175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8FF78F6-398E-5625-4AAA-192540B09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704" y="2806297"/>
              <a:ext cx="839815" cy="899757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90A3C5-1959-0E34-46FE-A63669C73D24}"/>
              </a:ext>
            </a:extLst>
          </p:cNvPr>
          <p:cNvGrpSpPr/>
          <p:nvPr/>
        </p:nvGrpSpPr>
        <p:grpSpPr>
          <a:xfrm>
            <a:off x="6934263" y="1363270"/>
            <a:ext cx="758306" cy="679262"/>
            <a:chOff x="8164481" y="3532307"/>
            <a:chExt cx="900000" cy="90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35CFD8E-9668-EBE9-1B96-3FD43E9729AA}"/>
                </a:ext>
              </a:extLst>
            </p:cNvPr>
            <p:cNvSpPr/>
            <p:nvPr/>
          </p:nvSpPr>
          <p:spPr>
            <a:xfrm>
              <a:off x="8164481" y="3532307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B86D76-B629-0207-96F6-515E94CB1289}"/>
                </a:ext>
              </a:extLst>
            </p:cNvPr>
            <p:cNvSpPr/>
            <p:nvPr/>
          </p:nvSpPr>
          <p:spPr>
            <a:xfrm>
              <a:off x="8260582" y="3644807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405482-83CC-BDF4-DE7C-DF58C1029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439" y="3720993"/>
              <a:ext cx="457225" cy="52262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EFB85D9-8623-7853-D43C-C6BC22F97F5E}"/>
              </a:ext>
            </a:extLst>
          </p:cNvPr>
          <p:cNvGrpSpPr/>
          <p:nvPr/>
        </p:nvGrpSpPr>
        <p:grpSpPr>
          <a:xfrm>
            <a:off x="6205743" y="1261710"/>
            <a:ext cx="577082" cy="526714"/>
            <a:chOff x="8439158" y="2769615"/>
            <a:chExt cx="900000" cy="900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F686178-F386-A207-057E-476A79759ED1}"/>
                </a:ext>
              </a:extLst>
            </p:cNvPr>
            <p:cNvSpPr/>
            <p:nvPr/>
          </p:nvSpPr>
          <p:spPr>
            <a:xfrm>
              <a:off x="8439158" y="2769615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350AACC-BFE2-0E9F-9873-937CDE3FE5B3}"/>
                </a:ext>
              </a:extLst>
            </p:cNvPr>
            <p:cNvSpPr/>
            <p:nvPr/>
          </p:nvSpPr>
          <p:spPr>
            <a:xfrm>
              <a:off x="8551658" y="2882115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2212F1B-6A6A-06C8-B240-6B9BA67EE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139" y="2986596"/>
              <a:ext cx="466039" cy="46603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E8DDC3-20E9-04C5-A8C1-406DE900E0A2}"/>
              </a:ext>
            </a:extLst>
          </p:cNvPr>
          <p:cNvGrpSpPr/>
          <p:nvPr/>
        </p:nvGrpSpPr>
        <p:grpSpPr>
          <a:xfrm>
            <a:off x="5395827" y="1261711"/>
            <a:ext cx="577082" cy="526714"/>
            <a:chOff x="9144301" y="1479227"/>
            <a:chExt cx="612000" cy="612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5A82E9-7A64-0E71-908B-784BC2DE9F40}"/>
                </a:ext>
              </a:extLst>
            </p:cNvPr>
            <p:cNvSpPr/>
            <p:nvPr/>
          </p:nvSpPr>
          <p:spPr>
            <a:xfrm>
              <a:off x="9144301" y="1479227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C504D4B-1FD6-9C81-CCDE-36B7022A0272}"/>
                </a:ext>
              </a:extLst>
            </p:cNvPr>
            <p:cNvSpPr/>
            <p:nvPr/>
          </p:nvSpPr>
          <p:spPr>
            <a:xfrm>
              <a:off x="9220801" y="1555727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C128525-5EFE-EFD4-BD6B-595D2869E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6521" y="1601447"/>
              <a:ext cx="367560" cy="36756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5F5D27-A7D8-F0EF-D7DE-E9870630AEC9}"/>
              </a:ext>
            </a:extLst>
          </p:cNvPr>
          <p:cNvGrpSpPr/>
          <p:nvPr/>
        </p:nvGrpSpPr>
        <p:grpSpPr>
          <a:xfrm>
            <a:off x="4424489" y="1363270"/>
            <a:ext cx="790114" cy="679262"/>
            <a:chOff x="10220620" y="1605186"/>
            <a:chExt cx="612000" cy="612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5A2014D-D167-8FEE-D429-74404E9E3F36}"/>
                </a:ext>
              </a:extLst>
            </p:cNvPr>
            <p:cNvSpPr/>
            <p:nvPr/>
          </p:nvSpPr>
          <p:spPr>
            <a:xfrm>
              <a:off x="10220620" y="1605186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A30FEAC-367B-621C-3774-A264AFD101C4}"/>
                </a:ext>
              </a:extLst>
            </p:cNvPr>
            <p:cNvSpPr/>
            <p:nvPr/>
          </p:nvSpPr>
          <p:spPr>
            <a:xfrm>
              <a:off x="10297120" y="1681686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25F3AA8-A74B-967C-E60C-087C3A5E8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751" y="1739317"/>
              <a:ext cx="343738" cy="343738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102BC05-C98E-89F1-4859-E8E1C1B40EB0}"/>
              </a:ext>
            </a:extLst>
          </p:cNvPr>
          <p:cNvGrpSpPr/>
          <p:nvPr/>
        </p:nvGrpSpPr>
        <p:grpSpPr>
          <a:xfrm>
            <a:off x="3314004" y="1661440"/>
            <a:ext cx="959047" cy="884376"/>
            <a:chOff x="9755411" y="2771659"/>
            <a:chExt cx="432000" cy="4320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5800B07-6522-52E1-57C3-5238DD36ADBC}"/>
                </a:ext>
              </a:extLst>
            </p:cNvPr>
            <p:cNvSpPr/>
            <p:nvPr/>
          </p:nvSpPr>
          <p:spPr>
            <a:xfrm>
              <a:off x="9755411" y="2771659"/>
              <a:ext cx="432000" cy="43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CFB6B7-7656-930D-C8D1-127439E35000}"/>
                </a:ext>
              </a:extLst>
            </p:cNvPr>
            <p:cNvSpPr/>
            <p:nvPr/>
          </p:nvSpPr>
          <p:spPr>
            <a:xfrm>
              <a:off x="9809411" y="2825659"/>
              <a:ext cx="324000" cy="324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6EEF8A8-56AB-BF28-7F1A-0B70366DB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45637" y="2861885"/>
              <a:ext cx="251549" cy="251549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85C2B89-5B2C-FDE5-122D-2D69B5FBE1CC}"/>
              </a:ext>
            </a:extLst>
          </p:cNvPr>
          <p:cNvGrpSpPr/>
          <p:nvPr/>
        </p:nvGrpSpPr>
        <p:grpSpPr>
          <a:xfrm>
            <a:off x="3232985" y="2792197"/>
            <a:ext cx="1113606" cy="967538"/>
            <a:chOff x="7645578" y="1384635"/>
            <a:chExt cx="612000" cy="612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E9DF2B3-9AE9-5180-43A2-62009AB7A8BD}"/>
                </a:ext>
              </a:extLst>
            </p:cNvPr>
            <p:cNvSpPr/>
            <p:nvPr/>
          </p:nvSpPr>
          <p:spPr>
            <a:xfrm>
              <a:off x="7645578" y="1384635"/>
              <a:ext cx="612000" cy="61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7E77CD3-724D-3391-8467-D4ED67D401BF}"/>
                </a:ext>
              </a:extLst>
            </p:cNvPr>
            <p:cNvSpPr/>
            <p:nvPr/>
          </p:nvSpPr>
          <p:spPr>
            <a:xfrm>
              <a:off x="7722078" y="1461135"/>
              <a:ext cx="459000" cy="459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F22E188-C988-759A-949B-739C04929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419" y="1544476"/>
              <a:ext cx="292318" cy="292318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5B640A-9E06-49D9-1363-0F283107AE4E}"/>
              </a:ext>
            </a:extLst>
          </p:cNvPr>
          <p:cNvGrpSpPr/>
          <p:nvPr/>
        </p:nvGrpSpPr>
        <p:grpSpPr>
          <a:xfrm>
            <a:off x="5227518" y="2292516"/>
            <a:ext cx="1593118" cy="1445418"/>
            <a:chOff x="2566729" y="3208886"/>
            <a:chExt cx="900000" cy="900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B7E13CD-E60D-82AE-D425-E7B10B0CB81E}"/>
                </a:ext>
              </a:extLst>
            </p:cNvPr>
            <p:cNvSpPr/>
            <p:nvPr/>
          </p:nvSpPr>
          <p:spPr>
            <a:xfrm>
              <a:off x="2566729" y="3208886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5EAA862-6311-526E-B502-2650A69CC34D}"/>
                </a:ext>
              </a:extLst>
            </p:cNvPr>
            <p:cNvSpPr/>
            <p:nvPr/>
          </p:nvSpPr>
          <p:spPr>
            <a:xfrm>
              <a:off x="2675922" y="3311871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DE34A1E-BF93-2884-77C7-031AE6D5B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729" y="3445678"/>
              <a:ext cx="407387" cy="407387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DBA22A-2A46-BD30-2F5B-60A2B7F94906}"/>
              </a:ext>
            </a:extLst>
          </p:cNvPr>
          <p:cNvGrpSpPr/>
          <p:nvPr/>
        </p:nvGrpSpPr>
        <p:grpSpPr>
          <a:xfrm>
            <a:off x="7772808" y="2849769"/>
            <a:ext cx="1069967" cy="950087"/>
            <a:chOff x="1915478" y="2902307"/>
            <a:chExt cx="900000" cy="90000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BD26A-100D-586A-FE22-15450C729025}"/>
                </a:ext>
              </a:extLst>
            </p:cNvPr>
            <p:cNvSpPr/>
            <p:nvPr/>
          </p:nvSpPr>
          <p:spPr>
            <a:xfrm>
              <a:off x="1915478" y="2902307"/>
              <a:ext cx="900000" cy="9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E90CBAC-A6A8-F7CE-399E-AEF677EB06A5}"/>
                </a:ext>
              </a:extLst>
            </p:cNvPr>
            <p:cNvSpPr/>
            <p:nvPr/>
          </p:nvSpPr>
          <p:spPr>
            <a:xfrm>
              <a:off x="2027978" y="3014807"/>
              <a:ext cx="675000" cy="675000"/>
            </a:xfrm>
            <a:prstGeom prst="ellipse">
              <a:avLst/>
            </a:prstGeom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6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ffectLst>
              <a:innerShdw blurRad="63500" dist="635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047AF6A-44F6-88E4-6F92-77E4AD65A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1202" y="3158031"/>
              <a:ext cx="388553" cy="388553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9702F4-15D1-0AF1-62D6-0E5E8108B35B}"/>
              </a:ext>
            </a:extLst>
          </p:cNvPr>
          <p:cNvGrpSpPr/>
          <p:nvPr/>
        </p:nvGrpSpPr>
        <p:grpSpPr>
          <a:xfrm>
            <a:off x="-23990" y="-22732"/>
            <a:ext cx="12301136" cy="2043191"/>
            <a:chOff x="-23990" y="-22732"/>
            <a:chExt cx="12301136" cy="2043191"/>
          </a:xfrm>
        </p:grpSpPr>
        <p:sp>
          <p:nvSpPr>
            <p:cNvPr id="46" name="Right Triangle 45">
              <a:extLst>
                <a:ext uri="{FF2B5EF4-FFF2-40B4-BE49-F238E27FC236}">
                  <a16:creationId xmlns:a16="http://schemas.microsoft.com/office/drawing/2014/main" id="{F073F905-6B73-CB93-2797-45003BD6FE96}"/>
                </a:ext>
              </a:extLst>
            </p:cNvPr>
            <p:cNvSpPr/>
            <p:nvPr/>
          </p:nvSpPr>
          <p:spPr>
            <a:xfrm flipV="1">
              <a:off x="-23990" y="-22732"/>
              <a:ext cx="12225911" cy="2043191"/>
            </a:xfrm>
            <a:prstGeom prst="rt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PK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8974051-80EF-6898-9E1B-65CAF3C19131}"/>
                </a:ext>
              </a:extLst>
            </p:cNvPr>
            <p:cNvGrpSpPr/>
            <p:nvPr/>
          </p:nvGrpSpPr>
          <p:grpSpPr>
            <a:xfrm>
              <a:off x="51235" y="0"/>
              <a:ext cx="12225911" cy="1853019"/>
              <a:chOff x="23475" y="-1"/>
              <a:chExt cx="12192000" cy="2027979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B99E3BAB-B24E-7F64-330D-2AE3B054E6B9}"/>
                  </a:ext>
                </a:extLst>
              </p:cNvPr>
              <p:cNvSpPr/>
              <p:nvPr/>
            </p:nvSpPr>
            <p:spPr>
              <a:xfrm>
                <a:off x="23475" y="-1"/>
                <a:ext cx="12192000" cy="2027979"/>
              </a:xfrm>
              <a:custGeom>
                <a:avLst/>
                <a:gdLst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12192000 w 12192000"/>
                  <a:gd name="connsiteY2" fmla="*/ 19363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12192000 w 12192000"/>
                  <a:gd name="connsiteY2" fmla="*/ 19363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  <a:gd name="connsiteX0" fmla="*/ 0 w 12192000"/>
                  <a:gd name="connsiteY0" fmla="*/ 0 h 1936376"/>
                  <a:gd name="connsiteX1" fmla="*/ 12192000 w 12192000"/>
                  <a:gd name="connsiteY1" fmla="*/ 0 h 1936376"/>
                  <a:gd name="connsiteX2" fmla="*/ 8884024 w 12192000"/>
                  <a:gd name="connsiteY2" fmla="*/ 564776 h 1936376"/>
                  <a:gd name="connsiteX3" fmla="*/ 0 w 12192000"/>
                  <a:gd name="connsiteY3" fmla="*/ 1936376 h 1936376"/>
                  <a:gd name="connsiteX4" fmla="*/ 0 w 12192000"/>
                  <a:gd name="connsiteY4" fmla="*/ 0 h 1936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1936376">
                    <a:moveTo>
                      <a:pt x="0" y="0"/>
                    </a:moveTo>
                    <a:lnTo>
                      <a:pt x="12192000" y="0"/>
                    </a:lnTo>
                    <a:lnTo>
                      <a:pt x="8884024" y="564776"/>
                    </a:lnTo>
                    <a:lnTo>
                      <a:pt x="0" y="19363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06428A-770F-5296-D645-A7797F0C336F}"/>
                  </a:ext>
                </a:extLst>
              </p:cNvPr>
              <p:cNvSpPr txBox="1"/>
              <p:nvPr/>
            </p:nvSpPr>
            <p:spPr>
              <a:xfrm>
                <a:off x="138690" y="530040"/>
                <a:ext cx="3163309" cy="909459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9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800" b="1" dirty="0">
                    <a:solidFill>
                      <a:schemeClr val="bg1"/>
                    </a:solidFill>
                  </a:rPr>
                  <a:t>VITAL VIEW</a:t>
                </a:r>
              </a:p>
            </p:txBody>
          </p:sp>
        </p:grpSp>
      </p:grpSp>
      <p:sp>
        <p:nvSpPr>
          <p:cNvPr id="62" name="Topic VI">
            <a:extLst>
              <a:ext uri="{FF2B5EF4-FFF2-40B4-BE49-F238E27FC236}">
                <a16:creationId xmlns:a16="http://schemas.microsoft.com/office/drawing/2014/main" id="{F39A28CE-BF86-2A25-7F32-EA411D9FF6B0}"/>
              </a:ext>
            </a:extLst>
          </p:cNvPr>
          <p:cNvSpPr txBox="1"/>
          <p:nvPr/>
        </p:nvSpPr>
        <p:spPr>
          <a:xfrm>
            <a:off x="3433885" y="4181022"/>
            <a:ext cx="3092336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Expected Results:</a:t>
            </a:r>
          </a:p>
        </p:txBody>
      </p:sp>
      <p:sp>
        <p:nvSpPr>
          <p:cNvPr id="64" name="Topic VI Description">
            <a:extLst>
              <a:ext uri="{FF2B5EF4-FFF2-40B4-BE49-F238E27FC236}">
                <a16:creationId xmlns:a16="http://schemas.microsoft.com/office/drawing/2014/main" id="{11372B5F-2CD3-5659-A0E8-2E86776C95A6}"/>
              </a:ext>
            </a:extLst>
          </p:cNvPr>
          <p:cNvSpPr txBox="1"/>
          <p:nvPr/>
        </p:nvSpPr>
        <p:spPr>
          <a:xfrm>
            <a:off x="3523744" y="4683917"/>
            <a:ext cx="6575967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Accurate AI model (80-90% target accuracy).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User-friendly mobile app for real-time screening.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Early-warning tool to prompt medical consultation.</a:t>
            </a:r>
          </a:p>
        </p:txBody>
      </p:sp>
      <p:sp>
        <p:nvSpPr>
          <p:cNvPr id="2" name="Topic VI">
            <a:extLst>
              <a:ext uri="{FF2B5EF4-FFF2-40B4-BE49-F238E27FC236}">
                <a16:creationId xmlns:a16="http://schemas.microsoft.com/office/drawing/2014/main" id="{1C96BA50-8791-6F52-4BA4-D645B09425EE}"/>
              </a:ext>
            </a:extLst>
          </p:cNvPr>
          <p:cNvSpPr txBox="1"/>
          <p:nvPr/>
        </p:nvSpPr>
        <p:spPr>
          <a:xfrm>
            <a:off x="-9665153" y="4181022"/>
            <a:ext cx="313113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en-US" sz="2400" b="1" dirty="0"/>
              <a:t>Development Stack: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FF969-56A7-2CD9-C5B2-5857F3CE9A32}"/>
              </a:ext>
            </a:extLst>
          </p:cNvPr>
          <p:cNvSpPr txBox="1"/>
          <p:nvPr/>
        </p:nvSpPr>
        <p:spPr>
          <a:xfrm>
            <a:off x="-9665153" y="5079861"/>
            <a:ext cx="23588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PK" b="1" dirty="0"/>
              <a:t>📱 </a:t>
            </a:r>
            <a:r>
              <a:rPr lang="en-US" b="1" dirty="0"/>
              <a:t>Frontend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Mobile</a:t>
            </a:r>
            <a:r>
              <a:rPr lang="en-US" dirty="0"/>
              <a:t>: React Native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Web</a:t>
            </a:r>
            <a:r>
              <a:rPr lang="en-US" dirty="0"/>
              <a:t>: React.js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0E3AC-60C8-131D-11BE-EA3CBC449548}"/>
              </a:ext>
            </a:extLst>
          </p:cNvPr>
          <p:cNvSpPr txBox="1"/>
          <p:nvPr/>
        </p:nvSpPr>
        <p:spPr>
          <a:xfrm>
            <a:off x="-7202380" y="5068807"/>
            <a:ext cx="38485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PK" b="1" dirty="0"/>
              <a:t>🧠 </a:t>
            </a:r>
            <a:r>
              <a:rPr lang="en-US" b="1" dirty="0"/>
              <a:t>AI Model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Model</a:t>
            </a:r>
            <a:r>
              <a:rPr lang="en-US" dirty="0"/>
              <a:t>: CNN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Framework</a:t>
            </a:r>
            <a:r>
              <a:rPr lang="en-US" dirty="0"/>
              <a:t>: TensorFlow /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F2083-A336-E94F-CBBC-4A59794D2FDB}"/>
              </a:ext>
            </a:extLst>
          </p:cNvPr>
          <p:cNvSpPr txBox="1"/>
          <p:nvPr/>
        </p:nvSpPr>
        <p:spPr>
          <a:xfrm>
            <a:off x="-3570141" y="5047004"/>
            <a:ext cx="35397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1" dirty="0"/>
              <a:t>☁️ Backend &amp; Cloud (Firebase)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Database</a:t>
            </a:r>
            <a:r>
              <a:rPr lang="en-US" dirty="0"/>
              <a:t>: </a:t>
            </a:r>
            <a:r>
              <a:rPr lang="en-US" dirty="0" err="1"/>
              <a:t>Firestore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Storage</a:t>
            </a:r>
            <a:r>
              <a:rPr lang="en-US" dirty="0"/>
              <a:t>: Firebase Storage (images)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Auth</a:t>
            </a:r>
            <a:r>
              <a:rPr lang="en-US" dirty="0"/>
              <a:t>: Firebase Authentication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API</a:t>
            </a:r>
            <a:r>
              <a:rPr lang="en-US" dirty="0"/>
              <a:t>: Firebase Cloud Functions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95567F-A647-C1B0-99B9-6C7654FDF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1621"/>
              </p:ext>
            </p:extLst>
          </p:nvPr>
        </p:nvGraphicFramePr>
        <p:xfrm>
          <a:off x="-9623885" y="4663127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718987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="1" dirty="0"/>
                        <a:t>Dataset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87711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D2829B3B-4925-5A20-BF5E-079BD88B5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898644"/>
              </p:ext>
            </p:extLst>
          </p:nvPr>
        </p:nvGraphicFramePr>
        <p:xfrm>
          <a:off x="-8182415" y="4660724"/>
          <a:ext cx="4153980" cy="365760"/>
        </p:xfrm>
        <a:graphic>
          <a:graphicData uri="http://schemas.openxmlformats.org/drawingml/2006/table">
            <a:tbl>
              <a:tblPr/>
              <a:tblGrid>
                <a:gridCol w="4153980">
                  <a:extLst>
                    <a:ext uri="{9D8B030D-6E8A-4147-A177-3AD203B41FA5}">
                      <a16:colId xmlns:a16="http://schemas.microsoft.com/office/drawing/2014/main" val="3468045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5,000 labeled nail images (8 categories)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7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441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09A9FB-4385-438E-8A02-B539FB903CA9}">
  <we:reference id="WA200005566" version="3.0.0.3" store="Omex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1093</Words>
  <Application>Microsoft Office PowerPoint</Application>
  <PresentationFormat>Widescreen</PresentationFormat>
  <Paragraphs>198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shazaib ahmed</dc:creator>
  <cp:lastModifiedBy>L1F22BSCS0667 - MUHAMMAD QASIM NASEER</cp:lastModifiedBy>
  <cp:revision>28</cp:revision>
  <dcterms:created xsi:type="dcterms:W3CDTF">2020-08-07T00:16:47Z</dcterms:created>
  <dcterms:modified xsi:type="dcterms:W3CDTF">2025-08-06T08:27:42Z</dcterms:modified>
</cp:coreProperties>
</file>